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1" r:id="rId4"/>
    <p:sldId id="272" r:id="rId5"/>
    <p:sldId id="275" r:id="rId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F5423"/>
    <a:srgbClr val="00A785"/>
    <a:srgbClr val="0082BE"/>
    <a:srgbClr val="AB4398"/>
    <a:srgbClr val="3399FF"/>
    <a:srgbClr val="CC66FF"/>
    <a:srgbClr val="009999"/>
    <a:srgbClr val="E97A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5" autoAdjust="0"/>
    <p:restoredTop sz="94694" autoAdjust="0"/>
  </p:normalViewPr>
  <p:slideViewPr>
    <p:cSldViewPr>
      <p:cViewPr>
        <p:scale>
          <a:sx n="95" d="100"/>
          <a:sy n="95" d="100"/>
        </p:scale>
        <p:origin x="-1134" y="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013D-872E-4AFC-B6F7-34E965FBE4E2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7171-4A34-4365-8280-E86E7282B2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530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013D-872E-4AFC-B6F7-34E965FBE4E2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7171-4A34-4365-8280-E86E7282B2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207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013D-872E-4AFC-B6F7-34E965FBE4E2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7171-4A34-4365-8280-E86E7282B2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73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013D-872E-4AFC-B6F7-34E965FBE4E2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7171-4A34-4365-8280-E86E7282B2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902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013D-872E-4AFC-B6F7-34E965FBE4E2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7171-4A34-4365-8280-E86E7282B2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32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013D-872E-4AFC-B6F7-34E965FBE4E2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7171-4A34-4365-8280-E86E7282B2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575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013D-872E-4AFC-B6F7-34E965FBE4E2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7171-4A34-4365-8280-E86E7282B2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744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013D-872E-4AFC-B6F7-34E965FBE4E2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7171-4A34-4365-8280-E86E7282B2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295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013D-872E-4AFC-B6F7-34E965FBE4E2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7171-4A34-4365-8280-E86E7282B2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72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013D-872E-4AFC-B6F7-34E965FBE4E2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7171-4A34-4365-8280-E86E7282B2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05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013D-872E-4AFC-B6F7-34E965FBE4E2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7171-4A34-4365-8280-E86E7282B2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03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9013D-872E-4AFC-B6F7-34E965FBE4E2}" type="datetimeFigureOut">
              <a:rPr lang="en-US" smtClean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D7171-4A34-4365-8280-E86E7282B2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70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800" y="1752600"/>
            <a:ext cx="556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alibri" panose="020F0502020204030204" pitchFamily="34" charset="0"/>
              </a:rPr>
              <a:t>MAPAM 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endParaRPr lang="en-US" sz="4000" dirty="0" smtClean="0">
              <a:latin typeface="Calibri" panose="020F0502020204030204" pitchFamily="34" charset="0"/>
            </a:endParaRPr>
          </a:p>
          <a:p>
            <a:pPr algn="ctr"/>
            <a:r>
              <a:rPr lang="en-US" sz="4000" dirty="0" smtClean="0">
                <a:latin typeface="Calibri" panose="020F0502020204030204" pitchFamily="34" charset="0"/>
              </a:rPr>
              <a:t>APEC – BIDMC experience</a:t>
            </a:r>
            <a:endParaRPr lang="en-US" sz="4000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44910" y="4791670"/>
            <a:ext cx="1810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aramond" panose="02020404030301010803" pitchFamily="18" charset="0"/>
              </a:rPr>
              <a:t>Deb Conceicao</a:t>
            </a:r>
          </a:p>
          <a:p>
            <a:pPr algn="ctr"/>
            <a:r>
              <a:rPr lang="en-US" dirty="0" smtClean="0">
                <a:latin typeface="Garamond" panose="02020404030301010803" pitchFamily="18" charset="0"/>
              </a:rPr>
              <a:t>February 17, 2017</a:t>
            </a:r>
            <a:endParaRPr lang="en-US" dirty="0">
              <a:latin typeface="Garamond" panose="02020404030301010803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116767"/>
            <a:ext cx="2895600" cy="38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73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BIDMC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Hospitals in Boston, Needham, Milton and Plymouth. Many affiliates.</a:t>
            </a:r>
          </a:p>
          <a:p>
            <a:r>
              <a:rPr lang="en-US" dirty="0" smtClean="0"/>
              <a:t>Boston - Level 1 Trauma Center</a:t>
            </a:r>
          </a:p>
          <a:p>
            <a:r>
              <a:rPr lang="en-US" dirty="0" smtClean="0"/>
              <a:t>671 licensed beds</a:t>
            </a:r>
          </a:p>
          <a:p>
            <a:r>
              <a:rPr lang="en-US" dirty="0" smtClean="0"/>
              <a:t>3 billion in Annual Revenue</a:t>
            </a:r>
          </a:p>
          <a:p>
            <a:r>
              <a:rPr lang="en-US" dirty="0" smtClean="0"/>
              <a:t>54.4% of revenue is Outpatient</a:t>
            </a:r>
          </a:p>
          <a:p>
            <a:r>
              <a:rPr lang="en-US" dirty="0" smtClean="0"/>
              <a:t>4.96% of Outpatient revenue is </a:t>
            </a:r>
            <a:r>
              <a:rPr lang="en-US" dirty="0" smtClean="0"/>
              <a:t>MassHealth</a:t>
            </a:r>
            <a:endParaRPr lang="en-US" dirty="0" smtClean="0"/>
          </a:p>
          <a:p>
            <a:r>
              <a:rPr lang="en-US" dirty="0" smtClean="0"/>
              <a:t>Official hospital of the </a:t>
            </a:r>
            <a:r>
              <a:rPr lang="en-US" dirty="0" smtClean="0"/>
              <a:t>Boston Red </a:t>
            </a:r>
            <a:r>
              <a:rPr lang="en-US" dirty="0" smtClean="0"/>
              <a:t>Sox!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116767"/>
            <a:ext cx="2895600" cy="38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1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expected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Several automated processes had to be modified to accommodate “span” billing.</a:t>
            </a:r>
          </a:p>
          <a:p>
            <a:r>
              <a:rPr lang="en-US" dirty="0" smtClean="0"/>
              <a:t>Must be able to rebill date of service specific for service dates prior to 12/30/16.</a:t>
            </a:r>
          </a:p>
          <a:p>
            <a:r>
              <a:rPr lang="en-US" dirty="0" smtClean="0"/>
              <a:t>Our </a:t>
            </a:r>
            <a:r>
              <a:rPr lang="en-US" dirty="0" smtClean="0"/>
              <a:t>analysis suggested we would see a 3.5% increase in </a:t>
            </a:r>
            <a:r>
              <a:rPr lang="en-US" dirty="0" smtClean="0"/>
              <a:t>Mass Health </a:t>
            </a:r>
            <a:r>
              <a:rPr lang="en-US" dirty="0" smtClean="0"/>
              <a:t>OP reimbursement</a:t>
            </a:r>
            <a:r>
              <a:rPr lang="en-US" dirty="0" smtClean="0"/>
              <a:t>.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116767"/>
            <a:ext cx="2895600" cy="38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5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we’ve experienced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TSTT – Too soon to tell.</a:t>
            </a:r>
          </a:p>
          <a:p>
            <a:r>
              <a:rPr lang="en-US" dirty="0" smtClean="0"/>
              <a:t>Have received and processed two remittance advices since go live.</a:t>
            </a:r>
            <a:endParaRPr lang="en-US" dirty="0" smtClean="0"/>
          </a:p>
          <a:p>
            <a:r>
              <a:rPr lang="en-US" dirty="0" smtClean="0"/>
              <a:t>ED, OBS, Surgical and clinic claims are all paying. Some claims paid “as expected”; others less than expected.</a:t>
            </a:r>
          </a:p>
          <a:p>
            <a:r>
              <a:rPr lang="en-US" dirty="0" smtClean="0"/>
              <a:t>Some claims are rejecting and being analyzed – nothing that would suggest it’s specific to APEC.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116767"/>
            <a:ext cx="2895600" cy="38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6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will miss you Pape!</a:t>
            </a:r>
            <a:endParaRPr lang="en-US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47800"/>
            <a:ext cx="6144771" cy="438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597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6385</TotalTime>
  <Words>178</Words>
  <Application>Microsoft Office PowerPoint</Application>
  <PresentationFormat>On-screen Show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About BIDMC</vt:lpstr>
      <vt:lpstr>What we expected</vt:lpstr>
      <vt:lpstr>What we’ve experienced</vt:lpstr>
      <vt:lpstr>We will miss you Pape!</vt:lpstr>
    </vt:vector>
  </TitlesOfParts>
  <Company>Beth Israel Deaconess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Moravick,Sarah</dc:creator>
  <cp:lastModifiedBy>Debra A. Conceicao</cp:lastModifiedBy>
  <cp:revision>58</cp:revision>
  <cp:lastPrinted>2017-01-20T12:16:56Z</cp:lastPrinted>
  <dcterms:created xsi:type="dcterms:W3CDTF">2017-01-16T16:00:25Z</dcterms:created>
  <dcterms:modified xsi:type="dcterms:W3CDTF">2017-02-15T20:25:53Z</dcterms:modified>
</cp:coreProperties>
</file>