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6" r:id="rId8"/>
    <p:sldId id="267" r:id="rId9"/>
    <p:sldId id="262" r:id="rId10"/>
    <p:sldId id="263" r:id="rId11"/>
    <p:sldId id="264" r:id="rId12"/>
    <p:sldId id="265" r:id="rId13"/>
    <p:sldId id="268"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14" autoAdjust="0"/>
  </p:normalViewPr>
  <p:slideViewPr>
    <p:cSldViewPr>
      <p:cViewPr varScale="1">
        <p:scale>
          <a:sx n="108" d="100"/>
          <a:sy n="108" d="100"/>
        </p:scale>
        <p:origin x="-89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F0C2591-836A-45A7-86FB-4D9E98DD01E4}" type="datetimeFigureOut">
              <a:rPr lang="en-US" smtClean="0"/>
              <a:t>2/14/2017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EB8CBEA-A0CA-4A85-B00C-9035CAA614AF}" type="slidenum">
              <a:rPr lang="en-US" smtClean="0"/>
              <a:t>‹#›</a:t>
            </a:fld>
            <a:endParaRPr lang="en-US" dirty="0"/>
          </a:p>
        </p:txBody>
      </p:sp>
    </p:spTree>
    <p:extLst>
      <p:ext uri="{BB962C8B-B14F-4D97-AF65-F5344CB8AC3E}">
        <p14:creationId xmlns:p14="http://schemas.microsoft.com/office/powerpoint/2010/main" val="94077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DADAB55B-7FD7-4E20-A731-0CEEE1D58B44}" type="datetime1">
              <a:rPr lang="en-US" smtClean="0"/>
              <a:t>2/14/2017</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dirty="0" smtClean="0"/>
              <a:t>Jeanne Ciocca 02/16/17</a:t>
            </a:r>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0AC46AD-2EA9-4ECD-885F-319D1A4BBEE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C55817-7630-46F9-B1EF-D5431AFAB7E1}" type="datetime1">
              <a:rPr lang="en-US" smtClean="0"/>
              <a:t>2/14/2017</a:t>
            </a:fld>
            <a:endParaRPr lang="en-US" dirty="0"/>
          </a:p>
        </p:txBody>
      </p:sp>
      <p:sp>
        <p:nvSpPr>
          <p:cNvPr id="5" name="Footer Placeholder 4"/>
          <p:cNvSpPr>
            <a:spLocks noGrp="1"/>
          </p:cNvSpPr>
          <p:nvPr>
            <p:ph type="ftr" sz="quarter" idx="11"/>
          </p:nvPr>
        </p:nvSpPr>
        <p:spPr/>
        <p:txBody>
          <a:bodyPr/>
          <a:lstStyle/>
          <a:p>
            <a:r>
              <a:rPr lang="en-US" dirty="0" smtClean="0"/>
              <a:t>Jeanne Ciocca 02/16/17</a:t>
            </a:r>
            <a:endParaRPr lang="en-US" dirty="0"/>
          </a:p>
        </p:txBody>
      </p:sp>
      <p:sp>
        <p:nvSpPr>
          <p:cNvPr id="6" name="Slide Number Placeholder 5"/>
          <p:cNvSpPr>
            <a:spLocks noGrp="1"/>
          </p:cNvSpPr>
          <p:nvPr>
            <p:ph type="sldNum" sz="quarter" idx="12"/>
          </p:nvPr>
        </p:nvSpPr>
        <p:spPr/>
        <p:txBody>
          <a:bodyPr/>
          <a:lstStyle/>
          <a:p>
            <a:fld id="{90AC46AD-2EA9-4ECD-885F-319D1A4BBEE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F7D48C-91B9-431D-942F-1E8E72D6EF33}" type="datetime1">
              <a:rPr lang="en-US" smtClean="0"/>
              <a:t>2/14/2017</a:t>
            </a:fld>
            <a:endParaRPr lang="en-US" dirty="0"/>
          </a:p>
        </p:txBody>
      </p:sp>
      <p:sp>
        <p:nvSpPr>
          <p:cNvPr id="5" name="Footer Placeholder 4"/>
          <p:cNvSpPr>
            <a:spLocks noGrp="1"/>
          </p:cNvSpPr>
          <p:nvPr>
            <p:ph type="ftr" sz="quarter" idx="11"/>
          </p:nvPr>
        </p:nvSpPr>
        <p:spPr/>
        <p:txBody>
          <a:bodyPr/>
          <a:lstStyle/>
          <a:p>
            <a:r>
              <a:rPr lang="en-US" dirty="0" smtClean="0"/>
              <a:t>Jeanne Ciocca 02/16/17</a:t>
            </a:r>
            <a:endParaRPr lang="en-US" dirty="0"/>
          </a:p>
        </p:txBody>
      </p:sp>
      <p:sp>
        <p:nvSpPr>
          <p:cNvPr id="6" name="Slide Number Placeholder 5"/>
          <p:cNvSpPr>
            <a:spLocks noGrp="1"/>
          </p:cNvSpPr>
          <p:nvPr>
            <p:ph type="sldNum" sz="quarter" idx="12"/>
          </p:nvPr>
        </p:nvSpPr>
        <p:spPr/>
        <p:txBody>
          <a:bodyPr/>
          <a:lstStyle/>
          <a:p>
            <a:fld id="{90AC46AD-2EA9-4ECD-885F-319D1A4BBEE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D0370A16-916A-4CDC-8E5C-F36BC4D9C54F}" type="datetime1">
              <a:rPr lang="en-US" smtClean="0"/>
              <a:t>2/14/2017</a:t>
            </a:fld>
            <a:endParaRPr lang="en-US" dirty="0"/>
          </a:p>
        </p:txBody>
      </p:sp>
      <p:sp>
        <p:nvSpPr>
          <p:cNvPr id="9" name="Slide Number Placeholder 8"/>
          <p:cNvSpPr>
            <a:spLocks noGrp="1"/>
          </p:cNvSpPr>
          <p:nvPr>
            <p:ph type="sldNum" sz="quarter" idx="15"/>
          </p:nvPr>
        </p:nvSpPr>
        <p:spPr/>
        <p:txBody>
          <a:bodyPr rtlCol="0"/>
          <a:lstStyle/>
          <a:p>
            <a:fld id="{90AC46AD-2EA9-4ECD-885F-319D1A4BBEED}" type="slidenum">
              <a:rPr lang="en-US" smtClean="0"/>
              <a:t>‹#›</a:t>
            </a:fld>
            <a:endParaRPr lang="en-US" dirty="0"/>
          </a:p>
        </p:txBody>
      </p:sp>
      <p:sp>
        <p:nvSpPr>
          <p:cNvPr id="10" name="Footer Placeholder 9"/>
          <p:cNvSpPr>
            <a:spLocks noGrp="1"/>
          </p:cNvSpPr>
          <p:nvPr>
            <p:ph type="ftr" sz="quarter" idx="16"/>
          </p:nvPr>
        </p:nvSpPr>
        <p:spPr/>
        <p:txBody>
          <a:bodyPr rtlCol="0"/>
          <a:lstStyle/>
          <a:p>
            <a:r>
              <a:rPr lang="en-US" dirty="0" smtClean="0"/>
              <a:t>Jeanne Ciocca 02/16/17</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95EBD77-EC40-45B8-8CA4-94522BAD3467}" type="datetime1">
              <a:rPr lang="en-US" smtClean="0"/>
              <a:t>2/14/2017</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dirty="0" smtClean="0"/>
              <a:t>Jeanne Ciocca 02/16/17</a:t>
            </a:r>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90AC46AD-2EA9-4ECD-885F-319D1A4BBEED}"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CA18D5C-E7E9-4682-9A32-5324F2DD69BE}" type="datetime1">
              <a:rPr lang="en-US" smtClean="0"/>
              <a:t>2/14/2017</a:t>
            </a:fld>
            <a:endParaRPr lang="en-US" dirty="0"/>
          </a:p>
        </p:txBody>
      </p:sp>
      <p:sp>
        <p:nvSpPr>
          <p:cNvPr id="6" name="Footer Placeholder 5"/>
          <p:cNvSpPr>
            <a:spLocks noGrp="1"/>
          </p:cNvSpPr>
          <p:nvPr>
            <p:ph type="ftr" sz="quarter" idx="11"/>
          </p:nvPr>
        </p:nvSpPr>
        <p:spPr/>
        <p:txBody>
          <a:bodyPr/>
          <a:lstStyle/>
          <a:p>
            <a:r>
              <a:rPr lang="en-US" dirty="0" smtClean="0"/>
              <a:t>Jeanne Ciocca 02/16/17</a:t>
            </a:r>
            <a:endParaRPr lang="en-US" dirty="0"/>
          </a:p>
        </p:txBody>
      </p:sp>
      <p:sp>
        <p:nvSpPr>
          <p:cNvPr id="7" name="Slide Number Placeholder 6"/>
          <p:cNvSpPr>
            <a:spLocks noGrp="1"/>
          </p:cNvSpPr>
          <p:nvPr>
            <p:ph type="sldNum" sz="quarter" idx="12"/>
          </p:nvPr>
        </p:nvSpPr>
        <p:spPr/>
        <p:txBody>
          <a:bodyPr/>
          <a:lstStyle/>
          <a:p>
            <a:fld id="{90AC46AD-2EA9-4ECD-885F-319D1A4BBEED}" type="slidenum">
              <a:rPr lang="en-US" smtClean="0"/>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E442C285-A600-4A49-9AF7-DFC465C3A5A1}" type="datetime1">
              <a:rPr lang="en-US" smtClean="0"/>
              <a:t>2/14/2017</a:t>
            </a:fld>
            <a:endParaRPr lang="en-US" dirty="0"/>
          </a:p>
        </p:txBody>
      </p:sp>
      <p:sp>
        <p:nvSpPr>
          <p:cNvPr id="8" name="Footer Placeholder 7"/>
          <p:cNvSpPr>
            <a:spLocks noGrp="1"/>
          </p:cNvSpPr>
          <p:nvPr>
            <p:ph type="ftr" sz="quarter" idx="11"/>
          </p:nvPr>
        </p:nvSpPr>
        <p:spPr/>
        <p:txBody>
          <a:bodyPr/>
          <a:lstStyle/>
          <a:p>
            <a:r>
              <a:rPr lang="en-US" dirty="0" smtClean="0"/>
              <a:t>Jeanne Ciocca 02/16/17</a:t>
            </a:r>
            <a:endParaRPr lang="en-US" dirty="0"/>
          </a:p>
        </p:txBody>
      </p:sp>
      <p:sp>
        <p:nvSpPr>
          <p:cNvPr id="9" name="Slide Number Placeholder 8"/>
          <p:cNvSpPr>
            <a:spLocks noGrp="1"/>
          </p:cNvSpPr>
          <p:nvPr>
            <p:ph type="sldNum" sz="quarter" idx="12"/>
          </p:nvPr>
        </p:nvSpPr>
        <p:spPr/>
        <p:txBody>
          <a:bodyPr/>
          <a:lstStyle/>
          <a:p>
            <a:fld id="{90AC46AD-2EA9-4ECD-885F-319D1A4BBEED}" type="slidenum">
              <a:rPr lang="en-US" smtClean="0"/>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B8C6AA6-65BA-4654-BC05-25CB6D4CFDEC}" type="datetime1">
              <a:rPr lang="en-US" smtClean="0"/>
              <a:t>2/14/2017</a:t>
            </a:fld>
            <a:endParaRPr lang="en-US" dirty="0"/>
          </a:p>
        </p:txBody>
      </p:sp>
      <p:sp>
        <p:nvSpPr>
          <p:cNvPr id="7" name="Slide Number Placeholder 6"/>
          <p:cNvSpPr>
            <a:spLocks noGrp="1"/>
          </p:cNvSpPr>
          <p:nvPr>
            <p:ph type="sldNum" sz="quarter" idx="11"/>
          </p:nvPr>
        </p:nvSpPr>
        <p:spPr/>
        <p:txBody>
          <a:bodyPr rtlCol="0"/>
          <a:lstStyle/>
          <a:p>
            <a:fld id="{90AC46AD-2EA9-4ECD-885F-319D1A4BBEED}" type="slidenum">
              <a:rPr lang="en-US" smtClean="0"/>
              <a:t>‹#›</a:t>
            </a:fld>
            <a:endParaRPr lang="en-US" dirty="0"/>
          </a:p>
        </p:txBody>
      </p:sp>
      <p:sp>
        <p:nvSpPr>
          <p:cNvPr id="8" name="Footer Placeholder 7"/>
          <p:cNvSpPr>
            <a:spLocks noGrp="1"/>
          </p:cNvSpPr>
          <p:nvPr>
            <p:ph type="ftr" sz="quarter" idx="12"/>
          </p:nvPr>
        </p:nvSpPr>
        <p:spPr/>
        <p:txBody>
          <a:bodyPr rtlCol="0"/>
          <a:lstStyle/>
          <a:p>
            <a:r>
              <a:rPr lang="en-US" dirty="0" smtClean="0"/>
              <a:t>Jeanne Ciocca 02/16/17</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EFC6F-367C-4A5E-BC3A-511371CFD8A5}" type="datetime1">
              <a:rPr lang="en-US" smtClean="0"/>
              <a:t>2/14/2017</a:t>
            </a:fld>
            <a:endParaRPr lang="en-US" dirty="0"/>
          </a:p>
        </p:txBody>
      </p:sp>
      <p:sp>
        <p:nvSpPr>
          <p:cNvPr id="3" name="Footer Placeholder 2"/>
          <p:cNvSpPr>
            <a:spLocks noGrp="1"/>
          </p:cNvSpPr>
          <p:nvPr>
            <p:ph type="ftr" sz="quarter" idx="11"/>
          </p:nvPr>
        </p:nvSpPr>
        <p:spPr/>
        <p:txBody>
          <a:bodyPr/>
          <a:lstStyle/>
          <a:p>
            <a:r>
              <a:rPr lang="en-US" dirty="0" smtClean="0"/>
              <a:t>Jeanne Ciocca 02/16/17</a:t>
            </a:r>
            <a:endParaRPr lang="en-US" dirty="0"/>
          </a:p>
        </p:txBody>
      </p:sp>
      <p:sp>
        <p:nvSpPr>
          <p:cNvPr id="4" name="Slide Number Placeholder 3"/>
          <p:cNvSpPr>
            <a:spLocks noGrp="1"/>
          </p:cNvSpPr>
          <p:nvPr>
            <p:ph type="sldNum" sz="quarter" idx="12"/>
          </p:nvPr>
        </p:nvSpPr>
        <p:spPr/>
        <p:txBody>
          <a:bodyPr/>
          <a:lstStyle/>
          <a:p>
            <a:fld id="{90AC46AD-2EA9-4ECD-885F-319D1A4BBEE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0F06CAAA-742D-4C66-8324-D3E3E0400F89}" type="datetime1">
              <a:rPr lang="en-US" smtClean="0"/>
              <a:t>2/14/2017</a:t>
            </a:fld>
            <a:endParaRPr lang="en-US" dirty="0"/>
          </a:p>
        </p:txBody>
      </p:sp>
      <p:sp>
        <p:nvSpPr>
          <p:cNvPr id="22" name="Slide Number Placeholder 21"/>
          <p:cNvSpPr>
            <a:spLocks noGrp="1"/>
          </p:cNvSpPr>
          <p:nvPr>
            <p:ph type="sldNum" sz="quarter" idx="15"/>
          </p:nvPr>
        </p:nvSpPr>
        <p:spPr/>
        <p:txBody>
          <a:bodyPr rtlCol="0"/>
          <a:lstStyle/>
          <a:p>
            <a:fld id="{90AC46AD-2EA9-4ECD-885F-319D1A4BBEED}" type="slidenum">
              <a:rPr lang="en-US" smtClean="0"/>
              <a:t>‹#›</a:t>
            </a:fld>
            <a:endParaRPr lang="en-US" dirty="0"/>
          </a:p>
        </p:txBody>
      </p:sp>
      <p:sp>
        <p:nvSpPr>
          <p:cNvPr id="23" name="Footer Placeholder 22"/>
          <p:cNvSpPr>
            <a:spLocks noGrp="1"/>
          </p:cNvSpPr>
          <p:nvPr>
            <p:ph type="ftr" sz="quarter" idx="16"/>
          </p:nvPr>
        </p:nvSpPr>
        <p:spPr/>
        <p:txBody>
          <a:bodyPr rtlCol="0"/>
          <a:lstStyle/>
          <a:p>
            <a:r>
              <a:rPr lang="en-US" dirty="0" smtClean="0"/>
              <a:t>Jeanne Ciocca 02/16/17</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472089B7-6348-4F14-86EE-33F3B7B363E3}" type="datetime1">
              <a:rPr lang="en-US" smtClean="0"/>
              <a:t>2/14/2017</a:t>
            </a:fld>
            <a:endParaRPr lang="en-US" dirty="0"/>
          </a:p>
        </p:txBody>
      </p:sp>
      <p:sp>
        <p:nvSpPr>
          <p:cNvPr id="18" name="Slide Number Placeholder 17"/>
          <p:cNvSpPr>
            <a:spLocks noGrp="1"/>
          </p:cNvSpPr>
          <p:nvPr>
            <p:ph type="sldNum" sz="quarter" idx="11"/>
          </p:nvPr>
        </p:nvSpPr>
        <p:spPr/>
        <p:txBody>
          <a:bodyPr rtlCol="0"/>
          <a:lstStyle/>
          <a:p>
            <a:fld id="{90AC46AD-2EA9-4ECD-885F-319D1A4BBEED}" type="slidenum">
              <a:rPr lang="en-US" smtClean="0"/>
              <a:t>‹#›</a:t>
            </a:fld>
            <a:endParaRPr lang="en-US" dirty="0"/>
          </a:p>
        </p:txBody>
      </p:sp>
      <p:sp>
        <p:nvSpPr>
          <p:cNvPr id="21" name="Footer Placeholder 20"/>
          <p:cNvSpPr>
            <a:spLocks noGrp="1"/>
          </p:cNvSpPr>
          <p:nvPr>
            <p:ph type="ftr" sz="quarter" idx="12"/>
          </p:nvPr>
        </p:nvSpPr>
        <p:spPr/>
        <p:txBody>
          <a:bodyPr rtlCol="0"/>
          <a:lstStyle/>
          <a:p>
            <a:r>
              <a:rPr lang="en-US" dirty="0" smtClean="0"/>
              <a:t>Jeanne Ciocca 02/16/17</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0251CCB-5F18-423C-AE16-FEDE5CB58351}" type="datetime1">
              <a:rPr lang="en-US" smtClean="0"/>
              <a:t>2/14/2017</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dirty="0" smtClean="0"/>
              <a:t>Jeanne Ciocca 02/16/17</a:t>
            </a:r>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0AC46AD-2EA9-4ECD-885F-319D1A4BBEE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Mass Health APEG (Adjudicated Payment per Episode)</a:t>
            </a:r>
            <a:br>
              <a:rPr lang="en-US" dirty="0" smtClean="0"/>
            </a:br>
            <a:r>
              <a:rPr lang="en-US" dirty="0" smtClean="0"/>
              <a:t>Reimbursement Methodology</a:t>
            </a:r>
            <a:endParaRPr lang="en-US" dirty="0"/>
          </a:p>
        </p:txBody>
      </p:sp>
      <p:sp>
        <p:nvSpPr>
          <p:cNvPr id="3" name="Subtitle 2"/>
          <p:cNvSpPr>
            <a:spLocks noGrp="1"/>
          </p:cNvSpPr>
          <p:nvPr>
            <p:ph type="subTitle" idx="1"/>
          </p:nvPr>
        </p:nvSpPr>
        <p:spPr/>
        <p:txBody>
          <a:bodyPr/>
          <a:lstStyle/>
          <a:p>
            <a:r>
              <a:rPr lang="en-US" dirty="0" smtClean="0"/>
              <a:t>Go Live 12/31/2016</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685801"/>
            <a:ext cx="38481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3"/>
          <p:cNvSpPr>
            <a:spLocks noGrp="1"/>
          </p:cNvSpPr>
          <p:nvPr>
            <p:ph type="ftr" sz="quarter" idx="11"/>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157019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 claims issues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solidFill>
                  <a:srgbClr val="FF0000"/>
                </a:solidFill>
              </a:rPr>
              <a:t>Billing updates to the Epic system were delayed is some cases due to an issue with the build. An issue was identified in Mid January which showed some claims were still splitting after the Go-Live date. </a:t>
            </a:r>
            <a:endParaRPr lang="en-US" dirty="0">
              <a:solidFill>
                <a:srgbClr val="FF0000"/>
              </a:solidFill>
            </a:endParaRPr>
          </a:p>
          <a:p>
            <a:r>
              <a:rPr lang="en-US" dirty="0" smtClean="0">
                <a:solidFill>
                  <a:srgbClr val="FF0000"/>
                </a:solidFill>
              </a:rPr>
              <a:t>There were 12 claims which split and 29 were sent correctly.</a:t>
            </a:r>
          </a:p>
          <a:p>
            <a:r>
              <a:rPr lang="en-US" dirty="0" smtClean="0">
                <a:solidFill>
                  <a:srgbClr val="FF0000"/>
                </a:solidFill>
              </a:rPr>
              <a:t>There was an issue with the interpretation of the Go-Live date. Was the cut off, 12/29/16 or 12/30/16? </a:t>
            </a:r>
            <a:r>
              <a:rPr lang="en-US" b="1" u="sng" dirty="0" smtClean="0">
                <a:solidFill>
                  <a:srgbClr val="FF0000"/>
                </a:solidFill>
              </a:rPr>
              <a:t>Open for discussion</a:t>
            </a:r>
          </a:p>
          <a:p>
            <a:r>
              <a:rPr lang="en-US" b="1" dirty="0" smtClean="0">
                <a:solidFill>
                  <a:schemeClr val="tx1">
                    <a:lumMod val="65000"/>
                    <a:lumOff val="35000"/>
                  </a:schemeClr>
                </a:solidFill>
              </a:rPr>
              <a:t>Billing tip language – For Episodes spanning the APEC implementation date of 12/30, claims must be split. All services rendered prior to 12/30 must be billed following the rules of PAPE. All services rendered 12/30 and after must be billed on a separate claim using the rules of APEG.</a:t>
            </a:r>
          </a:p>
          <a:p>
            <a:r>
              <a:rPr lang="en-US" b="1" dirty="0" smtClean="0">
                <a:solidFill>
                  <a:schemeClr val="tx1">
                    <a:lumMod val="65000"/>
                    <a:lumOff val="35000"/>
                  </a:schemeClr>
                </a:solidFill>
              </a:rPr>
              <a:t>How did you configure your system?</a:t>
            </a:r>
          </a:p>
          <a:p>
            <a:r>
              <a:rPr lang="en-US" b="1" dirty="0" smtClean="0">
                <a:solidFill>
                  <a:schemeClr val="tx1">
                    <a:lumMod val="65000"/>
                    <a:lumOff val="35000"/>
                  </a:schemeClr>
                </a:solidFill>
              </a:rPr>
              <a:t>This issue was corrected on 1/20/17</a:t>
            </a:r>
            <a:endParaRPr lang="en-US" b="1" dirty="0">
              <a:solidFill>
                <a:schemeClr val="tx1">
                  <a:lumMod val="65000"/>
                  <a:lumOff val="35000"/>
                </a:schemeClr>
              </a:solidFill>
            </a:endParaRPr>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2123485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 issues (cont.)</a:t>
            </a:r>
            <a:endParaRPr lang="en-US" dirty="0"/>
          </a:p>
        </p:txBody>
      </p:sp>
      <p:sp>
        <p:nvSpPr>
          <p:cNvPr id="3" name="Content Placeholder 2"/>
          <p:cNvSpPr>
            <a:spLocks noGrp="1"/>
          </p:cNvSpPr>
          <p:nvPr>
            <p:ph sz="quarter" idx="1"/>
          </p:nvPr>
        </p:nvSpPr>
        <p:spPr/>
        <p:txBody>
          <a:bodyPr>
            <a:normAutofit fontScale="92500"/>
          </a:bodyPr>
          <a:lstStyle/>
          <a:p>
            <a:r>
              <a:rPr lang="en-US" dirty="0" smtClean="0"/>
              <a:t>The </a:t>
            </a:r>
            <a:r>
              <a:rPr lang="en-US" dirty="0" smtClean="0"/>
              <a:t>Epic system was built </a:t>
            </a:r>
            <a:r>
              <a:rPr lang="en-US" dirty="0" smtClean="0"/>
              <a:t>to post actual hours then roll </a:t>
            </a:r>
            <a:r>
              <a:rPr lang="en-US" dirty="0" smtClean="0"/>
              <a:t>up all Observation hours to a unit of one (1). </a:t>
            </a:r>
            <a:endParaRPr lang="en-US" dirty="0" smtClean="0"/>
          </a:p>
          <a:p>
            <a:r>
              <a:rPr lang="en-US" dirty="0">
                <a:solidFill>
                  <a:srgbClr val="FF0000"/>
                </a:solidFill>
              </a:rPr>
              <a:t>The actual billing update was that we were to include all hours in the unit FL, and the span dates on the claim, and that Mass Health would roll up the hours and process with a unit of one(1)</a:t>
            </a:r>
          </a:p>
          <a:p>
            <a:r>
              <a:rPr lang="en-US" dirty="0" smtClean="0"/>
              <a:t>This </a:t>
            </a:r>
            <a:r>
              <a:rPr lang="en-US" dirty="0" smtClean="0"/>
              <a:t>was not caught on the first of only two remits received since Go-live.</a:t>
            </a:r>
          </a:p>
          <a:p>
            <a:r>
              <a:rPr lang="en-US" dirty="0" smtClean="0"/>
              <a:t>Our second remit showed claims denying for #4171 “Units billed less than </a:t>
            </a:r>
            <a:r>
              <a:rPr lang="en-US" dirty="0" smtClean="0"/>
              <a:t>allowed”</a:t>
            </a:r>
          </a:p>
          <a:p>
            <a:r>
              <a:rPr lang="en-US" dirty="0" smtClean="0"/>
              <a:t>Some claims did pay but we are not sure if they were paid correctly. This is currently under review and we  will </a:t>
            </a:r>
            <a:r>
              <a:rPr lang="en-US" dirty="0" smtClean="0"/>
              <a:t>refile</a:t>
            </a:r>
            <a:r>
              <a:rPr lang="en-US" dirty="0" smtClean="0"/>
              <a:t> any underpaid or 0.00 paid claims.</a:t>
            </a:r>
            <a:endParaRPr lang="en-US" dirty="0" smtClean="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3719140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t>Issues relating to claims processing are as follows;</a:t>
            </a:r>
          </a:p>
          <a:p>
            <a:pPr lvl="1"/>
            <a:r>
              <a:rPr lang="en-US" dirty="0" smtClean="0"/>
              <a:t>OBS claims did not update is a timely fashion in our system. Claims splitting post 12/30/16 service dates.</a:t>
            </a:r>
          </a:p>
          <a:p>
            <a:pPr lvl="1"/>
            <a:r>
              <a:rPr lang="en-US" dirty="0" smtClean="0"/>
              <a:t>OBS claims billed with a unit of one (1) instead of # of hours.</a:t>
            </a:r>
          </a:p>
          <a:p>
            <a:pPr lvl="1"/>
            <a:r>
              <a:rPr lang="en-US" dirty="0" smtClean="0"/>
              <a:t>Modifiers PI, Q1, Q8 are denying by Mass health for invalid modifier.</a:t>
            </a:r>
          </a:p>
          <a:p>
            <a:pPr lvl="1"/>
            <a:r>
              <a:rPr lang="en-US" dirty="0" smtClean="0"/>
              <a:t>Our Technical charges are denying as overlap with our professional component claims. (small sampling)</a:t>
            </a:r>
          </a:p>
          <a:p>
            <a:pPr lvl="1"/>
            <a:r>
              <a:rPr lang="en-US" dirty="0" smtClean="0"/>
              <a:t>No cross over payments to date, only eligibility denials.</a:t>
            </a:r>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
        <p:nvSpPr>
          <p:cNvPr id="5" name="Title 4"/>
          <p:cNvSpPr>
            <a:spLocks noGrp="1"/>
          </p:cNvSpPr>
          <p:nvPr>
            <p:ph type="title"/>
          </p:nvPr>
        </p:nvSpPr>
        <p:spPr/>
        <p:txBody>
          <a:bodyPr/>
          <a:lstStyle/>
          <a:p>
            <a:r>
              <a:rPr lang="en-US" dirty="0" smtClean="0"/>
              <a:t>Mass health APEC claims processing</a:t>
            </a:r>
            <a:endParaRPr lang="en-US" dirty="0"/>
          </a:p>
        </p:txBody>
      </p:sp>
    </p:spTree>
    <p:extLst>
      <p:ext uri="{BB962C8B-B14F-4D97-AF65-F5344CB8AC3E}">
        <p14:creationId xmlns:p14="http://schemas.microsoft.com/office/powerpoint/2010/main" val="2571101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lstStyle/>
          <a:p>
            <a:r>
              <a:rPr lang="en-US" dirty="0" smtClean="0"/>
              <a:t>Open Discussion</a:t>
            </a:r>
          </a:p>
          <a:p>
            <a:endParaRPr lang="en-US" dirty="0"/>
          </a:p>
          <a:p>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pic>
        <p:nvPicPr>
          <p:cNvPr id="1026" name="Picture 2" descr="C:\Documents and Settings\ciocca00\Local Settings\Temporary Internet Files\Content.IE5\QECP2V5S\discussion[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2176462"/>
            <a:ext cx="2514600"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96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Preparation Timeline</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3000" b="1" dirty="0" smtClean="0"/>
              <a:t>September 6, 2016</a:t>
            </a:r>
          </a:p>
          <a:p>
            <a:r>
              <a:rPr lang="en-US" dirty="0" smtClean="0"/>
              <a:t>Notification from Maximus to all Acute Care Hospitals, Mass Health </a:t>
            </a:r>
            <a:r>
              <a:rPr lang="en-US" dirty="0"/>
              <a:t>will replace the Payment Amount per Episode (PAPE) with the Adjudicated Payment per Episode (APEC) payment methodology for acute outpatient hospitals on </a:t>
            </a:r>
            <a:r>
              <a:rPr lang="en-US" b="1" dirty="0"/>
              <a:t>December 1, 2016</a:t>
            </a:r>
            <a:r>
              <a:rPr lang="en-US" dirty="0"/>
              <a:t>. All PAPE services with dates of service on or after this date will adjudicate using the new methodology. ATP and MAXFEE services are not impacted</a:t>
            </a:r>
            <a:r>
              <a:rPr lang="en-US" dirty="0" smtClean="0"/>
              <a:t>.</a:t>
            </a:r>
          </a:p>
          <a:p>
            <a:pPr>
              <a:buFont typeface="Courier New" panose="02070309020205020404" pitchFamily="49" charset="0"/>
              <a:buChar char="o"/>
            </a:pPr>
            <a:r>
              <a:rPr lang="en-US" sz="3000" b="1" dirty="0" smtClean="0"/>
              <a:t>September 23, 2016</a:t>
            </a:r>
            <a:endParaRPr lang="en-US" sz="3000" b="1" dirty="0"/>
          </a:p>
          <a:p>
            <a:r>
              <a:rPr lang="en-US" dirty="0" smtClean="0"/>
              <a:t>Mass Health </a:t>
            </a:r>
            <a:r>
              <a:rPr lang="en-US" dirty="0"/>
              <a:t>completed Pilot testing during August 2016 and strongly encourages you to participate in trading partner testing beginning on September 6, 2016 through the end of October 2016.</a:t>
            </a:r>
            <a:endParaRPr lang="en-US" sz="3600" dirty="0"/>
          </a:p>
          <a:p>
            <a:pPr lvl="1"/>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1695975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Preparation Timeline (cont.)</a:t>
            </a:r>
            <a:endParaRPr lang="en-US" dirty="0"/>
          </a:p>
        </p:txBody>
      </p:sp>
      <p:sp>
        <p:nvSpPr>
          <p:cNvPr id="3" name="Content Placeholder 2"/>
          <p:cNvSpPr>
            <a:spLocks noGrp="1"/>
          </p:cNvSpPr>
          <p:nvPr>
            <p:ph sz="quarter" idx="1"/>
          </p:nvPr>
        </p:nvSpPr>
        <p:spPr/>
        <p:txBody>
          <a:bodyPr/>
          <a:lstStyle/>
          <a:p>
            <a:pPr>
              <a:buFont typeface="Courier New" panose="02070309020205020404" pitchFamily="49" charset="0"/>
              <a:buChar char="o"/>
            </a:pPr>
            <a:r>
              <a:rPr lang="en-US" dirty="0" smtClean="0"/>
              <a:t>No changes on Remittance Advice or 837 files.</a:t>
            </a:r>
          </a:p>
          <a:p>
            <a:pPr>
              <a:buFont typeface="Courier New" panose="02070309020205020404" pitchFamily="49" charset="0"/>
              <a:buChar char="o"/>
            </a:pPr>
            <a:endParaRPr lang="en-US" dirty="0"/>
          </a:p>
          <a:p>
            <a:pPr marL="0" indent="0">
              <a:buNone/>
            </a:pPr>
            <a:r>
              <a:rPr lang="en-US" b="1" dirty="0" smtClean="0"/>
              <a:t>September 27, 2016</a:t>
            </a:r>
          </a:p>
          <a:p>
            <a:pPr>
              <a:buFont typeface="Courier New" panose="02070309020205020404" pitchFamily="49" charset="0"/>
              <a:buChar char="o"/>
            </a:pPr>
            <a:r>
              <a:rPr lang="en-US" dirty="0" smtClean="0"/>
              <a:t>Received EDI ticket from Mass Health and an EDI analyst has been assigned.</a:t>
            </a:r>
          </a:p>
          <a:p>
            <a:pPr>
              <a:buFont typeface="Courier New" panose="02070309020205020404" pitchFamily="49" charset="0"/>
              <a:buChar char="o"/>
            </a:pPr>
            <a:r>
              <a:rPr lang="en-US" dirty="0" smtClean="0"/>
              <a:t>Contact with Clearinghouse to handle submission of claim file.</a:t>
            </a:r>
          </a:p>
          <a:p>
            <a:pPr>
              <a:buFont typeface="Courier New" panose="02070309020205020404" pitchFamily="49" charset="0"/>
              <a:buChar char="o"/>
            </a:pPr>
            <a:r>
              <a:rPr lang="en-US" dirty="0" smtClean="0"/>
              <a:t>Trading Partner testing to start 10/3/16. Mass Health will accept test files up 11/15/16.</a:t>
            </a:r>
          </a:p>
          <a:p>
            <a:pPr>
              <a:buFont typeface="Courier New" panose="02070309020205020404" pitchFamily="49" charset="0"/>
              <a:buChar char="o"/>
            </a:pPr>
            <a:r>
              <a:rPr lang="en-US" dirty="0" smtClean="0"/>
              <a:t>Schedule a call one (1) week prior to test date.</a:t>
            </a:r>
          </a:p>
          <a:p>
            <a:pPr>
              <a:buFont typeface="Courier New" panose="02070309020205020404" pitchFamily="49" charset="0"/>
              <a:buChar char="o"/>
            </a:pPr>
            <a:endParaRPr lang="en-US" dirty="0"/>
          </a:p>
          <a:p>
            <a:pPr>
              <a:buFont typeface="Courier New" panose="02070309020205020404" pitchFamily="49" charset="0"/>
              <a:buChar char="o"/>
            </a:pPr>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384297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preparation (cont.)</a:t>
            </a:r>
            <a:endParaRPr lang="en-US" dirty="0"/>
          </a:p>
        </p:txBody>
      </p:sp>
      <p:sp>
        <p:nvSpPr>
          <p:cNvPr id="3" name="Content Placeholder 2"/>
          <p:cNvSpPr>
            <a:spLocks noGrp="1"/>
          </p:cNvSpPr>
          <p:nvPr>
            <p:ph sz="quarter" idx="1"/>
          </p:nvPr>
        </p:nvSpPr>
        <p:spPr/>
        <p:txBody>
          <a:bodyPr>
            <a:normAutofit lnSpcReduction="10000"/>
          </a:bodyPr>
          <a:lstStyle/>
          <a:p>
            <a:pPr>
              <a:buFont typeface="Courier New" panose="02070309020205020404" pitchFamily="49" charset="0"/>
              <a:buChar char="o"/>
            </a:pPr>
            <a:r>
              <a:rPr lang="en-US" b="1" dirty="0" smtClean="0"/>
              <a:t>October 4, 2016</a:t>
            </a:r>
          </a:p>
          <a:p>
            <a:pPr>
              <a:buFont typeface="Courier New" panose="02070309020205020404" pitchFamily="49" charset="0"/>
              <a:buChar char="o"/>
            </a:pPr>
            <a:r>
              <a:rPr lang="en-US" dirty="0" smtClean="0"/>
              <a:t>Received test file(20) accounts with separate HSN file.</a:t>
            </a:r>
          </a:p>
          <a:p>
            <a:pPr>
              <a:buFont typeface="Courier New" panose="02070309020205020404" pitchFamily="49" charset="0"/>
              <a:buChar char="o"/>
            </a:pPr>
            <a:r>
              <a:rPr lang="en-US" dirty="0" smtClean="0"/>
              <a:t>Claims chosen for testing included clinic visits, Emergency, OBS, Recurring, SDC, Extended recovery, drug infusions, high end radiology.</a:t>
            </a:r>
          </a:p>
          <a:p>
            <a:pPr>
              <a:buFont typeface="Courier New" panose="02070309020205020404" pitchFamily="49" charset="0"/>
              <a:buChar char="o"/>
            </a:pPr>
            <a:r>
              <a:rPr lang="en-US" b="1" dirty="0" smtClean="0"/>
              <a:t>October 25,2016</a:t>
            </a:r>
          </a:p>
          <a:p>
            <a:pPr>
              <a:buFont typeface="Courier New" panose="02070309020205020404" pitchFamily="49" charset="0"/>
              <a:buChar char="o"/>
            </a:pPr>
            <a:r>
              <a:rPr lang="en-US" dirty="0" smtClean="0"/>
              <a:t>MHA notification of Three (3) forums to prepare for initial implementation of EAPG November 1. 9, 15, 2016.</a:t>
            </a:r>
          </a:p>
          <a:p>
            <a:pPr>
              <a:buFont typeface="Courier New" panose="02070309020205020404" pitchFamily="49" charset="0"/>
              <a:buChar char="o"/>
            </a:pPr>
            <a:r>
              <a:rPr lang="en-US" b="1" dirty="0" smtClean="0"/>
              <a:t>October 26, 2016</a:t>
            </a:r>
          </a:p>
          <a:p>
            <a:pPr>
              <a:buFont typeface="Courier New" panose="02070309020205020404" pitchFamily="49" charset="0"/>
              <a:buChar char="o"/>
            </a:pPr>
            <a:r>
              <a:rPr lang="en-US" dirty="0" smtClean="0"/>
              <a:t>Test files in Process</a:t>
            </a:r>
          </a:p>
          <a:p>
            <a:pPr>
              <a:buFont typeface="Courier New" panose="02070309020205020404" pitchFamily="49" charset="0"/>
              <a:buChar char="o"/>
            </a:pPr>
            <a:endParaRPr lang="en-US" dirty="0" smtClean="0"/>
          </a:p>
          <a:p>
            <a:pPr>
              <a:buFont typeface="Courier New" panose="02070309020205020404" pitchFamily="49" charset="0"/>
              <a:buChar char="o"/>
            </a:pPr>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20770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Preparation (cont.)</a:t>
            </a:r>
            <a:endParaRPr lang="en-US" dirty="0"/>
          </a:p>
        </p:txBody>
      </p:sp>
      <p:sp>
        <p:nvSpPr>
          <p:cNvPr id="3" name="Content Placeholder 2"/>
          <p:cNvSpPr>
            <a:spLocks noGrp="1"/>
          </p:cNvSpPr>
          <p:nvPr>
            <p:ph sz="quarter" idx="1"/>
          </p:nvPr>
        </p:nvSpPr>
        <p:spPr/>
        <p:txBody>
          <a:bodyPr/>
          <a:lstStyle/>
          <a:p>
            <a:r>
              <a:rPr lang="en-US" b="1" dirty="0" smtClean="0"/>
              <a:t>November 1, 2016 </a:t>
            </a:r>
            <a:r>
              <a:rPr lang="en-US" dirty="0" smtClean="0"/>
              <a:t>– MHA conference call</a:t>
            </a:r>
          </a:p>
          <a:p>
            <a:r>
              <a:rPr lang="en-US" dirty="0" smtClean="0"/>
              <a:t>November 9, 2016 – MHA/3M on EAPG webinar</a:t>
            </a:r>
          </a:p>
          <a:p>
            <a:r>
              <a:rPr lang="en-US" dirty="0" smtClean="0"/>
              <a:t>November 15, 2016 – MHA second session</a:t>
            </a:r>
          </a:p>
          <a:p>
            <a:r>
              <a:rPr lang="en-US" dirty="0" smtClean="0"/>
              <a:t>November 23, 2016 – MHA notification of APEG Go-Live moved to </a:t>
            </a:r>
            <a:r>
              <a:rPr lang="en-US" b="1" dirty="0" smtClean="0"/>
              <a:t>12/30/16</a:t>
            </a:r>
            <a:r>
              <a:rPr lang="en-US" b="1" dirty="0" smtClean="0"/>
              <a:t>.</a:t>
            </a:r>
          </a:p>
          <a:p>
            <a:endParaRPr lang="en-US" b="1" dirty="0" smtClean="0"/>
          </a:p>
          <a:p>
            <a:endParaRPr lang="en-US" dirty="0"/>
          </a:p>
          <a:p>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2242394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Cliché</a:t>
            </a:r>
            <a:endParaRPr lang="en-US" dirty="0"/>
          </a:p>
        </p:txBody>
      </p:sp>
      <p:sp>
        <p:nvSpPr>
          <p:cNvPr id="3" name="Content Placeholder 2"/>
          <p:cNvSpPr>
            <a:spLocks noGrp="1"/>
          </p:cNvSpPr>
          <p:nvPr>
            <p:ph sz="quarter" idx="1"/>
          </p:nvPr>
        </p:nvSpPr>
        <p:spPr/>
        <p:txBody>
          <a:bodyPr/>
          <a:lstStyle/>
          <a:p>
            <a:r>
              <a:rPr lang="en-US" dirty="0" smtClean="0"/>
              <a:t>11/28/16 – Conference call with Maximus scheduled and postponed due to Missing Mass Health 835 files. ( 7 files total)</a:t>
            </a:r>
          </a:p>
          <a:p>
            <a:r>
              <a:rPr lang="en-US" dirty="0" smtClean="0"/>
              <a:t>Ticket submitted to Clearing house on 11/23/16</a:t>
            </a:r>
          </a:p>
          <a:p>
            <a:endParaRPr lang="en-US" dirty="0" smtClean="0"/>
          </a:p>
          <a:p>
            <a:endParaRPr lang="en-US" dirty="0" smtClean="0"/>
          </a:p>
          <a:p>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865322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Preparation (cont.)</a:t>
            </a:r>
            <a:endParaRPr lang="en-US" dirty="0"/>
          </a:p>
        </p:txBody>
      </p:sp>
      <p:sp>
        <p:nvSpPr>
          <p:cNvPr id="3" name="Content Placeholder 2"/>
          <p:cNvSpPr>
            <a:spLocks noGrp="1"/>
          </p:cNvSpPr>
          <p:nvPr>
            <p:ph sz="quarter" idx="1"/>
          </p:nvPr>
        </p:nvSpPr>
        <p:spPr/>
        <p:txBody>
          <a:bodyPr/>
          <a:lstStyle/>
          <a:p>
            <a:r>
              <a:rPr lang="en-US" dirty="0"/>
              <a:t>December 8, 2016 – finalized original test file of (20) claims and (10) HSN. The test remit was audit and for the most part looked ok.</a:t>
            </a:r>
          </a:p>
          <a:p>
            <a:r>
              <a:rPr lang="en-US" dirty="0"/>
              <a:t>We opted not to send another test file as we were satisfied with the results of the first, and time was limited by the time we reached this conclusion.</a:t>
            </a:r>
          </a:p>
          <a:p>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286457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Cliché</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Added Mass health to OCE,MUE,NCCI edits due to payments being based on condition and service intensity </a:t>
            </a:r>
            <a:r>
              <a:rPr lang="en-US" dirty="0" smtClean="0"/>
              <a:t>i.e.; </a:t>
            </a:r>
            <a:r>
              <a:rPr lang="en-US" dirty="0"/>
              <a:t>diagnosis/procedure. New updates effective 10/1/16</a:t>
            </a:r>
          </a:p>
          <a:p>
            <a:pPr lvl="1"/>
            <a:r>
              <a:rPr lang="en-US" dirty="0">
                <a:solidFill>
                  <a:srgbClr val="FF0000"/>
                </a:solidFill>
              </a:rPr>
              <a:t>All claims with these changes including Inpatient POA denied as Mass Health’s system was not completely updated with this update until 1/31/17 as per email from MHA</a:t>
            </a:r>
            <a:r>
              <a:rPr lang="en-US" dirty="0" smtClean="0">
                <a:solidFill>
                  <a:srgbClr val="FF0000"/>
                </a:solidFill>
              </a:rPr>
              <a:t>.</a:t>
            </a:r>
          </a:p>
          <a:p>
            <a:pPr lvl="1"/>
            <a:r>
              <a:rPr lang="en-US" b="1" u="sng" dirty="0"/>
              <a:t>ICD-10: </a:t>
            </a:r>
            <a:r>
              <a:rPr lang="en-US" dirty="0"/>
              <a:t> </a:t>
            </a:r>
            <a:r>
              <a:rPr lang="en-US" dirty="0" smtClean="0"/>
              <a:t>The </a:t>
            </a:r>
            <a:r>
              <a:rPr lang="en-US" dirty="0"/>
              <a:t>state has fully implemented and updated its system with the current ICD-10 coding classification.  Denied or incorrectly processed claims (from October 1, 2016 through the present) will be reprocessed by </a:t>
            </a:r>
            <a:r>
              <a:rPr lang="en-US" dirty="0" smtClean="0"/>
              <a:t>Mass Health </a:t>
            </a:r>
            <a:r>
              <a:rPr lang="en-US" dirty="0"/>
              <a:t>over the new few weeks.  If you are still seeing  claims incorrectly deny of coding errors or have not seen prior denied claims reprocessed for incorrect ICD-10 coding, please let me know.</a:t>
            </a:r>
          </a:p>
          <a:p>
            <a:pPr lvl="1"/>
            <a:endParaRPr lang="en-US" dirty="0">
              <a:solidFill>
                <a:srgbClr val="FF0000"/>
              </a:solidFill>
            </a:endParaRPr>
          </a:p>
          <a:p>
            <a:pPr marL="0" indent="0">
              <a:buNone/>
            </a:pPr>
            <a:endParaRPr lang="en-US" dirty="0"/>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2599004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APEG Billing Updates</a:t>
            </a:r>
            <a:endParaRPr lang="en-US" dirty="0"/>
          </a:p>
        </p:txBody>
      </p:sp>
      <p:sp>
        <p:nvSpPr>
          <p:cNvPr id="3" name="Content Placeholder 2"/>
          <p:cNvSpPr>
            <a:spLocks noGrp="1"/>
          </p:cNvSpPr>
          <p:nvPr>
            <p:ph sz="quarter" idx="1"/>
          </p:nvPr>
        </p:nvSpPr>
        <p:spPr>
          <a:xfrm>
            <a:off x="457200" y="1600200"/>
            <a:ext cx="7696200" cy="4873752"/>
          </a:xfrm>
        </p:spPr>
        <p:txBody>
          <a:bodyPr/>
          <a:lstStyle/>
          <a:p>
            <a:pPr>
              <a:buFont typeface="Courier New" panose="02070309020205020404" pitchFamily="49" charset="0"/>
              <a:buChar char="o"/>
            </a:pPr>
            <a:r>
              <a:rPr lang="en-US" dirty="0" smtClean="0"/>
              <a:t>Multiple same day visits – GO condition code usage.</a:t>
            </a:r>
          </a:p>
          <a:p>
            <a:pPr>
              <a:buFont typeface="Courier New" panose="02070309020205020404" pitchFamily="49" charset="0"/>
              <a:buChar char="o"/>
            </a:pPr>
            <a:r>
              <a:rPr lang="en-US" dirty="0" smtClean="0">
                <a:solidFill>
                  <a:schemeClr val="bg2">
                    <a:lumMod val="75000"/>
                  </a:schemeClr>
                </a:solidFill>
              </a:rPr>
              <a:t>Claims are processing </a:t>
            </a:r>
          </a:p>
          <a:p>
            <a:pPr>
              <a:buFont typeface="Courier New" panose="02070309020205020404" pitchFamily="49" charset="0"/>
              <a:buChar char="o"/>
            </a:pPr>
            <a:r>
              <a:rPr lang="en-US" b="1" dirty="0" smtClean="0">
                <a:solidFill>
                  <a:schemeClr val="tx1">
                    <a:lumMod val="50000"/>
                    <a:lumOff val="50000"/>
                  </a:schemeClr>
                </a:solidFill>
              </a:rPr>
              <a:t>For  Observation claims G0378 must be included in the claim submission for the 3-M grouper to properly group the episode.</a:t>
            </a:r>
          </a:p>
          <a:p>
            <a:pPr>
              <a:buFont typeface="Courier New" panose="02070309020205020404" pitchFamily="49" charset="0"/>
              <a:buChar char="o"/>
            </a:pPr>
            <a:r>
              <a:rPr lang="en-US" b="1" dirty="0" smtClean="0">
                <a:solidFill>
                  <a:schemeClr val="tx1">
                    <a:lumMod val="50000"/>
                    <a:lumOff val="50000"/>
                  </a:schemeClr>
                </a:solidFill>
              </a:rPr>
              <a:t>The number of hours should be entered </a:t>
            </a:r>
            <a:r>
              <a:rPr lang="en-US" b="1" dirty="0">
                <a:solidFill>
                  <a:schemeClr val="tx1">
                    <a:lumMod val="50000"/>
                    <a:lumOff val="50000"/>
                  </a:schemeClr>
                </a:solidFill>
              </a:rPr>
              <a:t>o</a:t>
            </a:r>
            <a:r>
              <a:rPr lang="en-US" b="1" dirty="0" smtClean="0">
                <a:solidFill>
                  <a:schemeClr val="tx1">
                    <a:lumMod val="50000"/>
                    <a:lumOff val="50000"/>
                  </a:schemeClr>
                </a:solidFill>
              </a:rPr>
              <a:t>n the claim. Current coding allows a range of 8-999.</a:t>
            </a:r>
          </a:p>
          <a:p>
            <a:pPr>
              <a:buFont typeface="Courier New" panose="02070309020205020404" pitchFamily="49" charset="0"/>
              <a:buChar char="o"/>
            </a:pPr>
            <a:r>
              <a:rPr lang="en-US" b="1" dirty="0" smtClean="0">
                <a:solidFill>
                  <a:schemeClr val="tx1">
                    <a:lumMod val="50000"/>
                    <a:lumOff val="50000"/>
                  </a:schemeClr>
                </a:solidFill>
              </a:rPr>
              <a:t>Once the claim goes through the grouper the G0378 will be assigned a unit of 1. </a:t>
            </a:r>
            <a:r>
              <a:rPr lang="en-US" b="1" dirty="0" smtClean="0">
                <a:solidFill>
                  <a:srgbClr val="FF0000"/>
                </a:solidFill>
              </a:rPr>
              <a:t>This was an issue for us.</a:t>
            </a:r>
            <a:endParaRPr lang="en-US" b="1" dirty="0">
              <a:solidFill>
                <a:srgbClr val="FF0000"/>
              </a:solidFill>
            </a:endParaRPr>
          </a:p>
        </p:txBody>
      </p:sp>
      <p:sp>
        <p:nvSpPr>
          <p:cNvPr id="4" name="Footer Placeholder 3"/>
          <p:cNvSpPr>
            <a:spLocks noGrp="1"/>
          </p:cNvSpPr>
          <p:nvPr>
            <p:ph type="ftr" sz="quarter" idx="16"/>
          </p:nvPr>
        </p:nvSpPr>
        <p:spPr/>
        <p:txBody>
          <a:bodyPr/>
          <a:lstStyle/>
          <a:p>
            <a:r>
              <a:rPr lang="en-US" dirty="0" smtClean="0"/>
              <a:t>Jeanne Ciocca 02/16/17</a:t>
            </a:r>
            <a:endParaRPr lang="en-US" dirty="0"/>
          </a:p>
        </p:txBody>
      </p:sp>
    </p:spTree>
    <p:extLst>
      <p:ext uri="{BB962C8B-B14F-4D97-AF65-F5344CB8AC3E}">
        <p14:creationId xmlns:p14="http://schemas.microsoft.com/office/powerpoint/2010/main" val="4006099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504</TotalTime>
  <Words>965</Words>
  <Application>Microsoft Office PowerPoint</Application>
  <PresentationFormat>On-screen Show (4:3)</PresentationFormat>
  <Paragraphs>81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Mass Health APEG (Adjudicated Payment per Episode) Reimbursement Methodology</vt:lpstr>
      <vt:lpstr>Hospital Preparation Timeline</vt:lpstr>
      <vt:lpstr>Hospital Preparation Timeline (cont.)</vt:lpstr>
      <vt:lpstr>Hospital preparation (cont.)</vt:lpstr>
      <vt:lpstr>Hospital Preparation (cont.)</vt:lpstr>
      <vt:lpstr>First Cliché</vt:lpstr>
      <vt:lpstr>Hospital Preparation (cont.)</vt:lpstr>
      <vt:lpstr>Second Cliché</vt:lpstr>
      <vt:lpstr>APEG Billing Updates</vt:lpstr>
      <vt:lpstr>Observation claims issues</vt:lpstr>
      <vt:lpstr>Observation issues (cont.)</vt:lpstr>
      <vt:lpstr>Mass health APEC claims processing</vt:lpstr>
      <vt:lpstr>Conclusion</vt:lpstr>
    </vt:vector>
  </TitlesOfParts>
  <Company>Lahey Clinic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Health APEG Reimbursment Methodology</dc:title>
  <dc:creator>Ciocca, Jeanne</dc:creator>
  <cp:lastModifiedBy>Ciocca, Jeanne</cp:lastModifiedBy>
  <cp:revision>31</cp:revision>
  <cp:lastPrinted>2017-02-14T15:56:24Z</cp:lastPrinted>
  <dcterms:created xsi:type="dcterms:W3CDTF">2017-02-07T13:58:41Z</dcterms:created>
  <dcterms:modified xsi:type="dcterms:W3CDTF">2017-02-14T15:56:41Z</dcterms:modified>
</cp:coreProperties>
</file>