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80" r:id="rId4"/>
    <p:sldId id="258" r:id="rId5"/>
    <p:sldId id="263" r:id="rId6"/>
    <p:sldId id="264" r:id="rId7"/>
    <p:sldId id="270" r:id="rId8"/>
    <p:sldId id="282" r:id="rId9"/>
    <p:sldId id="286" r:id="rId10"/>
    <p:sldId id="283" r:id="rId11"/>
    <p:sldId id="285" r:id="rId12"/>
    <p:sldId id="274" r:id="rId13"/>
    <p:sldId id="262" r:id="rId14"/>
    <p:sldId id="287" r:id="rId15"/>
    <p:sldId id="261" r:id="rId16"/>
    <p:sldId id="260" r:id="rId17"/>
    <p:sldId id="288" r:id="rId18"/>
    <p:sldId id="268" r:id="rId19"/>
    <p:sldId id="289" r:id="rId20"/>
    <p:sldId id="290" r:id="rId21"/>
    <p:sldId id="272" r:id="rId22"/>
    <p:sldId id="275" r:id="rId23"/>
    <p:sldId id="291" r:id="rId24"/>
    <p:sldId id="277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0" autoAdjust="0"/>
    <p:restoredTop sz="75375" autoAdjust="0"/>
  </p:normalViewPr>
  <p:slideViewPr>
    <p:cSldViewPr snapToGrid="0">
      <p:cViewPr varScale="1">
        <p:scale>
          <a:sx n="43" d="100"/>
          <a:sy n="43" d="100"/>
        </p:scale>
        <p:origin x="135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mcgahee\Documents\AM%20-%20Elements\Payor%20Timeframes_Working.xlsb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mcgahee\Documents\CHOP\QA\QA_Metrics%20for%2030%20Day%20Review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[Payor Timeframes_Working.xlsb]Sheet2!PivotTable1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Days</a:t>
            </a:r>
            <a:r>
              <a:rPr lang="en-US" baseline="0"/>
              <a:t> to Payer Response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</c:pivotFmt>
      <c:pivotFmt>
        <c:idx val="1"/>
        <c:spPr>
          <a:gradFill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22225" cap="rnd" cmpd="sng" algn="ctr">
            <a:solidFill>
              <a:schemeClr val="accent1"/>
            </a:solidFill>
            <a:round/>
          </a:ln>
          <a:effectLst/>
        </c:spPr>
        <c:marker>
          <c:symbol val="circle"/>
          <c:size val="4"/>
          <c:spPr>
            <a:solidFill>
              <a:schemeClr val="accent1"/>
            </a:solidFill>
            <a:ln w="9525" cap="flat" cmpd="sng" algn="ctr">
              <a:solidFill>
                <a:schemeClr val="accent1"/>
              </a:solidFill>
              <a:round/>
            </a:ln>
            <a:effectLst/>
          </c:spPr>
        </c:marker>
      </c:pivotFmt>
      <c:pivotFmt>
        <c:idx val="2"/>
        <c:spPr>
          <a:gradFill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22225" cap="rnd" cmpd="sng" algn="ctr">
            <a:solidFill>
              <a:schemeClr val="accent1"/>
            </a:solidFill>
            <a:round/>
          </a:ln>
          <a:effectLst/>
        </c:spPr>
        <c:marker>
          <c:symbol val="circle"/>
          <c:size val="4"/>
          <c:spPr>
            <a:solidFill>
              <a:schemeClr val="accent1"/>
            </a:solidFill>
            <a:ln w="9525" cap="flat" cmpd="sng" algn="ctr">
              <a:solidFill>
                <a:schemeClr val="accent1"/>
              </a:solidFill>
              <a:round/>
            </a:ln>
            <a:effectLst/>
          </c:spPr>
        </c:marker>
      </c:pivotFmt>
      <c:pivotFmt>
        <c:idx val="3"/>
        <c:spPr>
          <a:gradFill rotWithShape="1">
            <a:gsLst>
              <a:gs pos="0">
                <a:schemeClr val="accent1">
                  <a:tint val="65000"/>
                  <a:shade val="92000"/>
                  <a:satMod val="130000"/>
                </a:schemeClr>
              </a:gs>
              <a:gs pos="45000">
                <a:schemeClr val="accent1">
                  <a:tint val="60000"/>
                  <a:shade val="99000"/>
                  <a:satMod val="120000"/>
                </a:schemeClr>
              </a:gs>
              <a:gs pos="100000">
                <a:schemeClr val="accent1">
                  <a:tint val="55000"/>
                  <a:satMod val="140000"/>
                </a:schemeClr>
              </a:gs>
            </a:gsLst>
            <a:path path="circle">
              <a:fillToRect l="100000" t="100000" r="100000" b="100000"/>
            </a:path>
          </a:gradFill>
          <a:ln w="22225" cap="rnd" cmpd="sng" algn="ctr">
            <a:solidFill>
              <a:schemeClr val="accent1"/>
            </a:solidFill>
            <a:round/>
          </a:ln>
          <a:effectLst/>
        </c:spPr>
        <c:marker>
          <c:symbol val="circle"/>
          <c:size val="4"/>
          <c:spPr>
            <a:solidFill>
              <a:schemeClr val="accent1"/>
            </a:solidFill>
            <a:ln w="9525" cap="flat" cmpd="sng" algn="ctr">
              <a:solidFill>
                <a:schemeClr val="accent1"/>
              </a:solidFill>
              <a:round/>
            </a:ln>
            <a:effectLst/>
          </c:spPr>
        </c:marker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Sheet2!$B$3</c:f>
              <c:strCache>
                <c:ptCount val="1"/>
                <c:pt idx="0">
                  <c:v>Total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round/>
              </a:ln>
              <a:effectLst/>
            </c:spPr>
          </c:marker>
          <c:cat>
            <c:strRef>
              <c:f>Sheet2!$A$4:$A$92</c:f>
              <c:strCache>
                <c:ptCount val="88"/>
                <c:pt idx="0">
                  <c:v>8</c:v>
                </c:pt>
                <c:pt idx="1">
                  <c:v>9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14</c:v>
                </c:pt>
                <c:pt idx="7">
                  <c:v>15</c:v>
                </c:pt>
                <c:pt idx="8">
                  <c:v>16</c:v>
                </c:pt>
                <c:pt idx="9">
                  <c:v>17</c:v>
                </c:pt>
                <c:pt idx="10">
                  <c:v>18</c:v>
                </c:pt>
                <c:pt idx="11">
                  <c:v>19</c:v>
                </c:pt>
                <c:pt idx="12">
                  <c:v>20</c:v>
                </c:pt>
                <c:pt idx="13">
                  <c:v>21</c:v>
                </c:pt>
                <c:pt idx="14">
                  <c:v>22</c:v>
                </c:pt>
                <c:pt idx="15">
                  <c:v>23</c:v>
                </c:pt>
                <c:pt idx="16">
                  <c:v>24</c:v>
                </c:pt>
                <c:pt idx="17">
                  <c:v>25</c:v>
                </c:pt>
                <c:pt idx="18">
                  <c:v>26</c:v>
                </c:pt>
                <c:pt idx="19">
                  <c:v>27</c:v>
                </c:pt>
                <c:pt idx="20">
                  <c:v>28</c:v>
                </c:pt>
                <c:pt idx="21">
                  <c:v>29</c:v>
                </c:pt>
                <c:pt idx="22">
                  <c:v>30</c:v>
                </c:pt>
                <c:pt idx="23">
                  <c:v>31</c:v>
                </c:pt>
                <c:pt idx="24">
                  <c:v>32</c:v>
                </c:pt>
                <c:pt idx="25">
                  <c:v>33</c:v>
                </c:pt>
                <c:pt idx="26">
                  <c:v>34</c:v>
                </c:pt>
                <c:pt idx="27">
                  <c:v>35</c:v>
                </c:pt>
                <c:pt idx="28">
                  <c:v>36</c:v>
                </c:pt>
                <c:pt idx="29">
                  <c:v>37</c:v>
                </c:pt>
                <c:pt idx="30">
                  <c:v>38</c:v>
                </c:pt>
                <c:pt idx="31">
                  <c:v>39</c:v>
                </c:pt>
                <c:pt idx="32">
                  <c:v>40</c:v>
                </c:pt>
                <c:pt idx="33">
                  <c:v>41</c:v>
                </c:pt>
                <c:pt idx="34">
                  <c:v>42</c:v>
                </c:pt>
                <c:pt idx="35">
                  <c:v>43</c:v>
                </c:pt>
                <c:pt idx="36">
                  <c:v>44</c:v>
                </c:pt>
                <c:pt idx="37">
                  <c:v>45</c:v>
                </c:pt>
                <c:pt idx="38">
                  <c:v>46</c:v>
                </c:pt>
                <c:pt idx="39">
                  <c:v>47</c:v>
                </c:pt>
                <c:pt idx="40">
                  <c:v>48</c:v>
                </c:pt>
                <c:pt idx="41">
                  <c:v>49</c:v>
                </c:pt>
                <c:pt idx="42">
                  <c:v>50</c:v>
                </c:pt>
                <c:pt idx="43">
                  <c:v>51</c:v>
                </c:pt>
                <c:pt idx="44">
                  <c:v>52</c:v>
                </c:pt>
                <c:pt idx="45">
                  <c:v>53</c:v>
                </c:pt>
                <c:pt idx="46">
                  <c:v>54</c:v>
                </c:pt>
                <c:pt idx="47">
                  <c:v>55</c:v>
                </c:pt>
                <c:pt idx="48">
                  <c:v>56</c:v>
                </c:pt>
                <c:pt idx="49">
                  <c:v>57</c:v>
                </c:pt>
                <c:pt idx="50">
                  <c:v>58</c:v>
                </c:pt>
                <c:pt idx="51">
                  <c:v>60</c:v>
                </c:pt>
                <c:pt idx="52">
                  <c:v>61</c:v>
                </c:pt>
                <c:pt idx="53">
                  <c:v>63</c:v>
                </c:pt>
                <c:pt idx="54">
                  <c:v>64</c:v>
                </c:pt>
                <c:pt idx="55">
                  <c:v>65</c:v>
                </c:pt>
                <c:pt idx="56">
                  <c:v>66</c:v>
                </c:pt>
                <c:pt idx="57">
                  <c:v>68</c:v>
                </c:pt>
                <c:pt idx="58">
                  <c:v>69</c:v>
                </c:pt>
                <c:pt idx="59">
                  <c:v>70</c:v>
                </c:pt>
                <c:pt idx="60">
                  <c:v>71</c:v>
                </c:pt>
                <c:pt idx="61">
                  <c:v>72</c:v>
                </c:pt>
                <c:pt idx="62">
                  <c:v>73</c:v>
                </c:pt>
                <c:pt idx="63">
                  <c:v>74</c:v>
                </c:pt>
                <c:pt idx="64">
                  <c:v>75</c:v>
                </c:pt>
                <c:pt idx="65">
                  <c:v>76</c:v>
                </c:pt>
                <c:pt idx="66">
                  <c:v>77</c:v>
                </c:pt>
                <c:pt idx="67">
                  <c:v>78</c:v>
                </c:pt>
                <c:pt idx="68">
                  <c:v>79</c:v>
                </c:pt>
                <c:pt idx="69">
                  <c:v>80</c:v>
                </c:pt>
                <c:pt idx="70">
                  <c:v>81</c:v>
                </c:pt>
                <c:pt idx="71">
                  <c:v>82</c:v>
                </c:pt>
                <c:pt idx="72">
                  <c:v>83</c:v>
                </c:pt>
                <c:pt idx="73">
                  <c:v>84</c:v>
                </c:pt>
                <c:pt idx="74">
                  <c:v>85</c:v>
                </c:pt>
                <c:pt idx="75">
                  <c:v>86</c:v>
                </c:pt>
                <c:pt idx="76">
                  <c:v>87</c:v>
                </c:pt>
                <c:pt idx="77">
                  <c:v>88</c:v>
                </c:pt>
                <c:pt idx="78">
                  <c:v>89</c:v>
                </c:pt>
                <c:pt idx="79">
                  <c:v>90</c:v>
                </c:pt>
                <c:pt idx="80">
                  <c:v>91</c:v>
                </c:pt>
                <c:pt idx="81">
                  <c:v>92</c:v>
                </c:pt>
                <c:pt idx="82">
                  <c:v>93</c:v>
                </c:pt>
                <c:pt idx="83">
                  <c:v>94</c:v>
                </c:pt>
                <c:pt idx="84">
                  <c:v>97</c:v>
                </c:pt>
                <c:pt idx="85">
                  <c:v>98</c:v>
                </c:pt>
                <c:pt idx="86">
                  <c:v>100</c:v>
                </c:pt>
                <c:pt idx="87">
                  <c:v>102</c:v>
                </c:pt>
              </c:strCache>
            </c:strRef>
          </c:cat>
          <c:val>
            <c:numRef>
              <c:f>Sheet2!$B$4:$B$92</c:f>
              <c:numCache>
                <c:formatCode>General</c:formatCode>
                <c:ptCount val="88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4</c:v>
                </c:pt>
                <c:pt idx="4">
                  <c:v>11</c:v>
                </c:pt>
                <c:pt idx="5">
                  <c:v>23</c:v>
                </c:pt>
                <c:pt idx="6">
                  <c:v>11</c:v>
                </c:pt>
                <c:pt idx="7">
                  <c:v>31</c:v>
                </c:pt>
                <c:pt idx="8">
                  <c:v>66</c:v>
                </c:pt>
                <c:pt idx="9">
                  <c:v>60</c:v>
                </c:pt>
                <c:pt idx="10">
                  <c:v>18</c:v>
                </c:pt>
                <c:pt idx="11">
                  <c:v>21</c:v>
                </c:pt>
                <c:pt idx="12">
                  <c:v>79</c:v>
                </c:pt>
                <c:pt idx="13">
                  <c:v>93</c:v>
                </c:pt>
                <c:pt idx="14">
                  <c:v>58</c:v>
                </c:pt>
                <c:pt idx="15">
                  <c:v>121</c:v>
                </c:pt>
                <c:pt idx="16">
                  <c:v>83</c:v>
                </c:pt>
                <c:pt idx="17">
                  <c:v>26</c:v>
                </c:pt>
                <c:pt idx="18">
                  <c:v>28</c:v>
                </c:pt>
                <c:pt idx="19">
                  <c:v>70</c:v>
                </c:pt>
                <c:pt idx="20">
                  <c:v>69</c:v>
                </c:pt>
                <c:pt idx="21">
                  <c:v>46</c:v>
                </c:pt>
                <c:pt idx="22">
                  <c:v>43</c:v>
                </c:pt>
                <c:pt idx="23">
                  <c:v>35</c:v>
                </c:pt>
                <c:pt idx="24">
                  <c:v>4</c:v>
                </c:pt>
                <c:pt idx="25">
                  <c:v>6</c:v>
                </c:pt>
                <c:pt idx="26">
                  <c:v>25</c:v>
                </c:pt>
                <c:pt idx="27">
                  <c:v>24</c:v>
                </c:pt>
                <c:pt idx="28">
                  <c:v>20</c:v>
                </c:pt>
                <c:pt idx="29">
                  <c:v>27</c:v>
                </c:pt>
                <c:pt idx="30">
                  <c:v>10</c:v>
                </c:pt>
                <c:pt idx="31">
                  <c:v>4</c:v>
                </c:pt>
                <c:pt idx="32">
                  <c:v>6</c:v>
                </c:pt>
                <c:pt idx="33">
                  <c:v>19</c:v>
                </c:pt>
                <c:pt idx="34">
                  <c:v>27</c:v>
                </c:pt>
                <c:pt idx="35">
                  <c:v>10</c:v>
                </c:pt>
                <c:pt idx="36">
                  <c:v>18</c:v>
                </c:pt>
                <c:pt idx="37">
                  <c:v>7</c:v>
                </c:pt>
                <c:pt idx="38">
                  <c:v>2</c:v>
                </c:pt>
                <c:pt idx="39">
                  <c:v>8</c:v>
                </c:pt>
                <c:pt idx="40">
                  <c:v>9</c:v>
                </c:pt>
                <c:pt idx="41">
                  <c:v>9</c:v>
                </c:pt>
                <c:pt idx="42">
                  <c:v>5</c:v>
                </c:pt>
                <c:pt idx="43">
                  <c:v>9</c:v>
                </c:pt>
                <c:pt idx="44">
                  <c:v>7</c:v>
                </c:pt>
                <c:pt idx="45">
                  <c:v>3</c:v>
                </c:pt>
                <c:pt idx="46">
                  <c:v>3</c:v>
                </c:pt>
                <c:pt idx="47">
                  <c:v>4</c:v>
                </c:pt>
                <c:pt idx="48">
                  <c:v>8</c:v>
                </c:pt>
                <c:pt idx="49">
                  <c:v>3</c:v>
                </c:pt>
                <c:pt idx="50">
                  <c:v>3</c:v>
                </c:pt>
                <c:pt idx="51">
                  <c:v>4</c:v>
                </c:pt>
                <c:pt idx="52">
                  <c:v>1</c:v>
                </c:pt>
                <c:pt idx="53">
                  <c:v>1</c:v>
                </c:pt>
                <c:pt idx="54">
                  <c:v>2</c:v>
                </c:pt>
                <c:pt idx="55">
                  <c:v>2</c:v>
                </c:pt>
                <c:pt idx="56">
                  <c:v>1</c:v>
                </c:pt>
                <c:pt idx="57">
                  <c:v>1</c:v>
                </c:pt>
                <c:pt idx="58">
                  <c:v>5</c:v>
                </c:pt>
                <c:pt idx="59">
                  <c:v>6</c:v>
                </c:pt>
                <c:pt idx="60">
                  <c:v>6</c:v>
                </c:pt>
                <c:pt idx="61">
                  <c:v>7</c:v>
                </c:pt>
                <c:pt idx="62">
                  <c:v>3</c:v>
                </c:pt>
                <c:pt idx="63">
                  <c:v>2</c:v>
                </c:pt>
                <c:pt idx="64">
                  <c:v>2</c:v>
                </c:pt>
                <c:pt idx="65">
                  <c:v>5</c:v>
                </c:pt>
                <c:pt idx="66">
                  <c:v>5</c:v>
                </c:pt>
                <c:pt idx="67">
                  <c:v>2</c:v>
                </c:pt>
                <c:pt idx="68">
                  <c:v>8</c:v>
                </c:pt>
                <c:pt idx="69">
                  <c:v>5</c:v>
                </c:pt>
                <c:pt idx="70">
                  <c:v>1</c:v>
                </c:pt>
                <c:pt idx="71">
                  <c:v>3</c:v>
                </c:pt>
                <c:pt idx="72">
                  <c:v>3</c:v>
                </c:pt>
                <c:pt idx="73">
                  <c:v>4</c:v>
                </c:pt>
                <c:pt idx="74">
                  <c:v>1</c:v>
                </c:pt>
                <c:pt idx="75">
                  <c:v>8</c:v>
                </c:pt>
                <c:pt idx="76">
                  <c:v>2</c:v>
                </c:pt>
                <c:pt idx="77">
                  <c:v>1</c:v>
                </c:pt>
                <c:pt idx="78">
                  <c:v>3</c:v>
                </c:pt>
                <c:pt idx="79">
                  <c:v>3</c:v>
                </c:pt>
                <c:pt idx="80">
                  <c:v>3</c:v>
                </c:pt>
                <c:pt idx="81">
                  <c:v>2</c:v>
                </c:pt>
                <c:pt idx="82">
                  <c:v>5</c:v>
                </c:pt>
                <c:pt idx="83">
                  <c:v>2</c:v>
                </c:pt>
                <c:pt idx="84">
                  <c:v>3</c:v>
                </c:pt>
                <c:pt idx="85">
                  <c:v>1</c:v>
                </c:pt>
                <c:pt idx="86">
                  <c:v>2</c:v>
                </c:pt>
                <c:pt idx="87">
                  <c:v>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472-407D-9B6A-4A65413592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marker val="1"/>
        <c:smooth val="0"/>
        <c:axId val="272033496"/>
        <c:axId val="272033888"/>
      </c:lineChart>
      <c:catAx>
        <c:axId val="2720334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cap="all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50"/>
                  <a:t>Days from Initial Bill Date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50" b="0" i="0" u="none" strike="noStrike" kern="1200" cap="all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2033888"/>
        <c:crosses val="autoZero"/>
        <c:auto val="1"/>
        <c:lblAlgn val="ctr"/>
        <c:lblOffset val="100"/>
        <c:noMultiLvlLbl val="0"/>
      </c:catAx>
      <c:valAx>
        <c:axId val="27203388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Claims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2033496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  <c:extLst xmlns:c16r2="http://schemas.microsoft.com/office/drawing/2015/06/chart">
    <c:ext xmlns:c16="http://schemas.microsoft.com/office/drawing/2014/chart" uri="{E28EC0CA-F0BB-4C9C-879D-F8772B89E7AC}">
      <c16:pivotOptions16>
        <c16:showExpandCollapseFieldButtons val="1"/>
      </c16:pivotOptions16>
    </c:ex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sz="1600"/>
              <a:t>Average Productivity and Quality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'Qual and Prod Chart'!$B$5</c:f>
              <c:strCache>
                <c:ptCount val="1"/>
                <c:pt idx="0">
                  <c:v>Average Quality Score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'Qual and Prod Chart'!$C$4:$K$4</c:f>
              <c:numCache>
                <c:formatCode>m/d/yyyy</c:formatCode>
                <c:ptCount val="9"/>
                <c:pt idx="0">
                  <c:v>42433</c:v>
                </c:pt>
                <c:pt idx="1">
                  <c:v>42440</c:v>
                </c:pt>
                <c:pt idx="2">
                  <c:v>42447</c:v>
                </c:pt>
                <c:pt idx="3">
                  <c:v>42454</c:v>
                </c:pt>
                <c:pt idx="4">
                  <c:v>42461</c:v>
                </c:pt>
                <c:pt idx="5">
                  <c:v>42468</c:v>
                </c:pt>
                <c:pt idx="6">
                  <c:v>42475</c:v>
                </c:pt>
                <c:pt idx="7">
                  <c:v>42482</c:v>
                </c:pt>
                <c:pt idx="8">
                  <c:v>42489</c:v>
                </c:pt>
              </c:numCache>
            </c:numRef>
          </c:cat>
          <c:val>
            <c:numRef>
              <c:f>'Qual and Prod Chart'!$C$5:$K$5</c:f>
              <c:numCache>
                <c:formatCode>General</c:formatCode>
                <c:ptCount val="9"/>
                <c:pt idx="0">
                  <c:v>4.3555555555555561</c:v>
                </c:pt>
                <c:pt idx="1">
                  <c:v>4.7111111111111104</c:v>
                </c:pt>
                <c:pt idx="2">
                  <c:v>4.8444444444444441</c:v>
                </c:pt>
                <c:pt idx="3">
                  <c:v>4.8888888888888893</c:v>
                </c:pt>
                <c:pt idx="4">
                  <c:v>4.9111111111111105</c:v>
                </c:pt>
                <c:pt idx="5">
                  <c:v>4.844444444444445</c:v>
                </c:pt>
                <c:pt idx="6">
                  <c:v>4.9333333333333336</c:v>
                </c:pt>
                <c:pt idx="7">
                  <c:v>4.8888888888888884</c:v>
                </c:pt>
                <c:pt idx="8">
                  <c:v>4.8857142857142861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953-4931-9045-048904F85C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axId val="272766552"/>
        <c:axId val="272766944"/>
        <c:extLst xmlns:c16r2="http://schemas.microsoft.com/office/drawing/2015/06/chart"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'Qual and Prod Chart'!$B$7</c15:sqref>
                        </c15:formulaRef>
                      </c:ext>
                    </c:extLst>
                    <c:strCache>
                      <c:ptCount val="1"/>
                      <c:pt idx="0">
                        <c:v>Average Quality Score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'Qual and Prod Chart'!$C$7:$K$7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4.6333333333333329</c:v>
                      </c:pt>
                      <c:pt idx="1">
                        <c:v>4.6166666666666663</c:v>
                      </c:pt>
                      <c:pt idx="2">
                        <c:v>4.8166666666666664</c:v>
                      </c:pt>
                      <c:pt idx="3">
                        <c:v>4.8833333333333337</c:v>
                      </c:pt>
                      <c:pt idx="4">
                        <c:v>4.833333333333333</c:v>
                      </c:pt>
                      <c:pt idx="5">
                        <c:v>4.8666666666666663</c:v>
                      </c:pt>
                      <c:pt idx="6">
                        <c:v>4.7666666666666666</c:v>
                      </c:pt>
                      <c:pt idx="7">
                        <c:v>4.8599999999999994</c:v>
                      </c:pt>
                      <c:pt idx="8">
                        <c:v>4.8727272727272721</c:v>
                      </c:pt>
                    </c:numCache>
                  </c:numRef>
                </c:val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3-5953-4931-9045-048904F85C1B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'Qual and Prod Chart'!$B$9</c15:sqref>
                        </c15:formulaRef>
                      </c:ext>
                    </c:extLst>
                    <c:strCache>
                      <c:ptCount val="1"/>
                      <c:pt idx="0">
                        <c:v>Average Quality Score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'Qual and Prod Chart'!$C$9:$K$9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4.3555555555555561</c:v>
                      </c:pt>
                      <c:pt idx="1">
                        <c:v>4.7111111111111104</c:v>
                      </c:pt>
                      <c:pt idx="2">
                        <c:v>4.8444444444444441</c:v>
                      </c:pt>
                      <c:pt idx="3">
                        <c:v>4.8888888888888893</c:v>
                      </c:pt>
                      <c:pt idx="4">
                        <c:v>4.9111111111111105</c:v>
                      </c:pt>
                      <c:pt idx="5">
                        <c:v>4.844444444444445</c:v>
                      </c:pt>
                      <c:pt idx="6">
                        <c:v>4.9333333333333336</c:v>
                      </c:pt>
                      <c:pt idx="7">
                        <c:v>4.8888888888888884</c:v>
                      </c:pt>
                      <c:pt idx="8">
                        <c:v>4.8857142857142861</c:v>
                      </c:pt>
                    </c:numCache>
                  </c:numRef>
                </c:val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4-5953-4931-9045-048904F85C1B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3"/>
          <c:order val="3"/>
          <c:tx>
            <c:strRef>
              <c:f>'Qual and Prod Chart'!$B$8</c:f>
              <c:strCache>
                <c:ptCount val="1"/>
                <c:pt idx="0">
                  <c:v>Average Productivity</c:v>
                </c:pt>
              </c:strCache>
              <c:extLst xmlns:c16r2="http://schemas.microsoft.com/office/drawing/2015/06/chart" xmlns:c15="http://schemas.microsoft.com/office/drawing/2012/chart"/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val>
            <c:numRef>
              <c:f>'Qual and Prod Chart'!$C$8:$K$8</c:f>
              <c:numCache>
                <c:formatCode>0.00%</c:formatCode>
                <c:ptCount val="9"/>
                <c:pt idx="0">
                  <c:v>0.98163597883597886</c:v>
                </c:pt>
                <c:pt idx="1">
                  <c:v>0.99548703703703711</c:v>
                </c:pt>
                <c:pt idx="2">
                  <c:v>0.99070079365079378</c:v>
                </c:pt>
                <c:pt idx="3">
                  <c:v>0.9549537037037038</c:v>
                </c:pt>
                <c:pt idx="4">
                  <c:v>0.96529788359788349</c:v>
                </c:pt>
                <c:pt idx="5">
                  <c:v>0.92780238095238099</c:v>
                </c:pt>
                <c:pt idx="6">
                  <c:v>0.844392328042328</c:v>
                </c:pt>
                <c:pt idx="7">
                  <c:v>0.87188984126984137</c:v>
                </c:pt>
                <c:pt idx="8">
                  <c:v>0.89627359307359311</c:v>
                </c:pt>
              </c:numCache>
              <c:extLst xmlns:c16r2="http://schemas.microsoft.com/office/drawing/2015/06/chart" xmlns:c15="http://schemas.microsoft.com/office/drawing/2012/chart"/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953-4931-9045-048904F85C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2767728"/>
        <c:axId val="272767336"/>
        <c:extLst xmlns:c16r2="http://schemas.microsoft.com/office/drawing/2015/06/chart"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 xmlns:c16r2="http://schemas.microsoft.com/office/drawing/2015/06/chart">
                      <c:ext uri="{02D57815-91ED-43cb-92C2-25804820EDAC}">
                        <c15:formulaRef>
                          <c15:sqref>'Qual and Prod Chart'!$B$6</c15:sqref>
                        </c15:formulaRef>
                      </c:ext>
                    </c:extLst>
                    <c:strCache>
                      <c:ptCount val="1"/>
                      <c:pt idx="0">
                        <c:v>Average Productivity</c:v>
                      </c:pt>
                    </c:strCache>
                  </c:strRef>
                </c:tx>
                <c:spPr>
                  <a:ln w="38100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'Qual and Prod Chart'!$C$4:$K$4</c15:sqref>
                        </c15:formulaRef>
                      </c:ext>
                    </c:extLst>
                    <c:numCache>
                      <c:formatCode>m/d/yyyy</c:formatCode>
                      <c:ptCount val="9"/>
                      <c:pt idx="0">
                        <c:v>42433</c:v>
                      </c:pt>
                      <c:pt idx="1">
                        <c:v>42440</c:v>
                      </c:pt>
                      <c:pt idx="2">
                        <c:v>42447</c:v>
                      </c:pt>
                      <c:pt idx="3">
                        <c:v>42454</c:v>
                      </c:pt>
                      <c:pt idx="4">
                        <c:v>42461</c:v>
                      </c:pt>
                      <c:pt idx="5">
                        <c:v>42468</c:v>
                      </c:pt>
                      <c:pt idx="6">
                        <c:v>42475</c:v>
                      </c:pt>
                      <c:pt idx="7">
                        <c:v>42482</c:v>
                      </c:pt>
                      <c:pt idx="8">
                        <c:v>42489</c:v>
                      </c:pt>
                    </c:numCache>
                  </c:numRef>
                </c:cat>
                <c:val>
                  <c:numRef>
                    <c:extLst xmlns:c16r2="http://schemas.microsoft.com/office/drawing/2015/06/chart">
                      <c:ext uri="{02D57815-91ED-43cb-92C2-25804820EDAC}">
                        <c15:formulaRef>
                          <c15:sqref>'Qual and Prod Chart'!$C$6:$K$6</c15:sqref>
                        </c15:formulaRef>
                      </c:ext>
                    </c:extLst>
                    <c:numCache>
                      <c:formatCode>0.00%</c:formatCode>
                      <c:ptCount val="9"/>
                      <c:pt idx="0">
                        <c:v>1.0266839506172838</c:v>
                      </c:pt>
                      <c:pt idx="1">
                        <c:v>1.0489012345679012</c:v>
                      </c:pt>
                      <c:pt idx="2">
                        <c:v>1.0245283950617283</c:v>
                      </c:pt>
                      <c:pt idx="3">
                        <c:v>1.0154296296296295</c:v>
                      </c:pt>
                      <c:pt idx="4">
                        <c:v>1.0786913580246913</c:v>
                      </c:pt>
                      <c:pt idx="5">
                        <c:v>1.0065506172839507</c:v>
                      </c:pt>
                      <c:pt idx="6">
                        <c:v>0.99945679012345678</c:v>
                      </c:pt>
                      <c:pt idx="7">
                        <c:v>1.0324765432098766</c:v>
                      </c:pt>
                      <c:pt idx="8">
                        <c:v>0.94494285714285708</c:v>
                      </c:pt>
                    </c:numCache>
                  </c:numRef>
                </c:val>
                <c:smooth val="0"/>
                <c:extLst xmlns:c16r2="http://schemas.microsoft.com/office/drawing/2015/06/chart">
                  <c:ext xmlns:c16="http://schemas.microsoft.com/office/drawing/2014/chart" uri="{C3380CC4-5D6E-409C-BE32-E72D297353CC}">
                    <c16:uniqueId val="{00000002-5953-4931-9045-048904F85C1B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'Qual and Prod Chart'!$B$10</c15:sqref>
                        </c15:formulaRef>
                      </c:ext>
                    </c:extLst>
                    <c:strCache>
                      <c:ptCount val="1"/>
                      <c:pt idx="0">
                        <c:v>Average Productivity</c:v>
                      </c:pt>
                    </c:strCache>
                  </c:strRef>
                </c:tx>
                <c:spPr>
                  <a:ln w="38100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val>
                  <c:numRef>
                    <c:extLst xmlns:c16r2="http://schemas.microsoft.com/office/drawing/2015/06/chart"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'Qual and Prod Chart'!$C$10:$K$10</c15:sqref>
                        </c15:formulaRef>
                      </c:ext>
                    </c:extLst>
                    <c:numCache>
                      <c:formatCode>0.00%</c:formatCode>
                      <c:ptCount val="9"/>
                      <c:pt idx="0">
                        <c:v>1.0266839506172838</c:v>
                      </c:pt>
                      <c:pt idx="1">
                        <c:v>1.0489012345679012</c:v>
                      </c:pt>
                      <c:pt idx="2">
                        <c:v>1.0245283950617283</c:v>
                      </c:pt>
                      <c:pt idx="3">
                        <c:v>1.0154296296296295</c:v>
                      </c:pt>
                      <c:pt idx="4">
                        <c:v>1.0786913580246913</c:v>
                      </c:pt>
                      <c:pt idx="5">
                        <c:v>1.0065506172839507</c:v>
                      </c:pt>
                      <c:pt idx="6">
                        <c:v>0.99945679012345678</c:v>
                      </c:pt>
                      <c:pt idx="7">
                        <c:v>1.0324765432098766</c:v>
                      </c:pt>
                      <c:pt idx="8">
                        <c:v>0.94494285714285708</c:v>
                      </c:pt>
                    </c:numCache>
                  </c:numRef>
                </c:val>
                <c:smooth val="0"/>
                <c:extLst xmlns:c16r2="http://schemas.microsoft.com/office/drawing/2015/06/chart" xmlns:c15="http://schemas.microsoft.com/office/drawing/2012/chart">
                  <c:ext xmlns:c16="http://schemas.microsoft.com/office/drawing/2014/chart" uri="{C3380CC4-5D6E-409C-BE32-E72D297353CC}">
                    <c16:uniqueId val="{00000005-5953-4931-9045-048904F85C1B}"/>
                  </c:ext>
                </c:extLst>
              </c15:ser>
            </c15:filteredLineSeries>
          </c:ext>
        </c:extLst>
      </c:lineChart>
      <c:dateAx>
        <c:axId val="27276655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2766944"/>
        <c:crosses val="autoZero"/>
        <c:auto val="1"/>
        <c:lblOffset val="100"/>
        <c:baseTimeUnit val="days"/>
        <c:majorUnit val="7"/>
        <c:majorTimeUnit val="days"/>
      </c:dateAx>
      <c:valAx>
        <c:axId val="272766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Quality Score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2766552"/>
        <c:crosses val="autoZero"/>
        <c:crossBetween val="between"/>
      </c:valAx>
      <c:valAx>
        <c:axId val="272767336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Productivity % of Standard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2767728"/>
        <c:crosses val="max"/>
        <c:crossBetween val="between"/>
        <c:minorUnit val="1.0000000000000002E-2"/>
      </c:valAx>
      <c:catAx>
        <c:axId val="272767728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272767336"/>
        <c:crosses val="autoZero"/>
        <c:auto val="1"/>
        <c:lblAlgn val="ctr"/>
        <c:lblOffset val="100"/>
        <c:noMultiLvlLbl val="1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>
          <a:lumMod val="75000"/>
          <a:lumOff val="25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A69601-6631-49E0-A0E5-BF8C367F0A2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2236C8-CC0A-43E4-A231-79E577F1A19F}">
      <dgm:prSet phldrT="[Text]"/>
      <dgm:spPr/>
      <dgm:t>
        <a:bodyPr/>
        <a:lstStyle/>
        <a:p>
          <a:r>
            <a:rPr lang="en-US" dirty="0"/>
            <a:t>Received a Payer Response </a:t>
          </a:r>
          <a:r>
            <a:rPr lang="en-US" dirty="0">
              <a:sym typeface="Wingdings" panose="05000000000000000000" pitchFamily="2" charset="2"/>
            </a:rPr>
            <a:t></a:t>
          </a:r>
          <a:endParaRPr lang="en-US" dirty="0"/>
        </a:p>
      </dgm:t>
    </dgm:pt>
    <dgm:pt modelId="{1BCC51C8-A723-4E0A-8562-9606E131A48D}" type="parTrans" cxnId="{A392B60C-EBA3-474B-9AB4-5380F6C3C954}">
      <dgm:prSet/>
      <dgm:spPr/>
      <dgm:t>
        <a:bodyPr/>
        <a:lstStyle/>
        <a:p>
          <a:endParaRPr lang="en-US"/>
        </a:p>
      </dgm:t>
    </dgm:pt>
    <dgm:pt modelId="{94C2A4FF-DC98-43C3-97BF-707A2D66FFC1}" type="sibTrans" cxnId="{A392B60C-EBA3-474B-9AB4-5380F6C3C954}">
      <dgm:prSet/>
      <dgm:spPr/>
      <dgm:t>
        <a:bodyPr/>
        <a:lstStyle/>
        <a:p>
          <a:endParaRPr lang="en-US"/>
        </a:p>
      </dgm:t>
    </dgm:pt>
    <dgm:pt modelId="{49A897AA-2A9E-4572-B48C-DECAAA586E4D}">
      <dgm:prSet phldrT="[Text]"/>
      <dgm:spPr/>
      <dgm:t>
        <a:bodyPr/>
        <a:lstStyle/>
        <a:p>
          <a:r>
            <a:rPr lang="en-US" dirty="0"/>
            <a:t>Denials</a:t>
          </a:r>
        </a:p>
      </dgm:t>
    </dgm:pt>
    <dgm:pt modelId="{77781A05-AD91-47CF-8FA7-9770095092F8}" type="parTrans" cxnId="{FFA65BA4-2F83-4707-8B13-209BB0E5FA18}">
      <dgm:prSet/>
      <dgm:spPr/>
      <dgm:t>
        <a:bodyPr/>
        <a:lstStyle/>
        <a:p>
          <a:endParaRPr lang="en-US"/>
        </a:p>
      </dgm:t>
    </dgm:pt>
    <dgm:pt modelId="{2EB86890-2C0E-468F-A665-BC700C7AEEA9}" type="sibTrans" cxnId="{FFA65BA4-2F83-4707-8B13-209BB0E5FA18}">
      <dgm:prSet/>
      <dgm:spPr/>
      <dgm:t>
        <a:bodyPr/>
        <a:lstStyle/>
        <a:p>
          <a:endParaRPr lang="en-US"/>
        </a:p>
      </dgm:t>
    </dgm:pt>
    <dgm:pt modelId="{7F865A07-F8D9-49D9-B651-B37C200BF6A6}">
      <dgm:prSet phldrT="[Text]"/>
      <dgm:spPr/>
      <dgm:t>
        <a:bodyPr/>
        <a:lstStyle/>
        <a:p>
          <a:r>
            <a:rPr lang="en-US" dirty="0"/>
            <a:t>277 Payer Rejection messages</a:t>
          </a:r>
        </a:p>
      </dgm:t>
    </dgm:pt>
    <dgm:pt modelId="{EC9C3C6A-6607-470B-99E2-5E39C6A92EA6}" type="parTrans" cxnId="{FBBB06E7-173C-45F6-9598-C7FBBE71E29D}">
      <dgm:prSet/>
      <dgm:spPr/>
      <dgm:t>
        <a:bodyPr/>
        <a:lstStyle/>
        <a:p>
          <a:endParaRPr lang="en-US"/>
        </a:p>
      </dgm:t>
    </dgm:pt>
    <dgm:pt modelId="{62F835DF-CDDF-4130-B824-C986555D93E6}" type="sibTrans" cxnId="{FBBB06E7-173C-45F6-9598-C7FBBE71E29D}">
      <dgm:prSet/>
      <dgm:spPr/>
      <dgm:t>
        <a:bodyPr/>
        <a:lstStyle/>
        <a:p>
          <a:endParaRPr lang="en-US"/>
        </a:p>
      </dgm:t>
    </dgm:pt>
    <dgm:pt modelId="{1121C7FF-A6D7-4CB3-8946-BB5B7A34F5DF}">
      <dgm:prSet phldrT="[Text]"/>
      <dgm:spPr/>
      <dgm:t>
        <a:bodyPr/>
        <a:lstStyle/>
        <a:p>
          <a:r>
            <a:rPr lang="en-US" i="1" dirty="0"/>
            <a:t>Should </a:t>
          </a:r>
          <a:r>
            <a:rPr lang="en-US" dirty="0"/>
            <a:t>have Received a Payer Response </a:t>
          </a:r>
          <a:r>
            <a:rPr lang="en-US" dirty="0">
              <a:sym typeface="Wingdings" panose="05000000000000000000" pitchFamily="2" charset="2"/>
            </a:rPr>
            <a:t></a:t>
          </a:r>
          <a:endParaRPr lang="en-US" dirty="0"/>
        </a:p>
      </dgm:t>
    </dgm:pt>
    <dgm:pt modelId="{3896F05B-5FFF-4ACC-895F-2D182B8D21FE}" type="parTrans" cxnId="{02084C90-E26F-487B-AF72-95B6EDF303C5}">
      <dgm:prSet/>
      <dgm:spPr/>
      <dgm:t>
        <a:bodyPr/>
        <a:lstStyle/>
        <a:p>
          <a:endParaRPr lang="en-US"/>
        </a:p>
      </dgm:t>
    </dgm:pt>
    <dgm:pt modelId="{B6858918-9F53-48C3-B21A-25448858C491}" type="sibTrans" cxnId="{02084C90-E26F-487B-AF72-95B6EDF303C5}">
      <dgm:prSet/>
      <dgm:spPr/>
      <dgm:t>
        <a:bodyPr/>
        <a:lstStyle/>
        <a:p>
          <a:endParaRPr lang="en-US"/>
        </a:p>
      </dgm:t>
    </dgm:pt>
    <dgm:pt modelId="{15688A9E-E60E-453C-A893-06A2929C3B35}">
      <dgm:prSet phldrT="[Text]"/>
      <dgm:spPr/>
      <dgm:t>
        <a:bodyPr/>
        <a:lstStyle/>
        <a:p>
          <a:r>
            <a:rPr lang="en-US" dirty="0"/>
            <a:t>Typical claim processing time has expired</a:t>
          </a:r>
        </a:p>
      </dgm:t>
    </dgm:pt>
    <dgm:pt modelId="{1B741A9B-EF44-45FE-9B92-5C9E418AE40F}" type="parTrans" cxnId="{01576CF4-ADF1-4EDB-B070-7449DFAE6625}">
      <dgm:prSet/>
      <dgm:spPr/>
      <dgm:t>
        <a:bodyPr/>
        <a:lstStyle/>
        <a:p>
          <a:endParaRPr lang="en-US"/>
        </a:p>
      </dgm:t>
    </dgm:pt>
    <dgm:pt modelId="{64230B75-11EC-47C8-9F2B-5ECE7F3BF58A}" type="sibTrans" cxnId="{01576CF4-ADF1-4EDB-B070-7449DFAE6625}">
      <dgm:prSet/>
      <dgm:spPr/>
      <dgm:t>
        <a:bodyPr/>
        <a:lstStyle/>
        <a:p>
          <a:endParaRPr lang="en-US"/>
        </a:p>
      </dgm:t>
    </dgm:pt>
    <dgm:pt modelId="{46AC8FF0-6BCF-4448-AEC7-8D4E0F2059D6}">
      <dgm:prSet phldrT="[Text]"/>
      <dgm:spPr/>
      <dgm:t>
        <a:bodyPr/>
        <a:lstStyle/>
        <a:p>
          <a:r>
            <a:rPr lang="en-US" dirty="0"/>
            <a:t>45+ days since appeal or other documentation was submitted</a:t>
          </a:r>
        </a:p>
      </dgm:t>
    </dgm:pt>
    <dgm:pt modelId="{FD7A5220-2084-4411-878D-740F28229953}" type="parTrans" cxnId="{58C2B0B5-E5B8-42B3-B69A-61F1ADB95364}">
      <dgm:prSet/>
      <dgm:spPr/>
      <dgm:t>
        <a:bodyPr/>
        <a:lstStyle/>
        <a:p>
          <a:endParaRPr lang="en-US"/>
        </a:p>
      </dgm:t>
    </dgm:pt>
    <dgm:pt modelId="{F266DBD2-D722-43DC-886F-C9B892F5A745}" type="sibTrans" cxnId="{58C2B0B5-E5B8-42B3-B69A-61F1ADB95364}">
      <dgm:prSet/>
      <dgm:spPr/>
      <dgm:t>
        <a:bodyPr/>
        <a:lstStyle/>
        <a:p>
          <a:endParaRPr lang="en-US"/>
        </a:p>
      </dgm:t>
    </dgm:pt>
    <dgm:pt modelId="{72E23103-D5E0-43D8-AF65-72EB946EAE8B}">
      <dgm:prSet phldrT="[Text]"/>
      <dgm:spPr/>
      <dgm:t>
        <a:bodyPr/>
        <a:lstStyle/>
        <a:p>
          <a:r>
            <a:rPr lang="en-US" dirty="0"/>
            <a:t>In line with Payer expectations </a:t>
          </a:r>
          <a:r>
            <a:rPr lang="en-US" dirty="0">
              <a:sym typeface="Wingdings" panose="05000000000000000000" pitchFamily="2" charset="2"/>
            </a:rPr>
            <a:t></a:t>
          </a:r>
          <a:r>
            <a:rPr lang="en-US" dirty="0"/>
            <a:t> </a:t>
          </a:r>
        </a:p>
      </dgm:t>
    </dgm:pt>
    <dgm:pt modelId="{FC4B1824-795A-4819-BF63-AA0D157FAA59}" type="parTrans" cxnId="{A808CF67-71DB-4D90-926F-035881ED8FBB}">
      <dgm:prSet/>
      <dgm:spPr/>
      <dgm:t>
        <a:bodyPr/>
        <a:lstStyle/>
        <a:p>
          <a:endParaRPr lang="en-US"/>
        </a:p>
      </dgm:t>
    </dgm:pt>
    <dgm:pt modelId="{D61614B8-FCE9-4D0D-968E-6D25612CAB98}" type="sibTrans" cxnId="{A808CF67-71DB-4D90-926F-035881ED8FBB}">
      <dgm:prSet/>
      <dgm:spPr/>
      <dgm:t>
        <a:bodyPr/>
        <a:lstStyle/>
        <a:p>
          <a:endParaRPr lang="en-US"/>
        </a:p>
      </dgm:t>
    </dgm:pt>
    <dgm:pt modelId="{D223497E-044F-4381-86CA-F7DC6C3812FF}">
      <dgm:prSet phldrT="[Text]"/>
      <dgm:spPr/>
      <dgm:t>
        <a:bodyPr/>
        <a:lstStyle/>
        <a:p>
          <a:r>
            <a:rPr lang="en-US" dirty="0"/>
            <a:t>T-Status Medicare Accounts</a:t>
          </a:r>
        </a:p>
      </dgm:t>
    </dgm:pt>
    <dgm:pt modelId="{34FB3788-22CC-4D1B-9246-6E06840C3D50}" type="parTrans" cxnId="{E0015713-C590-4D8F-95A6-A97405715F9C}">
      <dgm:prSet/>
      <dgm:spPr/>
      <dgm:t>
        <a:bodyPr/>
        <a:lstStyle/>
        <a:p>
          <a:endParaRPr lang="en-US"/>
        </a:p>
      </dgm:t>
    </dgm:pt>
    <dgm:pt modelId="{75613CF7-FB04-4988-82EE-16D76B572466}" type="sibTrans" cxnId="{E0015713-C590-4D8F-95A6-A97405715F9C}">
      <dgm:prSet/>
      <dgm:spPr/>
      <dgm:t>
        <a:bodyPr/>
        <a:lstStyle/>
        <a:p>
          <a:endParaRPr lang="en-US"/>
        </a:p>
      </dgm:t>
    </dgm:pt>
    <dgm:pt modelId="{0CB59FCF-5DB5-44B2-89B7-9A3B5193ED90}">
      <dgm:prSet phldrT="[Text]"/>
      <dgm:spPr/>
      <dgm:t>
        <a:bodyPr/>
        <a:lstStyle/>
        <a:p>
          <a:r>
            <a:rPr lang="en-US" dirty="0"/>
            <a:t>277 Payer Accepted or Paid messages</a:t>
          </a:r>
        </a:p>
      </dgm:t>
    </dgm:pt>
    <dgm:pt modelId="{55AB49D9-368F-4250-86C7-988E6138F0B1}" type="parTrans" cxnId="{CA22B1CA-DD4E-4138-840D-A8FADA737A94}">
      <dgm:prSet/>
      <dgm:spPr/>
      <dgm:t>
        <a:bodyPr/>
        <a:lstStyle/>
        <a:p>
          <a:endParaRPr lang="en-US"/>
        </a:p>
      </dgm:t>
    </dgm:pt>
    <dgm:pt modelId="{12B03DD5-77F1-486D-8C58-2A861D2D6E83}" type="sibTrans" cxnId="{CA22B1CA-DD4E-4138-840D-A8FADA737A94}">
      <dgm:prSet/>
      <dgm:spPr/>
      <dgm:t>
        <a:bodyPr/>
        <a:lstStyle/>
        <a:p>
          <a:endParaRPr lang="en-US"/>
        </a:p>
      </dgm:t>
    </dgm:pt>
    <dgm:pt modelId="{53149310-5BB7-43F3-959D-1C4CD077672A}">
      <dgm:prSet phldrT="[Text]"/>
      <dgm:spPr/>
      <dgm:t>
        <a:bodyPr/>
        <a:lstStyle/>
        <a:p>
          <a:r>
            <a:rPr lang="en-US" dirty="0"/>
            <a:t>Pending a known payer/provider issue</a:t>
          </a:r>
        </a:p>
      </dgm:t>
    </dgm:pt>
    <dgm:pt modelId="{0619B109-A16F-4E92-8111-9ED799C8D351}" type="parTrans" cxnId="{459BB2F5-8834-46C9-B4FE-ED13ABD4C616}">
      <dgm:prSet/>
      <dgm:spPr/>
      <dgm:t>
        <a:bodyPr/>
        <a:lstStyle/>
        <a:p>
          <a:endParaRPr lang="en-US"/>
        </a:p>
      </dgm:t>
    </dgm:pt>
    <dgm:pt modelId="{2D97798D-E5B2-4FA4-8038-D378BC7F396C}" type="sibTrans" cxnId="{459BB2F5-8834-46C9-B4FE-ED13ABD4C616}">
      <dgm:prSet/>
      <dgm:spPr/>
      <dgm:t>
        <a:bodyPr/>
        <a:lstStyle/>
        <a:p>
          <a:endParaRPr lang="en-US"/>
        </a:p>
      </dgm:t>
    </dgm:pt>
    <dgm:pt modelId="{BD958D93-62E8-465C-82B3-3E86CC48FA20}">
      <dgm:prSet phldrT="[Text]"/>
      <dgm:spPr/>
      <dgm:t>
        <a:bodyPr/>
        <a:lstStyle/>
        <a:p>
          <a:r>
            <a:rPr lang="en-US" dirty="0"/>
            <a:t>Payments</a:t>
          </a:r>
        </a:p>
      </dgm:t>
    </dgm:pt>
    <dgm:pt modelId="{0AD76CA8-B2E8-4C75-8318-DF457D9286FA}" type="parTrans" cxnId="{87D53632-1844-44E9-B0F5-20BE1D75A5F4}">
      <dgm:prSet/>
      <dgm:spPr/>
      <dgm:t>
        <a:bodyPr/>
        <a:lstStyle/>
        <a:p>
          <a:endParaRPr lang="en-US"/>
        </a:p>
      </dgm:t>
    </dgm:pt>
    <dgm:pt modelId="{FFE2A9A0-0477-4406-86DA-EE184D259C83}" type="sibTrans" cxnId="{87D53632-1844-44E9-B0F5-20BE1D75A5F4}">
      <dgm:prSet/>
      <dgm:spPr/>
      <dgm:t>
        <a:bodyPr/>
        <a:lstStyle/>
        <a:p>
          <a:endParaRPr lang="en-US"/>
        </a:p>
      </dgm:t>
    </dgm:pt>
    <dgm:pt modelId="{58D4060C-F718-40F7-A209-9C560614B36E}">
      <dgm:prSet phldrT="[Text]"/>
      <dgm:spPr/>
      <dgm:t>
        <a:bodyPr/>
        <a:lstStyle/>
        <a:p>
          <a:r>
            <a:rPr lang="en-US" dirty="0"/>
            <a:t>Within normal processing time</a:t>
          </a:r>
        </a:p>
      </dgm:t>
    </dgm:pt>
    <dgm:pt modelId="{D7E26810-8D4B-4206-9D4C-F4923EFB138E}" type="parTrans" cxnId="{82BFFF14-8476-442D-8EA2-592AD9E4A0DC}">
      <dgm:prSet/>
      <dgm:spPr/>
      <dgm:t>
        <a:bodyPr/>
        <a:lstStyle/>
        <a:p>
          <a:endParaRPr lang="en-US"/>
        </a:p>
      </dgm:t>
    </dgm:pt>
    <dgm:pt modelId="{C2C662C9-8FF5-4A1D-8218-57A49A46C19A}" type="sibTrans" cxnId="{82BFFF14-8476-442D-8EA2-592AD9E4A0DC}">
      <dgm:prSet/>
      <dgm:spPr/>
      <dgm:t>
        <a:bodyPr/>
        <a:lstStyle/>
        <a:p>
          <a:endParaRPr lang="en-US"/>
        </a:p>
      </dgm:t>
    </dgm:pt>
    <dgm:pt modelId="{A7B6851B-8D64-406F-9914-CAACEEA2DF5C}" type="pres">
      <dgm:prSet presAssocID="{B0A69601-6631-49E0-A0E5-BF8C367F0A2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CCB6D11-A7E1-4BFF-834F-159AA6D6667E}" type="pres">
      <dgm:prSet presAssocID="{542236C8-CC0A-43E4-A231-79E577F1A19F}" presName="composite" presStyleCnt="0"/>
      <dgm:spPr/>
    </dgm:pt>
    <dgm:pt modelId="{E9130FF9-3363-4719-AE66-07D84B971897}" type="pres">
      <dgm:prSet presAssocID="{542236C8-CC0A-43E4-A231-79E577F1A19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76B0B2-AC24-4E8E-82AB-D51745BF0A35}" type="pres">
      <dgm:prSet presAssocID="{542236C8-CC0A-43E4-A231-79E577F1A19F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CD68AE-BBF3-46FD-A391-F9F41DBD960B}" type="pres">
      <dgm:prSet presAssocID="{94C2A4FF-DC98-43C3-97BF-707A2D66FFC1}" presName="space" presStyleCnt="0"/>
      <dgm:spPr/>
    </dgm:pt>
    <dgm:pt modelId="{E0501C64-5ACE-4D0E-94F2-90E668F3EAB3}" type="pres">
      <dgm:prSet presAssocID="{1121C7FF-A6D7-4CB3-8946-BB5B7A34F5DF}" presName="composite" presStyleCnt="0"/>
      <dgm:spPr/>
    </dgm:pt>
    <dgm:pt modelId="{896DA32C-8020-467B-A787-BCD6D145DD5F}" type="pres">
      <dgm:prSet presAssocID="{1121C7FF-A6D7-4CB3-8946-BB5B7A34F5D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AFDF4B-3F6F-4011-8E85-25C5988569C7}" type="pres">
      <dgm:prSet presAssocID="{1121C7FF-A6D7-4CB3-8946-BB5B7A34F5D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A68C68-C5D5-4CCF-9F36-FDDE58CE0A9E}" type="pres">
      <dgm:prSet presAssocID="{B6858918-9F53-48C3-B21A-25448858C491}" presName="space" presStyleCnt="0"/>
      <dgm:spPr/>
    </dgm:pt>
    <dgm:pt modelId="{02DB554A-11CA-4836-9942-4D03B367F0EE}" type="pres">
      <dgm:prSet presAssocID="{72E23103-D5E0-43D8-AF65-72EB946EAE8B}" presName="composite" presStyleCnt="0"/>
      <dgm:spPr/>
    </dgm:pt>
    <dgm:pt modelId="{A1028B3A-CACF-462A-9856-2307DC8C1037}" type="pres">
      <dgm:prSet presAssocID="{72E23103-D5E0-43D8-AF65-72EB946EAE8B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108B0F-7B7D-405B-8462-407750C85B0A}" type="pres">
      <dgm:prSet presAssocID="{72E23103-D5E0-43D8-AF65-72EB946EAE8B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ED4AF23-5405-47DF-BA1A-B47404CB9C81}" type="presOf" srcId="{49A897AA-2A9E-4572-B48C-DECAAA586E4D}" destId="{F676B0B2-AC24-4E8E-82AB-D51745BF0A35}" srcOrd="0" destOrd="0" presId="urn:microsoft.com/office/officeart/2005/8/layout/hList1"/>
    <dgm:cxn modelId="{459BB2F5-8834-46C9-B4FE-ED13ABD4C616}" srcId="{72E23103-D5E0-43D8-AF65-72EB946EAE8B}" destId="{53149310-5BB7-43F3-959D-1C4CD077672A}" srcOrd="2" destOrd="0" parTransId="{0619B109-A16F-4E92-8111-9ED799C8D351}" sibTransId="{2D97798D-E5B2-4FA4-8038-D378BC7F396C}"/>
    <dgm:cxn modelId="{CA22B1CA-DD4E-4138-840D-A8FADA737A94}" srcId="{72E23103-D5E0-43D8-AF65-72EB946EAE8B}" destId="{0CB59FCF-5DB5-44B2-89B7-9A3B5193ED90}" srcOrd="1" destOrd="0" parTransId="{55AB49D9-368F-4250-86C7-988E6138F0B1}" sibTransId="{12B03DD5-77F1-486D-8C58-2A861D2D6E83}"/>
    <dgm:cxn modelId="{A392B60C-EBA3-474B-9AB4-5380F6C3C954}" srcId="{B0A69601-6631-49E0-A0E5-BF8C367F0A2C}" destId="{542236C8-CC0A-43E4-A231-79E577F1A19F}" srcOrd="0" destOrd="0" parTransId="{1BCC51C8-A723-4E0A-8562-9606E131A48D}" sibTransId="{94C2A4FF-DC98-43C3-97BF-707A2D66FFC1}"/>
    <dgm:cxn modelId="{9E261223-F406-4CCE-B302-7BFF1BE9EB11}" type="presOf" srcId="{1121C7FF-A6D7-4CB3-8946-BB5B7A34F5DF}" destId="{896DA32C-8020-467B-A787-BCD6D145DD5F}" srcOrd="0" destOrd="0" presId="urn:microsoft.com/office/officeart/2005/8/layout/hList1"/>
    <dgm:cxn modelId="{02084C90-E26F-487B-AF72-95B6EDF303C5}" srcId="{B0A69601-6631-49E0-A0E5-BF8C367F0A2C}" destId="{1121C7FF-A6D7-4CB3-8946-BB5B7A34F5DF}" srcOrd="1" destOrd="0" parTransId="{3896F05B-5FFF-4ACC-895F-2D182B8D21FE}" sibTransId="{B6858918-9F53-48C3-B21A-25448858C491}"/>
    <dgm:cxn modelId="{82BFFF14-8476-442D-8EA2-592AD9E4A0DC}" srcId="{72E23103-D5E0-43D8-AF65-72EB946EAE8B}" destId="{58D4060C-F718-40F7-A209-9C560614B36E}" srcOrd="0" destOrd="0" parTransId="{D7E26810-8D4B-4206-9D4C-F4923EFB138E}" sibTransId="{C2C662C9-8FF5-4A1D-8218-57A49A46C19A}"/>
    <dgm:cxn modelId="{680EE780-037A-43EF-9E27-68F364A60CB8}" type="presOf" srcId="{72E23103-D5E0-43D8-AF65-72EB946EAE8B}" destId="{A1028B3A-CACF-462A-9856-2307DC8C1037}" srcOrd="0" destOrd="0" presId="urn:microsoft.com/office/officeart/2005/8/layout/hList1"/>
    <dgm:cxn modelId="{A808CF67-71DB-4D90-926F-035881ED8FBB}" srcId="{B0A69601-6631-49E0-A0E5-BF8C367F0A2C}" destId="{72E23103-D5E0-43D8-AF65-72EB946EAE8B}" srcOrd="2" destOrd="0" parTransId="{FC4B1824-795A-4819-BF63-AA0D157FAA59}" sibTransId="{D61614B8-FCE9-4D0D-968E-6D25612CAB98}"/>
    <dgm:cxn modelId="{6A9C6433-6BFE-422A-A7D7-D4B7CD2EBC82}" type="presOf" srcId="{542236C8-CC0A-43E4-A231-79E577F1A19F}" destId="{E9130FF9-3363-4719-AE66-07D84B971897}" srcOrd="0" destOrd="0" presId="urn:microsoft.com/office/officeart/2005/8/layout/hList1"/>
    <dgm:cxn modelId="{87D53632-1844-44E9-B0F5-20BE1D75A5F4}" srcId="{542236C8-CC0A-43E4-A231-79E577F1A19F}" destId="{BD958D93-62E8-465C-82B3-3E86CC48FA20}" srcOrd="3" destOrd="0" parTransId="{0AD76CA8-B2E8-4C75-8318-DF457D9286FA}" sibTransId="{FFE2A9A0-0477-4406-86DA-EE184D259C83}"/>
    <dgm:cxn modelId="{39FB3CC4-E40E-4AEA-A4F0-B521AE369ED6}" type="presOf" srcId="{53149310-5BB7-43F3-959D-1C4CD077672A}" destId="{E4108B0F-7B7D-405B-8462-407750C85B0A}" srcOrd="0" destOrd="2" presId="urn:microsoft.com/office/officeart/2005/8/layout/hList1"/>
    <dgm:cxn modelId="{01576CF4-ADF1-4EDB-B070-7449DFAE6625}" srcId="{1121C7FF-A6D7-4CB3-8946-BB5B7A34F5DF}" destId="{15688A9E-E60E-453C-A893-06A2929C3B35}" srcOrd="0" destOrd="0" parTransId="{1B741A9B-EF44-45FE-9B92-5C9E418AE40F}" sibTransId="{64230B75-11EC-47C8-9F2B-5ECE7F3BF58A}"/>
    <dgm:cxn modelId="{3EA1703A-A810-4DB7-84E1-80296B4E0F99}" type="presOf" srcId="{BD958D93-62E8-465C-82B3-3E86CC48FA20}" destId="{F676B0B2-AC24-4E8E-82AB-D51745BF0A35}" srcOrd="0" destOrd="3" presId="urn:microsoft.com/office/officeart/2005/8/layout/hList1"/>
    <dgm:cxn modelId="{0860CE1F-137A-43D1-A262-58885AAC4789}" type="presOf" srcId="{7F865A07-F8D9-49D9-B651-B37C200BF6A6}" destId="{F676B0B2-AC24-4E8E-82AB-D51745BF0A35}" srcOrd="0" destOrd="1" presId="urn:microsoft.com/office/officeart/2005/8/layout/hList1"/>
    <dgm:cxn modelId="{FFA65BA4-2F83-4707-8B13-209BB0E5FA18}" srcId="{542236C8-CC0A-43E4-A231-79E577F1A19F}" destId="{49A897AA-2A9E-4572-B48C-DECAAA586E4D}" srcOrd="0" destOrd="0" parTransId="{77781A05-AD91-47CF-8FA7-9770095092F8}" sibTransId="{2EB86890-2C0E-468F-A665-BC700C7AEEA9}"/>
    <dgm:cxn modelId="{7D3EB91D-F07F-4353-BBC7-A106893D8DAD}" type="presOf" srcId="{D223497E-044F-4381-86CA-F7DC6C3812FF}" destId="{F676B0B2-AC24-4E8E-82AB-D51745BF0A35}" srcOrd="0" destOrd="2" presId="urn:microsoft.com/office/officeart/2005/8/layout/hList1"/>
    <dgm:cxn modelId="{98A29D5A-5C37-4F4D-9E61-585A6BDF0929}" type="presOf" srcId="{46AC8FF0-6BCF-4448-AEC7-8D4E0F2059D6}" destId="{74AFDF4B-3F6F-4011-8E85-25C5988569C7}" srcOrd="0" destOrd="1" presId="urn:microsoft.com/office/officeart/2005/8/layout/hList1"/>
    <dgm:cxn modelId="{9ECB336F-61FB-4E95-8641-9415C7905F99}" type="presOf" srcId="{B0A69601-6631-49E0-A0E5-BF8C367F0A2C}" destId="{A7B6851B-8D64-406F-9914-CAACEEA2DF5C}" srcOrd="0" destOrd="0" presId="urn:microsoft.com/office/officeart/2005/8/layout/hList1"/>
    <dgm:cxn modelId="{58C2B0B5-E5B8-42B3-B69A-61F1ADB95364}" srcId="{1121C7FF-A6D7-4CB3-8946-BB5B7A34F5DF}" destId="{46AC8FF0-6BCF-4448-AEC7-8D4E0F2059D6}" srcOrd="1" destOrd="0" parTransId="{FD7A5220-2084-4411-878D-740F28229953}" sibTransId="{F266DBD2-D722-43DC-886F-C9B892F5A745}"/>
    <dgm:cxn modelId="{FBBB06E7-173C-45F6-9598-C7FBBE71E29D}" srcId="{542236C8-CC0A-43E4-A231-79E577F1A19F}" destId="{7F865A07-F8D9-49D9-B651-B37C200BF6A6}" srcOrd="1" destOrd="0" parTransId="{EC9C3C6A-6607-470B-99E2-5E39C6A92EA6}" sibTransId="{62F835DF-CDDF-4130-B824-C986555D93E6}"/>
    <dgm:cxn modelId="{E0015713-C590-4D8F-95A6-A97405715F9C}" srcId="{542236C8-CC0A-43E4-A231-79E577F1A19F}" destId="{D223497E-044F-4381-86CA-F7DC6C3812FF}" srcOrd="2" destOrd="0" parTransId="{34FB3788-22CC-4D1B-9246-6E06840C3D50}" sibTransId="{75613CF7-FB04-4988-82EE-16D76B572466}"/>
    <dgm:cxn modelId="{AC705CA1-0EB0-4ABD-8641-4548AB90F7DC}" type="presOf" srcId="{58D4060C-F718-40F7-A209-9C560614B36E}" destId="{E4108B0F-7B7D-405B-8462-407750C85B0A}" srcOrd="0" destOrd="0" presId="urn:microsoft.com/office/officeart/2005/8/layout/hList1"/>
    <dgm:cxn modelId="{3DB830E6-F1E4-4580-BF38-6B511E020AED}" type="presOf" srcId="{15688A9E-E60E-453C-A893-06A2929C3B35}" destId="{74AFDF4B-3F6F-4011-8E85-25C5988569C7}" srcOrd="0" destOrd="0" presId="urn:microsoft.com/office/officeart/2005/8/layout/hList1"/>
    <dgm:cxn modelId="{666BF6E8-8C4A-4C65-949D-733220B94AE9}" type="presOf" srcId="{0CB59FCF-5DB5-44B2-89B7-9A3B5193ED90}" destId="{E4108B0F-7B7D-405B-8462-407750C85B0A}" srcOrd="0" destOrd="1" presId="urn:microsoft.com/office/officeart/2005/8/layout/hList1"/>
    <dgm:cxn modelId="{86F320BF-2B46-4675-ADB4-551646AF1500}" type="presParOf" srcId="{A7B6851B-8D64-406F-9914-CAACEEA2DF5C}" destId="{7CCB6D11-A7E1-4BFF-834F-159AA6D6667E}" srcOrd="0" destOrd="0" presId="urn:microsoft.com/office/officeart/2005/8/layout/hList1"/>
    <dgm:cxn modelId="{E5B5F041-406F-4021-A3F3-BFDD569B27F7}" type="presParOf" srcId="{7CCB6D11-A7E1-4BFF-834F-159AA6D6667E}" destId="{E9130FF9-3363-4719-AE66-07D84B971897}" srcOrd="0" destOrd="0" presId="urn:microsoft.com/office/officeart/2005/8/layout/hList1"/>
    <dgm:cxn modelId="{6A3819F5-3E88-4980-B478-FBC9C16E3260}" type="presParOf" srcId="{7CCB6D11-A7E1-4BFF-834F-159AA6D6667E}" destId="{F676B0B2-AC24-4E8E-82AB-D51745BF0A35}" srcOrd="1" destOrd="0" presId="urn:microsoft.com/office/officeart/2005/8/layout/hList1"/>
    <dgm:cxn modelId="{19784316-0B10-4898-AC86-785466C42429}" type="presParOf" srcId="{A7B6851B-8D64-406F-9914-CAACEEA2DF5C}" destId="{E5CD68AE-BBF3-46FD-A391-F9F41DBD960B}" srcOrd="1" destOrd="0" presId="urn:microsoft.com/office/officeart/2005/8/layout/hList1"/>
    <dgm:cxn modelId="{44D6AE23-55AD-4FF4-AD3D-0B2B88E97064}" type="presParOf" srcId="{A7B6851B-8D64-406F-9914-CAACEEA2DF5C}" destId="{E0501C64-5ACE-4D0E-94F2-90E668F3EAB3}" srcOrd="2" destOrd="0" presId="urn:microsoft.com/office/officeart/2005/8/layout/hList1"/>
    <dgm:cxn modelId="{F170A55C-93C9-4D7B-8687-2ADDEA77EF15}" type="presParOf" srcId="{E0501C64-5ACE-4D0E-94F2-90E668F3EAB3}" destId="{896DA32C-8020-467B-A787-BCD6D145DD5F}" srcOrd="0" destOrd="0" presId="urn:microsoft.com/office/officeart/2005/8/layout/hList1"/>
    <dgm:cxn modelId="{AA96C065-1AC4-47E8-87EA-95E796926D82}" type="presParOf" srcId="{E0501C64-5ACE-4D0E-94F2-90E668F3EAB3}" destId="{74AFDF4B-3F6F-4011-8E85-25C5988569C7}" srcOrd="1" destOrd="0" presId="urn:microsoft.com/office/officeart/2005/8/layout/hList1"/>
    <dgm:cxn modelId="{58872FD6-9F83-4747-A171-D354C7AA7CF4}" type="presParOf" srcId="{A7B6851B-8D64-406F-9914-CAACEEA2DF5C}" destId="{AEA68C68-C5D5-4CCF-9F36-FDDE58CE0A9E}" srcOrd="3" destOrd="0" presId="urn:microsoft.com/office/officeart/2005/8/layout/hList1"/>
    <dgm:cxn modelId="{AB182EB3-1630-4445-B687-F10BF614E90F}" type="presParOf" srcId="{A7B6851B-8D64-406F-9914-CAACEEA2DF5C}" destId="{02DB554A-11CA-4836-9942-4D03B367F0EE}" srcOrd="4" destOrd="0" presId="urn:microsoft.com/office/officeart/2005/8/layout/hList1"/>
    <dgm:cxn modelId="{104FEBC0-8EDA-4066-AAB9-D10A593B8BE1}" type="presParOf" srcId="{02DB554A-11CA-4836-9942-4D03B367F0EE}" destId="{A1028B3A-CACF-462A-9856-2307DC8C1037}" srcOrd="0" destOrd="0" presId="urn:microsoft.com/office/officeart/2005/8/layout/hList1"/>
    <dgm:cxn modelId="{A3732C24-16E2-4FFD-87F9-74AFB0A1896A}" type="presParOf" srcId="{02DB554A-11CA-4836-9942-4D03B367F0EE}" destId="{E4108B0F-7B7D-405B-8462-407750C85B0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FECEFF-0762-42EA-9822-76366D0A9098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5BEEDA-5FE0-4AA6-A4AE-71FE216235AE}">
      <dgm:prSet phldrT="[Text]" custT="1"/>
      <dgm:spPr/>
      <dgm:t>
        <a:bodyPr/>
        <a:lstStyle/>
        <a:p>
          <a:r>
            <a:rPr lang="en-US" sz="1800" dirty="0"/>
            <a:t>Denial Resolution Action Required</a:t>
          </a:r>
        </a:p>
      </dgm:t>
    </dgm:pt>
    <dgm:pt modelId="{1B2A5454-2D30-4A2C-854D-EE7B0C8C0084}" type="parTrans" cxnId="{0D26E6B7-5E57-43A3-9CBC-F6B82C502E97}">
      <dgm:prSet/>
      <dgm:spPr/>
      <dgm:t>
        <a:bodyPr/>
        <a:lstStyle/>
        <a:p>
          <a:endParaRPr lang="en-US"/>
        </a:p>
      </dgm:t>
    </dgm:pt>
    <dgm:pt modelId="{23EACB92-4FE6-47DB-9E32-5BD1C248DC4A}" type="sibTrans" cxnId="{0D26E6B7-5E57-43A3-9CBC-F6B82C502E97}">
      <dgm:prSet/>
      <dgm:spPr/>
      <dgm:t>
        <a:bodyPr/>
        <a:lstStyle/>
        <a:p>
          <a:endParaRPr lang="en-US"/>
        </a:p>
      </dgm:t>
    </dgm:pt>
    <dgm:pt modelId="{8C8865BB-9DFB-47A1-B587-B6765F528EA9}">
      <dgm:prSet phldrT="[Text]"/>
      <dgm:spPr/>
      <dgm:t>
        <a:bodyPr/>
        <a:lstStyle/>
        <a:p>
          <a:r>
            <a:rPr lang="en-US" dirty="0"/>
            <a:t>Actionable CARC/RARC on ERA</a:t>
          </a:r>
        </a:p>
      </dgm:t>
    </dgm:pt>
    <dgm:pt modelId="{A8044C84-9195-4F58-A492-CBCC45B0E28B}" type="parTrans" cxnId="{4A56B00E-F4A3-4AC9-A0B8-76A3B2DD3901}">
      <dgm:prSet/>
      <dgm:spPr/>
      <dgm:t>
        <a:bodyPr/>
        <a:lstStyle/>
        <a:p>
          <a:endParaRPr lang="en-US"/>
        </a:p>
      </dgm:t>
    </dgm:pt>
    <dgm:pt modelId="{A1F47220-A304-406A-A744-C7020EB64C3D}" type="sibTrans" cxnId="{4A56B00E-F4A3-4AC9-A0B8-76A3B2DD3901}">
      <dgm:prSet/>
      <dgm:spPr/>
      <dgm:t>
        <a:bodyPr/>
        <a:lstStyle/>
        <a:p>
          <a:endParaRPr lang="en-US"/>
        </a:p>
      </dgm:t>
    </dgm:pt>
    <dgm:pt modelId="{011C29A7-8FC3-49C1-967B-CA929DAA0B71}">
      <dgm:prSet phldrT="[Text]"/>
      <dgm:spPr/>
      <dgm:t>
        <a:bodyPr/>
        <a:lstStyle/>
        <a:p>
          <a:r>
            <a:rPr lang="en-US" dirty="0"/>
            <a:t>$0 Payment Transaction</a:t>
          </a:r>
        </a:p>
      </dgm:t>
    </dgm:pt>
    <dgm:pt modelId="{D5FD9D54-A60D-443B-878A-4B0D0659A114}" type="parTrans" cxnId="{4AA5E2F7-EA34-4D45-9D5C-059012BC97CF}">
      <dgm:prSet/>
      <dgm:spPr/>
      <dgm:t>
        <a:bodyPr/>
        <a:lstStyle/>
        <a:p>
          <a:endParaRPr lang="en-US"/>
        </a:p>
      </dgm:t>
    </dgm:pt>
    <dgm:pt modelId="{4873B102-3A91-4F1F-A364-FBCC8A5D3B06}" type="sibTrans" cxnId="{4AA5E2F7-EA34-4D45-9D5C-059012BC97CF}">
      <dgm:prSet/>
      <dgm:spPr/>
      <dgm:t>
        <a:bodyPr/>
        <a:lstStyle/>
        <a:p>
          <a:endParaRPr lang="en-US"/>
        </a:p>
      </dgm:t>
    </dgm:pt>
    <dgm:pt modelId="{E33D6342-3D84-46AA-B4AA-BC8D0C586BDD}">
      <dgm:prSet phldrT="[Text]"/>
      <dgm:spPr/>
      <dgm:t>
        <a:bodyPr/>
        <a:lstStyle/>
        <a:p>
          <a:r>
            <a:rPr lang="en-US" dirty="0"/>
            <a:t>Payment Posted but Balance ≠ 0</a:t>
          </a:r>
        </a:p>
      </dgm:t>
    </dgm:pt>
    <dgm:pt modelId="{B60C239D-A643-4936-9140-83A24BD60266}" type="parTrans" cxnId="{D9CBB236-86B4-45B6-A655-103565582FA4}">
      <dgm:prSet/>
      <dgm:spPr/>
      <dgm:t>
        <a:bodyPr/>
        <a:lstStyle/>
        <a:p>
          <a:endParaRPr lang="en-US"/>
        </a:p>
      </dgm:t>
    </dgm:pt>
    <dgm:pt modelId="{1FB947BF-08D4-4E0A-A71E-480DA039A6DA}" type="sibTrans" cxnId="{D9CBB236-86B4-45B6-A655-103565582FA4}">
      <dgm:prSet/>
      <dgm:spPr/>
      <dgm:t>
        <a:bodyPr/>
        <a:lstStyle/>
        <a:p>
          <a:endParaRPr lang="en-US"/>
        </a:p>
      </dgm:t>
    </dgm:pt>
    <dgm:pt modelId="{ED515127-B53C-4294-97AE-558CAA02E1D3}">
      <dgm:prSet phldrT="[Text]"/>
      <dgm:spPr/>
      <dgm:t>
        <a:bodyPr/>
        <a:lstStyle/>
        <a:p>
          <a:r>
            <a:rPr lang="en-US" dirty="0"/>
            <a:t>Payment Posted ≠ Expected Amount</a:t>
          </a:r>
        </a:p>
      </dgm:t>
    </dgm:pt>
    <dgm:pt modelId="{6F0FDEEC-E50B-4E1F-9504-73D62C986CC5}" type="parTrans" cxnId="{61FFFF2A-F1BE-4147-B8FE-B0822E09320F}">
      <dgm:prSet/>
      <dgm:spPr/>
      <dgm:t>
        <a:bodyPr/>
        <a:lstStyle/>
        <a:p>
          <a:endParaRPr lang="en-US"/>
        </a:p>
      </dgm:t>
    </dgm:pt>
    <dgm:pt modelId="{7C6B4688-625F-4532-A7E1-B7660105F3FB}" type="sibTrans" cxnId="{61FFFF2A-F1BE-4147-B8FE-B0822E09320F}">
      <dgm:prSet/>
      <dgm:spPr/>
      <dgm:t>
        <a:bodyPr/>
        <a:lstStyle/>
        <a:p>
          <a:endParaRPr lang="en-US"/>
        </a:p>
      </dgm:t>
    </dgm:pt>
    <dgm:pt modelId="{00B11BB0-91DA-4050-BC53-78BF10EE2E79}">
      <dgm:prSet phldrT="[Text]" custT="1"/>
      <dgm:spPr/>
      <dgm:t>
        <a:bodyPr/>
        <a:lstStyle/>
        <a:p>
          <a:r>
            <a:rPr lang="en-US" sz="1800" dirty="0"/>
            <a:t>Requires Balance Adjustment/Transfer</a:t>
          </a:r>
        </a:p>
      </dgm:t>
    </dgm:pt>
    <dgm:pt modelId="{450F43A9-684A-4B43-9642-0D4E73DC5205}" type="parTrans" cxnId="{04400D77-5115-48EC-AB51-C893A56C7DAD}">
      <dgm:prSet/>
      <dgm:spPr/>
      <dgm:t>
        <a:bodyPr/>
        <a:lstStyle/>
        <a:p>
          <a:endParaRPr lang="en-US"/>
        </a:p>
      </dgm:t>
    </dgm:pt>
    <dgm:pt modelId="{6044696F-6806-409A-8375-2916EBCA077F}" type="sibTrans" cxnId="{04400D77-5115-48EC-AB51-C893A56C7DAD}">
      <dgm:prSet/>
      <dgm:spPr/>
      <dgm:t>
        <a:bodyPr/>
        <a:lstStyle/>
        <a:p>
          <a:endParaRPr lang="en-US"/>
        </a:p>
      </dgm:t>
    </dgm:pt>
    <dgm:pt modelId="{87854960-E7A9-4332-A5FC-2BA73898660C}">
      <dgm:prSet phldrT="[Text]"/>
      <dgm:spPr/>
      <dgm:t>
        <a:bodyPr/>
        <a:lstStyle/>
        <a:p>
          <a:r>
            <a:rPr lang="en-US" dirty="0"/>
            <a:t>Balance = Patient Liability </a:t>
          </a:r>
        </a:p>
      </dgm:t>
    </dgm:pt>
    <dgm:pt modelId="{1EFF507E-831F-4A08-B914-90E32A601310}" type="parTrans" cxnId="{78081FE4-E737-4D85-8420-C214F447C10A}">
      <dgm:prSet/>
      <dgm:spPr/>
      <dgm:t>
        <a:bodyPr/>
        <a:lstStyle/>
        <a:p>
          <a:endParaRPr lang="en-US"/>
        </a:p>
      </dgm:t>
    </dgm:pt>
    <dgm:pt modelId="{C6481EA0-3E2C-41E6-B6BE-0ADE424E751C}" type="sibTrans" cxnId="{78081FE4-E737-4D85-8420-C214F447C10A}">
      <dgm:prSet/>
      <dgm:spPr/>
      <dgm:t>
        <a:bodyPr/>
        <a:lstStyle/>
        <a:p>
          <a:endParaRPr lang="en-US"/>
        </a:p>
      </dgm:t>
    </dgm:pt>
    <dgm:pt modelId="{7062C0E7-8789-4AF5-9BDB-D00EA5C90723}" type="pres">
      <dgm:prSet presAssocID="{73FECEFF-0762-42EA-9822-76366D0A909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10B8A48-EEB2-4FB4-9A49-331DE9C58590}" type="pres">
      <dgm:prSet presAssocID="{7D5BEEDA-5FE0-4AA6-A4AE-71FE216235AE}" presName="root" presStyleCnt="0"/>
      <dgm:spPr/>
    </dgm:pt>
    <dgm:pt modelId="{BDE68420-51CF-4FFC-BBE4-D2B250C1E900}" type="pres">
      <dgm:prSet presAssocID="{7D5BEEDA-5FE0-4AA6-A4AE-71FE216235AE}" presName="rootComposite" presStyleCnt="0"/>
      <dgm:spPr/>
    </dgm:pt>
    <dgm:pt modelId="{4C13EAEE-0FAC-46AE-A57F-F139284EE182}" type="pres">
      <dgm:prSet presAssocID="{7D5BEEDA-5FE0-4AA6-A4AE-71FE216235AE}" presName="rootText" presStyleLbl="node1" presStyleIdx="0" presStyleCnt="2" custScaleX="120440"/>
      <dgm:spPr/>
      <dgm:t>
        <a:bodyPr/>
        <a:lstStyle/>
        <a:p>
          <a:endParaRPr lang="en-US"/>
        </a:p>
      </dgm:t>
    </dgm:pt>
    <dgm:pt modelId="{0EC18BBF-E21F-4503-9B80-0393EB49C176}" type="pres">
      <dgm:prSet presAssocID="{7D5BEEDA-5FE0-4AA6-A4AE-71FE216235AE}" presName="rootConnector" presStyleLbl="node1" presStyleIdx="0" presStyleCnt="2"/>
      <dgm:spPr/>
      <dgm:t>
        <a:bodyPr/>
        <a:lstStyle/>
        <a:p>
          <a:endParaRPr lang="en-US"/>
        </a:p>
      </dgm:t>
    </dgm:pt>
    <dgm:pt modelId="{2F2DFDC5-ABD1-4AD6-AD02-6FDDB0FEF553}" type="pres">
      <dgm:prSet presAssocID="{7D5BEEDA-5FE0-4AA6-A4AE-71FE216235AE}" presName="childShape" presStyleCnt="0"/>
      <dgm:spPr/>
    </dgm:pt>
    <dgm:pt modelId="{884F8DFC-AE6F-4BEC-898B-8EDACDEBF728}" type="pres">
      <dgm:prSet presAssocID="{A8044C84-9195-4F58-A492-CBCC45B0E28B}" presName="Name13" presStyleLbl="parChTrans1D2" presStyleIdx="0" presStyleCnt="5"/>
      <dgm:spPr/>
      <dgm:t>
        <a:bodyPr/>
        <a:lstStyle/>
        <a:p>
          <a:endParaRPr lang="en-US"/>
        </a:p>
      </dgm:t>
    </dgm:pt>
    <dgm:pt modelId="{C4884FE9-EE6A-4A32-A0ED-B014D455A5C6}" type="pres">
      <dgm:prSet presAssocID="{8C8865BB-9DFB-47A1-B587-B6765F528EA9}" presName="childText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F2073E-1E8F-4F82-AA23-519BDB1169F5}" type="pres">
      <dgm:prSet presAssocID="{D5FD9D54-A60D-443B-878A-4B0D0659A114}" presName="Name13" presStyleLbl="parChTrans1D2" presStyleIdx="1" presStyleCnt="5"/>
      <dgm:spPr/>
      <dgm:t>
        <a:bodyPr/>
        <a:lstStyle/>
        <a:p>
          <a:endParaRPr lang="en-US"/>
        </a:p>
      </dgm:t>
    </dgm:pt>
    <dgm:pt modelId="{7ACAB1AE-390B-4590-9F65-3A4DC1A18E9D}" type="pres">
      <dgm:prSet presAssocID="{011C29A7-8FC3-49C1-967B-CA929DAA0B71}" presName="childText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A4A7D9-C6BB-4E35-8CED-B02EB8684691}" type="pres">
      <dgm:prSet presAssocID="{6F0FDEEC-E50B-4E1F-9504-73D62C986CC5}" presName="Name13" presStyleLbl="parChTrans1D2" presStyleIdx="2" presStyleCnt="5"/>
      <dgm:spPr/>
      <dgm:t>
        <a:bodyPr/>
        <a:lstStyle/>
        <a:p>
          <a:endParaRPr lang="en-US"/>
        </a:p>
      </dgm:t>
    </dgm:pt>
    <dgm:pt modelId="{3AC92A43-5C65-48C0-BAF2-67BEC67A27E7}" type="pres">
      <dgm:prSet presAssocID="{ED515127-B53C-4294-97AE-558CAA02E1D3}" presName="childText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849602-16C0-4511-A433-4957DBB17A69}" type="pres">
      <dgm:prSet presAssocID="{00B11BB0-91DA-4050-BC53-78BF10EE2E79}" presName="root" presStyleCnt="0"/>
      <dgm:spPr/>
    </dgm:pt>
    <dgm:pt modelId="{BE85132E-BFBD-42D4-BBD1-F408063D6715}" type="pres">
      <dgm:prSet presAssocID="{00B11BB0-91DA-4050-BC53-78BF10EE2E79}" presName="rootComposite" presStyleCnt="0"/>
      <dgm:spPr/>
    </dgm:pt>
    <dgm:pt modelId="{952853FC-D4A3-43E2-8C4B-F01605BAEB2A}" type="pres">
      <dgm:prSet presAssocID="{00B11BB0-91DA-4050-BC53-78BF10EE2E79}" presName="rootText" presStyleLbl="node1" presStyleIdx="1" presStyleCnt="2" custScaleX="121203"/>
      <dgm:spPr/>
      <dgm:t>
        <a:bodyPr/>
        <a:lstStyle/>
        <a:p>
          <a:endParaRPr lang="en-US"/>
        </a:p>
      </dgm:t>
    </dgm:pt>
    <dgm:pt modelId="{00EA4A8B-AD27-4ABE-B86A-AE73735EDC60}" type="pres">
      <dgm:prSet presAssocID="{00B11BB0-91DA-4050-BC53-78BF10EE2E79}" presName="rootConnector" presStyleLbl="node1" presStyleIdx="1" presStyleCnt="2"/>
      <dgm:spPr/>
      <dgm:t>
        <a:bodyPr/>
        <a:lstStyle/>
        <a:p>
          <a:endParaRPr lang="en-US"/>
        </a:p>
      </dgm:t>
    </dgm:pt>
    <dgm:pt modelId="{B3C9C1F8-5B2C-4A4E-84A1-AC28F2A1DBEE}" type="pres">
      <dgm:prSet presAssocID="{00B11BB0-91DA-4050-BC53-78BF10EE2E79}" presName="childShape" presStyleCnt="0"/>
      <dgm:spPr/>
    </dgm:pt>
    <dgm:pt modelId="{A234D976-FEC3-4BCC-82AA-174E98D3D520}" type="pres">
      <dgm:prSet presAssocID="{B60C239D-A643-4936-9140-83A24BD60266}" presName="Name13" presStyleLbl="parChTrans1D2" presStyleIdx="3" presStyleCnt="5"/>
      <dgm:spPr/>
      <dgm:t>
        <a:bodyPr/>
        <a:lstStyle/>
        <a:p>
          <a:endParaRPr lang="en-US"/>
        </a:p>
      </dgm:t>
    </dgm:pt>
    <dgm:pt modelId="{7DF0767D-8E25-4342-B608-D847F70B1A93}" type="pres">
      <dgm:prSet presAssocID="{E33D6342-3D84-46AA-B4AA-BC8D0C586BDD}" presName="childText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1A7E96-57DD-4A69-9206-B4F78D378C02}" type="pres">
      <dgm:prSet presAssocID="{1EFF507E-831F-4A08-B914-90E32A601310}" presName="Name13" presStyleLbl="parChTrans1D2" presStyleIdx="4" presStyleCnt="5"/>
      <dgm:spPr/>
      <dgm:t>
        <a:bodyPr/>
        <a:lstStyle/>
        <a:p>
          <a:endParaRPr lang="en-US"/>
        </a:p>
      </dgm:t>
    </dgm:pt>
    <dgm:pt modelId="{41BAFD1F-5BFF-432E-BE21-A17FFCC10F8E}" type="pres">
      <dgm:prSet presAssocID="{87854960-E7A9-4332-A5FC-2BA73898660C}" presName="childText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67EF97-2924-4DC6-B36C-396AC27259DE}" type="presOf" srcId="{7D5BEEDA-5FE0-4AA6-A4AE-71FE216235AE}" destId="{0EC18BBF-E21F-4503-9B80-0393EB49C176}" srcOrd="1" destOrd="0" presId="urn:microsoft.com/office/officeart/2005/8/layout/hierarchy3"/>
    <dgm:cxn modelId="{85AC3FFC-DD0A-486E-B984-D981C7B3754D}" type="presOf" srcId="{ED515127-B53C-4294-97AE-558CAA02E1D3}" destId="{3AC92A43-5C65-48C0-BAF2-67BEC67A27E7}" srcOrd="0" destOrd="0" presId="urn:microsoft.com/office/officeart/2005/8/layout/hierarchy3"/>
    <dgm:cxn modelId="{78081FE4-E737-4D85-8420-C214F447C10A}" srcId="{00B11BB0-91DA-4050-BC53-78BF10EE2E79}" destId="{87854960-E7A9-4332-A5FC-2BA73898660C}" srcOrd="1" destOrd="0" parTransId="{1EFF507E-831F-4A08-B914-90E32A601310}" sibTransId="{C6481EA0-3E2C-41E6-B6BE-0ADE424E751C}"/>
    <dgm:cxn modelId="{E6F534A2-D78C-43B6-ACF4-D1688294DF45}" type="presOf" srcId="{7D5BEEDA-5FE0-4AA6-A4AE-71FE216235AE}" destId="{4C13EAEE-0FAC-46AE-A57F-F139284EE182}" srcOrd="0" destOrd="0" presId="urn:microsoft.com/office/officeart/2005/8/layout/hierarchy3"/>
    <dgm:cxn modelId="{04400D77-5115-48EC-AB51-C893A56C7DAD}" srcId="{73FECEFF-0762-42EA-9822-76366D0A9098}" destId="{00B11BB0-91DA-4050-BC53-78BF10EE2E79}" srcOrd="1" destOrd="0" parTransId="{450F43A9-684A-4B43-9642-0D4E73DC5205}" sibTransId="{6044696F-6806-409A-8375-2916EBCA077F}"/>
    <dgm:cxn modelId="{4A56B00E-F4A3-4AC9-A0B8-76A3B2DD3901}" srcId="{7D5BEEDA-5FE0-4AA6-A4AE-71FE216235AE}" destId="{8C8865BB-9DFB-47A1-B587-B6765F528EA9}" srcOrd="0" destOrd="0" parTransId="{A8044C84-9195-4F58-A492-CBCC45B0E28B}" sibTransId="{A1F47220-A304-406A-A744-C7020EB64C3D}"/>
    <dgm:cxn modelId="{36EE6DE7-0B21-4BD7-A43B-10CCEA95312B}" type="presOf" srcId="{00B11BB0-91DA-4050-BC53-78BF10EE2E79}" destId="{00EA4A8B-AD27-4ABE-B86A-AE73735EDC60}" srcOrd="1" destOrd="0" presId="urn:microsoft.com/office/officeart/2005/8/layout/hierarchy3"/>
    <dgm:cxn modelId="{8E704C7F-CF59-43F3-913B-1A339CD1371F}" type="presOf" srcId="{6F0FDEEC-E50B-4E1F-9504-73D62C986CC5}" destId="{7AA4A7D9-C6BB-4E35-8CED-B02EB8684691}" srcOrd="0" destOrd="0" presId="urn:microsoft.com/office/officeart/2005/8/layout/hierarchy3"/>
    <dgm:cxn modelId="{D9CBB236-86B4-45B6-A655-103565582FA4}" srcId="{00B11BB0-91DA-4050-BC53-78BF10EE2E79}" destId="{E33D6342-3D84-46AA-B4AA-BC8D0C586BDD}" srcOrd="0" destOrd="0" parTransId="{B60C239D-A643-4936-9140-83A24BD60266}" sibTransId="{1FB947BF-08D4-4E0A-A71E-480DA039A6DA}"/>
    <dgm:cxn modelId="{910D5D47-C8CA-480F-A474-9C4DCD8ABF6F}" type="presOf" srcId="{A8044C84-9195-4F58-A492-CBCC45B0E28B}" destId="{884F8DFC-AE6F-4BEC-898B-8EDACDEBF728}" srcOrd="0" destOrd="0" presId="urn:microsoft.com/office/officeart/2005/8/layout/hierarchy3"/>
    <dgm:cxn modelId="{EC7AAE8C-E243-4FA7-875E-92A1B3C7EA23}" type="presOf" srcId="{73FECEFF-0762-42EA-9822-76366D0A9098}" destId="{7062C0E7-8789-4AF5-9BDB-D00EA5C90723}" srcOrd="0" destOrd="0" presId="urn:microsoft.com/office/officeart/2005/8/layout/hierarchy3"/>
    <dgm:cxn modelId="{B2845F52-5BA9-4E3D-BFC4-11A26C0A464F}" type="presOf" srcId="{8C8865BB-9DFB-47A1-B587-B6765F528EA9}" destId="{C4884FE9-EE6A-4A32-A0ED-B014D455A5C6}" srcOrd="0" destOrd="0" presId="urn:microsoft.com/office/officeart/2005/8/layout/hierarchy3"/>
    <dgm:cxn modelId="{0D26E6B7-5E57-43A3-9CBC-F6B82C502E97}" srcId="{73FECEFF-0762-42EA-9822-76366D0A9098}" destId="{7D5BEEDA-5FE0-4AA6-A4AE-71FE216235AE}" srcOrd="0" destOrd="0" parTransId="{1B2A5454-2D30-4A2C-854D-EE7B0C8C0084}" sibTransId="{23EACB92-4FE6-47DB-9E32-5BD1C248DC4A}"/>
    <dgm:cxn modelId="{88953DAB-0E14-491D-A944-D3D4C3A166EB}" type="presOf" srcId="{D5FD9D54-A60D-443B-878A-4B0D0659A114}" destId="{65F2073E-1E8F-4F82-AA23-519BDB1169F5}" srcOrd="0" destOrd="0" presId="urn:microsoft.com/office/officeart/2005/8/layout/hierarchy3"/>
    <dgm:cxn modelId="{5813C8C8-769C-4951-BC17-8725403C876A}" type="presOf" srcId="{1EFF507E-831F-4A08-B914-90E32A601310}" destId="{6F1A7E96-57DD-4A69-9206-B4F78D378C02}" srcOrd="0" destOrd="0" presId="urn:microsoft.com/office/officeart/2005/8/layout/hierarchy3"/>
    <dgm:cxn modelId="{61FFFF2A-F1BE-4147-B8FE-B0822E09320F}" srcId="{7D5BEEDA-5FE0-4AA6-A4AE-71FE216235AE}" destId="{ED515127-B53C-4294-97AE-558CAA02E1D3}" srcOrd="2" destOrd="0" parTransId="{6F0FDEEC-E50B-4E1F-9504-73D62C986CC5}" sibTransId="{7C6B4688-625F-4532-A7E1-B7660105F3FB}"/>
    <dgm:cxn modelId="{52053E95-D15F-4BAE-B978-A2D688C5A382}" type="presOf" srcId="{E33D6342-3D84-46AA-B4AA-BC8D0C586BDD}" destId="{7DF0767D-8E25-4342-B608-D847F70B1A93}" srcOrd="0" destOrd="0" presId="urn:microsoft.com/office/officeart/2005/8/layout/hierarchy3"/>
    <dgm:cxn modelId="{721D1710-13A2-4A31-8D34-D93D2567D7FA}" type="presOf" srcId="{00B11BB0-91DA-4050-BC53-78BF10EE2E79}" destId="{952853FC-D4A3-43E2-8C4B-F01605BAEB2A}" srcOrd="0" destOrd="0" presId="urn:microsoft.com/office/officeart/2005/8/layout/hierarchy3"/>
    <dgm:cxn modelId="{000E7223-4B0A-4FB4-9369-FBF2F1C6AD48}" type="presOf" srcId="{011C29A7-8FC3-49C1-967B-CA929DAA0B71}" destId="{7ACAB1AE-390B-4590-9F65-3A4DC1A18E9D}" srcOrd="0" destOrd="0" presId="urn:microsoft.com/office/officeart/2005/8/layout/hierarchy3"/>
    <dgm:cxn modelId="{4AA5E2F7-EA34-4D45-9D5C-059012BC97CF}" srcId="{7D5BEEDA-5FE0-4AA6-A4AE-71FE216235AE}" destId="{011C29A7-8FC3-49C1-967B-CA929DAA0B71}" srcOrd="1" destOrd="0" parTransId="{D5FD9D54-A60D-443B-878A-4B0D0659A114}" sibTransId="{4873B102-3A91-4F1F-A364-FBCC8A5D3B06}"/>
    <dgm:cxn modelId="{341D55A4-C9B4-4E52-AFE3-603F11135021}" type="presOf" srcId="{B60C239D-A643-4936-9140-83A24BD60266}" destId="{A234D976-FEC3-4BCC-82AA-174E98D3D520}" srcOrd="0" destOrd="0" presId="urn:microsoft.com/office/officeart/2005/8/layout/hierarchy3"/>
    <dgm:cxn modelId="{41F53196-1CC4-4A46-95CC-606E1E517985}" type="presOf" srcId="{87854960-E7A9-4332-A5FC-2BA73898660C}" destId="{41BAFD1F-5BFF-432E-BE21-A17FFCC10F8E}" srcOrd="0" destOrd="0" presId="urn:microsoft.com/office/officeart/2005/8/layout/hierarchy3"/>
    <dgm:cxn modelId="{5BDC1137-3C89-4077-B15E-63B55E28B3FF}" type="presParOf" srcId="{7062C0E7-8789-4AF5-9BDB-D00EA5C90723}" destId="{B10B8A48-EEB2-4FB4-9A49-331DE9C58590}" srcOrd="0" destOrd="0" presId="urn:microsoft.com/office/officeart/2005/8/layout/hierarchy3"/>
    <dgm:cxn modelId="{F34621AE-2E4E-477D-8B74-59095977D25E}" type="presParOf" srcId="{B10B8A48-EEB2-4FB4-9A49-331DE9C58590}" destId="{BDE68420-51CF-4FFC-BBE4-D2B250C1E900}" srcOrd="0" destOrd="0" presId="urn:microsoft.com/office/officeart/2005/8/layout/hierarchy3"/>
    <dgm:cxn modelId="{067C3A0E-E8EB-4C96-96E4-6B0AA0474245}" type="presParOf" srcId="{BDE68420-51CF-4FFC-BBE4-D2B250C1E900}" destId="{4C13EAEE-0FAC-46AE-A57F-F139284EE182}" srcOrd="0" destOrd="0" presId="urn:microsoft.com/office/officeart/2005/8/layout/hierarchy3"/>
    <dgm:cxn modelId="{4AFCD44A-8CB9-4A1C-96B7-F31E2C63B35E}" type="presParOf" srcId="{BDE68420-51CF-4FFC-BBE4-D2B250C1E900}" destId="{0EC18BBF-E21F-4503-9B80-0393EB49C176}" srcOrd="1" destOrd="0" presId="urn:microsoft.com/office/officeart/2005/8/layout/hierarchy3"/>
    <dgm:cxn modelId="{FE7797FC-DC37-4A34-8F06-7559FFBB5075}" type="presParOf" srcId="{B10B8A48-EEB2-4FB4-9A49-331DE9C58590}" destId="{2F2DFDC5-ABD1-4AD6-AD02-6FDDB0FEF553}" srcOrd="1" destOrd="0" presId="urn:microsoft.com/office/officeart/2005/8/layout/hierarchy3"/>
    <dgm:cxn modelId="{A3BAB5CC-72AB-4BC5-B816-C59229156572}" type="presParOf" srcId="{2F2DFDC5-ABD1-4AD6-AD02-6FDDB0FEF553}" destId="{884F8DFC-AE6F-4BEC-898B-8EDACDEBF728}" srcOrd="0" destOrd="0" presId="urn:microsoft.com/office/officeart/2005/8/layout/hierarchy3"/>
    <dgm:cxn modelId="{77FE52A2-FEE1-437B-BD99-6B7660E79F5E}" type="presParOf" srcId="{2F2DFDC5-ABD1-4AD6-AD02-6FDDB0FEF553}" destId="{C4884FE9-EE6A-4A32-A0ED-B014D455A5C6}" srcOrd="1" destOrd="0" presId="urn:microsoft.com/office/officeart/2005/8/layout/hierarchy3"/>
    <dgm:cxn modelId="{0B090FA0-5792-4D56-BADB-86BFEEF2CF3C}" type="presParOf" srcId="{2F2DFDC5-ABD1-4AD6-AD02-6FDDB0FEF553}" destId="{65F2073E-1E8F-4F82-AA23-519BDB1169F5}" srcOrd="2" destOrd="0" presId="urn:microsoft.com/office/officeart/2005/8/layout/hierarchy3"/>
    <dgm:cxn modelId="{5BEEF837-BE68-444D-BDE9-502404A76383}" type="presParOf" srcId="{2F2DFDC5-ABD1-4AD6-AD02-6FDDB0FEF553}" destId="{7ACAB1AE-390B-4590-9F65-3A4DC1A18E9D}" srcOrd="3" destOrd="0" presId="urn:microsoft.com/office/officeart/2005/8/layout/hierarchy3"/>
    <dgm:cxn modelId="{085135E5-7D34-4849-A985-FDED942EE51D}" type="presParOf" srcId="{2F2DFDC5-ABD1-4AD6-AD02-6FDDB0FEF553}" destId="{7AA4A7D9-C6BB-4E35-8CED-B02EB8684691}" srcOrd="4" destOrd="0" presId="urn:microsoft.com/office/officeart/2005/8/layout/hierarchy3"/>
    <dgm:cxn modelId="{93BB79A9-B888-47FB-84AD-9388EDC3B92B}" type="presParOf" srcId="{2F2DFDC5-ABD1-4AD6-AD02-6FDDB0FEF553}" destId="{3AC92A43-5C65-48C0-BAF2-67BEC67A27E7}" srcOrd="5" destOrd="0" presId="urn:microsoft.com/office/officeart/2005/8/layout/hierarchy3"/>
    <dgm:cxn modelId="{0BFC63C1-F15B-4A20-9154-187A2F622ACE}" type="presParOf" srcId="{7062C0E7-8789-4AF5-9BDB-D00EA5C90723}" destId="{2B849602-16C0-4511-A433-4957DBB17A69}" srcOrd="1" destOrd="0" presId="urn:microsoft.com/office/officeart/2005/8/layout/hierarchy3"/>
    <dgm:cxn modelId="{590115C4-7650-4C6A-8D37-CB2D827B3E5A}" type="presParOf" srcId="{2B849602-16C0-4511-A433-4957DBB17A69}" destId="{BE85132E-BFBD-42D4-BBD1-F408063D6715}" srcOrd="0" destOrd="0" presId="urn:microsoft.com/office/officeart/2005/8/layout/hierarchy3"/>
    <dgm:cxn modelId="{D4469A36-DE6B-4E7B-8805-8A25BEAB3F20}" type="presParOf" srcId="{BE85132E-BFBD-42D4-BBD1-F408063D6715}" destId="{952853FC-D4A3-43E2-8C4B-F01605BAEB2A}" srcOrd="0" destOrd="0" presId="urn:microsoft.com/office/officeart/2005/8/layout/hierarchy3"/>
    <dgm:cxn modelId="{2815189E-CC0C-4215-B4B5-CC546180123F}" type="presParOf" srcId="{BE85132E-BFBD-42D4-BBD1-F408063D6715}" destId="{00EA4A8B-AD27-4ABE-B86A-AE73735EDC60}" srcOrd="1" destOrd="0" presId="urn:microsoft.com/office/officeart/2005/8/layout/hierarchy3"/>
    <dgm:cxn modelId="{7C28A7EB-50A7-43A0-B616-2A3CC5195649}" type="presParOf" srcId="{2B849602-16C0-4511-A433-4957DBB17A69}" destId="{B3C9C1F8-5B2C-4A4E-84A1-AC28F2A1DBEE}" srcOrd="1" destOrd="0" presId="urn:microsoft.com/office/officeart/2005/8/layout/hierarchy3"/>
    <dgm:cxn modelId="{FA01EB66-48F6-44F4-9E75-8454670B4933}" type="presParOf" srcId="{B3C9C1F8-5B2C-4A4E-84A1-AC28F2A1DBEE}" destId="{A234D976-FEC3-4BCC-82AA-174E98D3D520}" srcOrd="0" destOrd="0" presId="urn:microsoft.com/office/officeart/2005/8/layout/hierarchy3"/>
    <dgm:cxn modelId="{F6E34730-CE9C-4382-93A1-7050812A3B09}" type="presParOf" srcId="{B3C9C1F8-5B2C-4A4E-84A1-AC28F2A1DBEE}" destId="{7DF0767D-8E25-4342-B608-D847F70B1A93}" srcOrd="1" destOrd="0" presId="urn:microsoft.com/office/officeart/2005/8/layout/hierarchy3"/>
    <dgm:cxn modelId="{5140C209-70E8-4B66-85B8-0E62FA384C0D}" type="presParOf" srcId="{B3C9C1F8-5B2C-4A4E-84A1-AC28F2A1DBEE}" destId="{6F1A7E96-57DD-4A69-9206-B4F78D378C02}" srcOrd="2" destOrd="0" presId="urn:microsoft.com/office/officeart/2005/8/layout/hierarchy3"/>
    <dgm:cxn modelId="{B382B7B9-E1E3-420D-B7D1-F20389D35737}" type="presParOf" srcId="{B3C9C1F8-5B2C-4A4E-84A1-AC28F2A1DBEE}" destId="{41BAFD1F-5BFF-432E-BE21-A17FFCC10F8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0.22257</cdr:x>
      <cdr:y>0.16797</cdr:y>
    </cdr:from>
    <cdr:to>
      <cdr:x>0.29745</cdr:x>
      <cdr:y>0.23598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26847" y="683493"/>
          <a:ext cx="715572" cy="2767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chemeClr val="tx1">
                  <a:lumMod val="75000"/>
                  <a:lumOff val="25000"/>
                </a:schemeClr>
              </a:solidFill>
            </a:rPr>
            <a:t>Day 23</a:t>
          </a:r>
        </a:p>
      </cdr:txBody>
    </cdr:sp>
  </cdr:relSizeAnchor>
  <cdr:relSizeAnchor xmlns:cdr="http://schemas.openxmlformats.org/drawingml/2006/chartDrawing">
    <cdr:from>
      <cdr:x>0.24795</cdr:x>
      <cdr:y>0.41322</cdr:y>
    </cdr:from>
    <cdr:to>
      <cdr:x>0.33384</cdr:x>
      <cdr:y>0.47396</cdr:y>
    </cdr:to>
    <cdr:sp macro="" textlink="">
      <cdr:nvSpPr>
        <cdr:cNvPr id="3" name="TextBox 1"/>
        <cdr:cNvSpPr txBox="1"/>
      </cdr:nvSpPr>
      <cdr:spPr>
        <a:xfrm xmlns:a="http://schemas.openxmlformats.org/drawingml/2006/main" rot="10800000" flipV="1">
          <a:off x="2580958" y="1831657"/>
          <a:ext cx="894080" cy="2692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Day 28</a:t>
          </a:r>
        </a:p>
      </cdr:txBody>
    </cdr:sp>
  </cdr:relSizeAnchor>
  <cdr:relSizeAnchor xmlns:cdr="http://schemas.openxmlformats.org/drawingml/2006/chartDrawing">
    <cdr:from>
      <cdr:x>0.0786</cdr:x>
      <cdr:y>0.46963</cdr:y>
    </cdr:from>
    <cdr:to>
      <cdr:x>0.1645</cdr:x>
      <cdr:y>0.53037</cdr:y>
    </cdr:to>
    <cdr:sp macro="" textlink="">
      <cdr:nvSpPr>
        <cdr:cNvPr id="4" name="TextBox 1"/>
        <cdr:cNvSpPr txBox="1"/>
      </cdr:nvSpPr>
      <cdr:spPr>
        <a:xfrm xmlns:a="http://schemas.openxmlformats.org/drawingml/2006/main" rot="10800000" flipV="1">
          <a:off x="818198" y="2081688"/>
          <a:ext cx="894080" cy="2692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chemeClr val="tx1">
                  <a:lumMod val="75000"/>
                  <a:lumOff val="25000"/>
                </a:schemeClr>
              </a:solidFill>
            </a:rPr>
            <a:t>Day 13</a:t>
          </a:r>
        </a:p>
      </cdr:txBody>
    </cdr:sp>
  </cdr:relSizeAnchor>
  <cdr:relSizeAnchor xmlns:cdr="http://schemas.openxmlformats.org/drawingml/2006/chartDrawing">
    <cdr:from>
      <cdr:x>0.2987</cdr:x>
      <cdr:y>0.65962</cdr:y>
    </cdr:from>
    <cdr:to>
      <cdr:x>0.42901</cdr:x>
      <cdr:y>0.84645</cdr:y>
    </cdr:to>
    <cdr:sp macro="" textlink="">
      <cdr:nvSpPr>
        <cdr:cNvPr id="5" name="Rounded Rectangle 4"/>
        <cdr:cNvSpPr/>
      </cdr:nvSpPr>
      <cdr:spPr>
        <a:xfrm xmlns:a="http://schemas.openxmlformats.org/drawingml/2006/main">
          <a:off x="2854353" y="2684134"/>
          <a:ext cx="1245153" cy="760219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accent5">
            <a:alpha val="20000"/>
          </a:schemeClr>
        </a:solidFill>
        <a:ln xmlns:a="http://schemas.openxmlformats.org/drawingml/2006/main"/>
      </cdr:spPr>
      <cdr:style>
        <a:lnRef xmlns:a="http://schemas.openxmlformats.org/drawingml/2006/main" idx="2">
          <a:schemeClr val="accent5">
            <a:shade val="50000"/>
          </a:schemeClr>
        </a:lnRef>
        <a:fillRef xmlns:a="http://schemas.openxmlformats.org/drawingml/2006/main" idx="1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0.47147</cdr:x>
      <cdr:y>0.27848</cdr:y>
    </cdr:from>
    <cdr:to>
      <cdr:x>0.73646</cdr:x>
      <cdr:y>0.62173</cdr:y>
    </cdr:to>
    <cdr:sp macro="" textlink="">
      <cdr:nvSpPr>
        <cdr:cNvPr id="6" name="Rounded Rectangular Callout 5"/>
        <cdr:cNvSpPr/>
      </cdr:nvSpPr>
      <cdr:spPr>
        <a:xfrm xmlns:a="http://schemas.openxmlformats.org/drawingml/2006/main">
          <a:off x="4505231" y="1133174"/>
          <a:ext cx="2532279" cy="1396779"/>
        </a:xfrm>
        <a:prstGeom xmlns:a="http://schemas.openxmlformats.org/drawingml/2006/main" prst="wedgeRoundRectCallout">
          <a:avLst>
            <a:gd name="adj1" fmla="val -56856"/>
            <a:gd name="adj2" fmla="val 86632"/>
            <a:gd name="adj3" fmla="val 16667"/>
          </a:avLst>
        </a:prstGeom>
      </cdr:spPr>
      <cdr:style>
        <a:lnRef xmlns:a="http://schemas.openxmlformats.org/drawingml/2006/main" idx="2">
          <a:schemeClr val="accent3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r>
            <a:rPr lang="en-US" sz="1800" dirty="0"/>
            <a:t>Anytime in the 32 – 45 timeframe is a good Initial Pend Timeframe for this payer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BAE2C1-9D7E-4657-A309-1FC6AD9E6667}" type="datetimeFigureOut">
              <a:rPr lang="en-US" smtClean="0"/>
              <a:t>3/17/2017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51A68-DE83-47BC-930A-ED91179E07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5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51A68-DE83-47BC-930A-ED91179E07B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440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51A68-DE83-47BC-930A-ED91179E07B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762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Company made up</a:t>
            </a:r>
          </a:p>
          <a:p>
            <a:r>
              <a:rPr lang="en-US" dirty="0"/>
              <a:t>I have not been an AR manager, but before working for Med-Metrix I was an implementation consultant for Huron Consulting Group.  I was that one of those 15 obnoxious 25 year olds that moved into your business office for a year and tried to make you implement productivity and QA standards.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- Like going to the dentist, or exercise.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51A68-DE83-47BC-930A-ED91179E07B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103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51A68-DE83-47BC-930A-ED91179E07B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7070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Without productivity standards, there is no rational basis for determining how many staff members are needed and when to hire, other than a general notion that “everybody’s really busy.” Examples of controls that can be used in managing the back-end process are shown in</a:t>
            </a:r>
            <a:r>
              <a:rPr lang="en-US" b="1" dirty="0"/>
              <a:t> </a:t>
            </a:r>
            <a:r>
              <a:rPr lang="en-US" dirty="0"/>
              <a:t>exhibit 3.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51A68-DE83-47BC-930A-ED91179E07B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92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9F9F7-75AB-4E7A-9985-010066A92E59}" type="datetime1">
              <a:rPr lang="en-US" smtClean="0"/>
              <a:t>3/17/2017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D3756-84B2-4CF1-BC7A-5C699C0C1E72}" type="datetime1">
              <a:rPr lang="en-US" smtClean="0"/>
              <a:t>3/17/2017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268F0-1FB4-4425-A9B5-515256CF05D4}" type="datetime1">
              <a:rPr lang="en-US" smtClean="0"/>
              <a:t>3/17/2017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46C08-539B-423E-B6E5-C2E7A474524D}" type="datetime1">
              <a:rPr lang="en-US" smtClean="0"/>
              <a:t>3/17/2017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451A6-8D99-4398-ADE5-13C982463CBE}" type="datetime1">
              <a:rPr lang="en-US" smtClean="0"/>
              <a:t>3/17/2017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A3C30-B7E2-4EDA-9EDC-C5ACB2BB8DF3}" type="datetime1">
              <a:rPr lang="en-US" smtClean="0"/>
              <a:t>3/17/2017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088EB-D8E0-4416-9EDD-DE9D1B64E9BA}" type="datetime1">
              <a:rPr lang="en-US" smtClean="0"/>
              <a:t>3/17/2017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41F07-AA22-4182-AC6A-F38461A13C72}" type="datetime1">
              <a:rPr lang="en-US" smtClean="0"/>
              <a:t>3/17/2017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27457-6F16-48FA-ADB3-08416DBF2291}" type="datetime1">
              <a:rPr lang="en-US" smtClean="0"/>
              <a:t>3/17/2017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45808BA-EE65-4785-83E1-49DCB7DB61C5}" type="datetime1">
              <a:rPr lang="en-US" smtClean="0"/>
              <a:t>3/17/2017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4675A-CB51-4381-995F-85386EE369FF}" type="datetime1">
              <a:rPr lang="en-US" smtClean="0"/>
              <a:t>3/17/2017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D4DB3E4-2965-48F3-B017-5650A6DC11DF}" type="datetime1">
              <a:rPr lang="en-US" smtClean="0"/>
              <a:t>3/17/2017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Creating High Value Collectors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Kate </a:t>
            </a:r>
            <a:r>
              <a:rPr lang="en-US" dirty="0" err="1"/>
              <a:t>McGahee</a:t>
            </a:r>
            <a:endParaRPr lang="en-US" dirty="0"/>
          </a:p>
          <a:p>
            <a:r>
              <a:rPr lang="en-US" dirty="0"/>
              <a:t>Revenue Cycle Manager</a:t>
            </a:r>
          </a:p>
        </p:txBody>
      </p:sp>
    </p:spTree>
    <p:extLst>
      <p:ext uri="{BB962C8B-B14F-4D97-AF65-F5344CB8AC3E}">
        <p14:creationId xmlns:p14="http://schemas.microsoft.com/office/powerpoint/2010/main" val="691368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Payer Response Expected but not Received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9410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10000"/>
              </a:lnSpc>
              <a:buNone/>
              <a:tabLst>
                <a:tab pos="0" algn="l"/>
                <a:tab pos="457200" algn="l"/>
                <a:tab pos="914400" algn="l"/>
              </a:tabLst>
            </a:pPr>
            <a:r>
              <a:rPr lang="en-US" sz="3100" dirty="0"/>
              <a:t>Identify accounts where a denial, payment, or 277 response has not been received </a:t>
            </a:r>
            <a:r>
              <a:rPr lang="en-US" sz="3100" i="1" dirty="0"/>
              <a:t>after a reasonable amount of time</a:t>
            </a:r>
            <a:r>
              <a:rPr lang="en-US" sz="3100" dirty="0"/>
              <a:t> has passed since bill or most recent action</a:t>
            </a:r>
          </a:p>
          <a:p>
            <a:pPr marL="0" indent="0">
              <a:lnSpc>
                <a:spcPct val="110000"/>
              </a:lnSpc>
              <a:buNone/>
              <a:tabLst>
                <a:tab pos="0" algn="l"/>
                <a:tab pos="457200" algn="l"/>
                <a:tab pos="914400" algn="l"/>
              </a:tabLst>
            </a:pPr>
            <a:r>
              <a:rPr lang="en-US" sz="3100" dirty="0"/>
              <a:t>Three ways to assign reasonable timeframes to accounts: </a:t>
            </a:r>
          </a:p>
          <a:p>
            <a:pPr marL="274320" indent="-274320">
              <a:lnSpc>
                <a:spcPct val="11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</a:tabLst>
            </a:pPr>
            <a:r>
              <a:rPr lang="en-US" sz="3100" b="1" dirty="0"/>
              <a:t>Determine </a:t>
            </a:r>
            <a:r>
              <a:rPr lang="en-US" sz="3100" b="1" i="1" dirty="0"/>
              <a:t>payer-specific</a:t>
            </a:r>
            <a:r>
              <a:rPr lang="en-US" sz="3100" b="1" dirty="0"/>
              <a:t>, </a:t>
            </a:r>
            <a:r>
              <a:rPr lang="en-US" sz="3100" b="1" i="1" dirty="0"/>
              <a:t>data-driven</a:t>
            </a:r>
            <a:r>
              <a:rPr lang="en-US" sz="3100" b="1" dirty="0"/>
              <a:t> initial pend timeframes after billing</a:t>
            </a:r>
          </a:p>
          <a:p>
            <a:pPr marL="566928" lvl="1" indent="-274320">
              <a:lnSpc>
                <a:spcPct val="11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</a:tabLst>
            </a:pPr>
            <a:r>
              <a:rPr lang="en-US" sz="3000" dirty="0"/>
              <a:t>Review your payment and denial data to identify the typical time to receive a response…and add a few days</a:t>
            </a:r>
            <a:endParaRPr lang="en-US" sz="3600" dirty="0"/>
          </a:p>
          <a:p>
            <a:pPr marL="274320" indent="-274320">
              <a:lnSpc>
                <a:spcPct val="11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</a:tabLst>
            </a:pPr>
            <a:r>
              <a:rPr lang="en-US" sz="3100" b="1" dirty="0"/>
              <a:t>Rely on collectors to apply pend timeframes (“tickle times”) after action is taken </a:t>
            </a:r>
          </a:p>
          <a:p>
            <a:pPr marL="566928" lvl="1" indent="-274320">
              <a:lnSpc>
                <a:spcPct val="11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</a:tabLst>
            </a:pPr>
            <a:r>
              <a:rPr lang="en-US" sz="3000" dirty="0"/>
              <a:t>Establish standards for appropriate tickle times for frequently used actions, e.g., submitting medical records </a:t>
            </a:r>
          </a:p>
          <a:p>
            <a:pPr marL="274320" indent="-274320">
              <a:lnSpc>
                <a:spcPct val="11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</a:tabLst>
            </a:pPr>
            <a:r>
              <a:rPr lang="en-US" sz="3100" b="1" dirty="0"/>
              <a:t>Pend out accounts for additional time if a 277 Accepted or Paid response is received</a:t>
            </a:r>
          </a:p>
          <a:p>
            <a:pPr marL="566928" lvl="1" indent="-274320">
              <a:lnSpc>
                <a:spcPct val="11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</a:tabLst>
            </a:pPr>
            <a:r>
              <a:rPr lang="en-US" sz="2900" dirty="0"/>
              <a:t>No longer a risk for “no claim on file”</a:t>
            </a: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072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Days to Payer Response Analysis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9651876"/>
              </p:ext>
            </p:extLst>
          </p:nvPr>
        </p:nvGraphicFramePr>
        <p:xfrm>
          <a:off x="1348581" y="1981087"/>
          <a:ext cx="9555798" cy="4069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574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Ensuring Collectors Work the Right Accounts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78866"/>
          </a:xfrm>
        </p:spPr>
        <p:txBody>
          <a:bodyPr>
            <a:normAutofit lnSpcReduction="10000"/>
          </a:bodyPr>
          <a:lstStyle/>
          <a:p>
            <a:pPr marL="274320" indent="-274320">
              <a:lnSpc>
                <a:spcPct val="110000"/>
              </a:lnSpc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</a:tabLst>
            </a:pPr>
            <a:r>
              <a:rPr lang="en-US" sz="2200" b="1" dirty="0"/>
              <a:t>Rely on your timeframes to drive exceptions </a:t>
            </a:r>
          </a:p>
          <a:p>
            <a:pPr marL="566928" lvl="1" indent="-274320">
              <a:lnSpc>
                <a:spcPct val="110000"/>
              </a:lnSpc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</a:tabLst>
            </a:pPr>
            <a:r>
              <a:rPr lang="en-US" sz="2000" dirty="0"/>
              <a:t>Don’t fall into the trap of following up on accounts too quickly!</a:t>
            </a:r>
          </a:p>
          <a:p>
            <a:pPr marL="566928" lvl="1" indent="-274320">
              <a:lnSpc>
                <a:spcPct val="110000"/>
              </a:lnSpc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</a:tabLst>
            </a:pPr>
            <a:r>
              <a:rPr lang="en-US" sz="2000" dirty="0"/>
              <a:t>The account will become high priority once the payer response is received</a:t>
            </a:r>
          </a:p>
          <a:p>
            <a:pPr marL="274320" indent="-274320">
              <a:lnSpc>
                <a:spcPct val="110000"/>
              </a:lnSpc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</a:tabLst>
            </a:pPr>
            <a:r>
              <a:rPr lang="en-US" sz="2200" b="1" dirty="0"/>
              <a:t>Enforce a priority structure that puts denials first, payment review second, and exception-based follow up third</a:t>
            </a:r>
          </a:p>
          <a:p>
            <a:pPr marL="566928" lvl="1" indent="-274320">
              <a:lnSpc>
                <a:spcPct val="110000"/>
              </a:lnSpc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</a:tabLst>
            </a:pPr>
            <a:r>
              <a:rPr lang="en-US" sz="2000" dirty="0"/>
              <a:t>Limit choice – our tendency is to work the easiest accounts first! </a:t>
            </a:r>
          </a:p>
          <a:p>
            <a:pPr marL="566928" lvl="1" indent="-274320">
              <a:lnSpc>
                <a:spcPct val="110000"/>
              </a:lnSpc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</a:tabLst>
            </a:pPr>
            <a:r>
              <a:rPr lang="en-US" sz="2000" dirty="0"/>
              <a:t>Encourage time-saving strategies such as inquiring about multiple accounts in a single call</a:t>
            </a:r>
          </a:p>
          <a:p>
            <a:pPr marL="274320" indent="-274320">
              <a:lnSpc>
                <a:spcPct val="110000"/>
              </a:lnSpc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</a:tabLst>
            </a:pPr>
            <a:r>
              <a:rPr lang="en-US" sz="2200" b="1" dirty="0"/>
              <a:t>Remove accounts from the workflow or worklist that have not hit an exception  </a:t>
            </a:r>
          </a:p>
          <a:p>
            <a:pPr marL="566928" lvl="1" indent="-274320">
              <a:lnSpc>
                <a:spcPct val="110000"/>
              </a:lnSpc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</a:tabLst>
            </a:pPr>
            <a:r>
              <a:rPr lang="en-US" sz="2000" dirty="0"/>
              <a:t>Put all collector effort towards the accounts that they can impact today</a:t>
            </a:r>
          </a:p>
          <a:p>
            <a:pPr marL="274320" indent="-274320">
              <a:lnSpc>
                <a:spcPct val="110000"/>
              </a:lnSpc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</a:tabLst>
            </a:pPr>
            <a:r>
              <a:rPr lang="en-US" sz="2200" b="1" dirty="0"/>
              <a:t>Leverage the information that you have, and make your systems work for you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236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 Productivity Standards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buNone/>
            </a:pPr>
            <a:r>
              <a:rPr lang="en-US" sz="2400" dirty="0"/>
              <a:t>Productivity expectations should be fair and achievable, and should be aligned with what you consider a “full FTE”</a:t>
            </a:r>
          </a:p>
          <a:p>
            <a:pPr marL="182880" lvl="2" indent="0">
              <a:lnSpc>
                <a:spcPct val="100000"/>
              </a:lnSpc>
              <a:buNone/>
              <a:tabLst>
                <a:tab pos="457200" algn="l"/>
                <a:tab pos="914400" algn="l"/>
              </a:tabLst>
            </a:pPr>
            <a:endParaRPr lang="en-US" sz="1000" b="1" dirty="0"/>
          </a:p>
          <a:p>
            <a:pPr marL="182880" lvl="2" indent="0">
              <a:lnSpc>
                <a:spcPct val="100000"/>
              </a:lnSpc>
              <a:buNone/>
              <a:tabLst>
                <a:tab pos="457200" algn="l"/>
                <a:tab pos="914400" algn="l"/>
              </a:tabLst>
            </a:pPr>
            <a:r>
              <a:rPr lang="en-US" sz="2400" b="1" dirty="0"/>
              <a:t>1. Take into account the type of work required</a:t>
            </a:r>
          </a:p>
          <a:p>
            <a:pPr marL="182880" lvl="2" indent="0">
              <a:lnSpc>
                <a:spcPct val="100000"/>
              </a:lnSpc>
              <a:buNone/>
              <a:tabLst>
                <a:tab pos="457200" algn="l"/>
                <a:tab pos="914400" algn="l"/>
              </a:tabLst>
            </a:pPr>
            <a:r>
              <a:rPr lang="en-US" sz="2200" dirty="0"/>
              <a:t>	Two effective methods:</a:t>
            </a:r>
          </a:p>
          <a:p>
            <a:pPr marL="0" lvl="2" indent="0">
              <a:lnSpc>
                <a:spcPct val="100000"/>
              </a:lnSpc>
              <a:buNone/>
              <a:tabLst>
                <a:tab pos="457200" algn="l"/>
                <a:tab pos="914400" algn="l"/>
              </a:tabLst>
            </a:pPr>
            <a:endParaRPr lang="en-US" sz="1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592033"/>
              </p:ext>
            </p:extLst>
          </p:nvPr>
        </p:nvGraphicFramePr>
        <p:xfrm>
          <a:off x="2430780" y="4254489"/>
          <a:ext cx="4968240" cy="741680"/>
        </p:xfrm>
        <a:graphic>
          <a:graphicData uri="http://schemas.openxmlformats.org/drawingml/2006/table">
            <a:tbl>
              <a:tblPr bandRow="1">
                <a:tableStyleId>{9DCAF9ED-07DC-4A11-8D7F-57B35C25682E}</a:tableStyleId>
              </a:tblPr>
              <a:tblGrid>
                <a:gridCol w="2197907">
                  <a:extLst>
                    <a:ext uri="{9D8B030D-6E8A-4147-A177-3AD203B41FA5}">
                      <a16:colId xmlns:a16="http://schemas.microsoft.com/office/drawing/2014/main" xmlns="" val="1223065419"/>
                    </a:ext>
                  </a:extLst>
                </a:gridCol>
                <a:gridCol w="2770333">
                  <a:extLst>
                    <a:ext uri="{9D8B030D-6E8A-4147-A177-3AD203B41FA5}">
                      <a16:colId xmlns:a16="http://schemas.microsoft.com/office/drawing/2014/main" xmlns="" val="111275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Denial-related</a:t>
                      </a:r>
                      <a:r>
                        <a:rPr lang="en-US" baseline="0" dirty="0"/>
                        <a:t> Action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1.1</a:t>
                      </a:r>
                      <a:r>
                        <a:rPr lang="en-US" baseline="0" dirty="0"/>
                        <a:t> Productivity Points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1125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Adjustment</a:t>
                      </a:r>
                      <a:r>
                        <a:rPr lang="en-US" baseline="0" dirty="0"/>
                        <a:t> Action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0.6</a:t>
                      </a:r>
                      <a:r>
                        <a:rPr lang="en-US" baseline="0" dirty="0"/>
                        <a:t> Productivity Points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748110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47800" y="3834388"/>
            <a:ext cx="5425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Assign a “weighted” productivity touch to actions</a:t>
            </a:r>
          </a:p>
          <a:p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60170" y="5173781"/>
            <a:ext cx="612648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992" lvl="5">
              <a:tabLst>
                <a:tab pos="457200" algn="l"/>
                <a:tab pos="914400" algn="l"/>
              </a:tabLs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Establish a separate standard for different types of work</a:t>
            </a:r>
          </a:p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2235438"/>
              </p:ext>
            </p:extLst>
          </p:nvPr>
        </p:nvGraphicFramePr>
        <p:xfrm>
          <a:off x="2381250" y="5579595"/>
          <a:ext cx="5017770" cy="736600"/>
        </p:xfrm>
        <a:graphic>
          <a:graphicData uri="http://schemas.openxmlformats.org/drawingml/2006/table">
            <a:tbl>
              <a:tblPr bandRow="1">
                <a:tableStyleId>{9DCAF9ED-07DC-4A11-8D7F-57B35C25682E}</a:tableStyleId>
              </a:tblPr>
              <a:tblGrid>
                <a:gridCol w="2219818">
                  <a:extLst>
                    <a:ext uri="{9D8B030D-6E8A-4147-A177-3AD203B41FA5}">
                      <a16:colId xmlns:a16="http://schemas.microsoft.com/office/drawing/2014/main" xmlns="" val="1223065419"/>
                    </a:ext>
                  </a:extLst>
                </a:gridCol>
                <a:gridCol w="2797952">
                  <a:extLst>
                    <a:ext uri="{9D8B030D-6E8A-4147-A177-3AD203B41FA5}">
                      <a16:colId xmlns:a16="http://schemas.microsoft.com/office/drawing/2014/main" xmlns="" val="1112750614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dirty="0"/>
                        <a:t>Follow-Up Worklist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</a:t>
                      </a:r>
                      <a:r>
                        <a:rPr lang="en-US" baseline="0" dirty="0"/>
                        <a:t> accounts / day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1125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Denials Worklist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35 accounts</a:t>
                      </a:r>
                      <a:r>
                        <a:rPr lang="en-US" baseline="0" dirty="0"/>
                        <a:t> / day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748110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749540" y="3643132"/>
            <a:ext cx="4221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3"/>
                </a:solidFill>
              </a:rPr>
              <a:t>Remember! </a:t>
            </a:r>
            <a:r>
              <a:rPr lang="en-US" sz="2000" dirty="0"/>
              <a:t>If the workflow is not exception-based, productivity will be higher because collector activity will include assigning a quick claim status for accounts that may not need work today.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45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 Productivity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2634826"/>
          </a:xfrm>
        </p:spPr>
        <p:txBody>
          <a:bodyPr>
            <a:normAutofit lnSpcReduction="10000"/>
          </a:bodyPr>
          <a:lstStyle/>
          <a:p>
            <a:pPr marL="182880" lvl="2" indent="0">
              <a:lnSpc>
                <a:spcPct val="100000"/>
              </a:lnSpc>
              <a:buNone/>
              <a:tabLst>
                <a:tab pos="457200" algn="l"/>
                <a:tab pos="914400" algn="l"/>
              </a:tabLst>
            </a:pPr>
            <a:r>
              <a:rPr lang="en-US" sz="2400" b="1" dirty="0"/>
              <a:t>2. Factor in time “out of the system”</a:t>
            </a:r>
          </a:p>
          <a:p>
            <a:pPr marL="891540" lvl="4" indent="-3429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2000" dirty="0"/>
              <a:t>Only hold users accountable to the time that they were expected to work through their daily work drivers</a:t>
            </a:r>
          </a:p>
          <a:p>
            <a:pPr marL="891540" lvl="4" indent="-3429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2000" dirty="0"/>
              <a:t>Use an adjusted productivity formula to calculate:</a:t>
            </a:r>
          </a:p>
          <a:p>
            <a:pPr marL="548640" lvl="4" indent="0">
              <a:lnSpc>
                <a:spcPct val="100000"/>
              </a:lnSpc>
              <a:buNone/>
              <a:tabLst>
                <a:tab pos="457200" algn="l"/>
                <a:tab pos="914400" algn="l"/>
              </a:tabLst>
            </a:pPr>
            <a:r>
              <a:rPr lang="en-US" sz="2000" i="1" dirty="0"/>
              <a:t>		</a:t>
            </a:r>
          </a:p>
          <a:p>
            <a:pPr marL="548640" lvl="4" indent="0">
              <a:lnSpc>
                <a:spcPct val="100000"/>
              </a:lnSpc>
              <a:buNone/>
              <a:tabLst>
                <a:tab pos="457200" algn="l"/>
                <a:tab pos="914400" algn="l"/>
              </a:tabLst>
            </a:pPr>
            <a:r>
              <a:rPr lang="en-US" sz="2000" i="1" dirty="0"/>
              <a:t>		</a:t>
            </a:r>
            <a:endParaRPr lang="en-US" sz="2400" b="1" dirty="0"/>
          </a:p>
          <a:p>
            <a:pPr marL="384048" lvl="2" indent="0">
              <a:buNone/>
            </a:pPr>
            <a:r>
              <a:rPr lang="en-US" sz="2400" b="1" dirty="0"/>
              <a:t>	</a:t>
            </a:r>
          </a:p>
          <a:p>
            <a:pPr marL="548640" lvl="4" indent="0">
              <a:lnSpc>
                <a:spcPct val="100000"/>
              </a:lnSpc>
              <a:buNone/>
              <a:tabLst>
                <a:tab pos="457200" algn="l"/>
                <a:tab pos="914400" algn="l"/>
              </a:tabLst>
            </a:pPr>
            <a:endParaRPr lang="en-US" sz="2000" dirty="0"/>
          </a:p>
          <a:p>
            <a:pPr marL="1058852" lvl="5" indent="-3429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endParaRPr lang="en-US" sz="2000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846448"/>
              </p:ext>
            </p:extLst>
          </p:nvPr>
        </p:nvGraphicFramePr>
        <p:xfrm>
          <a:off x="2139343" y="3297975"/>
          <a:ext cx="6167120" cy="9248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67120">
                  <a:extLst>
                    <a:ext uri="{9D8B030D-6E8A-4147-A177-3AD203B41FA5}">
                      <a16:colId xmlns:a16="http://schemas.microsoft.com/office/drawing/2014/main" xmlns="" val="819406397"/>
                    </a:ext>
                  </a:extLst>
                </a:gridCol>
              </a:tblGrid>
              <a:tr h="30623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Actual Productivity</a:t>
                      </a: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95539764"/>
                  </a:ext>
                </a:extLst>
              </a:tr>
              <a:tr h="5285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(Expected Productivity per hour) </a:t>
                      </a:r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X (</a:t>
                      </a:r>
                      <a:r>
                        <a:rPr lang="en-US" sz="20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Actual</a:t>
                      </a:r>
                      <a:r>
                        <a:rPr lang="en-US" sz="2000" i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US" sz="20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Hours Worked)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3557966"/>
                  </a:ext>
                </a:extLst>
              </a:tr>
            </a:tbl>
          </a:graphicData>
        </a:graphic>
      </p:graphicFrame>
      <p:cxnSp>
        <p:nvCxnSpPr>
          <p:cNvPr id="6" name="Straight Connector 5"/>
          <p:cNvCxnSpPr>
            <a:endCxn id="4" idx="3"/>
          </p:cNvCxnSpPr>
          <p:nvPr/>
        </p:nvCxnSpPr>
        <p:spPr>
          <a:xfrm>
            <a:off x="2139343" y="3745143"/>
            <a:ext cx="6167120" cy="1524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097280" y="5647777"/>
            <a:ext cx="9509760" cy="103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8640" lvl="4" defTabSz="914400"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tabLst>
                <a:tab pos="457200" algn="l"/>
                <a:tab pos="914400" algn="l"/>
              </a:tabLst>
            </a:pPr>
            <a:r>
              <a:rPr lang="en-US" sz="2000" b="1" dirty="0">
                <a:solidFill>
                  <a:schemeClr val="accent3"/>
                </a:solidFill>
              </a:rPr>
              <a:t>Remember! 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Are special projects held to the same productivity expectations?   If no, don’t include that time in their productivity equation! 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859280" y="4359232"/>
            <a:ext cx="579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Example: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Productivity standard = 40 accounts for an 8 hour day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Kate worked 35 accounts in 6 hours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708206"/>
              </p:ext>
            </p:extLst>
          </p:nvPr>
        </p:nvGraphicFramePr>
        <p:xfrm>
          <a:off x="7537172" y="4588934"/>
          <a:ext cx="2331720" cy="792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31720">
                  <a:extLst>
                    <a:ext uri="{9D8B030D-6E8A-4147-A177-3AD203B41FA5}">
                      <a16:colId xmlns:a16="http://schemas.microsoft.com/office/drawing/2014/main" xmlns="" val="819406397"/>
                    </a:ext>
                  </a:extLst>
                </a:gridCol>
              </a:tblGrid>
              <a:tr h="27451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35</a:t>
                      </a:r>
                    </a:p>
                  </a:txBody>
                  <a:tcPr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95539764"/>
                  </a:ext>
                </a:extLst>
              </a:tr>
              <a:tr h="3143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(5 accts</a:t>
                      </a:r>
                      <a:r>
                        <a:rPr lang="en-US" sz="2000" i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/</a:t>
                      </a:r>
                      <a:r>
                        <a:rPr lang="en-US" sz="200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hr</a:t>
                      </a:r>
                      <a:r>
                        <a:rPr lang="en-US" sz="200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) </a:t>
                      </a:r>
                      <a:r>
                        <a:rPr lang="en-US" sz="2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X 6 </a:t>
                      </a:r>
                      <a:r>
                        <a:rPr lang="en-US" sz="20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hrs</a:t>
                      </a:r>
                      <a:endParaRPr lang="en-US" sz="2000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3557966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9867900" y="4775086"/>
            <a:ext cx="1935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= 117 % of Goal</a:t>
            </a:r>
          </a:p>
        </p:txBody>
      </p:sp>
      <p:cxnSp>
        <p:nvCxnSpPr>
          <p:cNvPr id="14" name="Straight Connector 13"/>
          <p:cNvCxnSpPr>
            <a:stCxn id="11" idx="1"/>
            <a:endCxn id="11" idx="3"/>
          </p:cNvCxnSpPr>
          <p:nvPr/>
        </p:nvCxnSpPr>
        <p:spPr>
          <a:xfrm>
            <a:off x="7537172" y="4985174"/>
            <a:ext cx="233172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346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 Productivity Standards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63626"/>
          </a:xfrm>
        </p:spPr>
        <p:txBody>
          <a:bodyPr>
            <a:normAutofit/>
          </a:bodyPr>
          <a:lstStyle/>
          <a:p>
            <a:pPr marL="182880" lvl="2" indent="0">
              <a:lnSpc>
                <a:spcPct val="100000"/>
              </a:lnSpc>
              <a:buNone/>
              <a:tabLst>
                <a:tab pos="457200" algn="l"/>
                <a:tab pos="914400" algn="l"/>
              </a:tabLst>
            </a:pPr>
            <a:r>
              <a:rPr lang="en-US" sz="2400" b="1" dirty="0"/>
              <a:t>3. Implement a goal range, and evaluate using a weekly average </a:t>
            </a:r>
          </a:p>
          <a:p>
            <a:pPr marL="708660" lvl="3" indent="-3429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2000" dirty="0"/>
              <a:t>A range (e.g., 95% of standard) provides a little padding to accommodate variations in the difficulty of accounts worked</a:t>
            </a:r>
          </a:p>
          <a:p>
            <a:pPr marL="708660" lvl="3" indent="-3429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2000" dirty="0"/>
              <a:t>Example:  Productivity standard is 40 accounts, or 200 accounts per week.  If goal is 95% of standard, then total productivity above 190 is acceptable!</a:t>
            </a:r>
          </a:p>
          <a:p>
            <a:pPr lvl="1">
              <a:buFontTx/>
              <a:buChar char="-"/>
            </a:pPr>
            <a:endParaRPr lang="en-US" dirty="0"/>
          </a:p>
          <a:p>
            <a:pPr marL="201168" lvl="1" indent="0">
              <a:buNone/>
            </a:pPr>
            <a:r>
              <a:rPr lang="en-US" sz="2400" b="1" dirty="0"/>
              <a:t>4. Provide feedback </a:t>
            </a:r>
          </a:p>
          <a:p>
            <a:pPr marL="708660" lvl="3" indent="-3429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2000" dirty="0"/>
              <a:t>Provide updates on progress at least daily, and throughout the day is ideal</a:t>
            </a:r>
          </a:p>
          <a:p>
            <a:pPr marL="708660" lvl="3" indent="-3429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2000" dirty="0"/>
              <a:t>Share the results with the team (blinded if necessary) so collectors can see how they compare to their peers</a:t>
            </a:r>
          </a:p>
          <a:p>
            <a:pPr marL="708660" lvl="3" indent="-3429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2000" dirty="0"/>
              <a:t>Observe high performers for their best practices and share with the team!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33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Ensure High Quality Work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74320" indent="-27432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2800" dirty="0"/>
              <a:t>Frequent quality reviews are </a:t>
            </a:r>
            <a:r>
              <a:rPr lang="en-US" sz="2800" b="1" dirty="0"/>
              <a:t>absolutely necessary </a:t>
            </a:r>
            <a:r>
              <a:rPr lang="en-US" sz="2800" dirty="0"/>
              <a:t>to ensure that accounts are worked correctly and therefore resolved quickly</a:t>
            </a:r>
          </a:p>
          <a:p>
            <a:pPr marL="274320" indent="-27432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2800" dirty="0"/>
              <a:t>Evaluating quality should be just as clear-cut as measuring productivity:</a:t>
            </a:r>
          </a:p>
          <a:p>
            <a:pPr marL="566928" lvl="1" indent="-27432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2400" dirty="0"/>
              <a:t>Develop scoring criteria </a:t>
            </a:r>
          </a:p>
          <a:p>
            <a:pPr marL="566928" lvl="1" indent="-27432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2400" dirty="0"/>
              <a:t>Establish a goal and measure collector scores against that goal</a:t>
            </a:r>
          </a:p>
          <a:p>
            <a:pPr marL="566928" lvl="1" indent="-27432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2400" dirty="0"/>
              <a:t>Conduct reviews with </a:t>
            </a:r>
            <a:r>
              <a:rPr lang="en-US" sz="2400" i="1" dirty="0"/>
              <a:t>consistent</a:t>
            </a:r>
            <a:r>
              <a:rPr lang="en-US" sz="2400" dirty="0"/>
              <a:t> frequency</a:t>
            </a:r>
          </a:p>
          <a:p>
            <a:pPr marL="566928" lvl="1" indent="-27432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2400" dirty="0"/>
              <a:t>Provide results to collectors so that they can improve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4091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 QA Program: Scoring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1820362"/>
          </a:xfrm>
        </p:spPr>
        <p:txBody>
          <a:bodyPr>
            <a:normAutofit/>
          </a:bodyPr>
          <a:lstStyle/>
          <a:p>
            <a:pPr marL="274320" indent="-27432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Only a handful accounts are required per review to provide significant insight into performance</a:t>
            </a:r>
          </a:p>
          <a:p>
            <a:pPr marL="566928" lvl="1" indent="-27432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Med-Metrix reviews only consist of five accounts per collector </a:t>
            </a:r>
          </a:p>
          <a:p>
            <a:pPr marL="274320" indent="-27432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Similar to productivity, assign a goal range (e.g., 95% of a perfect score)</a:t>
            </a:r>
          </a:p>
          <a:p>
            <a:pPr marL="274320" indent="-27432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74320" indent="-27432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041460"/>
              </p:ext>
            </p:extLst>
          </p:nvPr>
        </p:nvGraphicFramePr>
        <p:xfrm>
          <a:off x="5155096" y="3488532"/>
          <a:ext cx="6555408" cy="278656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555408">
                  <a:extLst>
                    <a:ext uri="{9D8B030D-6E8A-4147-A177-3AD203B41FA5}">
                      <a16:colId xmlns:a16="http://schemas.microsoft.com/office/drawing/2014/main" xmlns="" val="12182162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Did the collector…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04911497"/>
                  </a:ext>
                </a:extLst>
              </a:tr>
              <a:tr h="6631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Read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dirty="0"/>
                        <a:t>the account history and understand the issues preventing payment?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73026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Consult the right systems and take the correct next step?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3237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n-US" sz="1800" dirty="0"/>
                        <a:t>Take ALL steps required/possible</a:t>
                      </a:r>
                      <a:r>
                        <a:rPr lang="en-US" sz="1800" baseline="0" dirty="0"/>
                        <a:t> to move the account forward?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52315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n-US" dirty="0"/>
                        <a:t>Apply</a:t>
                      </a:r>
                      <a:r>
                        <a:rPr lang="en-US" baseline="0" dirty="0"/>
                        <a:t> a pend an appropriate pend timeframe with regards to the account balance and identified issues?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24049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Clearly</a:t>
                      </a:r>
                      <a:r>
                        <a:rPr lang="en-US" baseline="0" dirty="0"/>
                        <a:t> document the status of the account and actions taken?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1419221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04515" y="3695811"/>
            <a:ext cx="40578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27432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Keep the scoring simple!</a:t>
            </a:r>
          </a:p>
          <a:p>
            <a:pPr marL="566928" lvl="1" indent="-27432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Incorporate a few, comprehensive scoring criteria</a:t>
            </a:r>
          </a:p>
          <a:p>
            <a:pPr marL="566928" lvl="1" indent="-27432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Grade the account using a simple </a:t>
            </a:r>
            <a:r>
              <a:rPr lang="en-US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Yes / No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(point / no point) evaluation method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0629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 QA Program: Scoring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4100735"/>
              </p:ext>
            </p:extLst>
          </p:nvPr>
        </p:nvGraphicFramePr>
        <p:xfrm>
          <a:off x="1631550" y="2609588"/>
          <a:ext cx="9173155" cy="3668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1782576" y="3793058"/>
            <a:ext cx="8280002" cy="177897"/>
          </a:xfrm>
          <a:prstGeom prst="rect">
            <a:avLst/>
          </a:prstGeom>
          <a:solidFill>
            <a:schemeClr val="accent2">
              <a:alpha val="26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189846" y="4164903"/>
            <a:ext cx="8215589" cy="151351"/>
          </a:xfrm>
          <a:prstGeom prst="rect">
            <a:avLst/>
          </a:prstGeom>
          <a:solidFill>
            <a:schemeClr val="accent6">
              <a:alpha val="26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110334" y="3432827"/>
            <a:ext cx="2048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Quality Goal = 4.8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40487" y="4223490"/>
            <a:ext cx="2753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Productivity Goal = 95%</a:t>
            </a:r>
          </a:p>
        </p:txBody>
      </p:sp>
      <p:sp>
        <p:nvSpPr>
          <p:cNvPr id="3" name="Rectangle 2"/>
          <p:cNvSpPr/>
          <p:nvPr/>
        </p:nvSpPr>
        <p:spPr>
          <a:xfrm>
            <a:off x="1097280" y="1819531"/>
            <a:ext cx="102995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Best practice performance measurement should include both productivity and quality of account touches to ensures that staff is working quickly, but not ineffectively</a:t>
            </a:r>
            <a:r>
              <a:rPr lang="en-US" sz="2000" dirty="0"/>
              <a:t>.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467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 QA Program: Review Frequency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4126" y="2994991"/>
            <a:ext cx="7231856" cy="2753593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097280" y="1845734"/>
            <a:ext cx="10058400" cy="1295031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2400" dirty="0"/>
              <a:t>Audit frequency should be determined by how consistently each collector meets the stated goals for both productivity and quality</a:t>
            </a:r>
          </a:p>
          <a:p>
            <a:pPr marL="274320" indent="-27432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012466" y="2663687"/>
            <a:ext cx="419563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274320">
              <a:lnSpc>
                <a:spcPct val="10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Begin with a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ramp up period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where all collectors are reviewed weekly for four weeks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indent="-274320">
              <a:lnSpc>
                <a:spcPct val="10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 the average score as a baseline to determine how often a collector is reviewed and adjust as needed according subsequent reviews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850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Factors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807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  <p:grpSp>
        <p:nvGrpSpPr>
          <p:cNvPr id="3" name="Group 2"/>
          <p:cNvGrpSpPr/>
          <p:nvPr/>
        </p:nvGrpSpPr>
        <p:grpSpPr>
          <a:xfrm>
            <a:off x="1806198" y="3226959"/>
            <a:ext cx="8640561" cy="1774623"/>
            <a:chOff x="1221266" y="2694879"/>
            <a:chExt cx="8640561" cy="1774623"/>
          </a:xfrm>
        </p:grpSpPr>
        <p:sp>
          <p:nvSpPr>
            <p:cNvPr id="7" name="Freeform 6"/>
            <p:cNvSpPr/>
            <p:nvPr/>
          </p:nvSpPr>
          <p:spPr>
            <a:xfrm>
              <a:off x="1221266" y="2694879"/>
              <a:ext cx="2420702" cy="790467"/>
            </a:xfrm>
            <a:custGeom>
              <a:avLst/>
              <a:gdLst>
                <a:gd name="connsiteX0" fmla="*/ 0 w 2420702"/>
                <a:gd name="connsiteY0" fmla="*/ 131747 h 790467"/>
                <a:gd name="connsiteX1" fmla="*/ 131747 w 2420702"/>
                <a:gd name="connsiteY1" fmla="*/ 0 h 790467"/>
                <a:gd name="connsiteX2" fmla="*/ 2288955 w 2420702"/>
                <a:gd name="connsiteY2" fmla="*/ 0 h 790467"/>
                <a:gd name="connsiteX3" fmla="*/ 2420702 w 2420702"/>
                <a:gd name="connsiteY3" fmla="*/ 131747 h 790467"/>
                <a:gd name="connsiteX4" fmla="*/ 2420702 w 2420702"/>
                <a:gd name="connsiteY4" fmla="*/ 658720 h 790467"/>
                <a:gd name="connsiteX5" fmla="*/ 2288955 w 2420702"/>
                <a:gd name="connsiteY5" fmla="*/ 790467 h 790467"/>
                <a:gd name="connsiteX6" fmla="*/ 131747 w 2420702"/>
                <a:gd name="connsiteY6" fmla="*/ 790467 h 790467"/>
                <a:gd name="connsiteX7" fmla="*/ 0 w 2420702"/>
                <a:gd name="connsiteY7" fmla="*/ 658720 h 790467"/>
                <a:gd name="connsiteX8" fmla="*/ 0 w 2420702"/>
                <a:gd name="connsiteY8" fmla="*/ 131747 h 79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20702" h="790467">
                  <a:moveTo>
                    <a:pt x="0" y="131747"/>
                  </a:moveTo>
                  <a:cubicBezTo>
                    <a:pt x="0" y="58985"/>
                    <a:pt x="58985" y="0"/>
                    <a:pt x="131747" y="0"/>
                  </a:cubicBezTo>
                  <a:lnTo>
                    <a:pt x="2288955" y="0"/>
                  </a:lnTo>
                  <a:cubicBezTo>
                    <a:pt x="2361717" y="0"/>
                    <a:pt x="2420702" y="58985"/>
                    <a:pt x="2420702" y="131747"/>
                  </a:cubicBezTo>
                  <a:lnTo>
                    <a:pt x="2420702" y="658720"/>
                  </a:lnTo>
                  <a:cubicBezTo>
                    <a:pt x="2420702" y="731482"/>
                    <a:pt x="2361717" y="790467"/>
                    <a:pt x="2288955" y="790467"/>
                  </a:cubicBezTo>
                  <a:lnTo>
                    <a:pt x="131747" y="790467"/>
                  </a:lnTo>
                  <a:cubicBezTo>
                    <a:pt x="58985" y="790467"/>
                    <a:pt x="0" y="731482"/>
                    <a:pt x="0" y="658720"/>
                  </a:cubicBezTo>
                  <a:lnTo>
                    <a:pt x="0" y="13174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0987" tIns="114787" rIns="190987" bIns="114787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000" kern="1200" dirty="0"/>
                <a:t>FTEs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7419983" y="3050017"/>
              <a:ext cx="2441844" cy="838730"/>
            </a:xfrm>
            <a:custGeom>
              <a:avLst/>
              <a:gdLst>
                <a:gd name="connsiteX0" fmla="*/ 0 w 3625088"/>
                <a:gd name="connsiteY0" fmla="*/ 139324 h 835925"/>
                <a:gd name="connsiteX1" fmla="*/ 139324 w 3625088"/>
                <a:gd name="connsiteY1" fmla="*/ 0 h 835925"/>
                <a:gd name="connsiteX2" fmla="*/ 3485764 w 3625088"/>
                <a:gd name="connsiteY2" fmla="*/ 0 h 835925"/>
                <a:gd name="connsiteX3" fmla="*/ 3625088 w 3625088"/>
                <a:gd name="connsiteY3" fmla="*/ 139324 h 835925"/>
                <a:gd name="connsiteX4" fmla="*/ 3625088 w 3625088"/>
                <a:gd name="connsiteY4" fmla="*/ 696601 h 835925"/>
                <a:gd name="connsiteX5" fmla="*/ 3485764 w 3625088"/>
                <a:gd name="connsiteY5" fmla="*/ 835925 h 835925"/>
                <a:gd name="connsiteX6" fmla="*/ 139324 w 3625088"/>
                <a:gd name="connsiteY6" fmla="*/ 835925 h 835925"/>
                <a:gd name="connsiteX7" fmla="*/ 0 w 3625088"/>
                <a:gd name="connsiteY7" fmla="*/ 696601 h 835925"/>
                <a:gd name="connsiteX8" fmla="*/ 0 w 3625088"/>
                <a:gd name="connsiteY8" fmla="*/ 139324 h 835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25088" h="835925">
                  <a:moveTo>
                    <a:pt x="0" y="139324"/>
                  </a:moveTo>
                  <a:cubicBezTo>
                    <a:pt x="0" y="62377"/>
                    <a:pt x="62377" y="0"/>
                    <a:pt x="139324" y="0"/>
                  </a:cubicBezTo>
                  <a:lnTo>
                    <a:pt x="3485764" y="0"/>
                  </a:lnTo>
                  <a:cubicBezTo>
                    <a:pt x="3562711" y="0"/>
                    <a:pt x="3625088" y="62377"/>
                    <a:pt x="3625088" y="139324"/>
                  </a:cubicBezTo>
                  <a:lnTo>
                    <a:pt x="3625088" y="696601"/>
                  </a:lnTo>
                  <a:cubicBezTo>
                    <a:pt x="3625088" y="773548"/>
                    <a:pt x="3562711" y="835925"/>
                    <a:pt x="3485764" y="835925"/>
                  </a:cubicBezTo>
                  <a:lnTo>
                    <a:pt x="139324" y="835925"/>
                  </a:lnTo>
                  <a:cubicBezTo>
                    <a:pt x="62377" y="835925"/>
                    <a:pt x="0" y="773548"/>
                    <a:pt x="0" y="696601"/>
                  </a:cubicBezTo>
                  <a:lnTo>
                    <a:pt x="0" y="139324"/>
                  </a:lnTo>
                  <a:close/>
                </a:path>
              </a:pathLst>
            </a:cu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3206" tIns="117006" rIns="193206" bIns="117006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000" kern="1200" dirty="0"/>
                <a:t>Cash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1221266" y="3633577"/>
              <a:ext cx="2394443" cy="835925"/>
            </a:xfrm>
            <a:custGeom>
              <a:avLst/>
              <a:gdLst>
                <a:gd name="connsiteX0" fmla="*/ 0 w 2394443"/>
                <a:gd name="connsiteY0" fmla="*/ 139324 h 835925"/>
                <a:gd name="connsiteX1" fmla="*/ 139324 w 2394443"/>
                <a:gd name="connsiteY1" fmla="*/ 0 h 835925"/>
                <a:gd name="connsiteX2" fmla="*/ 2255119 w 2394443"/>
                <a:gd name="connsiteY2" fmla="*/ 0 h 835925"/>
                <a:gd name="connsiteX3" fmla="*/ 2394443 w 2394443"/>
                <a:gd name="connsiteY3" fmla="*/ 139324 h 835925"/>
                <a:gd name="connsiteX4" fmla="*/ 2394443 w 2394443"/>
                <a:gd name="connsiteY4" fmla="*/ 696601 h 835925"/>
                <a:gd name="connsiteX5" fmla="*/ 2255119 w 2394443"/>
                <a:gd name="connsiteY5" fmla="*/ 835925 h 835925"/>
                <a:gd name="connsiteX6" fmla="*/ 139324 w 2394443"/>
                <a:gd name="connsiteY6" fmla="*/ 835925 h 835925"/>
                <a:gd name="connsiteX7" fmla="*/ 0 w 2394443"/>
                <a:gd name="connsiteY7" fmla="*/ 696601 h 835925"/>
                <a:gd name="connsiteX8" fmla="*/ 0 w 2394443"/>
                <a:gd name="connsiteY8" fmla="*/ 139324 h 835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94443" h="835925">
                  <a:moveTo>
                    <a:pt x="0" y="139324"/>
                  </a:moveTo>
                  <a:cubicBezTo>
                    <a:pt x="0" y="62377"/>
                    <a:pt x="62377" y="0"/>
                    <a:pt x="139324" y="0"/>
                  </a:cubicBezTo>
                  <a:lnTo>
                    <a:pt x="2255119" y="0"/>
                  </a:lnTo>
                  <a:cubicBezTo>
                    <a:pt x="2332066" y="0"/>
                    <a:pt x="2394443" y="62377"/>
                    <a:pt x="2394443" y="139324"/>
                  </a:cubicBezTo>
                  <a:lnTo>
                    <a:pt x="2394443" y="696601"/>
                  </a:lnTo>
                  <a:cubicBezTo>
                    <a:pt x="2394443" y="773548"/>
                    <a:pt x="2332066" y="835925"/>
                    <a:pt x="2255119" y="835925"/>
                  </a:cubicBezTo>
                  <a:lnTo>
                    <a:pt x="139324" y="835925"/>
                  </a:lnTo>
                  <a:cubicBezTo>
                    <a:pt x="62377" y="835925"/>
                    <a:pt x="0" y="773548"/>
                    <a:pt x="0" y="696601"/>
                  </a:cubicBezTo>
                  <a:lnTo>
                    <a:pt x="0" y="13932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3206" tIns="117006" rIns="193206" bIns="117006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000" kern="1200" dirty="0"/>
                <a:t>Hours</a:t>
              </a:r>
            </a:p>
          </p:txBody>
        </p:sp>
      </p:grpSp>
      <p:sp>
        <p:nvSpPr>
          <p:cNvPr id="14" name="Right Arrow 13"/>
          <p:cNvSpPr/>
          <p:nvPr/>
        </p:nvSpPr>
        <p:spPr>
          <a:xfrm>
            <a:off x="4945312" y="2071290"/>
            <a:ext cx="2122930" cy="987963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chemeClr val="tx1"/>
                </a:solidFill>
              </a:rPr>
              <a:t>Work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5149813"/>
            <a:ext cx="875898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With the constant pressure to keep costs low, increasing FTEs or overtime hours is not an option.</a:t>
            </a:r>
          </a:p>
          <a:p>
            <a:r>
              <a:rPr lang="en-US" sz="2800" dirty="0"/>
              <a:t>	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93621" y="2180849"/>
            <a:ext cx="2655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Input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98162" y="2211328"/>
            <a:ext cx="2655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Output</a:t>
            </a:r>
            <a:endParaRPr lang="en-US" sz="3600" dirty="0"/>
          </a:p>
        </p:txBody>
      </p:sp>
      <p:sp>
        <p:nvSpPr>
          <p:cNvPr id="18" name="Right Arrow 17"/>
          <p:cNvSpPr/>
          <p:nvPr/>
        </p:nvSpPr>
        <p:spPr>
          <a:xfrm>
            <a:off x="4841377" y="3346858"/>
            <a:ext cx="2575319" cy="1429941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chemeClr val="tx1"/>
                </a:solidFill>
              </a:rPr>
              <a:t>Work Accounts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0685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Effective QA Program: Feedback and Reporting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88805"/>
          </a:xfrm>
        </p:spPr>
        <p:txBody>
          <a:bodyPr>
            <a:normAutofit lnSpcReduction="10000"/>
          </a:bodyPr>
          <a:lstStyle/>
          <a:p>
            <a:pPr marL="274320" indent="-274320"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2200" dirty="0"/>
              <a:t>Give feedback directly to collectors timely and </a:t>
            </a:r>
            <a:r>
              <a:rPr lang="en-US" sz="2200" b="1" dirty="0"/>
              <a:t>in person </a:t>
            </a:r>
            <a:r>
              <a:rPr lang="en-US" sz="2200" dirty="0"/>
              <a:t>to allow them to correct missteps and learn from mistakes</a:t>
            </a:r>
          </a:p>
          <a:p>
            <a:pPr marL="457200" lvl="2" indent="-274320"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1800" dirty="0"/>
              <a:t>Face-to-face discussion promotes staff development by creating an environment of conversation instead of criticism </a:t>
            </a:r>
          </a:p>
          <a:p>
            <a:pPr marL="457200" lvl="2" indent="-274320"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1800" dirty="0"/>
              <a:t>Frequent feedback serves as a reminder that work is being monitored</a:t>
            </a:r>
          </a:p>
          <a:p>
            <a:pPr marL="274320" indent="-274320"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2200" dirty="0"/>
              <a:t>Incorporate Quality Review scores into annual performance reviews and bonus structure</a:t>
            </a:r>
          </a:p>
          <a:p>
            <a:pPr marL="566928" lvl="1" indent="-274320"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dirty="0"/>
              <a:t>Reward high performing representatives to increase team moral and incentivize continued high performance</a:t>
            </a:r>
          </a:p>
          <a:p>
            <a:pPr marL="566928" lvl="1" indent="-274320"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dirty="0"/>
              <a:t>Consider initiating disciplinary action for representatives that consistently perform below stated expectations</a:t>
            </a:r>
          </a:p>
          <a:p>
            <a:pPr marL="274320" indent="-274320"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sz="2200" dirty="0"/>
              <a:t>Include QA reporting in the standard report deck used in management meetings</a:t>
            </a:r>
          </a:p>
          <a:p>
            <a:pPr marL="566928" lvl="1" indent="-274320"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dirty="0"/>
              <a:t>Importance of QAs needs to come from the top!</a:t>
            </a:r>
          </a:p>
          <a:p>
            <a:pPr marL="566928" lvl="1" indent="-274320"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r>
              <a:rPr lang="en-US" dirty="0"/>
              <a:t>Identify process breakdown and training deficiencies</a:t>
            </a:r>
          </a:p>
          <a:p>
            <a:pPr marL="566928" lvl="1" indent="-274320"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381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Sample Quality Report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4966" y="1846263"/>
            <a:ext cx="8182393" cy="40227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21565" y="2362200"/>
            <a:ext cx="1258957" cy="79248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202236" y="5081643"/>
            <a:ext cx="689113" cy="861392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215487" y="2042112"/>
            <a:ext cx="1049653" cy="803012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ular Callout 6"/>
          <p:cNvSpPr/>
          <p:nvPr/>
        </p:nvSpPr>
        <p:spPr>
          <a:xfrm>
            <a:off x="225286" y="2687776"/>
            <a:ext cx="1484244" cy="1517374"/>
          </a:xfrm>
          <a:prstGeom prst="wedgeRoundRectCallout">
            <a:avLst>
              <a:gd name="adj1" fmla="val 61348"/>
              <a:gd name="adj2" fmla="val -5997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Blind out the collectors’ names  so that you can share with staff 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1097280" y="5961084"/>
            <a:ext cx="3220278" cy="662608"/>
          </a:xfrm>
          <a:prstGeom prst="wedgeRoundRectCallout">
            <a:avLst>
              <a:gd name="adj1" fmla="val 75836"/>
              <a:gd name="adj2" fmla="val -87267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Use conditional formatting to apply color indicators for easy reading </a:t>
            </a:r>
          </a:p>
        </p:txBody>
      </p:sp>
      <p:sp>
        <p:nvSpPr>
          <p:cNvPr id="9" name="Rectangle 8"/>
          <p:cNvSpPr/>
          <p:nvPr/>
        </p:nvSpPr>
        <p:spPr>
          <a:xfrm>
            <a:off x="3909392" y="4112702"/>
            <a:ext cx="5380382" cy="376162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ular Callout 9"/>
          <p:cNvSpPr/>
          <p:nvPr/>
        </p:nvSpPr>
        <p:spPr>
          <a:xfrm>
            <a:off x="10018643" y="2954027"/>
            <a:ext cx="2073142" cy="1534836"/>
          </a:xfrm>
          <a:prstGeom prst="wedgeRoundRectCallout">
            <a:avLst>
              <a:gd name="adj1" fmla="val -56866"/>
              <a:gd name="adj2" fmla="val -55789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Display the 4 week average for quality &amp; % of productivity standard to summarize performance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0312922" y="5081643"/>
            <a:ext cx="1362243" cy="879441"/>
          </a:xfrm>
          <a:prstGeom prst="wedgeRoundRectCallout">
            <a:avLst>
              <a:gd name="adj1" fmla="val -129403"/>
              <a:gd name="adj2" fmla="val -104764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Trend over time to show progression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111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541814"/>
          </a:xfrm>
        </p:spPr>
        <p:txBody>
          <a:bodyPr>
            <a:normAutofit/>
          </a:bodyPr>
          <a:lstStyle/>
          <a:p>
            <a:pPr marL="274320" indent="-27432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Instead of increasing staff or asking for overtime, </a:t>
            </a:r>
            <a:r>
              <a:rPr lang="en-US" sz="2400" b="1" dirty="0"/>
              <a:t>maximize how efficiently collectors work</a:t>
            </a:r>
            <a:r>
              <a:rPr lang="en-US" sz="2400" dirty="0"/>
              <a:t> each day </a:t>
            </a:r>
          </a:p>
          <a:p>
            <a:pPr marL="274320" indent="-27432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Concentrate collectors’ effort on the accounts they can impact today</a:t>
            </a:r>
            <a:r>
              <a:rPr lang="en-US" sz="2400" dirty="0"/>
              <a:t>: i.e., the accounts with a payer response that requires action or that require collector intervention because a payer response is delayed </a:t>
            </a:r>
          </a:p>
          <a:p>
            <a:pPr marL="274320" lvl="3" indent="-27432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Remove accounts that do not require collector action from the workflow!</a:t>
            </a:r>
          </a:p>
          <a:p>
            <a:pPr marL="274320" indent="-27432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Utilize the ERA information available to </a:t>
            </a:r>
            <a:r>
              <a:rPr lang="en-US" sz="2400" b="1" dirty="0"/>
              <a:t>make your workflow system work for you</a:t>
            </a:r>
            <a:r>
              <a:rPr lang="en-US" sz="2400" dirty="0"/>
              <a:t>!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3964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Establish a productivity standard that is </a:t>
            </a:r>
            <a:r>
              <a:rPr lang="en-US" sz="2400" b="1" dirty="0"/>
              <a:t>fair and achievable </a:t>
            </a:r>
            <a:r>
              <a:rPr lang="en-US" sz="2400" dirty="0"/>
              <a:t>with respect to the type of work performed and time spent on collection activities</a:t>
            </a:r>
            <a:endParaRPr lang="en-US" sz="2400" b="1" dirty="0"/>
          </a:p>
          <a:p>
            <a:pPr marL="274320" indent="-27432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Execute a comprehensive Quality Review Program </a:t>
            </a:r>
            <a:r>
              <a:rPr lang="en-US" sz="2400" dirty="0"/>
              <a:t>that evaluates collector productivity and quality against the stated goals</a:t>
            </a:r>
          </a:p>
          <a:p>
            <a:pPr marL="624512" lvl="5" indent="-27432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Know that this requires a significant amount of time to roll out, but is absolutely necessary</a:t>
            </a:r>
            <a:r>
              <a:rPr lang="en-US" sz="2000" dirty="0"/>
              <a:t>!</a:t>
            </a:r>
          </a:p>
          <a:p>
            <a:pPr marL="274320" indent="-27432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Provide feedback to collectors directly, and </a:t>
            </a:r>
            <a:r>
              <a:rPr lang="en-US" sz="2400" b="1" dirty="0"/>
              <a:t>incorporate scores into annual reviews and bonuses</a:t>
            </a:r>
            <a:r>
              <a:rPr lang="en-US" sz="2400" dirty="0"/>
              <a:t> - </a:t>
            </a:r>
            <a:r>
              <a:rPr lang="en-US" sz="2400" i="1" dirty="0"/>
              <a:t>Give the program teeth!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9563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94860" y="2926080"/>
            <a:ext cx="3002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Thank you!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606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Efficiency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560582"/>
          </a:xfrm>
        </p:spPr>
        <p:txBody>
          <a:bodyPr>
            <a:noAutofit/>
          </a:bodyPr>
          <a:lstStyle/>
          <a:p>
            <a:r>
              <a:rPr lang="en-US" sz="2800" dirty="0"/>
              <a:t>How can you increase the output without increasing the input?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001605" y="2906060"/>
            <a:ext cx="10783523" cy="1937041"/>
            <a:chOff x="1082564" y="2533286"/>
            <a:chExt cx="10783523" cy="1937041"/>
          </a:xfrm>
        </p:grpSpPr>
        <p:sp>
          <p:nvSpPr>
            <p:cNvPr id="5" name="Freeform 4"/>
            <p:cNvSpPr/>
            <p:nvPr/>
          </p:nvSpPr>
          <p:spPr>
            <a:xfrm>
              <a:off x="1082564" y="2533286"/>
              <a:ext cx="2420702" cy="790467"/>
            </a:xfrm>
            <a:custGeom>
              <a:avLst/>
              <a:gdLst>
                <a:gd name="connsiteX0" fmla="*/ 0 w 2420702"/>
                <a:gd name="connsiteY0" fmla="*/ 131747 h 790467"/>
                <a:gd name="connsiteX1" fmla="*/ 131747 w 2420702"/>
                <a:gd name="connsiteY1" fmla="*/ 0 h 790467"/>
                <a:gd name="connsiteX2" fmla="*/ 2288955 w 2420702"/>
                <a:gd name="connsiteY2" fmla="*/ 0 h 790467"/>
                <a:gd name="connsiteX3" fmla="*/ 2420702 w 2420702"/>
                <a:gd name="connsiteY3" fmla="*/ 131747 h 790467"/>
                <a:gd name="connsiteX4" fmla="*/ 2420702 w 2420702"/>
                <a:gd name="connsiteY4" fmla="*/ 658720 h 790467"/>
                <a:gd name="connsiteX5" fmla="*/ 2288955 w 2420702"/>
                <a:gd name="connsiteY5" fmla="*/ 790467 h 790467"/>
                <a:gd name="connsiteX6" fmla="*/ 131747 w 2420702"/>
                <a:gd name="connsiteY6" fmla="*/ 790467 h 790467"/>
                <a:gd name="connsiteX7" fmla="*/ 0 w 2420702"/>
                <a:gd name="connsiteY7" fmla="*/ 658720 h 790467"/>
                <a:gd name="connsiteX8" fmla="*/ 0 w 2420702"/>
                <a:gd name="connsiteY8" fmla="*/ 131747 h 790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20702" h="790467">
                  <a:moveTo>
                    <a:pt x="0" y="131747"/>
                  </a:moveTo>
                  <a:cubicBezTo>
                    <a:pt x="0" y="58985"/>
                    <a:pt x="58985" y="0"/>
                    <a:pt x="131747" y="0"/>
                  </a:cubicBezTo>
                  <a:lnTo>
                    <a:pt x="2288955" y="0"/>
                  </a:lnTo>
                  <a:cubicBezTo>
                    <a:pt x="2361717" y="0"/>
                    <a:pt x="2420702" y="58985"/>
                    <a:pt x="2420702" y="131747"/>
                  </a:cubicBezTo>
                  <a:lnTo>
                    <a:pt x="2420702" y="658720"/>
                  </a:lnTo>
                  <a:cubicBezTo>
                    <a:pt x="2420702" y="731482"/>
                    <a:pt x="2361717" y="790467"/>
                    <a:pt x="2288955" y="790467"/>
                  </a:cubicBezTo>
                  <a:lnTo>
                    <a:pt x="131747" y="790467"/>
                  </a:lnTo>
                  <a:cubicBezTo>
                    <a:pt x="58985" y="790467"/>
                    <a:pt x="0" y="731482"/>
                    <a:pt x="0" y="658720"/>
                  </a:cubicBezTo>
                  <a:lnTo>
                    <a:pt x="0" y="13174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0987" tIns="114787" rIns="190987" bIns="114787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000" kern="1200" dirty="0"/>
                <a:t>FTEs</a:t>
              </a:r>
            </a:p>
          </p:txBody>
        </p:sp>
        <p:sp>
          <p:nvSpPr>
            <p:cNvPr id="6" name="Freeform 5"/>
            <p:cNvSpPr/>
            <p:nvPr/>
          </p:nvSpPr>
          <p:spPr>
            <a:xfrm>
              <a:off x="9424243" y="3085020"/>
              <a:ext cx="2441844" cy="838730"/>
            </a:xfrm>
            <a:custGeom>
              <a:avLst/>
              <a:gdLst>
                <a:gd name="connsiteX0" fmla="*/ 0 w 3625088"/>
                <a:gd name="connsiteY0" fmla="*/ 139324 h 835925"/>
                <a:gd name="connsiteX1" fmla="*/ 139324 w 3625088"/>
                <a:gd name="connsiteY1" fmla="*/ 0 h 835925"/>
                <a:gd name="connsiteX2" fmla="*/ 3485764 w 3625088"/>
                <a:gd name="connsiteY2" fmla="*/ 0 h 835925"/>
                <a:gd name="connsiteX3" fmla="*/ 3625088 w 3625088"/>
                <a:gd name="connsiteY3" fmla="*/ 139324 h 835925"/>
                <a:gd name="connsiteX4" fmla="*/ 3625088 w 3625088"/>
                <a:gd name="connsiteY4" fmla="*/ 696601 h 835925"/>
                <a:gd name="connsiteX5" fmla="*/ 3485764 w 3625088"/>
                <a:gd name="connsiteY5" fmla="*/ 835925 h 835925"/>
                <a:gd name="connsiteX6" fmla="*/ 139324 w 3625088"/>
                <a:gd name="connsiteY6" fmla="*/ 835925 h 835925"/>
                <a:gd name="connsiteX7" fmla="*/ 0 w 3625088"/>
                <a:gd name="connsiteY7" fmla="*/ 696601 h 835925"/>
                <a:gd name="connsiteX8" fmla="*/ 0 w 3625088"/>
                <a:gd name="connsiteY8" fmla="*/ 139324 h 835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25088" h="835925">
                  <a:moveTo>
                    <a:pt x="0" y="139324"/>
                  </a:moveTo>
                  <a:cubicBezTo>
                    <a:pt x="0" y="62377"/>
                    <a:pt x="62377" y="0"/>
                    <a:pt x="139324" y="0"/>
                  </a:cubicBezTo>
                  <a:lnTo>
                    <a:pt x="3485764" y="0"/>
                  </a:lnTo>
                  <a:cubicBezTo>
                    <a:pt x="3562711" y="0"/>
                    <a:pt x="3625088" y="62377"/>
                    <a:pt x="3625088" y="139324"/>
                  </a:cubicBezTo>
                  <a:lnTo>
                    <a:pt x="3625088" y="696601"/>
                  </a:lnTo>
                  <a:cubicBezTo>
                    <a:pt x="3625088" y="773548"/>
                    <a:pt x="3562711" y="835925"/>
                    <a:pt x="3485764" y="835925"/>
                  </a:cubicBezTo>
                  <a:lnTo>
                    <a:pt x="139324" y="835925"/>
                  </a:lnTo>
                  <a:cubicBezTo>
                    <a:pt x="62377" y="835925"/>
                    <a:pt x="0" y="773548"/>
                    <a:pt x="0" y="696601"/>
                  </a:cubicBezTo>
                  <a:lnTo>
                    <a:pt x="0" y="139324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193206" tIns="117006" rIns="193206" bIns="117006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000" kern="1200" dirty="0"/>
                <a:t>Cash</a:t>
              </a:r>
            </a:p>
          </p:txBody>
        </p:sp>
        <p:sp>
          <p:nvSpPr>
            <p:cNvPr id="7" name="Freeform 6"/>
            <p:cNvSpPr/>
            <p:nvPr/>
          </p:nvSpPr>
          <p:spPr>
            <a:xfrm>
              <a:off x="1082564" y="3634402"/>
              <a:ext cx="2394443" cy="835925"/>
            </a:xfrm>
            <a:custGeom>
              <a:avLst/>
              <a:gdLst>
                <a:gd name="connsiteX0" fmla="*/ 0 w 2394443"/>
                <a:gd name="connsiteY0" fmla="*/ 139324 h 835925"/>
                <a:gd name="connsiteX1" fmla="*/ 139324 w 2394443"/>
                <a:gd name="connsiteY1" fmla="*/ 0 h 835925"/>
                <a:gd name="connsiteX2" fmla="*/ 2255119 w 2394443"/>
                <a:gd name="connsiteY2" fmla="*/ 0 h 835925"/>
                <a:gd name="connsiteX3" fmla="*/ 2394443 w 2394443"/>
                <a:gd name="connsiteY3" fmla="*/ 139324 h 835925"/>
                <a:gd name="connsiteX4" fmla="*/ 2394443 w 2394443"/>
                <a:gd name="connsiteY4" fmla="*/ 696601 h 835925"/>
                <a:gd name="connsiteX5" fmla="*/ 2255119 w 2394443"/>
                <a:gd name="connsiteY5" fmla="*/ 835925 h 835925"/>
                <a:gd name="connsiteX6" fmla="*/ 139324 w 2394443"/>
                <a:gd name="connsiteY6" fmla="*/ 835925 h 835925"/>
                <a:gd name="connsiteX7" fmla="*/ 0 w 2394443"/>
                <a:gd name="connsiteY7" fmla="*/ 696601 h 835925"/>
                <a:gd name="connsiteX8" fmla="*/ 0 w 2394443"/>
                <a:gd name="connsiteY8" fmla="*/ 139324 h 835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94443" h="835925">
                  <a:moveTo>
                    <a:pt x="0" y="139324"/>
                  </a:moveTo>
                  <a:cubicBezTo>
                    <a:pt x="0" y="62377"/>
                    <a:pt x="62377" y="0"/>
                    <a:pt x="139324" y="0"/>
                  </a:cubicBezTo>
                  <a:lnTo>
                    <a:pt x="2255119" y="0"/>
                  </a:lnTo>
                  <a:cubicBezTo>
                    <a:pt x="2332066" y="0"/>
                    <a:pt x="2394443" y="62377"/>
                    <a:pt x="2394443" y="139324"/>
                  </a:cubicBezTo>
                  <a:lnTo>
                    <a:pt x="2394443" y="696601"/>
                  </a:lnTo>
                  <a:cubicBezTo>
                    <a:pt x="2394443" y="773548"/>
                    <a:pt x="2332066" y="835925"/>
                    <a:pt x="2255119" y="835925"/>
                  </a:cubicBezTo>
                  <a:lnTo>
                    <a:pt x="139324" y="835925"/>
                  </a:lnTo>
                  <a:cubicBezTo>
                    <a:pt x="62377" y="835925"/>
                    <a:pt x="0" y="773548"/>
                    <a:pt x="0" y="696601"/>
                  </a:cubicBezTo>
                  <a:lnTo>
                    <a:pt x="0" y="13932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3206" tIns="117006" rIns="193206" bIns="117006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000" kern="1200" dirty="0"/>
                <a:t>Hours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097281" y="5153750"/>
            <a:ext cx="100583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Improve the efficiency of how staff works the receivable to maximize the value of each FTE and productive hour </a:t>
            </a:r>
          </a:p>
        </p:txBody>
      </p:sp>
      <p:sp>
        <p:nvSpPr>
          <p:cNvPr id="10" name="Freeform 9"/>
          <p:cNvSpPr/>
          <p:nvPr/>
        </p:nvSpPr>
        <p:spPr>
          <a:xfrm>
            <a:off x="4028011" y="2594586"/>
            <a:ext cx="4709569" cy="2559164"/>
          </a:xfrm>
          <a:custGeom>
            <a:avLst/>
            <a:gdLst>
              <a:gd name="connsiteX0" fmla="*/ 0 w 1973534"/>
              <a:gd name="connsiteY0" fmla="*/ 231199 h 1849593"/>
              <a:gd name="connsiteX1" fmla="*/ 1048738 w 1973534"/>
              <a:gd name="connsiteY1" fmla="*/ 231199 h 1849593"/>
              <a:gd name="connsiteX2" fmla="*/ 1048738 w 1973534"/>
              <a:gd name="connsiteY2" fmla="*/ 0 h 1849593"/>
              <a:gd name="connsiteX3" fmla="*/ 1973534 w 1973534"/>
              <a:gd name="connsiteY3" fmla="*/ 924797 h 1849593"/>
              <a:gd name="connsiteX4" fmla="*/ 1048738 w 1973534"/>
              <a:gd name="connsiteY4" fmla="*/ 1849593 h 1849593"/>
              <a:gd name="connsiteX5" fmla="*/ 1048738 w 1973534"/>
              <a:gd name="connsiteY5" fmla="*/ 1618394 h 1849593"/>
              <a:gd name="connsiteX6" fmla="*/ 0 w 1973534"/>
              <a:gd name="connsiteY6" fmla="*/ 1618394 h 1849593"/>
              <a:gd name="connsiteX7" fmla="*/ 0 w 1973534"/>
              <a:gd name="connsiteY7" fmla="*/ 231199 h 1849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73534" h="1849593">
                <a:moveTo>
                  <a:pt x="0" y="231199"/>
                </a:moveTo>
                <a:lnTo>
                  <a:pt x="1048738" y="231199"/>
                </a:lnTo>
                <a:lnTo>
                  <a:pt x="1048738" y="0"/>
                </a:lnTo>
                <a:lnTo>
                  <a:pt x="1973534" y="924797"/>
                </a:lnTo>
                <a:lnTo>
                  <a:pt x="1048738" y="1849593"/>
                </a:lnTo>
                <a:lnTo>
                  <a:pt x="1048738" y="1618394"/>
                </a:lnTo>
                <a:lnTo>
                  <a:pt x="0" y="1618394"/>
                </a:lnTo>
                <a:lnTo>
                  <a:pt x="0" y="231199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90000"/>
            </a:schemeClr>
          </a:solidFill>
          <a:ln>
            <a:solidFill>
              <a:schemeClr val="accent2">
                <a:alpha val="90000"/>
              </a:schemeClr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243899" rIns="706297" bIns="243899" numCol="1" spcCol="1270" anchor="ctr" anchorCtr="0">
            <a:noAutofit/>
          </a:bodyPr>
          <a:lstStyle/>
          <a:p>
            <a:pPr marL="0" lvl="1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i="1" dirty="0">
                <a:solidFill>
                  <a:schemeClr val="tx1"/>
                </a:solidFill>
              </a:rPr>
              <a:t>Work</a:t>
            </a:r>
            <a:r>
              <a:rPr lang="en-US" sz="2800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u="sng" dirty="0">
                <a:solidFill>
                  <a:schemeClr val="accent3"/>
                </a:solidFill>
              </a:rPr>
              <a:t>the right</a:t>
            </a:r>
            <a:r>
              <a:rPr lang="en-US" sz="2800" u="sng" dirty="0">
                <a:solidFill>
                  <a:schemeClr val="accent3"/>
                </a:solidFill>
              </a:rPr>
              <a:t> </a:t>
            </a:r>
            <a:r>
              <a:rPr lang="en-US" sz="2800" i="1" dirty="0"/>
              <a:t>accounts</a:t>
            </a:r>
          </a:p>
          <a:p>
            <a:pPr marL="0" lvl="1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2800" i="1" kern="1200" dirty="0"/>
              <a:t> Work </a:t>
            </a:r>
            <a:r>
              <a:rPr lang="en-US" sz="2800" b="1" u="sng" dirty="0">
                <a:solidFill>
                  <a:schemeClr val="accent4"/>
                </a:solidFill>
              </a:rPr>
              <a:t>more</a:t>
            </a:r>
            <a:r>
              <a:rPr lang="en-US" sz="2800" dirty="0"/>
              <a:t> </a:t>
            </a:r>
            <a:r>
              <a:rPr lang="en-US" sz="2800" i="1" dirty="0"/>
              <a:t>accounts</a:t>
            </a:r>
          </a:p>
          <a:p>
            <a:pPr marL="0" lvl="1" defTabSz="8890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i="1" dirty="0">
                <a:solidFill>
                  <a:schemeClr val="tx1"/>
                </a:solidFill>
              </a:rPr>
              <a:t>Work accounts</a:t>
            </a:r>
            <a:r>
              <a:rPr lang="en-US" sz="2800" i="1" dirty="0">
                <a:solidFill>
                  <a:srgbClr val="7030A0"/>
                </a:solidFill>
              </a:rPr>
              <a:t> </a:t>
            </a:r>
            <a:r>
              <a:rPr lang="en-US" sz="2800" b="1" u="sng" dirty="0">
                <a:solidFill>
                  <a:schemeClr val="accent5"/>
                </a:solidFill>
              </a:rPr>
              <a:t>correctly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412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Efficiency Improvement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831380" y="1722665"/>
            <a:ext cx="10686657" cy="4948478"/>
            <a:chOff x="831380" y="1722665"/>
            <a:chExt cx="10686657" cy="4948478"/>
          </a:xfrm>
        </p:grpSpPr>
        <p:sp>
          <p:nvSpPr>
            <p:cNvPr id="7" name="Freeform 6"/>
            <p:cNvSpPr/>
            <p:nvPr/>
          </p:nvSpPr>
          <p:spPr>
            <a:xfrm rot="2563024">
              <a:off x="3289679" y="5086074"/>
              <a:ext cx="683217" cy="45719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8457"/>
                  </a:moveTo>
                  <a:lnTo>
                    <a:pt x="677532" y="184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3703303" y="4159221"/>
              <a:ext cx="753789" cy="3691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8457"/>
                  </a:moveTo>
                  <a:lnTo>
                    <a:pt x="753789" y="184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reeform 8"/>
            <p:cNvSpPr/>
            <p:nvPr/>
          </p:nvSpPr>
          <p:spPr>
            <a:xfrm rot="19036976">
              <a:off x="3358107" y="3337961"/>
              <a:ext cx="677532" cy="3691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8457"/>
                  </a:moveTo>
                  <a:lnTo>
                    <a:pt x="677532" y="184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Oval 9"/>
            <p:cNvSpPr/>
            <p:nvPr/>
          </p:nvSpPr>
          <p:spPr>
            <a:xfrm>
              <a:off x="831380" y="3049570"/>
              <a:ext cx="2332774" cy="2115707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US" sz="2800" b="1" dirty="0"/>
                <a:t>Collector Efficiency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3895202" y="1722665"/>
              <a:ext cx="1633753" cy="1633753"/>
            </a:xfrm>
            <a:custGeom>
              <a:avLst/>
              <a:gdLst>
                <a:gd name="connsiteX0" fmla="*/ 0 w 1295246"/>
                <a:gd name="connsiteY0" fmla="*/ 647623 h 1295246"/>
                <a:gd name="connsiteX1" fmla="*/ 647623 w 1295246"/>
                <a:gd name="connsiteY1" fmla="*/ 0 h 1295246"/>
                <a:gd name="connsiteX2" fmla="*/ 1295246 w 1295246"/>
                <a:gd name="connsiteY2" fmla="*/ 647623 h 1295246"/>
                <a:gd name="connsiteX3" fmla="*/ 647623 w 1295246"/>
                <a:gd name="connsiteY3" fmla="*/ 1295246 h 1295246"/>
                <a:gd name="connsiteX4" fmla="*/ 0 w 1295246"/>
                <a:gd name="connsiteY4" fmla="*/ 647623 h 1295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5246" h="1295246">
                  <a:moveTo>
                    <a:pt x="0" y="647623"/>
                  </a:moveTo>
                  <a:cubicBezTo>
                    <a:pt x="0" y="289951"/>
                    <a:pt x="289951" y="0"/>
                    <a:pt x="647623" y="0"/>
                  </a:cubicBezTo>
                  <a:cubicBezTo>
                    <a:pt x="1005295" y="0"/>
                    <a:pt x="1295246" y="289951"/>
                    <a:pt x="1295246" y="647623"/>
                  </a:cubicBezTo>
                  <a:cubicBezTo>
                    <a:pt x="1295246" y="1005295"/>
                    <a:pt x="1005295" y="1295246"/>
                    <a:pt x="647623" y="1295246"/>
                  </a:cubicBezTo>
                  <a:cubicBezTo>
                    <a:pt x="289951" y="1295246"/>
                    <a:pt x="0" y="1005295"/>
                    <a:pt x="0" y="647623"/>
                  </a:cubicBez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1114" tIns="201114" rIns="201114" bIns="201114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/>
                <a:t>The Righ</a:t>
              </a:r>
              <a:r>
                <a:rPr lang="en-US" sz="2400" b="1" dirty="0"/>
                <a:t>t Accounts</a:t>
              </a:r>
              <a:endParaRPr lang="en-US" sz="2400" b="1" kern="1200" dirty="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6572249" y="3459801"/>
              <a:ext cx="4945788" cy="1295246"/>
            </a:xfrm>
            <a:custGeom>
              <a:avLst/>
              <a:gdLst>
                <a:gd name="connsiteX0" fmla="*/ 0 w 1942869"/>
                <a:gd name="connsiteY0" fmla="*/ 0 h 1295246"/>
                <a:gd name="connsiteX1" fmla="*/ 1942869 w 1942869"/>
                <a:gd name="connsiteY1" fmla="*/ 0 h 1295246"/>
                <a:gd name="connsiteX2" fmla="*/ 1942869 w 1942869"/>
                <a:gd name="connsiteY2" fmla="*/ 1295246 h 1295246"/>
                <a:gd name="connsiteX3" fmla="*/ 0 w 1942869"/>
                <a:gd name="connsiteY3" fmla="*/ 1295246 h 1295246"/>
                <a:gd name="connsiteX4" fmla="*/ 0 w 1942869"/>
                <a:gd name="connsiteY4" fmla="*/ 0 h 1295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2869" h="1295246">
                  <a:moveTo>
                    <a:pt x="0" y="0"/>
                  </a:moveTo>
                  <a:lnTo>
                    <a:pt x="1942869" y="0"/>
                  </a:lnTo>
                  <a:lnTo>
                    <a:pt x="1942869" y="1295246"/>
                  </a:lnTo>
                  <a:lnTo>
                    <a:pt x="0" y="129524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274320" lvl="1" indent="-27432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400" kern="1200" dirty="0"/>
                <a:t>Establish a productivity standard</a:t>
              </a:r>
            </a:p>
            <a:p>
              <a:pPr marL="274320" lvl="1" indent="-27432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400" kern="1200" dirty="0"/>
                <a:t>Measure and </a:t>
              </a:r>
              <a:r>
                <a:rPr lang="en-US" sz="2400" dirty="0"/>
                <a:t>r</a:t>
              </a:r>
              <a:r>
                <a:rPr lang="en-US" sz="2400" kern="1200" dirty="0"/>
                <a:t>eport </a:t>
              </a:r>
              <a:r>
                <a:rPr lang="en-US" sz="2400" dirty="0"/>
                <a:t>collectors’ progress a</a:t>
              </a:r>
              <a:r>
                <a:rPr lang="en-US" sz="2400" kern="1200" dirty="0"/>
                <a:t>gainst stated </a:t>
              </a:r>
              <a:r>
                <a:rPr lang="en-US" sz="2400" dirty="0"/>
                <a:t>g</a:t>
              </a:r>
              <a:r>
                <a:rPr lang="en-US" sz="2400" kern="1200" dirty="0"/>
                <a:t>oals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4683003" y="3298452"/>
              <a:ext cx="1617944" cy="1617944"/>
            </a:xfrm>
            <a:custGeom>
              <a:avLst/>
              <a:gdLst>
                <a:gd name="connsiteX0" fmla="*/ 0 w 1295246"/>
                <a:gd name="connsiteY0" fmla="*/ 647623 h 1295246"/>
                <a:gd name="connsiteX1" fmla="*/ 647623 w 1295246"/>
                <a:gd name="connsiteY1" fmla="*/ 0 h 1295246"/>
                <a:gd name="connsiteX2" fmla="*/ 1295246 w 1295246"/>
                <a:gd name="connsiteY2" fmla="*/ 647623 h 1295246"/>
                <a:gd name="connsiteX3" fmla="*/ 647623 w 1295246"/>
                <a:gd name="connsiteY3" fmla="*/ 1295246 h 1295246"/>
                <a:gd name="connsiteX4" fmla="*/ 0 w 1295246"/>
                <a:gd name="connsiteY4" fmla="*/ 647623 h 1295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5246" h="1295246">
                  <a:moveTo>
                    <a:pt x="0" y="647623"/>
                  </a:moveTo>
                  <a:cubicBezTo>
                    <a:pt x="0" y="289951"/>
                    <a:pt x="289951" y="0"/>
                    <a:pt x="647623" y="0"/>
                  </a:cubicBezTo>
                  <a:cubicBezTo>
                    <a:pt x="1005295" y="0"/>
                    <a:pt x="1295246" y="289951"/>
                    <a:pt x="1295246" y="647623"/>
                  </a:cubicBezTo>
                  <a:cubicBezTo>
                    <a:pt x="1295246" y="1005295"/>
                    <a:pt x="1005295" y="1295246"/>
                    <a:pt x="647623" y="1295246"/>
                  </a:cubicBezTo>
                  <a:cubicBezTo>
                    <a:pt x="289951" y="1295246"/>
                    <a:pt x="0" y="1005295"/>
                    <a:pt x="0" y="647623"/>
                  </a:cubicBezTo>
                  <a:close/>
                </a:path>
              </a:pathLst>
            </a:cu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spcFirstLastPara="0" vert="horz" wrap="square" lIns="201114" tIns="201114" rIns="201114" bIns="201114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/>
                <a:t>More Accounts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5652926" y="1950958"/>
              <a:ext cx="5823305" cy="1295246"/>
            </a:xfrm>
            <a:custGeom>
              <a:avLst/>
              <a:gdLst>
                <a:gd name="connsiteX0" fmla="*/ 0 w 1942869"/>
                <a:gd name="connsiteY0" fmla="*/ 0 h 1295246"/>
                <a:gd name="connsiteX1" fmla="*/ 1942869 w 1942869"/>
                <a:gd name="connsiteY1" fmla="*/ 0 h 1295246"/>
                <a:gd name="connsiteX2" fmla="*/ 1942869 w 1942869"/>
                <a:gd name="connsiteY2" fmla="*/ 1295246 h 1295246"/>
                <a:gd name="connsiteX3" fmla="*/ 0 w 1942869"/>
                <a:gd name="connsiteY3" fmla="*/ 1295246 h 1295246"/>
                <a:gd name="connsiteX4" fmla="*/ 0 w 1942869"/>
                <a:gd name="connsiteY4" fmla="*/ 0 h 1295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2869" h="1295246">
                  <a:moveTo>
                    <a:pt x="0" y="0"/>
                  </a:moveTo>
                  <a:lnTo>
                    <a:pt x="1942869" y="0"/>
                  </a:lnTo>
                  <a:lnTo>
                    <a:pt x="1942869" y="1295246"/>
                  </a:lnTo>
                  <a:lnTo>
                    <a:pt x="0" y="129524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274320" lvl="1" indent="-27432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US" sz="2400" dirty="0"/>
                <a:t>Streamline the workflow to prioritize</a:t>
              </a:r>
              <a:r>
                <a:rPr lang="en-US" sz="2400" kern="1200" dirty="0"/>
                <a:t> accounts that need </a:t>
              </a:r>
              <a:r>
                <a:rPr lang="en-US" sz="2400" dirty="0"/>
                <a:t>collector intervention </a:t>
              </a:r>
              <a:r>
                <a:rPr lang="en-US" sz="2400" i="1" dirty="0"/>
                <a:t>today</a:t>
              </a:r>
            </a:p>
            <a:p>
              <a:pPr marL="274320" lvl="1" indent="-27432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US" sz="2400" kern="1200" dirty="0"/>
                <a:t>Stratify accounts according to the type of work required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920211" y="5036615"/>
              <a:ext cx="1825652" cy="1634528"/>
            </a:xfrm>
            <a:custGeom>
              <a:avLst/>
              <a:gdLst>
                <a:gd name="connsiteX0" fmla="*/ 0 w 1295246"/>
                <a:gd name="connsiteY0" fmla="*/ 647623 h 1295246"/>
                <a:gd name="connsiteX1" fmla="*/ 647623 w 1295246"/>
                <a:gd name="connsiteY1" fmla="*/ 0 h 1295246"/>
                <a:gd name="connsiteX2" fmla="*/ 1295246 w 1295246"/>
                <a:gd name="connsiteY2" fmla="*/ 647623 h 1295246"/>
                <a:gd name="connsiteX3" fmla="*/ 647623 w 1295246"/>
                <a:gd name="connsiteY3" fmla="*/ 1295246 h 1295246"/>
                <a:gd name="connsiteX4" fmla="*/ 0 w 1295246"/>
                <a:gd name="connsiteY4" fmla="*/ 647623 h 1295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5246" h="1295246">
                  <a:moveTo>
                    <a:pt x="0" y="647623"/>
                  </a:moveTo>
                  <a:cubicBezTo>
                    <a:pt x="0" y="289951"/>
                    <a:pt x="289951" y="0"/>
                    <a:pt x="647623" y="0"/>
                  </a:cubicBezTo>
                  <a:cubicBezTo>
                    <a:pt x="1005295" y="0"/>
                    <a:pt x="1295246" y="289951"/>
                    <a:pt x="1295246" y="647623"/>
                  </a:cubicBezTo>
                  <a:cubicBezTo>
                    <a:pt x="1295246" y="1005295"/>
                    <a:pt x="1005295" y="1295246"/>
                    <a:pt x="647623" y="1295246"/>
                  </a:cubicBezTo>
                  <a:cubicBezTo>
                    <a:pt x="289951" y="1295246"/>
                    <a:pt x="0" y="1005295"/>
                    <a:pt x="0" y="647623"/>
                  </a:cubicBezTo>
                  <a:close/>
                </a:path>
              </a:pathLst>
            </a:cu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spcFirstLastPara="0" vert="horz" wrap="square" lIns="201114" tIns="201114" rIns="201114" bIns="201114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dirty="0"/>
                <a:t>High Quality Work</a:t>
              </a:r>
              <a:endParaRPr lang="en-US" sz="2400" b="1" kern="1200" dirty="0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5973479" y="5221471"/>
              <a:ext cx="5182201" cy="1295246"/>
            </a:xfrm>
            <a:custGeom>
              <a:avLst/>
              <a:gdLst>
                <a:gd name="connsiteX0" fmla="*/ 0 w 1942869"/>
                <a:gd name="connsiteY0" fmla="*/ 0 h 1295246"/>
                <a:gd name="connsiteX1" fmla="*/ 1942869 w 1942869"/>
                <a:gd name="connsiteY1" fmla="*/ 0 h 1295246"/>
                <a:gd name="connsiteX2" fmla="*/ 1942869 w 1942869"/>
                <a:gd name="connsiteY2" fmla="*/ 1295246 h 1295246"/>
                <a:gd name="connsiteX3" fmla="*/ 0 w 1942869"/>
                <a:gd name="connsiteY3" fmla="*/ 1295246 h 1295246"/>
                <a:gd name="connsiteX4" fmla="*/ 0 w 1942869"/>
                <a:gd name="connsiteY4" fmla="*/ 0 h 1295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2869" h="1295246">
                  <a:moveTo>
                    <a:pt x="0" y="0"/>
                  </a:moveTo>
                  <a:lnTo>
                    <a:pt x="1942869" y="0"/>
                  </a:lnTo>
                  <a:lnTo>
                    <a:pt x="1942869" y="1295246"/>
                  </a:lnTo>
                  <a:lnTo>
                    <a:pt x="0" y="129524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342900" lvl="1" indent="-3429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US" sz="2400" dirty="0"/>
                <a:t>Review a handful accounts on a regular basis</a:t>
              </a:r>
            </a:p>
            <a:p>
              <a:pPr marL="342900" lvl="1" indent="-342900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Arial" panose="020B0604020202020204" pitchFamily="34" charset="0"/>
                <a:buChar char="•"/>
              </a:pPr>
              <a:r>
                <a:rPr lang="en-US" sz="2400" dirty="0"/>
                <a:t>Adjust review frequency based on performance</a:t>
              </a:r>
            </a:p>
            <a:p>
              <a:pPr marL="0" lvl="1" algn="l" defTabSz="6667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US" sz="2400" kern="1200" dirty="0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027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24680" y="5619930"/>
            <a:ext cx="3403600" cy="4871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7280" y="1876837"/>
            <a:ext cx="100584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Two years as the Manager of Revenue Cycle Consulting and Workflow Implementations at Med-Metrix</a:t>
            </a:r>
          </a:p>
          <a:p>
            <a:pPr marL="914400" lvl="1" indent="-4572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Med-Metrix is a leading provider of performance management analytics, consulting, extended business office, and revenue recovery services to the healthcare industry</a:t>
            </a:r>
          </a:p>
          <a:p>
            <a:pPr marL="914400" lvl="1" indent="-4572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Proprietary Patient Accounting Workflow Solution and AR services work rely on the efficiency maximization strategies presented here</a:t>
            </a:r>
          </a:p>
          <a:p>
            <a:pPr marL="457200" indent="-4572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Designed and implemented  workflow solutions and QA programs for healthcare organizations across the country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807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Learned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74320" indent="-274320" defTabSz="4572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0" algn="l"/>
                <a:tab pos="457200" algn="l"/>
              </a:tabLst>
            </a:pPr>
            <a:r>
              <a:rPr lang="en-US" sz="2800" dirty="0"/>
              <a:t>Enforcing collector efficiency is an exercise in preventing the natural impulse to take the path of least resistance</a:t>
            </a:r>
          </a:p>
          <a:p>
            <a:pPr marL="566928" lvl="1" indent="-274320" defTabSz="4572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0" algn="l"/>
                <a:tab pos="457200" algn="l"/>
              </a:tabLst>
            </a:pPr>
            <a:r>
              <a:rPr lang="en-US" sz="2400" dirty="0"/>
              <a:t>It’s a fight against human nature! </a:t>
            </a:r>
          </a:p>
          <a:p>
            <a:pPr marL="274320" indent="-274320" defTabSz="4572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0" algn="l"/>
                <a:tab pos="457200" algn="l"/>
              </a:tabLst>
            </a:pPr>
            <a:r>
              <a:rPr lang="en-US" sz="2800" dirty="0"/>
              <a:t>People do better work when they know that their work is being monitored and when performance is compared to their peers</a:t>
            </a:r>
          </a:p>
          <a:p>
            <a:pPr marL="274320" indent="-274320" defTabSz="4572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0" algn="l"/>
                <a:tab pos="457200" algn="l"/>
              </a:tabLst>
            </a:pPr>
            <a:r>
              <a:rPr lang="en-US" sz="2800" dirty="0"/>
              <a:t>No one likes a Quality Assurance Program </a:t>
            </a:r>
          </a:p>
          <a:p>
            <a:pPr marL="566928" lvl="1" indent="-274320" defTabSz="4572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0" algn="l"/>
                <a:tab pos="457200" algn="l"/>
              </a:tabLst>
            </a:pPr>
            <a:r>
              <a:rPr lang="en-US" sz="2400" dirty="0"/>
              <a:t>….Except the leadership that reads the reports</a:t>
            </a:r>
          </a:p>
          <a:p>
            <a:pPr marL="274320" indent="-274320" defTabSz="4572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0" algn="l"/>
                <a:tab pos="457200" algn="l"/>
              </a:tabLst>
            </a:pPr>
            <a:r>
              <a:rPr lang="en-US" sz="3200" b="1" dirty="0"/>
              <a:t>QA programs work!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169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 the “Right” Accounts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33980052"/>
              </p:ext>
            </p:extLst>
          </p:nvPr>
        </p:nvGraphicFramePr>
        <p:xfrm>
          <a:off x="2065020" y="1845734"/>
          <a:ext cx="8122920" cy="5415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5926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The right accounts to work are those that require a collector touch </a:t>
            </a:r>
            <a:r>
              <a:rPr lang="en-US" sz="2400" i="1" dirty="0"/>
              <a:t>today</a:t>
            </a:r>
            <a:r>
              <a:rPr lang="en-US" sz="2400" dirty="0"/>
              <a:t> to move forward towards resolution.  </a:t>
            </a:r>
          </a:p>
          <a:p>
            <a:pPr marL="0" indent="0">
              <a:buNone/>
            </a:pPr>
            <a:r>
              <a:rPr lang="en-US" sz="2400" dirty="0"/>
              <a:t>Group accounts into three categories: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2124075" y="5928360"/>
            <a:ext cx="1996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Work these first!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68240" y="5928360"/>
            <a:ext cx="1996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Work these next!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45090" y="3953209"/>
            <a:ext cx="1440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These do not need a collector touch </a:t>
            </a:r>
            <a:r>
              <a:rPr lang="en-US" b="1" i="1" dirty="0"/>
              <a:t>today</a:t>
            </a:r>
          </a:p>
        </p:txBody>
      </p:sp>
      <p:sp>
        <p:nvSpPr>
          <p:cNvPr id="15" name="Bent Arrow 14"/>
          <p:cNvSpPr/>
          <p:nvPr/>
        </p:nvSpPr>
        <p:spPr>
          <a:xfrm rot="5400000" flipH="1">
            <a:off x="3921502" y="5703570"/>
            <a:ext cx="398026" cy="44958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Bent Arrow 15"/>
          <p:cNvSpPr/>
          <p:nvPr/>
        </p:nvSpPr>
        <p:spPr>
          <a:xfrm rot="5400000" flipH="1">
            <a:off x="6765667" y="5703570"/>
            <a:ext cx="398026" cy="44958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Bent Arrow 16"/>
          <p:cNvSpPr/>
          <p:nvPr/>
        </p:nvSpPr>
        <p:spPr>
          <a:xfrm flipH="1" flipV="1">
            <a:off x="10273784" y="5153538"/>
            <a:ext cx="398026" cy="44958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654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Payer Responses Strategically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737946"/>
          </a:xfrm>
        </p:spPr>
        <p:txBody>
          <a:bodyPr>
            <a:normAutofit fontScale="70000" lnSpcReduction="20000"/>
          </a:bodyPr>
          <a:lstStyle/>
          <a:p>
            <a:pPr marL="274320" lvl="1" indent="-274320">
              <a:lnSpc>
                <a:spcPct val="12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3600" dirty="0"/>
              <a:t>Identify all payer responses received</a:t>
            </a:r>
          </a:p>
          <a:p>
            <a:pPr marL="566928" lvl="1" indent="-274320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900" dirty="0"/>
              <a:t>ERAs, 277s, accounts in T-Status </a:t>
            </a:r>
          </a:p>
          <a:p>
            <a:pPr marL="566928" lvl="1" indent="-274320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900" dirty="0"/>
              <a:t>Denial letters</a:t>
            </a:r>
          </a:p>
          <a:p>
            <a:pPr marL="566928" lvl="1" indent="-274320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900" dirty="0"/>
              <a:t>Posted Payment Transactions, </a:t>
            </a:r>
            <a:r>
              <a:rPr lang="en-US" sz="2900" i="1" u="sng" dirty="0"/>
              <a:t>especially $0 transactions</a:t>
            </a:r>
          </a:p>
          <a:p>
            <a:pPr marL="274320" indent="-274320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3600" dirty="0"/>
              <a:t>Push to collectors as the highest priority</a:t>
            </a:r>
          </a:p>
          <a:p>
            <a:pPr marL="566928" lvl="1" indent="-274320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700" dirty="0"/>
              <a:t>Collector action is</a:t>
            </a:r>
            <a:r>
              <a:rPr lang="en-US" sz="2700" i="1" dirty="0"/>
              <a:t> required </a:t>
            </a:r>
            <a:r>
              <a:rPr lang="en-US" sz="2700" dirty="0"/>
              <a:t>for reprocessing, rebilling, or adjusting/transferring  balances</a:t>
            </a:r>
          </a:p>
          <a:p>
            <a:pPr marL="566928" lvl="1" indent="-274320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900" dirty="0"/>
              <a:t>There is a timeliness component due to denial response deadlines</a:t>
            </a:r>
          </a:p>
          <a:p>
            <a:pPr marL="274320" indent="-274320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3600" dirty="0"/>
              <a:t>Additional information can further refine payer responses:</a:t>
            </a:r>
          </a:p>
          <a:p>
            <a:pPr marL="457200" lvl="2" indent="-274320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900" dirty="0"/>
              <a:t>Systematic identification of CARCs/RARCs and Patient Liability Amount from the ERA (Remit Processing System)</a:t>
            </a:r>
          </a:p>
          <a:p>
            <a:pPr marL="457200" lvl="2" indent="-274320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900" dirty="0"/>
              <a:t>Comparison to Expected Payment Amount (Contract Management System)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905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Payer Responses Strategically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4572000" cy="4023360"/>
          </a:xfrm>
        </p:spPr>
        <p:txBody>
          <a:bodyPr anchor="ctr">
            <a:normAutofit/>
          </a:bodyPr>
          <a:lstStyle/>
          <a:p>
            <a:pPr marL="274320" indent="-274320" defTabSz="4572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dirty="0"/>
              <a:t>With the CARC/RARCs, Patient Liability amount, and Expected Payment amount, payer responses can be </a:t>
            </a:r>
            <a:r>
              <a:rPr lang="en-US" sz="2400" i="1" dirty="0"/>
              <a:t>further classified </a:t>
            </a:r>
            <a:r>
              <a:rPr lang="en-US" sz="2400" dirty="0"/>
              <a:t>by the type of work required</a:t>
            </a:r>
          </a:p>
          <a:p>
            <a:pPr marL="274320" indent="-274320" defTabSz="457200">
              <a:lnSpc>
                <a:spcPct val="10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dirty="0"/>
              <a:t>This distinction allows organizations to get to the next level of efficiency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85438493"/>
              </p:ext>
            </p:extLst>
          </p:nvPr>
        </p:nvGraphicFramePr>
        <p:xfrm>
          <a:off x="5135879" y="1845734"/>
          <a:ext cx="6728694" cy="4384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18977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4775</TotalTime>
  <Words>1948</Words>
  <Application>Microsoft Office PowerPoint</Application>
  <PresentationFormat>Widescreen</PresentationFormat>
  <Paragraphs>254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Wingdings</vt:lpstr>
      <vt:lpstr>Retrospect</vt:lpstr>
      <vt:lpstr>Creating High Value Collectors </vt:lpstr>
      <vt:lpstr>The Factors</vt:lpstr>
      <vt:lpstr>Efficiency Model</vt:lpstr>
      <vt:lpstr>Efficiency Improvement Strategies</vt:lpstr>
      <vt:lpstr>Background</vt:lpstr>
      <vt:lpstr>Lessons Learned</vt:lpstr>
      <vt:lpstr>Identify the “Right” Accounts</vt:lpstr>
      <vt:lpstr>Working Payer Responses Strategically</vt:lpstr>
      <vt:lpstr>Working Payer Responses Strategically</vt:lpstr>
      <vt:lpstr>Payer Response Expected but not Received</vt:lpstr>
      <vt:lpstr>Days to Payer Response Analysis</vt:lpstr>
      <vt:lpstr>Ensuring Collectors Work the Right Accounts</vt:lpstr>
      <vt:lpstr>Establish Productivity Standards</vt:lpstr>
      <vt:lpstr>Establish Productivity Goals</vt:lpstr>
      <vt:lpstr>Establish Productivity Standards</vt:lpstr>
      <vt:lpstr>Ensure High Quality Work </vt:lpstr>
      <vt:lpstr>Effective QA Program: Scoring </vt:lpstr>
      <vt:lpstr>Effective QA Program: Scoring</vt:lpstr>
      <vt:lpstr>Effective QA Program: Review Frequency</vt:lpstr>
      <vt:lpstr>Effective QA Program: Feedback and Reporting</vt:lpstr>
      <vt:lpstr>Sample Quality Report</vt:lpstr>
      <vt:lpstr>Key Takeaways</vt:lpstr>
      <vt:lpstr>Key Takeaways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High Value Collectors</dc:title>
  <dc:creator>Admin</dc:creator>
  <cp:lastModifiedBy>Will Coz</cp:lastModifiedBy>
  <cp:revision>158</cp:revision>
  <dcterms:created xsi:type="dcterms:W3CDTF">2017-03-11T17:26:11Z</dcterms:created>
  <dcterms:modified xsi:type="dcterms:W3CDTF">2017-03-17T20:18:08Z</dcterms:modified>
</cp:coreProperties>
</file>