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3"/>
    <p:sldMasterId id="2147484258" r:id="rId4"/>
    <p:sldMasterId id="2147484268" r:id="rId5"/>
    <p:sldMasterId id="2147484277" r:id="rId6"/>
    <p:sldMasterId id="2147484291" r:id="rId7"/>
  </p:sldMasterIdLst>
  <p:notesMasterIdLst>
    <p:notesMasterId r:id="rId30"/>
  </p:notesMasterIdLst>
  <p:handoutMasterIdLst>
    <p:handoutMasterId r:id="rId31"/>
  </p:handoutMasterIdLst>
  <p:sldIdLst>
    <p:sldId id="376" r:id="rId8"/>
    <p:sldId id="392" r:id="rId9"/>
    <p:sldId id="417" r:id="rId10"/>
    <p:sldId id="420" r:id="rId11"/>
    <p:sldId id="432" r:id="rId12"/>
    <p:sldId id="433" r:id="rId13"/>
    <p:sldId id="429" r:id="rId14"/>
    <p:sldId id="434" r:id="rId15"/>
    <p:sldId id="435" r:id="rId16"/>
    <p:sldId id="436" r:id="rId17"/>
    <p:sldId id="437" r:id="rId18"/>
    <p:sldId id="413" r:id="rId19"/>
    <p:sldId id="438" r:id="rId20"/>
    <p:sldId id="444" r:id="rId21"/>
    <p:sldId id="445" r:id="rId22"/>
    <p:sldId id="446" r:id="rId23"/>
    <p:sldId id="447" r:id="rId24"/>
    <p:sldId id="448" r:id="rId25"/>
    <p:sldId id="451" r:id="rId26"/>
    <p:sldId id="452" r:id="rId27"/>
    <p:sldId id="454" r:id="rId28"/>
    <p:sldId id="389" r:id="rId29"/>
  </p:sldIdLst>
  <p:sldSz cx="9144000" cy="6858000" type="screen4x3"/>
  <p:notesSz cx="7010400" cy="9296400"/>
  <p:defaultTextStyle>
    <a:defPPr>
      <a:defRPr lang="en-US"/>
    </a:defPPr>
    <a:lvl1pPr algn="l" defTabSz="457200"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1pPr>
    <a:lvl2pPr marL="457200" algn="l" defTabSz="457200"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2pPr>
    <a:lvl3pPr marL="914400" algn="l" defTabSz="457200"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3pPr>
    <a:lvl4pPr marL="1371600" algn="l" defTabSz="457200"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4pPr>
    <a:lvl5pPr marL="1828800" algn="l" defTabSz="457200" rtl="0" eaLnBrk="0" fontAlgn="base" hangingPunct="0">
      <a:spcBef>
        <a:spcPct val="0"/>
      </a:spcBef>
      <a:spcAft>
        <a:spcPct val="0"/>
      </a:spcAft>
      <a:defRPr sz="24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24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650">
          <p15:clr>
            <a:srgbClr val="A4A3A4"/>
          </p15:clr>
        </p15:guide>
        <p15:guide id="2" pos="35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bin, Michele      B7NC" initials="RMB" lastIdx="53" clrIdx="0"/>
  <p:cmAuthor id="2" name="Dueitt Jr, Bobby D      474" initials="DJBD4" lastIdx="1" clrIdx="1"/>
  <p:cmAuthor id="3" name="Lindsay, Shawn M      HHHH" initials="SML" lastIdx="8" clrIdx="2"/>
  <p:cmAuthor id="4" name="Schibi, Brittany  (CTR)      LLTW" initials="SB(L" lastIdx="11" clrIdx="3">
    <p:extLst>
      <p:ext uri="{19B8F6BF-5375-455C-9EA6-DF929625EA0E}">
        <p15:presenceInfo xmlns:p15="http://schemas.microsoft.com/office/powerpoint/2012/main" userId="S-1-5-21-1777081478-1322062499-644039835-1423017" providerId="AD"/>
      </p:ext>
    </p:extLst>
  </p:cmAuthor>
  <p:cmAuthor id="5" name="Ashenfelter, Andrew      MB7NC" initials="AAM" lastIdx="5" clrIdx="4">
    <p:extLst>
      <p:ext uri="{19B8F6BF-5375-455C-9EA6-DF929625EA0E}">
        <p15:presenceInfo xmlns:p15="http://schemas.microsoft.com/office/powerpoint/2012/main" userId="S-1-5-21-1777081478-1322062499-644039835-1044546" providerId="AD"/>
      </p:ext>
    </p:extLst>
  </p:cmAuthor>
  <p:cmAuthor id="6" name="Rudolph, Adam      B7NC" initials="RAB" lastIdx="3" clrIdx="5">
    <p:extLst>
      <p:ext uri="{19B8F6BF-5375-455C-9EA6-DF929625EA0E}">
        <p15:presenceInfo xmlns:p15="http://schemas.microsoft.com/office/powerpoint/2012/main" userId="S-1-5-21-1777081478-1322062499-644039835-7721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8CCC"/>
    <a:srgbClr val="002850"/>
    <a:srgbClr val="004986"/>
    <a:srgbClr val="595959"/>
    <a:srgbClr val="0065A6"/>
    <a:srgbClr val="E46C0A"/>
    <a:srgbClr val="00AAE0"/>
    <a:srgbClr val="E35205"/>
    <a:srgbClr val="F68621"/>
    <a:srgbClr val="E97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60" autoAdjust="0"/>
    <p:restoredTop sz="73645" autoAdjust="0"/>
  </p:normalViewPr>
  <p:slideViewPr>
    <p:cSldViewPr snapToGrid="0" snapToObjects="1">
      <p:cViewPr varScale="1">
        <p:scale>
          <a:sx n="130" d="100"/>
          <a:sy n="130" d="100"/>
        </p:scale>
        <p:origin x="1248" y="126"/>
      </p:cViewPr>
      <p:guideLst>
        <p:guide orient="horz" pos="3650"/>
        <p:guide pos="352"/>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67" d="100"/>
          <a:sy n="67" d="100"/>
        </p:scale>
        <p:origin x="-3228" y="-96"/>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1.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5.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commentAuthors" Target="commentAuthors.xml"/><Relationship Id="rId5"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handoutMaster" Target="handoutMasters/handoutMaster1.xml"/><Relationship Id="rId4" Type="http://schemas.openxmlformats.org/officeDocument/2006/relationships/slideMaster" Target="slideMasters/slideMaster2.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84" charset="0"/>
                <a:ea typeface="ＭＳ Ｐゴシック" pitchFamily="-84" charset="-128"/>
                <a:cs typeface="Arial" charset="0"/>
              </a:defRPr>
            </a:lvl1pPr>
          </a:lstStyle>
          <a:p>
            <a:pPr>
              <a:defRPr/>
            </a:pPr>
            <a:fld id="{51177132-888B-49D8-948B-69C55DF9BF43}" type="datetime1">
              <a:rPr lang="en-US" altLang="en-US"/>
              <a:pPr>
                <a:defRPr/>
              </a:pPr>
              <a:t>5/20/2021</a:t>
            </a:fld>
            <a:endParaRPr lang="en-US" alt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34920A91-8ACC-4D41-95A2-B6A14CDD6F53}" type="slidenum">
              <a:rPr lang="en-US" altLang="en-US"/>
              <a:pPr>
                <a:defRPr/>
              </a:pPr>
              <a:t>‹#›</a:t>
            </a:fld>
            <a:endParaRPr lang="en-US" altLang="en-US" dirty="0"/>
          </a:p>
        </p:txBody>
      </p:sp>
    </p:spTree>
    <p:extLst>
      <p:ext uri="{BB962C8B-B14F-4D97-AF65-F5344CB8AC3E}">
        <p14:creationId xmlns:p14="http://schemas.microsoft.com/office/powerpoint/2010/main" val="369322092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84" charset="0"/>
                <a:ea typeface="ＭＳ Ｐゴシック" pitchFamily="-84" charset="-128"/>
                <a:cs typeface="Arial" charset="0"/>
              </a:defRPr>
            </a:lvl1pPr>
          </a:lstStyle>
          <a:p>
            <a:pPr>
              <a:defRPr/>
            </a:pPr>
            <a:fld id="{CD22B388-8744-4B37-B96A-E36D51DFA22C}" type="datetime1">
              <a:rPr lang="en-US" altLang="en-US"/>
              <a:pPr>
                <a:defRPr/>
              </a:pPr>
              <a:t>5/20/2021</a:t>
            </a:fld>
            <a:endParaRPr lang="en-US" alt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pitchFamily="34" charset="0"/>
                <a:ea typeface="ＭＳ Ｐゴシック" pitchFamily="34" charset="-128"/>
                <a:cs typeface="+mn-cs"/>
              </a:defRPr>
            </a:lvl1pPr>
          </a:lstStyle>
          <a:p>
            <a:pPr>
              <a:defRPr/>
            </a:pPr>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ea typeface="ＭＳ Ｐゴシック" panose="020B0600070205080204" pitchFamily="34" charset="-128"/>
              </a:defRPr>
            </a:lvl1pPr>
          </a:lstStyle>
          <a:p>
            <a:pPr>
              <a:defRPr/>
            </a:pPr>
            <a:fld id="{45A78108-2B7A-47E1-AE48-197CE75472EC}" type="slidenum">
              <a:rPr lang="en-US" altLang="en-US"/>
              <a:pPr>
                <a:defRPr/>
              </a:pPr>
              <a:t>‹#›</a:t>
            </a:fld>
            <a:endParaRPr lang="en-US" altLang="en-US" dirty="0"/>
          </a:p>
        </p:txBody>
      </p:sp>
    </p:spTree>
    <p:extLst>
      <p:ext uri="{BB962C8B-B14F-4D97-AF65-F5344CB8AC3E}">
        <p14:creationId xmlns:p14="http://schemas.microsoft.com/office/powerpoint/2010/main" val="194401217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ignaforhcp.cigna.com/web/public/guest"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vernorth.com/articles/evernorth-completes-acquisition-mdlive-expand-access-virtual-care"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evernorth.com/articles/virtual-care-and-digital-health-are-here-to-stay"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static.cigna.com/assets/chcp/resourceLibrary/medicalResourcesList/medicalDoingBusinessWithCigna/medicalDbwcCOVID-19.htm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pPr>
                <a:defRPr/>
              </a:pPr>
              <a:t>1</a:t>
            </a:fld>
            <a:endParaRPr lang="en-US" altLang="en-US" dirty="0"/>
          </a:p>
        </p:txBody>
      </p:sp>
    </p:spTree>
    <p:extLst>
      <p:ext uri="{BB962C8B-B14F-4D97-AF65-F5344CB8AC3E}">
        <p14:creationId xmlns:p14="http://schemas.microsoft.com/office/powerpoint/2010/main" val="3090700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xfrm>
            <a:off x="286036" y="4560570"/>
            <a:ext cx="6827590" cy="48776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ＭＳ Ｐゴシック" pitchFamily="34" charset="-128"/>
                <a:cs typeface="ＭＳ Ｐゴシック" charset="-128"/>
              </a:rPr>
              <a:t>We have a dedicated COVID-19 provider webpage at CignaforHCP.com that is updated regularly. Go to CignaforHCP.com and select </a:t>
            </a:r>
            <a:r>
              <a:rPr lang="en-US" sz="1200" b="0" i="1" u="none" strike="noStrike" kern="1200" baseline="0" dirty="0">
                <a:solidFill>
                  <a:schemeClr val="tx1"/>
                </a:solidFill>
                <a:latin typeface="+mn-lt"/>
                <a:ea typeface="ＭＳ Ｐゴシック" pitchFamily="34" charset="-128"/>
                <a:cs typeface="ＭＳ Ｐゴシック" charset="-128"/>
              </a:rPr>
              <a:t>Cigna’s Response to Coronavirus </a:t>
            </a:r>
            <a:r>
              <a:rPr lang="en-US" sz="1200" b="0" i="0" u="none" strike="noStrike" kern="1200" baseline="0" dirty="0">
                <a:solidFill>
                  <a:schemeClr val="tx1"/>
                </a:solidFill>
                <a:latin typeface="+mn-lt"/>
                <a:ea typeface="ＭＳ Ｐゴシック" pitchFamily="34" charset="-128"/>
                <a:cs typeface="ＭＳ Ｐゴシック" charset="-128"/>
              </a:rPr>
              <a:t>found in the banner across the top of the page. </a:t>
            </a:r>
            <a:r>
              <a:rPr lang="en-US" sz="1200" b="1" i="0" u="none" strike="noStrike" kern="1200" baseline="0" dirty="0">
                <a:solidFill>
                  <a:schemeClr val="tx1"/>
                </a:solidFill>
                <a:latin typeface="+mn-lt"/>
                <a:ea typeface="ＭＳ Ｐゴシック" pitchFamily="34" charset="-128"/>
                <a:cs typeface="ＭＳ Ｐゴシック" charset="-128"/>
              </a:rPr>
              <a:t>(Login is NOT required)</a:t>
            </a:r>
          </a:p>
          <a:p>
            <a:endParaRPr lang="en-US" sz="1200" b="0" i="0" u="none" strike="noStrike" kern="1200" baseline="0" dirty="0">
              <a:solidFill>
                <a:schemeClr val="tx1"/>
              </a:solidFill>
              <a:latin typeface="+mn-lt"/>
              <a:ea typeface="ＭＳ Ｐゴシック" pitchFamily="34" charset="-128"/>
              <a:cs typeface="ＭＳ Ｐゴシック" charset="-128"/>
            </a:endParaRPr>
          </a:p>
          <a:p>
            <a:r>
              <a:rPr lang="en-US" sz="1200" b="0" i="0" u="none" strike="noStrike" kern="1200" baseline="0" dirty="0">
                <a:solidFill>
                  <a:schemeClr val="tx1"/>
                </a:solidFill>
                <a:latin typeface="+mn-lt"/>
                <a:ea typeface="ＭＳ Ｐゴシック" pitchFamily="34" charset="-128"/>
                <a:cs typeface="ＭＳ Ｐゴシック" charset="-128"/>
              </a:rPr>
              <a:t>Here you can find resources that include: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ＭＳ Ｐゴシック" pitchFamily="34" charset="-128"/>
                <a:cs typeface="ＭＳ Ｐゴシック" charset="-128"/>
              </a:rPr>
              <a:t>Interim billing guidelines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ＭＳ Ｐゴシック" pitchFamily="34" charset="-128"/>
                <a:cs typeface="ＭＳ Ｐゴシック" charset="-128"/>
              </a:rPr>
              <a:t>Frequently asked questions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ＭＳ Ｐゴシック" pitchFamily="34" charset="-128"/>
                <a:cs typeface="ＭＳ Ｐゴシック" charset="-128"/>
              </a:rPr>
              <a:t>Interim telehealth guidance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ＭＳ Ｐゴシック" pitchFamily="34" charset="-128"/>
                <a:cs typeface="ＭＳ Ｐゴシック" charset="-128"/>
              </a:rPr>
              <a:t>Detailed coverage information for the COVID-19 vaccine and new treatments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ＭＳ Ｐゴシック" pitchFamily="34" charset="-128"/>
                <a:cs typeface="ＭＳ Ｐゴシック" charset="-128"/>
              </a:rPr>
              <a:t>And additional resources.</a:t>
            </a:r>
          </a:p>
          <a:p>
            <a:endParaRPr lang="en-US" sz="1200" b="1" i="0" u="none" strike="noStrike" kern="1200" baseline="0" dirty="0">
              <a:solidFill>
                <a:schemeClr val="tx1"/>
              </a:solidFill>
              <a:latin typeface="+mn-lt"/>
              <a:ea typeface="ＭＳ Ｐゴシック" pitchFamily="34" charset="-128"/>
              <a:cs typeface="ＭＳ Ｐゴシック" charset="-128"/>
            </a:endParaRPr>
          </a:p>
          <a:p>
            <a:r>
              <a:rPr lang="en-US" sz="1200" b="1" i="0" u="none" strike="noStrike" kern="1200" baseline="0" dirty="0">
                <a:solidFill>
                  <a:schemeClr val="tx1"/>
                </a:solidFill>
                <a:latin typeface="+mn-lt"/>
                <a:ea typeface="ＭＳ Ｐゴシック" pitchFamily="34" charset="-128"/>
                <a:cs typeface="ＭＳ Ｐゴシック" charset="-128"/>
              </a:rPr>
              <a:t>We encourage you to visit the site to get all the latest information. </a:t>
            </a:r>
          </a:p>
          <a:p>
            <a:r>
              <a:rPr lang="en-US" sz="1200" b="0" i="0" u="none" strike="noStrike" kern="1200" baseline="0" dirty="0">
                <a:solidFill>
                  <a:schemeClr val="tx1"/>
                </a:solidFill>
                <a:latin typeface="+mn-lt"/>
                <a:ea typeface="ＭＳ Ｐゴシック" pitchFamily="34" charset="-128"/>
                <a:cs typeface="ＭＳ Ｐゴシック" charset="-128"/>
              </a:rPr>
              <a:t>  </a:t>
            </a:r>
          </a:p>
          <a:p>
            <a:pPr>
              <a:spcBef>
                <a:spcPct val="50000"/>
              </a:spcBef>
              <a:buClr>
                <a:srgbClr val="0D0D0D"/>
              </a:buClr>
            </a:pPr>
            <a:endParaRPr lang="en-US" altLang="en-US" dirty="0">
              <a:latin typeface="Arial" pitchFamily="34" charset="0"/>
              <a:cs typeface="Arial" pitchFamily="34" charset="0"/>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cs typeface="Arial" pitchFamily="34" charset="0"/>
              </a:defRPr>
            </a:lvl1pPr>
            <a:lvl2pPr marL="785232" indent="-302012" eaLnBrk="0" hangingPunct="0">
              <a:defRPr sz="2500">
                <a:solidFill>
                  <a:schemeClr val="tx1"/>
                </a:solidFill>
                <a:latin typeface="Arial" pitchFamily="34" charset="0"/>
                <a:cs typeface="Arial" pitchFamily="34" charset="0"/>
              </a:defRPr>
            </a:lvl2pPr>
            <a:lvl3pPr marL="1208050" indent="-241610" eaLnBrk="0" hangingPunct="0">
              <a:defRPr sz="2500">
                <a:solidFill>
                  <a:schemeClr val="tx1"/>
                </a:solidFill>
                <a:latin typeface="Arial" pitchFamily="34" charset="0"/>
                <a:cs typeface="Arial" pitchFamily="34" charset="0"/>
              </a:defRPr>
            </a:lvl3pPr>
            <a:lvl4pPr marL="1691270" indent="-241610" eaLnBrk="0" hangingPunct="0">
              <a:defRPr sz="2500">
                <a:solidFill>
                  <a:schemeClr val="tx1"/>
                </a:solidFill>
                <a:latin typeface="Arial" pitchFamily="34" charset="0"/>
                <a:cs typeface="Arial" pitchFamily="34" charset="0"/>
              </a:defRPr>
            </a:lvl4pPr>
            <a:lvl5pPr marL="2174489" indent="-241610" eaLnBrk="0" hangingPunct="0">
              <a:defRPr sz="2500">
                <a:solidFill>
                  <a:schemeClr val="tx1"/>
                </a:solidFill>
                <a:latin typeface="Arial" pitchFamily="34" charset="0"/>
                <a:cs typeface="Arial" pitchFamily="34" charset="0"/>
              </a:defRPr>
            </a:lvl5pPr>
            <a:lvl6pPr marL="2657708" indent="-241610" defTabSz="483220" eaLnBrk="0" fontAlgn="base" hangingPunct="0">
              <a:spcBef>
                <a:spcPct val="0"/>
              </a:spcBef>
              <a:spcAft>
                <a:spcPct val="0"/>
              </a:spcAft>
              <a:defRPr sz="2500">
                <a:solidFill>
                  <a:schemeClr val="tx1"/>
                </a:solidFill>
                <a:latin typeface="Arial" pitchFamily="34" charset="0"/>
                <a:cs typeface="Arial" pitchFamily="34" charset="0"/>
              </a:defRPr>
            </a:lvl6pPr>
            <a:lvl7pPr marL="3140928" indent="-241610" defTabSz="483220" eaLnBrk="0" fontAlgn="base" hangingPunct="0">
              <a:spcBef>
                <a:spcPct val="0"/>
              </a:spcBef>
              <a:spcAft>
                <a:spcPct val="0"/>
              </a:spcAft>
              <a:defRPr sz="2500">
                <a:solidFill>
                  <a:schemeClr val="tx1"/>
                </a:solidFill>
                <a:latin typeface="Arial" pitchFamily="34" charset="0"/>
                <a:cs typeface="Arial" pitchFamily="34" charset="0"/>
              </a:defRPr>
            </a:lvl7pPr>
            <a:lvl8pPr marL="3624149" indent="-241610" defTabSz="483220" eaLnBrk="0" fontAlgn="base" hangingPunct="0">
              <a:spcBef>
                <a:spcPct val="0"/>
              </a:spcBef>
              <a:spcAft>
                <a:spcPct val="0"/>
              </a:spcAft>
              <a:defRPr sz="2500">
                <a:solidFill>
                  <a:schemeClr val="tx1"/>
                </a:solidFill>
                <a:latin typeface="Arial" pitchFamily="34" charset="0"/>
                <a:cs typeface="Arial" pitchFamily="34" charset="0"/>
              </a:defRPr>
            </a:lvl8pPr>
            <a:lvl9pPr marL="4107368" indent="-241610" defTabSz="483220" eaLnBrk="0" fontAlgn="base" hangingPunct="0">
              <a:spcBef>
                <a:spcPct val="0"/>
              </a:spcBef>
              <a:spcAft>
                <a:spcPct val="0"/>
              </a:spcAft>
              <a:defRPr sz="2500">
                <a:solidFill>
                  <a:schemeClr val="tx1"/>
                </a:solidFill>
                <a:latin typeface="Arial" pitchFamily="34" charset="0"/>
                <a:cs typeface="Arial" pitchFamily="34" charset="0"/>
              </a:defRPr>
            </a:lvl9pPr>
          </a:lstStyle>
          <a:p>
            <a:pPr eaLnBrk="1" hangingPunct="1"/>
            <a:fld id="{42AB4212-637D-4D55-A373-DC5E29A8EB25}" type="slidenum">
              <a:rPr lang="en-US" altLang="en-US" sz="1300">
                <a:solidFill>
                  <a:prstClr val="black"/>
                </a:solidFill>
                <a:latin typeface="Calibri" pitchFamily="34" charset="0"/>
              </a:rPr>
              <a:pPr eaLnBrk="1" hangingPunct="1"/>
              <a:t>11</a:t>
            </a:fld>
            <a:endParaRPr lang="en-US" altLang="en-US" sz="1300" dirty="0">
              <a:solidFill>
                <a:prstClr val="black"/>
              </a:solidFill>
              <a:latin typeface="Calibri" pitchFamily="34" charset="0"/>
            </a:endParaRPr>
          </a:p>
        </p:txBody>
      </p:sp>
    </p:spTree>
    <p:extLst>
      <p:ext uri="{BB962C8B-B14F-4D97-AF65-F5344CB8AC3E}">
        <p14:creationId xmlns:p14="http://schemas.microsoft.com/office/powerpoint/2010/main" val="3287176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46088">
              <a:spcBef>
                <a:spcPct val="0"/>
              </a:spcBef>
            </a:pPr>
            <a:r>
              <a:rPr lang="en-US" altLang="en-US" b="1" dirty="0">
                <a:latin typeface="Arial" pitchFamily="34" charset="0"/>
                <a:cs typeface="Arial" pitchFamily="34" charset="0"/>
              </a:rPr>
              <a:t>Lead in message: </a:t>
            </a:r>
            <a:r>
              <a:rPr lang="en-US" altLang="en-US" dirty="0">
                <a:latin typeface="Arial" pitchFamily="34" charset="0"/>
                <a:cs typeface="Arial" pitchFamily="34" charset="0"/>
              </a:rPr>
              <a:t>To support access to quality, cost-effective care for your patients with a medical plan administered by Cigna, we routinely review clinical, reimbursement, and administrative policies for potential updates. As a reminder,</a:t>
            </a:r>
            <a:r>
              <a:rPr lang="en-US" altLang="en-US" baseline="0" dirty="0">
                <a:latin typeface="Arial" pitchFamily="34" charset="0"/>
                <a:cs typeface="Arial" pitchFamily="34" charset="0"/>
              </a:rPr>
              <a:t> reimbursement and modifier policies apply to all claims, including those for patients with “G” ID cards. </a:t>
            </a:r>
            <a:endParaRPr lang="en-US" altLang="en-US" dirty="0"/>
          </a:p>
        </p:txBody>
      </p:sp>
      <p:sp>
        <p:nvSpPr>
          <p:cNvPr id="140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492EFA19-841B-40C3-AED0-D39D52993D1B}" type="slidenum">
              <a:rPr lang="en-US" altLang="en-US" sz="1200" smtClean="0">
                <a:solidFill>
                  <a:prstClr val="black"/>
                </a:solidFill>
                <a:latin typeface="Calibri" pitchFamily="34" charset="0"/>
              </a:rPr>
              <a:pPr eaLnBrk="1" hangingPunct="1"/>
              <a:t>12</a:t>
            </a:fld>
            <a:endParaRPr lang="en-US" altLang="en-US" sz="1200" dirty="0">
              <a:solidFill>
                <a:prstClr val="black"/>
              </a:solidFill>
              <a:latin typeface="Calibri" pitchFamily="34" charset="0"/>
            </a:endParaRPr>
          </a:p>
        </p:txBody>
      </p:sp>
    </p:spTree>
    <p:extLst>
      <p:ext uri="{BB962C8B-B14F-4D97-AF65-F5344CB8AC3E}">
        <p14:creationId xmlns:p14="http://schemas.microsoft.com/office/powerpoint/2010/main" val="11011280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46088">
              <a:spcBef>
                <a:spcPct val="0"/>
              </a:spcBef>
            </a:pPr>
            <a:endParaRPr lang="en-US" altLang="en-US" dirty="0">
              <a:cs typeface="Arial" pitchFamily="34" charset="0"/>
            </a:endParaRPr>
          </a:p>
          <a:p>
            <a:pPr defTabSz="446088"/>
            <a:r>
              <a:rPr lang="en-US" altLang="en-US" b="1" dirty="0">
                <a:latin typeface="Arial" pitchFamily="34" charset="0"/>
                <a:cs typeface="Arial" pitchFamily="34" charset="0"/>
              </a:rPr>
              <a:t>Lead in message: </a:t>
            </a:r>
            <a:r>
              <a:rPr lang="en-US" altLang="en-US" dirty="0"/>
              <a:t>To help ensure we are administering benefits properly, we routinely review our precertification policies for potential updates. As a result of a recent review, we want</a:t>
            </a:r>
            <a:r>
              <a:rPr lang="en-US" altLang="en-US" baseline="0" dirty="0"/>
              <a:t> to make you aware that we have updated our precertification list. </a:t>
            </a:r>
          </a:p>
          <a:p>
            <a:pPr defTabSz="446088"/>
            <a:endParaRPr lang="en-US" altLang="en-US" baseline="0" dirty="0"/>
          </a:p>
          <a:p>
            <a:pPr defTabSz="446088"/>
            <a:r>
              <a:rPr lang="en-US" altLang="en-US" baseline="0" dirty="0"/>
              <a:t>To view the complete list of services that require precertification of coverage, log in to the Cigna for Health Care Professionals website (CignaforHCP.com) &gt; Resources &gt; Clinical Reimbursement Policies and Payment Policies &gt; Precertification Policies. </a:t>
            </a:r>
          </a:p>
          <a:p>
            <a:pPr defTabSz="446088"/>
            <a:endParaRPr lang="en-US" altLang="en-US" dirty="0"/>
          </a:p>
          <a:p>
            <a:pPr defTabSz="446088"/>
            <a:endParaRPr lang="en-US" altLang="en-US" dirty="0"/>
          </a:p>
        </p:txBody>
      </p:sp>
      <p:sp>
        <p:nvSpPr>
          <p:cNvPr id="140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492EFA19-841B-40C3-AED0-D39D52993D1B}" type="slidenum">
              <a:rPr lang="en-US" altLang="en-US" sz="1200" smtClean="0">
                <a:solidFill>
                  <a:prstClr val="black"/>
                </a:solidFill>
                <a:latin typeface="Calibri" pitchFamily="34" charset="0"/>
              </a:rPr>
              <a:pPr eaLnBrk="1" hangingPunct="1"/>
              <a:t>13</a:t>
            </a:fld>
            <a:endParaRPr lang="en-US" altLang="en-US" sz="1200" dirty="0">
              <a:solidFill>
                <a:prstClr val="black"/>
              </a:solidFill>
              <a:latin typeface="Calibri" pitchFamily="34" charset="0"/>
            </a:endParaRPr>
          </a:p>
        </p:txBody>
      </p:sp>
    </p:spTree>
    <p:extLst>
      <p:ext uri="{BB962C8B-B14F-4D97-AF65-F5344CB8AC3E}">
        <p14:creationId xmlns:p14="http://schemas.microsoft.com/office/powerpoint/2010/main" val="3190026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46088"/>
            <a:r>
              <a:rPr lang="en-US" altLang="en-US" b="1" dirty="0">
                <a:latin typeface="Arial" pitchFamily="34" charset="0"/>
                <a:cs typeface="Arial" pitchFamily="34" charset="0"/>
              </a:rPr>
              <a:t>Lead in Message</a:t>
            </a:r>
            <a:r>
              <a:rPr lang="en-US" altLang="en-US" b="1" dirty="0"/>
              <a:t>:</a:t>
            </a:r>
            <a:endParaRPr lang="en-US" altLang="en-US" dirty="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824D756A-F571-49C8-A0A9-4CB43A3EE798}" type="slidenum">
              <a:rPr lang="en-US" altLang="en-US" sz="1200" smtClean="0">
                <a:solidFill>
                  <a:prstClr val="black"/>
                </a:solidFill>
                <a:latin typeface="Calibri" pitchFamily="34" charset="0"/>
              </a:rPr>
              <a:pPr eaLnBrk="1" hangingPunct="1"/>
              <a:t>14</a:t>
            </a:fld>
            <a:endParaRPr lang="en-US" altLang="en-US" sz="1200" dirty="0">
              <a:solidFill>
                <a:prstClr val="black"/>
              </a:solidFill>
              <a:latin typeface="Calibri" pitchFamily="34" charset="0"/>
            </a:endParaRPr>
          </a:p>
        </p:txBody>
      </p:sp>
    </p:spTree>
    <p:extLst>
      <p:ext uri="{BB962C8B-B14F-4D97-AF65-F5344CB8AC3E}">
        <p14:creationId xmlns:p14="http://schemas.microsoft.com/office/powerpoint/2010/main" val="27354649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E3B9E-6574-462E-B6D1-39C8693FFF93}" type="slidenum">
              <a:rPr lang="en-US" altLang="en-US" smtClean="0">
                <a:solidFill>
                  <a:prstClr val="black"/>
                </a:solidFill>
              </a:rPr>
              <a:pPr/>
              <a:t>16</a:t>
            </a:fld>
            <a:endParaRPr lang="en-US" altLang="en-US" dirty="0">
              <a:solidFill>
                <a:prstClr val="black"/>
              </a:solidFill>
            </a:endParaRPr>
          </a:p>
        </p:txBody>
      </p:sp>
    </p:spTree>
    <p:extLst>
      <p:ext uri="{BB962C8B-B14F-4D97-AF65-F5344CB8AC3E}">
        <p14:creationId xmlns:p14="http://schemas.microsoft.com/office/powerpoint/2010/main" val="3501074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CE3B9E-6574-462E-B6D1-39C8693FFF93}" type="slidenum">
              <a:rPr lang="en-US" altLang="en-US" smtClean="0">
                <a:solidFill>
                  <a:prstClr val="black"/>
                </a:solidFill>
              </a:rPr>
              <a:pPr/>
              <a:t>19</a:t>
            </a:fld>
            <a:endParaRPr lang="en-US" altLang="en-US" dirty="0">
              <a:solidFill>
                <a:prstClr val="black"/>
              </a:solidFill>
            </a:endParaRPr>
          </a:p>
        </p:txBody>
      </p:sp>
    </p:spTree>
    <p:extLst>
      <p:ext uri="{BB962C8B-B14F-4D97-AF65-F5344CB8AC3E}">
        <p14:creationId xmlns:p14="http://schemas.microsoft.com/office/powerpoint/2010/main" val="1243405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9611754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F96474-C653-CE47-833B-BA1DB8192170}"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1116830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Note: Some of the content contained within will require you to have access as a registered user. If you are not already registered for CignaforHCP.com or need to register a new member, please visit: </a:t>
            </a:r>
            <a:r>
              <a:rPr lang="en-US" altLang="en-US" dirty="0">
                <a:hlinkClick r:id="rId3"/>
              </a:rPr>
              <a:t>https://cignaforhcp.cigna.com/web/public/guest</a:t>
            </a:r>
            <a:r>
              <a:rPr lang="en-US" altLang="en-US" dirty="0"/>
              <a:t> </a:t>
            </a:r>
          </a:p>
          <a:p>
            <a:endParaRPr lang="en-US" altLang="en-US" dirty="0"/>
          </a:p>
          <a:p>
            <a:endParaRPr lang="en-US" altLang="en-US" dirty="0"/>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39DA70A5-8407-40A7-BFB0-AB9BF1DACCDD}" type="slidenum">
              <a:rPr lang="en-US" altLang="en-US" sz="1200" smtClean="0">
                <a:latin typeface="Calibri" pitchFamily="34" charset="0"/>
              </a:rPr>
              <a:pPr eaLnBrk="1" hangingPunct="1"/>
              <a:t>2</a:t>
            </a:fld>
            <a:endParaRPr lang="en-US" altLang="en-US" sz="1200" dirty="0">
              <a:latin typeface="Calibri" pitchFamily="34" charset="0"/>
            </a:endParaRPr>
          </a:p>
        </p:txBody>
      </p:sp>
    </p:spTree>
    <p:extLst>
      <p:ext uri="{BB962C8B-B14F-4D97-AF65-F5344CB8AC3E}">
        <p14:creationId xmlns:p14="http://schemas.microsoft.com/office/powerpoint/2010/main" val="968132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004986"/>
                </a:solidFill>
              </a:rPr>
              <a:t>We recently took a critical step forward in delivering on our mission to be the leading health service company in our industry to fundamentally transform and evolve the health experience for millions of people around the world.</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b="0" dirty="0">
              <a:solidFill>
                <a:srgbClr val="004986"/>
              </a:solidFill>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t>Evernorth is a new brand for Cigna's growing, high-performing health services portfolio. The brand is anchored by Evernorth Health, Inc., a wholly-owned subsidiary of Cigna Corporation, and the parent company of the Express Scripts, Accredo, and eviCore companies.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r>
              <a:rPr lang="en-US" dirty="0"/>
              <a:t>It</a:t>
            </a:r>
            <a:r>
              <a:rPr lang="en-US" baseline="0" dirty="0"/>
              <a:t> </a:t>
            </a:r>
            <a:r>
              <a:rPr lang="en-US" dirty="0"/>
              <a:t>brings together our vast array of health service capabilities, as well as those of partners from across the health care system. </a:t>
            </a:r>
          </a:p>
          <a:p>
            <a:endParaRPr lang="en-US" dirty="0"/>
          </a:p>
          <a:p>
            <a:r>
              <a:rPr lang="en-US" dirty="0"/>
              <a:t>By coordinating these best-in-class service capabilities to complement one another and work seamlessly together, Evernorth will transform them into comprehensive solutions that drive the most value for employer groups, customers, and providers in areas including:</a:t>
            </a:r>
          </a:p>
          <a:p>
            <a:endParaRPr lang="en-US" dirty="0"/>
          </a:p>
          <a:p>
            <a:pPr marL="171450" indent="-171450">
              <a:buFont typeface="Arial" panose="020B0604020202020204" pitchFamily="34" charset="0"/>
              <a:buChar char="•"/>
            </a:pPr>
            <a:r>
              <a:rPr lang="en-US" dirty="0"/>
              <a:t>Pharmacy solutions</a:t>
            </a:r>
          </a:p>
          <a:p>
            <a:pPr marL="171450" indent="-171450">
              <a:buFont typeface="Arial" panose="020B0604020202020204" pitchFamily="34" charset="0"/>
              <a:buChar char="•"/>
            </a:pPr>
            <a:r>
              <a:rPr lang="en-US" dirty="0"/>
              <a:t>Benefits management</a:t>
            </a:r>
          </a:p>
          <a:p>
            <a:pPr marL="171450" indent="-171450">
              <a:buFont typeface="Arial" panose="020B0604020202020204" pitchFamily="34" charset="0"/>
              <a:buChar char="•"/>
            </a:pPr>
            <a:r>
              <a:rPr lang="en-US" dirty="0"/>
              <a:t>Care solutions</a:t>
            </a:r>
          </a:p>
          <a:p>
            <a:pPr marL="171450" indent="-171450">
              <a:buFont typeface="Arial" panose="020B0604020202020204" pitchFamily="34" charset="0"/>
              <a:buChar char="•"/>
            </a:pPr>
            <a:r>
              <a:rPr lang="en-US" dirty="0"/>
              <a:t>Behavioral health</a:t>
            </a:r>
          </a:p>
          <a:p>
            <a:pPr marL="171450" indent="-171450">
              <a:buFont typeface="Arial" panose="020B0604020202020204" pitchFamily="34" charset="0"/>
              <a:buChar char="•"/>
            </a:pPr>
            <a:r>
              <a:rPr lang="en-US" dirty="0"/>
              <a:t>Intelligence</a:t>
            </a:r>
          </a:p>
          <a:p>
            <a:endParaRPr lang="en-US" dirty="0"/>
          </a:p>
          <a:p>
            <a:r>
              <a:rPr lang="en-US" b="1" dirty="0"/>
              <a:t>What this means to you</a:t>
            </a:r>
          </a:p>
          <a:p>
            <a:r>
              <a:rPr lang="en-US" dirty="0"/>
              <a:t>While you and your patients may see communications reflecting the Evernorth brand, it will not affect your day-to-day business with Cigna, Express Scripts, eviCore, or other affiliated companies at this time. You will continue to leverage existing systems and methods for submitting claims, requesting precertification, getting reimbursed, and other transactional activities.</a:t>
            </a:r>
          </a:p>
          <a:p>
            <a:endParaRPr lang="en-US" dirty="0"/>
          </a:p>
          <a:p>
            <a:r>
              <a:rPr lang="en-US" b="1" dirty="0"/>
              <a:t>MDLive acquisition</a:t>
            </a:r>
          </a:p>
          <a:p>
            <a:r>
              <a:rPr lang="en-US" sz="1200" b="1" kern="1200" dirty="0">
                <a:solidFill>
                  <a:schemeClr val="tx1"/>
                </a:solidFill>
                <a:effectLst/>
                <a:latin typeface="+mn-lt"/>
                <a:ea typeface="ＭＳ Ｐゴシック" pitchFamily="34" charset="-128"/>
                <a:cs typeface="ＭＳ Ｐゴシック" charset="-128"/>
              </a:rPr>
              <a:t>Evernorth acquires MDLIVE</a:t>
            </a:r>
            <a:endParaRPr lang="en-US" sz="1200" kern="1200" dirty="0">
              <a:solidFill>
                <a:schemeClr val="tx1"/>
              </a:solidFill>
              <a:effectLst/>
              <a:latin typeface="+mn-lt"/>
              <a:ea typeface="ＭＳ Ｐゴシック" pitchFamily="34" charset="-128"/>
              <a:cs typeface="ＭＳ Ｐゴシック" charset="-128"/>
            </a:endParaRPr>
          </a:p>
          <a:p>
            <a:r>
              <a:rPr lang="en-US" sz="1200" kern="1200" dirty="0">
                <a:solidFill>
                  <a:schemeClr val="tx1"/>
                </a:solidFill>
                <a:effectLst/>
                <a:latin typeface="+mn-lt"/>
                <a:ea typeface="ＭＳ Ｐゴシック" pitchFamily="34" charset="-128"/>
                <a:cs typeface="ＭＳ Ｐゴシック" charset="-128"/>
              </a:rPr>
              <a:t>On April 19, we </a:t>
            </a:r>
            <a:r>
              <a:rPr lang="en-US" sz="1200" u="sng" kern="1200" dirty="0">
                <a:solidFill>
                  <a:schemeClr val="tx1"/>
                </a:solidFill>
                <a:effectLst/>
                <a:latin typeface="+mn-lt"/>
                <a:ea typeface="ＭＳ Ｐゴシック" pitchFamily="34" charset="-128"/>
                <a:cs typeface="ＭＳ Ｐゴシック" charset="-128"/>
                <a:hlinkClick r:id="rId3"/>
              </a:rPr>
              <a:t>announced</a:t>
            </a:r>
            <a:r>
              <a:rPr lang="en-US" sz="1200" kern="1200" dirty="0">
                <a:solidFill>
                  <a:schemeClr val="tx1"/>
                </a:solidFill>
                <a:effectLst/>
                <a:latin typeface="+mn-lt"/>
                <a:ea typeface="ＭＳ Ｐゴシック" pitchFamily="34" charset="-128"/>
                <a:cs typeface="ＭＳ Ｐゴシック" charset="-128"/>
              </a:rPr>
              <a:t> that Evernorth – the health services portfolio of Cigna – completed its acquisition of MDLIVE</a:t>
            </a:r>
            <a:r>
              <a:rPr lang="en-US" sz="1200" kern="1200" baseline="30000" dirty="0">
                <a:solidFill>
                  <a:schemeClr val="tx1"/>
                </a:solidFill>
                <a:effectLst/>
                <a:latin typeface="+mn-lt"/>
                <a:ea typeface="ＭＳ Ｐゴシック" pitchFamily="34" charset="-128"/>
                <a:cs typeface="ＭＳ Ｐゴシック" charset="-128"/>
              </a:rPr>
              <a:t>®</a:t>
            </a:r>
            <a:r>
              <a:rPr lang="en-US" sz="1200" kern="1200" dirty="0">
                <a:solidFill>
                  <a:schemeClr val="tx1"/>
                </a:solidFill>
                <a:effectLst/>
                <a:latin typeface="+mn-lt"/>
                <a:ea typeface="ＭＳ Ｐゴシック" pitchFamily="34" charset="-128"/>
                <a:cs typeface="ＭＳ Ｐゴシック" charset="-128"/>
              </a:rPr>
              <a:t>, a leading 24/7 virtual care delivery platform. We believe this will strategically position our capabilities and solutions to address the critical needs of affordability, predictability, and simplicity for our customers.</a:t>
            </a:r>
          </a:p>
          <a:p>
            <a:r>
              <a:rPr lang="en-US" sz="1200" kern="1200" dirty="0">
                <a:solidFill>
                  <a:schemeClr val="tx1"/>
                </a:solidFill>
                <a:effectLst/>
                <a:latin typeface="+mn-lt"/>
                <a:ea typeface="ＭＳ Ｐゴシック" pitchFamily="34" charset="-128"/>
                <a:cs typeface="ＭＳ Ｐゴシック" charset="-128"/>
              </a:rPr>
              <a:t> </a:t>
            </a:r>
          </a:p>
          <a:p>
            <a:r>
              <a:rPr lang="en-US" sz="1200" b="1" kern="1200" dirty="0">
                <a:solidFill>
                  <a:schemeClr val="tx1"/>
                </a:solidFill>
                <a:effectLst/>
                <a:latin typeface="+mn-lt"/>
                <a:ea typeface="ＭＳ Ｐゴシック" pitchFamily="34" charset="-128"/>
                <a:cs typeface="ＭＳ Ｐゴシック" charset="-128"/>
              </a:rPr>
              <a:t>What this means to providers</a:t>
            </a:r>
            <a:endParaRPr lang="en-US" sz="1200" kern="1200" dirty="0">
              <a:solidFill>
                <a:schemeClr val="tx1"/>
              </a:solidFill>
              <a:effectLst/>
              <a:latin typeface="+mn-lt"/>
              <a:ea typeface="ＭＳ Ｐゴシック" pitchFamily="34" charset="-128"/>
              <a:cs typeface="ＭＳ Ｐゴシック" charset="-128"/>
            </a:endParaRPr>
          </a:p>
          <a:p>
            <a:r>
              <a:rPr lang="en-US" sz="1200" kern="1200" dirty="0">
                <a:solidFill>
                  <a:schemeClr val="tx1"/>
                </a:solidFill>
                <a:effectLst/>
                <a:latin typeface="+mn-lt"/>
                <a:ea typeface="ＭＳ Ｐゴシック" pitchFamily="34" charset="-128"/>
                <a:cs typeface="ＭＳ Ｐゴシック" charset="-128"/>
              </a:rPr>
              <a:t>It is important to know that there are no immediate changes for providers who deliver face-to-face or virtual care. Providers remain a central part of our strategy, and our commitment to them remains the same – to ensure they can continue to deliver care how, when, and where they want to. That is why we implemented a new Virtual Care Reimbursement Policy, and are working to identify ways to promote the use of high-performing Cigna network-participating providers to customers who seek virtual or face-to-face care.</a:t>
            </a:r>
          </a:p>
          <a:p>
            <a:r>
              <a:rPr lang="en-US" sz="1200" kern="1200" dirty="0">
                <a:solidFill>
                  <a:schemeClr val="tx1"/>
                </a:solidFill>
                <a:effectLst/>
                <a:latin typeface="+mn-lt"/>
                <a:ea typeface="ＭＳ Ｐゴシック" pitchFamily="34" charset="-128"/>
                <a:cs typeface="ＭＳ Ｐゴシック" charset="-128"/>
              </a:rPr>
              <a:t> </a:t>
            </a:r>
          </a:p>
          <a:p>
            <a:r>
              <a:rPr lang="en-US" sz="1200" b="1" kern="1200" dirty="0">
                <a:solidFill>
                  <a:schemeClr val="tx1"/>
                </a:solidFill>
                <a:effectLst/>
                <a:latin typeface="+mn-lt"/>
                <a:ea typeface="ＭＳ Ｐゴシック" pitchFamily="34" charset="-128"/>
                <a:cs typeface="ＭＳ Ｐゴシック" charset="-128"/>
              </a:rPr>
              <a:t>Future plans</a:t>
            </a:r>
            <a:endParaRPr lang="en-US" sz="1200" kern="1200" dirty="0">
              <a:solidFill>
                <a:schemeClr val="tx1"/>
              </a:solidFill>
              <a:effectLst/>
              <a:latin typeface="+mn-lt"/>
              <a:ea typeface="ＭＳ Ｐゴシック" pitchFamily="34" charset="-128"/>
              <a:cs typeface="ＭＳ Ｐゴシック" charset="-128"/>
            </a:endParaRPr>
          </a:p>
          <a:p>
            <a:r>
              <a:rPr lang="en-US" sz="1200" kern="1200" dirty="0">
                <a:solidFill>
                  <a:schemeClr val="tx1"/>
                </a:solidFill>
                <a:effectLst/>
                <a:latin typeface="+mn-lt"/>
                <a:ea typeface="ＭＳ Ｐゴシック" pitchFamily="34" charset="-128"/>
                <a:cs typeface="ＭＳ Ｐゴシック" charset="-128"/>
              </a:rPr>
              <a:t>As demand for virtual care grows – with over </a:t>
            </a:r>
            <a:r>
              <a:rPr lang="en-US" sz="1200" u="sng" kern="1200" dirty="0">
                <a:solidFill>
                  <a:schemeClr val="tx1"/>
                </a:solidFill>
                <a:effectLst/>
                <a:latin typeface="+mn-lt"/>
                <a:ea typeface="ＭＳ Ｐゴシック" pitchFamily="34" charset="-128"/>
                <a:cs typeface="ＭＳ Ｐゴシック" charset="-128"/>
                <a:hlinkClick r:id="rId4"/>
              </a:rPr>
              <a:t>75 percent of Americans</a:t>
            </a:r>
            <a:r>
              <a:rPr lang="en-US" sz="1200" kern="1200" dirty="0">
                <a:solidFill>
                  <a:schemeClr val="tx1"/>
                </a:solidFill>
                <a:effectLst/>
                <a:latin typeface="+mn-lt"/>
                <a:ea typeface="ＭＳ Ｐゴシック" pitchFamily="34" charset="-128"/>
                <a:cs typeface="ＭＳ Ｐゴシック" charset="-128"/>
              </a:rPr>
              <a:t> seeing a future of health care at home – Evernorth and MDLIVE will be able to improve the patient experience, close the patient-provider accessibility gap, and bring providers opportunities to augment the services they currently offer. Over time, we believe the transition will enable a new end-to-end care experience to complement – not replace – the way patients interact with their existing providers to drive better health outcomes and more convenient access to care. </a:t>
            </a:r>
          </a:p>
          <a:p>
            <a:r>
              <a:rPr lang="en-US" sz="1200" kern="1200" dirty="0">
                <a:solidFill>
                  <a:schemeClr val="tx1"/>
                </a:solidFill>
                <a:effectLst/>
                <a:latin typeface="+mn-lt"/>
                <a:ea typeface="ＭＳ Ｐゴシック" pitchFamily="34" charset="-128"/>
                <a:cs typeface="ＭＳ Ｐゴシック" charset="-128"/>
              </a:rPr>
              <a:t> </a:t>
            </a:r>
          </a:p>
          <a:p>
            <a:r>
              <a:rPr lang="en-US" sz="1200" kern="1200" dirty="0">
                <a:solidFill>
                  <a:schemeClr val="tx1"/>
                </a:solidFill>
                <a:effectLst/>
                <a:latin typeface="+mn-lt"/>
                <a:ea typeface="ＭＳ Ｐゴシック" pitchFamily="34" charset="-128"/>
                <a:cs typeface="ＭＳ Ｐゴシック" charset="-128"/>
              </a:rPr>
              <a:t>In the future, we anticipate that MDLIVE will be a resource for network-participating providers who want to seamlessly make specialty or behavioral referrals for their patients. Likewise, MDLIVE virtual care providers will be able to seamlessly make referrals to Cigna’s existing network of providers when face-to-face or follow-up care is needed.</a:t>
            </a:r>
          </a:p>
          <a:p>
            <a:endParaRPr lang="en-US" baseline="0" dirty="0"/>
          </a:p>
          <a:p>
            <a:r>
              <a:rPr lang="en-US" baseline="0" dirty="0"/>
              <a:t>For now, there remains no changes for providers who deliver face-to-face or virtual care to patients with Cigna coverage. Providers in our network can continue to offer virtual care through our new Virtual Care Reimbursement Policy, effective as of January 1, 2021.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pPr>
                <a:defRPr/>
              </a:pPr>
              <a:t>3</a:t>
            </a:fld>
            <a:endParaRPr lang="en-US" altLang="en-US" dirty="0"/>
          </a:p>
        </p:txBody>
      </p:sp>
    </p:spTree>
    <p:extLst>
      <p:ext uri="{BB962C8B-B14F-4D97-AF65-F5344CB8AC3E}">
        <p14:creationId xmlns:p14="http://schemas.microsoft.com/office/powerpoint/2010/main" val="37735837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000000"/>
                </a:solidFill>
                <a:latin typeface="Arial" panose="020B0604020202020204" pitchFamily="34" charset="0"/>
                <a:cs typeface="Arial" panose="020B0604020202020204" pitchFamily="34" charset="0"/>
              </a:rPr>
              <a:t>Transitioning</a:t>
            </a:r>
            <a:r>
              <a:rPr lang="en-US" baseline="0" dirty="0">
                <a:solidFill>
                  <a:srgbClr val="000000"/>
                </a:solidFill>
                <a:latin typeface="Arial" panose="020B0604020202020204" pitchFamily="34" charset="0"/>
                <a:cs typeface="Arial" panose="020B0604020202020204" pitchFamily="34" charset="0"/>
              </a:rPr>
              <a:t> </a:t>
            </a:r>
            <a:r>
              <a:rPr lang="en-US" dirty="0">
                <a:solidFill>
                  <a:srgbClr val="000000"/>
                </a:solidFill>
                <a:latin typeface="Arial" panose="020B0604020202020204" pitchFamily="34" charset="0"/>
                <a:cs typeface="Arial" panose="020B0604020202020204" pitchFamily="34" charset="0"/>
              </a:rPr>
              <a:t>a sub-set of our specialty home infusion customers to Accredo, a Cigna specialty pharmacy, from CCx while preserving home infusion network (through eviCore) with minimum disruption to care, customer, and provider experience.</a:t>
            </a:r>
          </a:p>
          <a:p>
            <a:endParaRPr lang="en-US" dirty="0">
              <a:solidFill>
                <a:srgbClr val="000000"/>
              </a:solidFill>
              <a:latin typeface="Arial" panose="020B0604020202020204" pitchFamily="34" charset="0"/>
              <a:cs typeface="Arial" panose="020B0604020202020204" pitchFamily="34" charset="0"/>
            </a:endParaRPr>
          </a:p>
          <a:p>
            <a:r>
              <a:rPr lang="en-US" dirty="0">
                <a:solidFill>
                  <a:srgbClr val="000000"/>
                </a:solidFill>
                <a:latin typeface="Arial" panose="020B0604020202020204" pitchFamily="34" charset="0"/>
                <a:cs typeface="Arial" panose="020B0604020202020204" pitchFamily="34" charset="0"/>
              </a:rPr>
              <a:t>CCx will not approve orders for services beyond January 31, 2021. </a:t>
            </a:r>
          </a:p>
          <a:p>
            <a:endParaRPr lang="en-US" dirty="0">
              <a:solidFill>
                <a:srgbClr val="000000"/>
              </a:solidFill>
              <a:latin typeface="Arial" panose="020B0604020202020204" pitchFamily="34" charset="0"/>
              <a:cs typeface="Arial" panose="020B0604020202020204" pitchFamily="34" charset="0"/>
            </a:endParaRPr>
          </a:p>
          <a:p>
            <a:r>
              <a:rPr lang="en-US" dirty="0">
                <a:solidFill>
                  <a:srgbClr val="000000"/>
                </a:solidFill>
                <a:latin typeface="Arial" panose="020B0604020202020204" pitchFamily="34" charset="0"/>
                <a:cs typeface="Arial" panose="020B0604020202020204" pitchFamily="34" charset="0"/>
              </a:rPr>
              <a:t>As a result of this transition, there will be changes to network management, clinical review and precertification, claim payments and ordering of services.</a:t>
            </a:r>
          </a:p>
          <a:p>
            <a:endParaRPr lang="en-US" dirty="0">
              <a:solidFill>
                <a:srgbClr val="000000"/>
              </a:solidFill>
              <a:latin typeface="Arial" panose="020B0604020202020204" pitchFamily="34" charset="0"/>
              <a:cs typeface="Arial" panose="020B0604020202020204" pitchFamily="34" charset="0"/>
            </a:endParaRPr>
          </a:p>
          <a:p>
            <a:endParaRPr lang="en-US" dirty="0">
              <a:solidFill>
                <a:srgbClr val="000000"/>
              </a:solidFill>
              <a:latin typeface="Arial" panose="020B0604020202020204" pitchFamily="34" charset="0"/>
              <a:cs typeface="Arial" panose="020B0604020202020204" pitchFamily="34" charset="0"/>
            </a:endParaRPr>
          </a:p>
          <a:p>
            <a:endParaRPr lang="en-US" dirty="0">
              <a:solidFill>
                <a:srgbClr val="000000"/>
              </a:solidFill>
              <a:latin typeface="Arial" panose="020B0604020202020204" pitchFamily="34" charset="0"/>
              <a:cs typeface="Arial" panose="020B0604020202020204" pitchFamily="34" charset="0"/>
            </a:endParaRPr>
          </a:p>
          <a:p>
            <a:endParaRPr lang="en-US" dirty="0">
              <a:solidFill>
                <a:srgbClr val="000000"/>
              </a:solidFill>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25875376-150B-46C8-BAEF-344BC6B12A8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4010146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eviCore healthcare (eviCore) manages precertification for high-tech radiology and diagnostic cardiology services for all customers with an outpatient precertification requirement.</a:t>
            </a:r>
          </a:p>
          <a:p>
            <a:endParaRPr lang="en-US" sz="1200" b="0" i="0" u="none" strike="noStrike" kern="1200" baseline="0" dirty="0">
              <a:solidFill>
                <a:schemeClr val="tx1"/>
              </a:solidFill>
              <a:latin typeface="+mn-lt"/>
              <a:ea typeface="ＭＳ Ｐゴシック" pitchFamily="34" charset="-128"/>
              <a:cs typeface="ＭＳ Ｐゴシック" charset="-128"/>
            </a:endParaRPr>
          </a:p>
          <a:p>
            <a:pPr marL="0" indent="0">
              <a:buNone/>
            </a:pPr>
            <a:r>
              <a:rPr lang="en-US" sz="1200" b="1" dirty="0"/>
              <a:t>On August 1, 2020, we</a:t>
            </a:r>
            <a:r>
              <a:rPr lang="en-US" sz="1200" b="1" baseline="0" dirty="0"/>
              <a:t> expanded our </a:t>
            </a:r>
            <a:r>
              <a:rPr lang="en-US" sz="1200" b="1" dirty="0"/>
              <a:t>precertification requirements for computed tomography (CT) scans and magnetic resonance imaging (MRI) to include a medical necessity review for site of care customers with fully insured Cigna plans and participants in the Cigna employer account. </a:t>
            </a:r>
          </a:p>
          <a:p>
            <a:pPr marL="0" indent="0">
              <a:buNone/>
            </a:pPr>
            <a:endParaRPr lang="en-US" sz="1200" b="1" dirty="0"/>
          </a:p>
          <a:p>
            <a:pPr marL="0" indent="0">
              <a:buNone/>
            </a:pPr>
            <a:r>
              <a:rPr lang="en-US" sz="1200" b="1" dirty="0"/>
              <a:t>As of</a:t>
            </a:r>
            <a:r>
              <a:rPr lang="en-US" sz="1200" b="1" baseline="0" dirty="0"/>
              <a:t> January 1, 2021, the program also applies to customers with Individual &amp; Family Plans (IFP). </a:t>
            </a:r>
            <a:endParaRPr lang="en-US" sz="1200" b="1" dirty="0"/>
          </a:p>
          <a:p>
            <a:endParaRPr lang="en-US" sz="1200" b="0" i="0" u="none" strike="noStrike" kern="1200" baseline="0" dirty="0">
              <a:solidFill>
                <a:schemeClr val="tx1"/>
              </a:solidFill>
              <a:latin typeface="+mn-lt"/>
              <a:ea typeface="ＭＳ Ｐゴシック" pitchFamily="34" charset="-128"/>
            </a:endParaRPr>
          </a:p>
          <a:p>
            <a:endParaRPr lang="en-US" sz="1200" b="0" i="0" u="none" strike="noStrike" kern="1200" baseline="0" dirty="0">
              <a:solidFill>
                <a:schemeClr val="tx1"/>
              </a:solidFill>
              <a:latin typeface="+mn-lt"/>
              <a:ea typeface="ＭＳ Ｐゴシック" pitchFamily="34" charset="-128"/>
            </a:endParaRPr>
          </a:p>
          <a:p>
            <a:endParaRPr lang="en-US" sz="1200" b="0" i="0" u="none" strike="noStrike" kern="1200" baseline="0" dirty="0">
              <a:solidFill>
                <a:schemeClr val="tx1"/>
              </a:solidFill>
              <a:latin typeface="+mn-lt"/>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solidFill>
                  <a:prstClr val="black"/>
                </a:solidFill>
              </a:rPr>
              <a:pPr>
                <a:defRPr/>
              </a:pPr>
              <a:t>5</a:t>
            </a:fld>
            <a:endParaRPr lang="en-US" altLang="en-US" dirty="0">
              <a:solidFill>
                <a:prstClr val="black"/>
              </a:solidFill>
            </a:endParaRPr>
          </a:p>
        </p:txBody>
      </p:sp>
    </p:spTree>
    <p:extLst>
      <p:ext uri="{BB962C8B-B14F-4D97-AF65-F5344CB8AC3E}">
        <p14:creationId xmlns:p14="http://schemas.microsoft.com/office/powerpoint/2010/main" val="2453792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If a hospital outpatient setting is determined to not be medically necessary, Cigna will redirect to an appropriate site of care.</a:t>
            </a:r>
          </a:p>
          <a:p>
            <a:pPr marL="0" lvl="0" indent="0" eaLnBrk="0" hangingPunct="0">
              <a:spcBef>
                <a:spcPct val="30000"/>
              </a:spcBef>
              <a:buClrTx/>
              <a:buNone/>
              <a:defRPr/>
            </a:pPr>
            <a:r>
              <a:rPr lang="en-US" dirty="0"/>
              <a:t>There may be</a:t>
            </a:r>
            <a:r>
              <a:rPr lang="en-US" baseline="0" dirty="0"/>
              <a:t> </a:t>
            </a:r>
            <a:r>
              <a:rPr lang="en-US" dirty="0"/>
              <a:t>situations where the outpatient hospital setting is medically necessary due to the patient’s clinical</a:t>
            </a:r>
          </a:p>
          <a:p>
            <a:pPr marL="0" lvl="0" indent="0" eaLnBrk="0" hangingPunct="0">
              <a:spcBef>
                <a:spcPct val="30000"/>
              </a:spcBef>
              <a:buClrTx/>
              <a:buNone/>
              <a:defRPr/>
            </a:pPr>
            <a:r>
              <a:rPr lang="en-US" dirty="0"/>
              <a:t>condition.</a:t>
            </a:r>
          </a:p>
          <a:p>
            <a:pPr marL="0" lvl="0" indent="0" eaLnBrk="0" hangingPunct="0">
              <a:spcBef>
                <a:spcPct val="30000"/>
              </a:spcBef>
              <a:buClrTx/>
              <a:buNone/>
              <a:defRPr/>
            </a:pPr>
            <a:endParaRPr lang="en-US" dirty="0"/>
          </a:p>
          <a:p>
            <a:pPr marL="0" lvl="0" indent="0" eaLnBrk="0" hangingPunct="0">
              <a:spcBef>
                <a:spcPct val="30000"/>
              </a:spcBef>
              <a:buClrTx/>
              <a:buNone/>
              <a:defRPr/>
            </a:pPr>
            <a:endParaRPr lang="en-US" dirty="0"/>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solidFill>
                  <a:prstClr val="black"/>
                </a:solidFill>
              </a:rPr>
              <a:pPr>
                <a:defRPr/>
              </a:pPr>
              <a:t>6</a:t>
            </a:fld>
            <a:endParaRPr lang="en-US" altLang="en-US" dirty="0">
              <a:solidFill>
                <a:prstClr val="black"/>
              </a:solidFill>
            </a:endParaRPr>
          </a:p>
        </p:txBody>
      </p:sp>
    </p:spTree>
    <p:extLst>
      <p:ext uri="{BB962C8B-B14F-4D97-AF65-F5344CB8AC3E}">
        <p14:creationId xmlns:p14="http://schemas.microsoft.com/office/powerpoint/2010/main" val="1914155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baseline="0" dirty="0">
                <a:solidFill>
                  <a:schemeClr val="tx1"/>
                </a:solidFill>
                <a:latin typeface="+mn-lt"/>
                <a:ea typeface="ＭＳ Ｐゴシック" pitchFamily="34" charset="-128"/>
                <a:cs typeface="ＭＳ Ｐゴシック" charset="-128"/>
              </a:rPr>
              <a:t>As of January 1, 2021, Express Scripts Pharmacy, a Cigna company, is now our home delivery pharmacy. This transition began in October 2019 with our own Cigna employer group and continued through 2020.</a:t>
            </a:r>
          </a:p>
          <a:p>
            <a:endParaRPr lang="en-US" sz="1200" b="0" i="0" u="none" strike="noStrike" kern="1200" baseline="0" dirty="0">
              <a:solidFill>
                <a:schemeClr val="tx1"/>
              </a:solidFill>
              <a:latin typeface="+mn-lt"/>
              <a:ea typeface="ＭＳ Ｐゴシック" pitchFamily="34" charset="-128"/>
              <a:cs typeface="ＭＳ Ｐゴシック" charset="-128"/>
            </a:endParaRPr>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pPr>
                <a:defRPr/>
              </a:pPr>
              <a:t>7</a:t>
            </a:fld>
            <a:endParaRPr lang="en-US" altLang="en-US" dirty="0"/>
          </a:p>
        </p:txBody>
      </p:sp>
    </p:spTree>
    <p:extLst>
      <p:ext uri="{BB962C8B-B14F-4D97-AF65-F5344CB8AC3E}">
        <p14:creationId xmlns:p14="http://schemas.microsoft.com/office/powerpoint/2010/main" val="2469664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ＭＳ Ｐゴシック" pitchFamily="34" charset="-128"/>
                <a:cs typeface="ＭＳ Ｐゴシック" charset="-128"/>
              </a:rPr>
              <a:t>During COVID-19,</a:t>
            </a:r>
            <a:r>
              <a:rPr lang="en-US" sz="1200" kern="1200" baseline="0" dirty="0">
                <a:solidFill>
                  <a:schemeClr val="tx1"/>
                </a:solidFill>
                <a:effectLst/>
                <a:latin typeface="+mn-lt"/>
                <a:ea typeface="ＭＳ Ｐゴシック" pitchFamily="34" charset="-128"/>
                <a:cs typeface="ＭＳ Ｐゴシック" charset="-128"/>
              </a:rPr>
              <a:t> </a:t>
            </a:r>
            <a:r>
              <a:rPr lang="en-US" sz="1200" kern="1200" dirty="0">
                <a:solidFill>
                  <a:schemeClr val="tx1"/>
                </a:solidFill>
                <a:effectLst/>
                <a:latin typeface="Arial" panose="020B0604020202020204" pitchFamily="34" charset="0"/>
                <a:ea typeface="MS PGothic" pitchFamily="34" charset="-128"/>
                <a:cs typeface="Arial" panose="020B0604020202020204" pitchFamily="34" charset="0"/>
              </a:rPr>
              <a:t>as you and your patients sought more convenient and safer care options, </a:t>
            </a:r>
            <a:r>
              <a:rPr lang="en-US" sz="1200" kern="1200" baseline="0" dirty="0">
                <a:solidFill>
                  <a:schemeClr val="tx1"/>
                </a:solidFill>
                <a:effectLst/>
                <a:latin typeface="+mn-lt"/>
                <a:ea typeface="ＭＳ Ｐゴシック" pitchFamily="34" charset="-128"/>
                <a:cs typeface="ＭＳ Ｐゴシック" charset="-128"/>
              </a:rPr>
              <a:t>we implemented </a:t>
            </a:r>
            <a:r>
              <a:rPr lang="en-US" sz="1200" u="sng" kern="1200" dirty="0">
                <a:solidFill>
                  <a:schemeClr val="tx1"/>
                </a:solidFill>
                <a:effectLst/>
                <a:latin typeface="+mn-lt"/>
                <a:ea typeface="ＭＳ Ｐゴシック" pitchFamily="34" charset="-128"/>
                <a:cs typeface="ＭＳ Ｐゴシック" charset="-128"/>
                <a:hlinkClick r:id="rId3"/>
              </a:rPr>
              <a:t>interim COVID-19 virtual care guidelines</a:t>
            </a:r>
            <a:r>
              <a:rPr lang="en-US" sz="1200" u="sng" kern="1200" dirty="0">
                <a:solidFill>
                  <a:schemeClr val="tx1"/>
                </a:solidFill>
                <a:effectLst/>
                <a:latin typeface="+mn-lt"/>
                <a:ea typeface="ＭＳ Ｐゴシック" pitchFamily="34" charset="-128"/>
                <a:cs typeface="ＭＳ Ｐゴシック" charset="-128"/>
              </a:rPr>
              <a:t>,</a:t>
            </a:r>
            <a:r>
              <a:rPr lang="en-US" sz="1200" kern="1200" dirty="0">
                <a:solidFill>
                  <a:schemeClr val="tx1"/>
                </a:solidFill>
                <a:effectLst/>
                <a:latin typeface="+mn-lt"/>
                <a:ea typeface="ＭＳ Ｐゴシック" pitchFamily="34" charset="-128"/>
                <a:cs typeface="ＭＳ Ｐゴシック" charset="-128"/>
              </a:rPr>
              <a:t> which allowed for broad</a:t>
            </a:r>
            <a:r>
              <a:rPr lang="en-US" sz="1200" kern="1200" baseline="0" dirty="0">
                <a:solidFill>
                  <a:schemeClr val="tx1"/>
                </a:solidFill>
                <a:effectLst/>
                <a:latin typeface="+mn-lt"/>
                <a:ea typeface="ＭＳ Ｐゴシック" pitchFamily="34" charset="-128"/>
                <a:cs typeface="ＭＳ Ｐゴシック" charset="-128"/>
              </a:rPr>
              <a:t> virtual care (i.e., telehealth) coverage during the pandemic. Over the past year, </a:t>
            </a:r>
            <a:r>
              <a:rPr lang="en-US" sz="1200" kern="1200" dirty="0">
                <a:solidFill>
                  <a:schemeClr val="tx1"/>
                </a:solidFill>
                <a:effectLst/>
                <a:latin typeface="Arial" panose="020B0604020202020204" pitchFamily="34" charset="0"/>
                <a:ea typeface="MS PGothic" pitchFamily="34" charset="-128"/>
                <a:cs typeface="Arial" panose="020B0604020202020204" pitchFamily="34" charset="0"/>
              </a:rPr>
              <a:t>we’ve seen a tremendous</a:t>
            </a:r>
            <a:r>
              <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rPr>
              <a:t> </a:t>
            </a:r>
            <a:r>
              <a:rPr lang="en-US" sz="1200" kern="1200" dirty="0">
                <a:solidFill>
                  <a:schemeClr val="tx1"/>
                </a:solidFill>
                <a:effectLst/>
                <a:latin typeface="Arial" panose="020B0604020202020204" pitchFamily="34" charset="0"/>
                <a:ea typeface="MS PGothic" pitchFamily="34" charset="-128"/>
                <a:cs typeface="Arial" panose="020B0604020202020204" pitchFamily="34" charset="0"/>
              </a:rPr>
              <a:t>growing interest and use of virtual care by customers and providers</a:t>
            </a:r>
            <a:r>
              <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rPr>
              <a:t> seeking to stay connected. </a:t>
            </a:r>
            <a:r>
              <a:rPr lang="en-US" sz="1200" kern="1200" dirty="0">
                <a:solidFill>
                  <a:schemeClr val="tx1"/>
                </a:solidFill>
                <a:effectLst/>
                <a:latin typeface="+mn-lt"/>
                <a:ea typeface="ＭＳ Ｐゴシック" pitchFamily="34" charset="-128"/>
                <a:cs typeface="ＭＳ Ｐゴシック" charset="-128"/>
              </a:rPr>
              <a:t>Because of this, we’re committed to ensuring continued access to virtual care for providers and their patients.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ＭＳ Ｐゴシック" pitchFamily="34" charset="-128"/>
              <a:cs typeface="ＭＳ Ｐゴシック"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S PGothic" pitchFamily="34" charset="-128"/>
                <a:cs typeface="Arial" panose="020B0604020202020204" pitchFamily="34" charset="0"/>
              </a:rPr>
              <a:t>That’s why we’re pleased to introduce our NEW Virtual Care Reimbursement Policy for commercial medical services.</a:t>
            </a:r>
            <a:r>
              <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S PGothic" pitchFamily="34" charset="-128"/>
                <a:cs typeface="Arial" panose="020B0604020202020204" pitchFamily="34" charset="0"/>
              </a:rPr>
              <a:t>The new reimbursement policy ensures continued reimbursement</a:t>
            </a:r>
            <a:r>
              <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rPr>
              <a:t> at face-to-face rates for covered virtual care services for commercial medical services when all billing criteria are met.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endParaRPr>
          </a:p>
          <a:p>
            <a:pPr marL="0" marR="0" lvl="0" indent="0" algn="l" defTabSz="457200" rtl="0" eaLnBrk="0" fontAlgn="base" latinLnBrk="0" hangingPunct="0">
              <a:lnSpc>
                <a:spcPct val="100000"/>
              </a:lnSpc>
              <a:spcBef>
                <a:spcPts val="0"/>
              </a:spcBef>
              <a:spcAft>
                <a:spcPct val="0"/>
              </a:spcAft>
              <a:buClrTx/>
              <a:buSzTx/>
              <a:buFontTx/>
              <a:buNone/>
              <a:tabLst/>
              <a:defRPr/>
            </a:pPr>
            <a:r>
              <a:rPr lang="en-US" sz="1200" dirty="0"/>
              <a:t>The new policy allows for reimbursement of a variety of services typically performed in an office setting that are appropriate to perform virtually,</a:t>
            </a:r>
            <a:r>
              <a:rPr lang="en-US" sz="1200" baseline="0" dirty="0"/>
              <a:t> such as:</a:t>
            </a:r>
          </a:p>
          <a:p>
            <a:pPr marL="285750" lvl="0" indent="-285750">
              <a:lnSpc>
                <a:spcPts val="1920"/>
              </a:lnSpc>
              <a:spcBef>
                <a:spcPts val="0"/>
              </a:spcBef>
              <a:spcAft>
                <a:spcPts val="1200"/>
              </a:spcAft>
              <a:buClr>
                <a:srgbClr val="17ABE0"/>
              </a:buClr>
              <a:buFont typeface="Arial" panose="020B0604020202020204" pitchFamily="34" charset="0"/>
              <a:buChar char="•"/>
            </a:pPr>
            <a:r>
              <a:rPr lang="en-US" sz="1200" b="0" dirty="0">
                <a:solidFill>
                  <a:srgbClr val="1F497C"/>
                </a:solidFill>
              </a:rPr>
              <a:t>Routine check-ups</a:t>
            </a:r>
          </a:p>
          <a:p>
            <a:pPr marL="285750" lvl="0" indent="-285750">
              <a:lnSpc>
                <a:spcPts val="1920"/>
              </a:lnSpc>
              <a:spcBef>
                <a:spcPts val="0"/>
              </a:spcBef>
              <a:spcAft>
                <a:spcPts val="1200"/>
              </a:spcAft>
              <a:buClr>
                <a:srgbClr val="17ABE0"/>
              </a:buClr>
              <a:buFont typeface="Arial" panose="020B0604020202020204" pitchFamily="34" charset="0"/>
              <a:buChar char="•"/>
            </a:pPr>
            <a:r>
              <a:rPr lang="en-US" sz="1200" b="0" dirty="0">
                <a:solidFill>
                  <a:srgbClr val="1F497C"/>
                </a:solidFill>
              </a:rPr>
              <a:t>General wellness visits</a:t>
            </a:r>
          </a:p>
          <a:p>
            <a:pPr marL="285750" lvl="0" indent="-285750">
              <a:lnSpc>
                <a:spcPts val="1920"/>
              </a:lnSpc>
              <a:spcBef>
                <a:spcPts val="0"/>
              </a:spcBef>
              <a:spcAft>
                <a:spcPts val="1200"/>
              </a:spcAft>
              <a:buClr>
                <a:srgbClr val="17ABE0"/>
              </a:buClr>
              <a:buFont typeface="Arial" panose="020B0604020202020204" pitchFamily="34" charset="0"/>
              <a:buChar char="•"/>
            </a:pPr>
            <a:r>
              <a:rPr lang="en-US" sz="1200" b="0" dirty="0">
                <a:solidFill>
                  <a:srgbClr val="1F497C"/>
                </a:solidFill>
              </a:rPr>
              <a:t>New patient exams</a:t>
            </a:r>
          </a:p>
          <a:p>
            <a:pPr marL="285750" lvl="0" indent="-285750">
              <a:lnSpc>
                <a:spcPts val="1920"/>
              </a:lnSpc>
              <a:spcBef>
                <a:spcPts val="0"/>
              </a:spcBef>
              <a:spcAft>
                <a:spcPts val="1200"/>
              </a:spcAft>
              <a:buClr>
                <a:srgbClr val="17ABE0"/>
              </a:buClr>
              <a:buFont typeface="Arial" panose="020B0604020202020204" pitchFamily="34" charset="0"/>
              <a:buChar char="•"/>
            </a:pPr>
            <a:r>
              <a:rPr lang="en-US" sz="1200" b="0" dirty="0">
                <a:solidFill>
                  <a:srgbClr val="1F497C"/>
                </a:solidFill>
              </a:rPr>
              <a:t>Behavioral assessments</a:t>
            </a:r>
          </a:p>
          <a:p>
            <a:pPr marL="0" marR="0" lvl="0" indent="0" algn="l" defTabSz="457200" rtl="0" eaLnBrk="0" fontAlgn="base" latinLnBrk="0" hangingPunct="0">
              <a:lnSpc>
                <a:spcPct val="100000"/>
              </a:lnSpc>
              <a:spcBef>
                <a:spcPts val="0"/>
              </a:spcBef>
              <a:spcAft>
                <a:spcPct val="0"/>
              </a:spcAft>
              <a:buClrTx/>
              <a:buSzTx/>
              <a:buFontTx/>
              <a:buNone/>
              <a:tabLst/>
              <a:defRPr/>
            </a:pPr>
            <a:endParaRPr lang="en-US" sz="1200" baseline="0" dirty="0"/>
          </a:p>
          <a:p>
            <a:r>
              <a:rPr lang="en-US" sz="1200" b="1" dirty="0"/>
              <a:t>Common codes included in the policy</a:t>
            </a:r>
            <a:endParaRPr lang="en-US" sz="1200" dirty="0"/>
          </a:p>
          <a:p>
            <a:pPr marL="285750" lvl="0" indent="-285750">
              <a:buFont typeface="Arial" panose="020B0604020202020204" pitchFamily="34" charset="0"/>
              <a:buChar char="•"/>
            </a:pPr>
            <a:r>
              <a:rPr lang="en-US" sz="1200" dirty="0"/>
              <a:t>Outpatient E&amp;M codes for new and established patients (99202-99215)</a:t>
            </a:r>
          </a:p>
          <a:p>
            <a:pPr marL="285750" lvl="0" indent="-285750">
              <a:buFont typeface="Arial" panose="020B0604020202020204" pitchFamily="34" charset="0"/>
              <a:buChar char="•"/>
            </a:pPr>
            <a:r>
              <a:rPr lang="en-US" sz="1200" dirty="0"/>
              <a:t>Physical and occupational therapy E&amp;M codes (97161-97168)</a:t>
            </a:r>
          </a:p>
          <a:p>
            <a:pPr marL="285750" lvl="0" indent="-285750">
              <a:buFont typeface="Arial" panose="020B0604020202020204" pitchFamily="34" charset="0"/>
              <a:buChar char="•"/>
            </a:pPr>
            <a:r>
              <a:rPr lang="en-US" sz="1200" dirty="0"/>
              <a:t>Telephone-only E&amp;M codes (99441-99443)</a:t>
            </a:r>
          </a:p>
          <a:p>
            <a:pPr marL="285750" lvl="0" indent="-285750">
              <a:buFont typeface="Arial" panose="020B0604020202020204" pitchFamily="34" charset="0"/>
              <a:buChar char="•"/>
            </a:pPr>
            <a:r>
              <a:rPr lang="en-US" sz="1200" dirty="0"/>
              <a:t>Annual wellness visit codes (G0438 and G0439</a:t>
            </a:r>
            <a:endParaRPr lang="en-US" sz="1200" baseline="0" dirty="0"/>
          </a:p>
          <a:p>
            <a:pPr marL="0" marR="0" lvl="0" indent="0" algn="l" defTabSz="457200" rtl="0" eaLnBrk="0" fontAlgn="base" latinLnBrk="0" hangingPunct="0">
              <a:lnSpc>
                <a:spcPct val="100000"/>
              </a:lnSpc>
              <a:spcBef>
                <a:spcPts val="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ts val="0"/>
              </a:spcBef>
              <a:spcAft>
                <a:spcPct val="0"/>
              </a:spcAft>
              <a:buClrTx/>
              <a:buSzTx/>
              <a:buFontTx/>
              <a:buNone/>
              <a:tabLst/>
              <a:defRPr/>
            </a:pPr>
            <a:r>
              <a:rPr lang="en-US" sz="1200" dirty="0"/>
              <a:t>The codes included in the policy account for approximately</a:t>
            </a:r>
            <a:r>
              <a:rPr lang="en-US" sz="1200" baseline="0" dirty="0"/>
              <a:t> 95% of the services billed to Cigna during COVID-19.</a:t>
            </a:r>
            <a:endParaRPr lang="en-US" sz="1200" dirty="0"/>
          </a:p>
          <a:p>
            <a:pPr marL="0" marR="0" lvl="0" indent="0" algn="l" defTabSz="457200" rtl="0" eaLnBrk="0" fontAlgn="base" latinLnBrk="0" hangingPunct="0">
              <a:lnSpc>
                <a:spcPct val="100000"/>
              </a:lnSpc>
              <a:spcBef>
                <a:spcPts val="0"/>
              </a:spcBef>
              <a:spcAft>
                <a:spcPct val="0"/>
              </a:spcAft>
              <a:buClrTx/>
              <a:buSzTx/>
              <a:buFontTx/>
              <a:buNone/>
              <a:tabLst/>
              <a:defRPr/>
            </a:pPr>
            <a:endParaRPr lang="en-US" sz="1200" kern="1200" dirty="0">
              <a:solidFill>
                <a:schemeClr val="tx1"/>
              </a:solidFill>
              <a:effectLst/>
              <a:latin typeface="Arial" panose="020B0604020202020204" pitchFamily="34" charset="0"/>
              <a:ea typeface="MS PGothic" pitchFamily="34" charset="-128"/>
              <a:cs typeface="Arial" panose="020B0604020202020204" pitchFamily="34" charset="0"/>
            </a:endParaRPr>
          </a:p>
          <a:p>
            <a:r>
              <a:rPr lang="en-US" sz="1200" b="1" kern="1200" dirty="0">
                <a:solidFill>
                  <a:schemeClr val="tx1"/>
                </a:solidFill>
                <a:effectLst/>
                <a:latin typeface="+mn-lt"/>
                <a:ea typeface="ＭＳ Ｐゴシック" pitchFamily="34" charset="-128"/>
                <a:cs typeface="ＭＳ Ｐゴシック" charset="-128"/>
              </a:rPr>
              <a:t>Other services that were included in the interim COVID-19 virtual care guidelines, but that are not included in the new Virtual Care Reimbursement Policy, that</a:t>
            </a:r>
            <a:r>
              <a:rPr lang="en-US" sz="1200" b="1" kern="1200" baseline="0" dirty="0">
                <a:solidFill>
                  <a:schemeClr val="tx1"/>
                </a:solidFill>
                <a:effectLst/>
                <a:latin typeface="+mn-lt"/>
                <a:ea typeface="ＭＳ Ｐゴシック" pitchFamily="34" charset="-128"/>
                <a:cs typeface="ＭＳ Ｐゴシック" charset="-128"/>
              </a:rPr>
              <a:t> will remain in effect.</a:t>
            </a:r>
            <a:r>
              <a:rPr lang="en-US" sz="1200" b="0" kern="1200" baseline="0" dirty="0">
                <a:solidFill>
                  <a:schemeClr val="tx1"/>
                </a:solidFill>
                <a:effectLst/>
                <a:latin typeface="+mn-lt"/>
                <a:ea typeface="ＭＳ Ｐゴシック" pitchFamily="34" charset="-128"/>
                <a:cs typeface="ＭＳ Ｐゴシック" charset="-128"/>
              </a:rPr>
              <a:t> </a:t>
            </a:r>
            <a:r>
              <a:rPr lang="en-US" sz="1200" kern="1200" dirty="0">
                <a:solidFill>
                  <a:schemeClr val="tx1"/>
                </a:solidFill>
                <a:effectLst/>
                <a:latin typeface="+mn-lt"/>
                <a:ea typeface="ＭＳ Ｐゴシック" pitchFamily="34" charset="-128"/>
                <a:cs typeface="ＭＳ Ｐゴシック" charset="-128"/>
              </a:rPr>
              <a:t>Through the public health emergency period (currently April 20, 2021), we will continue to made additional virtual care accommodations by allowing:</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Facilities to bill on a UB-04 claim form</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Providers and facilities to bill certain home health codes</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Urgent care centers to offer virtual care</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Code G2012 to be billed for quick 5-10 minute phone conversations </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Most synchronous technology to be used (e.g., FaceTime, Skype, Zoom, etc.)</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eConsult codes (99446-99449, 99451, and 99452)</a:t>
            </a:r>
          </a:p>
          <a:p>
            <a:pPr marL="628650" lvl="1" indent="-171450">
              <a:buFont typeface="Arial" panose="020B0604020202020204" pitchFamily="34" charset="0"/>
              <a:buChar char="•"/>
            </a:pPr>
            <a:r>
              <a:rPr lang="en-US" sz="1200" kern="1200" dirty="0">
                <a:solidFill>
                  <a:schemeClr val="tx1"/>
                </a:solidFill>
                <a:effectLst/>
                <a:latin typeface="+mn-lt"/>
                <a:ea typeface="ＭＳ Ｐゴシック" pitchFamily="34" charset="-128"/>
                <a:cs typeface="+mn-cs"/>
              </a:rPr>
              <a:t>Preventive care services (99381-99387 and 99391-99397)</a:t>
            </a:r>
          </a:p>
          <a:p>
            <a:pPr marL="171450" indent="-171450">
              <a:spcBef>
                <a:spcPct val="50000"/>
              </a:spcBef>
              <a:buClr>
                <a:srgbClr val="0D0D0D"/>
              </a:buClr>
              <a:buFont typeface="Arial" panose="020B0604020202020204" pitchFamily="34" charset="0"/>
              <a:buChar char="•"/>
            </a:pPr>
            <a:endParaRPr lang="en-US" altLang="en-US" dirty="0">
              <a:latin typeface="Arial" pitchFamily="34" charset="0"/>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Arial" panose="020B0604020202020204" pitchFamily="34" charset="0"/>
              <a:ea typeface="MS PGothic" pitchFamily="34" charset="-128"/>
              <a:cs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pPr>
              <a:defRPr/>
            </a:pPr>
            <a:fld id="{45A78108-2B7A-47E1-AE48-197CE75472EC}" type="slidenum">
              <a:rPr lang="en-US" altLang="en-US" smtClean="0"/>
              <a:pPr>
                <a:defRPr/>
              </a:pPr>
              <a:t>8</a:t>
            </a:fld>
            <a:endParaRPr lang="en-US" altLang="en-US" dirty="0"/>
          </a:p>
        </p:txBody>
      </p:sp>
    </p:spTree>
    <p:extLst>
      <p:ext uri="{BB962C8B-B14F-4D97-AF65-F5344CB8AC3E}">
        <p14:creationId xmlns:p14="http://schemas.microsoft.com/office/powerpoint/2010/main" val="2200644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xfrm>
            <a:off x="286036" y="4560570"/>
            <a:ext cx="6827590" cy="487767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buClr>
                <a:srgbClr val="0D0D0D"/>
              </a:buClr>
            </a:pPr>
            <a:r>
              <a:rPr lang="en-US" altLang="en-US" dirty="0">
                <a:latin typeface="Arial" pitchFamily="34" charset="0"/>
                <a:cs typeface="Arial" pitchFamily="34" charset="0"/>
              </a:rPr>
              <a:t>Please note that as of February 15, 2021,</a:t>
            </a:r>
            <a:r>
              <a:rPr lang="en-US" altLang="en-US" baseline="0" dirty="0">
                <a:latin typeface="Arial" pitchFamily="34" charset="0"/>
                <a:cs typeface="Arial" pitchFamily="34" charset="0"/>
              </a:rPr>
              <a:t> Cigna will no longer waive cost-share for COVID-19 treatment.</a:t>
            </a:r>
            <a:endParaRPr lang="en-US" altLang="en-US" dirty="0">
              <a:latin typeface="Arial" pitchFamily="34" charset="0"/>
              <a:cs typeface="Arial" pitchFamily="34" charset="0"/>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cs typeface="Arial" pitchFamily="34" charset="0"/>
              </a:defRPr>
            </a:lvl1pPr>
            <a:lvl2pPr marL="785232" indent="-302012" eaLnBrk="0" hangingPunct="0">
              <a:defRPr sz="2500">
                <a:solidFill>
                  <a:schemeClr val="tx1"/>
                </a:solidFill>
                <a:latin typeface="Arial" pitchFamily="34" charset="0"/>
                <a:cs typeface="Arial" pitchFamily="34" charset="0"/>
              </a:defRPr>
            </a:lvl2pPr>
            <a:lvl3pPr marL="1208050" indent="-241610" eaLnBrk="0" hangingPunct="0">
              <a:defRPr sz="2500">
                <a:solidFill>
                  <a:schemeClr val="tx1"/>
                </a:solidFill>
                <a:latin typeface="Arial" pitchFamily="34" charset="0"/>
                <a:cs typeface="Arial" pitchFamily="34" charset="0"/>
              </a:defRPr>
            </a:lvl3pPr>
            <a:lvl4pPr marL="1691270" indent="-241610" eaLnBrk="0" hangingPunct="0">
              <a:defRPr sz="2500">
                <a:solidFill>
                  <a:schemeClr val="tx1"/>
                </a:solidFill>
                <a:latin typeface="Arial" pitchFamily="34" charset="0"/>
                <a:cs typeface="Arial" pitchFamily="34" charset="0"/>
              </a:defRPr>
            </a:lvl4pPr>
            <a:lvl5pPr marL="2174489" indent="-241610" eaLnBrk="0" hangingPunct="0">
              <a:defRPr sz="2500">
                <a:solidFill>
                  <a:schemeClr val="tx1"/>
                </a:solidFill>
                <a:latin typeface="Arial" pitchFamily="34" charset="0"/>
                <a:cs typeface="Arial" pitchFamily="34" charset="0"/>
              </a:defRPr>
            </a:lvl5pPr>
            <a:lvl6pPr marL="2657708" indent="-241610" defTabSz="483220" eaLnBrk="0" fontAlgn="base" hangingPunct="0">
              <a:spcBef>
                <a:spcPct val="0"/>
              </a:spcBef>
              <a:spcAft>
                <a:spcPct val="0"/>
              </a:spcAft>
              <a:defRPr sz="2500">
                <a:solidFill>
                  <a:schemeClr val="tx1"/>
                </a:solidFill>
                <a:latin typeface="Arial" pitchFamily="34" charset="0"/>
                <a:cs typeface="Arial" pitchFamily="34" charset="0"/>
              </a:defRPr>
            </a:lvl6pPr>
            <a:lvl7pPr marL="3140928" indent="-241610" defTabSz="483220" eaLnBrk="0" fontAlgn="base" hangingPunct="0">
              <a:spcBef>
                <a:spcPct val="0"/>
              </a:spcBef>
              <a:spcAft>
                <a:spcPct val="0"/>
              </a:spcAft>
              <a:defRPr sz="2500">
                <a:solidFill>
                  <a:schemeClr val="tx1"/>
                </a:solidFill>
                <a:latin typeface="Arial" pitchFamily="34" charset="0"/>
                <a:cs typeface="Arial" pitchFamily="34" charset="0"/>
              </a:defRPr>
            </a:lvl7pPr>
            <a:lvl8pPr marL="3624149" indent="-241610" defTabSz="483220" eaLnBrk="0" fontAlgn="base" hangingPunct="0">
              <a:spcBef>
                <a:spcPct val="0"/>
              </a:spcBef>
              <a:spcAft>
                <a:spcPct val="0"/>
              </a:spcAft>
              <a:defRPr sz="2500">
                <a:solidFill>
                  <a:schemeClr val="tx1"/>
                </a:solidFill>
                <a:latin typeface="Arial" pitchFamily="34" charset="0"/>
                <a:cs typeface="Arial" pitchFamily="34" charset="0"/>
              </a:defRPr>
            </a:lvl8pPr>
            <a:lvl9pPr marL="4107368" indent="-241610" defTabSz="483220" eaLnBrk="0" fontAlgn="base" hangingPunct="0">
              <a:spcBef>
                <a:spcPct val="0"/>
              </a:spcBef>
              <a:spcAft>
                <a:spcPct val="0"/>
              </a:spcAft>
              <a:defRPr sz="2500">
                <a:solidFill>
                  <a:schemeClr val="tx1"/>
                </a:solidFill>
                <a:latin typeface="Arial" pitchFamily="34" charset="0"/>
                <a:cs typeface="Arial" pitchFamily="34" charset="0"/>
              </a:defRPr>
            </a:lvl9pPr>
          </a:lstStyle>
          <a:p>
            <a:pPr eaLnBrk="1" hangingPunct="1"/>
            <a:fld id="{42AB4212-637D-4D55-A373-DC5E29A8EB25}" type="slidenum">
              <a:rPr lang="en-US" altLang="en-US" sz="1300">
                <a:solidFill>
                  <a:prstClr val="black"/>
                </a:solidFill>
                <a:latin typeface="Calibri" pitchFamily="34" charset="0"/>
              </a:rPr>
              <a:pPr eaLnBrk="1" hangingPunct="1"/>
              <a:t>9</a:t>
            </a:fld>
            <a:endParaRPr lang="en-US" altLang="en-US" sz="1300" dirty="0">
              <a:solidFill>
                <a:prstClr val="black"/>
              </a:solidFill>
              <a:latin typeface="Calibri" pitchFamily="34" charset="0"/>
            </a:endParaRPr>
          </a:p>
        </p:txBody>
      </p:sp>
    </p:spTree>
    <p:extLst>
      <p:ext uri="{BB962C8B-B14F-4D97-AF65-F5344CB8AC3E}">
        <p14:creationId xmlns:p14="http://schemas.microsoft.com/office/powerpoint/2010/main" val="2144432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A501DEF8-DE0B-4712-A1C0-15746D6D54CE}" type="slidenum">
              <a:rPr lang="en-US" altLang="en-US"/>
              <a:pPr>
                <a:defRPr/>
              </a:pPr>
              <a:t>‹#›</a:t>
            </a:fld>
            <a:endParaRPr lang="en-US" altLang="en-US" dirty="0"/>
          </a:p>
        </p:txBody>
      </p:sp>
      <p:sp>
        <p:nvSpPr>
          <p:cNvPr id="3" name="Rectangle 7"/>
          <p:cNvSpPr>
            <a:spLocks noGrp="1" noChangeArrowheads="1"/>
          </p:cNvSpPr>
          <p:nvPr>
            <p:ph type="ftr" sz="quarter" idx="11"/>
          </p:nvPr>
        </p:nvSpPr>
        <p:spPr>
          <a:ln/>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10954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55752"/>
          <a:stretch/>
        </p:blipFill>
        <p:spPr>
          <a:xfrm>
            <a:off x="6880225" y="5961063"/>
            <a:ext cx="2046288" cy="850899"/>
          </a:xfrm>
          <a:prstGeom prst="rect">
            <a:avLst/>
          </a:prstGeom>
        </p:spPr>
      </p:pic>
      <p:sp>
        <p:nvSpPr>
          <p:cNvPr id="4" name="Rectangle 3"/>
          <p:cNvSpPr/>
          <p:nvPr userDrawn="1"/>
        </p:nvSpPr>
        <p:spPr bwMode="auto">
          <a:xfrm rot="5400000">
            <a:off x="3878262" y="51911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2870199" y="-1881187"/>
            <a:ext cx="3395663"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10242" name="Title Placeholder 1"/>
          <p:cNvSpPr>
            <a:spLocks noGrp="1"/>
          </p:cNvSpPr>
          <p:nvPr>
            <p:ph type="ctrTitle"/>
          </p:nvPr>
        </p:nvSpPr>
        <p:spPr>
          <a:xfrm>
            <a:off x="457200" y="1283516"/>
            <a:ext cx="8191948" cy="2682096"/>
          </a:xfrm>
          <a:prstGeom prst="rect">
            <a:avLst/>
          </a:prstGeom>
        </p:spPr>
        <p:txBody>
          <a:bodyPr anchor="b"/>
          <a:lstStyle>
            <a:lvl1pPr>
              <a:lnSpc>
                <a:spcPts val="4800"/>
              </a:lnSpc>
              <a:defRPr sz="4800" b="1" cap="all" baseline="0">
                <a:solidFill>
                  <a:srgbClr val="FFFFFF"/>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hasCustomPrompt="1"/>
          </p:nvPr>
        </p:nvSpPr>
        <p:spPr>
          <a:xfrm>
            <a:off x="457200" y="4402138"/>
            <a:ext cx="6434138" cy="1404938"/>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44659" t="30410" r="-6860" b="10635"/>
          <a:stretch/>
        </p:blipFill>
        <p:spPr>
          <a:xfrm>
            <a:off x="377825" y="6224587"/>
            <a:ext cx="2876549" cy="501650"/>
          </a:xfrm>
          <a:prstGeom prst="rect">
            <a:avLst/>
          </a:prstGeom>
        </p:spPr>
      </p:pic>
    </p:spTree>
    <p:extLst>
      <p:ext uri="{BB962C8B-B14F-4D97-AF65-F5344CB8AC3E}">
        <p14:creationId xmlns:p14="http://schemas.microsoft.com/office/powerpoint/2010/main" val="11217311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p:cNvSpPr/>
          <p:nvPr userDrawn="1"/>
        </p:nvSpPr>
        <p:spPr bwMode="auto">
          <a:xfrm rot="5400000">
            <a:off x="2370137" y="-2397125"/>
            <a:ext cx="4424363"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3878262" y="51911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7" name="Text Placeholder 2"/>
          <p:cNvSpPr>
            <a:spLocks noGrp="1"/>
          </p:cNvSpPr>
          <p:nvPr>
            <p:ph type="subTitle" idx="1" hasCustomPrompt="1"/>
          </p:nvPr>
        </p:nvSpPr>
        <p:spPr>
          <a:xfrm>
            <a:off x="457200" y="4402138"/>
            <a:ext cx="7696200" cy="1404938"/>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sp>
        <p:nvSpPr>
          <p:cNvPr id="8" name="Title Placeholder 1"/>
          <p:cNvSpPr>
            <a:spLocks noGrp="1"/>
          </p:cNvSpPr>
          <p:nvPr>
            <p:ph type="ctrTitle"/>
          </p:nvPr>
        </p:nvSpPr>
        <p:spPr>
          <a:xfrm>
            <a:off x="452439" y="2979738"/>
            <a:ext cx="8716962" cy="957264"/>
          </a:xfrm>
          <a:prstGeom prst="rect">
            <a:avLst/>
          </a:prstGeom>
        </p:spPr>
        <p:txBody>
          <a:bodyPr anchor="b"/>
          <a:lstStyle>
            <a:lvl1pPr>
              <a:lnSpc>
                <a:spcPts val="4000"/>
              </a:lnSpc>
              <a:defRPr sz="3800" b="1" cap="all" baseline="0">
                <a:solidFill>
                  <a:srgbClr val="FFFFFF"/>
                </a:solidFill>
                <a:latin typeface="Arial" charset="0"/>
              </a:defRPr>
            </a:lvl1p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C8C01F01-A601-4FE5-8E71-6675F782C625}" type="slidenum">
              <a:rPr lang="en-US" altLang="en-US"/>
              <a:pPr/>
              <a:t>‹#›</a:t>
            </a:fld>
            <a:endParaRPr lang="en-US" altLang="en-US" dirty="0"/>
          </a:p>
        </p:txBody>
      </p:sp>
      <p:sp>
        <p:nvSpPr>
          <p:cNvPr id="9" name="Rectangle 7"/>
          <p:cNvSpPr>
            <a:spLocks noGrp="1" noChangeArrowheads="1"/>
          </p:cNvSpPr>
          <p:nvPr>
            <p:ph type="ftr" sz="quarter" idx="11"/>
          </p:nvPr>
        </p:nvSpPr>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3607808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230188" indent="-230188">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452438" y="274638"/>
            <a:ext cx="8229600" cy="646112"/>
          </a:xfrm>
        </p:spPr>
        <p:txBody>
          <a:bodyPr/>
          <a:lstStyle>
            <a:lvl1pPr>
              <a:defRPr sz="2000"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819798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2438" y="274638"/>
            <a:ext cx="8229600" cy="646112"/>
          </a:xfrm>
        </p:spPr>
        <p:txBody>
          <a:bodyPr/>
          <a:lstStyle>
            <a:lvl1pPr>
              <a:defRPr sz="20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4188332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E610E1DF-8D3F-4AD8-AE6B-6D4EC949FB90}" type="slidenum">
              <a:rPr lang="en-US" altLang="en-US"/>
              <a:pPr/>
              <a:t>‹#›</a:t>
            </a:fld>
            <a:endParaRPr lang="en-US" altLang="en-US" dirty="0"/>
          </a:p>
        </p:txBody>
      </p:sp>
      <p:sp>
        <p:nvSpPr>
          <p:cNvPr id="3"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9482376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 Blue Background">
    <p:spTree>
      <p:nvGrpSpPr>
        <p:cNvPr id="1" name=""/>
        <p:cNvGrpSpPr/>
        <p:nvPr/>
      </p:nvGrpSpPr>
      <p:grpSpPr>
        <a:xfrm>
          <a:off x="0" y="0"/>
          <a:ext cx="0" cy="0"/>
          <a:chOff x="0" y="0"/>
          <a:chExt cx="0" cy="0"/>
        </a:xfrm>
      </p:grpSpPr>
      <p:sp>
        <p:nvSpPr>
          <p:cNvPr id="7" name="Rectangle 6"/>
          <p:cNvSpPr/>
          <p:nvPr userDrawn="1"/>
        </p:nvSpPr>
        <p:spPr bwMode="auto">
          <a:xfrm rot="5400000">
            <a:off x="1667667" y="-1694656"/>
            <a:ext cx="5829301"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8" name="Rectangle 7"/>
          <p:cNvSpPr>
            <a:spLocks noGrp="1" noChangeArrowheads="1"/>
          </p:cNvSpPr>
          <p:nvPr>
            <p:ph type="ftr" sz="quarter" idx="11"/>
          </p:nvPr>
        </p:nvSpPr>
        <p:spPr>
          <a:xfrm>
            <a:off x="0" y="6626225"/>
            <a:ext cx="7011988" cy="228600"/>
          </a:xfrm>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
        <p:nvSpPr>
          <p:cNvPr id="9" name="Slide Number Placeholder 5"/>
          <p:cNvSpPr>
            <a:spLocks noGrp="1"/>
          </p:cNvSpPr>
          <p:nvPr>
            <p:ph type="sldNum" sz="quarter" idx="10"/>
          </p:nvPr>
        </p:nvSpPr>
        <p:spPr>
          <a:xfrm>
            <a:off x="7010400" y="6629400"/>
            <a:ext cx="2133600" cy="212725"/>
          </a:xfrm>
        </p:spPr>
        <p:txBody>
          <a:bodyPr/>
          <a:lstStyle>
            <a:lvl1pPr>
              <a:defRPr/>
            </a:lvl1pPr>
          </a:lstStyle>
          <a:p>
            <a:fld id="{C8C01F01-A601-4FE5-8E71-6675F782C625}" type="slidenum">
              <a:rPr lang="en-US" altLang="en-US"/>
              <a:pPr/>
              <a:t>‹#›</a:t>
            </a:fld>
            <a:endParaRPr lang="en-US" altLang="en-US" dirty="0"/>
          </a:p>
        </p:txBody>
      </p:sp>
    </p:spTree>
    <p:extLst>
      <p:ext uri="{BB962C8B-B14F-4D97-AF65-F5344CB8AC3E}">
        <p14:creationId xmlns:p14="http://schemas.microsoft.com/office/powerpoint/2010/main" val="5204493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2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8788" y="180043"/>
            <a:ext cx="8229600" cy="659745"/>
          </a:xfrm>
        </p:spPr>
        <p:txBody>
          <a:bodyPr/>
          <a:lstStyle>
            <a:lvl1pPr>
              <a:defRPr>
                <a:solidFill>
                  <a:srgbClr val="004986"/>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457200" y="945926"/>
            <a:ext cx="8231188" cy="6779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726314"/>
            <a:ext cx="4038600" cy="42015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2"/>
          <p:cNvSpPr>
            <a:spLocks noGrp="1"/>
          </p:cNvSpPr>
          <p:nvPr>
            <p:ph type="body" sz="half" idx="12"/>
          </p:nvPr>
        </p:nvSpPr>
        <p:spPr>
          <a:xfrm>
            <a:off x="458788" y="1726314"/>
            <a:ext cx="4038600" cy="42015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3"/>
          </p:nvPr>
        </p:nvSpPr>
        <p:spPr>
          <a:ln/>
        </p:spPr>
        <p:txBody>
          <a:bodyPr/>
          <a:lstStyle>
            <a:lvl1pPr>
              <a:defRPr/>
            </a:lvl1pPr>
          </a:lstStyle>
          <a:p>
            <a:pPr>
              <a:defRPr/>
            </a:pPr>
            <a:fld id="{7D67A8C8-304F-4E9F-864C-74B50C0D55E2}" type="slidenum">
              <a:rPr lang="en-US" altLang="en-US"/>
              <a:pPr>
                <a:defRPr/>
              </a:pPr>
              <a:t>‹#›</a:t>
            </a:fld>
            <a:endParaRPr lang="en-US" altLang="en-US" dirty="0"/>
          </a:p>
        </p:txBody>
      </p:sp>
      <p:sp>
        <p:nvSpPr>
          <p:cNvPr id="8" name="Rectangle 7"/>
          <p:cNvSpPr>
            <a:spLocks noGrp="1" noChangeArrowheads="1"/>
          </p:cNvSpPr>
          <p:nvPr>
            <p:ph type="ftr" sz="quarter" idx="14"/>
          </p:nvPr>
        </p:nvSpPr>
        <p:spPr>
          <a:ln/>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3769442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0242" name="Title Placeholder 1"/>
          <p:cNvSpPr>
            <a:spLocks noGrp="1"/>
          </p:cNvSpPr>
          <p:nvPr>
            <p:ph type="ctrTitle"/>
          </p:nvPr>
        </p:nvSpPr>
        <p:spPr>
          <a:xfrm>
            <a:off x="457200" y="476016"/>
            <a:ext cx="8191948" cy="2682096"/>
          </a:xfrm>
          <a:prstGeom prst="rect">
            <a:avLst/>
          </a:prstGeom>
        </p:spPr>
        <p:txBody>
          <a:bodyPr anchor="b"/>
          <a:lstStyle>
            <a:lvl1pPr>
              <a:lnSpc>
                <a:spcPts val="4000"/>
              </a:lnSpc>
              <a:defRPr sz="4000" b="1" cap="all" baseline="0">
                <a:solidFill>
                  <a:srgbClr val="002850"/>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hasCustomPrompt="1"/>
          </p:nvPr>
        </p:nvSpPr>
        <p:spPr>
          <a:xfrm>
            <a:off x="457200" y="3253842"/>
            <a:ext cx="8191948" cy="886689"/>
          </a:xfrm>
        </p:spPr>
        <p:txBody>
          <a:bodyPr anchor="t"/>
          <a:lstStyle>
            <a:lvl1pPr marL="0" indent="0">
              <a:lnSpc>
                <a:spcPts val="2200"/>
              </a:lnSpc>
              <a:buFont typeface="Arial" charset="0"/>
              <a:buNone/>
              <a:defRPr sz="2000" b="0">
                <a:solidFill>
                  <a:srgbClr val="0065A6"/>
                </a:solidFill>
                <a:latin typeface="Arial" charset="0"/>
              </a:defRPr>
            </a:lvl1pPr>
          </a:lstStyle>
          <a:p>
            <a:r>
              <a:rPr lang="en-US" dirty="0"/>
              <a:t>Click to edit master subtitle style</a:t>
            </a:r>
          </a:p>
        </p:txBody>
      </p:sp>
      <p:pic>
        <p:nvPicPr>
          <p:cNvPr id="11" name="Picture 10"/>
          <p:cNvPicPr>
            <a:picLocks noChangeAspect="1"/>
          </p:cNvPicPr>
          <p:nvPr userDrawn="1"/>
        </p:nvPicPr>
        <p:blipFill rotWithShape="1">
          <a:blip r:embed="rId2" cstate="email">
            <a:extLst>
              <a:ext uri="{28A0092B-C50C-407E-A947-70E740481C1C}">
                <a14:useLocalDpi xmlns:a14="http://schemas.microsoft.com/office/drawing/2010/main"/>
              </a:ext>
            </a:extLst>
          </a:blip>
          <a:srcRect r="55752"/>
          <a:stretch/>
        </p:blipFill>
        <p:spPr>
          <a:xfrm>
            <a:off x="6880225" y="4844516"/>
            <a:ext cx="2046288" cy="1133483"/>
          </a:xfrm>
          <a:prstGeom prst="rect">
            <a:avLst/>
          </a:prstGeom>
        </p:spPr>
      </p:pic>
      <p:pic>
        <p:nvPicPr>
          <p:cNvPr id="13" name="Picture 12"/>
          <p:cNvPicPr>
            <a:picLocks noChangeAspect="1"/>
          </p:cNvPicPr>
          <p:nvPr userDrawn="1"/>
        </p:nvPicPr>
        <p:blipFill rotWithShape="1">
          <a:blip r:embed="rId3" cstate="email">
            <a:extLst>
              <a:ext uri="{28A0092B-C50C-407E-A947-70E740481C1C}">
                <a14:useLocalDpi xmlns:a14="http://schemas.microsoft.com/office/drawing/2010/main"/>
              </a:ext>
            </a:extLst>
          </a:blip>
          <a:srcRect r="-12396"/>
          <a:stretch/>
        </p:blipFill>
        <p:spPr>
          <a:xfrm>
            <a:off x="377827" y="5195555"/>
            <a:ext cx="2876549" cy="668248"/>
          </a:xfrm>
          <a:prstGeom prst="rect">
            <a:avLst/>
          </a:prstGeom>
        </p:spPr>
      </p:pic>
      <p:grpSp>
        <p:nvGrpSpPr>
          <p:cNvPr id="10" name="Group 9"/>
          <p:cNvGrpSpPr/>
          <p:nvPr userDrawn="1"/>
        </p:nvGrpSpPr>
        <p:grpSpPr>
          <a:xfrm>
            <a:off x="-17462" y="5935135"/>
            <a:ext cx="9170989" cy="931335"/>
            <a:chOff x="-17463" y="4483498"/>
            <a:chExt cx="9170989" cy="666353"/>
          </a:xfrm>
        </p:grpSpPr>
        <p:sp>
          <p:nvSpPr>
            <p:cNvPr id="12" name="Rectangle 11"/>
            <p:cNvSpPr/>
            <p:nvPr userDrawn="1"/>
          </p:nvSpPr>
          <p:spPr bwMode="auto">
            <a:xfrm rot="5400000" flipH="1">
              <a:off x="4334550" y="131486"/>
              <a:ext cx="466963"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eaLnBrk="1" hangingPunct="1">
                <a:defRPr/>
              </a:pPr>
              <a:endParaRPr lang="en-US" sz="2400" dirty="0">
                <a:solidFill>
                  <a:srgbClr val="FFFF00"/>
                </a:solidFill>
                <a:ea typeface="ＭＳ Ｐゴシック" pitchFamily="34" charset="-128"/>
              </a:endParaRPr>
            </a:p>
          </p:txBody>
        </p:sp>
        <p:sp>
          <p:nvSpPr>
            <p:cNvPr id="14" name="Rectangle 13"/>
            <p:cNvSpPr/>
            <p:nvPr userDrawn="1"/>
          </p:nvSpPr>
          <p:spPr bwMode="auto">
            <a:xfrm rot="5400000">
              <a:off x="4465162" y="461488"/>
              <a:ext cx="205738"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eaLnBrk="1" hangingPunct="1">
                <a:defRPr/>
              </a:pPr>
              <a:endParaRPr lang="en-US" sz="2400" dirty="0">
                <a:solidFill>
                  <a:srgbClr val="FFFF00"/>
                </a:solidFill>
                <a:ea typeface="ＭＳ Ｐゴシック" pitchFamily="34" charset="-128"/>
              </a:endParaRPr>
            </a:p>
          </p:txBody>
        </p:sp>
      </p:grpSp>
      <p:sp>
        <p:nvSpPr>
          <p:cNvPr id="3" name="Picture Placeholder 2"/>
          <p:cNvSpPr>
            <a:spLocks noGrp="1"/>
          </p:cNvSpPr>
          <p:nvPr>
            <p:ph type="pic" sz="quarter" idx="10"/>
          </p:nvPr>
        </p:nvSpPr>
        <p:spPr>
          <a:xfrm>
            <a:off x="5598695" y="590289"/>
            <a:ext cx="3021431" cy="3742267"/>
          </a:xfrm>
          <a:solidFill>
            <a:schemeClr val="bg1">
              <a:lumMod val="85000"/>
            </a:schemeClr>
          </a:solidFill>
        </p:spPr>
        <p:txBody>
          <a:bodyPr/>
          <a:lstStyle/>
          <a:p>
            <a:r>
              <a:rPr lang="en-US" dirty="0"/>
              <a:t>Click icon to add picture</a:t>
            </a:r>
          </a:p>
        </p:txBody>
      </p:sp>
      <p:sp>
        <p:nvSpPr>
          <p:cNvPr id="16" name="Rectangle 15"/>
          <p:cNvSpPr/>
          <p:nvPr userDrawn="1"/>
        </p:nvSpPr>
        <p:spPr>
          <a:xfrm>
            <a:off x="457200" y="6558545"/>
            <a:ext cx="7543800" cy="246221"/>
          </a:xfrm>
          <a:prstGeom prst="rect">
            <a:avLst/>
          </a:prstGeom>
        </p:spPr>
        <p:txBody>
          <a:bodyPr wrap="square">
            <a:spAutoFit/>
          </a:bodyPr>
          <a:lstStyle/>
          <a:p>
            <a:pPr defTabSz="457189" eaLnBrk="1" hangingPunct="1"/>
            <a:r>
              <a:rPr lang="en-US" sz="1000" b="1" dirty="0">
                <a:solidFill>
                  <a:srgbClr val="969697"/>
                </a:solidFill>
                <a:latin typeface="Arial Narrow"/>
                <a:cs typeface="Arial Narrow"/>
              </a:rPr>
              <a:t>FOR INTERNAL USE ONLY</a:t>
            </a:r>
          </a:p>
        </p:txBody>
      </p:sp>
    </p:spTree>
    <p:extLst>
      <p:ext uri="{BB962C8B-B14F-4D97-AF65-F5344CB8AC3E}">
        <p14:creationId xmlns:p14="http://schemas.microsoft.com/office/powerpoint/2010/main" val="1235464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Picture Placeholder 2"/>
          <p:cNvSpPr>
            <a:spLocks noGrp="1"/>
          </p:cNvSpPr>
          <p:nvPr>
            <p:ph type="pic" sz="quarter" idx="12"/>
          </p:nvPr>
        </p:nvSpPr>
        <p:spPr>
          <a:xfrm>
            <a:off x="6295605" y="874795"/>
            <a:ext cx="2316583" cy="2093887"/>
          </a:xfrm>
          <a:solidFill>
            <a:schemeClr val="bg1">
              <a:lumMod val="85000"/>
            </a:schemeClr>
          </a:solidFill>
        </p:spPr>
        <p:txBody>
          <a:bodyPr/>
          <a:lstStyle/>
          <a:p>
            <a:r>
              <a:rPr lang="en-US" dirty="0"/>
              <a:t>Click icon to add picture</a:t>
            </a:r>
          </a:p>
        </p:txBody>
      </p:sp>
      <p:sp>
        <p:nvSpPr>
          <p:cNvPr id="7" name="Text Placeholder 2"/>
          <p:cNvSpPr>
            <a:spLocks noGrp="1"/>
          </p:cNvSpPr>
          <p:nvPr>
            <p:ph type="subTitle" idx="1" hasCustomPrompt="1"/>
          </p:nvPr>
        </p:nvSpPr>
        <p:spPr>
          <a:xfrm>
            <a:off x="457200" y="3722168"/>
            <a:ext cx="8154988" cy="884211"/>
          </a:xfrm>
        </p:spPr>
        <p:txBody>
          <a:bodyPr anchor="t"/>
          <a:lstStyle>
            <a:lvl1pPr marL="0" indent="0">
              <a:lnSpc>
                <a:spcPts val="2200"/>
              </a:lnSpc>
              <a:buFont typeface="Arial" charset="0"/>
              <a:buNone/>
              <a:defRPr sz="2000" b="0">
                <a:solidFill>
                  <a:srgbClr val="0065A6"/>
                </a:solidFill>
                <a:latin typeface="Arial" charset="0"/>
              </a:defRPr>
            </a:lvl1pPr>
          </a:lstStyle>
          <a:p>
            <a:r>
              <a:rPr lang="en-US" dirty="0"/>
              <a:t>Click to edit master subtitle style</a:t>
            </a:r>
          </a:p>
        </p:txBody>
      </p:sp>
      <p:sp>
        <p:nvSpPr>
          <p:cNvPr id="8" name="Title Placeholder 1"/>
          <p:cNvSpPr>
            <a:spLocks noGrp="1"/>
          </p:cNvSpPr>
          <p:nvPr>
            <p:ph type="ctrTitle"/>
          </p:nvPr>
        </p:nvSpPr>
        <p:spPr>
          <a:xfrm>
            <a:off x="452441" y="2170967"/>
            <a:ext cx="8159749" cy="957264"/>
          </a:xfrm>
          <a:prstGeom prst="rect">
            <a:avLst/>
          </a:prstGeom>
        </p:spPr>
        <p:txBody>
          <a:bodyPr anchor="b"/>
          <a:lstStyle>
            <a:lvl1pPr>
              <a:lnSpc>
                <a:spcPts val="3200"/>
              </a:lnSpc>
              <a:defRPr sz="3200" b="1" cap="all" baseline="0">
                <a:solidFill>
                  <a:srgbClr val="002850"/>
                </a:solidFill>
                <a:latin typeface="Arial" charset="0"/>
              </a:defRPr>
            </a:lvl1p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C8C01F01-A601-4FE5-8E71-6675F782C625}" type="slidenum">
              <a:rPr lang="en-US" altLang="en-US"/>
              <a:pPr/>
              <a:t>‹#›</a:t>
            </a:fld>
            <a:endParaRPr lang="en-US" altLang="en-US" dirty="0"/>
          </a:p>
        </p:txBody>
      </p:sp>
      <p:sp>
        <p:nvSpPr>
          <p:cNvPr id="9" name="Rectangle 7"/>
          <p:cNvSpPr>
            <a:spLocks noGrp="1" noChangeArrowheads="1"/>
          </p:cNvSpPr>
          <p:nvPr>
            <p:ph type="ftr" sz="quarter" idx="11"/>
          </p:nvPr>
        </p:nvSpPr>
        <p:spPr/>
        <p:txBody>
          <a:bodyPr/>
          <a:lstStyle>
            <a:lvl1pPr>
              <a:defRPr/>
            </a:lvl1pPr>
          </a:lstStyle>
          <a:p>
            <a:r>
              <a:rPr lang="en-US" altLang="en-US" dirty="0"/>
              <a:t>Confidential, unpublished property of Cigna. Do not duplicate or distribute. For internal use only. Use and distribution limited solely to authorized personnel. © 2020 Cigna</a:t>
            </a:r>
          </a:p>
        </p:txBody>
      </p:sp>
      <p:cxnSp>
        <p:nvCxnSpPr>
          <p:cNvPr id="10" name="Straight Connector 9"/>
          <p:cNvCxnSpPr/>
          <p:nvPr userDrawn="1"/>
        </p:nvCxnSpPr>
        <p:spPr>
          <a:xfrm>
            <a:off x="540009" y="3365913"/>
            <a:ext cx="8078530" cy="0"/>
          </a:xfrm>
          <a:prstGeom prst="line">
            <a:avLst/>
          </a:prstGeom>
          <a:ln w="76200" cmpd="sng">
            <a:solidFill>
              <a:srgbClr val="0065A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9845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230183" indent="-230183">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452438" y="274639"/>
            <a:ext cx="8229600" cy="646112"/>
          </a:xfrm>
        </p:spPr>
        <p:txBody>
          <a:bodyPr/>
          <a:lstStyle>
            <a:lvl1pPr>
              <a:defRPr sz="2000"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2020 Cigna</a:t>
            </a:r>
          </a:p>
        </p:txBody>
      </p:sp>
    </p:spTree>
    <p:extLst>
      <p:ext uri="{BB962C8B-B14F-4D97-AF65-F5344CB8AC3E}">
        <p14:creationId xmlns:p14="http://schemas.microsoft.com/office/powerpoint/2010/main" val="1469641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Font typeface="Lucida Grande"/>
              <a:buChar char="&g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26"/>
          <p:cNvSpPr>
            <a:spLocks noGrp="1"/>
          </p:cNvSpPr>
          <p:nvPr>
            <p:ph type="title"/>
          </p:nvPr>
        </p:nvSpPr>
        <p:spPr bwMode="auto">
          <a:xfrm>
            <a:off x="457200" y="304800"/>
            <a:ext cx="8229600" cy="362174"/>
          </a:xfrm>
          <a:prstGeom prst="rect">
            <a:avLst/>
          </a:prstGeom>
          <a:noFill/>
          <a:ln>
            <a:noFill/>
          </a:ln>
        </p:spPr>
        <p:txBody>
          <a:bodyPr/>
          <a:lstStyle>
            <a:lvl1pPr>
              <a:defRPr/>
            </a:lvl1pPr>
          </a:lstStyle>
          <a:p>
            <a:pPr lvl="0"/>
            <a:r>
              <a:rPr lang="en-US" altLang="en-US"/>
              <a:t>Click to edit Master title style</a:t>
            </a:r>
            <a:endParaRPr lang="en-US" altLang="en-US" dirty="0"/>
          </a:p>
        </p:txBody>
      </p:sp>
      <p:sp>
        <p:nvSpPr>
          <p:cNvPr id="4" name="Slide Number Placeholder 5"/>
          <p:cNvSpPr>
            <a:spLocks noGrp="1"/>
          </p:cNvSpPr>
          <p:nvPr>
            <p:ph type="sldNum" sz="quarter" idx="10"/>
          </p:nvPr>
        </p:nvSpPr>
        <p:spPr>
          <a:ln/>
        </p:spPr>
        <p:txBody>
          <a:bodyPr/>
          <a:lstStyle>
            <a:lvl1pPr>
              <a:defRPr/>
            </a:lvl1pPr>
          </a:lstStyle>
          <a:p>
            <a:pPr>
              <a:defRPr/>
            </a:pPr>
            <a:fld id="{BB81ACF6-A731-44D5-922F-5ED3F9E09828}" type="slidenum">
              <a:rPr lang="en-US" altLang="en-US"/>
              <a:pPr>
                <a:defRPr/>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4357306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2438" y="274639"/>
            <a:ext cx="8229600" cy="646112"/>
          </a:xfrm>
        </p:spPr>
        <p:txBody>
          <a:bodyPr/>
          <a:lstStyle>
            <a:lvl1pPr>
              <a:defRPr sz="20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2020 Cigna</a:t>
            </a:r>
          </a:p>
        </p:txBody>
      </p:sp>
    </p:spTree>
    <p:extLst>
      <p:ext uri="{BB962C8B-B14F-4D97-AF65-F5344CB8AC3E}">
        <p14:creationId xmlns:p14="http://schemas.microsoft.com/office/powerpoint/2010/main" val="3148360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E610E1DF-8D3F-4AD8-AE6B-6D4EC949FB90}" type="slidenum">
              <a:rPr lang="en-US" altLang="en-US"/>
              <a:pPr/>
              <a:t>‹#›</a:t>
            </a:fld>
            <a:endParaRPr lang="en-US" altLang="en-US" dirty="0"/>
          </a:p>
        </p:txBody>
      </p:sp>
      <p:sp>
        <p:nvSpPr>
          <p:cNvPr id="3"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2017 Cigna</a:t>
            </a:r>
          </a:p>
        </p:txBody>
      </p:sp>
    </p:spTree>
    <p:extLst>
      <p:ext uri="{BB962C8B-B14F-4D97-AF65-F5344CB8AC3E}">
        <p14:creationId xmlns:p14="http://schemas.microsoft.com/office/powerpoint/2010/main" val="675653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Obj" preserve="1">
  <p:cSld name="Title, 2 Column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2438" y="274638"/>
            <a:ext cx="8229600" cy="639763"/>
          </a:xfrm>
        </p:spPr>
        <p:txBody>
          <a:bodyPr/>
          <a:lstStyle>
            <a:lvl1pPr>
              <a:defRPr sz="2000" cap="none">
                <a:solidFill>
                  <a:srgbClr val="0065A6"/>
                </a:solidFill>
              </a:defRPr>
            </a:lvl1pPr>
          </a:lstStyle>
          <a:p>
            <a:r>
              <a:rPr lang="en-US" dirty="0"/>
              <a:t>Click to edit master title style</a:t>
            </a:r>
          </a:p>
        </p:txBody>
      </p:sp>
      <p:sp>
        <p:nvSpPr>
          <p:cNvPr id="3" name="Text Placeholder 2"/>
          <p:cNvSpPr>
            <a:spLocks noGrp="1"/>
          </p:cNvSpPr>
          <p:nvPr>
            <p:ph type="body" sz="half" idx="1" hasCustomPrompt="1"/>
          </p:nvPr>
        </p:nvSpPr>
        <p:spPr>
          <a:xfrm>
            <a:off x="457200" y="1600202"/>
            <a:ext cx="4038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48200" y="1600202"/>
            <a:ext cx="4038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0"/>
          </p:nvPr>
        </p:nvSpPr>
        <p:spPr>
          <a:ln/>
        </p:spPr>
        <p:txBody>
          <a:bodyPr/>
          <a:lstStyle>
            <a:lvl1pPr>
              <a:defRPr/>
            </a:lvl1pPr>
          </a:lstStyle>
          <a:p>
            <a:fld id="{1EBD1014-6CA4-4255-A8D6-49189B873C31}" type="slidenum">
              <a:rPr lang="en-US" altLang="en-US"/>
              <a:pPr/>
              <a:t>‹#›</a:t>
            </a:fld>
            <a:endParaRPr lang="en-US" altLang="en-US" dirty="0"/>
          </a:p>
        </p:txBody>
      </p:sp>
      <p:sp>
        <p:nvSpPr>
          <p:cNvPr id="6"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For internal use only. Use and distribution limited solely to authorized personnel. © 2017 Cigna</a:t>
            </a:r>
          </a:p>
        </p:txBody>
      </p:sp>
    </p:spTree>
    <p:extLst>
      <p:ext uri="{BB962C8B-B14F-4D97-AF65-F5344CB8AC3E}">
        <p14:creationId xmlns:p14="http://schemas.microsoft.com/office/powerpoint/2010/main" val="347835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rk Blue Background">
    <p:spTree>
      <p:nvGrpSpPr>
        <p:cNvPr id="1" name=""/>
        <p:cNvGrpSpPr/>
        <p:nvPr/>
      </p:nvGrpSpPr>
      <p:grpSpPr>
        <a:xfrm>
          <a:off x="0" y="0"/>
          <a:ext cx="0" cy="0"/>
          <a:chOff x="0" y="0"/>
          <a:chExt cx="0" cy="0"/>
        </a:xfrm>
      </p:grpSpPr>
      <p:grpSp>
        <p:nvGrpSpPr>
          <p:cNvPr id="2" name="Group 1"/>
          <p:cNvGrpSpPr/>
          <p:nvPr userDrawn="1"/>
        </p:nvGrpSpPr>
        <p:grpSpPr>
          <a:xfrm>
            <a:off x="-17462" y="5935135"/>
            <a:ext cx="9170989" cy="931335"/>
            <a:chOff x="-17463" y="4483498"/>
            <a:chExt cx="9170989" cy="666353"/>
          </a:xfrm>
        </p:grpSpPr>
        <p:sp>
          <p:nvSpPr>
            <p:cNvPr id="5" name="Rectangle 4"/>
            <p:cNvSpPr/>
            <p:nvPr userDrawn="1"/>
          </p:nvSpPr>
          <p:spPr bwMode="auto">
            <a:xfrm rot="5400000" flipH="1">
              <a:off x="4334550" y="131486"/>
              <a:ext cx="466963"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eaLnBrk="1" hangingPunct="1">
                <a:defRPr/>
              </a:pPr>
              <a:endParaRPr lang="en-US" sz="2400" dirty="0">
                <a:solidFill>
                  <a:srgbClr val="FFFF00"/>
                </a:solidFill>
                <a:ea typeface="ＭＳ Ｐゴシック" pitchFamily="34" charset="-128"/>
              </a:endParaRPr>
            </a:p>
          </p:txBody>
        </p:sp>
        <p:sp>
          <p:nvSpPr>
            <p:cNvPr id="6" name="Rectangle 5"/>
            <p:cNvSpPr/>
            <p:nvPr userDrawn="1"/>
          </p:nvSpPr>
          <p:spPr bwMode="auto">
            <a:xfrm rot="5400000">
              <a:off x="4465162" y="461488"/>
              <a:ext cx="205738"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defTabSz="457189" eaLnBrk="1" hangingPunct="1">
                <a:defRPr/>
              </a:pPr>
              <a:endParaRPr lang="en-US" sz="2400" dirty="0">
                <a:solidFill>
                  <a:srgbClr val="FFFF00"/>
                </a:solidFill>
                <a:ea typeface="ＭＳ Ｐゴシック" pitchFamily="34" charset="-128"/>
              </a:endParaRPr>
            </a:p>
          </p:txBody>
        </p:sp>
      </p:grpSp>
      <p:pic>
        <p:nvPicPr>
          <p:cNvPr id="7" name="Picture 6"/>
          <p:cNvPicPr>
            <a:picLocks noChangeAspect="1"/>
          </p:cNvPicPr>
          <p:nvPr userDrawn="1"/>
        </p:nvPicPr>
        <p:blipFill rotWithShape="1">
          <a:blip r:embed="rId2" cstate="email">
            <a:extLst>
              <a:ext uri="{28A0092B-C50C-407E-A947-70E740481C1C}">
                <a14:useLocalDpi xmlns:a14="http://schemas.microsoft.com/office/drawing/2010/main"/>
              </a:ext>
            </a:extLst>
          </a:blip>
          <a:srcRect r="55752"/>
          <a:stretch/>
        </p:blipFill>
        <p:spPr>
          <a:xfrm>
            <a:off x="6880225" y="4844516"/>
            <a:ext cx="2046288" cy="1133483"/>
          </a:xfrm>
          <a:prstGeom prst="rect">
            <a:avLst/>
          </a:prstGeom>
        </p:spPr>
      </p:pic>
    </p:spTree>
    <p:extLst>
      <p:ext uri="{BB962C8B-B14F-4D97-AF65-F5344CB8AC3E}">
        <p14:creationId xmlns:p14="http://schemas.microsoft.com/office/powerpoint/2010/main" val="29395392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bwMode="auto">
          <a:xfrm rot="5400000">
            <a:off x="3878264" y="39719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solidFill>
                <a:srgbClr val="FFFF00"/>
              </a:solidFill>
              <a:ea typeface="ＭＳ Ｐゴシック" pitchFamily="34" charset="-128"/>
            </a:endParaRPr>
          </a:p>
        </p:txBody>
      </p:sp>
      <p:sp>
        <p:nvSpPr>
          <p:cNvPr id="5" name="Rectangle 4"/>
          <p:cNvSpPr/>
          <p:nvPr userDrawn="1"/>
        </p:nvSpPr>
        <p:spPr bwMode="auto">
          <a:xfrm rot="5400000">
            <a:off x="2699281" y="-2174026"/>
            <a:ext cx="3737503"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solidFill>
                <a:srgbClr val="FFFF00"/>
              </a:solidFill>
              <a:ea typeface="ＭＳ Ｐゴシック" pitchFamily="34" charset="-128"/>
            </a:endParaRPr>
          </a:p>
        </p:txBody>
      </p:sp>
      <p:sp>
        <p:nvSpPr>
          <p:cNvPr id="10242" name="Title Placeholder 1"/>
          <p:cNvSpPr>
            <a:spLocks noGrp="1"/>
          </p:cNvSpPr>
          <p:nvPr>
            <p:ph type="ctrTitle"/>
          </p:nvPr>
        </p:nvSpPr>
        <p:spPr>
          <a:xfrm>
            <a:off x="457200" y="1161596"/>
            <a:ext cx="8191948" cy="2682096"/>
          </a:xfrm>
          <a:prstGeom prst="rect">
            <a:avLst/>
          </a:prstGeom>
        </p:spPr>
        <p:txBody>
          <a:bodyPr anchor="b"/>
          <a:lstStyle>
            <a:lvl1pPr>
              <a:lnSpc>
                <a:spcPts val="4800"/>
              </a:lnSpc>
              <a:defRPr sz="4800" b="1" cap="all" baseline="0">
                <a:solidFill>
                  <a:srgbClr val="FFFFFF"/>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hasCustomPrompt="1"/>
          </p:nvPr>
        </p:nvSpPr>
        <p:spPr>
          <a:xfrm>
            <a:off x="457200" y="4280217"/>
            <a:ext cx="6434138" cy="1404939"/>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r="55752"/>
          <a:stretch/>
        </p:blipFill>
        <p:spPr>
          <a:xfrm>
            <a:off x="6880225" y="5753186"/>
            <a:ext cx="2046288" cy="1134532"/>
          </a:xfrm>
          <a:prstGeom prst="rect">
            <a:avLst/>
          </a:prstGeom>
        </p:spPr>
      </p:pic>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l="44659" t="30410" r="-6860" b="10635"/>
          <a:stretch/>
        </p:blipFill>
        <p:spPr>
          <a:xfrm>
            <a:off x="377826" y="6104551"/>
            <a:ext cx="2876549" cy="668867"/>
          </a:xfrm>
          <a:prstGeom prst="rect">
            <a:avLst/>
          </a:prstGeom>
        </p:spPr>
      </p:pic>
    </p:spTree>
    <p:extLst>
      <p:ext uri="{BB962C8B-B14F-4D97-AF65-F5344CB8AC3E}">
        <p14:creationId xmlns:p14="http://schemas.microsoft.com/office/powerpoint/2010/main" val="226236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p:cNvSpPr/>
          <p:nvPr userDrawn="1"/>
        </p:nvSpPr>
        <p:spPr bwMode="auto">
          <a:xfrm rot="5400000">
            <a:off x="2442209" y="-2446972"/>
            <a:ext cx="4280217"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solidFill>
                <a:srgbClr val="FFFF00"/>
              </a:solidFill>
              <a:ea typeface="ＭＳ Ｐゴシック" pitchFamily="34" charset="-128"/>
            </a:endParaRPr>
          </a:p>
        </p:txBody>
      </p:sp>
      <p:sp>
        <p:nvSpPr>
          <p:cNvPr id="5" name="Rectangle 4"/>
          <p:cNvSpPr/>
          <p:nvPr userDrawn="1"/>
        </p:nvSpPr>
        <p:spPr bwMode="auto">
          <a:xfrm rot="5400000">
            <a:off x="3878264" y="39719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solidFill>
                <a:srgbClr val="FFFF00"/>
              </a:solidFill>
              <a:ea typeface="ＭＳ Ｐゴシック" pitchFamily="34" charset="-128"/>
            </a:endParaRPr>
          </a:p>
        </p:txBody>
      </p:sp>
      <p:sp>
        <p:nvSpPr>
          <p:cNvPr id="7" name="Text Placeholder 2"/>
          <p:cNvSpPr>
            <a:spLocks noGrp="1"/>
          </p:cNvSpPr>
          <p:nvPr>
            <p:ph type="subTitle" idx="1" hasCustomPrompt="1"/>
          </p:nvPr>
        </p:nvSpPr>
        <p:spPr>
          <a:xfrm>
            <a:off x="457200" y="4280217"/>
            <a:ext cx="7696200" cy="1404939"/>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sp>
        <p:nvSpPr>
          <p:cNvPr id="8" name="Title Placeholder 1"/>
          <p:cNvSpPr>
            <a:spLocks noGrp="1"/>
          </p:cNvSpPr>
          <p:nvPr>
            <p:ph type="ctrTitle"/>
          </p:nvPr>
        </p:nvSpPr>
        <p:spPr>
          <a:xfrm>
            <a:off x="452439" y="2857819"/>
            <a:ext cx="8716962" cy="957264"/>
          </a:xfrm>
          <a:prstGeom prst="rect">
            <a:avLst/>
          </a:prstGeom>
        </p:spPr>
        <p:txBody>
          <a:bodyPr anchor="b"/>
          <a:lstStyle>
            <a:lvl1pPr>
              <a:lnSpc>
                <a:spcPts val="4000"/>
              </a:lnSpc>
              <a:defRPr sz="3800" b="1" cap="all" baseline="0">
                <a:solidFill>
                  <a:srgbClr val="FFFFFF"/>
                </a:solidFill>
                <a:latin typeface="Arial" charset="0"/>
              </a:defRPr>
            </a:lvl1p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C8C01F01-A601-4FE5-8E71-6675F782C625}" type="slidenum">
              <a:rPr lang="en-US" altLang="en-US"/>
              <a:pPr/>
              <a:t>‹#›</a:t>
            </a:fld>
            <a:endParaRPr lang="en-US" altLang="en-US" dirty="0"/>
          </a:p>
        </p:txBody>
      </p:sp>
      <p:sp>
        <p:nvSpPr>
          <p:cNvPr id="9" name="Rectangle 7"/>
          <p:cNvSpPr>
            <a:spLocks noGrp="1" noChangeArrowheads="1"/>
          </p:cNvSpPr>
          <p:nvPr>
            <p:ph type="ftr" sz="quarter" idx="11"/>
          </p:nvPr>
        </p:nvSpPr>
        <p:spPr/>
        <p:txBody>
          <a:bodyPr/>
          <a:lstStyle>
            <a:lvl1pPr>
              <a:defRPr/>
            </a:lvl1pPr>
          </a:lstStyle>
          <a:p>
            <a:r>
              <a:rPr lang="en-US" altLang="en-US" dirty="0"/>
              <a:t>Confidential, unpublished property of Cigna. Do not duplicate or distribute. Use and distribution limited solely to authorized personnel. © 2018 Cigna</a:t>
            </a:r>
          </a:p>
        </p:txBody>
      </p:sp>
    </p:spTree>
    <p:extLst>
      <p:ext uri="{BB962C8B-B14F-4D97-AF65-F5344CB8AC3E}">
        <p14:creationId xmlns:p14="http://schemas.microsoft.com/office/powerpoint/2010/main" val="37389990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29768" y="1600200"/>
            <a:ext cx="8229600" cy="4267200"/>
          </a:xfrm>
        </p:spPr>
        <p:txBody>
          <a:bodyPr/>
          <a:lstStyle>
            <a:lvl1pPr marL="230188" indent="-230188">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425006" y="274639"/>
            <a:ext cx="8229600" cy="646112"/>
          </a:xfrm>
        </p:spPr>
        <p:txBody>
          <a:bodyPr/>
          <a:lstStyle>
            <a:lvl1pPr>
              <a:defRPr sz="2000"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2018 Cigna</a:t>
            </a:r>
          </a:p>
        </p:txBody>
      </p:sp>
    </p:spTree>
    <p:extLst>
      <p:ext uri="{BB962C8B-B14F-4D97-AF65-F5344CB8AC3E}">
        <p14:creationId xmlns:p14="http://schemas.microsoft.com/office/powerpoint/2010/main" val="2501886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25006" y="274639"/>
            <a:ext cx="8229600" cy="646112"/>
          </a:xfrm>
        </p:spPr>
        <p:txBody>
          <a:bodyPr/>
          <a:lstStyle>
            <a:lvl1pPr>
              <a:defRPr sz="20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2018 Cigna</a:t>
            </a:r>
          </a:p>
        </p:txBody>
      </p:sp>
    </p:spTree>
    <p:extLst>
      <p:ext uri="{BB962C8B-B14F-4D97-AF65-F5344CB8AC3E}">
        <p14:creationId xmlns:p14="http://schemas.microsoft.com/office/powerpoint/2010/main" val="4000823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E610E1DF-8D3F-4AD8-AE6B-6D4EC949FB90}" type="slidenum">
              <a:rPr lang="en-US" altLang="en-US"/>
              <a:pPr/>
              <a:t>‹#›</a:t>
            </a:fld>
            <a:endParaRPr lang="en-US" altLang="en-US" dirty="0"/>
          </a:p>
        </p:txBody>
      </p:sp>
      <p:sp>
        <p:nvSpPr>
          <p:cNvPr id="3"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2018 Cigna</a:t>
            </a:r>
          </a:p>
        </p:txBody>
      </p:sp>
    </p:spTree>
    <p:extLst>
      <p:ext uri="{BB962C8B-B14F-4D97-AF65-F5344CB8AC3E}">
        <p14:creationId xmlns:p14="http://schemas.microsoft.com/office/powerpoint/2010/main" val="33865059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 Blue Background">
    <p:spTree>
      <p:nvGrpSpPr>
        <p:cNvPr id="1" name=""/>
        <p:cNvGrpSpPr/>
        <p:nvPr/>
      </p:nvGrpSpPr>
      <p:grpSpPr>
        <a:xfrm>
          <a:off x="0" y="0"/>
          <a:ext cx="0" cy="0"/>
          <a:chOff x="0" y="0"/>
          <a:chExt cx="0" cy="0"/>
        </a:xfrm>
      </p:grpSpPr>
      <p:sp>
        <p:nvSpPr>
          <p:cNvPr id="7" name="Rectangle 6"/>
          <p:cNvSpPr/>
          <p:nvPr userDrawn="1"/>
        </p:nvSpPr>
        <p:spPr bwMode="auto">
          <a:xfrm rot="5400000">
            <a:off x="1667667" y="-1694655"/>
            <a:ext cx="5829301"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sz="2400" dirty="0">
              <a:solidFill>
                <a:srgbClr val="FFFF00"/>
              </a:solidFill>
              <a:ea typeface="ＭＳ Ｐゴシック" pitchFamily="34" charset="-128"/>
            </a:endParaRPr>
          </a:p>
        </p:txBody>
      </p:sp>
      <p:sp>
        <p:nvSpPr>
          <p:cNvPr id="8" name="Rectangle 7"/>
          <p:cNvSpPr>
            <a:spLocks noGrp="1" noChangeArrowheads="1"/>
          </p:cNvSpPr>
          <p:nvPr>
            <p:ph type="ftr" sz="quarter" idx="11"/>
          </p:nvPr>
        </p:nvSpPr>
        <p:spPr>
          <a:xfrm>
            <a:off x="0" y="6601841"/>
            <a:ext cx="7011988" cy="228600"/>
          </a:xfrm>
        </p:spPr>
        <p:txBody>
          <a:bodyPr/>
          <a:lstStyle>
            <a:lvl1pPr>
              <a:defRPr/>
            </a:lvl1pPr>
          </a:lstStyle>
          <a:p>
            <a:r>
              <a:rPr lang="en-US" altLang="en-US" dirty="0"/>
              <a:t>Confidential, unpublished property of Cigna. Do not duplicate or distribute. Use and distribution limited solely to authorized personnel. © 2018 Cigna</a:t>
            </a:r>
          </a:p>
        </p:txBody>
      </p:sp>
      <p:sp>
        <p:nvSpPr>
          <p:cNvPr id="9" name="Slide Number Placeholder 5"/>
          <p:cNvSpPr>
            <a:spLocks noGrp="1"/>
          </p:cNvSpPr>
          <p:nvPr>
            <p:ph type="sldNum" sz="quarter" idx="10"/>
          </p:nvPr>
        </p:nvSpPr>
        <p:spPr>
          <a:xfrm>
            <a:off x="7010400" y="6605016"/>
            <a:ext cx="2133600" cy="212725"/>
          </a:xfrm>
        </p:spPr>
        <p:txBody>
          <a:bodyPr/>
          <a:lstStyle>
            <a:lvl1pPr>
              <a:defRPr/>
            </a:lvl1pPr>
          </a:lstStyle>
          <a:p>
            <a:fld id="{C8C01F01-A601-4FE5-8E71-6675F782C625}" type="slidenum">
              <a:rPr lang="en-US" altLang="en-US"/>
              <a:pPr/>
              <a:t>‹#›</a:t>
            </a:fld>
            <a:endParaRPr lang="en-US" altLang="en-US" dirty="0"/>
          </a:p>
        </p:txBody>
      </p:sp>
    </p:spTree>
    <p:extLst>
      <p:ext uri="{BB962C8B-B14F-4D97-AF65-F5344CB8AC3E}">
        <p14:creationId xmlns:p14="http://schemas.microsoft.com/office/powerpoint/2010/main" val="250036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p:cNvSpPr/>
          <p:nvPr userDrawn="1"/>
        </p:nvSpPr>
        <p:spPr bwMode="auto">
          <a:xfrm rot="5400000">
            <a:off x="2359818" y="-2359818"/>
            <a:ext cx="4424363" cy="9144000"/>
          </a:xfrm>
          <a:prstGeom prst="rect">
            <a:avLst/>
          </a:prstGeom>
          <a:solidFill>
            <a:srgbClr val="00498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3867150" y="530225"/>
            <a:ext cx="1409700" cy="9144000"/>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pic>
        <p:nvPicPr>
          <p:cNvPr id="7" name="Picture 22" descr="Together.png"/>
          <p:cNvPicPr preferRelativeResize="0">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9563" y="6111875"/>
            <a:ext cx="23256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2"/>
          <p:cNvSpPr>
            <a:spLocks noGrp="1"/>
          </p:cNvSpPr>
          <p:nvPr>
            <p:ph type="subTitle" idx="1"/>
          </p:nvPr>
        </p:nvSpPr>
        <p:spPr>
          <a:xfrm>
            <a:off x="457200" y="4419598"/>
            <a:ext cx="7696200" cy="1387477"/>
          </a:xfrm>
        </p:spPr>
        <p:txBody>
          <a:bodyPr anchor="ctr"/>
          <a:lstStyle>
            <a:lvl1pPr marL="0" indent="0">
              <a:lnSpc>
                <a:spcPts val="1900"/>
              </a:lnSpc>
              <a:buFont typeface="Arial" pitchFamily="-1" charset="0"/>
              <a:buNone/>
              <a:defRPr sz="2000" b="0">
                <a:solidFill>
                  <a:schemeClr val="bg1"/>
                </a:solidFill>
                <a:latin typeface="Arial" charset="0"/>
              </a:defRPr>
            </a:lvl1pPr>
          </a:lstStyle>
          <a:p>
            <a:r>
              <a:rPr lang="en-US"/>
              <a:t>Click to edit Master subtitle style</a:t>
            </a:r>
            <a:endParaRPr lang="en-US" dirty="0"/>
          </a:p>
        </p:txBody>
      </p:sp>
      <p:sp>
        <p:nvSpPr>
          <p:cNvPr id="8" name="Title Placeholder 1"/>
          <p:cNvSpPr>
            <a:spLocks noGrp="1"/>
          </p:cNvSpPr>
          <p:nvPr>
            <p:ph type="ctrTitle"/>
          </p:nvPr>
        </p:nvSpPr>
        <p:spPr>
          <a:xfrm>
            <a:off x="477838" y="2979738"/>
            <a:ext cx="8163242" cy="957264"/>
          </a:xfrm>
          <a:prstGeom prst="rect">
            <a:avLst/>
          </a:prstGeom>
        </p:spPr>
        <p:txBody>
          <a:bodyPr anchor="b"/>
          <a:lstStyle>
            <a:lvl1pPr>
              <a:lnSpc>
                <a:spcPts val="4800"/>
              </a:lnSpc>
              <a:defRPr sz="3800" b="1" cap="all" baseline="0">
                <a:solidFill>
                  <a:srgbClr val="FFFFFF"/>
                </a:solidFill>
                <a:latin typeface="Arial" charset="0"/>
              </a:defRPr>
            </a:lvl1pPr>
          </a:lstStyle>
          <a:p>
            <a:r>
              <a:rPr lang="en-US" dirty="0"/>
              <a:t>Click to edit Master</a:t>
            </a:r>
          </a:p>
        </p:txBody>
      </p:sp>
      <p:sp>
        <p:nvSpPr>
          <p:cNvPr id="9" name="Slide Number Placeholder 5"/>
          <p:cNvSpPr>
            <a:spLocks noGrp="1"/>
          </p:cNvSpPr>
          <p:nvPr>
            <p:ph type="sldNum" sz="quarter" idx="10"/>
          </p:nvPr>
        </p:nvSpPr>
        <p:spPr/>
        <p:txBody>
          <a:bodyPr/>
          <a:lstStyle>
            <a:lvl1pPr>
              <a:defRPr/>
            </a:lvl1pPr>
          </a:lstStyle>
          <a:p>
            <a:pPr>
              <a:defRPr/>
            </a:pPr>
            <a:fld id="{5A9D2572-BEC1-425E-8F74-5CCB716D17FA}" type="slidenum">
              <a:rPr lang="en-US" altLang="en-US"/>
              <a:pPr>
                <a:defRPr/>
              </a:pPr>
              <a:t>‹#›</a:t>
            </a:fld>
            <a:endParaRPr lang="en-US" altLang="en-US" dirty="0"/>
          </a:p>
        </p:txBody>
      </p:sp>
      <p:sp>
        <p:nvSpPr>
          <p:cNvPr id="10" name="Rectangle 9"/>
          <p:cNvSpPr>
            <a:spLocks noGrp="1" noChangeArrowheads="1"/>
          </p:cNvSpPr>
          <p:nvPr>
            <p:ph type="ftr" sz="quarter" idx="11"/>
          </p:nvPr>
        </p:nvSpPr>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3300464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55752"/>
          <a:stretch/>
        </p:blipFill>
        <p:spPr>
          <a:xfrm>
            <a:off x="6880225" y="5961063"/>
            <a:ext cx="2046288" cy="850899"/>
          </a:xfrm>
          <a:prstGeom prst="rect">
            <a:avLst/>
          </a:prstGeom>
        </p:spPr>
      </p:pic>
      <p:sp>
        <p:nvSpPr>
          <p:cNvPr id="4" name="Rectangle 3"/>
          <p:cNvSpPr/>
          <p:nvPr userDrawn="1"/>
        </p:nvSpPr>
        <p:spPr bwMode="auto">
          <a:xfrm rot="5400000">
            <a:off x="3878262" y="51911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2870199" y="-1881187"/>
            <a:ext cx="3395663"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10242" name="Title Placeholder 1"/>
          <p:cNvSpPr>
            <a:spLocks noGrp="1"/>
          </p:cNvSpPr>
          <p:nvPr>
            <p:ph type="ctrTitle"/>
          </p:nvPr>
        </p:nvSpPr>
        <p:spPr>
          <a:xfrm>
            <a:off x="457200" y="1283516"/>
            <a:ext cx="8191948" cy="2682096"/>
          </a:xfrm>
          <a:prstGeom prst="rect">
            <a:avLst/>
          </a:prstGeom>
        </p:spPr>
        <p:txBody>
          <a:bodyPr anchor="b"/>
          <a:lstStyle>
            <a:lvl1pPr>
              <a:lnSpc>
                <a:spcPts val="4800"/>
              </a:lnSpc>
              <a:defRPr sz="4800" b="1" cap="all" baseline="0">
                <a:solidFill>
                  <a:srgbClr val="FFFFFF"/>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hasCustomPrompt="1"/>
          </p:nvPr>
        </p:nvSpPr>
        <p:spPr>
          <a:xfrm>
            <a:off x="457200" y="4402138"/>
            <a:ext cx="6434138" cy="1404938"/>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44659" t="30410" r="-6860" b="10635"/>
          <a:stretch/>
        </p:blipFill>
        <p:spPr>
          <a:xfrm>
            <a:off x="377825" y="6224587"/>
            <a:ext cx="2876549" cy="501650"/>
          </a:xfrm>
          <a:prstGeom prst="rect">
            <a:avLst/>
          </a:prstGeom>
        </p:spPr>
      </p:pic>
    </p:spTree>
    <p:extLst>
      <p:ext uri="{BB962C8B-B14F-4D97-AF65-F5344CB8AC3E}">
        <p14:creationId xmlns:p14="http://schemas.microsoft.com/office/powerpoint/2010/main" val="20331883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Rectangle 3"/>
          <p:cNvSpPr/>
          <p:nvPr userDrawn="1"/>
        </p:nvSpPr>
        <p:spPr bwMode="auto">
          <a:xfrm rot="5400000">
            <a:off x="2370137" y="-2397125"/>
            <a:ext cx="4424363"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3878262" y="51911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7" name="Text Placeholder 2"/>
          <p:cNvSpPr>
            <a:spLocks noGrp="1"/>
          </p:cNvSpPr>
          <p:nvPr>
            <p:ph type="subTitle" idx="1" hasCustomPrompt="1"/>
          </p:nvPr>
        </p:nvSpPr>
        <p:spPr>
          <a:xfrm>
            <a:off x="457200" y="4402138"/>
            <a:ext cx="7696200" cy="1404938"/>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sp>
        <p:nvSpPr>
          <p:cNvPr id="8" name="Title Placeholder 1"/>
          <p:cNvSpPr>
            <a:spLocks noGrp="1"/>
          </p:cNvSpPr>
          <p:nvPr>
            <p:ph type="ctrTitle"/>
          </p:nvPr>
        </p:nvSpPr>
        <p:spPr>
          <a:xfrm>
            <a:off x="452439" y="2979738"/>
            <a:ext cx="8716962" cy="957264"/>
          </a:xfrm>
          <a:prstGeom prst="rect">
            <a:avLst/>
          </a:prstGeom>
        </p:spPr>
        <p:txBody>
          <a:bodyPr anchor="b"/>
          <a:lstStyle>
            <a:lvl1pPr>
              <a:lnSpc>
                <a:spcPts val="4000"/>
              </a:lnSpc>
              <a:defRPr sz="3800" b="1" cap="all" baseline="0">
                <a:solidFill>
                  <a:srgbClr val="FFFFFF"/>
                </a:solidFill>
                <a:latin typeface="Arial" charset="0"/>
              </a:defRPr>
            </a:lvl1p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lvl1pPr>
              <a:defRPr/>
            </a:lvl1pPr>
          </a:lstStyle>
          <a:p>
            <a:fld id="{C8C01F01-A601-4FE5-8E71-6675F782C625}" type="slidenum">
              <a:rPr lang="en-US" altLang="en-US"/>
              <a:pPr/>
              <a:t>‹#›</a:t>
            </a:fld>
            <a:endParaRPr lang="en-US" altLang="en-US" dirty="0"/>
          </a:p>
        </p:txBody>
      </p:sp>
      <p:sp>
        <p:nvSpPr>
          <p:cNvPr id="9" name="Rectangle 7"/>
          <p:cNvSpPr>
            <a:spLocks noGrp="1" noChangeArrowheads="1"/>
          </p:cNvSpPr>
          <p:nvPr>
            <p:ph type="ftr" sz="quarter" idx="11"/>
          </p:nvPr>
        </p:nvSpPr>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3501669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marL="230188" indent="-230188">
              <a:buClr>
                <a:schemeClr val="tx1"/>
              </a:buClr>
              <a:buFont typeface="Arial" panose="020B0604020202020204" pitchFamily="34" charset="0"/>
              <a:buChar cha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1"/>
          <p:cNvSpPr>
            <a:spLocks noGrp="1"/>
          </p:cNvSpPr>
          <p:nvPr>
            <p:ph type="title" hasCustomPrompt="1"/>
          </p:nvPr>
        </p:nvSpPr>
        <p:spPr>
          <a:xfrm>
            <a:off x="452438" y="274638"/>
            <a:ext cx="8229600" cy="646112"/>
          </a:xfrm>
        </p:spPr>
        <p:txBody>
          <a:bodyPr/>
          <a:lstStyle>
            <a:lvl1pPr>
              <a:defRPr sz="2000" cap="none">
                <a:solidFill>
                  <a:srgbClr val="0065A6"/>
                </a:solidFill>
              </a:defRPr>
            </a:lvl1pPr>
          </a:lstStyle>
          <a:p>
            <a:r>
              <a:rPr lang="en-US" dirty="0"/>
              <a:t>Click to edit master title style</a:t>
            </a:r>
          </a:p>
        </p:txBody>
      </p:sp>
      <p:sp>
        <p:nvSpPr>
          <p:cNvPr id="4" name="Slide Number Placeholder 5"/>
          <p:cNvSpPr>
            <a:spLocks noGrp="1"/>
          </p:cNvSpPr>
          <p:nvPr>
            <p:ph type="sldNum" sz="quarter" idx="10"/>
          </p:nvPr>
        </p:nvSpPr>
        <p:spPr>
          <a:ln/>
        </p:spPr>
        <p:txBody>
          <a:bodyPr/>
          <a:lstStyle>
            <a:lvl1pPr>
              <a:defRPr/>
            </a:lvl1pPr>
          </a:lstStyle>
          <a:p>
            <a:fld id="{38EC0547-4173-4FD2-B3AD-CE0209F6F09F}" type="slidenum">
              <a:rPr lang="en-US" altLang="en-US"/>
              <a:pPr/>
              <a:t>‹#›</a:t>
            </a:fld>
            <a:endParaRPr lang="en-US" altLang="en-US" dirty="0"/>
          </a:p>
        </p:txBody>
      </p:sp>
      <p:sp>
        <p:nvSpPr>
          <p:cNvPr id="5"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500750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452438" y="274638"/>
            <a:ext cx="8229600" cy="646112"/>
          </a:xfrm>
        </p:spPr>
        <p:txBody>
          <a:bodyPr/>
          <a:lstStyle>
            <a:lvl1pPr>
              <a:defRPr sz="2000" cap="none">
                <a:solidFill>
                  <a:srgbClr val="0065A6"/>
                </a:solidFill>
              </a:defRPr>
            </a:lvl1pPr>
          </a:lstStyle>
          <a:p>
            <a:r>
              <a:rPr 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fld id="{97C9F2F1-5B60-4828-8D48-CC3CA0267DF1}" type="slidenum">
              <a:rPr lang="en-US" altLang="en-US"/>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6149479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E610E1DF-8D3F-4AD8-AE6B-6D4EC949FB90}" type="slidenum">
              <a:rPr lang="en-US" altLang="en-US"/>
              <a:pPr/>
              <a:t>‹#›</a:t>
            </a:fld>
            <a:endParaRPr lang="en-US" altLang="en-US" dirty="0"/>
          </a:p>
        </p:txBody>
      </p:sp>
      <p:sp>
        <p:nvSpPr>
          <p:cNvPr id="3" name="Rectangle 7"/>
          <p:cNvSpPr>
            <a:spLocks noGrp="1" noChangeArrowheads="1"/>
          </p:cNvSpPr>
          <p:nvPr>
            <p:ph type="ftr" sz="quarter" idx="11"/>
          </p:nvPr>
        </p:nvSpPr>
        <p:spPr>
          <a:ln/>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7499314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rk Blue Background">
    <p:spTree>
      <p:nvGrpSpPr>
        <p:cNvPr id="1" name=""/>
        <p:cNvGrpSpPr/>
        <p:nvPr/>
      </p:nvGrpSpPr>
      <p:grpSpPr>
        <a:xfrm>
          <a:off x="0" y="0"/>
          <a:ext cx="0" cy="0"/>
          <a:chOff x="0" y="0"/>
          <a:chExt cx="0" cy="0"/>
        </a:xfrm>
      </p:grpSpPr>
      <p:sp>
        <p:nvSpPr>
          <p:cNvPr id="7" name="Rectangle 6"/>
          <p:cNvSpPr/>
          <p:nvPr userDrawn="1"/>
        </p:nvSpPr>
        <p:spPr bwMode="auto">
          <a:xfrm rot="5400000">
            <a:off x="1667667" y="-1694656"/>
            <a:ext cx="5829301"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8" name="Rectangle 7"/>
          <p:cNvSpPr>
            <a:spLocks noGrp="1" noChangeArrowheads="1"/>
          </p:cNvSpPr>
          <p:nvPr>
            <p:ph type="ftr" sz="quarter" idx="11"/>
          </p:nvPr>
        </p:nvSpPr>
        <p:spPr>
          <a:xfrm>
            <a:off x="0" y="6626225"/>
            <a:ext cx="7011988" cy="228600"/>
          </a:xfrm>
        </p:spPr>
        <p:txBody>
          <a:bodyPr/>
          <a:lstStyle>
            <a:lvl1pPr>
              <a:defRPr/>
            </a:lvl1pPr>
          </a:lstStyle>
          <a:p>
            <a:r>
              <a:rPr lang="en-US" altLang="en-US" dirty="0"/>
              <a:t>Confidential, unpublished property of Cigna. Do not duplicate or distribute. Use and distribution limited solely to authorized personnel. © 2020 Cigna  </a:t>
            </a:r>
          </a:p>
        </p:txBody>
      </p:sp>
      <p:sp>
        <p:nvSpPr>
          <p:cNvPr id="9" name="Slide Number Placeholder 5"/>
          <p:cNvSpPr>
            <a:spLocks noGrp="1"/>
          </p:cNvSpPr>
          <p:nvPr>
            <p:ph type="sldNum" sz="quarter" idx="10"/>
          </p:nvPr>
        </p:nvSpPr>
        <p:spPr>
          <a:xfrm>
            <a:off x="7010400" y="6629400"/>
            <a:ext cx="2133600" cy="212725"/>
          </a:xfrm>
        </p:spPr>
        <p:txBody>
          <a:bodyPr/>
          <a:lstStyle>
            <a:lvl1pPr>
              <a:defRPr/>
            </a:lvl1pPr>
          </a:lstStyle>
          <a:p>
            <a:fld id="{C8C01F01-A601-4FE5-8E71-6675F782C625}" type="slidenum">
              <a:rPr lang="en-US" altLang="en-US"/>
              <a:pPr/>
              <a:t>‹#›</a:t>
            </a:fld>
            <a:endParaRPr lang="en-US" altLang="en-US" dirty="0"/>
          </a:p>
        </p:txBody>
      </p:sp>
    </p:spTree>
    <p:extLst>
      <p:ext uri="{BB962C8B-B14F-4D97-AF65-F5344CB8AC3E}">
        <p14:creationId xmlns:p14="http://schemas.microsoft.com/office/powerpoint/2010/main" val="2425048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26"/>
          <p:cNvSpPr>
            <a:spLocks noGrp="1"/>
          </p:cNvSpPr>
          <p:nvPr>
            <p:ph type="title"/>
          </p:nvPr>
        </p:nvSpPr>
        <p:spPr bwMode="auto">
          <a:xfrm>
            <a:off x="457200" y="304800"/>
            <a:ext cx="8229600" cy="362174"/>
          </a:xfrm>
          <a:prstGeom prst="rect">
            <a:avLst/>
          </a:prstGeom>
          <a:noFill/>
          <a:ln>
            <a:noFill/>
          </a:ln>
        </p:spPr>
        <p:txBody>
          <a:bodyPr/>
          <a:lstStyle>
            <a:lvl1pPr>
              <a:defRPr/>
            </a:lvl1pPr>
          </a:lstStyle>
          <a:p>
            <a:pPr lvl="0"/>
            <a:r>
              <a:rPr lang="en-US" altLang="en-US" dirty="0"/>
              <a:t>Click to edit Master title style</a:t>
            </a:r>
          </a:p>
        </p:txBody>
      </p:sp>
      <p:sp>
        <p:nvSpPr>
          <p:cNvPr id="3" name="Slide Number Placeholder 5"/>
          <p:cNvSpPr>
            <a:spLocks noGrp="1"/>
          </p:cNvSpPr>
          <p:nvPr>
            <p:ph type="sldNum" sz="quarter" idx="10"/>
          </p:nvPr>
        </p:nvSpPr>
        <p:spPr>
          <a:ln/>
        </p:spPr>
        <p:txBody>
          <a:bodyPr/>
          <a:lstStyle>
            <a:lvl1pPr>
              <a:defRPr/>
            </a:lvl1pPr>
          </a:lstStyle>
          <a:p>
            <a:pPr>
              <a:defRPr/>
            </a:pPr>
            <a:fld id="{B36D0D52-7403-4896-BBD3-5EDBCA4DBB1F}" type="slidenum">
              <a:rPr lang="en-US" altLang="en-US"/>
              <a:pPr>
                <a:defRPr/>
              </a:pPr>
              <a:t>‹#›</a:t>
            </a:fld>
            <a:endParaRPr lang="en-US" altLang="en-US" dirty="0"/>
          </a:p>
        </p:txBody>
      </p:sp>
      <p:sp>
        <p:nvSpPr>
          <p:cNvPr id="4" name="Rectangle 7"/>
          <p:cNvSpPr>
            <a:spLocks noGrp="1" noChangeArrowheads="1"/>
          </p:cNvSpPr>
          <p:nvPr>
            <p:ph type="ftr" sz="quarter" idx="11"/>
          </p:nvPr>
        </p:nvSpPr>
        <p:spPr>
          <a:ln/>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732694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26"/>
          <p:cNvSpPr>
            <a:spLocks noGrp="1"/>
          </p:cNvSpPr>
          <p:nvPr>
            <p:ph type="title"/>
          </p:nvPr>
        </p:nvSpPr>
        <p:spPr bwMode="auto">
          <a:xfrm>
            <a:off x="457200" y="304800"/>
            <a:ext cx="8229600" cy="362174"/>
          </a:xfrm>
          <a:prstGeom prst="rect">
            <a:avLst/>
          </a:prstGeom>
          <a:noFill/>
          <a:ln>
            <a:noFill/>
          </a:ln>
        </p:spPr>
        <p:txBody>
          <a:bodyPr/>
          <a:lstStyle>
            <a:lvl1pPr>
              <a:defRPr/>
            </a:lvl1pPr>
          </a:lstStyle>
          <a:p>
            <a:pPr lvl="0"/>
            <a:r>
              <a:rPr lang="en-US" altLang="en-US" dirty="0"/>
              <a:t>Click to edit Master title style</a:t>
            </a:r>
          </a:p>
        </p:txBody>
      </p:sp>
      <p:sp>
        <p:nvSpPr>
          <p:cNvPr id="5" name="Slide Number Placeholder 5"/>
          <p:cNvSpPr>
            <a:spLocks noGrp="1"/>
          </p:cNvSpPr>
          <p:nvPr>
            <p:ph type="sldNum" sz="quarter" idx="10"/>
          </p:nvPr>
        </p:nvSpPr>
        <p:spPr>
          <a:ln/>
        </p:spPr>
        <p:txBody>
          <a:bodyPr/>
          <a:lstStyle>
            <a:lvl1pPr>
              <a:defRPr/>
            </a:lvl1pPr>
          </a:lstStyle>
          <a:p>
            <a:pPr>
              <a:defRPr/>
            </a:pPr>
            <a:fld id="{6D3201FA-3D69-4848-A6D4-6A89A1E9CB31}" type="slidenum">
              <a:rPr lang="en-US" altLang="en-US"/>
              <a:pPr>
                <a:defRPr/>
              </a:pPr>
              <a:t>‹#›</a:t>
            </a:fld>
            <a:endParaRPr lang="en-US" altLang="en-US" dirty="0"/>
          </a:p>
        </p:txBody>
      </p:sp>
      <p:sp>
        <p:nvSpPr>
          <p:cNvPr id="6" name="Rectangle 7"/>
          <p:cNvSpPr>
            <a:spLocks noGrp="1" noChangeArrowheads="1"/>
          </p:cNvSpPr>
          <p:nvPr>
            <p:ph type="ftr" sz="quarter" idx="11"/>
          </p:nvPr>
        </p:nvSpPr>
        <p:spPr>
          <a:ln/>
        </p:spPr>
        <p:txBody>
          <a:bodyPr/>
          <a:lstStyle>
            <a:lvl1pPr>
              <a:defRPr/>
            </a:lvl1pPr>
          </a:lstStyle>
          <a:p>
            <a:pPr>
              <a:defRPr/>
            </a:pPr>
            <a:r>
              <a:rPr lang="en-US" alt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1571481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3" name="Rectangle 2"/>
          <p:cNvSpPr/>
          <p:nvPr userDrawn="1"/>
        </p:nvSpPr>
        <p:spPr bwMode="auto">
          <a:xfrm rot="5400000">
            <a:off x="3878262" y="519113"/>
            <a:ext cx="1404937" cy="9170988"/>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4" name="Rectangle 3"/>
          <p:cNvSpPr/>
          <p:nvPr userDrawn="1"/>
        </p:nvSpPr>
        <p:spPr bwMode="auto">
          <a:xfrm rot="5400000">
            <a:off x="2878931" y="-1872456"/>
            <a:ext cx="3395663" cy="9153525"/>
          </a:xfrm>
          <a:prstGeom prst="rect">
            <a:avLst/>
          </a:prstGeom>
          <a:solidFill>
            <a:srgbClr val="00498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pic>
        <p:nvPicPr>
          <p:cNvPr id="5" name="Picture 13"/>
          <p:cNvPicPr>
            <a:picLocks noChangeAspect="1"/>
          </p:cNvPicPr>
          <p:nvPr userDrawn="1"/>
        </p:nvPicPr>
        <p:blipFill>
          <a:blip r:embed="rId2">
            <a:extLst>
              <a:ext uri="{28A0092B-C50C-407E-A947-70E740481C1C}">
                <a14:useLocalDpi xmlns:a14="http://schemas.microsoft.com/office/drawing/2010/main" val="0"/>
              </a:ext>
            </a:extLst>
          </a:blip>
          <a:srcRect l="44659" t="30409" r="-6860" b="10635"/>
          <a:stretch>
            <a:fillRect/>
          </a:stretch>
        </p:blipFill>
        <p:spPr bwMode="auto">
          <a:xfrm>
            <a:off x="377825" y="6224588"/>
            <a:ext cx="28765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0"/>
          <p:cNvGrpSpPr>
            <a:grpSpLocks/>
          </p:cNvGrpSpPr>
          <p:nvPr userDrawn="1"/>
        </p:nvGrpSpPr>
        <p:grpSpPr bwMode="auto">
          <a:xfrm>
            <a:off x="7113588" y="6137275"/>
            <a:ext cx="1563687" cy="511175"/>
            <a:chOff x="7113588" y="6137275"/>
            <a:chExt cx="1563687" cy="511175"/>
          </a:xfrm>
        </p:grpSpPr>
        <p:sp>
          <p:nvSpPr>
            <p:cNvPr id="7" name="Freeform 15"/>
            <p:cNvSpPr>
              <a:spLocks noEditPoints="1"/>
            </p:cNvSpPr>
            <p:nvPr/>
          </p:nvSpPr>
          <p:spPr bwMode="auto">
            <a:xfrm>
              <a:off x="7275513" y="6353175"/>
              <a:ext cx="222250" cy="295275"/>
            </a:xfrm>
            <a:custGeom>
              <a:avLst/>
              <a:gdLst>
                <a:gd name="T0" fmla="*/ 2147483646 w 420"/>
                <a:gd name="T1" fmla="*/ 2147483646 h 560"/>
                <a:gd name="T2" fmla="*/ 2147483646 w 420"/>
                <a:gd name="T3" fmla="*/ 2147483646 h 560"/>
                <a:gd name="T4" fmla="*/ 2147483646 w 420"/>
                <a:gd name="T5" fmla="*/ 2147483646 h 560"/>
                <a:gd name="T6" fmla="*/ 2147483646 w 420"/>
                <a:gd name="T7" fmla="*/ 2147483646 h 560"/>
                <a:gd name="T8" fmla="*/ 2147483646 w 420"/>
                <a:gd name="T9" fmla="*/ 2147483646 h 560"/>
                <a:gd name="T10" fmla="*/ 2147483646 w 420"/>
                <a:gd name="T11" fmla="*/ 2147483646 h 560"/>
                <a:gd name="T12" fmla="*/ 2147483646 w 420"/>
                <a:gd name="T13" fmla="*/ 2147483646 h 560"/>
                <a:gd name="T14" fmla="*/ 2147483646 w 420"/>
                <a:gd name="T15" fmla="*/ 2147483646 h 560"/>
                <a:gd name="T16" fmla="*/ 2147483646 w 420"/>
                <a:gd name="T17" fmla="*/ 2147483646 h 560"/>
                <a:gd name="T18" fmla="*/ 2147483646 w 420"/>
                <a:gd name="T19" fmla="*/ 2147483646 h 560"/>
                <a:gd name="T20" fmla="*/ 2147483646 w 420"/>
                <a:gd name="T21" fmla="*/ 2147483646 h 560"/>
                <a:gd name="T22" fmla="*/ 2147483646 w 420"/>
                <a:gd name="T23" fmla="*/ 2147483646 h 560"/>
                <a:gd name="T24" fmla="*/ 2147483646 w 420"/>
                <a:gd name="T25" fmla="*/ 2147483646 h 560"/>
                <a:gd name="T26" fmla="*/ 2147483646 w 420"/>
                <a:gd name="T27" fmla="*/ 2147483646 h 560"/>
                <a:gd name="T28" fmla="*/ 2147483646 w 420"/>
                <a:gd name="T29" fmla="*/ 2147483646 h 560"/>
                <a:gd name="T30" fmla="*/ 2147483646 w 420"/>
                <a:gd name="T31" fmla="*/ 2147483646 h 560"/>
                <a:gd name="T32" fmla="*/ 2147483646 w 420"/>
                <a:gd name="T33" fmla="*/ 2147483646 h 560"/>
                <a:gd name="T34" fmla="*/ 2147483646 w 420"/>
                <a:gd name="T35" fmla="*/ 2147483646 h 560"/>
                <a:gd name="T36" fmla="*/ 2147483646 w 420"/>
                <a:gd name="T37" fmla="*/ 2147483646 h 560"/>
                <a:gd name="T38" fmla="*/ 2147483646 w 420"/>
                <a:gd name="T39" fmla="*/ 2147483646 h 560"/>
                <a:gd name="T40" fmla="*/ 2147483646 w 420"/>
                <a:gd name="T41" fmla="*/ 2147483646 h 560"/>
                <a:gd name="T42" fmla="*/ 2147483646 w 420"/>
                <a:gd name="T43" fmla="*/ 2147483646 h 560"/>
                <a:gd name="T44" fmla="*/ 2147483646 w 420"/>
                <a:gd name="T45" fmla="*/ 2147483646 h 560"/>
                <a:gd name="T46" fmla="*/ 2147483646 w 420"/>
                <a:gd name="T47" fmla="*/ 2147483646 h 560"/>
                <a:gd name="T48" fmla="*/ 2147483646 w 420"/>
                <a:gd name="T49" fmla="*/ 2147483646 h 560"/>
                <a:gd name="T50" fmla="*/ 2147483646 w 420"/>
                <a:gd name="T51" fmla="*/ 2147483646 h 560"/>
                <a:gd name="T52" fmla="*/ 2147483646 w 420"/>
                <a:gd name="T53" fmla="*/ 2147483646 h 560"/>
                <a:gd name="T54" fmla="*/ 2147483646 w 420"/>
                <a:gd name="T55" fmla="*/ 0 h 560"/>
                <a:gd name="T56" fmla="*/ 2147483646 w 420"/>
                <a:gd name="T57" fmla="*/ 2147483646 h 560"/>
                <a:gd name="T58" fmla="*/ 2147483646 w 420"/>
                <a:gd name="T59" fmla="*/ 2147483646 h 560"/>
                <a:gd name="T60" fmla="*/ 2147483646 w 420"/>
                <a:gd name="T61" fmla="*/ 2147483646 h 560"/>
                <a:gd name="T62" fmla="*/ 2147483646 w 420"/>
                <a:gd name="T63" fmla="*/ 2147483646 h 560"/>
                <a:gd name="T64" fmla="*/ 2147483646 w 420"/>
                <a:gd name="T65" fmla="*/ 2147483646 h 560"/>
                <a:gd name="T66" fmla="*/ 2147483646 w 420"/>
                <a:gd name="T67" fmla="*/ 2147483646 h 560"/>
                <a:gd name="T68" fmla="*/ 2147483646 w 420"/>
                <a:gd name="T69" fmla="*/ 2147483646 h 560"/>
                <a:gd name="T70" fmla="*/ 2147483646 w 420"/>
                <a:gd name="T71" fmla="*/ 2147483646 h 560"/>
                <a:gd name="T72" fmla="*/ 2147483646 w 420"/>
                <a:gd name="T73" fmla="*/ 2147483646 h 560"/>
                <a:gd name="T74" fmla="*/ 2147483646 w 420"/>
                <a:gd name="T75" fmla="*/ 2147483646 h 560"/>
                <a:gd name="T76" fmla="*/ 2147483646 w 420"/>
                <a:gd name="T77" fmla="*/ 2147483646 h 560"/>
                <a:gd name="T78" fmla="*/ 2147483646 w 420"/>
                <a:gd name="T79" fmla="*/ 2147483646 h 560"/>
                <a:gd name="T80" fmla="*/ 2147483646 w 420"/>
                <a:gd name="T81" fmla="*/ 2147483646 h 560"/>
                <a:gd name="T82" fmla="*/ 2147483646 w 420"/>
                <a:gd name="T83" fmla="*/ 2147483646 h 560"/>
                <a:gd name="T84" fmla="*/ 2147483646 w 420"/>
                <a:gd name="T85" fmla="*/ 2147483646 h 560"/>
                <a:gd name="T86" fmla="*/ 2147483646 w 420"/>
                <a:gd name="T87" fmla="*/ 2147483646 h 560"/>
                <a:gd name="T88" fmla="*/ 2147483646 w 420"/>
                <a:gd name="T89" fmla="*/ 2147483646 h 560"/>
                <a:gd name="T90" fmla="*/ 2147483646 w 420"/>
                <a:gd name="T91" fmla="*/ 2147483646 h 560"/>
                <a:gd name="T92" fmla="*/ 2147483646 w 420"/>
                <a:gd name="T93" fmla="*/ 2147483646 h 560"/>
                <a:gd name="T94" fmla="*/ 2147483646 w 420"/>
                <a:gd name="T95" fmla="*/ 2147483646 h 560"/>
                <a:gd name="T96" fmla="*/ 2147483646 w 420"/>
                <a:gd name="T97" fmla="*/ 2147483646 h 560"/>
                <a:gd name="T98" fmla="*/ 2147483646 w 420"/>
                <a:gd name="T99" fmla="*/ 2147483646 h 560"/>
                <a:gd name="T100" fmla="*/ 2147483646 w 420"/>
                <a:gd name="T101" fmla="*/ 2147483646 h 560"/>
                <a:gd name="T102" fmla="*/ 2147483646 w 420"/>
                <a:gd name="T103" fmla="*/ 2147483646 h 560"/>
                <a:gd name="T104" fmla="*/ 2147483646 w 420"/>
                <a:gd name="T105" fmla="*/ 2147483646 h 560"/>
                <a:gd name="T106" fmla="*/ 0 w 420"/>
                <a:gd name="T107" fmla="*/ 2147483646 h 560"/>
                <a:gd name="T108" fmla="*/ 2147483646 w 420"/>
                <a:gd name="T109" fmla="*/ 2147483646 h 560"/>
                <a:gd name="T110" fmla="*/ 2147483646 w 420"/>
                <a:gd name="T111" fmla="*/ 0 h 56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0" h="560">
                  <a:moveTo>
                    <a:pt x="412" y="0"/>
                  </a:moveTo>
                  <a:lnTo>
                    <a:pt x="416" y="2"/>
                  </a:lnTo>
                  <a:lnTo>
                    <a:pt x="418" y="3"/>
                  </a:lnTo>
                  <a:lnTo>
                    <a:pt x="419" y="5"/>
                  </a:lnTo>
                  <a:lnTo>
                    <a:pt x="420" y="7"/>
                  </a:lnTo>
                  <a:lnTo>
                    <a:pt x="417" y="14"/>
                  </a:lnTo>
                  <a:lnTo>
                    <a:pt x="411" y="23"/>
                  </a:lnTo>
                  <a:lnTo>
                    <a:pt x="402" y="35"/>
                  </a:lnTo>
                  <a:lnTo>
                    <a:pt x="391" y="46"/>
                  </a:lnTo>
                  <a:lnTo>
                    <a:pt x="381" y="60"/>
                  </a:lnTo>
                  <a:lnTo>
                    <a:pt x="370" y="75"/>
                  </a:lnTo>
                  <a:lnTo>
                    <a:pt x="357" y="92"/>
                  </a:lnTo>
                  <a:lnTo>
                    <a:pt x="345" y="112"/>
                  </a:lnTo>
                  <a:lnTo>
                    <a:pt x="332" y="134"/>
                  </a:lnTo>
                  <a:lnTo>
                    <a:pt x="320" y="160"/>
                  </a:lnTo>
                  <a:lnTo>
                    <a:pt x="310" y="189"/>
                  </a:lnTo>
                  <a:lnTo>
                    <a:pt x="301" y="221"/>
                  </a:lnTo>
                  <a:lnTo>
                    <a:pt x="294" y="258"/>
                  </a:lnTo>
                  <a:lnTo>
                    <a:pt x="291" y="299"/>
                  </a:lnTo>
                  <a:lnTo>
                    <a:pt x="288" y="343"/>
                  </a:lnTo>
                  <a:lnTo>
                    <a:pt x="290" y="382"/>
                  </a:lnTo>
                  <a:lnTo>
                    <a:pt x="292" y="414"/>
                  </a:lnTo>
                  <a:lnTo>
                    <a:pt x="295" y="443"/>
                  </a:lnTo>
                  <a:lnTo>
                    <a:pt x="299" y="467"/>
                  </a:lnTo>
                  <a:lnTo>
                    <a:pt x="302" y="489"/>
                  </a:lnTo>
                  <a:lnTo>
                    <a:pt x="304" y="508"/>
                  </a:lnTo>
                  <a:lnTo>
                    <a:pt x="304" y="528"/>
                  </a:lnTo>
                  <a:lnTo>
                    <a:pt x="304" y="541"/>
                  </a:lnTo>
                  <a:lnTo>
                    <a:pt x="301" y="552"/>
                  </a:lnTo>
                  <a:lnTo>
                    <a:pt x="296" y="557"/>
                  </a:lnTo>
                  <a:lnTo>
                    <a:pt x="290" y="560"/>
                  </a:lnTo>
                  <a:lnTo>
                    <a:pt x="282" y="556"/>
                  </a:lnTo>
                  <a:lnTo>
                    <a:pt x="271" y="545"/>
                  </a:lnTo>
                  <a:lnTo>
                    <a:pt x="262" y="529"/>
                  </a:lnTo>
                  <a:lnTo>
                    <a:pt x="252" y="506"/>
                  </a:lnTo>
                  <a:lnTo>
                    <a:pt x="243" y="478"/>
                  </a:lnTo>
                  <a:lnTo>
                    <a:pt x="236" y="446"/>
                  </a:lnTo>
                  <a:lnTo>
                    <a:pt x="229" y="411"/>
                  </a:lnTo>
                  <a:lnTo>
                    <a:pt x="225" y="373"/>
                  </a:lnTo>
                  <a:lnTo>
                    <a:pt x="223" y="332"/>
                  </a:lnTo>
                  <a:lnTo>
                    <a:pt x="225" y="286"/>
                  </a:lnTo>
                  <a:lnTo>
                    <a:pt x="230" y="244"/>
                  </a:lnTo>
                  <a:lnTo>
                    <a:pt x="239" y="205"/>
                  </a:lnTo>
                  <a:lnTo>
                    <a:pt x="249" y="171"/>
                  </a:lnTo>
                  <a:lnTo>
                    <a:pt x="262" y="141"/>
                  </a:lnTo>
                  <a:lnTo>
                    <a:pt x="277" y="114"/>
                  </a:lnTo>
                  <a:lnTo>
                    <a:pt x="292" y="90"/>
                  </a:lnTo>
                  <a:lnTo>
                    <a:pt x="309" y="69"/>
                  </a:lnTo>
                  <a:lnTo>
                    <a:pt x="325" y="52"/>
                  </a:lnTo>
                  <a:lnTo>
                    <a:pt x="341" y="37"/>
                  </a:lnTo>
                  <a:lnTo>
                    <a:pt x="357" y="26"/>
                  </a:lnTo>
                  <a:lnTo>
                    <a:pt x="372" y="16"/>
                  </a:lnTo>
                  <a:lnTo>
                    <a:pt x="386" y="10"/>
                  </a:lnTo>
                  <a:lnTo>
                    <a:pt x="397" y="5"/>
                  </a:lnTo>
                  <a:lnTo>
                    <a:pt x="406" y="2"/>
                  </a:lnTo>
                  <a:lnTo>
                    <a:pt x="412" y="0"/>
                  </a:lnTo>
                  <a:close/>
                  <a:moveTo>
                    <a:pt x="7" y="0"/>
                  </a:moveTo>
                  <a:lnTo>
                    <a:pt x="13" y="2"/>
                  </a:lnTo>
                  <a:lnTo>
                    <a:pt x="23" y="5"/>
                  </a:lnTo>
                  <a:lnTo>
                    <a:pt x="34" y="10"/>
                  </a:lnTo>
                  <a:lnTo>
                    <a:pt x="47" y="16"/>
                  </a:lnTo>
                  <a:lnTo>
                    <a:pt x="62" y="26"/>
                  </a:lnTo>
                  <a:lnTo>
                    <a:pt x="78" y="37"/>
                  </a:lnTo>
                  <a:lnTo>
                    <a:pt x="94" y="52"/>
                  </a:lnTo>
                  <a:lnTo>
                    <a:pt x="111" y="69"/>
                  </a:lnTo>
                  <a:lnTo>
                    <a:pt x="127" y="90"/>
                  </a:lnTo>
                  <a:lnTo>
                    <a:pt x="143" y="114"/>
                  </a:lnTo>
                  <a:lnTo>
                    <a:pt x="157" y="141"/>
                  </a:lnTo>
                  <a:lnTo>
                    <a:pt x="170" y="171"/>
                  </a:lnTo>
                  <a:lnTo>
                    <a:pt x="181" y="205"/>
                  </a:lnTo>
                  <a:lnTo>
                    <a:pt x="189" y="244"/>
                  </a:lnTo>
                  <a:lnTo>
                    <a:pt x="194" y="286"/>
                  </a:lnTo>
                  <a:lnTo>
                    <a:pt x="196" y="332"/>
                  </a:lnTo>
                  <a:lnTo>
                    <a:pt x="194" y="373"/>
                  </a:lnTo>
                  <a:lnTo>
                    <a:pt x="190" y="411"/>
                  </a:lnTo>
                  <a:lnTo>
                    <a:pt x="184" y="446"/>
                  </a:lnTo>
                  <a:lnTo>
                    <a:pt x="176" y="478"/>
                  </a:lnTo>
                  <a:lnTo>
                    <a:pt x="167" y="506"/>
                  </a:lnTo>
                  <a:lnTo>
                    <a:pt x="158" y="529"/>
                  </a:lnTo>
                  <a:lnTo>
                    <a:pt x="147" y="545"/>
                  </a:lnTo>
                  <a:lnTo>
                    <a:pt x="138" y="556"/>
                  </a:lnTo>
                  <a:lnTo>
                    <a:pt x="129" y="560"/>
                  </a:lnTo>
                  <a:lnTo>
                    <a:pt x="122" y="557"/>
                  </a:lnTo>
                  <a:lnTo>
                    <a:pt x="118" y="552"/>
                  </a:lnTo>
                  <a:lnTo>
                    <a:pt x="115" y="541"/>
                  </a:lnTo>
                  <a:lnTo>
                    <a:pt x="114" y="528"/>
                  </a:lnTo>
                  <a:lnTo>
                    <a:pt x="115" y="508"/>
                  </a:lnTo>
                  <a:lnTo>
                    <a:pt x="118" y="489"/>
                  </a:lnTo>
                  <a:lnTo>
                    <a:pt x="121" y="467"/>
                  </a:lnTo>
                  <a:lnTo>
                    <a:pt x="125" y="443"/>
                  </a:lnTo>
                  <a:lnTo>
                    <a:pt x="127" y="414"/>
                  </a:lnTo>
                  <a:lnTo>
                    <a:pt x="129" y="382"/>
                  </a:lnTo>
                  <a:lnTo>
                    <a:pt x="130" y="343"/>
                  </a:lnTo>
                  <a:lnTo>
                    <a:pt x="129" y="299"/>
                  </a:lnTo>
                  <a:lnTo>
                    <a:pt x="125" y="258"/>
                  </a:lnTo>
                  <a:lnTo>
                    <a:pt x="118" y="221"/>
                  </a:lnTo>
                  <a:lnTo>
                    <a:pt x="109" y="189"/>
                  </a:lnTo>
                  <a:lnTo>
                    <a:pt x="98" y="160"/>
                  </a:lnTo>
                  <a:lnTo>
                    <a:pt x="87" y="134"/>
                  </a:lnTo>
                  <a:lnTo>
                    <a:pt x="75" y="112"/>
                  </a:lnTo>
                  <a:lnTo>
                    <a:pt x="63" y="92"/>
                  </a:lnTo>
                  <a:lnTo>
                    <a:pt x="50" y="75"/>
                  </a:lnTo>
                  <a:lnTo>
                    <a:pt x="39" y="60"/>
                  </a:lnTo>
                  <a:lnTo>
                    <a:pt x="27" y="46"/>
                  </a:lnTo>
                  <a:lnTo>
                    <a:pt x="18" y="35"/>
                  </a:lnTo>
                  <a:lnTo>
                    <a:pt x="9" y="23"/>
                  </a:lnTo>
                  <a:lnTo>
                    <a:pt x="2" y="14"/>
                  </a:lnTo>
                  <a:lnTo>
                    <a:pt x="0" y="7"/>
                  </a:lnTo>
                  <a:lnTo>
                    <a:pt x="0" y="5"/>
                  </a:lnTo>
                  <a:lnTo>
                    <a:pt x="1" y="3"/>
                  </a:lnTo>
                  <a:lnTo>
                    <a:pt x="3" y="2"/>
                  </a:lnTo>
                  <a:lnTo>
                    <a:pt x="7"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 name="Freeform 16"/>
            <p:cNvSpPr>
              <a:spLocks/>
            </p:cNvSpPr>
            <p:nvPr/>
          </p:nvSpPr>
          <p:spPr bwMode="auto">
            <a:xfrm>
              <a:off x="7354888" y="6348413"/>
              <a:ext cx="63500" cy="65087"/>
            </a:xfrm>
            <a:custGeom>
              <a:avLst/>
              <a:gdLst>
                <a:gd name="T0" fmla="*/ 2147483646 w 119"/>
                <a:gd name="T1" fmla="*/ 0 h 123"/>
                <a:gd name="T2" fmla="*/ 2147483646 w 119"/>
                <a:gd name="T3" fmla="*/ 2147483646 h 123"/>
                <a:gd name="T4" fmla="*/ 2147483646 w 119"/>
                <a:gd name="T5" fmla="*/ 2147483646 h 123"/>
                <a:gd name="T6" fmla="*/ 2147483646 w 119"/>
                <a:gd name="T7" fmla="*/ 2147483646 h 123"/>
                <a:gd name="T8" fmla="*/ 2147483646 w 119"/>
                <a:gd name="T9" fmla="*/ 2147483646 h 123"/>
                <a:gd name="T10" fmla="*/ 2147483646 w 119"/>
                <a:gd name="T11" fmla="*/ 2147483646 h 123"/>
                <a:gd name="T12" fmla="*/ 2147483646 w 119"/>
                <a:gd name="T13" fmla="*/ 2147483646 h 123"/>
                <a:gd name="T14" fmla="*/ 2147483646 w 119"/>
                <a:gd name="T15" fmla="*/ 2147483646 h 123"/>
                <a:gd name="T16" fmla="*/ 2147483646 w 119"/>
                <a:gd name="T17" fmla="*/ 2147483646 h 123"/>
                <a:gd name="T18" fmla="*/ 2147483646 w 119"/>
                <a:gd name="T19" fmla="*/ 2147483646 h 123"/>
                <a:gd name="T20" fmla="*/ 2147483646 w 119"/>
                <a:gd name="T21" fmla="*/ 2147483646 h 123"/>
                <a:gd name="T22" fmla="*/ 2147483646 w 119"/>
                <a:gd name="T23" fmla="*/ 2147483646 h 123"/>
                <a:gd name="T24" fmla="*/ 2147483646 w 119"/>
                <a:gd name="T25" fmla="*/ 2147483646 h 123"/>
                <a:gd name="T26" fmla="*/ 2147483646 w 119"/>
                <a:gd name="T27" fmla="*/ 2147483646 h 123"/>
                <a:gd name="T28" fmla="*/ 2147483646 w 119"/>
                <a:gd name="T29" fmla="*/ 2147483646 h 123"/>
                <a:gd name="T30" fmla="*/ 0 w 119"/>
                <a:gd name="T31" fmla="*/ 2147483646 h 123"/>
                <a:gd name="T32" fmla="*/ 2147483646 w 119"/>
                <a:gd name="T33" fmla="*/ 2147483646 h 123"/>
                <a:gd name="T34" fmla="*/ 2147483646 w 119"/>
                <a:gd name="T35" fmla="*/ 2147483646 h 123"/>
                <a:gd name="T36" fmla="*/ 2147483646 w 119"/>
                <a:gd name="T37" fmla="*/ 2147483646 h 123"/>
                <a:gd name="T38" fmla="*/ 2147483646 w 119"/>
                <a:gd name="T39" fmla="*/ 2147483646 h 123"/>
                <a:gd name="T40" fmla="*/ 2147483646 w 119"/>
                <a:gd name="T41" fmla="*/ 0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9" h="123">
                  <a:moveTo>
                    <a:pt x="59" y="0"/>
                  </a:moveTo>
                  <a:lnTo>
                    <a:pt x="79" y="4"/>
                  </a:lnTo>
                  <a:lnTo>
                    <a:pt x="95" y="13"/>
                  </a:lnTo>
                  <a:lnTo>
                    <a:pt x="107" y="25"/>
                  </a:lnTo>
                  <a:lnTo>
                    <a:pt x="117" y="43"/>
                  </a:lnTo>
                  <a:lnTo>
                    <a:pt x="119" y="62"/>
                  </a:lnTo>
                  <a:lnTo>
                    <a:pt x="117" y="81"/>
                  </a:lnTo>
                  <a:lnTo>
                    <a:pt x="107" y="99"/>
                  </a:lnTo>
                  <a:lnTo>
                    <a:pt x="95" y="111"/>
                  </a:lnTo>
                  <a:lnTo>
                    <a:pt x="79" y="120"/>
                  </a:lnTo>
                  <a:lnTo>
                    <a:pt x="59" y="123"/>
                  </a:lnTo>
                  <a:lnTo>
                    <a:pt x="41" y="120"/>
                  </a:lnTo>
                  <a:lnTo>
                    <a:pt x="24" y="111"/>
                  </a:lnTo>
                  <a:lnTo>
                    <a:pt x="11" y="99"/>
                  </a:lnTo>
                  <a:lnTo>
                    <a:pt x="3" y="81"/>
                  </a:lnTo>
                  <a:lnTo>
                    <a:pt x="0" y="62"/>
                  </a:lnTo>
                  <a:lnTo>
                    <a:pt x="3" y="43"/>
                  </a:lnTo>
                  <a:lnTo>
                    <a:pt x="11" y="25"/>
                  </a:lnTo>
                  <a:lnTo>
                    <a:pt x="24" y="13"/>
                  </a:lnTo>
                  <a:lnTo>
                    <a:pt x="41" y="4"/>
                  </a:lnTo>
                  <a:lnTo>
                    <a:pt x="59" y="0"/>
                  </a:lnTo>
                  <a:close/>
                </a:path>
              </a:pathLst>
            </a:custGeom>
            <a:solidFill>
              <a:srgbClr val="F8971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 name="Freeform 17"/>
            <p:cNvSpPr>
              <a:spLocks noEditPoints="1"/>
            </p:cNvSpPr>
            <p:nvPr/>
          </p:nvSpPr>
          <p:spPr bwMode="auto">
            <a:xfrm>
              <a:off x="7113588" y="6137275"/>
              <a:ext cx="546100" cy="449263"/>
            </a:xfrm>
            <a:custGeom>
              <a:avLst/>
              <a:gdLst>
                <a:gd name="T0" fmla="*/ 2147483646 w 1033"/>
                <a:gd name="T1" fmla="*/ 2147483646 h 850"/>
                <a:gd name="T2" fmla="*/ 2147483646 w 1033"/>
                <a:gd name="T3" fmla="*/ 2147483646 h 850"/>
                <a:gd name="T4" fmla="*/ 2147483646 w 1033"/>
                <a:gd name="T5" fmla="*/ 2147483646 h 850"/>
                <a:gd name="T6" fmla="*/ 2147483646 w 1033"/>
                <a:gd name="T7" fmla="*/ 2147483646 h 850"/>
                <a:gd name="T8" fmla="*/ 2147483646 w 1033"/>
                <a:gd name="T9" fmla="*/ 2147483646 h 850"/>
                <a:gd name="T10" fmla="*/ 2147483646 w 1033"/>
                <a:gd name="T11" fmla="*/ 2147483646 h 850"/>
                <a:gd name="T12" fmla="*/ 2147483646 w 1033"/>
                <a:gd name="T13" fmla="*/ 2147483646 h 850"/>
                <a:gd name="T14" fmla="*/ 0 w 1033"/>
                <a:gd name="T15" fmla="*/ 2147483646 h 850"/>
                <a:gd name="T16" fmla="*/ 2147483646 w 1033"/>
                <a:gd name="T17" fmla="*/ 2147483646 h 850"/>
                <a:gd name="T18" fmla="*/ 2147483646 w 1033"/>
                <a:gd name="T19" fmla="*/ 2147483646 h 850"/>
                <a:gd name="T20" fmla="*/ 2147483646 w 1033"/>
                <a:gd name="T21" fmla="*/ 2147483646 h 850"/>
                <a:gd name="T22" fmla="*/ 2147483646 w 1033"/>
                <a:gd name="T23" fmla="*/ 2147483646 h 850"/>
                <a:gd name="T24" fmla="*/ 2147483646 w 1033"/>
                <a:gd name="T25" fmla="*/ 2147483646 h 850"/>
                <a:gd name="T26" fmla="*/ 2147483646 w 1033"/>
                <a:gd name="T27" fmla="*/ 2147483646 h 850"/>
                <a:gd name="T28" fmla="*/ 2147483646 w 1033"/>
                <a:gd name="T29" fmla="*/ 2147483646 h 850"/>
                <a:gd name="T30" fmla="*/ 2147483646 w 1033"/>
                <a:gd name="T31" fmla="*/ 2147483646 h 850"/>
                <a:gd name="T32" fmla="*/ 2147483646 w 1033"/>
                <a:gd name="T33" fmla="*/ 2147483646 h 850"/>
                <a:gd name="T34" fmla="*/ 2147483646 w 1033"/>
                <a:gd name="T35" fmla="*/ 2147483646 h 850"/>
                <a:gd name="T36" fmla="*/ 2147483646 w 1033"/>
                <a:gd name="T37" fmla="*/ 2147483646 h 850"/>
                <a:gd name="T38" fmla="*/ 2147483646 w 1033"/>
                <a:gd name="T39" fmla="*/ 2147483646 h 850"/>
                <a:gd name="T40" fmla="*/ 2147483646 w 1033"/>
                <a:gd name="T41" fmla="*/ 2147483646 h 850"/>
                <a:gd name="T42" fmla="*/ 2147483646 w 1033"/>
                <a:gd name="T43" fmla="*/ 2147483646 h 850"/>
                <a:gd name="T44" fmla="*/ 2147483646 w 1033"/>
                <a:gd name="T45" fmla="*/ 2147483646 h 850"/>
                <a:gd name="T46" fmla="*/ 2147483646 w 1033"/>
                <a:gd name="T47" fmla="*/ 2147483646 h 850"/>
                <a:gd name="T48" fmla="*/ 2147483646 w 1033"/>
                <a:gd name="T49" fmla="*/ 2147483646 h 850"/>
                <a:gd name="T50" fmla="*/ 2147483646 w 1033"/>
                <a:gd name="T51" fmla="*/ 2147483646 h 850"/>
                <a:gd name="T52" fmla="*/ 2147483646 w 1033"/>
                <a:gd name="T53" fmla="*/ 2147483646 h 850"/>
                <a:gd name="T54" fmla="*/ 2147483646 w 1033"/>
                <a:gd name="T55" fmla="*/ 2147483646 h 850"/>
                <a:gd name="T56" fmla="*/ 2147483646 w 1033"/>
                <a:gd name="T57" fmla="*/ 2147483646 h 850"/>
                <a:gd name="T58" fmla="*/ 2147483646 w 1033"/>
                <a:gd name="T59" fmla="*/ 2147483646 h 850"/>
                <a:gd name="T60" fmla="*/ 2147483646 w 1033"/>
                <a:gd name="T61" fmla="*/ 2147483646 h 850"/>
                <a:gd name="T62" fmla="*/ 2147483646 w 1033"/>
                <a:gd name="T63" fmla="*/ 2147483646 h 850"/>
                <a:gd name="T64" fmla="*/ 2147483646 w 1033"/>
                <a:gd name="T65" fmla="*/ 2147483646 h 850"/>
                <a:gd name="T66" fmla="*/ 2147483646 w 1033"/>
                <a:gd name="T67" fmla="*/ 2147483646 h 850"/>
                <a:gd name="T68" fmla="*/ 2147483646 w 1033"/>
                <a:gd name="T69" fmla="*/ 2147483646 h 850"/>
                <a:gd name="T70" fmla="*/ 2147483646 w 1033"/>
                <a:gd name="T71" fmla="*/ 2147483646 h 850"/>
                <a:gd name="T72" fmla="*/ 2147483646 w 1033"/>
                <a:gd name="T73" fmla="*/ 2147483646 h 850"/>
                <a:gd name="T74" fmla="*/ 2147483646 w 1033"/>
                <a:gd name="T75" fmla="*/ 2147483646 h 850"/>
                <a:gd name="T76" fmla="*/ 2147483646 w 1033"/>
                <a:gd name="T77" fmla="*/ 2147483646 h 850"/>
                <a:gd name="T78" fmla="*/ 2147483646 w 1033"/>
                <a:gd name="T79" fmla="*/ 2147483646 h 850"/>
                <a:gd name="T80" fmla="*/ 2147483646 w 1033"/>
                <a:gd name="T81" fmla="*/ 2147483646 h 850"/>
                <a:gd name="T82" fmla="*/ 2147483646 w 1033"/>
                <a:gd name="T83" fmla="*/ 2147483646 h 850"/>
                <a:gd name="T84" fmla="*/ 2147483646 w 1033"/>
                <a:gd name="T85" fmla="*/ 2147483646 h 850"/>
                <a:gd name="T86" fmla="*/ 2147483646 w 1033"/>
                <a:gd name="T87" fmla="*/ 2147483646 h 850"/>
                <a:gd name="T88" fmla="*/ 2147483646 w 1033"/>
                <a:gd name="T89" fmla="*/ 2147483646 h 850"/>
                <a:gd name="T90" fmla="*/ 2147483646 w 1033"/>
                <a:gd name="T91" fmla="*/ 2147483646 h 850"/>
                <a:gd name="T92" fmla="*/ 2147483646 w 1033"/>
                <a:gd name="T93" fmla="*/ 2147483646 h 850"/>
                <a:gd name="T94" fmla="*/ 2147483646 w 1033"/>
                <a:gd name="T95" fmla="*/ 2147483646 h 850"/>
                <a:gd name="T96" fmla="*/ 2147483646 w 1033"/>
                <a:gd name="T97" fmla="*/ 2147483646 h 850"/>
                <a:gd name="T98" fmla="*/ 2147483646 w 1033"/>
                <a:gd name="T99" fmla="*/ 2147483646 h 850"/>
                <a:gd name="T100" fmla="*/ 2147483646 w 1033"/>
                <a:gd name="T101" fmla="*/ 2147483646 h 850"/>
                <a:gd name="T102" fmla="*/ 2147483646 w 1033"/>
                <a:gd name="T103" fmla="*/ 2147483646 h 850"/>
                <a:gd name="T104" fmla="*/ 2147483646 w 1033"/>
                <a:gd name="T105" fmla="*/ 2147483646 h 850"/>
                <a:gd name="T106" fmla="*/ 2147483646 w 1033"/>
                <a:gd name="T107" fmla="*/ 2147483646 h 850"/>
                <a:gd name="T108" fmla="*/ 2147483646 w 1033"/>
                <a:gd name="T109" fmla="*/ 0 h 850"/>
                <a:gd name="T110" fmla="*/ 2147483646 w 1033"/>
                <a:gd name="T111" fmla="*/ 2147483646 h 850"/>
                <a:gd name="T112" fmla="*/ 2147483646 w 1033"/>
                <a:gd name="T113" fmla="*/ 2147483646 h 850"/>
                <a:gd name="T114" fmla="*/ 2147483646 w 1033"/>
                <a:gd name="T115" fmla="*/ 2147483646 h 8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33" h="850">
                  <a:moveTo>
                    <a:pt x="626" y="721"/>
                  </a:moveTo>
                  <a:lnTo>
                    <a:pt x="694" y="729"/>
                  </a:lnTo>
                  <a:lnTo>
                    <a:pt x="756" y="740"/>
                  </a:lnTo>
                  <a:lnTo>
                    <a:pt x="813" y="754"/>
                  </a:lnTo>
                  <a:lnTo>
                    <a:pt x="866" y="770"/>
                  </a:lnTo>
                  <a:lnTo>
                    <a:pt x="913" y="787"/>
                  </a:lnTo>
                  <a:lnTo>
                    <a:pt x="956" y="805"/>
                  </a:lnTo>
                  <a:lnTo>
                    <a:pt x="994" y="825"/>
                  </a:lnTo>
                  <a:lnTo>
                    <a:pt x="1028" y="845"/>
                  </a:lnTo>
                  <a:lnTo>
                    <a:pt x="1031" y="847"/>
                  </a:lnTo>
                  <a:lnTo>
                    <a:pt x="1032" y="847"/>
                  </a:lnTo>
                  <a:lnTo>
                    <a:pt x="1033" y="848"/>
                  </a:lnTo>
                  <a:lnTo>
                    <a:pt x="1033" y="849"/>
                  </a:lnTo>
                  <a:lnTo>
                    <a:pt x="1033" y="850"/>
                  </a:lnTo>
                  <a:lnTo>
                    <a:pt x="1032" y="850"/>
                  </a:lnTo>
                  <a:lnTo>
                    <a:pt x="1031" y="850"/>
                  </a:lnTo>
                  <a:lnTo>
                    <a:pt x="1028" y="850"/>
                  </a:lnTo>
                  <a:lnTo>
                    <a:pt x="1027" y="849"/>
                  </a:lnTo>
                  <a:lnTo>
                    <a:pt x="992" y="836"/>
                  </a:lnTo>
                  <a:lnTo>
                    <a:pt x="953" y="825"/>
                  </a:lnTo>
                  <a:lnTo>
                    <a:pt x="909" y="812"/>
                  </a:lnTo>
                  <a:lnTo>
                    <a:pt x="861" y="801"/>
                  </a:lnTo>
                  <a:lnTo>
                    <a:pt x="810" y="789"/>
                  </a:lnTo>
                  <a:lnTo>
                    <a:pt x="752" y="780"/>
                  </a:lnTo>
                  <a:lnTo>
                    <a:pt x="692" y="772"/>
                  </a:lnTo>
                  <a:lnTo>
                    <a:pt x="625" y="766"/>
                  </a:lnTo>
                  <a:lnTo>
                    <a:pt x="625" y="765"/>
                  </a:lnTo>
                  <a:lnTo>
                    <a:pt x="624" y="762"/>
                  </a:lnTo>
                  <a:lnTo>
                    <a:pt x="624" y="758"/>
                  </a:lnTo>
                  <a:lnTo>
                    <a:pt x="624" y="754"/>
                  </a:lnTo>
                  <a:lnTo>
                    <a:pt x="624" y="750"/>
                  </a:lnTo>
                  <a:lnTo>
                    <a:pt x="624" y="738"/>
                  </a:lnTo>
                  <a:lnTo>
                    <a:pt x="625" y="726"/>
                  </a:lnTo>
                  <a:lnTo>
                    <a:pt x="626" y="721"/>
                  </a:lnTo>
                  <a:close/>
                  <a:moveTo>
                    <a:pt x="408" y="721"/>
                  </a:moveTo>
                  <a:lnTo>
                    <a:pt x="409" y="726"/>
                  </a:lnTo>
                  <a:lnTo>
                    <a:pt x="409" y="738"/>
                  </a:lnTo>
                  <a:lnTo>
                    <a:pt x="410" y="750"/>
                  </a:lnTo>
                  <a:lnTo>
                    <a:pt x="410" y="754"/>
                  </a:lnTo>
                  <a:lnTo>
                    <a:pt x="409" y="758"/>
                  </a:lnTo>
                  <a:lnTo>
                    <a:pt x="409" y="762"/>
                  </a:lnTo>
                  <a:lnTo>
                    <a:pt x="409" y="765"/>
                  </a:lnTo>
                  <a:lnTo>
                    <a:pt x="408" y="766"/>
                  </a:lnTo>
                  <a:lnTo>
                    <a:pt x="342" y="772"/>
                  </a:lnTo>
                  <a:lnTo>
                    <a:pt x="280" y="780"/>
                  </a:lnTo>
                  <a:lnTo>
                    <a:pt x="224" y="789"/>
                  </a:lnTo>
                  <a:lnTo>
                    <a:pt x="172" y="801"/>
                  </a:lnTo>
                  <a:lnTo>
                    <a:pt x="123" y="812"/>
                  </a:lnTo>
                  <a:lnTo>
                    <a:pt x="80" y="825"/>
                  </a:lnTo>
                  <a:lnTo>
                    <a:pt x="41" y="836"/>
                  </a:lnTo>
                  <a:lnTo>
                    <a:pt x="7" y="849"/>
                  </a:lnTo>
                  <a:lnTo>
                    <a:pt x="4" y="850"/>
                  </a:lnTo>
                  <a:lnTo>
                    <a:pt x="3" y="850"/>
                  </a:lnTo>
                  <a:lnTo>
                    <a:pt x="2" y="850"/>
                  </a:lnTo>
                  <a:lnTo>
                    <a:pt x="1" y="850"/>
                  </a:lnTo>
                  <a:lnTo>
                    <a:pt x="0" y="849"/>
                  </a:lnTo>
                  <a:lnTo>
                    <a:pt x="1" y="848"/>
                  </a:lnTo>
                  <a:lnTo>
                    <a:pt x="1" y="847"/>
                  </a:lnTo>
                  <a:lnTo>
                    <a:pt x="3" y="847"/>
                  </a:lnTo>
                  <a:lnTo>
                    <a:pt x="5" y="845"/>
                  </a:lnTo>
                  <a:lnTo>
                    <a:pt x="39" y="825"/>
                  </a:lnTo>
                  <a:lnTo>
                    <a:pt x="78" y="805"/>
                  </a:lnTo>
                  <a:lnTo>
                    <a:pt x="120" y="787"/>
                  </a:lnTo>
                  <a:lnTo>
                    <a:pt x="168" y="770"/>
                  </a:lnTo>
                  <a:lnTo>
                    <a:pt x="220" y="754"/>
                  </a:lnTo>
                  <a:lnTo>
                    <a:pt x="277" y="740"/>
                  </a:lnTo>
                  <a:lnTo>
                    <a:pt x="340" y="729"/>
                  </a:lnTo>
                  <a:lnTo>
                    <a:pt x="408" y="721"/>
                  </a:lnTo>
                  <a:close/>
                  <a:moveTo>
                    <a:pt x="743" y="476"/>
                  </a:moveTo>
                  <a:lnTo>
                    <a:pt x="757" y="477"/>
                  </a:lnTo>
                  <a:lnTo>
                    <a:pt x="775" y="483"/>
                  </a:lnTo>
                  <a:lnTo>
                    <a:pt x="790" y="492"/>
                  </a:lnTo>
                  <a:lnTo>
                    <a:pt x="803" y="503"/>
                  </a:lnTo>
                  <a:lnTo>
                    <a:pt x="811" y="517"/>
                  </a:lnTo>
                  <a:lnTo>
                    <a:pt x="798" y="526"/>
                  </a:lnTo>
                  <a:lnTo>
                    <a:pt x="782" y="533"/>
                  </a:lnTo>
                  <a:lnTo>
                    <a:pt x="765" y="535"/>
                  </a:lnTo>
                  <a:lnTo>
                    <a:pt x="745" y="534"/>
                  </a:lnTo>
                  <a:lnTo>
                    <a:pt x="732" y="530"/>
                  </a:lnTo>
                  <a:lnTo>
                    <a:pt x="721" y="523"/>
                  </a:lnTo>
                  <a:lnTo>
                    <a:pt x="715" y="515"/>
                  </a:lnTo>
                  <a:lnTo>
                    <a:pt x="710" y="506"/>
                  </a:lnTo>
                  <a:lnTo>
                    <a:pt x="706" y="497"/>
                  </a:lnTo>
                  <a:lnTo>
                    <a:pt x="712" y="489"/>
                  </a:lnTo>
                  <a:lnTo>
                    <a:pt x="720" y="483"/>
                  </a:lnTo>
                  <a:lnTo>
                    <a:pt x="731" y="478"/>
                  </a:lnTo>
                  <a:lnTo>
                    <a:pt x="743" y="476"/>
                  </a:lnTo>
                  <a:close/>
                  <a:moveTo>
                    <a:pt x="291" y="476"/>
                  </a:moveTo>
                  <a:lnTo>
                    <a:pt x="302" y="478"/>
                  </a:lnTo>
                  <a:lnTo>
                    <a:pt x="312" y="483"/>
                  </a:lnTo>
                  <a:lnTo>
                    <a:pt x="320" y="489"/>
                  </a:lnTo>
                  <a:lnTo>
                    <a:pt x="327" y="497"/>
                  </a:lnTo>
                  <a:lnTo>
                    <a:pt x="324" y="506"/>
                  </a:lnTo>
                  <a:lnTo>
                    <a:pt x="319" y="515"/>
                  </a:lnTo>
                  <a:lnTo>
                    <a:pt x="311" y="523"/>
                  </a:lnTo>
                  <a:lnTo>
                    <a:pt x="301" y="530"/>
                  </a:lnTo>
                  <a:lnTo>
                    <a:pt x="287" y="534"/>
                  </a:lnTo>
                  <a:lnTo>
                    <a:pt x="269" y="535"/>
                  </a:lnTo>
                  <a:lnTo>
                    <a:pt x="251" y="533"/>
                  </a:lnTo>
                  <a:lnTo>
                    <a:pt x="236" y="526"/>
                  </a:lnTo>
                  <a:lnTo>
                    <a:pt x="223" y="517"/>
                  </a:lnTo>
                  <a:lnTo>
                    <a:pt x="231" y="503"/>
                  </a:lnTo>
                  <a:lnTo>
                    <a:pt x="243" y="492"/>
                  </a:lnTo>
                  <a:lnTo>
                    <a:pt x="259" y="483"/>
                  </a:lnTo>
                  <a:lnTo>
                    <a:pt x="276" y="477"/>
                  </a:lnTo>
                  <a:lnTo>
                    <a:pt x="291" y="476"/>
                  </a:lnTo>
                  <a:close/>
                  <a:moveTo>
                    <a:pt x="804" y="396"/>
                  </a:moveTo>
                  <a:lnTo>
                    <a:pt x="824" y="396"/>
                  </a:lnTo>
                  <a:lnTo>
                    <a:pt x="845" y="401"/>
                  </a:lnTo>
                  <a:lnTo>
                    <a:pt x="862" y="410"/>
                  </a:lnTo>
                  <a:lnTo>
                    <a:pt x="875" y="421"/>
                  </a:lnTo>
                  <a:lnTo>
                    <a:pt x="865" y="436"/>
                  </a:lnTo>
                  <a:lnTo>
                    <a:pt x="850" y="447"/>
                  </a:lnTo>
                  <a:lnTo>
                    <a:pt x="831" y="457"/>
                  </a:lnTo>
                  <a:lnTo>
                    <a:pt x="811" y="461"/>
                  </a:lnTo>
                  <a:lnTo>
                    <a:pt x="795" y="461"/>
                  </a:lnTo>
                  <a:lnTo>
                    <a:pt x="782" y="458"/>
                  </a:lnTo>
                  <a:lnTo>
                    <a:pt x="771" y="451"/>
                  </a:lnTo>
                  <a:lnTo>
                    <a:pt x="763" y="443"/>
                  </a:lnTo>
                  <a:lnTo>
                    <a:pt x="756" y="434"/>
                  </a:lnTo>
                  <a:lnTo>
                    <a:pt x="760" y="423"/>
                  </a:lnTo>
                  <a:lnTo>
                    <a:pt x="767" y="414"/>
                  </a:lnTo>
                  <a:lnTo>
                    <a:pt x="776" y="406"/>
                  </a:lnTo>
                  <a:lnTo>
                    <a:pt x="788" y="399"/>
                  </a:lnTo>
                  <a:lnTo>
                    <a:pt x="804" y="396"/>
                  </a:lnTo>
                  <a:close/>
                  <a:moveTo>
                    <a:pt x="229" y="396"/>
                  </a:moveTo>
                  <a:lnTo>
                    <a:pt x="245" y="399"/>
                  </a:lnTo>
                  <a:lnTo>
                    <a:pt x="257" y="406"/>
                  </a:lnTo>
                  <a:lnTo>
                    <a:pt x="267" y="414"/>
                  </a:lnTo>
                  <a:lnTo>
                    <a:pt x="272" y="423"/>
                  </a:lnTo>
                  <a:lnTo>
                    <a:pt x="277" y="434"/>
                  </a:lnTo>
                  <a:lnTo>
                    <a:pt x="270" y="443"/>
                  </a:lnTo>
                  <a:lnTo>
                    <a:pt x="262" y="451"/>
                  </a:lnTo>
                  <a:lnTo>
                    <a:pt x="252" y="458"/>
                  </a:lnTo>
                  <a:lnTo>
                    <a:pt x="238" y="461"/>
                  </a:lnTo>
                  <a:lnTo>
                    <a:pt x="222" y="461"/>
                  </a:lnTo>
                  <a:lnTo>
                    <a:pt x="201" y="457"/>
                  </a:lnTo>
                  <a:lnTo>
                    <a:pt x="183" y="447"/>
                  </a:lnTo>
                  <a:lnTo>
                    <a:pt x="168" y="436"/>
                  </a:lnTo>
                  <a:lnTo>
                    <a:pt x="158" y="421"/>
                  </a:lnTo>
                  <a:lnTo>
                    <a:pt x="172" y="410"/>
                  </a:lnTo>
                  <a:lnTo>
                    <a:pt x="189" y="401"/>
                  </a:lnTo>
                  <a:lnTo>
                    <a:pt x="208" y="396"/>
                  </a:lnTo>
                  <a:lnTo>
                    <a:pt x="229" y="396"/>
                  </a:lnTo>
                  <a:close/>
                  <a:moveTo>
                    <a:pt x="834" y="282"/>
                  </a:moveTo>
                  <a:lnTo>
                    <a:pt x="853" y="282"/>
                  </a:lnTo>
                  <a:lnTo>
                    <a:pt x="870" y="286"/>
                  </a:lnTo>
                  <a:lnTo>
                    <a:pt x="885" y="293"/>
                  </a:lnTo>
                  <a:lnTo>
                    <a:pt x="879" y="314"/>
                  </a:lnTo>
                  <a:lnTo>
                    <a:pt x="867" y="333"/>
                  </a:lnTo>
                  <a:lnTo>
                    <a:pt x="849" y="350"/>
                  </a:lnTo>
                  <a:lnTo>
                    <a:pt x="827" y="363"/>
                  </a:lnTo>
                  <a:lnTo>
                    <a:pt x="808" y="369"/>
                  </a:lnTo>
                  <a:lnTo>
                    <a:pt x="792" y="370"/>
                  </a:lnTo>
                  <a:lnTo>
                    <a:pt x="778" y="366"/>
                  </a:lnTo>
                  <a:lnTo>
                    <a:pt x="765" y="361"/>
                  </a:lnTo>
                  <a:lnTo>
                    <a:pt x="755" y="353"/>
                  </a:lnTo>
                  <a:lnTo>
                    <a:pt x="756" y="339"/>
                  </a:lnTo>
                  <a:lnTo>
                    <a:pt x="759" y="326"/>
                  </a:lnTo>
                  <a:lnTo>
                    <a:pt x="766" y="313"/>
                  </a:lnTo>
                  <a:lnTo>
                    <a:pt x="778" y="301"/>
                  </a:lnTo>
                  <a:lnTo>
                    <a:pt x="795" y="291"/>
                  </a:lnTo>
                  <a:lnTo>
                    <a:pt x="814" y="284"/>
                  </a:lnTo>
                  <a:lnTo>
                    <a:pt x="834" y="282"/>
                  </a:lnTo>
                  <a:close/>
                  <a:moveTo>
                    <a:pt x="200" y="282"/>
                  </a:moveTo>
                  <a:lnTo>
                    <a:pt x="220" y="284"/>
                  </a:lnTo>
                  <a:lnTo>
                    <a:pt x="239" y="291"/>
                  </a:lnTo>
                  <a:lnTo>
                    <a:pt x="255" y="301"/>
                  </a:lnTo>
                  <a:lnTo>
                    <a:pt x="267" y="313"/>
                  </a:lnTo>
                  <a:lnTo>
                    <a:pt x="275" y="326"/>
                  </a:lnTo>
                  <a:lnTo>
                    <a:pt x="278" y="339"/>
                  </a:lnTo>
                  <a:lnTo>
                    <a:pt x="279" y="353"/>
                  </a:lnTo>
                  <a:lnTo>
                    <a:pt x="268" y="361"/>
                  </a:lnTo>
                  <a:lnTo>
                    <a:pt x="255" y="366"/>
                  </a:lnTo>
                  <a:lnTo>
                    <a:pt x="241" y="370"/>
                  </a:lnTo>
                  <a:lnTo>
                    <a:pt x="224" y="369"/>
                  </a:lnTo>
                  <a:lnTo>
                    <a:pt x="206" y="363"/>
                  </a:lnTo>
                  <a:lnTo>
                    <a:pt x="184" y="350"/>
                  </a:lnTo>
                  <a:lnTo>
                    <a:pt x="166" y="333"/>
                  </a:lnTo>
                  <a:lnTo>
                    <a:pt x="153" y="314"/>
                  </a:lnTo>
                  <a:lnTo>
                    <a:pt x="148" y="293"/>
                  </a:lnTo>
                  <a:lnTo>
                    <a:pt x="162" y="286"/>
                  </a:lnTo>
                  <a:lnTo>
                    <a:pt x="181" y="282"/>
                  </a:lnTo>
                  <a:lnTo>
                    <a:pt x="200" y="282"/>
                  </a:lnTo>
                  <a:close/>
                  <a:moveTo>
                    <a:pt x="710" y="279"/>
                  </a:moveTo>
                  <a:lnTo>
                    <a:pt x="726" y="283"/>
                  </a:lnTo>
                  <a:lnTo>
                    <a:pt x="726" y="303"/>
                  </a:lnTo>
                  <a:lnTo>
                    <a:pt x="719" y="324"/>
                  </a:lnTo>
                  <a:lnTo>
                    <a:pt x="708" y="345"/>
                  </a:lnTo>
                  <a:lnTo>
                    <a:pt x="692" y="362"/>
                  </a:lnTo>
                  <a:lnTo>
                    <a:pt x="676" y="372"/>
                  </a:lnTo>
                  <a:lnTo>
                    <a:pt x="661" y="377"/>
                  </a:lnTo>
                  <a:lnTo>
                    <a:pt x="647" y="378"/>
                  </a:lnTo>
                  <a:lnTo>
                    <a:pt x="633" y="375"/>
                  </a:lnTo>
                  <a:lnTo>
                    <a:pt x="622" y="371"/>
                  </a:lnTo>
                  <a:lnTo>
                    <a:pt x="619" y="358"/>
                  </a:lnTo>
                  <a:lnTo>
                    <a:pt x="619" y="346"/>
                  </a:lnTo>
                  <a:lnTo>
                    <a:pt x="622" y="332"/>
                  </a:lnTo>
                  <a:lnTo>
                    <a:pt x="630" y="318"/>
                  </a:lnTo>
                  <a:lnTo>
                    <a:pt x="642" y="304"/>
                  </a:lnTo>
                  <a:lnTo>
                    <a:pt x="658" y="293"/>
                  </a:lnTo>
                  <a:lnTo>
                    <a:pt x="676" y="285"/>
                  </a:lnTo>
                  <a:lnTo>
                    <a:pt x="693" y="280"/>
                  </a:lnTo>
                  <a:lnTo>
                    <a:pt x="710" y="279"/>
                  </a:lnTo>
                  <a:close/>
                  <a:moveTo>
                    <a:pt x="323" y="279"/>
                  </a:moveTo>
                  <a:lnTo>
                    <a:pt x="340" y="280"/>
                  </a:lnTo>
                  <a:lnTo>
                    <a:pt x="358" y="285"/>
                  </a:lnTo>
                  <a:lnTo>
                    <a:pt x="375" y="293"/>
                  </a:lnTo>
                  <a:lnTo>
                    <a:pt x="390" y="304"/>
                  </a:lnTo>
                  <a:lnTo>
                    <a:pt x="403" y="318"/>
                  </a:lnTo>
                  <a:lnTo>
                    <a:pt x="411" y="332"/>
                  </a:lnTo>
                  <a:lnTo>
                    <a:pt x="414" y="346"/>
                  </a:lnTo>
                  <a:lnTo>
                    <a:pt x="414" y="358"/>
                  </a:lnTo>
                  <a:lnTo>
                    <a:pt x="412" y="371"/>
                  </a:lnTo>
                  <a:lnTo>
                    <a:pt x="400" y="375"/>
                  </a:lnTo>
                  <a:lnTo>
                    <a:pt x="387" y="378"/>
                  </a:lnTo>
                  <a:lnTo>
                    <a:pt x="372" y="377"/>
                  </a:lnTo>
                  <a:lnTo>
                    <a:pt x="357" y="372"/>
                  </a:lnTo>
                  <a:lnTo>
                    <a:pt x="342" y="362"/>
                  </a:lnTo>
                  <a:lnTo>
                    <a:pt x="326" y="345"/>
                  </a:lnTo>
                  <a:lnTo>
                    <a:pt x="314" y="324"/>
                  </a:lnTo>
                  <a:lnTo>
                    <a:pt x="308" y="303"/>
                  </a:lnTo>
                  <a:lnTo>
                    <a:pt x="307" y="283"/>
                  </a:lnTo>
                  <a:lnTo>
                    <a:pt x="323" y="279"/>
                  </a:lnTo>
                  <a:close/>
                  <a:moveTo>
                    <a:pt x="601" y="188"/>
                  </a:moveTo>
                  <a:lnTo>
                    <a:pt x="610" y="203"/>
                  </a:lnTo>
                  <a:lnTo>
                    <a:pt x="617" y="221"/>
                  </a:lnTo>
                  <a:lnTo>
                    <a:pt x="621" y="240"/>
                  </a:lnTo>
                  <a:lnTo>
                    <a:pt x="619" y="261"/>
                  </a:lnTo>
                  <a:lnTo>
                    <a:pt x="615" y="283"/>
                  </a:lnTo>
                  <a:lnTo>
                    <a:pt x="608" y="299"/>
                  </a:lnTo>
                  <a:lnTo>
                    <a:pt x="600" y="311"/>
                  </a:lnTo>
                  <a:lnTo>
                    <a:pt x="590" y="321"/>
                  </a:lnTo>
                  <a:lnTo>
                    <a:pt x="579" y="326"/>
                  </a:lnTo>
                  <a:lnTo>
                    <a:pt x="568" y="331"/>
                  </a:lnTo>
                  <a:lnTo>
                    <a:pt x="556" y="333"/>
                  </a:lnTo>
                  <a:lnTo>
                    <a:pt x="547" y="324"/>
                  </a:lnTo>
                  <a:lnTo>
                    <a:pt x="540" y="315"/>
                  </a:lnTo>
                  <a:lnTo>
                    <a:pt x="535" y="303"/>
                  </a:lnTo>
                  <a:lnTo>
                    <a:pt x="532" y="290"/>
                  </a:lnTo>
                  <a:lnTo>
                    <a:pt x="532" y="275"/>
                  </a:lnTo>
                  <a:lnTo>
                    <a:pt x="536" y="258"/>
                  </a:lnTo>
                  <a:lnTo>
                    <a:pt x="546" y="234"/>
                  </a:lnTo>
                  <a:lnTo>
                    <a:pt x="561" y="213"/>
                  </a:lnTo>
                  <a:lnTo>
                    <a:pt x="580" y="197"/>
                  </a:lnTo>
                  <a:lnTo>
                    <a:pt x="601" y="188"/>
                  </a:lnTo>
                  <a:close/>
                  <a:moveTo>
                    <a:pt x="433" y="188"/>
                  </a:moveTo>
                  <a:lnTo>
                    <a:pt x="453" y="197"/>
                  </a:lnTo>
                  <a:lnTo>
                    <a:pt x="472" y="213"/>
                  </a:lnTo>
                  <a:lnTo>
                    <a:pt x="487" y="234"/>
                  </a:lnTo>
                  <a:lnTo>
                    <a:pt x="498" y="258"/>
                  </a:lnTo>
                  <a:lnTo>
                    <a:pt x="501" y="275"/>
                  </a:lnTo>
                  <a:lnTo>
                    <a:pt x="501" y="290"/>
                  </a:lnTo>
                  <a:lnTo>
                    <a:pt x="498" y="303"/>
                  </a:lnTo>
                  <a:lnTo>
                    <a:pt x="492" y="315"/>
                  </a:lnTo>
                  <a:lnTo>
                    <a:pt x="485" y="324"/>
                  </a:lnTo>
                  <a:lnTo>
                    <a:pt x="477" y="333"/>
                  </a:lnTo>
                  <a:lnTo>
                    <a:pt x="466" y="331"/>
                  </a:lnTo>
                  <a:lnTo>
                    <a:pt x="454" y="326"/>
                  </a:lnTo>
                  <a:lnTo>
                    <a:pt x="443" y="321"/>
                  </a:lnTo>
                  <a:lnTo>
                    <a:pt x="433" y="311"/>
                  </a:lnTo>
                  <a:lnTo>
                    <a:pt x="425" y="299"/>
                  </a:lnTo>
                  <a:lnTo>
                    <a:pt x="418" y="283"/>
                  </a:lnTo>
                  <a:lnTo>
                    <a:pt x="413" y="261"/>
                  </a:lnTo>
                  <a:lnTo>
                    <a:pt x="413" y="240"/>
                  </a:lnTo>
                  <a:lnTo>
                    <a:pt x="416" y="221"/>
                  </a:lnTo>
                  <a:lnTo>
                    <a:pt x="422" y="203"/>
                  </a:lnTo>
                  <a:lnTo>
                    <a:pt x="433" y="188"/>
                  </a:lnTo>
                  <a:close/>
                  <a:moveTo>
                    <a:pt x="827" y="180"/>
                  </a:moveTo>
                  <a:lnTo>
                    <a:pt x="845" y="182"/>
                  </a:lnTo>
                  <a:lnTo>
                    <a:pt x="844" y="200"/>
                  </a:lnTo>
                  <a:lnTo>
                    <a:pt x="838" y="219"/>
                  </a:lnTo>
                  <a:lnTo>
                    <a:pt x="828" y="237"/>
                  </a:lnTo>
                  <a:lnTo>
                    <a:pt x="814" y="252"/>
                  </a:lnTo>
                  <a:lnTo>
                    <a:pt x="797" y="263"/>
                  </a:lnTo>
                  <a:lnTo>
                    <a:pt x="781" y="267"/>
                  </a:lnTo>
                  <a:lnTo>
                    <a:pt x="765" y="266"/>
                  </a:lnTo>
                  <a:lnTo>
                    <a:pt x="752" y="261"/>
                  </a:lnTo>
                  <a:lnTo>
                    <a:pt x="750" y="250"/>
                  </a:lnTo>
                  <a:lnTo>
                    <a:pt x="750" y="238"/>
                  </a:lnTo>
                  <a:lnTo>
                    <a:pt x="752" y="226"/>
                  </a:lnTo>
                  <a:lnTo>
                    <a:pt x="759" y="213"/>
                  </a:lnTo>
                  <a:lnTo>
                    <a:pt x="771" y="202"/>
                  </a:lnTo>
                  <a:lnTo>
                    <a:pt x="788" y="189"/>
                  </a:lnTo>
                  <a:lnTo>
                    <a:pt x="807" y="182"/>
                  </a:lnTo>
                  <a:lnTo>
                    <a:pt x="827" y="180"/>
                  </a:lnTo>
                  <a:close/>
                  <a:moveTo>
                    <a:pt x="206" y="180"/>
                  </a:moveTo>
                  <a:lnTo>
                    <a:pt x="225" y="182"/>
                  </a:lnTo>
                  <a:lnTo>
                    <a:pt x="245" y="189"/>
                  </a:lnTo>
                  <a:lnTo>
                    <a:pt x="263" y="202"/>
                  </a:lnTo>
                  <a:lnTo>
                    <a:pt x="274" y="213"/>
                  </a:lnTo>
                  <a:lnTo>
                    <a:pt x="280" y="226"/>
                  </a:lnTo>
                  <a:lnTo>
                    <a:pt x="284" y="238"/>
                  </a:lnTo>
                  <a:lnTo>
                    <a:pt x="284" y="250"/>
                  </a:lnTo>
                  <a:lnTo>
                    <a:pt x="282" y="261"/>
                  </a:lnTo>
                  <a:lnTo>
                    <a:pt x="268" y="266"/>
                  </a:lnTo>
                  <a:lnTo>
                    <a:pt x="253" y="267"/>
                  </a:lnTo>
                  <a:lnTo>
                    <a:pt x="237" y="263"/>
                  </a:lnTo>
                  <a:lnTo>
                    <a:pt x="220" y="252"/>
                  </a:lnTo>
                  <a:lnTo>
                    <a:pt x="205" y="237"/>
                  </a:lnTo>
                  <a:lnTo>
                    <a:pt x="194" y="219"/>
                  </a:lnTo>
                  <a:lnTo>
                    <a:pt x="189" y="200"/>
                  </a:lnTo>
                  <a:lnTo>
                    <a:pt x="189" y="182"/>
                  </a:lnTo>
                  <a:lnTo>
                    <a:pt x="206" y="180"/>
                  </a:lnTo>
                  <a:close/>
                  <a:moveTo>
                    <a:pt x="750" y="101"/>
                  </a:moveTo>
                  <a:lnTo>
                    <a:pt x="756" y="118"/>
                  </a:lnTo>
                  <a:lnTo>
                    <a:pt x="757" y="138"/>
                  </a:lnTo>
                  <a:lnTo>
                    <a:pt x="755" y="158"/>
                  </a:lnTo>
                  <a:lnTo>
                    <a:pt x="748" y="179"/>
                  </a:lnTo>
                  <a:lnTo>
                    <a:pt x="737" y="198"/>
                  </a:lnTo>
                  <a:lnTo>
                    <a:pt x="725" y="214"/>
                  </a:lnTo>
                  <a:lnTo>
                    <a:pt x="710" y="224"/>
                  </a:lnTo>
                  <a:lnTo>
                    <a:pt x="695" y="230"/>
                  </a:lnTo>
                  <a:lnTo>
                    <a:pt x="680" y="232"/>
                  </a:lnTo>
                  <a:lnTo>
                    <a:pt x="665" y="231"/>
                  </a:lnTo>
                  <a:lnTo>
                    <a:pt x="658" y="219"/>
                  </a:lnTo>
                  <a:lnTo>
                    <a:pt x="654" y="204"/>
                  </a:lnTo>
                  <a:lnTo>
                    <a:pt x="653" y="188"/>
                  </a:lnTo>
                  <a:lnTo>
                    <a:pt x="657" y="171"/>
                  </a:lnTo>
                  <a:lnTo>
                    <a:pt x="666" y="151"/>
                  </a:lnTo>
                  <a:lnTo>
                    <a:pt x="680" y="134"/>
                  </a:lnTo>
                  <a:lnTo>
                    <a:pt x="696" y="120"/>
                  </a:lnTo>
                  <a:lnTo>
                    <a:pt x="713" y="110"/>
                  </a:lnTo>
                  <a:lnTo>
                    <a:pt x="732" y="103"/>
                  </a:lnTo>
                  <a:lnTo>
                    <a:pt x="750" y="101"/>
                  </a:lnTo>
                  <a:close/>
                  <a:moveTo>
                    <a:pt x="284" y="101"/>
                  </a:moveTo>
                  <a:lnTo>
                    <a:pt x="301" y="103"/>
                  </a:lnTo>
                  <a:lnTo>
                    <a:pt x="319" y="110"/>
                  </a:lnTo>
                  <a:lnTo>
                    <a:pt x="338" y="120"/>
                  </a:lnTo>
                  <a:lnTo>
                    <a:pt x="354" y="134"/>
                  </a:lnTo>
                  <a:lnTo>
                    <a:pt x="367" y="151"/>
                  </a:lnTo>
                  <a:lnTo>
                    <a:pt x="377" y="171"/>
                  </a:lnTo>
                  <a:lnTo>
                    <a:pt x="380" y="188"/>
                  </a:lnTo>
                  <a:lnTo>
                    <a:pt x="379" y="204"/>
                  </a:lnTo>
                  <a:lnTo>
                    <a:pt x="374" y="219"/>
                  </a:lnTo>
                  <a:lnTo>
                    <a:pt x="367" y="231"/>
                  </a:lnTo>
                  <a:lnTo>
                    <a:pt x="354" y="232"/>
                  </a:lnTo>
                  <a:lnTo>
                    <a:pt x="339" y="230"/>
                  </a:lnTo>
                  <a:lnTo>
                    <a:pt x="323" y="224"/>
                  </a:lnTo>
                  <a:lnTo>
                    <a:pt x="309" y="214"/>
                  </a:lnTo>
                  <a:lnTo>
                    <a:pt x="295" y="198"/>
                  </a:lnTo>
                  <a:lnTo>
                    <a:pt x="285" y="179"/>
                  </a:lnTo>
                  <a:lnTo>
                    <a:pt x="279" y="158"/>
                  </a:lnTo>
                  <a:lnTo>
                    <a:pt x="277" y="138"/>
                  </a:lnTo>
                  <a:lnTo>
                    <a:pt x="278" y="118"/>
                  </a:lnTo>
                  <a:lnTo>
                    <a:pt x="284" y="101"/>
                  </a:lnTo>
                  <a:close/>
                  <a:moveTo>
                    <a:pt x="652" y="25"/>
                  </a:moveTo>
                  <a:lnTo>
                    <a:pt x="661" y="41"/>
                  </a:lnTo>
                  <a:lnTo>
                    <a:pt x="666" y="61"/>
                  </a:lnTo>
                  <a:lnTo>
                    <a:pt x="668" y="83"/>
                  </a:lnTo>
                  <a:lnTo>
                    <a:pt x="663" y="104"/>
                  </a:lnTo>
                  <a:lnTo>
                    <a:pt x="656" y="119"/>
                  </a:lnTo>
                  <a:lnTo>
                    <a:pt x="647" y="131"/>
                  </a:lnTo>
                  <a:lnTo>
                    <a:pt x="637" y="139"/>
                  </a:lnTo>
                  <a:lnTo>
                    <a:pt x="625" y="143"/>
                  </a:lnTo>
                  <a:lnTo>
                    <a:pt x="614" y="146"/>
                  </a:lnTo>
                  <a:lnTo>
                    <a:pt x="606" y="138"/>
                  </a:lnTo>
                  <a:lnTo>
                    <a:pt x="599" y="127"/>
                  </a:lnTo>
                  <a:lnTo>
                    <a:pt x="594" y="115"/>
                  </a:lnTo>
                  <a:lnTo>
                    <a:pt x="593" y="100"/>
                  </a:lnTo>
                  <a:lnTo>
                    <a:pt x="597" y="84"/>
                  </a:lnTo>
                  <a:lnTo>
                    <a:pt x="606" y="63"/>
                  </a:lnTo>
                  <a:lnTo>
                    <a:pt x="618" y="46"/>
                  </a:lnTo>
                  <a:lnTo>
                    <a:pt x="634" y="32"/>
                  </a:lnTo>
                  <a:lnTo>
                    <a:pt x="652" y="25"/>
                  </a:lnTo>
                  <a:close/>
                  <a:moveTo>
                    <a:pt x="382" y="25"/>
                  </a:moveTo>
                  <a:lnTo>
                    <a:pt x="400" y="32"/>
                  </a:lnTo>
                  <a:lnTo>
                    <a:pt x="414" y="46"/>
                  </a:lnTo>
                  <a:lnTo>
                    <a:pt x="427" y="63"/>
                  </a:lnTo>
                  <a:lnTo>
                    <a:pt x="436" y="84"/>
                  </a:lnTo>
                  <a:lnTo>
                    <a:pt x="440" y="100"/>
                  </a:lnTo>
                  <a:lnTo>
                    <a:pt x="438" y="115"/>
                  </a:lnTo>
                  <a:lnTo>
                    <a:pt x="434" y="127"/>
                  </a:lnTo>
                  <a:lnTo>
                    <a:pt x="428" y="138"/>
                  </a:lnTo>
                  <a:lnTo>
                    <a:pt x="419" y="146"/>
                  </a:lnTo>
                  <a:lnTo>
                    <a:pt x="408" y="143"/>
                  </a:lnTo>
                  <a:lnTo>
                    <a:pt x="396" y="139"/>
                  </a:lnTo>
                  <a:lnTo>
                    <a:pt x="386" y="131"/>
                  </a:lnTo>
                  <a:lnTo>
                    <a:pt x="377" y="119"/>
                  </a:lnTo>
                  <a:lnTo>
                    <a:pt x="370" y="104"/>
                  </a:lnTo>
                  <a:lnTo>
                    <a:pt x="366" y="83"/>
                  </a:lnTo>
                  <a:lnTo>
                    <a:pt x="366" y="61"/>
                  </a:lnTo>
                  <a:lnTo>
                    <a:pt x="372" y="41"/>
                  </a:lnTo>
                  <a:lnTo>
                    <a:pt x="382" y="25"/>
                  </a:lnTo>
                  <a:close/>
                  <a:moveTo>
                    <a:pt x="516" y="0"/>
                  </a:moveTo>
                  <a:lnTo>
                    <a:pt x="532" y="14"/>
                  </a:lnTo>
                  <a:lnTo>
                    <a:pt x="546" y="31"/>
                  </a:lnTo>
                  <a:lnTo>
                    <a:pt x="556" y="53"/>
                  </a:lnTo>
                  <a:lnTo>
                    <a:pt x="562" y="76"/>
                  </a:lnTo>
                  <a:lnTo>
                    <a:pt x="564" y="100"/>
                  </a:lnTo>
                  <a:lnTo>
                    <a:pt x="563" y="120"/>
                  </a:lnTo>
                  <a:lnTo>
                    <a:pt x="558" y="136"/>
                  </a:lnTo>
                  <a:lnTo>
                    <a:pt x="550" y="150"/>
                  </a:lnTo>
                  <a:lnTo>
                    <a:pt x="540" y="162"/>
                  </a:lnTo>
                  <a:lnTo>
                    <a:pt x="529" y="170"/>
                  </a:lnTo>
                  <a:lnTo>
                    <a:pt x="516" y="176"/>
                  </a:lnTo>
                  <a:lnTo>
                    <a:pt x="505" y="170"/>
                  </a:lnTo>
                  <a:lnTo>
                    <a:pt x="493" y="162"/>
                  </a:lnTo>
                  <a:lnTo>
                    <a:pt x="483" y="150"/>
                  </a:lnTo>
                  <a:lnTo>
                    <a:pt x="475" y="136"/>
                  </a:lnTo>
                  <a:lnTo>
                    <a:pt x="471" y="120"/>
                  </a:lnTo>
                  <a:lnTo>
                    <a:pt x="468" y="100"/>
                  </a:lnTo>
                  <a:lnTo>
                    <a:pt x="471" y="76"/>
                  </a:lnTo>
                  <a:lnTo>
                    <a:pt x="477" y="53"/>
                  </a:lnTo>
                  <a:lnTo>
                    <a:pt x="488" y="31"/>
                  </a:lnTo>
                  <a:lnTo>
                    <a:pt x="500" y="14"/>
                  </a:lnTo>
                  <a:lnTo>
                    <a:pt x="516" y="0"/>
                  </a:lnTo>
                  <a:close/>
                </a:path>
              </a:pathLst>
            </a:custGeom>
            <a:solidFill>
              <a:srgbClr val="54B9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 name="Freeform 18"/>
            <p:cNvSpPr>
              <a:spLocks noEditPoints="1"/>
            </p:cNvSpPr>
            <p:nvPr/>
          </p:nvSpPr>
          <p:spPr bwMode="auto">
            <a:xfrm>
              <a:off x="7689850" y="6261100"/>
              <a:ext cx="898525" cy="336550"/>
            </a:xfrm>
            <a:custGeom>
              <a:avLst/>
              <a:gdLst>
                <a:gd name="T0" fmla="*/ 2147483646 w 1700"/>
                <a:gd name="T1" fmla="*/ 2147483646 h 637"/>
                <a:gd name="T2" fmla="*/ 2147483646 w 1700"/>
                <a:gd name="T3" fmla="*/ 2147483646 h 637"/>
                <a:gd name="T4" fmla="*/ 2147483646 w 1700"/>
                <a:gd name="T5" fmla="*/ 2147483646 h 637"/>
                <a:gd name="T6" fmla="*/ 2147483646 w 1700"/>
                <a:gd name="T7" fmla="*/ 2147483646 h 637"/>
                <a:gd name="T8" fmla="*/ 2147483646 w 1700"/>
                <a:gd name="T9" fmla="*/ 2147483646 h 637"/>
                <a:gd name="T10" fmla="*/ 2147483646 w 1700"/>
                <a:gd name="T11" fmla="*/ 2147483646 h 637"/>
                <a:gd name="T12" fmla="*/ 2147483646 w 1700"/>
                <a:gd name="T13" fmla="*/ 2147483646 h 637"/>
                <a:gd name="T14" fmla="*/ 2147483646 w 1700"/>
                <a:gd name="T15" fmla="*/ 2147483646 h 637"/>
                <a:gd name="T16" fmla="*/ 2147483646 w 1700"/>
                <a:gd name="T17" fmla="*/ 2147483646 h 637"/>
                <a:gd name="T18" fmla="*/ 2147483646 w 1700"/>
                <a:gd name="T19" fmla="*/ 2147483646 h 637"/>
                <a:gd name="T20" fmla="*/ 2147483646 w 1700"/>
                <a:gd name="T21" fmla="*/ 2147483646 h 637"/>
                <a:gd name="T22" fmla="*/ 2147483646 w 1700"/>
                <a:gd name="T23" fmla="*/ 2147483646 h 637"/>
                <a:gd name="T24" fmla="*/ 2147483646 w 1700"/>
                <a:gd name="T25" fmla="*/ 2147483646 h 637"/>
                <a:gd name="T26" fmla="*/ 2147483646 w 1700"/>
                <a:gd name="T27" fmla="*/ 2147483646 h 637"/>
                <a:gd name="T28" fmla="*/ 2147483646 w 1700"/>
                <a:gd name="T29" fmla="*/ 2147483646 h 637"/>
                <a:gd name="T30" fmla="*/ 2147483646 w 1700"/>
                <a:gd name="T31" fmla="*/ 2147483646 h 637"/>
                <a:gd name="T32" fmla="*/ 2147483646 w 1700"/>
                <a:gd name="T33" fmla="*/ 2147483646 h 637"/>
                <a:gd name="T34" fmla="*/ 2147483646 w 1700"/>
                <a:gd name="T35" fmla="*/ 2147483646 h 637"/>
                <a:gd name="T36" fmla="*/ 2147483646 w 1700"/>
                <a:gd name="T37" fmla="*/ 2147483646 h 637"/>
                <a:gd name="T38" fmla="*/ 2147483646 w 1700"/>
                <a:gd name="T39" fmla="*/ 2147483646 h 637"/>
                <a:gd name="T40" fmla="*/ 2147483646 w 1700"/>
                <a:gd name="T41" fmla="*/ 2147483646 h 637"/>
                <a:gd name="T42" fmla="*/ 2147483646 w 1700"/>
                <a:gd name="T43" fmla="*/ 2147483646 h 637"/>
                <a:gd name="T44" fmla="*/ 2147483646 w 1700"/>
                <a:gd name="T45" fmla="*/ 2147483646 h 637"/>
                <a:gd name="T46" fmla="*/ 2147483646 w 1700"/>
                <a:gd name="T47" fmla="*/ 2147483646 h 637"/>
                <a:gd name="T48" fmla="*/ 2147483646 w 1700"/>
                <a:gd name="T49" fmla="*/ 2147483646 h 637"/>
                <a:gd name="T50" fmla="*/ 2147483646 w 1700"/>
                <a:gd name="T51" fmla="*/ 2147483646 h 637"/>
                <a:gd name="T52" fmla="*/ 2147483646 w 1700"/>
                <a:gd name="T53" fmla="*/ 2147483646 h 637"/>
                <a:gd name="T54" fmla="*/ 2147483646 w 1700"/>
                <a:gd name="T55" fmla="*/ 2147483646 h 637"/>
                <a:gd name="T56" fmla="*/ 2147483646 w 1700"/>
                <a:gd name="T57" fmla="*/ 2147483646 h 637"/>
                <a:gd name="T58" fmla="*/ 2147483646 w 1700"/>
                <a:gd name="T59" fmla="*/ 2147483646 h 637"/>
                <a:gd name="T60" fmla="*/ 2147483646 w 1700"/>
                <a:gd name="T61" fmla="*/ 2147483646 h 637"/>
                <a:gd name="T62" fmla="*/ 2147483646 w 1700"/>
                <a:gd name="T63" fmla="*/ 2147483646 h 637"/>
                <a:gd name="T64" fmla="*/ 2147483646 w 1700"/>
                <a:gd name="T65" fmla="*/ 2147483646 h 637"/>
                <a:gd name="T66" fmla="*/ 2147483646 w 1700"/>
                <a:gd name="T67" fmla="*/ 2147483646 h 637"/>
                <a:gd name="T68" fmla="*/ 2147483646 w 1700"/>
                <a:gd name="T69" fmla="*/ 2147483646 h 637"/>
                <a:gd name="T70" fmla="*/ 2147483646 w 1700"/>
                <a:gd name="T71" fmla="*/ 2147483646 h 637"/>
                <a:gd name="T72" fmla="*/ 2147483646 w 1700"/>
                <a:gd name="T73" fmla="*/ 2147483646 h 637"/>
                <a:gd name="T74" fmla="*/ 2147483646 w 1700"/>
                <a:gd name="T75" fmla="*/ 2147483646 h 637"/>
                <a:gd name="T76" fmla="*/ 2147483646 w 1700"/>
                <a:gd name="T77" fmla="*/ 2147483646 h 637"/>
                <a:gd name="T78" fmla="*/ 2147483646 w 1700"/>
                <a:gd name="T79" fmla="*/ 2147483646 h 637"/>
                <a:gd name="T80" fmla="*/ 2147483646 w 1700"/>
                <a:gd name="T81" fmla="*/ 2147483646 h 637"/>
                <a:gd name="T82" fmla="*/ 2147483646 w 1700"/>
                <a:gd name="T83" fmla="*/ 2147483646 h 637"/>
                <a:gd name="T84" fmla="*/ 2147483646 w 1700"/>
                <a:gd name="T85" fmla="*/ 2147483646 h 637"/>
                <a:gd name="T86" fmla="*/ 2147483646 w 1700"/>
                <a:gd name="T87" fmla="*/ 2147483646 h 637"/>
                <a:gd name="T88" fmla="*/ 2147483646 w 1700"/>
                <a:gd name="T89" fmla="*/ 2147483646 h 637"/>
                <a:gd name="T90" fmla="*/ 2147483646 w 1700"/>
                <a:gd name="T91" fmla="*/ 2147483646 h 637"/>
                <a:gd name="T92" fmla="*/ 2147483646 w 1700"/>
                <a:gd name="T93" fmla="*/ 2147483646 h 637"/>
                <a:gd name="T94" fmla="*/ 2147483646 w 1700"/>
                <a:gd name="T95" fmla="*/ 2147483646 h 637"/>
                <a:gd name="T96" fmla="*/ 2147483646 w 1700"/>
                <a:gd name="T97" fmla="*/ 2147483646 h 637"/>
                <a:gd name="T98" fmla="*/ 2147483646 w 1700"/>
                <a:gd name="T99" fmla="*/ 2147483646 h 637"/>
                <a:gd name="T100" fmla="*/ 2147483646 w 1700"/>
                <a:gd name="T101" fmla="*/ 2147483646 h 637"/>
                <a:gd name="T102" fmla="*/ 2147483646 w 1700"/>
                <a:gd name="T103" fmla="*/ 2147483646 h 637"/>
                <a:gd name="T104" fmla="*/ 2147483646 w 1700"/>
                <a:gd name="T105" fmla="*/ 2147483646 h 637"/>
                <a:gd name="T106" fmla="*/ 2147483646 w 1700"/>
                <a:gd name="T107" fmla="*/ 2147483646 h 637"/>
                <a:gd name="T108" fmla="*/ 2147483646 w 1700"/>
                <a:gd name="T109" fmla="*/ 2147483646 h 637"/>
                <a:gd name="T110" fmla="*/ 2147483646 w 1700"/>
                <a:gd name="T111" fmla="*/ 0 h 637"/>
                <a:gd name="T112" fmla="*/ 2147483646 w 1700"/>
                <a:gd name="T113" fmla="*/ 2147483646 h 637"/>
                <a:gd name="T114" fmla="*/ 2147483646 w 1700"/>
                <a:gd name="T115" fmla="*/ 2147483646 h 637"/>
                <a:gd name="T116" fmla="*/ 2147483646 w 1700"/>
                <a:gd name="T117" fmla="*/ 2147483646 h 637"/>
                <a:gd name="T118" fmla="*/ 2147483646 w 1700"/>
                <a:gd name="T119" fmla="*/ 0 h 6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00" h="637">
                  <a:moveTo>
                    <a:pt x="1573" y="196"/>
                  </a:moveTo>
                  <a:lnTo>
                    <a:pt x="1546" y="199"/>
                  </a:lnTo>
                  <a:lnTo>
                    <a:pt x="1524" y="207"/>
                  </a:lnTo>
                  <a:lnTo>
                    <a:pt x="1504" y="218"/>
                  </a:lnTo>
                  <a:lnTo>
                    <a:pt x="1489" y="233"/>
                  </a:lnTo>
                  <a:lnTo>
                    <a:pt x="1477" y="252"/>
                  </a:lnTo>
                  <a:lnTo>
                    <a:pt x="1467" y="273"/>
                  </a:lnTo>
                  <a:lnTo>
                    <a:pt x="1462" y="297"/>
                  </a:lnTo>
                  <a:lnTo>
                    <a:pt x="1459" y="322"/>
                  </a:lnTo>
                  <a:lnTo>
                    <a:pt x="1462" y="350"/>
                  </a:lnTo>
                  <a:lnTo>
                    <a:pt x="1466" y="372"/>
                  </a:lnTo>
                  <a:lnTo>
                    <a:pt x="1473" y="392"/>
                  </a:lnTo>
                  <a:lnTo>
                    <a:pt x="1483" y="408"/>
                  </a:lnTo>
                  <a:lnTo>
                    <a:pt x="1497" y="419"/>
                  </a:lnTo>
                  <a:lnTo>
                    <a:pt x="1512" y="426"/>
                  </a:lnTo>
                  <a:lnTo>
                    <a:pt x="1530" y="428"/>
                  </a:lnTo>
                  <a:lnTo>
                    <a:pt x="1546" y="426"/>
                  </a:lnTo>
                  <a:lnTo>
                    <a:pt x="1561" y="422"/>
                  </a:lnTo>
                  <a:lnTo>
                    <a:pt x="1575" y="414"/>
                  </a:lnTo>
                  <a:lnTo>
                    <a:pt x="1585" y="401"/>
                  </a:lnTo>
                  <a:lnTo>
                    <a:pt x="1595" y="386"/>
                  </a:lnTo>
                  <a:lnTo>
                    <a:pt x="1601" y="367"/>
                  </a:lnTo>
                  <a:lnTo>
                    <a:pt x="1606" y="343"/>
                  </a:lnTo>
                  <a:lnTo>
                    <a:pt x="1607" y="315"/>
                  </a:lnTo>
                  <a:lnTo>
                    <a:pt x="1607" y="200"/>
                  </a:lnTo>
                  <a:lnTo>
                    <a:pt x="1592" y="197"/>
                  </a:lnTo>
                  <a:lnTo>
                    <a:pt x="1573" y="196"/>
                  </a:lnTo>
                  <a:close/>
                  <a:moveTo>
                    <a:pt x="790" y="196"/>
                  </a:moveTo>
                  <a:lnTo>
                    <a:pt x="764" y="199"/>
                  </a:lnTo>
                  <a:lnTo>
                    <a:pt x="741" y="207"/>
                  </a:lnTo>
                  <a:lnTo>
                    <a:pt x="722" y="218"/>
                  </a:lnTo>
                  <a:lnTo>
                    <a:pt x="706" y="233"/>
                  </a:lnTo>
                  <a:lnTo>
                    <a:pt x="693" y="252"/>
                  </a:lnTo>
                  <a:lnTo>
                    <a:pt x="685" y="273"/>
                  </a:lnTo>
                  <a:lnTo>
                    <a:pt x="679" y="297"/>
                  </a:lnTo>
                  <a:lnTo>
                    <a:pt x="677" y="322"/>
                  </a:lnTo>
                  <a:lnTo>
                    <a:pt x="679" y="350"/>
                  </a:lnTo>
                  <a:lnTo>
                    <a:pt x="684" y="372"/>
                  </a:lnTo>
                  <a:lnTo>
                    <a:pt x="691" y="392"/>
                  </a:lnTo>
                  <a:lnTo>
                    <a:pt x="701" y="408"/>
                  </a:lnTo>
                  <a:lnTo>
                    <a:pt x="714" y="419"/>
                  </a:lnTo>
                  <a:lnTo>
                    <a:pt x="730" y="426"/>
                  </a:lnTo>
                  <a:lnTo>
                    <a:pt x="748" y="428"/>
                  </a:lnTo>
                  <a:lnTo>
                    <a:pt x="764" y="426"/>
                  </a:lnTo>
                  <a:lnTo>
                    <a:pt x="779" y="422"/>
                  </a:lnTo>
                  <a:lnTo>
                    <a:pt x="792" y="414"/>
                  </a:lnTo>
                  <a:lnTo>
                    <a:pt x="803" y="401"/>
                  </a:lnTo>
                  <a:lnTo>
                    <a:pt x="812" y="386"/>
                  </a:lnTo>
                  <a:lnTo>
                    <a:pt x="819" y="367"/>
                  </a:lnTo>
                  <a:lnTo>
                    <a:pt x="823" y="343"/>
                  </a:lnTo>
                  <a:lnTo>
                    <a:pt x="825" y="315"/>
                  </a:lnTo>
                  <a:lnTo>
                    <a:pt x="825" y="200"/>
                  </a:lnTo>
                  <a:lnTo>
                    <a:pt x="810" y="197"/>
                  </a:lnTo>
                  <a:lnTo>
                    <a:pt x="790" y="196"/>
                  </a:lnTo>
                  <a:close/>
                  <a:moveTo>
                    <a:pt x="433" y="140"/>
                  </a:moveTo>
                  <a:lnTo>
                    <a:pt x="517" y="140"/>
                  </a:lnTo>
                  <a:lnTo>
                    <a:pt x="517" y="487"/>
                  </a:lnTo>
                  <a:lnTo>
                    <a:pt x="433" y="487"/>
                  </a:lnTo>
                  <a:lnTo>
                    <a:pt x="433" y="140"/>
                  </a:lnTo>
                  <a:close/>
                  <a:moveTo>
                    <a:pt x="1576" y="132"/>
                  </a:moveTo>
                  <a:lnTo>
                    <a:pt x="1603" y="132"/>
                  </a:lnTo>
                  <a:lnTo>
                    <a:pt x="1627" y="136"/>
                  </a:lnTo>
                  <a:lnTo>
                    <a:pt x="1648" y="138"/>
                  </a:lnTo>
                  <a:lnTo>
                    <a:pt x="1667" y="143"/>
                  </a:lnTo>
                  <a:lnTo>
                    <a:pt x="1680" y="145"/>
                  </a:lnTo>
                  <a:lnTo>
                    <a:pt x="1690" y="147"/>
                  </a:lnTo>
                  <a:lnTo>
                    <a:pt x="1690" y="372"/>
                  </a:lnTo>
                  <a:lnTo>
                    <a:pt x="1691" y="400"/>
                  </a:lnTo>
                  <a:lnTo>
                    <a:pt x="1693" y="426"/>
                  </a:lnTo>
                  <a:lnTo>
                    <a:pt x="1695" y="451"/>
                  </a:lnTo>
                  <a:lnTo>
                    <a:pt x="1699" y="472"/>
                  </a:lnTo>
                  <a:lnTo>
                    <a:pt x="1700" y="487"/>
                  </a:lnTo>
                  <a:lnTo>
                    <a:pt x="1625" y="487"/>
                  </a:lnTo>
                  <a:lnTo>
                    <a:pt x="1625" y="479"/>
                  </a:lnTo>
                  <a:lnTo>
                    <a:pt x="1624" y="466"/>
                  </a:lnTo>
                  <a:lnTo>
                    <a:pt x="1623" y="451"/>
                  </a:lnTo>
                  <a:lnTo>
                    <a:pt x="1622" y="439"/>
                  </a:lnTo>
                  <a:lnTo>
                    <a:pt x="1621" y="430"/>
                  </a:lnTo>
                  <a:lnTo>
                    <a:pt x="1619" y="430"/>
                  </a:lnTo>
                  <a:lnTo>
                    <a:pt x="1614" y="439"/>
                  </a:lnTo>
                  <a:lnTo>
                    <a:pt x="1607" y="449"/>
                  </a:lnTo>
                  <a:lnTo>
                    <a:pt x="1598" y="460"/>
                  </a:lnTo>
                  <a:lnTo>
                    <a:pt x="1587" y="471"/>
                  </a:lnTo>
                  <a:lnTo>
                    <a:pt x="1572" y="480"/>
                  </a:lnTo>
                  <a:lnTo>
                    <a:pt x="1556" y="488"/>
                  </a:lnTo>
                  <a:lnTo>
                    <a:pt x="1535" y="494"/>
                  </a:lnTo>
                  <a:lnTo>
                    <a:pt x="1512" y="495"/>
                  </a:lnTo>
                  <a:lnTo>
                    <a:pt x="1483" y="492"/>
                  </a:lnTo>
                  <a:lnTo>
                    <a:pt x="1458" y="484"/>
                  </a:lnTo>
                  <a:lnTo>
                    <a:pt x="1436" y="473"/>
                  </a:lnTo>
                  <a:lnTo>
                    <a:pt x="1417" y="456"/>
                  </a:lnTo>
                  <a:lnTo>
                    <a:pt x="1402" y="436"/>
                  </a:lnTo>
                  <a:lnTo>
                    <a:pt x="1390" y="412"/>
                  </a:lnTo>
                  <a:lnTo>
                    <a:pt x="1381" y="387"/>
                  </a:lnTo>
                  <a:lnTo>
                    <a:pt x="1376" y="359"/>
                  </a:lnTo>
                  <a:lnTo>
                    <a:pt x="1375" y="328"/>
                  </a:lnTo>
                  <a:lnTo>
                    <a:pt x="1376" y="300"/>
                  </a:lnTo>
                  <a:lnTo>
                    <a:pt x="1380" y="274"/>
                  </a:lnTo>
                  <a:lnTo>
                    <a:pt x="1388" y="248"/>
                  </a:lnTo>
                  <a:lnTo>
                    <a:pt x="1400" y="224"/>
                  </a:lnTo>
                  <a:lnTo>
                    <a:pt x="1414" y="202"/>
                  </a:lnTo>
                  <a:lnTo>
                    <a:pt x="1432" y="183"/>
                  </a:lnTo>
                  <a:lnTo>
                    <a:pt x="1453" y="165"/>
                  </a:lnTo>
                  <a:lnTo>
                    <a:pt x="1478" y="152"/>
                  </a:lnTo>
                  <a:lnTo>
                    <a:pt x="1506" y="140"/>
                  </a:lnTo>
                  <a:lnTo>
                    <a:pt x="1540" y="135"/>
                  </a:lnTo>
                  <a:lnTo>
                    <a:pt x="1576" y="132"/>
                  </a:lnTo>
                  <a:close/>
                  <a:moveTo>
                    <a:pt x="1179" y="132"/>
                  </a:moveTo>
                  <a:lnTo>
                    <a:pt x="1207" y="135"/>
                  </a:lnTo>
                  <a:lnTo>
                    <a:pt x="1231" y="143"/>
                  </a:lnTo>
                  <a:lnTo>
                    <a:pt x="1252" y="154"/>
                  </a:lnTo>
                  <a:lnTo>
                    <a:pt x="1269" y="170"/>
                  </a:lnTo>
                  <a:lnTo>
                    <a:pt x="1283" y="188"/>
                  </a:lnTo>
                  <a:lnTo>
                    <a:pt x="1293" y="211"/>
                  </a:lnTo>
                  <a:lnTo>
                    <a:pt x="1299" y="235"/>
                  </a:lnTo>
                  <a:lnTo>
                    <a:pt x="1301" y="261"/>
                  </a:lnTo>
                  <a:lnTo>
                    <a:pt x="1301" y="487"/>
                  </a:lnTo>
                  <a:lnTo>
                    <a:pt x="1219" y="487"/>
                  </a:lnTo>
                  <a:lnTo>
                    <a:pt x="1219" y="277"/>
                  </a:lnTo>
                  <a:lnTo>
                    <a:pt x="1217" y="257"/>
                  </a:lnTo>
                  <a:lnTo>
                    <a:pt x="1211" y="239"/>
                  </a:lnTo>
                  <a:lnTo>
                    <a:pt x="1201" y="223"/>
                  </a:lnTo>
                  <a:lnTo>
                    <a:pt x="1188" y="210"/>
                  </a:lnTo>
                  <a:lnTo>
                    <a:pt x="1171" y="203"/>
                  </a:lnTo>
                  <a:lnTo>
                    <a:pt x="1151" y="200"/>
                  </a:lnTo>
                  <a:lnTo>
                    <a:pt x="1134" y="202"/>
                  </a:lnTo>
                  <a:lnTo>
                    <a:pt x="1119" y="208"/>
                  </a:lnTo>
                  <a:lnTo>
                    <a:pt x="1107" y="218"/>
                  </a:lnTo>
                  <a:lnTo>
                    <a:pt x="1097" y="229"/>
                  </a:lnTo>
                  <a:lnTo>
                    <a:pt x="1091" y="244"/>
                  </a:lnTo>
                  <a:lnTo>
                    <a:pt x="1086" y="260"/>
                  </a:lnTo>
                  <a:lnTo>
                    <a:pt x="1085" y="277"/>
                  </a:lnTo>
                  <a:lnTo>
                    <a:pt x="1085" y="487"/>
                  </a:lnTo>
                  <a:lnTo>
                    <a:pt x="1001" y="487"/>
                  </a:lnTo>
                  <a:lnTo>
                    <a:pt x="1001" y="248"/>
                  </a:lnTo>
                  <a:lnTo>
                    <a:pt x="1001" y="229"/>
                  </a:lnTo>
                  <a:lnTo>
                    <a:pt x="1001" y="209"/>
                  </a:lnTo>
                  <a:lnTo>
                    <a:pt x="1000" y="187"/>
                  </a:lnTo>
                  <a:lnTo>
                    <a:pt x="999" y="167"/>
                  </a:lnTo>
                  <a:lnTo>
                    <a:pt x="998" y="151"/>
                  </a:lnTo>
                  <a:lnTo>
                    <a:pt x="998" y="139"/>
                  </a:lnTo>
                  <a:lnTo>
                    <a:pt x="1072" y="139"/>
                  </a:lnTo>
                  <a:lnTo>
                    <a:pt x="1076" y="188"/>
                  </a:lnTo>
                  <a:lnTo>
                    <a:pt x="1078" y="188"/>
                  </a:lnTo>
                  <a:lnTo>
                    <a:pt x="1081" y="183"/>
                  </a:lnTo>
                  <a:lnTo>
                    <a:pt x="1088" y="173"/>
                  </a:lnTo>
                  <a:lnTo>
                    <a:pt x="1096" y="164"/>
                  </a:lnTo>
                  <a:lnTo>
                    <a:pt x="1107" y="155"/>
                  </a:lnTo>
                  <a:lnTo>
                    <a:pt x="1120" y="146"/>
                  </a:lnTo>
                  <a:lnTo>
                    <a:pt x="1138" y="139"/>
                  </a:lnTo>
                  <a:lnTo>
                    <a:pt x="1157" y="133"/>
                  </a:lnTo>
                  <a:lnTo>
                    <a:pt x="1179" y="132"/>
                  </a:lnTo>
                  <a:close/>
                  <a:moveTo>
                    <a:pt x="793" y="132"/>
                  </a:moveTo>
                  <a:lnTo>
                    <a:pt x="820" y="132"/>
                  </a:lnTo>
                  <a:lnTo>
                    <a:pt x="844" y="136"/>
                  </a:lnTo>
                  <a:lnTo>
                    <a:pt x="866" y="138"/>
                  </a:lnTo>
                  <a:lnTo>
                    <a:pt x="884" y="143"/>
                  </a:lnTo>
                  <a:lnTo>
                    <a:pt x="898" y="145"/>
                  </a:lnTo>
                  <a:lnTo>
                    <a:pt x="907" y="147"/>
                  </a:lnTo>
                  <a:lnTo>
                    <a:pt x="907" y="454"/>
                  </a:lnTo>
                  <a:lnTo>
                    <a:pt x="906" y="489"/>
                  </a:lnTo>
                  <a:lnTo>
                    <a:pt x="902" y="521"/>
                  </a:lnTo>
                  <a:lnTo>
                    <a:pt x="894" y="548"/>
                  </a:lnTo>
                  <a:lnTo>
                    <a:pt x="882" y="571"/>
                  </a:lnTo>
                  <a:lnTo>
                    <a:pt x="869" y="590"/>
                  </a:lnTo>
                  <a:lnTo>
                    <a:pt x="853" y="606"/>
                  </a:lnTo>
                  <a:lnTo>
                    <a:pt x="835" y="617"/>
                  </a:lnTo>
                  <a:lnTo>
                    <a:pt x="814" y="626"/>
                  </a:lnTo>
                  <a:lnTo>
                    <a:pt x="792" y="632"/>
                  </a:lnTo>
                  <a:lnTo>
                    <a:pt x="766" y="635"/>
                  </a:lnTo>
                  <a:lnTo>
                    <a:pt x="740" y="637"/>
                  </a:lnTo>
                  <a:lnTo>
                    <a:pt x="714" y="635"/>
                  </a:lnTo>
                  <a:lnTo>
                    <a:pt x="690" y="633"/>
                  </a:lnTo>
                  <a:lnTo>
                    <a:pt x="670" y="630"/>
                  </a:lnTo>
                  <a:lnTo>
                    <a:pt x="653" y="626"/>
                  </a:lnTo>
                  <a:lnTo>
                    <a:pt x="642" y="624"/>
                  </a:lnTo>
                  <a:lnTo>
                    <a:pt x="635" y="622"/>
                  </a:lnTo>
                  <a:lnTo>
                    <a:pt x="635" y="552"/>
                  </a:lnTo>
                  <a:lnTo>
                    <a:pt x="644" y="555"/>
                  </a:lnTo>
                  <a:lnTo>
                    <a:pt x="660" y="560"/>
                  </a:lnTo>
                  <a:lnTo>
                    <a:pt x="679" y="564"/>
                  </a:lnTo>
                  <a:lnTo>
                    <a:pt x="703" y="568"/>
                  </a:lnTo>
                  <a:lnTo>
                    <a:pt x="731" y="570"/>
                  </a:lnTo>
                  <a:lnTo>
                    <a:pt x="750" y="569"/>
                  </a:lnTo>
                  <a:lnTo>
                    <a:pt x="769" y="564"/>
                  </a:lnTo>
                  <a:lnTo>
                    <a:pt x="786" y="558"/>
                  </a:lnTo>
                  <a:lnTo>
                    <a:pt x="800" y="547"/>
                  </a:lnTo>
                  <a:lnTo>
                    <a:pt x="812" y="534"/>
                  </a:lnTo>
                  <a:lnTo>
                    <a:pt x="821" y="516"/>
                  </a:lnTo>
                  <a:lnTo>
                    <a:pt x="827" y="496"/>
                  </a:lnTo>
                  <a:lnTo>
                    <a:pt x="828" y="472"/>
                  </a:lnTo>
                  <a:lnTo>
                    <a:pt x="828" y="446"/>
                  </a:lnTo>
                  <a:lnTo>
                    <a:pt x="827" y="446"/>
                  </a:lnTo>
                  <a:lnTo>
                    <a:pt x="823" y="452"/>
                  </a:lnTo>
                  <a:lnTo>
                    <a:pt x="814" y="462"/>
                  </a:lnTo>
                  <a:lnTo>
                    <a:pt x="804" y="471"/>
                  </a:lnTo>
                  <a:lnTo>
                    <a:pt x="790" y="480"/>
                  </a:lnTo>
                  <a:lnTo>
                    <a:pt x="773" y="488"/>
                  </a:lnTo>
                  <a:lnTo>
                    <a:pt x="754" y="494"/>
                  </a:lnTo>
                  <a:lnTo>
                    <a:pt x="730" y="495"/>
                  </a:lnTo>
                  <a:lnTo>
                    <a:pt x="701" y="492"/>
                  </a:lnTo>
                  <a:lnTo>
                    <a:pt x="676" y="484"/>
                  </a:lnTo>
                  <a:lnTo>
                    <a:pt x="654" y="473"/>
                  </a:lnTo>
                  <a:lnTo>
                    <a:pt x="635" y="456"/>
                  </a:lnTo>
                  <a:lnTo>
                    <a:pt x="620" y="436"/>
                  </a:lnTo>
                  <a:lnTo>
                    <a:pt x="607" y="412"/>
                  </a:lnTo>
                  <a:lnTo>
                    <a:pt x="599" y="387"/>
                  </a:lnTo>
                  <a:lnTo>
                    <a:pt x="593" y="359"/>
                  </a:lnTo>
                  <a:lnTo>
                    <a:pt x="592" y="328"/>
                  </a:lnTo>
                  <a:lnTo>
                    <a:pt x="593" y="300"/>
                  </a:lnTo>
                  <a:lnTo>
                    <a:pt x="598" y="274"/>
                  </a:lnTo>
                  <a:lnTo>
                    <a:pt x="606" y="248"/>
                  </a:lnTo>
                  <a:lnTo>
                    <a:pt x="617" y="224"/>
                  </a:lnTo>
                  <a:lnTo>
                    <a:pt x="631" y="202"/>
                  </a:lnTo>
                  <a:lnTo>
                    <a:pt x="650" y="183"/>
                  </a:lnTo>
                  <a:lnTo>
                    <a:pt x="670" y="165"/>
                  </a:lnTo>
                  <a:lnTo>
                    <a:pt x="695" y="152"/>
                  </a:lnTo>
                  <a:lnTo>
                    <a:pt x="724" y="140"/>
                  </a:lnTo>
                  <a:lnTo>
                    <a:pt x="757" y="135"/>
                  </a:lnTo>
                  <a:lnTo>
                    <a:pt x="793" y="132"/>
                  </a:lnTo>
                  <a:close/>
                  <a:moveTo>
                    <a:pt x="247" y="4"/>
                  </a:moveTo>
                  <a:lnTo>
                    <a:pt x="281" y="5"/>
                  </a:lnTo>
                  <a:lnTo>
                    <a:pt x="309" y="9"/>
                  </a:lnTo>
                  <a:lnTo>
                    <a:pt x="332" y="13"/>
                  </a:lnTo>
                  <a:lnTo>
                    <a:pt x="351" y="19"/>
                  </a:lnTo>
                  <a:lnTo>
                    <a:pt x="351" y="93"/>
                  </a:lnTo>
                  <a:lnTo>
                    <a:pt x="340" y="89"/>
                  </a:lnTo>
                  <a:lnTo>
                    <a:pt x="325" y="84"/>
                  </a:lnTo>
                  <a:lnTo>
                    <a:pt x="306" y="81"/>
                  </a:lnTo>
                  <a:lnTo>
                    <a:pt x="283" y="77"/>
                  </a:lnTo>
                  <a:lnTo>
                    <a:pt x="257" y="76"/>
                  </a:lnTo>
                  <a:lnTo>
                    <a:pt x="226" y="79"/>
                  </a:lnTo>
                  <a:lnTo>
                    <a:pt x="197" y="85"/>
                  </a:lnTo>
                  <a:lnTo>
                    <a:pt x="171" y="98"/>
                  </a:lnTo>
                  <a:lnTo>
                    <a:pt x="148" y="114"/>
                  </a:lnTo>
                  <a:lnTo>
                    <a:pt x="128" y="133"/>
                  </a:lnTo>
                  <a:lnTo>
                    <a:pt x="112" y="157"/>
                  </a:lnTo>
                  <a:lnTo>
                    <a:pt x="101" y="185"/>
                  </a:lnTo>
                  <a:lnTo>
                    <a:pt x="93" y="215"/>
                  </a:lnTo>
                  <a:lnTo>
                    <a:pt x="91" y="248"/>
                  </a:lnTo>
                  <a:lnTo>
                    <a:pt x="93" y="281"/>
                  </a:lnTo>
                  <a:lnTo>
                    <a:pt x="101" y="312"/>
                  </a:lnTo>
                  <a:lnTo>
                    <a:pt x="112" y="339"/>
                  </a:lnTo>
                  <a:lnTo>
                    <a:pt x="128" y="362"/>
                  </a:lnTo>
                  <a:lnTo>
                    <a:pt x="148" y="383"/>
                  </a:lnTo>
                  <a:lnTo>
                    <a:pt x="171" y="399"/>
                  </a:lnTo>
                  <a:lnTo>
                    <a:pt x="197" y="410"/>
                  </a:lnTo>
                  <a:lnTo>
                    <a:pt x="226" y="418"/>
                  </a:lnTo>
                  <a:lnTo>
                    <a:pt x="257" y="420"/>
                  </a:lnTo>
                  <a:lnTo>
                    <a:pt x="283" y="419"/>
                  </a:lnTo>
                  <a:lnTo>
                    <a:pt x="308" y="415"/>
                  </a:lnTo>
                  <a:lnTo>
                    <a:pt x="331" y="410"/>
                  </a:lnTo>
                  <a:lnTo>
                    <a:pt x="351" y="402"/>
                  </a:lnTo>
                  <a:lnTo>
                    <a:pt x="351" y="476"/>
                  </a:lnTo>
                  <a:lnTo>
                    <a:pt x="331" y="482"/>
                  </a:lnTo>
                  <a:lnTo>
                    <a:pt x="307" y="488"/>
                  </a:lnTo>
                  <a:lnTo>
                    <a:pt x="280" y="491"/>
                  </a:lnTo>
                  <a:lnTo>
                    <a:pt x="247" y="492"/>
                  </a:lnTo>
                  <a:lnTo>
                    <a:pt x="206" y="490"/>
                  </a:lnTo>
                  <a:lnTo>
                    <a:pt x="168" y="482"/>
                  </a:lnTo>
                  <a:lnTo>
                    <a:pt x="135" y="470"/>
                  </a:lnTo>
                  <a:lnTo>
                    <a:pt x="104" y="452"/>
                  </a:lnTo>
                  <a:lnTo>
                    <a:pt x="77" y="432"/>
                  </a:lnTo>
                  <a:lnTo>
                    <a:pt x="54" y="408"/>
                  </a:lnTo>
                  <a:lnTo>
                    <a:pt x="34" y="380"/>
                  </a:lnTo>
                  <a:lnTo>
                    <a:pt x="20" y="351"/>
                  </a:lnTo>
                  <a:lnTo>
                    <a:pt x="9" y="319"/>
                  </a:lnTo>
                  <a:lnTo>
                    <a:pt x="2" y="284"/>
                  </a:lnTo>
                  <a:lnTo>
                    <a:pt x="0" y="248"/>
                  </a:lnTo>
                  <a:lnTo>
                    <a:pt x="2" y="207"/>
                  </a:lnTo>
                  <a:lnTo>
                    <a:pt x="12" y="168"/>
                  </a:lnTo>
                  <a:lnTo>
                    <a:pt x="25" y="132"/>
                  </a:lnTo>
                  <a:lnTo>
                    <a:pt x="45" y="100"/>
                  </a:lnTo>
                  <a:lnTo>
                    <a:pt x="68" y="73"/>
                  </a:lnTo>
                  <a:lnTo>
                    <a:pt x="96" y="49"/>
                  </a:lnTo>
                  <a:lnTo>
                    <a:pt x="128" y="29"/>
                  </a:lnTo>
                  <a:lnTo>
                    <a:pt x="165" y="16"/>
                  </a:lnTo>
                  <a:lnTo>
                    <a:pt x="205" y="6"/>
                  </a:lnTo>
                  <a:lnTo>
                    <a:pt x="247" y="4"/>
                  </a:lnTo>
                  <a:close/>
                  <a:moveTo>
                    <a:pt x="474" y="0"/>
                  </a:moveTo>
                  <a:lnTo>
                    <a:pt x="491" y="2"/>
                  </a:lnTo>
                  <a:lnTo>
                    <a:pt x="505" y="10"/>
                  </a:lnTo>
                  <a:lnTo>
                    <a:pt x="517" y="20"/>
                  </a:lnTo>
                  <a:lnTo>
                    <a:pt x="524" y="34"/>
                  </a:lnTo>
                  <a:lnTo>
                    <a:pt x="526" y="50"/>
                  </a:lnTo>
                  <a:lnTo>
                    <a:pt x="524" y="66"/>
                  </a:lnTo>
                  <a:lnTo>
                    <a:pt x="517" y="80"/>
                  </a:lnTo>
                  <a:lnTo>
                    <a:pt x="505" y="91"/>
                  </a:lnTo>
                  <a:lnTo>
                    <a:pt x="491" y="98"/>
                  </a:lnTo>
                  <a:lnTo>
                    <a:pt x="474" y="100"/>
                  </a:lnTo>
                  <a:lnTo>
                    <a:pt x="458" y="98"/>
                  </a:lnTo>
                  <a:lnTo>
                    <a:pt x="445" y="91"/>
                  </a:lnTo>
                  <a:lnTo>
                    <a:pt x="433" y="80"/>
                  </a:lnTo>
                  <a:lnTo>
                    <a:pt x="426" y="66"/>
                  </a:lnTo>
                  <a:lnTo>
                    <a:pt x="423" y="50"/>
                  </a:lnTo>
                  <a:lnTo>
                    <a:pt x="426" y="34"/>
                  </a:lnTo>
                  <a:lnTo>
                    <a:pt x="433" y="20"/>
                  </a:lnTo>
                  <a:lnTo>
                    <a:pt x="445" y="10"/>
                  </a:lnTo>
                  <a:lnTo>
                    <a:pt x="458" y="2"/>
                  </a:lnTo>
                  <a:lnTo>
                    <a:pt x="474"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1" name="Freeform 19"/>
            <p:cNvSpPr>
              <a:spLocks noEditPoints="1"/>
            </p:cNvSpPr>
            <p:nvPr/>
          </p:nvSpPr>
          <p:spPr bwMode="auto">
            <a:xfrm>
              <a:off x="8629650" y="6470650"/>
              <a:ext cx="47625" cy="47625"/>
            </a:xfrm>
            <a:custGeom>
              <a:avLst/>
              <a:gdLst>
                <a:gd name="T0" fmla="*/ 2147483646 w 92"/>
                <a:gd name="T1" fmla="*/ 2147483646 h 92"/>
                <a:gd name="T2" fmla="*/ 2147483646 w 92"/>
                <a:gd name="T3" fmla="*/ 2147483646 h 92"/>
                <a:gd name="T4" fmla="*/ 2147483646 w 92"/>
                <a:gd name="T5" fmla="*/ 2147483646 h 92"/>
                <a:gd name="T6" fmla="*/ 2147483646 w 92"/>
                <a:gd name="T7" fmla="*/ 2147483646 h 92"/>
                <a:gd name="T8" fmla="*/ 2147483646 w 92"/>
                <a:gd name="T9" fmla="*/ 2147483646 h 92"/>
                <a:gd name="T10" fmla="*/ 2147483646 w 92"/>
                <a:gd name="T11" fmla="*/ 2147483646 h 92"/>
                <a:gd name="T12" fmla="*/ 2147483646 w 92"/>
                <a:gd name="T13" fmla="*/ 2147483646 h 92"/>
                <a:gd name="T14" fmla="*/ 2147483646 w 92"/>
                <a:gd name="T15" fmla="*/ 2147483646 h 92"/>
                <a:gd name="T16" fmla="*/ 2147483646 w 92"/>
                <a:gd name="T17" fmla="*/ 2147483646 h 92"/>
                <a:gd name="T18" fmla="*/ 2147483646 w 92"/>
                <a:gd name="T19" fmla="*/ 2147483646 h 92"/>
                <a:gd name="T20" fmla="*/ 2147483646 w 92"/>
                <a:gd name="T21" fmla="*/ 2147483646 h 92"/>
                <a:gd name="T22" fmla="*/ 2147483646 w 92"/>
                <a:gd name="T23" fmla="*/ 2147483646 h 92"/>
                <a:gd name="T24" fmla="*/ 2147483646 w 92"/>
                <a:gd name="T25" fmla="*/ 2147483646 h 92"/>
                <a:gd name="T26" fmla="*/ 2147483646 w 92"/>
                <a:gd name="T27" fmla="*/ 2147483646 h 92"/>
                <a:gd name="T28" fmla="*/ 2147483646 w 92"/>
                <a:gd name="T29" fmla="*/ 2147483646 h 92"/>
                <a:gd name="T30" fmla="*/ 2147483646 w 92"/>
                <a:gd name="T31" fmla="*/ 2147483646 h 92"/>
                <a:gd name="T32" fmla="*/ 2147483646 w 92"/>
                <a:gd name="T33" fmla="*/ 2147483646 h 92"/>
                <a:gd name="T34" fmla="*/ 2147483646 w 92"/>
                <a:gd name="T35" fmla="*/ 2147483646 h 92"/>
                <a:gd name="T36" fmla="*/ 2147483646 w 92"/>
                <a:gd name="T37" fmla="*/ 2147483646 h 92"/>
                <a:gd name="T38" fmla="*/ 2147483646 w 92"/>
                <a:gd name="T39" fmla="*/ 2147483646 h 92"/>
                <a:gd name="T40" fmla="*/ 2147483646 w 92"/>
                <a:gd name="T41" fmla="*/ 2147483646 h 92"/>
                <a:gd name="T42" fmla="*/ 2147483646 w 92"/>
                <a:gd name="T43" fmla="*/ 2147483646 h 92"/>
                <a:gd name="T44" fmla="*/ 2147483646 w 92"/>
                <a:gd name="T45" fmla="*/ 2147483646 h 92"/>
                <a:gd name="T46" fmla="*/ 2147483646 w 92"/>
                <a:gd name="T47" fmla="*/ 2147483646 h 92"/>
                <a:gd name="T48" fmla="*/ 2147483646 w 92"/>
                <a:gd name="T49" fmla="*/ 2147483646 h 92"/>
                <a:gd name="T50" fmla="*/ 2147483646 w 92"/>
                <a:gd name="T51" fmla="*/ 2147483646 h 92"/>
                <a:gd name="T52" fmla="*/ 2147483646 w 92"/>
                <a:gd name="T53" fmla="*/ 2147483646 h 92"/>
                <a:gd name="T54" fmla="*/ 2147483646 w 92"/>
                <a:gd name="T55" fmla="*/ 2147483646 h 92"/>
                <a:gd name="T56" fmla="*/ 2147483646 w 92"/>
                <a:gd name="T57" fmla="*/ 2147483646 h 92"/>
                <a:gd name="T58" fmla="*/ 2147483646 w 92"/>
                <a:gd name="T59" fmla="*/ 2147483646 h 92"/>
                <a:gd name="T60" fmla="*/ 2147483646 w 92"/>
                <a:gd name="T61" fmla="*/ 2147483646 h 92"/>
                <a:gd name="T62" fmla="*/ 2147483646 w 92"/>
                <a:gd name="T63" fmla="*/ 2147483646 h 92"/>
                <a:gd name="T64" fmla="*/ 2147483646 w 92"/>
                <a:gd name="T65" fmla="*/ 2147483646 h 92"/>
                <a:gd name="T66" fmla="*/ 2147483646 w 92"/>
                <a:gd name="T67" fmla="*/ 2147483646 h 92"/>
                <a:gd name="T68" fmla="*/ 2147483646 w 92"/>
                <a:gd name="T69" fmla="*/ 2147483646 h 92"/>
                <a:gd name="T70" fmla="*/ 2147483646 w 92"/>
                <a:gd name="T71" fmla="*/ 2147483646 h 92"/>
                <a:gd name="T72" fmla="*/ 2147483646 w 92"/>
                <a:gd name="T73" fmla="*/ 2147483646 h 92"/>
                <a:gd name="T74" fmla="*/ 2147483646 w 92"/>
                <a:gd name="T75" fmla="*/ 2147483646 h 92"/>
                <a:gd name="T76" fmla="*/ 2147483646 w 92"/>
                <a:gd name="T77" fmla="*/ 2147483646 h 92"/>
                <a:gd name="T78" fmla="*/ 2147483646 w 92"/>
                <a:gd name="T79" fmla="*/ 2147483646 h 92"/>
                <a:gd name="T80" fmla="*/ 2147483646 w 92"/>
                <a:gd name="T81" fmla="*/ 2147483646 h 92"/>
                <a:gd name="T82" fmla="*/ 2147483646 w 92"/>
                <a:gd name="T83" fmla="*/ 2147483646 h 92"/>
                <a:gd name="T84" fmla="*/ 2147483646 w 92"/>
                <a:gd name="T85" fmla="*/ 2147483646 h 92"/>
                <a:gd name="T86" fmla="*/ 2147483646 w 92"/>
                <a:gd name="T87" fmla="*/ 2147483646 h 92"/>
                <a:gd name="T88" fmla="*/ 2147483646 w 92"/>
                <a:gd name="T89" fmla="*/ 2147483646 h 92"/>
                <a:gd name="T90" fmla="*/ 2147483646 w 92"/>
                <a:gd name="T91" fmla="*/ 2147483646 h 92"/>
                <a:gd name="T92" fmla="*/ 2147483646 w 92"/>
                <a:gd name="T93" fmla="*/ 2147483646 h 92"/>
                <a:gd name="T94" fmla="*/ 2147483646 w 92"/>
                <a:gd name="T95" fmla="*/ 2147483646 h 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2" h="92">
                  <a:moveTo>
                    <a:pt x="36" y="27"/>
                  </a:moveTo>
                  <a:lnTo>
                    <a:pt x="36" y="45"/>
                  </a:lnTo>
                  <a:lnTo>
                    <a:pt x="44" y="45"/>
                  </a:lnTo>
                  <a:lnTo>
                    <a:pt x="49" y="45"/>
                  </a:lnTo>
                  <a:lnTo>
                    <a:pt x="52" y="44"/>
                  </a:lnTo>
                  <a:lnTo>
                    <a:pt x="56" y="41"/>
                  </a:lnTo>
                  <a:lnTo>
                    <a:pt x="57" y="39"/>
                  </a:lnTo>
                  <a:lnTo>
                    <a:pt x="58" y="36"/>
                  </a:lnTo>
                  <a:lnTo>
                    <a:pt x="57" y="32"/>
                  </a:lnTo>
                  <a:lnTo>
                    <a:pt x="56" y="30"/>
                  </a:lnTo>
                  <a:lnTo>
                    <a:pt x="55" y="29"/>
                  </a:lnTo>
                  <a:lnTo>
                    <a:pt x="51" y="28"/>
                  </a:lnTo>
                  <a:lnTo>
                    <a:pt x="48" y="27"/>
                  </a:lnTo>
                  <a:lnTo>
                    <a:pt x="43" y="27"/>
                  </a:lnTo>
                  <a:lnTo>
                    <a:pt x="36" y="27"/>
                  </a:lnTo>
                  <a:close/>
                  <a:moveTo>
                    <a:pt x="27" y="21"/>
                  </a:moveTo>
                  <a:lnTo>
                    <a:pt x="44" y="21"/>
                  </a:lnTo>
                  <a:lnTo>
                    <a:pt x="50" y="21"/>
                  </a:lnTo>
                  <a:lnTo>
                    <a:pt x="55" y="21"/>
                  </a:lnTo>
                  <a:lnTo>
                    <a:pt x="59" y="22"/>
                  </a:lnTo>
                  <a:lnTo>
                    <a:pt x="63" y="24"/>
                  </a:lnTo>
                  <a:lnTo>
                    <a:pt x="65" y="27"/>
                  </a:lnTo>
                  <a:lnTo>
                    <a:pt x="66" y="31"/>
                  </a:lnTo>
                  <a:lnTo>
                    <a:pt x="66" y="35"/>
                  </a:lnTo>
                  <a:lnTo>
                    <a:pt x="66" y="39"/>
                  </a:lnTo>
                  <a:lnTo>
                    <a:pt x="64" y="43"/>
                  </a:lnTo>
                  <a:lnTo>
                    <a:pt x="61" y="45"/>
                  </a:lnTo>
                  <a:lnTo>
                    <a:pt x="58" y="47"/>
                  </a:lnTo>
                  <a:lnTo>
                    <a:pt x="55" y="47"/>
                  </a:lnTo>
                  <a:lnTo>
                    <a:pt x="58" y="48"/>
                  </a:lnTo>
                  <a:lnTo>
                    <a:pt x="60" y="51"/>
                  </a:lnTo>
                  <a:lnTo>
                    <a:pt x="63" y="53"/>
                  </a:lnTo>
                  <a:lnTo>
                    <a:pt x="65" y="56"/>
                  </a:lnTo>
                  <a:lnTo>
                    <a:pt x="66" y="61"/>
                  </a:lnTo>
                  <a:lnTo>
                    <a:pt x="66" y="64"/>
                  </a:lnTo>
                  <a:lnTo>
                    <a:pt x="66" y="68"/>
                  </a:lnTo>
                  <a:lnTo>
                    <a:pt x="66" y="70"/>
                  </a:lnTo>
                  <a:lnTo>
                    <a:pt x="66" y="71"/>
                  </a:lnTo>
                  <a:lnTo>
                    <a:pt x="58" y="71"/>
                  </a:lnTo>
                  <a:lnTo>
                    <a:pt x="58" y="70"/>
                  </a:lnTo>
                  <a:lnTo>
                    <a:pt x="58" y="69"/>
                  </a:lnTo>
                  <a:lnTo>
                    <a:pt x="58" y="64"/>
                  </a:lnTo>
                  <a:lnTo>
                    <a:pt x="57" y="61"/>
                  </a:lnTo>
                  <a:lnTo>
                    <a:pt x="57" y="57"/>
                  </a:lnTo>
                  <a:lnTo>
                    <a:pt x="55" y="55"/>
                  </a:lnTo>
                  <a:lnTo>
                    <a:pt x="53" y="53"/>
                  </a:lnTo>
                  <a:lnTo>
                    <a:pt x="50" y="52"/>
                  </a:lnTo>
                  <a:lnTo>
                    <a:pt x="48" y="52"/>
                  </a:lnTo>
                  <a:lnTo>
                    <a:pt x="43" y="52"/>
                  </a:lnTo>
                  <a:lnTo>
                    <a:pt x="36" y="52"/>
                  </a:lnTo>
                  <a:lnTo>
                    <a:pt x="36" y="71"/>
                  </a:lnTo>
                  <a:lnTo>
                    <a:pt x="27" y="71"/>
                  </a:lnTo>
                  <a:lnTo>
                    <a:pt x="27" y="21"/>
                  </a:lnTo>
                  <a:close/>
                  <a:moveTo>
                    <a:pt x="45" y="6"/>
                  </a:moveTo>
                  <a:lnTo>
                    <a:pt x="30" y="9"/>
                  </a:lnTo>
                  <a:lnTo>
                    <a:pt x="18" y="17"/>
                  </a:lnTo>
                  <a:lnTo>
                    <a:pt x="9" y="31"/>
                  </a:lnTo>
                  <a:lnTo>
                    <a:pt x="6" y="46"/>
                  </a:lnTo>
                  <a:lnTo>
                    <a:pt x="9" y="61"/>
                  </a:lnTo>
                  <a:lnTo>
                    <a:pt x="18" y="75"/>
                  </a:lnTo>
                  <a:lnTo>
                    <a:pt x="30" y="83"/>
                  </a:lnTo>
                  <a:lnTo>
                    <a:pt x="45" y="86"/>
                  </a:lnTo>
                  <a:lnTo>
                    <a:pt x="61" y="83"/>
                  </a:lnTo>
                  <a:lnTo>
                    <a:pt x="74" y="75"/>
                  </a:lnTo>
                  <a:lnTo>
                    <a:pt x="82" y="61"/>
                  </a:lnTo>
                  <a:lnTo>
                    <a:pt x="85" y="46"/>
                  </a:lnTo>
                  <a:lnTo>
                    <a:pt x="82" y="31"/>
                  </a:lnTo>
                  <a:lnTo>
                    <a:pt x="74" y="17"/>
                  </a:lnTo>
                  <a:lnTo>
                    <a:pt x="61" y="9"/>
                  </a:lnTo>
                  <a:lnTo>
                    <a:pt x="45" y="6"/>
                  </a:lnTo>
                  <a:close/>
                  <a:moveTo>
                    <a:pt x="45" y="0"/>
                  </a:moveTo>
                  <a:lnTo>
                    <a:pt x="58" y="1"/>
                  </a:lnTo>
                  <a:lnTo>
                    <a:pt x="68" y="6"/>
                  </a:lnTo>
                  <a:lnTo>
                    <a:pt x="79" y="13"/>
                  </a:lnTo>
                  <a:lnTo>
                    <a:pt x="85" y="23"/>
                  </a:lnTo>
                  <a:lnTo>
                    <a:pt x="90" y="33"/>
                  </a:lnTo>
                  <a:lnTo>
                    <a:pt x="92" y="46"/>
                  </a:lnTo>
                  <a:lnTo>
                    <a:pt x="90" y="59"/>
                  </a:lnTo>
                  <a:lnTo>
                    <a:pt x="85" y="69"/>
                  </a:lnTo>
                  <a:lnTo>
                    <a:pt x="79" y="79"/>
                  </a:lnTo>
                  <a:lnTo>
                    <a:pt x="68" y="86"/>
                  </a:lnTo>
                  <a:lnTo>
                    <a:pt x="58" y="91"/>
                  </a:lnTo>
                  <a:lnTo>
                    <a:pt x="45" y="92"/>
                  </a:lnTo>
                  <a:lnTo>
                    <a:pt x="34" y="91"/>
                  </a:lnTo>
                  <a:lnTo>
                    <a:pt x="22" y="86"/>
                  </a:lnTo>
                  <a:lnTo>
                    <a:pt x="13" y="79"/>
                  </a:lnTo>
                  <a:lnTo>
                    <a:pt x="5" y="69"/>
                  </a:lnTo>
                  <a:lnTo>
                    <a:pt x="1" y="59"/>
                  </a:lnTo>
                  <a:lnTo>
                    <a:pt x="0" y="46"/>
                  </a:lnTo>
                  <a:lnTo>
                    <a:pt x="1" y="33"/>
                  </a:lnTo>
                  <a:lnTo>
                    <a:pt x="5" y="23"/>
                  </a:lnTo>
                  <a:lnTo>
                    <a:pt x="13" y="13"/>
                  </a:lnTo>
                  <a:lnTo>
                    <a:pt x="22" y="6"/>
                  </a:lnTo>
                  <a:lnTo>
                    <a:pt x="34" y="1"/>
                  </a:lnTo>
                  <a:lnTo>
                    <a:pt x="45"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12" name="Title Placeholder 1"/>
          <p:cNvSpPr>
            <a:spLocks noGrp="1"/>
          </p:cNvSpPr>
          <p:nvPr>
            <p:ph type="ctrTitle"/>
          </p:nvPr>
        </p:nvSpPr>
        <p:spPr>
          <a:xfrm>
            <a:off x="477838" y="2979738"/>
            <a:ext cx="8163242" cy="957264"/>
          </a:xfrm>
          <a:prstGeom prst="rect">
            <a:avLst/>
          </a:prstGeom>
        </p:spPr>
        <p:txBody>
          <a:bodyPr anchor="b"/>
          <a:lstStyle>
            <a:lvl1pPr>
              <a:lnSpc>
                <a:spcPts val="4800"/>
              </a:lnSpc>
              <a:defRPr sz="3800" b="1" cap="all" baseline="0">
                <a:solidFill>
                  <a:srgbClr val="FFFFFF"/>
                </a:solidFill>
                <a:latin typeface="Arial" charset="0"/>
              </a:defRPr>
            </a:lvl1pPr>
          </a:lstStyle>
          <a:p>
            <a:r>
              <a:rPr lang="en-US" dirty="0"/>
              <a:t>Click to edit Master</a:t>
            </a:r>
          </a:p>
        </p:txBody>
      </p:sp>
      <p:sp>
        <p:nvSpPr>
          <p:cNvPr id="13" name="Rectangle 7"/>
          <p:cNvSpPr>
            <a:spLocks noGrp="1" noChangeArrowheads="1"/>
          </p:cNvSpPr>
          <p:nvPr>
            <p:ph type="ftr" sz="quarter" idx="10"/>
          </p:nvPr>
        </p:nvSpPr>
        <p:spPr/>
        <p:txBody>
          <a:bodyPr/>
          <a:lstStyle>
            <a:lvl1pPr>
              <a:defRPr/>
            </a:lvl1pPr>
          </a:lstStyle>
          <a:p>
            <a:pPr>
              <a:defRPr/>
            </a:pPr>
            <a:r>
              <a:rPr lang="en-US" dirty="0"/>
              <a:t>Confidential, unpublished property of Cigna. Do not duplicate or distribute. Use and distribution limited solely to authorized personnel. © 2020 Cigna  </a:t>
            </a:r>
          </a:p>
        </p:txBody>
      </p:sp>
    </p:spTree>
    <p:extLst>
      <p:ext uri="{BB962C8B-B14F-4D97-AF65-F5344CB8AC3E}">
        <p14:creationId xmlns:p14="http://schemas.microsoft.com/office/powerpoint/2010/main" val="639869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Legal Lines slide - last page">
    <p:spTree>
      <p:nvGrpSpPr>
        <p:cNvPr id="1" name=""/>
        <p:cNvGrpSpPr/>
        <p:nvPr/>
      </p:nvGrpSpPr>
      <p:grpSpPr>
        <a:xfrm>
          <a:off x="0" y="0"/>
          <a:ext cx="0" cy="0"/>
          <a:chOff x="0" y="0"/>
          <a:chExt cx="0" cy="0"/>
        </a:xfrm>
      </p:grpSpPr>
      <p:sp>
        <p:nvSpPr>
          <p:cNvPr id="3" name="Rectangle 2"/>
          <p:cNvSpPr/>
          <p:nvPr userDrawn="1"/>
        </p:nvSpPr>
        <p:spPr bwMode="auto">
          <a:xfrm rot="5400000">
            <a:off x="3878262" y="519113"/>
            <a:ext cx="1404937" cy="9170988"/>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4" name="Rectangle 3"/>
          <p:cNvSpPr/>
          <p:nvPr userDrawn="1"/>
        </p:nvSpPr>
        <p:spPr bwMode="auto">
          <a:xfrm rot="5400000">
            <a:off x="2878931" y="-1872456"/>
            <a:ext cx="3395663" cy="9153525"/>
          </a:xfrm>
          <a:prstGeom prst="rect">
            <a:avLst/>
          </a:prstGeom>
          <a:solidFill>
            <a:srgbClr val="00498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pic>
        <p:nvPicPr>
          <p:cNvPr id="5" name="Picture 13"/>
          <p:cNvPicPr>
            <a:picLocks noChangeAspect="1"/>
          </p:cNvPicPr>
          <p:nvPr userDrawn="1"/>
        </p:nvPicPr>
        <p:blipFill>
          <a:blip r:embed="rId2">
            <a:extLst>
              <a:ext uri="{28A0092B-C50C-407E-A947-70E740481C1C}">
                <a14:useLocalDpi xmlns:a14="http://schemas.microsoft.com/office/drawing/2010/main" val="0"/>
              </a:ext>
            </a:extLst>
          </a:blip>
          <a:srcRect l="44659" t="30409" r="-6860" b="10635"/>
          <a:stretch>
            <a:fillRect/>
          </a:stretch>
        </p:blipFill>
        <p:spPr bwMode="auto">
          <a:xfrm>
            <a:off x="377825" y="6224588"/>
            <a:ext cx="287655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0"/>
          <p:cNvGrpSpPr>
            <a:grpSpLocks/>
          </p:cNvGrpSpPr>
          <p:nvPr userDrawn="1"/>
        </p:nvGrpSpPr>
        <p:grpSpPr bwMode="auto">
          <a:xfrm>
            <a:off x="7113588" y="6137275"/>
            <a:ext cx="1563687" cy="511175"/>
            <a:chOff x="7113588" y="6137275"/>
            <a:chExt cx="1563687" cy="511175"/>
          </a:xfrm>
        </p:grpSpPr>
        <p:sp>
          <p:nvSpPr>
            <p:cNvPr id="7" name="Freeform 15"/>
            <p:cNvSpPr>
              <a:spLocks noEditPoints="1"/>
            </p:cNvSpPr>
            <p:nvPr/>
          </p:nvSpPr>
          <p:spPr bwMode="auto">
            <a:xfrm>
              <a:off x="7275513" y="6353175"/>
              <a:ext cx="222250" cy="295275"/>
            </a:xfrm>
            <a:custGeom>
              <a:avLst/>
              <a:gdLst>
                <a:gd name="T0" fmla="*/ 2147483646 w 420"/>
                <a:gd name="T1" fmla="*/ 2147483646 h 560"/>
                <a:gd name="T2" fmla="*/ 2147483646 w 420"/>
                <a:gd name="T3" fmla="*/ 2147483646 h 560"/>
                <a:gd name="T4" fmla="*/ 2147483646 w 420"/>
                <a:gd name="T5" fmla="*/ 2147483646 h 560"/>
                <a:gd name="T6" fmla="*/ 2147483646 w 420"/>
                <a:gd name="T7" fmla="*/ 2147483646 h 560"/>
                <a:gd name="T8" fmla="*/ 2147483646 w 420"/>
                <a:gd name="T9" fmla="*/ 2147483646 h 560"/>
                <a:gd name="T10" fmla="*/ 2147483646 w 420"/>
                <a:gd name="T11" fmla="*/ 2147483646 h 560"/>
                <a:gd name="T12" fmla="*/ 2147483646 w 420"/>
                <a:gd name="T13" fmla="*/ 2147483646 h 560"/>
                <a:gd name="T14" fmla="*/ 2147483646 w 420"/>
                <a:gd name="T15" fmla="*/ 2147483646 h 560"/>
                <a:gd name="T16" fmla="*/ 2147483646 w 420"/>
                <a:gd name="T17" fmla="*/ 2147483646 h 560"/>
                <a:gd name="T18" fmla="*/ 2147483646 w 420"/>
                <a:gd name="T19" fmla="*/ 2147483646 h 560"/>
                <a:gd name="T20" fmla="*/ 2147483646 w 420"/>
                <a:gd name="T21" fmla="*/ 2147483646 h 560"/>
                <a:gd name="T22" fmla="*/ 2147483646 w 420"/>
                <a:gd name="T23" fmla="*/ 2147483646 h 560"/>
                <a:gd name="T24" fmla="*/ 2147483646 w 420"/>
                <a:gd name="T25" fmla="*/ 2147483646 h 560"/>
                <a:gd name="T26" fmla="*/ 2147483646 w 420"/>
                <a:gd name="T27" fmla="*/ 2147483646 h 560"/>
                <a:gd name="T28" fmla="*/ 2147483646 w 420"/>
                <a:gd name="T29" fmla="*/ 2147483646 h 560"/>
                <a:gd name="T30" fmla="*/ 2147483646 w 420"/>
                <a:gd name="T31" fmla="*/ 2147483646 h 560"/>
                <a:gd name="T32" fmla="*/ 2147483646 w 420"/>
                <a:gd name="T33" fmla="*/ 2147483646 h 560"/>
                <a:gd name="T34" fmla="*/ 2147483646 w 420"/>
                <a:gd name="T35" fmla="*/ 2147483646 h 560"/>
                <a:gd name="T36" fmla="*/ 2147483646 w 420"/>
                <a:gd name="T37" fmla="*/ 2147483646 h 560"/>
                <a:gd name="T38" fmla="*/ 2147483646 w 420"/>
                <a:gd name="T39" fmla="*/ 2147483646 h 560"/>
                <a:gd name="T40" fmla="*/ 2147483646 w 420"/>
                <a:gd name="T41" fmla="*/ 2147483646 h 560"/>
                <a:gd name="T42" fmla="*/ 2147483646 w 420"/>
                <a:gd name="T43" fmla="*/ 2147483646 h 560"/>
                <a:gd name="T44" fmla="*/ 2147483646 w 420"/>
                <a:gd name="T45" fmla="*/ 2147483646 h 560"/>
                <a:gd name="T46" fmla="*/ 2147483646 w 420"/>
                <a:gd name="T47" fmla="*/ 2147483646 h 560"/>
                <a:gd name="T48" fmla="*/ 2147483646 w 420"/>
                <a:gd name="T49" fmla="*/ 2147483646 h 560"/>
                <a:gd name="T50" fmla="*/ 2147483646 w 420"/>
                <a:gd name="T51" fmla="*/ 2147483646 h 560"/>
                <a:gd name="T52" fmla="*/ 2147483646 w 420"/>
                <a:gd name="T53" fmla="*/ 2147483646 h 560"/>
                <a:gd name="T54" fmla="*/ 2147483646 w 420"/>
                <a:gd name="T55" fmla="*/ 0 h 560"/>
                <a:gd name="T56" fmla="*/ 2147483646 w 420"/>
                <a:gd name="T57" fmla="*/ 2147483646 h 560"/>
                <a:gd name="T58" fmla="*/ 2147483646 w 420"/>
                <a:gd name="T59" fmla="*/ 2147483646 h 560"/>
                <a:gd name="T60" fmla="*/ 2147483646 w 420"/>
                <a:gd name="T61" fmla="*/ 2147483646 h 560"/>
                <a:gd name="T62" fmla="*/ 2147483646 w 420"/>
                <a:gd name="T63" fmla="*/ 2147483646 h 560"/>
                <a:gd name="T64" fmla="*/ 2147483646 w 420"/>
                <a:gd name="T65" fmla="*/ 2147483646 h 560"/>
                <a:gd name="T66" fmla="*/ 2147483646 w 420"/>
                <a:gd name="T67" fmla="*/ 2147483646 h 560"/>
                <a:gd name="T68" fmla="*/ 2147483646 w 420"/>
                <a:gd name="T69" fmla="*/ 2147483646 h 560"/>
                <a:gd name="T70" fmla="*/ 2147483646 w 420"/>
                <a:gd name="T71" fmla="*/ 2147483646 h 560"/>
                <a:gd name="T72" fmla="*/ 2147483646 w 420"/>
                <a:gd name="T73" fmla="*/ 2147483646 h 560"/>
                <a:gd name="T74" fmla="*/ 2147483646 w 420"/>
                <a:gd name="T75" fmla="*/ 2147483646 h 560"/>
                <a:gd name="T76" fmla="*/ 2147483646 w 420"/>
                <a:gd name="T77" fmla="*/ 2147483646 h 560"/>
                <a:gd name="T78" fmla="*/ 2147483646 w 420"/>
                <a:gd name="T79" fmla="*/ 2147483646 h 560"/>
                <a:gd name="T80" fmla="*/ 2147483646 w 420"/>
                <a:gd name="T81" fmla="*/ 2147483646 h 560"/>
                <a:gd name="T82" fmla="*/ 2147483646 w 420"/>
                <a:gd name="T83" fmla="*/ 2147483646 h 560"/>
                <a:gd name="T84" fmla="*/ 2147483646 w 420"/>
                <a:gd name="T85" fmla="*/ 2147483646 h 560"/>
                <a:gd name="T86" fmla="*/ 2147483646 w 420"/>
                <a:gd name="T87" fmla="*/ 2147483646 h 560"/>
                <a:gd name="T88" fmla="*/ 2147483646 w 420"/>
                <a:gd name="T89" fmla="*/ 2147483646 h 560"/>
                <a:gd name="T90" fmla="*/ 2147483646 w 420"/>
                <a:gd name="T91" fmla="*/ 2147483646 h 560"/>
                <a:gd name="T92" fmla="*/ 2147483646 w 420"/>
                <a:gd name="T93" fmla="*/ 2147483646 h 560"/>
                <a:gd name="T94" fmla="*/ 2147483646 w 420"/>
                <a:gd name="T95" fmla="*/ 2147483646 h 560"/>
                <a:gd name="T96" fmla="*/ 2147483646 w 420"/>
                <a:gd name="T97" fmla="*/ 2147483646 h 560"/>
                <a:gd name="T98" fmla="*/ 2147483646 w 420"/>
                <a:gd name="T99" fmla="*/ 2147483646 h 560"/>
                <a:gd name="T100" fmla="*/ 2147483646 w 420"/>
                <a:gd name="T101" fmla="*/ 2147483646 h 560"/>
                <a:gd name="T102" fmla="*/ 2147483646 w 420"/>
                <a:gd name="T103" fmla="*/ 2147483646 h 560"/>
                <a:gd name="T104" fmla="*/ 2147483646 w 420"/>
                <a:gd name="T105" fmla="*/ 2147483646 h 560"/>
                <a:gd name="T106" fmla="*/ 0 w 420"/>
                <a:gd name="T107" fmla="*/ 2147483646 h 560"/>
                <a:gd name="T108" fmla="*/ 2147483646 w 420"/>
                <a:gd name="T109" fmla="*/ 2147483646 h 560"/>
                <a:gd name="T110" fmla="*/ 2147483646 w 420"/>
                <a:gd name="T111" fmla="*/ 0 h 56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0" h="560">
                  <a:moveTo>
                    <a:pt x="412" y="0"/>
                  </a:moveTo>
                  <a:lnTo>
                    <a:pt x="416" y="2"/>
                  </a:lnTo>
                  <a:lnTo>
                    <a:pt x="418" y="3"/>
                  </a:lnTo>
                  <a:lnTo>
                    <a:pt x="419" y="5"/>
                  </a:lnTo>
                  <a:lnTo>
                    <a:pt x="420" y="7"/>
                  </a:lnTo>
                  <a:lnTo>
                    <a:pt x="417" y="14"/>
                  </a:lnTo>
                  <a:lnTo>
                    <a:pt x="411" y="23"/>
                  </a:lnTo>
                  <a:lnTo>
                    <a:pt x="402" y="35"/>
                  </a:lnTo>
                  <a:lnTo>
                    <a:pt x="391" y="46"/>
                  </a:lnTo>
                  <a:lnTo>
                    <a:pt x="381" y="60"/>
                  </a:lnTo>
                  <a:lnTo>
                    <a:pt x="370" y="75"/>
                  </a:lnTo>
                  <a:lnTo>
                    <a:pt x="357" y="92"/>
                  </a:lnTo>
                  <a:lnTo>
                    <a:pt x="345" y="112"/>
                  </a:lnTo>
                  <a:lnTo>
                    <a:pt x="332" y="134"/>
                  </a:lnTo>
                  <a:lnTo>
                    <a:pt x="320" y="160"/>
                  </a:lnTo>
                  <a:lnTo>
                    <a:pt x="310" y="189"/>
                  </a:lnTo>
                  <a:lnTo>
                    <a:pt x="301" y="221"/>
                  </a:lnTo>
                  <a:lnTo>
                    <a:pt x="294" y="258"/>
                  </a:lnTo>
                  <a:lnTo>
                    <a:pt x="291" y="299"/>
                  </a:lnTo>
                  <a:lnTo>
                    <a:pt x="288" y="343"/>
                  </a:lnTo>
                  <a:lnTo>
                    <a:pt x="290" y="382"/>
                  </a:lnTo>
                  <a:lnTo>
                    <a:pt x="292" y="414"/>
                  </a:lnTo>
                  <a:lnTo>
                    <a:pt x="295" y="443"/>
                  </a:lnTo>
                  <a:lnTo>
                    <a:pt x="299" y="467"/>
                  </a:lnTo>
                  <a:lnTo>
                    <a:pt x="302" y="489"/>
                  </a:lnTo>
                  <a:lnTo>
                    <a:pt x="304" y="508"/>
                  </a:lnTo>
                  <a:lnTo>
                    <a:pt x="304" y="528"/>
                  </a:lnTo>
                  <a:lnTo>
                    <a:pt x="304" y="541"/>
                  </a:lnTo>
                  <a:lnTo>
                    <a:pt x="301" y="552"/>
                  </a:lnTo>
                  <a:lnTo>
                    <a:pt x="296" y="557"/>
                  </a:lnTo>
                  <a:lnTo>
                    <a:pt x="290" y="560"/>
                  </a:lnTo>
                  <a:lnTo>
                    <a:pt x="282" y="556"/>
                  </a:lnTo>
                  <a:lnTo>
                    <a:pt x="271" y="545"/>
                  </a:lnTo>
                  <a:lnTo>
                    <a:pt x="262" y="529"/>
                  </a:lnTo>
                  <a:lnTo>
                    <a:pt x="252" y="506"/>
                  </a:lnTo>
                  <a:lnTo>
                    <a:pt x="243" y="478"/>
                  </a:lnTo>
                  <a:lnTo>
                    <a:pt x="236" y="446"/>
                  </a:lnTo>
                  <a:lnTo>
                    <a:pt x="229" y="411"/>
                  </a:lnTo>
                  <a:lnTo>
                    <a:pt x="225" y="373"/>
                  </a:lnTo>
                  <a:lnTo>
                    <a:pt x="223" y="332"/>
                  </a:lnTo>
                  <a:lnTo>
                    <a:pt x="225" y="286"/>
                  </a:lnTo>
                  <a:lnTo>
                    <a:pt x="230" y="244"/>
                  </a:lnTo>
                  <a:lnTo>
                    <a:pt x="239" y="205"/>
                  </a:lnTo>
                  <a:lnTo>
                    <a:pt x="249" y="171"/>
                  </a:lnTo>
                  <a:lnTo>
                    <a:pt x="262" y="141"/>
                  </a:lnTo>
                  <a:lnTo>
                    <a:pt x="277" y="114"/>
                  </a:lnTo>
                  <a:lnTo>
                    <a:pt x="292" y="90"/>
                  </a:lnTo>
                  <a:lnTo>
                    <a:pt x="309" y="69"/>
                  </a:lnTo>
                  <a:lnTo>
                    <a:pt x="325" y="52"/>
                  </a:lnTo>
                  <a:lnTo>
                    <a:pt x="341" y="37"/>
                  </a:lnTo>
                  <a:lnTo>
                    <a:pt x="357" y="26"/>
                  </a:lnTo>
                  <a:lnTo>
                    <a:pt x="372" y="16"/>
                  </a:lnTo>
                  <a:lnTo>
                    <a:pt x="386" y="10"/>
                  </a:lnTo>
                  <a:lnTo>
                    <a:pt x="397" y="5"/>
                  </a:lnTo>
                  <a:lnTo>
                    <a:pt x="406" y="2"/>
                  </a:lnTo>
                  <a:lnTo>
                    <a:pt x="412" y="0"/>
                  </a:lnTo>
                  <a:close/>
                  <a:moveTo>
                    <a:pt x="7" y="0"/>
                  </a:moveTo>
                  <a:lnTo>
                    <a:pt x="13" y="2"/>
                  </a:lnTo>
                  <a:lnTo>
                    <a:pt x="23" y="5"/>
                  </a:lnTo>
                  <a:lnTo>
                    <a:pt x="34" y="10"/>
                  </a:lnTo>
                  <a:lnTo>
                    <a:pt x="47" y="16"/>
                  </a:lnTo>
                  <a:lnTo>
                    <a:pt x="62" y="26"/>
                  </a:lnTo>
                  <a:lnTo>
                    <a:pt x="78" y="37"/>
                  </a:lnTo>
                  <a:lnTo>
                    <a:pt x="94" y="52"/>
                  </a:lnTo>
                  <a:lnTo>
                    <a:pt x="111" y="69"/>
                  </a:lnTo>
                  <a:lnTo>
                    <a:pt x="127" y="90"/>
                  </a:lnTo>
                  <a:lnTo>
                    <a:pt x="143" y="114"/>
                  </a:lnTo>
                  <a:lnTo>
                    <a:pt x="157" y="141"/>
                  </a:lnTo>
                  <a:lnTo>
                    <a:pt x="170" y="171"/>
                  </a:lnTo>
                  <a:lnTo>
                    <a:pt x="181" y="205"/>
                  </a:lnTo>
                  <a:lnTo>
                    <a:pt x="189" y="244"/>
                  </a:lnTo>
                  <a:lnTo>
                    <a:pt x="194" y="286"/>
                  </a:lnTo>
                  <a:lnTo>
                    <a:pt x="196" y="332"/>
                  </a:lnTo>
                  <a:lnTo>
                    <a:pt x="194" y="373"/>
                  </a:lnTo>
                  <a:lnTo>
                    <a:pt x="190" y="411"/>
                  </a:lnTo>
                  <a:lnTo>
                    <a:pt x="184" y="446"/>
                  </a:lnTo>
                  <a:lnTo>
                    <a:pt x="176" y="478"/>
                  </a:lnTo>
                  <a:lnTo>
                    <a:pt x="167" y="506"/>
                  </a:lnTo>
                  <a:lnTo>
                    <a:pt x="158" y="529"/>
                  </a:lnTo>
                  <a:lnTo>
                    <a:pt x="147" y="545"/>
                  </a:lnTo>
                  <a:lnTo>
                    <a:pt x="138" y="556"/>
                  </a:lnTo>
                  <a:lnTo>
                    <a:pt x="129" y="560"/>
                  </a:lnTo>
                  <a:lnTo>
                    <a:pt x="122" y="557"/>
                  </a:lnTo>
                  <a:lnTo>
                    <a:pt x="118" y="552"/>
                  </a:lnTo>
                  <a:lnTo>
                    <a:pt x="115" y="541"/>
                  </a:lnTo>
                  <a:lnTo>
                    <a:pt x="114" y="528"/>
                  </a:lnTo>
                  <a:lnTo>
                    <a:pt x="115" y="508"/>
                  </a:lnTo>
                  <a:lnTo>
                    <a:pt x="118" y="489"/>
                  </a:lnTo>
                  <a:lnTo>
                    <a:pt x="121" y="467"/>
                  </a:lnTo>
                  <a:lnTo>
                    <a:pt x="125" y="443"/>
                  </a:lnTo>
                  <a:lnTo>
                    <a:pt x="127" y="414"/>
                  </a:lnTo>
                  <a:lnTo>
                    <a:pt x="129" y="382"/>
                  </a:lnTo>
                  <a:lnTo>
                    <a:pt x="130" y="343"/>
                  </a:lnTo>
                  <a:lnTo>
                    <a:pt x="129" y="299"/>
                  </a:lnTo>
                  <a:lnTo>
                    <a:pt x="125" y="258"/>
                  </a:lnTo>
                  <a:lnTo>
                    <a:pt x="118" y="221"/>
                  </a:lnTo>
                  <a:lnTo>
                    <a:pt x="109" y="189"/>
                  </a:lnTo>
                  <a:lnTo>
                    <a:pt x="98" y="160"/>
                  </a:lnTo>
                  <a:lnTo>
                    <a:pt x="87" y="134"/>
                  </a:lnTo>
                  <a:lnTo>
                    <a:pt x="75" y="112"/>
                  </a:lnTo>
                  <a:lnTo>
                    <a:pt x="63" y="92"/>
                  </a:lnTo>
                  <a:lnTo>
                    <a:pt x="50" y="75"/>
                  </a:lnTo>
                  <a:lnTo>
                    <a:pt x="39" y="60"/>
                  </a:lnTo>
                  <a:lnTo>
                    <a:pt x="27" y="46"/>
                  </a:lnTo>
                  <a:lnTo>
                    <a:pt x="18" y="35"/>
                  </a:lnTo>
                  <a:lnTo>
                    <a:pt x="9" y="23"/>
                  </a:lnTo>
                  <a:lnTo>
                    <a:pt x="2" y="14"/>
                  </a:lnTo>
                  <a:lnTo>
                    <a:pt x="0" y="7"/>
                  </a:lnTo>
                  <a:lnTo>
                    <a:pt x="0" y="5"/>
                  </a:lnTo>
                  <a:lnTo>
                    <a:pt x="1" y="3"/>
                  </a:lnTo>
                  <a:lnTo>
                    <a:pt x="3" y="2"/>
                  </a:lnTo>
                  <a:lnTo>
                    <a:pt x="7"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8" name="Freeform 16"/>
            <p:cNvSpPr>
              <a:spLocks/>
            </p:cNvSpPr>
            <p:nvPr/>
          </p:nvSpPr>
          <p:spPr bwMode="auto">
            <a:xfrm>
              <a:off x="7354888" y="6348413"/>
              <a:ext cx="63500" cy="65087"/>
            </a:xfrm>
            <a:custGeom>
              <a:avLst/>
              <a:gdLst>
                <a:gd name="T0" fmla="*/ 2147483646 w 119"/>
                <a:gd name="T1" fmla="*/ 0 h 123"/>
                <a:gd name="T2" fmla="*/ 2147483646 w 119"/>
                <a:gd name="T3" fmla="*/ 2147483646 h 123"/>
                <a:gd name="T4" fmla="*/ 2147483646 w 119"/>
                <a:gd name="T5" fmla="*/ 2147483646 h 123"/>
                <a:gd name="T6" fmla="*/ 2147483646 w 119"/>
                <a:gd name="T7" fmla="*/ 2147483646 h 123"/>
                <a:gd name="T8" fmla="*/ 2147483646 w 119"/>
                <a:gd name="T9" fmla="*/ 2147483646 h 123"/>
                <a:gd name="T10" fmla="*/ 2147483646 w 119"/>
                <a:gd name="T11" fmla="*/ 2147483646 h 123"/>
                <a:gd name="T12" fmla="*/ 2147483646 w 119"/>
                <a:gd name="T13" fmla="*/ 2147483646 h 123"/>
                <a:gd name="T14" fmla="*/ 2147483646 w 119"/>
                <a:gd name="T15" fmla="*/ 2147483646 h 123"/>
                <a:gd name="T16" fmla="*/ 2147483646 w 119"/>
                <a:gd name="T17" fmla="*/ 2147483646 h 123"/>
                <a:gd name="T18" fmla="*/ 2147483646 w 119"/>
                <a:gd name="T19" fmla="*/ 2147483646 h 123"/>
                <a:gd name="T20" fmla="*/ 2147483646 w 119"/>
                <a:gd name="T21" fmla="*/ 2147483646 h 123"/>
                <a:gd name="T22" fmla="*/ 2147483646 w 119"/>
                <a:gd name="T23" fmla="*/ 2147483646 h 123"/>
                <a:gd name="T24" fmla="*/ 2147483646 w 119"/>
                <a:gd name="T25" fmla="*/ 2147483646 h 123"/>
                <a:gd name="T26" fmla="*/ 2147483646 w 119"/>
                <a:gd name="T27" fmla="*/ 2147483646 h 123"/>
                <a:gd name="T28" fmla="*/ 2147483646 w 119"/>
                <a:gd name="T29" fmla="*/ 2147483646 h 123"/>
                <a:gd name="T30" fmla="*/ 0 w 119"/>
                <a:gd name="T31" fmla="*/ 2147483646 h 123"/>
                <a:gd name="T32" fmla="*/ 2147483646 w 119"/>
                <a:gd name="T33" fmla="*/ 2147483646 h 123"/>
                <a:gd name="T34" fmla="*/ 2147483646 w 119"/>
                <a:gd name="T35" fmla="*/ 2147483646 h 123"/>
                <a:gd name="T36" fmla="*/ 2147483646 w 119"/>
                <a:gd name="T37" fmla="*/ 2147483646 h 123"/>
                <a:gd name="T38" fmla="*/ 2147483646 w 119"/>
                <a:gd name="T39" fmla="*/ 2147483646 h 123"/>
                <a:gd name="T40" fmla="*/ 2147483646 w 119"/>
                <a:gd name="T41" fmla="*/ 0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9" h="123">
                  <a:moveTo>
                    <a:pt x="59" y="0"/>
                  </a:moveTo>
                  <a:lnTo>
                    <a:pt x="79" y="4"/>
                  </a:lnTo>
                  <a:lnTo>
                    <a:pt x="95" y="13"/>
                  </a:lnTo>
                  <a:lnTo>
                    <a:pt x="107" y="25"/>
                  </a:lnTo>
                  <a:lnTo>
                    <a:pt x="117" y="43"/>
                  </a:lnTo>
                  <a:lnTo>
                    <a:pt x="119" y="62"/>
                  </a:lnTo>
                  <a:lnTo>
                    <a:pt x="117" y="81"/>
                  </a:lnTo>
                  <a:lnTo>
                    <a:pt x="107" y="99"/>
                  </a:lnTo>
                  <a:lnTo>
                    <a:pt x="95" y="111"/>
                  </a:lnTo>
                  <a:lnTo>
                    <a:pt x="79" y="120"/>
                  </a:lnTo>
                  <a:lnTo>
                    <a:pt x="59" y="123"/>
                  </a:lnTo>
                  <a:lnTo>
                    <a:pt x="41" y="120"/>
                  </a:lnTo>
                  <a:lnTo>
                    <a:pt x="24" y="111"/>
                  </a:lnTo>
                  <a:lnTo>
                    <a:pt x="11" y="99"/>
                  </a:lnTo>
                  <a:lnTo>
                    <a:pt x="3" y="81"/>
                  </a:lnTo>
                  <a:lnTo>
                    <a:pt x="0" y="62"/>
                  </a:lnTo>
                  <a:lnTo>
                    <a:pt x="3" y="43"/>
                  </a:lnTo>
                  <a:lnTo>
                    <a:pt x="11" y="25"/>
                  </a:lnTo>
                  <a:lnTo>
                    <a:pt x="24" y="13"/>
                  </a:lnTo>
                  <a:lnTo>
                    <a:pt x="41" y="4"/>
                  </a:lnTo>
                  <a:lnTo>
                    <a:pt x="59" y="0"/>
                  </a:lnTo>
                  <a:close/>
                </a:path>
              </a:pathLst>
            </a:custGeom>
            <a:solidFill>
              <a:srgbClr val="F8971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9" name="Freeform 17"/>
            <p:cNvSpPr>
              <a:spLocks noEditPoints="1"/>
            </p:cNvSpPr>
            <p:nvPr/>
          </p:nvSpPr>
          <p:spPr bwMode="auto">
            <a:xfrm>
              <a:off x="7113588" y="6137275"/>
              <a:ext cx="546100" cy="449263"/>
            </a:xfrm>
            <a:custGeom>
              <a:avLst/>
              <a:gdLst>
                <a:gd name="T0" fmla="*/ 2147483646 w 1033"/>
                <a:gd name="T1" fmla="*/ 2147483646 h 850"/>
                <a:gd name="T2" fmla="*/ 2147483646 w 1033"/>
                <a:gd name="T3" fmla="*/ 2147483646 h 850"/>
                <a:gd name="T4" fmla="*/ 2147483646 w 1033"/>
                <a:gd name="T5" fmla="*/ 2147483646 h 850"/>
                <a:gd name="T6" fmla="*/ 2147483646 w 1033"/>
                <a:gd name="T7" fmla="*/ 2147483646 h 850"/>
                <a:gd name="T8" fmla="*/ 2147483646 w 1033"/>
                <a:gd name="T9" fmla="*/ 2147483646 h 850"/>
                <a:gd name="T10" fmla="*/ 2147483646 w 1033"/>
                <a:gd name="T11" fmla="*/ 2147483646 h 850"/>
                <a:gd name="T12" fmla="*/ 2147483646 w 1033"/>
                <a:gd name="T13" fmla="*/ 2147483646 h 850"/>
                <a:gd name="T14" fmla="*/ 0 w 1033"/>
                <a:gd name="T15" fmla="*/ 2147483646 h 850"/>
                <a:gd name="T16" fmla="*/ 2147483646 w 1033"/>
                <a:gd name="T17" fmla="*/ 2147483646 h 850"/>
                <a:gd name="T18" fmla="*/ 2147483646 w 1033"/>
                <a:gd name="T19" fmla="*/ 2147483646 h 850"/>
                <a:gd name="T20" fmla="*/ 2147483646 w 1033"/>
                <a:gd name="T21" fmla="*/ 2147483646 h 850"/>
                <a:gd name="T22" fmla="*/ 2147483646 w 1033"/>
                <a:gd name="T23" fmla="*/ 2147483646 h 850"/>
                <a:gd name="T24" fmla="*/ 2147483646 w 1033"/>
                <a:gd name="T25" fmla="*/ 2147483646 h 850"/>
                <a:gd name="T26" fmla="*/ 2147483646 w 1033"/>
                <a:gd name="T27" fmla="*/ 2147483646 h 850"/>
                <a:gd name="T28" fmla="*/ 2147483646 w 1033"/>
                <a:gd name="T29" fmla="*/ 2147483646 h 850"/>
                <a:gd name="T30" fmla="*/ 2147483646 w 1033"/>
                <a:gd name="T31" fmla="*/ 2147483646 h 850"/>
                <a:gd name="T32" fmla="*/ 2147483646 w 1033"/>
                <a:gd name="T33" fmla="*/ 2147483646 h 850"/>
                <a:gd name="T34" fmla="*/ 2147483646 w 1033"/>
                <a:gd name="T35" fmla="*/ 2147483646 h 850"/>
                <a:gd name="T36" fmla="*/ 2147483646 w 1033"/>
                <a:gd name="T37" fmla="*/ 2147483646 h 850"/>
                <a:gd name="T38" fmla="*/ 2147483646 w 1033"/>
                <a:gd name="T39" fmla="*/ 2147483646 h 850"/>
                <a:gd name="T40" fmla="*/ 2147483646 w 1033"/>
                <a:gd name="T41" fmla="*/ 2147483646 h 850"/>
                <a:gd name="T42" fmla="*/ 2147483646 w 1033"/>
                <a:gd name="T43" fmla="*/ 2147483646 h 850"/>
                <a:gd name="T44" fmla="*/ 2147483646 w 1033"/>
                <a:gd name="T45" fmla="*/ 2147483646 h 850"/>
                <a:gd name="T46" fmla="*/ 2147483646 w 1033"/>
                <a:gd name="T47" fmla="*/ 2147483646 h 850"/>
                <a:gd name="T48" fmla="*/ 2147483646 w 1033"/>
                <a:gd name="T49" fmla="*/ 2147483646 h 850"/>
                <a:gd name="T50" fmla="*/ 2147483646 w 1033"/>
                <a:gd name="T51" fmla="*/ 2147483646 h 850"/>
                <a:gd name="T52" fmla="*/ 2147483646 w 1033"/>
                <a:gd name="T53" fmla="*/ 2147483646 h 850"/>
                <a:gd name="T54" fmla="*/ 2147483646 w 1033"/>
                <a:gd name="T55" fmla="*/ 2147483646 h 850"/>
                <a:gd name="T56" fmla="*/ 2147483646 w 1033"/>
                <a:gd name="T57" fmla="*/ 2147483646 h 850"/>
                <a:gd name="T58" fmla="*/ 2147483646 w 1033"/>
                <a:gd name="T59" fmla="*/ 2147483646 h 850"/>
                <a:gd name="T60" fmla="*/ 2147483646 w 1033"/>
                <a:gd name="T61" fmla="*/ 2147483646 h 850"/>
                <a:gd name="T62" fmla="*/ 2147483646 w 1033"/>
                <a:gd name="T63" fmla="*/ 2147483646 h 850"/>
                <a:gd name="T64" fmla="*/ 2147483646 w 1033"/>
                <a:gd name="T65" fmla="*/ 2147483646 h 850"/>
                <a:gd name="T66" fmla="*/ 2147483646 w 1033"/>
                <a:gd name="T67" fmla="*/ 2147483646 h 850"/>
                <a:gd name="T68" fmla="*/ 2147483646 w 1033"/>
                <a:gd name="T69" fmla="*/ 2147483646 h 850"/>
                <a:gd name="T70" fmla="*/ 2147483646 w 1033"/>
                <a:gd name="T71" fmla="*/ 2147483646 h 850"/>
                <a:gd name="T72" fmla="*/ 2147483646 w 1033"/>
                <a:gd name="T73" fmla="*/ 2147483646 h 850"/>
                <a:gd name="T74" fmla="*/ 2147483646 w 1033"/>
                <a:gd name="T75" fmla="*/ 2147483646 h 850"/>
                <a:gd name="T76" fmla="*/ 2147483646 w 1033"/>
                <a:gd name="T77" fmla="*/ 2147483646 h 850"/>
                <a:gd name="T78" fmla="*/ 2147483646 w 1033"/>
                <a:gd name="T79" fmla="*/ 2147483646 h 850"/>
                <a:gd name="T80" fmla="*/ 2147483646 w 1033"/>
                <a:gd name="T81" fmla="*/ 2147483646 h 850"/>
                <a:gd name="T82" fmla="*/ 2147483646 w 1033"/>
                <a:gd name="T83" fmla="*/ 2147483646 h 850"/>
                <a:gd name="T84" fmla="*/ 2147483646 w 1033"/>
                <a:gd name="T85" fmla="*/ 2147483646 h 850"/>
                <a:gd name="T86" fmla="*/ 2147483646 w 1033"/>
                <a:gd name="T87" fmla="*/ 2147483646 h 850"/>
                <a:gd name="T88" fmla="*/ 2147483646 w 1033"/>
                <a:gd name="T89" fmla="*/ 2147483646 h 850"/>
                <a:gd name="T90" fmla="*/ 2147483646 w 1033"/>
                <a:gd name="T91" fmla="*/ 2147483646 h 850"/>
                <a:gd name="T92" fmla="*/ 2147483646 w 1033"/>
                <a:gd name="T93" fmla="*/ 2147483646 h 850"/>
                <a:gd name="T94" fmla="*/ 2147483646 w 1033"/>
                <a:gd name="T95" fmla="*/ 2147483646 h 850"/>
                <a:gd name="T96" fmla="*/ 2147483646 w 1033"/>
                <a:gd name="T97" fmla="*/ 2147483646 h 850"/>
                <a:gd name="T98" fmla="*/ 2147483646 w 1033"/>
                <a:gd name="T99" fmla="*/ 2147483646 h 850"/>
                <a:gd name="T100" fmla="*/ 2147483646 w 1033"/>
                <a:gd name="T101" fmla="*/ 2147483646 h 850"/>
                <a:gd name="T102" fmla="*/ 2147483646 w 1033"/>
                <a:gd name="T103" fmla="*/ 2147483646 h 850"/>
                <a:gd name="T104" fmla="*/ 2147483646 w 1033"/>
                <a:gd name="T105" fmla="*/ 2147483646 h 850"/>
                <a:gd name="T106" fmla="*/ 2147483646 w 1033"/>
                <a:gd name="T107" fmla="*/ 2147483646 h 850"/>
                <a:gd name="T108" fmla="*/ 2147483646 w 1033"/>
                <a:gd name="T109" fmla="*/ 0 h 850"/>
                <a:gd name="T110" fmla="*/ 2147483646 w 1033"/>
                <a:gd name="T111" fmla="*/ 2147483646 h 850"/>
                <a:gd name="T112" fmla="*/ 2147483646 w 1033"/>
                <a:gd name="T113" fmla="*/ 2147483646 h 850"/>
                <a:gd name="T114" fmla="*/ 2147483646 w 1033"/>
                <a:gd name="T115" fmla="*/ 2147483646 h 8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33" h="850">
                  <a:moveTo>
                    <a:pt x="626" y="721"/>
                  </a:moveTo>
                  <a:lnTo>
                    <a:pt x="694" y="729"/>
                  </a:lnTo>
                  <a:lnTo>
                    <a:pt x="756" y="740"/>
                  </a:lnTo>
                  <a:lnTo>
                    <a:pt x="813" y="754"/>
                  </a:lnTo>
                  <a:lnTo>
                    <a:pt x="866" y="770"/>
                  </a:lnTo>
                  <a:lnTo>
                    <a:pt x="913" y="787"/>
                  </a:lnTo>
                  <a:lnTo>
                    <a:pt x="956" y="805"/>
                  </a:lnTo>
                  <a:lnTo>
                    <a:pt x="994" y="825"/>
                  </a:lnTo>
                  <a:lnTo>
                    <a:pt x="1028" y="845"/>
                  </a:lnTo>
                  <a:lnTo>
                    <a:pt x="1031" y="847"/>
                  </a:lnTo>
                  <a:lnTo>
                    <a:pt x="1032" y="847"/>
                  </a:lnTo>
                  <a:lnTo>
                    <a:pt x="1033" y="848"/>
                  </a:lnTo>
                  <a:lnTo>
                    <a:pt x="1033" y="849"/>
                  </a:lnTo>
                  <a:lnTo>
                    <a:pt x="1033" y="850"/>
                  </a:lnTo>
                  <a:lnTo>
                    <a:pt x="1032" y="850"/>
                  </a:lnTo>
                  <a:lnTo>
                    <a:pt x="1031" y="850"/>
                  </a:lnTo>
                  <a:lnTo>
                    <a:pt x="1028" y="850"/>
                  </a:lnTo>
                  <a:lnTo>
                    <a:pt x="1027" y="849"/>
                  </a:lnTo>
                  <a:lnTo>
                    <a:pt x="992" y="836"/>
                  </a:lnTo>
                  <a:lnTo>
                    <a:pt x="953" y="825"/>
                  </a:lnTo>
                  <a:lnTo>
                    <a:pt x="909" y="812"/>
                  </a:lnTo>
                  <a:lnTo>
                    <a:pt x="861" y="801"/>
                  </a:lnTo>
                  <a:lnTo>
                    <a:pt x="810" y="789"/>
                  </a:lnTo>
                  <a:lnTo>
                    <a:pt x="752" y="780"/>
                  </a:lnTo>
                  <a:lnTo>
                    <a:pt x="692" y="772"/>
                  </a:lnTo>
                  <a:lnTo>
                    <a:pt x="625" y="766"/>
                  </a:lnTo>
                  <a:lnTo>
                    <a:pt x="625" y="765"/>
                  </a:lnTo>
                  <a:lnTo>
                    <a:pt x="624" y="762"/>
                  </a:lnTo>
                  <a:lnTo>
                    <a:pt x="624" y="758"/>
                  </a:lnTo>
                  <a:lnTo>
                    <a:pt x="624" y="754"/>
                  </a:lnTo>
                  <a:lnTo>
                    <a:pt x="624" y="750"/>
                  </a:lnTo>
                  <a:lnTo>
                    <a:pt x="624" y="738"/>
                  </a:lnTo>
                  <a:lnTo>
                    <a:pt x="625" y="726"/>
                  </a:lnTo>
                  <a:lnTo>
                    <a:pt x="626" y="721"/>
                  </a:lnTo>
                  <a:close/>
                  <a:moveTo>
                    <a:pt x="408" y="721"/>
                  </a:moveTo>
                  <a:lnTo>
                    <a:pt x="409" y="726"/>
                  </a:lnTo>
                  <a:lnTo>
                    <a:pt x="409" y="738"/>
                  </a:lnTo>
                  <a:lnTo>
                    <a:pt x="410" y="750"/>
                  </a:lnTo>
                  <a:lnTo>
                    <a:pt x="410" y="754"/>
                  </a:lnTo>
                  <a:lnTo>
                    <a:pt x="409" y="758"/>
                  </a:lnTo>
                  <a:lnTo>
                    <a:pt x="409" y="762"/>
                  </a:lnTo>
                  <a:lnTo>
                    <a:pt x="409" y="765"/>
                  </a:lnTo>
                  <a:lnTo>
                    <a:pt x="408" y="766"/>
                  </a:lnTo>
                  <a:lnTo>
                    <a:pt x="342" y="772"/>
                  </a:lnTo>
                  <a:lnTo>
                    <a:pt x="280" y="780"/>
                  </a:lnTo>
                  <a:lnTo>
                    <a:pt x="224" y="789"/>
                  </a:lnTo>
                  <a:lnTo>
                    <a:pt x="172" y="801"/>
                  </a:lnTo>
                  <a:lnTo>
                    <a:pt x="123" y="812"/>
                  </a:lnTo>
                  <a:lnTo>
                    <a:pt x="80" y="825"/>
                  </a:lnTo>
                  <a:lnTo>
                    <a:pt x="41" y="836"/>
                  </a:lnTo>
                  <a:lnTo>
                    <a:pt x="7" y="849"/>
                  </a:lnTo>
                  <a:lnTo>
                    <a:pt x="4" y="850"/>
                  </a:lnTo>
                  <a:lnTo>
                    <a:pt x="3" y="850"/>
                  </a:lnTo>
                  <a:lnTo>
                    <a:pt x="2" y="850"/>
                  </a:lnTo>
                  <a:lnTo>
                    <a:pt x="1" y="850"/>
                  </a:lnTo>
                  <a:lnTo>
                    <a:pt x="0" y="849"/>
                  </a:lnTo>
                  <a:lnTo>
                    <a:pt x="1" y="848"/>
                  </a:lnTo>
                  <a:lnTo>
                    <a:pt x="1" y="847"/>
                  </a:lnTo>
                  <a:lnTo>
                    <a:pt x="3" y="847"/>
                  </a:lnTo>
                  <a:lnTo>
                    <a:pt x="5" y="845"/>
                  </a:lnTo>
                  <a:lnTo>
                    <a:pt x="39" y="825"/>
                  </a:lnTo>
                  <a:lnTo>
                    <a:pt x="78" y="805"/>
                  </a:lnTo>
                  <a:lnTo>
                    <a:pt x="120" y="787"/>
                  </a:lnTo>
                  <a:lnTo>
                    <a:pt x="168" y="770"/>
                  </a:lnTo>
                  <a:lnTo>
                    <a:pt x="220" y="754"/>
                  </a:lnTo>
                  <a:lnTo>
                    <a:pt x="277" y="740"/>
                  </a:lnTo>
                  <a:lnTo>
                    <a:pt x="340" y="729"/>
                  </a:lnTo>
                  <a:lnTo>
                    <a:pt x="408" y="721"/>
                  </a:lnTo>
                  <a:close/>
                  <a:moveTo>
                    <a:pt x="743" y="476"/>
                  </a:moveTo>
                  <a:lnTo>
                    <a:pt x="757" y="477"/>
                  </a:lnTo>
                  <a:lnTo>
                    <a:pt x="775" y="483"/>
                  </a:lnTo>
                  <a:lnTo>
                    <a:pt x="790" y="492"/>
                  </a:lnTo>
                  <a:lnTo>
                    <a:pt x="803" y="503"/>
                  </a:lnTo>
                  <a:lnTo>
                    <a:pt x="811" y="517"/>
                  </a:lnTo>
                  <a:lnTo>
                    <a:pt x="798" y="526"/>
                  </a:lnTo>
                  <a:lnTo>
                    <a:pt x="782" y="533"/>
                  </a:lnTo>
                  <a:lnTo>
                    <a:pt x="765" y="535"/>
                  </a:lnTo>
                  <a:lnTo>
                    <a:pt x="745" y="534"/>
                  </a:lnTo>
                  <a:lnTo>
                    <a:pt x="732" y="530"/>
                  </a:lnTo>
                  <a:lnTo>
                    <a:pt x="721" y="523"/>
                  </a:lnTo>
                  <a:lnTo>
                    <a:pt x="715" y="515"/>
                  </a:lnTo>
                  <a:lnTo>
                    <a:pt x="710" y="506"/>
                  </a:lnTo>
                  <a:lnTo>
                    <a:pt x="706" y="497"/>
                  </a:lnTo>
                  <a:lnTo>
                    <a:pt x="712" y="489"/>
                  </a:lnTo>
                  <a:lnTo>
                    <a:pt x="720" y="483"/>
                  </a:lnTo>
                  <a:lnTo>
                    <a:pt x="731" y="478"/>
                  </a:lnTo>
                  <a:lnTo>
                    <a:pt x="743" y="476"/>
                  </a:lnTo>
                  <a:close/>
                  <a:moveTo>
                    <a:pt x="291" y="476"/>
                  </a:moveTo>
                  <a:lnTo>
                    <a:pt x="302" y="478"/>
                  </a:lnTo>
                  <a:lnTo>
                    <a:pt x="312" y="483"/>
                  </a:lnTo>
                  <a:lnTo>
                    <a:pt x="320" y="489"/>
                  </a:lnTo>
                  <a:lnTo>
                    <a:pt x="327" y="497"/>
                  </a:lnTo>
                  <a:lnTo>
                    <a:pt x="324" y="506"/>
                  </a:lnTo>
                  <a:lnTo>
                    <a:pt x="319" y="515"/>
                  </a:lnTo>
                  <a:lnTo>
                    <a:pt x="311" y="523"/>
                  </a:lnTo>
                  <a:lnTo>
                    <a:pt x="301" y="530"/>
                  </a:lnTo>
                  <a:lnTo>
                    <a:pt x="287" y="534"/>
                  </a:lnTo>
                  <a:lnTo>
                    <a:pt x="269" y="535"/>
                  </a:lnTo>
                  <a:lnTo>
                    <a:pt x="251" y="533"/>
                  </a:lnTo>
                  <a:lnTo>
                    <a:pt x="236" y="526"/>
                  </a:lnTo>
                  <a:lnTo>
                    <a:pt x="223" y="517"/>
                  </a:lnTo>
                  <a:lnTo>
                    <a:pt x="231" y="503"/>
                  </a:lnTo>
                  <a:lnTo>
                    <a:pt x="243" y="492"/>
                  </a:lnTo>
                  <a:lnTo>
                    <a:pt x="259" y="483"/>
                  </a:lnTo>
                  <a:lnTo>
                    <a:pt x="276" y="477"/>
                  </a:lnTo>
                  <a:lnTo>
                    <a:pt x="291" y="476"/>
                  </a:lnTo>
                  <a:close/>
                  <a:moveTo>
                    <a:pt x="804" y="396"/>
                  </a:moveTo>
                  <a:lnTo>
                    <a:pt x="824" y="396"/>
                  </a:lnTo>
                  <a:lnTo>
                    <a:pt x="845" y="401"/>
                  </a:lnTo>
                  <a:lnTo>
                    <a:pt x="862" y="410"/>
                  </a:lnTo>
                  <a:lnTo>
                    <a:pt x="875" y="421"/>
                  </a:lnTo>
                  <a:lnTo>
                    <a:pt x="865" y="436"/>
                  </a:lnTo>
                  <a:lnTo>
                    <a:pt x="850" y="447"/>
                  </a:lnTo>
                  <a:lnTo>
                    <a:pt x="831" y="457"/>
                  </a:lnTo>
                  <a:lnTo>
                    <a:pt x="811" y="461"/>
                  </a:lnTo>
                  <a:lnTo>
                    <a:pt x="795" y="461"/>
                  </a:lnTo>
                  <a:lnTo>
                    <a:pt x="782" y="458"/>
                  </a:lnTo>
                  <a:lnTo>
                    <a:pt x="771" y="451"/>
                  </a:lnTo>
                  <a:lnTo>
                    <a:pt x="763" y="443"/>
                  </a:lnTo>
                  <a:lnTo>
                    <a:pt x="756" y="434"/>
                  </a:lnTo>
                  <a:lnTo>
                    <a:pt x="760" y="423"/>
                  </a:lnTo>
                  <a:lnTo>
                    <a:pt x="767" y="414"/>
                  </a:lnTo>
                  <a:lnTo>
                    <a:pt x="776" y="406"/>
                  </a:lnTo>
                  <a:lnTo>
                    <a:pt x="788" y="399"/>
                  </a:lnTo>
                  <a:lnTo>
                    <a:pt x="804" y="396"/>
                  </a:lnTo>
                  <a:close/>
                  <a:moveTo>
                    <a:pt x="229" y="396"/>
                  </a:moveTo>
                  <a:lnTo>
                    <a:pt x="245" y="399"/>
                  </a:lnTo>
                  <a:lnTo>
                    <a:pt x="257" y="406"/>
                  </a:lnTo>
                  <a:lnTo>
                    <a:pt x="267" y="414"/>
                  </a:lnTo>
                  <a:lnTo>
                    <a:pt x="272" y="423"/>
                  </a:lnTo>
                  <a:lnTo>
                    <a:pt x="277" y="434"/>
                  </a:lnTo>
                  <a:lnTo>
                    <a:pt x="270" y="443"/>
                  </a:lnTo>
                  <a:lnTo>
                    <a:pt x="262" y="451"/>
                  </a:lnTo>
                  <a:lnTo>
                    <a:pt x="252" y="458"/>
                  </a:lnTo>
                  <a:lnTo>
                    <a:pt x="238" y="461"/>
                  </a:lnTo>
                  <a:lnTo>
                    <a:pt x="222" y="461"/>
                  </a:lnTo>
                  <a:lnTo>
                    <a:pt x="201" y="457"/>
                  </a:lnTo>
                  <a:lnTo>
                    <a:pt x="183" y="447"/>
                  </a:lnTo>
                  <a:lnTo>
                    <a:pt x="168" y="436"/>
                  </a:lnTo>
                  <a:lnTo>
                    <a:pt x="158" y="421"/>
                  </a:lnTo>
                  <a:lnTo>
                    <a:pt x="172" y="410"/>
                  </a:lnTo>
                  <a:lnTo>
                    <a:pt x="189" y="401"/>
                  </a:lnTo>
                  <a:lnTo>
                    <a:pt x="208" y="396"/>
                  </a:lnTo>
                  <a:lnTo>
                    <a:pt x="229" y="396"/>
                  </a:lnTo>
                  <a:close/>
                  <a:moveTo>
                    <a:pt x="834" y="282"/>
                  </a:moveTo>
                  <a:lnTo>
                    <a:pt x="853" y="282"/>
                  </a:lnTo>
                  <a:lnTo>
                    <a:pt x="870" y="286"/>
                  </a:lnTo>
                  <a:lnTo>
                    <a:pt x="885" y="293"/>
                  </a:lnTo>
                  <a:lnTo>
                    <a:pt x="879" y="314"/>
                  </a:lnTo>
                  <a:lnTo>
                    <a:pt x="867" y="333"/>
                  </a:lnTo>
                  <a:lnTo>
                    <a:pt x="849" y="350"/>
                  </a:lnTo>
                  <a:lnTo>
                    <a:pt x="827" y="363"/>
                  </a:lnTo>
                  <a:lnTo>
                    <a:pt x="808" y="369"/>
                  </a:lnTo>
                  <a:lnTo>
                    <a:pt x="792" y="370"/>
                  </a:lnTo>
                  <a:lnTo>
                    <a:pt x="778" y="366"/>
                  </a:lnTo>
                  <a:lnTo>
                    <a:pt x="765" y="361"/>
                  </a:lnTo>
                  <a:lnTo>
                    <a:pt x="755" y="353"/>
                  </a:lnTo>
                  <a:lnTo>
                    <a:pt x="756" y="339"/>
                  </a:lnTo>
                  <a:lnTo>
                    <a:pt x="759" y="326"/>
                  </a:lnTo>
                  <a:lnTo>
                    <a:pt x="766" y="313"/>
                  </a:lnTo>
                  <a:lnTo>
                    <a:pt x="778" y="301"/>
                  </a:lnTo>
                  <a:lnTo>
                    <a:pt x="795" y="291"/>
                  </a:lnTo>
                  <a:lnTo>
                    <a:pt x="814" y="284"/>
                  </a:lnTo>
                  <a:lnTo>
                    <a:pt x="834" y="282"/>
                  </a:lnTo>
                  <a:close/>
                  <a:moveTo>
                    <a:pt x="200" y="282"/>
                  </a:moveTo>
                  <a:lnTo>
                    <a:pt x="220" y="284"/>
                  </a:lnTo>
                  <a:lnTo>
                    <a:pt x="239" y="291"/>
                  </a:lnTo>
                  <a:lnTo>
                    <a:pt x="255" y="301"/>
                  </a:lnTo>
                  <a:lnTo>
                    <a:pt x="267" y="313"/>
                  </a:lnTo>
                  <a:lnTo>
                    <a:pt x="275" y="326"/>
                  </a:lnTo>
                  <a:lnTo>
                    <a:pt x="278" y="339"/>
                  </a:lnTo>
                  <a:lnTo>
                    <a:pt x="279" y="353"/>
                  </a:lnTo>
                  <a:lnTo>
                    <a:pt x="268" y="361"/>
                  </a:lnTo>
                  <a:lnTo>
                    <a:pt x="255" y="366"/>
                  </a:lnTo>
                  <a:lnTo>
                    <a:pt x="241" y="370"/>
                  </a:lnTo>
                  <a:lnTo>
                    <a:pt x="224" y="369"/>
                  </a:lnTo>
                  <a:lnTo>
                    <a:pt x="206" y="363"/>
                  </a:lnTo>
                  <a:lnTo>
                    <a:pt x="184" y="350"/>
                  </a:lnTo>
                  <a:lnTo>
                    <a:pt x="166" y="333"/>
                  </a:lnTo>
                  <a:lnTo>
                    <a:pt x="153" y="314"/>
                  </a:lnTo>
                  <a:lnTo>
                    <a:pt x="148" y="293"/>
                  </a:lnTo>
                  <a:lnTo>
                    <a:pt x="162" y="286"/>
                  </a:lnTo>
                  <a:lnTo>
                    <a:pt x="181" y="282"/>
                  </a:lnTo>
                  <a:lnTo>
                    <a:pt x="200" y="282"/>
                  </a:lnTo>
                  <a:close/>
                  <a:moveTo>
                    <a:pt x="710" y="279"/>
                  </a:moveTo>
                  <a:lnTo>
                    <a:pt x="726" y="283"/>
                  </a:lnTo>
                  <a:lnTo>
                    <a:pt x="726" y="303"/>
                  </a:lnTo>
                  <a:lnTo>
                    <a:pt x="719" y="324"/>
                  </a:lnTo>
                  <a:lnTo>
                    <a:pt x="708" y="345"/>
                  </a:lnTo>
                  <a:lnTo>
                    <a:pt x="692" y="362"/>
                  </a:lnTo>
                  <a:lnTo>
                    <a:pt x="676" y="372"/>
                  </a:lnTo>
                  <a:lnTo>
                    <a:pt x="661" y="377"/>
                  </a:lnTo>
                  <a:lnTo>
                    <a:pt x="647" y="378"/>
                  </a:lnTo>
                  <a:lnTo>
                    <a:pt x="633" y="375"/>
                  </a:lnTo>
                  <a:lnTo>
                    <a:pt x="622" y="371"/>
                  </a:lnTo>
                  <a:lnTo>
                    <a:pt x="619" y="358"/>
                  </a:lnTo>
                  <a:lnTo>
                    <a:pt x="619" y="346"/>
                  </a:lnTo>
                  <a:lnTo>
                    <a:pt x="622" y="332"/>
                  </a:lnTo>
                  <a:lnTo>
                    <a:pt x="630" y="318"/>
                  </a:lnTo>
                  <a:lnTo>
                    <a:pt x="642" y="304"/>
                  </a:lnTo>
                  <a:lnTo>
                    <a:pt x="658" y="293"/>
                  </a:lnTo>
                  <a:lnTo>
                    <a:pt x="676" y="285"/>
                  </a:lnTo>
                  <a:lnTo>
                    <a:pt x="693" y="280"/>
                  </a:lnTo>
                  <a:lnTo>
                    <a:pt x="710" y="279"/>
                  </a:lnTo>
                  <a:close/>
                  <a:moveTo>
                    <a:pt x="323" y="279"/>
                  </a:moveTo>
                  <a:lnTo>
                    <a:pt x="340" y="280"/>
                  </a:lnTo>
                  <a:lnTo>
                    <a:pt x="358" y="285"/>
                  </a:lnTo>
                  <a:lnTo>
                    <a:pt x="375" y="293"/>
                  </a:lnTo>
                  <a:lnTo>
                    <a:pt x="390" y="304"/>
                  </a:lnTo>
                  <a:lnTo>
                    <a:pt x="403" y="318"/>
                  </a:lnTo>
                  <a:lnTo>
                    <a:pt x="411" y="332"/>
                  </a:lnTo>
                  <a:lnTo>
                    <a:pt x="414" y="346"/>
                  </a:lnTo>
                  <a:lnTo>
                    <a:pt x="414" y="358"/>
                  </a:lnTo>
                  <a:lnTo>
                    <a:pt x="412" y="371"/>
                  </a:lnTo>
                  <a:lnTo>
                    <a:pt x="400" y="375"/>
                  </a:lnTo>
                  <a:lnTo>
                    <a:pt x="387" y="378"/>
                  </a:lnTo>
                  <a:lnTo>
                    <a:pt x="372" y="377"/>
                  </a:lnTo>
                  <a:lnTo>
                    <a:pt x="357" y="372"/>
                  </a:lnTo>
                  <a:lnTo>
                    <a:pt x="342" y="362"/>
                  </a:lnTo>
                  <a:lnTo>
                    <a:pt x="326" y="345"/>
                  </a:lnTo>
                  <a:lnTo>
                    <a:pt x="314" y="324"/>
                  </a:lnTo>
                  <a:lnTo>
                    <a:pt x="308" y="303"/>
                  </a:lnTo>
                  <a:lnTo>
                    <a:pt x="307" y="283"/>
                  </a:lnTo>
                  <a:lnTo>
                    <a:pt x="323" y="279"/>
                  </a:lnTo>
                  <a:close/>
                  <a:moveTo>
                    <a:pt x="601" y="188"/>
                  </a:moveTo>
                  <a:lnTo>
                    <a:pt x="610" y="203"/>
                  </a:lnTo>
                  <a:lnTo>
                    <a:pt x="617" y="221"/>
                  </a:lnTo>
                  <a:lnTo>
                    <a:pt x="621" y="240"/>
                  </a:lnTo>
                  <a:lnTo>
                    <a:pt x="619" y="261"/>
                  </a:lnTo>
                  <a:lnTo>
                    <a:pt x="615" y="283"/>
                  </a:lnTo>
                  <a:lnTo>
                    <a:pt x="608" y="299"/>
                  </a:lnTo>
                  <a:lnTo>
                    <a:pt x="600" y="311"/>
                  </a:lnTo>
                  <a:lnTo>
                    <a:pt x="590" y="321"/>
                  </a:lnTo>
                  <a:lnTo>
                    <a:pt x="579" y="326"/>
                  </a:lnTo>
                  <a:lnTo>
                    <a:pt x="568" y="331"/>
                  </a:lnTo>
                  <a:lnTo>
                    <a:pt x="556" y="333"/>
                  </a:lnTo>
                  <a:lnTo>
                    <a:pt x="547" y="324"/>
                  </a:lnTo>
                  <a:lnTo>
                    <a:pt x="540" y="315"/>
                  </a:lnTo>
                  <a:lnTo>
                    <a:pt x="535" y="303"/>
                  </a:lnTo>
                  <a:lnTo>
                    <a:pt x="532" y="290"/>
                  </a:lnTo>
                  <a:lnTo>
                    <a:pt x="532" y="275"/>
                  </a:lnTo>
                  <a:lnTo>
                    <a:pt x="536" y="258"/>
                  </a:lnTo>
                  <a:lnTo>
                    <a:pt x="546" y="234"/>
                  </a:lnTo>
                  <a:lnTo>
                    <a:pt x="561" y="213"/>
                  </a:lnTo>
                  <a:lnTo>
                    <a:pt x="580" y="197"/>
                  </a:lnTo>
                  <a:lnTo>
                    <a:pt x="601" y="188"/>
                  </a:lnTo>
                  <a:close/>
                  <a:moveTo>
                    <a:pt x="433" y="188"/>
                  </a:moveTo>
                  <a:lnTo>
                    <a:pt x="453" y="197"/>
                  </a:lnTo>
                  <a:lnTo>
                    <a:pt x="472" y="213"/>
                  </a:lnTo>
                  <a:lnTo>
                    <a:pt x="487" y="234"/>
                  </a:lnTo>
                  <a:lnTo>
                    <a:pt x="498" y="258"/>
                  </a:lnTo>
                  <a:lnTo>
                    <a:pt x="501" y="275"/>
                  </a:lnTo>
                  <a:lnTo>
                    <a:pt x="501" y="290"/>
                  </a:lnTo>
                  <a:lnTo>
                    <a:pt x="498" y="303"/>
                  </a:lnTo>
                  <a:lnTo>
                    <a:pt x="492" y="315"/>
                  </a:lnTo>
                  <a:lnTo>
                    <a:pt x="485" y="324"/>
                  </a:lnTo>
                  <a:lnTo>
                    <a:pt x="477" y="333"/>
                  </a:lnTo>
                  <a:lnTo>
                    <a:pt x="466" y="331"/>
                  </a:lnTo>
                  <a:lnTo>
                    <a:pt x="454" y="326"/>
                  </a:lnTo>
                  <a:lnTo>
                    <a:pt x="443" y="321"/>
                  </a:lnTo>
                  <a:lnTo>
                    <a:pt x="433" y="311"/>
                  </a:lnTo>
                  <a:lnTo>
                    <a:pt x="425" y="299"/>
                  </a:lnTo>
                  <a:lnTo>
                    <a:pt x="418" y="283"/>
                  </a:lnTo>
                  <a:lnTo>
                    <a:pt x="413" y="261"/>
                  </a:lnTo>
                  <a:lnTo>
                    <a:pt x="413" y="240"/>
                  </a:lnTo>
                  <a:lnTo>
                    <a:pt x="416" y="221"/>
                  </a:lnTo>
                  <a:lnTo>
                    <a:pt x="422" y="203"/>
                  </a:lnTo>
                  <a:lnTo>
                    <a:pt x="433" y="188"/>
                  </a:lnTo>
                  <a:close/>
                  <a:moveTo>
                    <a:pt x="827" y="180"/>
                  </a:moveTo>
                  <a:lnTo>
                    <a:pt x="845" y="182"/>
                  </a:lnTo>
                  <a:lnTo>
                    <a:pt x="844" y="200"/>
                  </a:lnTo>
                  <a:lnTo>
                    <a:pt x="838" y="219"/>
                  </a:lnTo>
                  <a:lnTo>
                    <a:pt x="828" y="237"/>
                  </a:lnTo>
                  <a:lnTo>
                    <a:pt x="814" y="252"/>
                  </a:lnTo>
                  <a:lnTo>
                    <a:pt x="797" y="263"/>
                  </a:lnTo>
                  <a:lnTo>
                    <a:pt x="781" y="267"/>
                  </a:lnTo>
                  <a:lnTo>
                    <a:pt x="765" y="266"/>
                  </a:lnTo>
                  <a:lnTo>
                    <a:pt x="752" y="261"/>
                  </a:lnTo>
                  <a:lnTo>
                    <a:pt x="750" y="250"/>
                  </a:lnTo>
                  <a:lnTo>
                    <a:pt x="750" y="238"/>
                  </a:lnTo>
                  <a:lnTo>
                    <a:pt x="752" y="226"/>
                  </a:lnTo>
                  <a:lnTo>
                    <a:pt x="759" y="213"/>
                  </a:lnTo>
                  <a:lnTo>
                    <a:pt x="771" y="202"/>
                  </a:lnTo>
                  <a:lnTo>
                    <a:pt x="788" y="189"/>
                  </a:lnTo>
                  <a:lnTo>
                    <a:pt x="807" y="182"/>
                  </a:lnTo>
                  <a:lnTo>
                    <a:pt x="827" y="180"/>
                  </a:lnTo>
                  <a:close/>
                  <a:moveTo>
                    <a:pt x="206" y="180"/>
                  </a:moveTo>
                  <a:lnTo>
                    <a:pt x="225" y="182"/>
                  </a:lnTo>
                  <a:lnTo>
                    <a:pt x="245" y="189"/>
                  </a:lnTo>
                  <a:lnTo>
                    <a:pt x="263" y="202"/>
                  </a:lnTo>
                  <a:lnTo>
                    <a:pt x="274" y="213"/>
                  </a:lnTo>
                  <a:lnTo>
                    <a:pt x="280" y="226"/>
                  </a:lnTo>
                  <a:lnTo>
                    <a:pt x="284" y="238"/>
                  </a:lnTo>
                  <a:lnTo>
                    <a:pt x="284" y="250"/>
                  </a:lnTo>
                  <a:lnTo>
                    <a:pt x="282" y="261"/>
                  </a:lnTo>
                  <a:lnTo>
                    <a:pt x="268" y="266"/>
                  </a:lnTo>
                  <a:lnTo>
                    <a:pt x="253" y="267"/>
                  </a:lnTo>
                  <a:lnTo>
                    <a:pt x="237" y="263"/>
                  </a:lnTo>
                  <a:lnTo>
                    <a:pt x="220" y="252"/>
                  </a:lnTo>
                  <a:lnTo>
                    <a:pt x="205" y="237"/>
                  </a:lnTo>
                  <a:lnTo>
                    <a:pt x="194" y="219"/>
                  </a:lnTo>
                  <a:lnTo>
                    <a:pt x="189" y="200"/>
                  </a:lnTo>
                  <a:lnTo>
                    <a:pt x="189" y="182"/>
                  </a:lnTo>
                  <a:lnTo>
                    <a:pt x="206" y="180"/>
                  </a:lnTo>
                  <a:close/>
                  <a:moveTo>
                    <a:pt x="750" y="101"/>
                  </a:moveTo>
                  <a:lnTo>
                    <a:pt x="756" y="118"/>
                  </a:lnTo>
                  <a:lnTo>
                    <a:pt x="757" y="138"/>
                  </a:lnTo>
                  <a:lnTo>
                    <a:pt x="755" y="158"/>
                  </a:lnTo>
                  <a:lnTo>
                    <a:pt x="748" y="179"/>
                  </a:lnTo>
                  <a:lnTo>
                    <a:pt x="737" y="198"/>
                  </a:lnTo>
                  <a:lnTo>
                    <a:pt x="725" y="214"/>
                  </a:lnTo>
                  <a:lnTo>
                    <a:pt x="710" y="224"/>
                  </a:lnTo>
                  <a:lnTo>
                    <a:pt x="695" y="230"/>
                  </a:lnTo>
                  <a:lnTo>
                    <a:pt x="680" y="232"/>
                  </a:lnTo>
                  <a:lnTo>
                    <a:pt x="665" y="231"/>
                  </a:lnTo>
                  <a:lnTo>
                    <a:pt x="658" y="219"/>
                  </a:lnTo>
                  <a:lnTo>
                    <a:pt x="654" y="204"/>
                  </a:lnTo>
                  <a:lnTo>
                    <a:pt x="653" y="188"/>
                  </a:lnTo>
                  <a:lnTo>
                    <a:pt x="657" y="171"/>
                  </a:lnTo>
                  <a:lnTo>
                    <a:pt x="666" y="151"/>
                  </a:lnTo>
                  <a:lnTo>
                    <a:pt x="680" y="134"/>
                  </a:lnTo>
                  <a:lnTo>
                    <a:pt x="696" y="120"/>
                  </a:lnTo>
                  <a:lnTo>
                    <a:pt x="713" y="110"/>
                  </a:lnTo>
                  <a:lnTo>
                    <a:pt x="732" y="103"/>
                  </a:lnTo>
                  <a:lnTo>
                    <a:pt x="750" y="101"/>
                  </a:lnTo>
                  <a:close/>
                  <a:moveTo>
                    <a:pt x="284" y="101"/>
                  </a:moveTo>
                  <a:lnTo>
                    <a:pt x="301" y="103"/>
                  </a:lnTo>
                  <a:lnTo>
                    <a:pt x="319" y="110"/>
                  </a:lnTo>
                  <a:lnTo>
                    <a:pt x="338" y="120"/>
                  </a:lnTo>
                  <a:lnTo>
                    <a:pt x="354" y="134"/>
                  </a:lnTo>
                  <a:lnTo>
                    <a:pt x="367" y="151"/>
                  </a:lnTo>
                  <a:lnTo>
                    <a:pt x="377" y="171"/>
                  </a:lnTo>
                  <a:lnTo>
                    <a:pt x="380" y="188"/>
                  </a:lnTo>
                  <a:lnTo>
                    <a:pt x="379" y="204"/>
                  </a:lnTo>
                  <a:lnTo>
                    <a:pt x="374" y="219"/>
                  </a:lnTo>
                  <a:lnTo>
                    <a:pt x="367" y="231"/>
                  </a:lnTo>
                  <a:lnTo>
                    <a:pt x="354" y="232"/>
                  </a:lnTo>
                  <a:lnTo>
                    <a:pt x="339" y="230"/>
                  </a:lnTo>
                  <a:lnTo>
                    <a:pt x="323" y="224"/>
                  </a:lnTo>
                  <a:lnTo>
                    <a:pt x="309" y="214"/>
                  </a:lnTo>
                  <a:lnTo>
                    <a:pt x="295" y="198"/>
                  </a:lnTo>
                  <a:lnTo>
                    <a:pt x="285" y="179"/>
                  </a:lnTo>
                  <a:lnTo>
                    <a:pt x="279" y="158"/>
                  </a:lnTo>
                  <a:lnTo>
                    <a:pt x="277" y="138"/>
                  </a:lnTo>
                  <a:lnTo>
                    <a:pt x="278" y="118"/>
                  </a:lnTo>
                  <a:lnTo>
                    <a:pt x="284" y="101"/>
                  </a:lnTo>
                  <a:close/>
                  <a:moveTo>
                    <a:pt x="652" y="25"/>
                  </a:moveTo>
                  <a:lnTo>
                    <a:pt x="661" y="41"/>
                  </a:lnTo>
                  <a:lnTo>
                    <a:pt x="666" y="61"/>
                  </a:lnTo>
                  <a:lnTo>
                    <a:pt x="668" y="83"/>
                  </a:lnTo>
                  <a:lnTo>
                    <a:pt x="663" y="104"/>
                  </a:lnTo>
                  <a:lnTo>
                    <a:pt x="656" y="119"/>
                  </a:lnTo>
                  <a:lnTo>
                    <a:pt x="647" y="131"/>
                  </a:lnTo>
                  <a:lnTo>
                    <a:pt x="637" y="139"/>
                  </a:lnTo>
                  <a:lnTo>
                    <a:pt x="625" y="143"/>
                  </a:lnTo>
                  <a:lnTo>
                    <a:pt x="614" y="146"/>
                  </a:lnTo>
                  <a:lnTo>
                    <a:pt x="606" y="138"/>
                  </a:lnTo>
                  <a:lnTo>
                    <a:pt x="599" y="127"/>
                  </a:lnTo>
                  <a:lnTo>
                    <a:pt x="594" y="115"/>
                  </a:lnTo>
                  <a:lnTo>
                    <a:pt x="593" y="100"/>
                  </a:lnTo>
                  <a:lnTo>
                    <a:pt x="597" y="84"/>
                  </a:lnTo>
                  <a:lnTo>
                    <a:pt x="606" y="63"/>
                  </a:lnTo>
                  <a:lnTo>
                    <a:pt x="618" y="46"/>
                  </a:lnTo>
                  <a:lnTo>
                    <a:pt x="634" y="32"/>
                  </a:lnTo>
                  <a:lnTo>
                    <a:pt x="652" y="25"/>
                  </a:lnTo>
                  <a:close/>
                  <a:moveTo>
                    <a:pt x="382" y="25"/>
                  </a:moveTo>
                  <a:lnTo>
                    <a:pt x="400" y="32"/>
                  </a:lnTo>
                  <a:lnTo>
                    <a:pt x="414" y="46"/>
                  </a:lnTo>
                  <a:lnTo>
                    <a:pt x="427" y="63"/>
                  </a:lnTo>
                  <a:lnTo>
                    <a:pt x="436" y="84"/>
                  </a:lnTo>
                  <a:lnTo>
                    <a:pt x="440" y="100"/>
                  </a:lnTo>
                  <a:lnTo>
                    <a:pt x="438" y="115"/>
                  </a:lnTo>
                  <a:lnTo>
                    <a:pt x="434" y="127"/>
                  </a:lnTo>
                  <a:lnTo>
                    <a:pt x="428" y="138"/>
                  </a:lnTo>
                  <a:lnTo>
                    <a:pt x="419" y="146"/>
                  </a:lnTo>
                  <a:lnTo>
                    <a:pt x="408" y="143"/>
                  </a:lnTo>
                  <a:lnTo>
                    <a:pt x="396" y="139"/>
                  </a:lnTo>
                  <a:lnTo>
                    <a:pt x="386" y="131"/>
                  </a:lnTo>
                  <a:lnTo>
                    <a:pt x="377" y="119"/>
                  </a:lnTo>
                  <a:lnTo>
                    <a:pt x="370" y="104"/>
                  </a:lnTo>
                  <a:lnTo>
                    <a:pt x="366" y="83"/>
                  </a:lnTo>
                  <a:lnTo>
                    <a:pt x="366" y="61"/>
                  </a:lnTo>
                  <a:lnTo>
                    <a:pt x="372" y="41"/>
                  </a:lnTo>
                  <a:lnTo>
                    <a:pt x="382" y="25"/>
                  </a:lnTo>
                  <a:close/>
                  <a:moveTo>
                    <a:pt x="516" y="0"/>
                  </a:moveTo>
                  <a:lnTo>
                    <a:pt x="532" y="14"/>
                  </a:lnTo>
                  <a:lnTo>
                    <a:pt x="546" y="31"/>
                  </a:lnTo>
                  <a:lnTo>
                    <a:pt x="556" y="53"/>
                  </a:lnTo>
                  <a:lnTo>
                    <a:pt x="562" y="76"/>
                  </a:lnTo>
                  <a:lnTo>
                    <a:pt x="564" y="100"/>
                  </a:lnTo>
                  <a:lnTo>
                    <a:pt x="563" y="120"/>
                  </a:lnTo>
                  <a:lnTo>
                    <a:pt x="558" y="136"/>
                  </a:lnTo>
                  <a:lnTo>
                    <a:pt x="550" y="150"/>
                  </a:lnTo>
                  <a:lnTo>
                    <a:pt x="540" y="162"/>
                  </a:lnTo>
                  <a:lnTo>
                    <a:pt x="529" y="170"/>
                  </a:lnTo>
                  <a:lnTo>
                    <a:pt x="516" y="176"/>
                  </a:lnTo>
                  <a:lnTo>
                    <a:pt x="505" y="170"/>
                  </a:lnTo>
                  <a:lnTo>
                    <a:pt x="493" y="162"/>
                  </a:lnTo>
                  <a:lnTo>
                    <a:pt x="483" y="150"/>
                  </a:lnTo>
                  <a:lnTo>
                    <a:pt x="475" y="136"/>
                  </a:lnTo>
                  <a:lnTo>
                    <a:pt x="471" y="120"/>
                  </a:lnTo>
                  <a:lnTo>
                    <a:pt x="468" y="100"/>
                  </a:lnTo>
                  <a:lnTo>
                    <a:pt x="471" y="76"/>
                  </a:lnTo>
                  <a:lnTo>
                    <a:pt x="477" y="53"/>
                  </a:lnTo>
                  <a:lnTo>
                    <a:pt x="488" y="31"/>
                  </a:lnTo>
                  <a:lnTo>
                    <a:pt x="500" y="14"/>
                  </a:lnTo>
                  <a:lnTo>
                    <a:pt x="516" y="0"/>
                  </a:lnTo>
                  <a:close/>
                </a:path>
              </a:pathLst>
            </a:custGeom>
            <a:solidFill>
              <a:srgbClr val="54B9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 name="Freeform 18"/>
            <p:cNvSpPr>
              <a:spLocks noEditPoints="1"/>
            </p:cNvSpPr>
            <p:nvPr/>
          </p:nvSpPr>
          <p:spPr bwMode="auto">
            <a:xfrm>
              <a:off x="7689850" y="6261100"/>
              <a:ext cx="898525" cy="336550"/>
            </a:xfrm>
            <a:custGeom>
              <a:avLst/>
              <a:gdLst>
                <a:gd name="T0" fmla="*/ 2147483646 w 1700"/>
                <a:gd name="T1" fmla="*/ 2147483646 h 637"/>
                <a:gd name="T2" fmla="*/ 2147483646 w 1700"/>
                <a:gd name="T3" fmla="*/ 2147483646 h 637"/>
                <a:gd name="T4" fmla="*/ 2147483646 w 1700"/>
                <a:gd name="T5" fmla="*/ 2147483646 h 637"/>
                <a:gd name="T6" fmla="*/ 2147483646 w 1700"/>
                <a:gd name="T7" fmla="*/ 2147483646 h 637"/>
                <a:gd name="T8" fmla="*/ 2147483646 w 1700"/>
                <a:gd name="T9" fmla="*/ 2147483646 h 637"/>
                <a:gd name="T10" fmla="*/ 2147483646 w 1700"/>
                <a:gd name="T11" fmla="*/ 2147483646 h 637"/>
                <a:gd name="T12" fmla="*/ 2147483646 w 1700"/>
                <a:gd name="T13" fmla="*/ 2147483646 h 637"/>
                <a:gd name="T14" fmla="*/ 2147483646 w 1700"/>
                <a:gd name="T15" fmla="*/ 2147483646 h 637"/>
                <a:gd name="T16" fmla="*/ 2147483646 w 1700"/>
                <a:gd name="T17" fmla="*/ 2147483646 h 637"/>
                <a:gd name="T18" fmla="*/ 2147483646 w 1700"/>
                <a:gd name="T19" fmla="*/ 2147483646 h 637"/>
                <a:gd name="T20" fmla="*/ 2147483646 w 1700"/>
                <a:gd name="T21" fmla="*/ 2147483646 h 637"/>
                <a:gd name="T22" fmla="*/ 2147483646 w 1700"/>
                <a:gd name="T23" fmla="*/ 2147483646 h 637"/>
                <a:gd name="T24" fmla="*/ 2147483646 w 1700"/>
                <a:gd name="T25" fmla="*/ 2147483646 h 637"/>
                <a:gd name="T26" fmla="*/ 2147483646 w 1700"/>
                <a:gd name="T27" fmla="*/ 2147483646 h 637"/>
                <a:gd name="T28" fmla="*/ 2147483646 w 1700"/>
                <a:gd name="T29" fmla="*/ 2147483646 h 637"/>
                <a:gd name="T30" fmla="*/ 2147483646 w 1700"/>
                <a:gd name="T31" fmla="*/ 2147483646 h 637"/>
                <a:gd name="T32" fmla="*/ 2147483646 w 1700"/>
                <a:gd name="T33" fmla="*/ 2147483646 h 637"/>
                <a:gd name="T34" fmla="*/ 2147483646 w 1700"/>
                <a:gd name="T35" fmla="*/ 2147483646 h 637"/>
                <a:gd name="T36" fmla="*/ 2147483646 w 1700"/>
                <a:gd name="T37" fmla="*/ 2147483646 h 637"/>
                <a:gd name="T38" fmla="*/ 2147483646 w 1700"/>
                <a:gd name="T39" fmla="*/ 2147483646 h 637"/>
                <a:gd name="T40" fmla="*/ 2147483646 w 1700"/>
                <a:gd name="T41" fmla="*/ 2147483646 h 637"/>
                <a:gd name="T42" fmla="*/ 2147483646 w 1700"/>
                <a:gd name="T43" fmla="*/ 2147483646 h 637"/>
                <a:gd name="T44" fmla="*/ 2147483646 w 1700"/>
                <a:gd name="T45" fmla="*/ 2147483646 h 637"/>
                <a:gd name="T46" fmla="*/ 2147483646 w 1700"/>
                <a:gd name="T47" fmla="*/ 2147483646 h 637"/>
                <a:gd name="T48" fmla="*/ 2147483646 w 1700"/>
                <a:gd name="T49" fmla="*/ 2147483646 h 637"/>
                <a:gd name="T50" fmla="*/ 2147483646 w 1700"/>
                <a:gd name="T51" fmla="*/ 2147483646 h 637"/>
                <a:gd name="T52" fmla="*/ 2147483646 w 1700"/>
                <a:gd name="T53" fmla="*/ 2147483646 h 637"/>
                <a:gd name="T54" fmla="*/ 2147483646 w 1700"/>
                <a:gd name="T55" fmla="*/ 2147483646 h 637"/>
                <a:gd name="T56" fmla="*/ 2147483646 w 1700"/>
                <a:gd name="T57" fmla="*/ 2147483646 h 637"/>
                <a:gd name="T58" fmla="*/ 2147483646 w 1700"/>
                <a:gd name="T59" fmla="*/ 2147483646 h 637"/>
                <a:gd name="T60" fmla="*/ 2147483646 w 1700"/>
                <a:gd name="T61" fmla="*/ 2147483646 h 637"/>
                <a:gd name="T62" fmla="*/ 2147483646 w 1700"/>
                <a:gd name="T63" fmla="*/ 2147483646 h 637"/>
                <a:gd name="T64" fmla="*/ 2147483646 w 1700"/>
                <a:gd name="T65" fmla="*/ 2147483646 h 637"/>
                <a:gd name="T66" fmla="*/ 2147483646 w 1700"/>
                <a:gd name="T67" fmla="*/ 2147483646 h 637"/>
                <a:gd name="T68" fmla="*/ 2147483646 w 1700"/>
                <a:gd name="T69" fmla="*/ 2147483646 h 637"/>
                <a:gd name="T70" fmla="*/ 2147483646 w 1700"/>
                <a:gd name="T71" fmla="*/ 2147483646 h 637"/>
                <a:gd name="T72" fmla="*/ 2147483646 w 1700"/>
                <a:gd name="T73" fmla="*/ 2147483646 h 637"/>
                <a:gd name="T74" fmla="*/ 2147483646 w 1700"/>
                <a:gd name="T75" fmla="*/ 2147483646 h 637"/>
                <a:gd name="T76" fmla="*/ 2147483646 w 1700"/>
                <a:gd name="T77" fmla="*/ 2147483646 h 637"/>
                <a:gd name="T78" fmla="*/ 2147483646 w 1700"/>
                <a:gd name="T79" fmla="*/ 2147483646 h 637"/>
                <a:gd name="T80" fmla="*/ 2147483646 w 1700"/>
                <a:gd name="T81" fmla="*/ 2147483646 h 637"/>
                <a:gd name="T82" fmla="*/ 2147483646 w 1700"/>
                <a:gd name="T83" fmla="*/ 2147483646 h 637"/>
                <a:gd name="T84" fmla="*/ 2147483646 w 1700"/>
                <a:gd name="T85" fmla="*/ 2147483646 h 637"/>
                <a:gd name="T86" fmla="*/ 2147483646 w 1700"/>
                <a:gd name="T87" fmla="*/ 2147483646 h 637"/>
                <a:gd name="T88" fmla="*/ 2147483646 w 1700"/>
                <a:gd name="T89" fmla="*/ 2147483646 h 637"/>
                <a:gd name="T90" fmla="*/ 2147483646 w 1700"/>
                <a:gd name="T91" fmla="*/ 2147483646 h 637"/>
                <a:gd name="T92" fmla="*/ 2147483646 w 1700"/>
                <a:gd name="T93" fmla="*/ 2147483646 h 637"/>
                <a:gd name="T94" fmla="*/ 2147483646 w 1700"/>
                <a:gd name="T95" fmla="*/ 2147483646 h 637"/>
                <a:gd name="T96" fmla="*/ 2147483646 w 1700"/>
                <a:gd name="T97" fmla="*/ 2147483646 h 637"/>
                <a:gd name="T98" fmla="*/ 2147483646 w 1700"/>
                <a:gd name="T99" fmla="*/ 2147483646 h 637"/>
                <a:gd name="T100" fmla="*/ 2147483646 w 1700"/>
                <a:gd name="T101" fmla="*/ 2147483646 h 637"/>
                <a:gd name="T102" fmla="*/ 2147483646 w 1700"/>
                <a:gd name="T103" fmla="*/ 2147483646 h 637"/>
                <a:gd name="T104" fmla="*/ 2147483646 w 1700"/>
                <a:gd name="T105" fmla="*/ 2147483646 h 637"/>
                <a:gd name="T106" fmla="*/ 2147483646 w 1700"/>
                <a:gd name="T107" fmla="*/ 2147483646 h 637"/>
                <a:gd name="T108" fmla="*/ 2147483646 w 1700"/>
                <a:gd name="T109" fmla="*/ 2147483646 h 637"/>
                <a:gd name="T110" fmla="*/ 2147483646 w 1700"/>
                <a:gd name="T111" fmla="*/ 0 h 637"/>
                <a:gd name="T112" fmla="*/ 2147483646 w 1700"/>
                <a:gd name="T113" fmla="*/ 2147483646 h 637"/>
                <a:gd name="T114" fmla="*/ 2147483646 w 1700"/>
                <a:gd name="T115" fmla="*/ 2147483646 h 637"/>
                <a:gd name="T116" fmla="*/ 2147483646 w 1700"/>
                <a:gd name="T117" fmla="*/ 2147483646 h 637"/>
                <a:gd name="T118" fmla="*/ 2147483646 w 1700"/>
                <a:gd name="T119" fmla="*/ 0 h 6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00" h="637">
                  <a:moveTo>
                    <a:pt x="1573" y="196"/>
                  </a:moveTo>
                  <a:lnTo>
                    <a:pt x="1546" y="199"/>
                  </a:lnTo>
                  <a:lnTo>
                    <a:pt x="1524" y="207"/>
                  </a:lnTo>
                  <a:lnTo>
                    <a:pt x="1504" y="218"/>
                  </a:lnTo>
                  <a:lnTo>
                    <a:pt x="1489" y="233"/>
                  </a:lnTo>
                  <a:lnTo>
                    <a:pt x="1477" y="252"/>
                  </a:lnTo>
                  <a:lnTo>
                    <a:pt x="1467" y="273"/>
                  </a:lnTo>
                  <a:lnTo>
                    <a:pt x="1462" y="297"/>
                  </a:lnTo>
                  <a:lnTo>
                    <a:pt x="1459" y="322"/>
                  </a:lnTo>
                  <a:lnTo>
                    <a:pt x="1462" y="350"/>
                  </a:lnTo>
                  <a:lnTo>
                    <a:pt x="1466" y="372"/>
                  </a:lnTo>
                  <a:lnTo>
                    <a:pt x="1473" y="392"/>
                  </a:lnTo>
                  <a:lnTo>
                    <a:pt x="1483" y="408"/>
                  </a:lnTo>
                  <a:lnTo>
                    <a:pt x="1497" y="419"/>
                  </a:lnTo>
                  <a:lnTo>
                    <a:pt x="1512" y="426"/>
                  </a:lnTo>
                  <a:lnTo>
                    <a:pt x="1530" y="428"/>
                  </a:lnTo>
                  <a:lnTo>
                    <a:pt x="1546" y="426"/>
                  </a:lnTo>
                  <a:lnTo>
                    <a:pt x="1561" y="422"/>
                  </a:lnTo>
                  <a:lnTo>
                    <a:pt x="1575" y="414"/>
                  </a:lnTo>
                  <a:lnTo>
                    <a:pt x="1585" y="401"/>
                  </a:lnTo>
                  <a:lnTo>
                    <a:pt x="1595" y="386"/>
                  </a:lnTo>
                  <a:lnTo>
                    <a:pt x="1601" y="367"/>
                  </a:lnTo>
                  <a:lnTo>
                    <a:pt x="1606" y="343"/>
                  </a:lnTo>
                  <a:lnTo>
                    <a:pt x="1607" y="315"/>
                  </a:lnTo>
                  <a:lnTo>
                    <a:pt x="1607" y="200"/>
                  </a:lnTo>
                  <a:lnTo>
                    <a:pt x="1592" y="197"/>
                  </a:lnTo>
                  <a:lnTo>
                    <a:pt x="1573" y="196"/>
                  </a:lnTo>
                  <a:close/>
                  <a:moveTo>
                    <a:pt x="790" y="196"/>
                  </a:moveTo>
                  <a:lnTo>
                    <a:pt x="764" y="199"/>
                  </a:lnTo>
                  <a:lnTo>
                    <a:pt x="741" y="207"/>
                  </a:lnTo>
                  <a:lnTo>
                    <a:pt x="722" y="218"/>
                  </a:lnTo>
                  <a:lnTo>
                    <a:pt x="706" y="233"/>
                  </a:lnTo>
                  <a:lnTo>
                    <a:pt x="693" y="252"/>
                  </a:lnTo>
                  <a:lnTo>
                    <a:pt x="685" y="273"/>
                  </a:lnTo>
                  <a:lnTo>
                    <a:pt x="679" y="297"/>
                  </a:lnTo>
                  <a:lnTo>
                    <a:pt x="677" y="322"/>
                  </a:lnTo>
                  <a:lnTo>
                    <a:pt x="679" y="350"/>
                  </a:lnTo>
                  <a:lnTo>
                    <a:pt x="684" y="372"/>
                  </a:lnTo>
                  <a:lnTo>
                    <a:pt x="691" y="392"/>
                  </a:lnTo>
                  <a:lnTo>
                    <a:pt x="701" y="408"/>
                  </a:lnTo>
                  <a:lnTo>
                    <a:pt x="714" y="419"/>
                  </a:lnTo>
                  <a:lnTo>
                    <a:pt x="730" y="426"/>
                  </a:lnTo>
                  <a:lnTo>
                    <a:pt x="748" y="428"/>
                  </a:lnTo>
                  <a:lnTo>
                    <a:pt x="764" y="426"/>
                  </a:lnTo>
                  <a:lnTo>
                    <a:pt x="779" y="422"/>
                  </a:lnTo>
                  <a:lnTo>
                    <a:pt x="792" y="414"/>
                  </a:lnTo>
                  <a:lnTo>
                    <a:pt x="803" y="401"/>
                  </a:lnTo>
                  <a:lnTo>
                    <a:pt x="812" y="386"/>
                  </a:lnTo>
                  <a:lnTo>
                    <a:pt x="819" y="367"/>
                  </a:lnTo>
                  <a:lnTo>
                    <a:pt x="823" y="343"/>
                  </a:lnTo>
                  <a:lnTo>
                    <a:pt x="825" y="315"/>
                  </a:lnTo>
                  <a:lnTo>
                    <a:pt x="825" y="200"/>
                  </a:lnTo>
                  <a:lnTo>
                    <a:pt x="810" y="197"/>
                  </a:lnTo>
                  <a:lnTo>
                    <a:pt x="790" y="196"/>
                  </a:lnTo>
                  <a:close/>
                  <a:moveTo>
                    <a:pt x="433" y="140"/>
                  </a:moveTo>
                  <a:lnTo>
                    <a:pt x="517" y="140"/>
                  </a:lnTo>
                  <a:lnTo>
                    <a:pt x="517" y="487"/>
                  </a:lnTo>
                  <a:lnTo>
                    <a:pt x="433" y="487"/>
                  </a:lnTo>
                  <a:lnTo>
                    <a:pt x="433" y="140"/>
                  </a:lnTo>
                  <a:close/>
                  <a:moveTo>
                    <a:pt x="1576" y="132"/>
                  </a:moveTo>
                  <a:lnTo>
                    <a:pt x="1603" y="132"/>
                  </a:lnTo>
                  <a:lnTo>
                    <a:pt x="1627" y="136"/>
                  </a:lnTo>
                  <a:lnTo>
                    <a:pt x="1648" y="138"/>
                  </a:lnTo>
                  <a:lnTo>
                    <a:pt x="1667" y="143"/>
                  </a:lnTo>
                  <a:lnTo>
                    <a:pt x="1680" y="145"/>
                  </a:lnTo>
                  <a:lnTo>
                    <a:pt x="1690" y="147"/>
                  </a:lnTo>
                  <a:lnTo>
                    <a:pt x="1690" y="372"/>
                  </a:lnTo>
                  <a:lnTo>
                    <a:pt x="1691" y="400"/>
                  </a:lnTo>
                  <a:lnTo>
                    <a:pt x="1693" y="426"/>
                  </a:lnTo>
                  <a:lnTo>
                    <a:pt x="1695" y="451"/>
                  </a:lnTo>
                  <a:lnTo>
                    <a:pt x="1699" y="472"/>
                  </a:lnTo>
                  <a:lnTo>
                    <a:pt x="1700" y="487"/>
                  </a:lnTo>
                  <a:lnTo>
                    <a:pt x="1625" y="487"/>
                  </a:lnTo>
                  <a:lnTo>
                    <a:pt x="1625" y="479"/>
                  </a:lnTo>
                  <a:lnTo>
                    <a:pt x="1624" y="466"/>
                  </a:lnTo>
                  <a:lnTo>
                    <a:pt x="1623" y="451"/>
                  </a:lnTo>
                  <a:lnTo>
                    <a:pt x="1622" y="439"/>
                  </a:lnTo>
                  <a:lnTo>
                    <a:pt x="1621" y="430"/>
                  </a:lnTo>
                  <a:lnTo>
                    <a:pt x="1619" y="430"/>
                  </a:lnTo>
                  <a:lnTo>
                    <a:pt x="1614" y="439"/>
                  </a:lnTo>
                  <a:lnTo>
                    <a:pt x="1607" y="449"/>
                  </a:lnTo>
                  <a:lnTo>
                    <a:pt x="1598" y="460"/>
                  </a:lnTo>
                  <a:lnTo>
                    <a:pt x="1587" y="471"/>
                  </a:lnTo>
                  <a:lnTo>
                    <a:pt x="1572" y="480"/>
                  </a:lnTo>
                  <a:lnTo>
                    <a:pt x="1556" y="488"/>
                  </a:lnTo>
                  <a:lnTo>
                    <a:pt x="1535" y="494"/>
                  </a:lnTo>
                  <a:lnTo>
                    <a:pt x="1512" y="495"/>
                  </a:lnTo>
                  <a:lnTo>
                    <a:pt x="1483" y="492"/>
                  </a:lnTo>
                  <a:lnTo>
                    <a:pt x="1458" y="484"/>
                  </a:lnTo>
                  <a:lnTo>
                    <a:pt x="1436" y="473"/>
                  </a:lnTo>
                  <a:lnTo>
                    <a:pt x="1417" y="456"/>
                  </a:lnTo>
                  <a:lnTo>
                    <a:pt x="1402" y="436"/>
                  </a:lnTo>
                  <a:lnTo>
                    <a:pt x="1390" y="412"/>
                  </a:lnTo>
                  <a:lnTo>
                    <a:pt x="1381" y="387"/>
                  </a:lnTo>
                  <a:lnTo>
                    <a:pt x="1376" y="359"/>
                  </a:lnTo>
                  <a:lnTo>
                    <a:pt x="1375" y="328"/>
                  </a:lnTo>
                  <a:lnTo>
                    <a:pt x="1376" y="300"/>
                  </a:lnTo>
                  <a:lnTo>
                    <a:pt x="1380" y="274"/>
                  </a:lnTo>
                  <a:lnTo>
                    <a:pt x="1388" y="248"/>
                  </a:lnTo>
                  <a:lnTo>
                    <a:pt x="1400" y="224"/>
                  </a:lnTo>
                  <a:lnTo>
                    <a:pt x="1414" y="202"/>
                  </a:lnTo>
                  <a:lnTo>
                    <a:pt x="1432" y="183"/>
                  </a:lnTo>
                  <a:lnTo>
                    <a:pt x="1453" y="165"/>
                  </a:lnTo>
                  <a:lnTo>
                    <a:pt x="1478" y="152"/>
                  </a:lnTo>
                  <a:lnTo>
                    <a:pt x="1506" y="140"/>
                  </a:lnTo>
                  <a:lnTo>
                    <a:pt x="1540" y="135"/>
                  </a:lnTo>
                  <a:lnTo>
                    <a:pt x="1576" y="132"/>
                  </a:lnTo>
                  <a:close/>
                  <a:moveTo>
                    <a:pt x="1179" y="132"/>
                  </a:moveTo>
                  <a:lnTo>
                    <a:pt x="1207" y="135"/>
                  </a:lnTo>
                  <a:lnTo>
                    <a:pt x="1231" y="143"/>
                  </a:lnTo>
                  <a:lnTo>
                    <a:pt x="1252" y="154"/>
                  </a:lnTo>
                  <a:lnTo>
                    <a:pt x="1269" y="170"/>
                  </a:lnTo>
                  <a:lnTo>
                    <a:pt x="1283" y="188"/>
                  </a:lnTo>
                  <a:lnTo>
                    <a:pt x="1293" y="211"/>
                  </a:lnTo>
                  <a:lnTo>
                    <a:pt x="1299" y="235"/>
                  </a:lnTo>
                  <a:lnTo>
                    <a:pt x="1301" y="261"/>
                  </a:lnTo>
                  <a:lnTo>
                    <a:pt x="1301" y="487"/>
                  </a:lnTo>
                  <a:lnTo>
                    <a:pt x="1219" y="487"/>
                  </a:lnTo>
                  <a:lnTo>
                    <a:pt x="1219" y="277"/>
                  </a:lnTo>
                  <a:lnTo>
                    <a:pt x="1217" y="257"/>
                  </a:lnTo>
                  <a:lnTo>
                    <a:pt x="1211" y="239"/>
                  </a:lnTo>
                  <a:lnTo>
                    <a:pt x="1201" y="223"/>
                  </a:lnTo>
                  <a:lnTo>
                    <a:pt x="1188" y="210"/>
                  </a:lnTo>
                  <a:lnTo>
                    <a:pt x="1171" y="203"/>
                  </a:lnTo>
                  <a:lnTo>
                    <a:pt x="1151" y="200"/>
                  </a:lnTo>
                  <a:lnTo>
                    <a:pt x="1134" y="202"/>
                  </a:lnTo>
                  <a:lnTo>
                    <a:pt x="1119" y="208"/>
                  </a:lnTo>
                  <a:lnTo>
                    <a:pt x="1107" y="218"/>
                  </a:lnTo>
                  <a:lnTo>
                    <a:pt x="1097" y="229"/>
                  </a:lnTo>
                  <a:lnTo>
                    <a:pt x="1091" y="244"/>
                  </a:lnTo>
                  <a:lnTo>
                    <a:pt x="1086" y="260"/>
                  </a:lnTo>
                  <a:lnTo>
                    <a:pt x="1085" y="277"/>
                  </a:lnTo>
                  <a:lnTo>
                    <a:pt x="1085" y="487"/>
                  </a:lnTo>
                  <a:lnTo>
                    <a:pt x="1001" y="487"/>
                  </a:lnTo>
                  <a:lnTo>
                    <a:pt x="1001" y="248"/>
                  </a:lnTo>
                  <a:lnTo>
                    <a:pt x="1001" y="229"/>
                  </a:lnTo>
                  <a:lnTo>
                    <a:pt x="1001" y="209"/>
                  </a:lnTo>
                  <a:lnTo>
                    <a:pt x="1000" y="187"/>
                  </a:lnTo>
                  <a:lnTo>
                    <a:pt x="999" y="167"/>
                  </a:lnTo>
                  <a:lnTo>
                    <a:pt x="998" y="151"/>
                  </a:lnTo>
                  <a:lnTo>
                    <a:pt x="998" y="139"/>
                  </a:lnTo>
                  <a:lnTo>
                    <a:pt x="1072" y="139"/>
                  </a:lnTo>
                  <a:lnTo>
                    <a:pt x="1076" y="188"/>
                  </a:lnTo>
                  <a:lnTo>
                    <a:pt x="1078" y="188"/>
                  </a:lnTo>
                  <a:lnTo>
                    <a:pt x="1081" y="183"/>
                  </a:lnTo>
                  <a:lnTo>
                    <a:pt x="1088" y="173"/>
                  </a:lnTo>
                  <a:lnTo>
                    <a:pt x="1096" y="164"/>
                  </a:lnTo>
                  <a:lnTo>
                    <a:pt x="1107" y="155"/>
                  </a:lnTo>
                  <a:lnTo>
                    <a:pt x="1120" y="146"/>
                  </a:lnTo>
                  <a:lnTo>
                    <a:pt x="1138" y="139"/>
                  </a:lnTo>
                  <a:lnTo>
                    <a:pt x="1157" y="133"/>
                  </a:lnTo>
                  <a:lnTo>
                    <a:pt x="1179" y="132"/>
                  </a:lnTo>
                  <a:close/>
                  <a:moveTo>
                    <a:pt x="793" y="132"/>
                  </a:moveTo>
                  <a:lnTo>
                    <a:pt x="820" y="132"/>
                  </a:lnTo>
                  <a:lnTo>
                    <a:pt x="844" y="136"/>
                  </a:lnTo>
                  <a:lnTo>
                    <a:pt x="866" y="138"/>
                  </a:lnTo>
                  <a:lnTo>
                    <a:pt x="884" y="143"/>
                  </a:lnTo>
                  <a:lnTo>
                    <a:pt x="898" y="145"/>
                  </a:lnTo>
                  <a:lnTo>
                    <a:pt x="907" y="147"/>
                  </a:lnTo>
                  <a:lnTo>
                    <a:pt x="907" y="454"/>
                  </a:lnTo>
                  <a:lnTo>
                    <a:pt x="906" y="489"/>
                  </a:lnTo>
                  <a:lnTo>
                    <a:pt x="902" y="521"/>
                  </a:lnTo>
                  <a:lnTo>
                    <a:pt x="894" y="548"/>
                  </a:lnTo>
                  <a:lnTo>
                    <a:pt x="882" y="571"/>
                  </a:lnTo>
                  <a:lnTo>
                    <a:pt x="869" y="590"/>
                  </a:lnTo>
                  <a:lnTo>
                    <a:pt x="853" y="606"/>
                  </a:lnTo>
                  <a:lnTo>
                    <a:pt x="835" y="617"/>
                  </a:lnTo>
                  <a:lnTo>
                    <a:pt x="814" y="626"/>
                  </a:lnTo>
                  <a:lnTo>
                    <a:pt x="792" y="632"/>
                  </a:lnTo>
                  <a:lnTo>
                    <a:pt x="766" y="635"/>
                  </a:lnTo>
                  <a:lnTo>
                    <a:pt x="740" y="637"/>
                  </a:lnTo>
                  <a:lnTo>
                    <a:pt x="714" y="635"/>
                  </a:lnTo>
                  <a:lnTo>
                    <a:pt x="690" y="633"/>
                  </a:lnTo>
                  <a:lnTo>
                    <a:pt x="670" y="630"/>
                  </a:lnTo>
                  <a:lnTo>
                    <a:pt x="653" y="626"/>
                  </a:lnTo>
                  <a:lnTo>
                    <a:pt x="642" y="624"/>
                  </a:lnTo>
                  <a:lnTo>
                    <a:pt x="635" y="622"/>
                  </a:lnTo>
                  <a:lnTo>
                    <a:pt x="635" y="552"/>
                  </a:lnTo>
                  <a:lnTo>
                    <a:pt x="644" y="555"/>
                  </a:lnTo>
                  <a:lnTo>
                    <a:pt x="660" y="560"/>
                  </a:lnTo>
                  <a:lnTo>
                    <a:pt x="679" y="564"/>
                  </a:lnTo>
                  <a:lnTo>
                    <a:pt x="703" y="568"/>
                  </a:lnTo>
                  <a:lnTo>
                    <a:pt x="731" y="570"/>
                  </a:lnTo>
                  <a:lnTo>
                    <a:pt x="750" y="569"/>
                  </a:lnTo>
                  <a:lnTo>
                    <a:pt x="769" y="564"/>
                  </a:lnTo>
                  <a:lnTo>
                    <a:pt x="786" y="558"/>
                  </a:lnTo>
                  <a:lnTo>
                    <a:pt x="800" y="547"/>
                  </a:lnTo>
                  <a:lnTo>
                    <a:pt x="812" y="534"/>
                  </a:lnTo>
                  <a:lnTo>
                    <a:pt x="821" y="516"/>
                  </a:lnTo>
                  <a:lnTo>
                    <a:pt x="827" y="496"/>
                  </a:lnTo>
                  <a:lnTo>
                    <a:pt x="828" y="472"/>
                  </a:lnTo>
                  <a:lnTo>
                    <a:pt x="828" y="446"/>
                  </a:lnTo>
                  <a:lnTo>
                    <a:pt x="827" y="446"/>
                  </a:lnTo>
                  <a:lnTo>
                    <a:pt x="823" y="452"/>
                  </a:lnTo>
                  <a:lnTo>
                    <a:pt x="814" y="462"/>
                  </a:lnTo>
                  <a:lnTo>
                    <a:pt x="804" y="471"/>
                  </a:lnTo>
                  <a:lnTo>
                    <a:pt x="790" y="480"/>
                  </a:lnTo>
                  <a:lnTo>
                    <a:pt x="773" y="488"/>
                  </a:lnTo>
                  <a:lnTo>
                    <a:pt x="754" y="494"/>
                  </a:lnTo>
                  <a:lnTo>
                    <a:pt x="730" y="495"/>
                  </a:lnTo>
                  <a:lnTo>
                    <a:pt x="701" y="492"/>
                  </a:lnTo>
                  <a:lnTo>
                    <a:pt x="676" y="484"/>
                  </a:lnTo>
                  <a:lnTo>
                    <a:pt x="654" y="473"/>
                  </a:lnTo>
                  <a:lnTo>
                    <a:pt x="635" y="456"/>
                  </a:lnTo>
                  <a:lnTo>
                    <a:pt x="620" y="436"/>
                  </a:lnTo>
                  <a:lnTo>
                    <a:pt x="607" y="412"/>
                  </a:lnTo>
                  <a:lnTo>
                    <a:pt x="599" y="387"/>
                  </a:lnTo>
                  <a:lnTo>
                    <a:pt x="593" y="359"/>
                  </a:lnTo>
                  <a:lnTo>
                    <a:pt x="592" y="328"/>
                  </a:lnTo>
                  <a:lnTo>
                    <a:pt x="593" y="300"/>
                  </a:lnTo>
                  <a:lnTo>
                    <a:pt x="598" y="274"/>
                  </a:lnTo>
                  <a:lnTo>
                    <a:pt x="606" y="248"/>
                  </a:lnTo>
                  <a:lnTo>
                    <a:pt x="617" y="224"/>
                  </a:lnTo>
                  <a:lnTo>
                    <a:pt x="631" y="202"/>
                  </a:lnTo>
                  <a:lnTo>
                    <a:pt x="650" y="183"/>
                  </a:lnTo>
                  <a:lnTo>
                    <a:pt x="670" y="165"/>
                  </a:lnTo>
                  <a:lnTo>
                    <a:pt x="695" y="152"/>
                  </a:lnTo>
                  <a:lnTo>
                    <a:pt x="724" y="140"/>
                  </a:lnTo>
                  <a:lnTo>
                    <a:pt x="757" y="135"/>
                  </a:lnTo>
                  <a:lnTo>
                    <a:pt x="793" y="132"/>
                  </a:lnTo>
                  <a:close/>
                  <a:moveTo>
                    <a:pt x="247" y="4"/>
                  </a:moveTo>
                  <a:lnTo>
                    <a:pt x="281" y="5"/>
                  </a:lnTo>
                  <a:lnTo>
                    <a:pt x="309" y="9"/>
                  </a:lnTo>
                  <a:lnTo>
                    <a:pt x="332" y="13"/>
                  </a:lnTo>
                  <a:lnTo>
                    <a:pt x="351" y="19"/>
                  </a:lnTo>
                  <a:lnTo>
                    <a:pt x="351" y="93"/>
                  </a:lnTo>
                  <a:lnTo>
                    <a:pt x="340" y="89"/>
                  </a:lnTo>
                  <a:lnTo>
                    <a:pt x="325" y="84"/>
                  </a:lnTo>
                  <a:lnTo>
                    <a:pt x="306" y="81"/>
                  </a:lnTo>
                  <a:lnTo>
                    <a:pt x="283" y="77"/>
                  </a:lnTo>
                  <a:lnTo>
                    <a:pt x="257" y="76"/>
                  </a:lnTo>
                  <a:lnTo>
                    <a:pt x="226" y="79"/>
                  </a:lnTo>
                  <a:lnTo>
                    <a:pt x="197" y="85"/>
                  </a:lnTo>
                  <a:lnTo>
                    <a:pt x="171" y="98"/>
                  </a:lnTo>
                  <a:lnTo>
                    <a:pt x="148" y="114"/>
                  </a:lnTo>
                  <a:lnTo>
                    <a:pt x="128" y="133"/>
                  </a:lnTo>
                  <a:lnTo>
                    <a:pt x="112" y="157"/>
                  </a:lnTo>
                  <a:lnTo>
                    <a:pt x="101" y="185"/>
                  </a:lnTo>
                  <a:lnTo>
                    <a:pt x="93" y="215"/>
                  </a:lnTo>
                  <a:lnTo>
                    <a:pt x="91" y="248"/>
                  </a:lnTo>
                  <a:lnTo>
                    <a:pt x="93" y="281"/>
                  </a:lnTo>
                  <a:lnTo>
                    <a:pt x="101" y="312"/>
                  </a:lnTo>
                  <a:lnTo>
                    <a:pt x="112" y="339"/>
                  </a:lnTo>
                  <a:lnTo>
                    <a:pt x="128" y="362"/>
                  </a:lnTo>
                  <a:lnTo>
                    <a:pt x="148" y="383"/>
                  </a:lnTo>
                  <a:lnTo>
                    <a:pt x="171" y="399"/>
                  </a:lnTo>
                  <a:lnTo>
                    <a:pt x="197" y="410"/>
                  </a:lnTo>
                  <a:lnTo>
                    <a:pt x="226" y="418"/>
                  </a:lnTo>
                  <a:lnTo>
                    <a:pt x="257" y="420"/>
                  </a:lnTo>
                  <a:lnTo>
                    <a:pt x="283" y="419"/>
                  </a:lnTo>
                  <a:lnTo>
                    <a:pt x="308" y="415"/>
                  </a:lnTo>
                  <a:lnTo>
                    <a:pt x="331" y="410"/>
                  </a:lnTo>
                  <a:lnTo>
                    <a:pt x="351" y="402"/>
                  </a:lnTo>
                  <a:lnTo>
                    <a:pt x="351" y="476"/>
                  </a:lnTo>
                  <a:lnTo>
                    <a:pt x="331" y="482"/>
                  </a:lnTo>
                  <a:lnTo>
                    <a:pt x="307" y="488"/>
                  </a:lnTo>
                  <a:lnTo>
                    <a:pt x="280" y="491"/>
                  </a:lnTo>
                  <a:lnTo>
                    <a:pt x="247" y="492"/>
                  </a:lnTo>
                  <a:lnTo>
                    <a:pt x="206" y="490"/>
                  </a:lnTo>
                  <a:lnTo>
                    <a:pt x="168" y="482"/>
                  </a:lnTo>
                  <a:lnTo>
                    <a:pt x="135" y="470"/>
                  </a:lnTo>
                  <a:lnTo>
                    <a:pt x="104" y="452"/>
                  </a:lnTo>
                  <a:lnTo>
                    <a:pt x="77" y="432"/>
                  </a:lnTo>
                  <a:lnTo>
                    <a:pt x="54" y="408"/>
                  </a:lnTo>
                  <a:lnTo>
                    <a:pt x="34" y="380"/>
                  </a:lnTo>
                  <a:lnTo>
                    <a:pt x="20" y="351"/>
                  </a:lnTo>
                  <a:lnTo>
                    <a:pt x="9" y="319"/>
                  </a:lnTo>
                  <a:lnTo>
                    <a:pt x="2" y="284"/>
                  </a:lnTo>
                  <a:lnTo>
                    <a:pt x="0" y="248"/>
                  </a:lnTo>
                  <a:lnTo>
                    <a:pt x="2" y="207"/>
                  </a:lnTo>
                  <a:lnTo>
                    <a:pt x="12" y="168"/>
                  </a:lnTo>
                  <a:lnTo>
                    <a:pt x="25" y="132"/>
                  </a:lnTo>
                  <a:lnTo>
                    <a:pt x="45" y="100"/>
                  </a:lnTo>
                  <a:lnTo>
                    <a:pt x="68" y="73"/>
                  </a:lnTo>
                  <a:lnTo>
                    <a:pt x="96" y="49"/>
                  </a:lnTo>
                  <a:lnTo>
                    <a:pt x="128" y="29"/>
                  </a:lnTo>
                  <a:lnTo>
                    <a:pt x="165" y="16"/>
                  </a:lnTo>
                  <a:lnTo>
                    <a:pt x="205" y="6"/>
                  </a:lnTo>
                  <a:lnTo>
                    <a:pt x="247" y="4"/>
                  </a:lnTo>
                  <a:close/>
                  <a:moveTo>
                    <a:pt x="474" y="0"/>
                  </a:moveTo>
                  <a:lnTo>
                    <a:pt x="491" y="2"/>
                  </a:lnTo>
                  <a:lnTo>
                    <a:pt x="505" y="10"/>
                  </a:lnTo>
                  <a:lnTo>
                    <a:pt x="517" y="20"/>
                  </a:lnTo>
                  <a:lnTo>
                    <a:pt x="524" y="34"/>
                  </a:lnTo>
                  <a:lnTo>
                    <a:pt x="526" y="50"/>
                  </a:lnTo>
                  <a:lnTo>
                    <a:pt x="524" y="66"/>
                  </a:lnTo>
                  <a:lnTo>
                    <a:pt x="517" y="80"/>
                  </a:lnTo>
                  <a:lnTo>
                    <a:pt x="505" y="91"/>
                  </a:lnTo>
                  <a:lnTo>
                    <a:pt x="491" y="98"/>
                  </a:lnTo>
                  <a:lnTo>
                    <a:pt x="474" y="100"/>
                  </a:lnTo>
                  <a:lnTo>
                    <a:pt x="458" y="98"/>
                  </a:lnTo>
                  <a:lnTo>
                    <a:pt x="445" y="91"/>
                  </a:lnTo>
                  <a:lnTo>
                    <a:pt x="433" y="80"/>
                  </a:lnTo>
                  <a:lnTo>
                    <a:pt x="426" y="66"/>
                  </a:lnTo>
                  <a:lnTo>
                    <a:pt x="423" y="50"/>
                  </a:lnTo>
                  <a:lnTo>
                    <a:pt x="426" y="34"/>
                  </a:lnTo>
                  <a:lnTo>
                    <a:pt x="433" y="20"/>
                  </a:lnTo>
                  <a:lnTo>
                    <a:pt x="445" y="10"/>
                  </a:lnTo>
                  <a:lnTo>
                    <a:pt x="458" y="2"/>
                  </a:lnTo>
                  <a:lnTo>
                    <a:pt x="474"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1" name="Freeform 19"/>
            <p:cNvSpPr>
              <a:spLocks noEditPoints="1"/>
            </p:cNvSpPr>
            <p:nvPr/>
          </p:nvSpPr>
          <p:spPr bwMode="auto">
            <a:xfrm>
              <a:off x="8629650" y="6470650"/>
              <a:ext cx="47625" cy="47625"/>
            </a:xfrm>
            <a:custGeom>
              <a:avLst/>
              <a:gdLst>
                <a:gd name="T0" fmla="*/ 2147483646 w 92"/>
                <a:gd name="T1" fmla="*/ 2147483646 h 92"/>
                <a:gd name="T2" fmla="*/ 2147483646 w 92"/>
                <a:gd name="T3" fmla="*/ 2147483646 h 92"/>
                <a:gd name="T4" fmla="*/ 2147483646 w 92"/>
                <a:gd name="T5" fmla="*/ 2147483646 h 92"/>
                <a:gd name="T6" fmla="*/ 2147483646 w 92"/>
                <a:gd name="T7" fmla="*/ 2147483646 h 92"/>
                <a:gd name="T8" fmla="*/ 2147483646 w 92"/>
                <a:gd name="T9" fmla="*/ 2147483646 h 92"/>
                <a:gd name="T10" fmla="*/ 2147483646 w 92"/>
                <a:gd name="T11" fmla="*/ 2147483646 h 92"/>
                <a:gd name="T12" fmla="*/ 2147483646 w 92"/>
                <a:gd name="T13" fmla="*/ 2147483646 h 92"/>
                <a:gd name="T14" fmla="*/ 2147483646 w 92"/>
                <a:gd name="T15" fmla="*/ 2147483646 h 92"/>
                <a:gd name="T16" fmla="*/ 2147483646 w 92"/>
                <a:gd name="T17" fmla="*/ 2147483646 h 92"/>
                <a:gd name="T18" fmla="*/ 2147483646 w 92"/>
                <a:gd name="T19" fmla="*/ 2147483646 h 92"/>
                <a:gd name="T20" fmla="*/ 2147483646 w 92"/>
                <a:gd name="T21" fmla="*/ 2147483646 h 92"/>
                <a:gd name="T22" fmla="*/ 2147483646 w 92"/>
                <a:gd name="T23" fmla="*/ 2147483646 h 92"/>
                <a:gd name="T24" fmla="*/ 2147483646 w 92"/>
                <a:gd name="T25" fmla="*/ 2147483646 h 92"/>
                <a:gd name="T26" fmla="*/ 2147483646 w 92"/>
                <a:gd name="T27" fmla="*/ 2147483646 h 92"/>
                <a:gd name="T28" fmla="*/ 2147483646 w 92"/>
                <a:gd name="T29" fmla="*/ 2147483646 h 92"/>
                <a:gd name="T30" fmla="*/ 2147483646 w 92"/>
                <a:gd name="T31" fmla="*/ 2147483646 h 92"/>
                <a:gd name="T32" fmla="*/ 2147483646 w 92"/>
                <a:gd name="T33" fmla="*/ 2147483646 h 92"/>
                <a:gd name="T34" fmla="*/ 2147483646 w 92"/>
                <a:gd name="T35" fmla="*/ 2147483646 h 92"/>
                <a:gd name="T36" fmla="*/ 2147483646 w 92"/>
                <a:gd name="T37" fmla="*/ 2147483646 h 92"/>
                <a:gd name="T38" fmla="*/ 2147483646 w 92"/>
                <a:gd name="T39" fmla="*/ 2147483646 h 92"/>
                <a:gd name="T40" fmla="*/ 2147483646 w 92"/>
                <a:gd name="T41" fmla="*/ 2147483646 h 92"/>
                <a:gd name="T42" fmla="*/ 2147483646 w 92"/>
                <a:gd name="T43" fmla="*/ 2147483646 h 92"/>
                <a:gd name="T44" fmla="*/ 2147483646 w 92"/>
                <a:gd name="T45" fmla="*/ 2147483646 h 92"/>
                <a:gd name="T46" fmla="*/ 2147483646 w 92"/>
                <a:gd name="T47" fmla="*/ 2147483646 h 92"/>
                <a:gd name="T48" fmla="*/ 2147483646 w 92"/>
                <a:gd name="T49" fmla="*/ 2147483646 h 92"/>
                <a:gd name="T50" fmla="*/ 2147483646 w 92"/>
                <a:gd name="T51" fmla="*/ 2147483646 h 92"/>
                <a:gd name="T52" fmla="*/ 2147483646 w 92"/>
                <a:gd name="T53" fmla="*/ 2147483646 h 92"/>
                <a:gd name="T54" fmla="*/ 2147483646 w 92"/>
                <a:gd name="T55" fmla="*/ 2147483646 h 92"/>
                <a:gd name="T56" fmla="*/ 2147483646 w 92"/>
                <a:gd name="T57" fmla="*/ 2147483646 h 92"/>
                <a:gd name="T58" fmla="*/ 2147483646 w 92"/>
                <a:gd name="T59" fmla="*/ 2147483646 h 92"/>
                <a:gd name="T60" fmla="*/ 2147483646 w 92"/>
                <a:gd name="T61" fmla="*/ 2147483646 h 92"/>
                <a:gd name="T62" fmla="*/ 2147483646 w 92"/>
                <a:gd name="T63" fmla="*/ 2147483646 h 92"/>
                <a:gd name="T64" fmla="*/ 2147483646 w 92"/>
                <a:gd name="T65" fmla="*/ 2147483646 h 92"/>
                <a:gd name="T66" fmla="*/ 2147483646 w 92"/>
                <a:gd name="T67" fmla="*/ 2147483646 h 92"/>
                <a:gd name="T68" fmla="*/ 2147483646 w 92"/>
                <a:gd name="T69" fmla="*/ 2147483646 h 92"/>
                <a:gd name="T70" fmla="*/ 2147483646 w 92"/>
                <a:gd name="T71" fmla="*/ 2147483646 h 92"/>
                <a:gd name="T72" fmla="*/ 2147483646 w 92"/>
                <a:gd name="T73" fmla="*/ 2147483646 h 92"/>
                <a:gd name="T74" fmla="*/ 2147483646 w 92"/>
                <a:gd name="T75" fmla="*/ 2147483646 h 92"/>
                <a:gd name="T76" fmla="*/ 2147483646 w 92"/>
                <a:gd name="T77" fmla="*/ 2147483646 h 92"/>
                <a:gd name="T78" fmla="*/ 2147483646 w 92"/>
                <a:gd name="T79" fmla="*/ 2147483646 h 92"/>
                <a:gd name="T80" fmla="*/ 2147483646 w 92"/>
                <a:gd name="T81" fmla="*/ 2147483646 h 92"/>
                <a:gd name="T82" fmla="*/ 2147483646 w 92"/>
                <a:gd name="T83" fmla="*/ 2147483646 h 92"/>
                <a:gd name="T84" fmla="*/ 2147483646 w 92"/>
                <a:gd name="T85" fmla="*/ 2147483646 h 92"/>
                <a:gd name="T86" fmla="*/ 2147483646 w 92"/>
                <a:gd name="T87" fmla="*/ 2147483646 h 92"/>
                <a:gd name="T88" fmla="*/ 2147483646 w 92"/>
                <a:gd name="T89" fmla="*/ 2147483646 h 92"/>
                <a:gd name="T90" fmla="*/ 2147483646 w 92"/>
                <a:gd name="T91" fmla="*/ 2147483646 h 92"/>
                <a:gd name="T92" fmla="*/ 2147483646 w 92"/>
                <a:gd name="T93" fmla="*/ 2147483646 h 92"/>
                <a:gd name="T94" fmla="*/ 2147483646 w 92"/>
                <a:gd name="T95" fmla="*/ 2147483646 h 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2" h="92">
                  <a:moveTo>
                    <a:pt x="36" y="27"/>
                  </a:moveTo>
                  <a:lnTo>
                    <a:pt x="36" y="45"/>
                  </a:lnTo>
                  <a:lnTo>
                    <a:pt x="44" y="45"/>
                  </a:lnTo>
                  <a:lnTo>
                    <a:pt x="49" y="45"/>
                  </a:lnTo>
                  <a:lnTo>
                    <a:pt x="52" y="44"/>
                  </a:lnTo>
                  <a:lnTo>
                    <a:pt x="56" y="41"/>
                  </a:lnTo>
                  <a:lnTo>
                    <a:pt x="57" y="39"/>
                  </a:lnTo>
                  <a:lnTo>
                    <a:pt x="58" y="36"/>
                  </a:lnTo>
                  <a:lnTo>
                    <a:pt x="57" y="32"/>
                  </a:lnTo>
                  <a:lnTo>
                    <a:pt x="56" y="30"/>
                  </a:lnTo>
                  <a:lnTo>
                    <a:pt x="55" y="29"/>
                  </a:lnTo>
                  <a:lnTo>
                    <a:pt x="51" y="28"/>
                  </a:lnTo>
                  <a:lnTo>
                    <a:pt x="48" y="27"/>
                  </a:lnTo>
                  <a:lnTo>
                    <a:pt x="43" y="27"/>
                  </a:lnTo>
                  <a:lnTo>
                    <a:pt x="36" y="27"/>
                  </a:lnTo>
                  <a:close/>
                  <a:moveTo>
                    <a:pt x="27" y="21"/>
                  </a:moveTo>
                  <a:lnTo>
                    <a:pt x="44" y="21"/>
                  </a:lnTo>
                  <a:lnTo>
                    <a:pt x="50" y="21"/>
                  </a:lnTo>
                  <a:lnTo>
                    <a:pt x="55" y="21"/>
                  </a:lnTo>
                  <a:lnTo>
                    <a:pt x="59" y="22"/>
                  </a:lnTo>
                  <a:lnTo>
                    <a:pt x="63" y="24"/>
                  </a:lnTo>
                  <a:lnTo>
                    <a:pt x="65" y="27"/>
                  </a:lnTo>
                  <a:lnTo>
                    <a:pt x="66" y="31"/>
                  </a:lnTo>
                  <a:lnTo>
                    <a:pt x="66" y="35"/>
                  </a:lnTo>
                  <a:lnTo>
                    <a:pt x="66" y="39"/>
                  </a:lnTo>
                  <a:lnTo>
                    <a:pt x="64" y="43"/>
                  </a:lnTo>
                  <a:lnTo>
                    <a:pt x="61" y="45"/>
                  </a:lnTo>
                  <a:lnTo>
                    <a:pt x="58" y="47"/>
                  </a:lnTo>
                  <a:lnTo>
                    <a:pt x="55" y="47"/>
                  </a:lnTo>
                  <a:lnTo>
                    <a:pt x="58" y="48"/>
                  </a:lnTo>
                  <a:lnTo>
                    <a:pt x="60" y="51"/>
                  </a:lnTo>
                  <a:lnTo>
                    <a:pt x="63" y="53"/>
                  </a:lnTo>
                  <a:lnTo>
                    <a:pt x="65" y="56"/>
                  </a:lnTo>
                  <a:lnTo>
                    <a:pt x="66" y="61"/>
                  </a:lnTo>
                  <a:lnTo>
                    <a:pt x="66" y="64"/>
                  </a:lnTo>
                  <a:lnTo>
                    <a:pt x="66" y="68"/>
                  </a:lnTo>
                  <a:lnTo>
                    <a:pt x="66" y="70"/>
                  </a:lnTo>
                  <a:lnTo>
                    <a:pt x="66" y="71"/>
                  </a:lnTo>
                  <a:lnTo>
                    <a:pt x="58" y="71"/>
                  </a:lnTo>
                  <a:lnTo>
                    <a:pt x="58" y="70"/>
                  </a:lnTo>
                  <a:lnTo>
                    <a:pt x="58" y="69"/>
                  </a:lnTo>
                  <a:lnTo>
                    <a:pt x="58" y="64"/>
                  </a:lnTo>
                  <a:lnTo>
                    <a:pt x="57" y="61"/>
                  </a:lnTo>
                  <a:lnTo>
                    <a:pt x="57" y="57"/>
                  </a:lnTo>
                  <a:lnTo>
                    <a:pt x="55" y="55"/>
                  </a:lnTo>
                  <a:lnTo>
                    <a:pt x="53" y="53"/>
                  </a:lnTo>
                  <a:lnTo>
                    <a:pt x="50" y="52"/>
                  </a:lnTo>
                  <a:lnTo>
                    <a:pt x="48" y="52"/>
                  </a:lnTo>
                  <a:lnTo>
                    <a:pt x="43" y="52"/>
                  </a:lnTo>
                  <a:lnTo>
                    <a:pt x="36" y="52"/>
                  </a:lnTo>
                  <a:lnTo>
                    <a:pt x="36" y="71"/>
                  </a:lnTo>
                  <a:lnTo>
                    <a:pt x="27" y="71"/>
                  </a:lnTo>
                  <a:lnTo>
                    <a:pt x="27" y="21"/>
                  </a:lnTo>
                  <a:close/>
                  <a:moveTo>
                    <a:pt x="45" y="6"/>
                  </a:moveTo>
                  <a:lnTo>
                    <a:pt x="30" y="9"/>
                  </a:lnTo>
                  <a:lnTo>
                    <a:pt x="18" y="17"/>
                  </a:lnTo>
                  <a:lnTo>
                    <a:pt x="9" y="31"/>
                  </a:lnTo>
                  <a:lnTo>
                    <a:pt x="6" y="46"/>
                  </a:lnTo>
                  <a:lnTo>
                    <a:pt x="9" y="61"/>
                  </a:lnTo>
                  <a:lnTo>
                    <a:pt x="18" y="75"/>
                  </a:lnTo>
                  <a:lnTo>
                    <a:pt x="30" y="83"/>
                  </a:lnTo>
                  <a:lnTo>
                    <a:pt x="45" y="86"/>
                  </a:lnTo>
                  <a:lnTo>
                    <a:pt x="61" y="83"/>
                  </a:lnTo>
                  <a:lnTo>
                    <a:pt x="74" y="75"/>
                  </a:lnTo>
                  <a:lnTo>
                    <a:pt x="82" y="61"/>
                  </a:lnTo>
                  <a:lnTo>
                    <a:pt x="85" y="46"/>
                  </a:lnTo>
                  <a:lnTo>
                    <a:pt x="82" y="31"/>
                  </a:lnTo>
                  <a:lnTo>
                    <a:pt x="74" y="17"/>
                  </a:lnTo>
                  <a:lnTo>
                    <a:pt x="61" y="9"/>
                  </a:lnTo>
                  <a:lnTo>
                    <a:pt x="45" y="6"/>
                  </a:lnTo>
                  <a:close/>
                  <a:moveTo>
                    <a:pt x="45" y="0"/>
                  </a:moveTo>
                  <a:lnTo>
                    <a:pt x="58" y="1"/>
                  </a:lnTo>
                  <a:lnTo>
                    <a:pt x="68" y="6"/>
                  </a:lnTo>
                  <a:lnTo>
                    <a:pt x="79" y="13"/>
                  </a:lnTo>
                  <a:lnTo>
                    <a:pt x="85" y="23"/>
                  </a:lnTo>
                  <a:lnTo>
                    <a:pt x="90" y="33"/>
                  </a:lnTo>
                  <a:lnTo>
                    <a:pt x="92" y="46"/>
                  </a:lnTo>
                  <a:lnTo>
                    <a:pt x="90" y="59"/>
                  </a:lnTo>
                  <a:lnTo>
                    <a:pt x="85" y="69"/>
                  </a:lnTo>
                  <a:lnTo>
                    <a:pt x="79" y="79"/>
                  </a:lnTo>
                  <a:lnTo>
                    <a:pt x="68" y="86"/>
                  </a:lnTo>
                  <a:lnTo>
                    <a:pt x="58" y="91"/>
                  </a:lnTo>
                  <a:lnTo>
                    <a:pt x="45" y="92"/>
                  </a:lnTo>
                  <a:lnTo>
                    <a:pt x="34" y="91"/>
                  </a:lnTo>
                  <a:lnTo>
                    <a:pt x="22" y="86"/>
                  </a:lnTo>
                  <a:lnTo>
                    <a:pt x="13" y="79"/>
                  </a:lnTo>
                  <a:lnTo>
                    <a:pt x="5" y="69"/>
                  </a:lnTo>
                  <a:lnTo>
                    <a:pt x="1" y="59"/>
                  </a:lnTo>
                  <a:lnTo>
                    <a:pt x="0" y="46"/>
                  </a:lnTo>
                  <a:lnTo>
                    <a:pt x="1" y="33"/>
                  </a:lnTo>
                  <a:lnTo>
                    <a:pt x="5" y="23"/>
                  </a:lnTo>
                  <a:lnTo>
                    <a:pt x="13" y="13"/>
                  </a:lnTo>
                  <a:lnTo>
                    <a:pt x="22" y="6"/>
                  </a:lnTo>
                  <a:lnTo>
                    <a:pt x="34" y="1"/>
                  </a:lnTo>
                  <a:lnTo>
                    <a:pt x="45"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
        <p:nvSpPr>
          <p:cNvPr id="10242" name="Title Placeholder 1"/>
          <p:cNvSpPr>
            <a:spLocks noGrp="1"/>
          </p:cNvSpPr>
          <p:nvPr>
            <p:ph type="ctrTitle"/>
          </p:nvPr>
        </p:nvSpPr>
        <p:spPr>
          <a:xfrm>
            <a:off x="457200" y="1613139"/>
            <a:ext cx="8191948" cy="2682096"/>
          </a:xfrm>
          <a:prstGeom prst="rect">
            <a:avLst/>
          </a:prstGeom>
        </p:spPr>
        <p:txBody>
          <a:bodyPr anchor="b"/>
          <a:lstStyle>
            <a:lvl1pPr algn="l">
              <a:lnSpc>
                <a:spcPct val="100000"/>
              </a:lnSpc>
              <a:defRPr sz="1000" b="0" cap="none" baseline="0">
                <a:solidFill>
                  <a:srgbClr val="FFFFFF"/>
                </a:solidFill>
                <a:latin typeface="Arial Narrow" panose="020B060602020203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174813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ark Blue Background">
    <p:spTree>
      <p:nvGrpSpPr>
        <p:cNvPr id="1" name=""/>
        <p:cNvGrpSpPr/>
        <p:nvPr/>
      </p:nvGrpSpPr>
      <p:grpSpPr>
        <a:xfrm>
          <a:off x="0" y="0"/>
          <a:ext cx="0" cy="0"/>
          <a:chOff x="0" y="0"/>
          <a:chExt cx="0" cy="0"/>
        </a:xfrm>
      </p:grpSpPr>
      <p:sp>
        <p:nvSpPr>
          <p:cNvPr id="7" name="Rectangle 6"/>
          <p:cNvSpPr/>
          <p:nvPr userDrawn="1"/>
        </p:nvSpPr>
        <p:spPr bwMode="auto">
          <a:xfrm rot="5400000">
            <a:off x="1667667" y="-1694656"/>
            <a:ext cx="5829301" cy="9174163"/>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8" name="Rectangle 7"/>
          <p:cNvSpPr>
            <a:spLocks noGrp="1" noChangeArrowheads="1"/>
          </p:cNvSpPr>
          <p:nvPr>
            <p:ph type="ftr" sz="quarter" idx="11"/>
          </p:nvPr>
        </p:nvSpPr>
        <p:spPr>
          <a:xfrm>
            <a:off x="0" y="6626225"/>
            <a:ext cx="7011988" cy="228600"/>
          </a:xfrm>
        </p:spPr>
        <p:txBody>
          <a:bodyPr/>
          <a:lstStyle>
            <a:lvl1pPr>
              <a:defRPr/>
            </a:lvl1pPr>
          </a:lstStyle>
          <a:p>
            <a:r>
              <a:rPr lang="en-US" altLang="en-US" dirty="0"/>
              <a:t>Confidential, unpublished property of Cigna. Do not duplicate or distribute. Use and distribution limited solely to authorized personnel. © 2018 Cigna</a:t>
            </a:r>
          </a:p>
        </p:txBody>
      </p:sp>
      <p:sp>
        <p:nvSpPr>
          <p:cNvPr id="9" name="Slide Number Placeholder 5"/>
          <p:cNvSpPr>
            <a:spLocks noGrp="1"/>
          </p:cNvSpPr>
          <p:nvPr>
            <p:ph type="sldNum" sz="quarter" idx="10"/>
          </p:nvPr>
        </p:nvSpPr>
        <p:spPr>
          <a:xfrm>
            <a:off x="7010400" y="6629400"/>
            <a:ext cx="2133600" cy="212725"/>
          </a:xfrm>
        </p:spPr>
        <p:txBody>
          <a:bodyPr/>
          <a:lstStyle>
            <a:lvl1pPr>
              <a:defRPr/>
            </a:lvl1pPr>
          </a:lstStyle>
          <a:p>
            <a:fld id="{C8C01F01-A601-4FE5-8E71-6675F782C625}" type="slidenum">
              <a:rPr lang="en-US" altLang="en-US"/>
              <a:pPr/>
              <a:t>‹#›</a:t>
            </a:fld>
            <a:endParaRPr lang="en-US" altLang="en-US" dirty="0"/>
          </a:p>
        </p:txBody>
      </p:sp>
    </p:spTree>
    <p:extLst>
      <p:ext uri="{BB962C8B-B14F-4D97-AF65-F5344CB8AC3E}">
        <p14:creationId xmlns:p14="http://schemas.microsoft.com/office/powerpoint/2010/main" val="3787993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55752"/>
          <a:stretch/>
        </p:blipFill>
        <p:spPr>
          <a:xfrm>
            <a:off x="6880225" y="5961063"/>
            <a:ext cx="2046288" cy="850899"/>
          </a:xfrm>
          <a:prstGeom prst="rect">
            <a:avLst/>
          </a:prstGeom>
        </p:spPr>
      </p:pic>
      <p:sp>
        <p:nvSpPr>
          <p:cNvPr id="4" name="Rectangle 3"/>
          <p:cNvSpPr/>
          <p:nvPr userDrawn="1"/>
        </p:nvSpPr>
        <p:spPr bwMode="auto">
          <a:xfrm rot="5400000">
            <a:off x="3878262" y="519113"/>
            <a:ext cx="1404937" cy="9170988"/>
          </a:xfrm>
          <a:prstGeom prst="rect">
            <a:avLst/>
          </a:prstGeom>
          <a:solidFill>
            <a:srgbClr val="0065A6"/>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5" name="Rectangle 4"/>
          <p:cNvSpPr/>
          <p:nvPr userDrawn="1"/>
        </p:nvSpPr>
        <p:spPr bwMode="auto">
          <a:xfrm rot="5400000">
            <a:off x="2870199" y="-1881187"/>
            <a:ext cx="3395663" cy="9170988"/>
          </a:xfrm>
          <a:prstGeom prst="rect">
            <a:avLst/>
          </a:prstGeom>
          <a:solidFill>
            <a:srgbClr val="002850"/>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dirty="0">
              <a:solidFill>
                <a:srgbClr val="FFFF00"/>
              </a:solidFill>
              <a:ea typeface="ＭＳ Ｐゴシック" pitchFamily="34" charset="-128"/>
            </a:endParaRPr>
          </a:p>
        </p:txBody>
      </p:sp>
      <p:sp>
        <p:nvSpPr>
          <p:cNvPr id="10242" name="Title Placeholder 1"/>
          <p:cNvSpPr>
            <a:spLocks noGrp="1"/>
          </p:cNvSpPr>
          <p:nvPr>
            <p:ph type="ctrTitle"/>
          </p:nvPr>
        </p:nvSpPr>
        <p:spPr>
          <a:xfrm>
            <a:off x="457200" y="1283516"/>
            <a:ext cx="8191948" cy="2682096"/>
          </a:xfrm>
          <a:prstGeom prst="rect">
            <a:avLst/>
          </a:prstGeom>
        </p:spPr>
        <p:txBody>
          <a:bodyPr anchor="b"/>
          <a:lstStyle>
            <a:lvl1pPr>
              <a:lnSpc>
                <a:spcPts val="4800"/>
              </a:lnSpc>
              <a:defRPr sz="4800" b="1" cap="all" baseline="0">
                <a:solidFill>
                  <a:srgbClr val="FFFFFF"/>
                </a:solidFill>
                <a:latin typeface="Arial" charset="0"/>
              </a:defRPr>
            </a:lvl1pPr>
          </a:lstStyle>
          <a:p>
            <a:r>
              <a:rPr lang="en-US"/>
              <a:t>Click to edit Master title style</a:t>
            </a:r>
            <a:endParaRPr lang="en-US" dirty="0"/>
          </a:p>
        </p:txBody>
      </p:sp>
      <p:sp>
        <p:nvSpPr>
          <p:cNvPr id="10243" name="Text Placeholder 2"/>
          <p:cNvSpPr>
            <a:spLocks noGrp="1"/>
          </p:cNvSpPr>
          <p:nvPr>
            <p:ph type="subTitle" idx="1" hasCustomPrompt="1"/>
          </p:nvPr>
        </p:nvSpPr>
        <p:spPr>
          <a:xfrm>
            <a:off x="457200" y="4402138"/>
            <a:ext cx="6434138" cy="1404938"/>
          </a:xfrm>
        </p:spPr>
        <p:txBody>
          <a:bodyPr anchor="ctr"/>
          <a:lstStyle>
            <a:lvl1pPr marL="0" indent="0">
              <a:lnSpc>
                <a:spcPts val="2200"/>
              </a:lnSpc>
              <a:buFont typeface="Arial" charset="0"/>
              <a:buNone/>
              <a:defRPr sz="2000" b="0">
                <a:solidFill>
                  <a:schemeClr val="bg1"/>
                </a:solidFill>
                <a:latin typeface="Arial" charset="0"/>
              </a:defRPr>
            </a:lvl1pPr>
          </a:lstStyle>
          <a:p>
            <a:r>
              <a:rPr lang="en-US" dirty="0"/>
              <a:t>Click to edit master subtitle style</a:t>
            </a:r>
          </a:p>
        </p:txBody>
      </p:sp>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44659" t="30410" r="-6860" b="10635"/>
          <a:stretch/>
        </p:blipFill>
        <p:spPr>
          <a:xfrm>
            <a:off x="377825" y="6224587"/>
            <a:ext cx="2876549" cy="501650"/>
          </a:xfrm>
          <a:prstGeom prst="rect">
            <a:avLst/>
          </a:prstGeom>
        </p:spPr>
      </p:pic>
    </p:spTree>
    <p:extLst>
      <p:ext uri="{BB962C8B-B14F-4D97-AF65-F5344CB8AC3E}">
        <p14:creationId xmlns:p14="http://schemas.microsoft.com/office/powerpoint/2010/main" val="1966366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2.xml"/><Relationship Id="rId7"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600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bwMode="auto">
          <a:xfrm>
            <a:off x="7010400" y="6629400"/>
            <a:ext cx="2133600" cy="212725"/>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algn="r" eaLnBrk="1" hangingPunct="1">
              <a:defRPr sz="1000">
                <a:solidFill>
                  <a:srgbClr val="999999"/>
                </a:solidFill>
              </a:defRPr>
            </a:lvl1pPr>
          </a:lstStyle>
          <a:p>
            <a:pPr>
              <a:defRPr/>
            </a:pPr>
            <a:fld id="{9AC8C51C-5C13-41A7-83B9-2AD13C92EA64}" type="slidenum">
              <a:rPr lang="en-US" altLang="en-US"/>
              <a:pPr>
                <a:defRPr/>
              </a:pPr>
              <a:t>‹#›</a:t>
            </a:fld>
            <a:endParaRPr lang="en-US" altLang="en-US" dirty="0"/>
          </a:p>
        </p:txBody>
      </p:sp>
      <p:sp>
        <p:nvSpPr>
          <p:cNvPr id="1031" name="Rectangle 7"/>
          <p:cNvSpPr>
            <a:spLocks noGrp="1" noChangeArrowheads="1"/>
          </p:cNvSpPr>
          <p:nvPr>
            <p:ph type="ftr" sz="quarter" idx="3"/>
          </p:nvPr>
        </p:nvSpPr>
        <p:spPr bwMode="auto">
          <a:xfrm>
            <a:off x="0" y="6626225"/>
            <a:ext cx="70119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eaLnBrk="1" hangingPunct="1">
              <a:defRPr sz="800">
                <a:solidFill>
                  <a:srgbClr val="999999"/>
                </a:solidFill>
                <a:latin typeface="Arial Narrow" pitchFamily="-84" charset="0"/>
                <a:ea typeface="ＭＳ Ｐゴシック" pitchFamily="-84" charset="-128"/>
                <a:cs typeface="Arial" charset="0"/>
              </a:defRPr>
            </a:lvl1pPr>
          </a:lstStyle>
          <a:p>
            <a:pPr>
              <a:defRPr/>
            </a:pPr>
            <a:r>
              <a:rPr lang="en-US" altLang="en-US" dirty="0"/>
              <a:t>Confidential, unpublished property of Cigna. Do not duplicate or distribute. Use and distribution limited solely to authorized personnel. © 2020 Cigna  </a:t>
            </a:r>
          </a:p>
        </p:txBody>
      </p:sp>
      <p:sp>
        <p:nvSpPr>
          <p:cNvPr id="1029" name="Title Placeholder 26"/>
          <p:cNvSpPr>
            <a:spLocks noGrp="1"/>
          </p:cNvSpPr>
          <p:nvPr>
            <p:ph type="title"/>
          </p:nvPr>
        </p:nvSpPr>
        <p:spPr bwMode="auto">
          <a:xfrm>
            <a:off x="457200" y="304800"/>
            <a:ext cx="8229600" cy="361950"/>
          </a:xfrm>
          <a:prstGeom prst="rect">
            <a:avLst/>
          </a:prstGeom>
          <a:noFill/>
          <a:ln>
            <a:noFill/>
          </a:ln>
        </p:spPr>
        <p:txBody>
          <a:bodyPr vert="horz" wrap="square" lIns="91440" tIns="45720" rIns="91440" bIns="45720" numCol="1" anchor="t" anchorCtr="0" compatLnSpc="1">
            <a:prstTxWarp prst="textNoShape">
              <a:avLst/>
            </a:prstTxWarp>
          </a:bodyPr>
          <a:lstStyle/>
          <a:p>
            <a:pPr lvl="0"/>
            <a:r>
              <a:rPr lang="en-US" altLang="en-US" dirty="0"/>
              <a:t>Click to edit Master title style18 PT</a:t>
            </a:r>
          </a:p>
        </p:txBody>
      </p:sp>
      <p:grpSp>
        <p:nvGrpSpPr>
          <p:cNvPr id="1030" name="Group 10"/>
          <p:cNvGrpSpPr>
            <a:grpSpLocks/>
          </p:cNvGrpSpPr>
          <p:nvPr userDrawn="1"/>
        </p:nvGrpSpPr>
        <p:grpSpPr bwMode="auto">
          <a:xfrm>
            <a:off x="7113588" y="6137275"/>
            <a:ext cx="1563687" cy="511175"/>
            <a:chOff x="7113588" y="6137275"/>
            <a:chExt cx="1563687" cy="511175"/>
          </a:xfrm>
        </p:grpSpPr>
        <p:sp>
          <p:nvSpPr>
            <p:cNvPr id="2" name="Freeform 6"/>
            <p:cNvSpPr>
              <a:spLocks noEditPoints="1"/>
            </p:cNvSpPr>
            <p:nvPr/>
          </p:nvSpPr>
          <p:spPr bwMode="auto">
            <a:xfrm>
              <a:off x="7275513" y="6353175"/>
              <a:ext cx="222250" cy="295275"/>
            </a:xfrm>
            <a:custGeom>
              <a:avLst/>
              <a:gdLst>
                <a:gd name="T0" fmla="*/ 2147483646 w 420"/>
                <a:gd name="T1" fmla="*/ 2147483646 h 560"/>
                <a:gd name="T2" fmla="*/ 2147483646 w 420"/>
                <a:gd name="T3" fmla="*/ 2147483646 h 560"/>
                <a:gd name="T4" fmla="*/ 2147483646 w 420"/>
                <a:gd name="T5" fmla="*/ 2147483646 h 560"/>
                <a:gd name="T6" fmla="*/ 2147483646 w 420"/>
                <a:gd name="T7" fmla="*/ 2147483646 h 560"/>
                <a:gd name="T8" fmla="*/ 2147483646 w 420"/>
                <a:gd name="T9" fmla="*/ 2147483646 h 560"/>
                <a:gd name="T10" fmla="*/ 2147483646 w 420"/>
                <a:gd name="T11" fmla="*/ 2147483646 h 560"/>
                <a:gd name="T12" fmla="*/ 2147483646 w 420"/>
                <a:gd name="T13" fmla="*/ 2147483646 h 560"/>
                <a:gd name="T14" fmla="*/ 2147483646 w 420"/>
                <a:gd name="T15" fmla="*/ 2147483646 h 560"/>
                <a:gd name="T16" fmla="*/ 2147483646 w 420"/>
                <a:gd name="T17" fmla="*/ 2147483646 h 560"/>
                <a:gd name="T18" fmla="*/ 2147483646 w 420"/>
                <a:gd name="T19" fmla="*/ 2147483646 h 560"/>
                <a:gd name="T20" fmla="*/ 2147483646 w 420"/>
                <a:gd name="T21" fmla="*/ 2147483646 h 560"/>
                <a:gd name="T22" fmla="*/ 2147483646 w 420"/>
                <a:gd name="T23" fmla="*/ 2147483646 h 560"/>
                <a:gd name="T24" fmla="*/ 2147483646 w 420"/>
                <a:gd name="T25" fmla="*/ 2147483646 h 560"/>
                <a:gd name="T26" fmla="*/ 2147483646 w 420"/>
                <a:gd name="T27" fmla="*/ 2147483646 h 560"/>
                <a:gd name="T28" fmla="*/ 2147483646 w 420"/>
                <a:gd name="T29" fmla="*/ 2147483646 h 560"/>
                <a:gd name="T30" fmla="*/ 2147483646 w 420"/>
                <a:gd name="T31" fmla="*/ 2147483646 h 560"/>
                <a:gd name="T32" fmla="*/ 2147483646 w 420"/>
                <a:gd name="T33" fmla="*/ 2147483646 h 560"/>
                <a:gd name="T34" fmla="*/ 2147483646 w 420"/>
                <a:gd name="T35" fmla="*/ 2147483646 h 560"/>
                <a:gd name="T36" fmla="*/ 2147483646 w 420"/>
                <a:gd name="T37" fmla="*/ 2147483646 h 560"/>
                <a:gd name="T38" fmla="*/ 2147483646 w 420"/>
                <a:gd name="T39" fmla="*/ 2147483646 h 560"/>
                <a:gd name="T40" fmla="*/ 2147483646 w 420"/>
                <a:gd name="T41" fmla="*/ 2147483646 h 560"/>
                <a:gd name="T42" fmla="*/ 2147483646 w 420"/>
                <a:gd name="T43" fmla="*/ 2147483646 h 560"/>
                <a:gd name="T44" fmla="*/ 2147483646 w 420"/>
                <a:gd name="T45" fmla="*/ 2147483646 h 560"/>
                <a:gd name="T46" fmla="*/ 2147483646 w 420"/>
                <a:gd name="T47" fmla="*/ 2147483646 h 560"/>
                <a:gd name="T48" fmla="*/ 2147483646 w 420"/>
                <a:gd name="T49" fmla="*/ 2147483646 h 560"/>
                <a:gd name="T50" fmla="*/ 2147483646 w 420"/>
                <a:gd name="T51" fmla="*/ 2147483646 h 560"/>
                <a:gd name="T52" fmla="*/ 2147483646 w 420"/>
                <a:gd name="T53" fmla="*/ 2147483646 h 560"/>
                <a:gd name="T54" fmla="*/ 2147483646 w 420"/>
                <a:gd name="T55" fmla="*/ 0 h 560"/>
                <a:gd name="T56" fmla="*/ 2147483646 w 420"/>
                <a:gd name="T57" fmla="*/ 2147483646 h 560"/>
                <a:gd name="T58" fmla="*/ 2147483646 w 420"/>
                <a:gd name="T59" fmla="*/ 2147483646 h 560"/>
                <a:gd name="T60" fmla="*/ 2147483646 w 420"/>
                <a:gd name="T61" fmla="*/ 2147483646 h 560"/>
                <a:gd name="T62" fmla="*/ 2147483646 w 420"/>
                <a:gd name="T63" fmla="*/ 2147483646 h 560"/>
                <a:gd name="T64" fmla="*/ 2147483646 w 420"/>
                <a:gd name="T65" fmla="*/ 2147483646 h 560"/>
                <a:gd name="T66" fmla="*/ 2147483646 w 420"/>
                <a:gd name="T67" fmla="*/ 2147483646 h 560"/>
                <a:gd name="T68" fmla="*/ 2147483646 w 420"/>
                <a:gd name="T69" fmla="*/ 2147483646 h 560"/>
                <a:gd name="T70" fmla="*/ 2147483646 w 420"/>
                <a:gd name="T71" fmla="*/ 2147483646 h 560"/>
                <a:gd name="T72" fmla="*/ 2147483646 w 420"/>
                <a:gd name="T73" fmla="*/ 2147483646 h 560"/>
                <a:gd name="T74" fmla="*/ 2147483646 w 420"/>
                <a:gd name="T75" fmla="*/ 2147483646 h 560"/>
                <a:gd name="T76" fmla="*/ 2147483646 w 420"/>
                <a:gd name="T77" fmla="*/ 2147483646 h 560"/>
                <a:gd name="T78" fmla="*/ 2147483646 w 420"/>
                <a:gd name="T79" fmla="*/ 2147483646 h 560"/>
                <a:gd name="T80" fmla="*/ 2147483646 w 420"/>
                <a:gd name="T81" fmla="*/ 2147483646 h 560"/>
                <a:gd name="T82" fmla="*/ 2147483646 w 420"/>
                <a:gd name="T83" fmla="*/ 2147483646 h 560"/>
                <a:gd name="T84" fmla="*/ 2147483646 w 420"/>
                <a:gd name="T85" fmla="*/ 2147483646 h 560"/>
                <a:gd name="T86" fmla="*/ 2147483646 w 420"/>
                <a:gd name="T87" fmla="*/ 2147483646 h 560"/>
                <a:gd name="T88" fmla="*/ 2147483646 w 420"/>
                <a:gd name="T89" fmla="*/ 2147483646 h 560"/>
                <a:gd name="T90" fmla="*/ 2147483646 w 420"/>
                <a:gd name="T91" fmla="*/ 2147483646 h 560"/>
                <a:gd name="T92" fmla="*/ 2147483646 w 420"/>
                <a:gd name="T93" fmla="*/ 2147483646 h 560"/>
                <a:gd name="T94" fmla="*/ 2147483646 w 420"/>
                <a:gd name="T95" fmla="*/ 2147483646 h 560"/>
                <a:gd name="T96" fmla="*/ 2147483646 w 420"/>
                <a:gd name="T97" fmla="*/ 2147483646 h 560"/>
                <a:gd name="T98" fmla="*/ 2147483646 w 420"/>
                <a:gd name="T99" fmla="*/ 2147483646 h 560"/>
                <a:gd name="T100" fmla="*/ 2147483646 w 420"/>
                <a:gd name="T101" fmla="*/ 2147483646 h 560"/>
                <a:gd name="T102" fmla="*/ 2147483646 w 420"/>
                <a:gd name="T103" fmla="*/ 2147483646 h 560"/>
                <a:gd name="T104" fmla="*/ 2147483646 w 420"/>
                <a:gd name="T105" fmla="*/ 2147483646 h 560"/>
                <a:gd name="T106" fmla="*/ 0 w 420"/>
                <a:gd name="T107" fmla="*/ 2147483646 h 560"/>
                <a:gd name="T108" fmla="*/ 2147483646 w 420"/>
                <a:gd name="T109" fmla="*/ 2147483646 h 560"/>
                <a:gd name="T110" fmla="*/ 2147483646 w 420"/>
                <a:gd name="T111" fmla="*/ 0 h 56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20" h="560">
                  <a:moveTo>
                    <a:pt x="412" y="0"/>
                  </a:moveTo>
                  <a:lnTo>
                    <a:pt x="416" y="2"/>
                  </a:lnTo>
                  <a:lnTo>
                    <a:pt x="418" y="3"/>
                  </a:lnTo>
                  <a:lnTo>
                    <a:pt x="419" y="5"/>
                  </a:lnTo>
                  <a:lnTo>
                    <a:pt x="420" y="7"/>
                  </a:lnTo>
                  <a:lnTo>
                    <a:pt x="417" y="14"/>
                  </a:lnTo>
                  <a:lnTo>
                    <a:pt x="411" y="23"/>
                  </a:lnTo>
                  <a:lnTo>
                    <a:pt x="402" y="35"/>
                  </a:lnTo>
                  <a:lnTo>
                    <a:pt x="391" y="46"/>
                  </a:lnTo>
                  <a:lnTo>
                    <a:pt x="381" y="60"/>
                  </a:lnTo>
                  <a:lnTo>
                    <a:pt x="370" y="75"/>
                  </a:lnTo>
                  <a:lnTo>
                    <a:pt x="357" y="92"/>
                  </a:lnTo>
                  <a:lnTo>
                    <a:pt x="345" y="112"/>
                  </a:lnTo>
                  <a:lnTo>
                    <a:pt x="332" y="134"/>
                  </a:lnTo>
                  <a:lnTo>
                    <a:pt x="320" y="160"/>
                  </a:lnTo>
                  <a:lnTo>
                    <a:pt x="310" y="189"/>
                  </a:lnTo>
                  <a:lnTo>
                    <a:pt x="301" y="221"/>
                  </a:lnTo>
                  <a:lnTo>
                    <a:pt x="294" y="258"/>
                  </a:lnTo>
                  <a:lnTo>
                    <a:pt x="291" y="299"/>
                  </a:lnTo>
                  <a:lnTo>
                    <a:pt x="288" y="343"/>
                  </a:lnTo>
                  <a:lnTo>
                    <a:pt x="290" y="382"/>
                  </a:lnTo>
                  <a:lnTo>
                    <a:pt x="292" y="414"/>
                  </a:lnTo>
                  <a:lnTo>
                    <a:pt x="295" y="443"/>
                  </a:lnTo>
                  <a:lnTo>
                    <a:pt x="299" y="467"/>
                  </a:lnTo>
                  <a:lnTo>
                    <a:pt x="302" y="489"/>
                  </a:lnTo>
                  <a:lnTo>
                    <a:pt x="304" y="508"/>
                  </a:lnTo>
                  <a:lnTo>
                    <a:pt x="304" y="528"/>
                  </a:lnTo>
                  <a:lnTo>
                    <a:pt x="304" y="541"/>
                  </a:lnTo>
                  <a:lnTo>
                    <a:pt x="301" y="552"/>
                  </a:lnTo>
                  <a:lnTo>
                    <a:pt x="296" y="557"/>
                  </a:lnTo>
                  <a:lnTo>
                    <a:pt x="290" y="560"/>
                  </a:lnTo>
                  <a:lnTo>
                    <a:pt x="282" y="556"/>
                  </a:lnTo>
                  <a:lnTo>
                    <a:pt x="271" y="545"/>
                  </a:lnTo>
                  <a:lnTo>
                    <a:pt x="262" y="529"/>
                  </a:lnTo>
                  <a:lnTo>
                    <a:pt x="252" y="506"/>
                  </a:lnTo>
                  <a:lnTo>
                    <a:pt x="243" y="478"/>
                  </a:lnTo>
                  <a:lnTo>
                    <a:pt x="236" y="446"/>
                  </a:lnTo>
                  <a:lnTo>
                    <a:pt x="229" y="411"/>
                  </a:lnTo>
                  <a:lnTo>
                    <a:pt x="225" y="373"/>
                  </a:lnTo>
                  <a:lnTo>
                    <a:pt x="223" y="332"/>
                  </a:lnTo>
                  <a:lnTo>
                    <a:pt x="225" y="286"/>
                  </a:lnTo>
                  <a:lnTo>
                    <a:pt x="230" y="244"/>
                  </a:lnTo>
                  <a:lnTo>
                    <a:pt x="239" y="205"/>
                  </a:lnTo>
                  <a:lnTo>
                    <a:pt x="249" y="171"/>
                  </a:lnTo>
                  <a:lnTo>
                    <a:pt x="262" y="141"/>
                  </a:lnTo>
                  <a:lnTo>
                    <a:pt x="277" y="114"/>
                  </a:lnTo>
                  <a:lnTo>
                    <a:pt x="292" y="90"/>
                  </a:lnTo>
                  <a:lnTo>
                    <a:pt x="309" y="69"/>
                  </a:lnTo>
                  <a:lnTo>
                    <a:pt x="325" y="52"/>
                  </a:lnTo>
                  <a:lnTo>
                    <a:pt x="341" y="37"/>
                  </a:lnTo>
                  <a:lnTo>
                    <a:pt x="357" y="26"/>
                  </a:lnTo>
                  <a:lnTo>
                    <a:pt x="372" y="16"/>
                  </a:lnTo>
                  <a:lnTo>
                    <a:pt x="386" y="10"/>
                  </a:lnTo>
                  <a:lnTo>
                    <a:pt x="397" y="5"/>
                  </a:lnTo>
                  <a:lnTo>
                    <a:pt x="406" y="2"/>
                  </a:lnTo>
                  <a:lnTo>
                    <a:pt x="412" y="0"/>
                  </a:lnTo>
                  <a:close/>
                  <a:moveTo>
                    <a:pt x="7" y="0"/>
                  </a:moveTo>
                  <a:lnTo>
                    <a:pt x="13" y="2"/>
                  </a:lnTo>
                  <a:lnTo>
                    <a:pt x="23" y="5"/>
                  </a:lnTo>
                  <a:lnTo>
                    <a:pt x="34" y="10"/>
                  </a:lnTo>
                  <a:lnTo>
                    <a:pt x="47" y="16"/>
                  </a:lnTo>
                  <a:lnTo>
                    <a:pt x="62" y="26"/>
                  </a:lnTo>
                  <a:lnTo>
                    <a:pt x="78" y="37"/>
                  </a:lnTo>
                  <a:lnTo>
                    <a:pt x="94" y="52"/>
                  </a:lnTo>
                  <a:lnTo>
                    <a:pt x="111" y="69"/>
                  </a:lnTo>
                  <a:lnTo>
                    <a:pt x="127" y="90"/>
                  </a:lnTo>
                  <a:lnTo>
                    <a:pt x="143" y="114"/>
                  </a:lnTo>
                  <a:lnTo>
                    <a:pt x="157" y="141"/>
                  </a:lnTo>
                  <a:lnTo>
                    <a:pt x="170" y="171"/>
                  </a:lnTo>
                  <a:lnTo>
                    <a:pt x="181" y="205"/>
                  </a:lnTo>
                  <a:lnTo>
                    <a:pt x="189" y="244"/>
                  </a:lnTo>
                  <a:lnTo>
                    <a:pt x="194" y="286"/>
                  </a:lnTo>
                  <a:lnTo>
                    <a:pt x="196" y="332"/>
                  </a:lnTo>
                  <a:lnTo>
                    <a:pt x="194" y="373"/>
                  </a:lnTo>
                  <a:lnTo>
                    <a:pt x="190" y="411"/>
                  </a:lnTo>
                  <a:lnTo>
                    <a:pt x="184" y="446"/>
                  </a:lnTo>
                  <a:lnTo>
                    <a:pt x="176" y="478"/>
                  </a:lnTo>
                  <a:lnTo>
                    <a:pt x="167" y="506"/>
                  </a:lnTo>
                  <a:lnTo>
                    <a:pt x="158" y="529"/>
                  </a:lnTo>
                  <a:lnTo>
                    <a:pt x="147" y="545"/>
                  </a:lnTo>
                  <a:lnTo>
                    <a:pt x="138" y="556"/>
                  </a:lnTo>
                  <a:lnTo>
                    <a:pt x="129" y="560"/>
                  </a:lnTo>
                  <a:lnTo>
                    <a:pt x="122" y="557"/>
                  </a:lnTo>
                  <a:lnTo>
                    <a:pt x="118" y="552"/>
                  </a:lnTo>
                  <a:lnTo>
                    <a:pt x="115" y="541"/>
                  </a:lnTo>
                  <a:lnTo>
                    <a:pt x="114" y="528"/>
                  </a:lnTo>
                  <a:lnTo>
                    <a:pt x="115" y="508"/>
                  </a:lnTo>
                  <a:lnTo>
                    <a:pt x="118" y="489"/>
                  </a:lnTo>
                  <a:lnTo>
                    <a:pt x="121" y="467"/>
                  </a:lnTo>
                  <a:lnTo>
                    <a:pt x="125" y="443"/>
                  </a:lnTo>
                  <a:lnTo>
                    <a:pt x="127" y="414"/>
                  </a:lnTo>
                  <a:lnTo>
                    <a:pt x="129" y="382"/>
                  </a:lnTo>
                  <a:lnTo>
                    <a:pt x="130" y="343"/>
                  </a:lnTo>
                  <a:lnTo>
                    <a:pt x="129" y="299"/>
                  </a:lnTo>
                  <a:lnTo>
                    <a:pt x="125" y="258"/>
                  </a:lnTo>
                  <a:lnTo>
                    <a:pt x="118" y="221"/>
                  </a:lnTo>
                  <a:lnTo>
                    <a:pt x="109" y="189"/>
                  </a:lnTo>
                  <a:lnTo>
                    <a:pt x="98" y="160"/>
                  </a:lnTo>
                  <a:lnTo>
                    <a:pt x="87" y="134"/>
                  </a:lnTo>
                  <a:lnTo>
                    <a:pt x="75" y="112"/>
                  </a:lnTo>
                  <a:lnTo>
                    <a:pt x="63" y="92"/>
                  </a:lnTo>
                  <a:lnTo>
                    <a:pt x="50" y="75"/>
                  </a:lnTo>
                  <a:lnTo>
                    <a:pt x="39" y="60"/>
                  </a:lnTo>
                  <a:lnTo>
                    <a:pt x="27" y="46"/>
                  </a:lnTo>
                  <a:lnTo>
                    <a:pt x="18" y="35"/>
                  </a:lnTo>
                  <a:lnTo>
                    <a:pt x="9" y="23"/>
                  </a:lnTo>
                  <a:lnTo>
                    <a:pt x="2" y="14"/>
                  </a:lnTo>
                  <a:lnTo>
                    <a:pt x="0" y="7"/>
                  </a:lnTo>
                  <a:lnTo>
                    <a:pt x="0" y="5"/>
                  </a:lnTo>
                  <a:lnTo>
                    <a:pt x="1" y="3"/>
                  </a:lnTo>
                  <a:lnTo>
                    <a:pt x="3" y="2"/>
                  </a:lnTo>
                  <a:lnTo>
                    <a:pt x="7"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2" name="Freeform 7"/>
            <p:cNvSpPr>
              <a:spLocks/>
            </p:cNvSpPr>
            <p:nvPr/>
          </p:nvSpPr>
          <p:spPr bwMode="auto">
            <a:xfrm>
              <a:off x="7354888" y="6348413"/>
              <a:ext cx="63500" cy="65087"/>
            </a:xfrm>
            <a:custGeom>
              <a:avLst/>
              <a:gdLst>
                <a:gd name="T0" fmla="*/ 2147483646 w 119"/>
                <a:gd name="T1" fmla="*/ 0 h 123"/>
                <a:gd name="T2" fmla="*/ 2147483646 w 119"/>
                <a:gd name="T3" fmla="*/ 2147483646 h 123"/>
                <a:gd name="T4" fmla="*/ 2147483646 w 119"/>
                <a:gd name="T5" fmla="*/ 2147483646 h 123"/>
                <a:gd name="T6" fmla="*/ 2147483646 w 119"/>
                <a:gd name="T7" fmla="*/ 2147483646 h 123"/>
                <a:gd name="T8" fmla="*/ 2147483646 w 119"/>
                <a:gd name="T9" fmla="*/ 2147483646 h 123"/>
                <a:gd name="T10" fmla="*/ 2147483646 w 119"/>
                <a:gd name="T11" fmla="*/ 2147483646 h 123"/>
                <a:gd name="T12" fmla="*/ 2147483646 w 119"/>
                <a:gd name="T13" fmla="*/ 2147483646 h 123"/>
                <a:gd name="T14" fmla="*/ 2147483646 w 119"/>
                <a:gd name="T15" fmla="*/ 2147483646 h 123"/>
                <a:gd name="T16" fmla="*/ 2147483646 w 119"/>
                <a:gd name="T17" fmla="*/ 2147483646 h 123"/>
                <a:gd name="T18" fmla="*/ 2147483646 w 119"/>
                <a:gd name="T19" fmla="*/ 2147483646 h 123"/>
                <a:gd name="T20" fmla="*/ 2147483646 w 119"/>
                <a:gd name="T21" fmla="*/ 2147483646 h 123"/>
                <a:gd name="T22" fmla="*/ 2147483646 w 119"/>
                <a:gd name="T23" fmla="*/ 2147483646 h 123"/>
                <a:gd name="T24" fmla="*/ 2147483646 w 119"/>
                <a:gd name="T25" fmla="*/ 2147483646 h 123"/>
                <a:gd name="T26" fmla="*/ 2147483646 w 119"/>
                <a:gd name="T27" fmla="*/ 2147483646 h 123"/>
                <a:gd name="T28" fmla="*/ 2147483646 w 119"/>
                <a:gd name="T29" fmla="*/ 2147483646 h 123"/>
                <a:gd name="T30" fmla="*/ 0 w 119"/>
                <a:gd name="T31" fmla="*/ 2147483646 h 123"/>
                <a:gd name="T32" fmla="*/ 2147483646 w 119"/>
                <a:gd name="T33" fmla="*/ 2147483646 h 123"/>
                <a:gd name="T34" fmla="*/ 2147483646 w 119"/>
                <a:gd name="T35" fmla="*/ 2147483646 h 123"/>
                <a:gd name="T36" fmla="*/ 2147483646 w 119"/>
                <a:gd name="T37" fmla="*/ 2147483646 h 123"/>
                <a:gd name="T38" fmla="*/ 2147483646 w 119"/>
                <a:gd name="T39" fmla="*/ 2147483646 h 123"/>
                <a:gd name="T40" fmla="*/ 2147483646 w 119"/>
                <a:gd name="T41" fmla="*/ 0 h 1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9" h="123">
                  <a:moveTo>
                    <a:pt x="59" y="0"/>
                  </a:moveTo>
                  <a:lnTo>
                    <a:pt x="79" y="4"/>
                  </a:lnTo>
                  <a:lnTo>
                    <a:pt x="95" y="13"/>
                  </a:lnTo>
                  <a:lnTo>
                    <a:pt x="107" y="25"/>
                  </a:lnTo>
                  <a:lnTo>
                    <a:pt x="117" y="43"/>
                  </a:lnTo>
                  <a:lnTo>
                    <a:pt x="119" y="62"/>
                  </a:lnTo>
                  <a:lnTo>
                    <a:pt x="117" y="81"/>
                  </a:lnTo>
                  <a:lnTo>
                    <a:pt x="107" y="99"/>
                  </a:lnTo>
                  <a:lnTo>
                    <a:pt x="95" y="111"/>
                  </a:lnTo>
                  <a:lnTo>
                    <a:pt x="79" y="120"/>
                  </a:lnTo>
                  <a:lnTo>
                    <a:pt x="59" y="123"/>
                  </a:lnTo>
                  <a:lnTo>
                    <a:pt x="41" y="120"/>
                  </a:lnTo>
                  <a:lnTo>
                    <a:pt x="24" y="111"/>
                  </a:lnTo>
                  <a:lnTo>
                    <a:pt x="11" y="99"/>
                  </a:lnTo>
                  <a:lnTo>
                    <a:pt x="3" y="81"/>
                  </a:lnTo>
                  <a:lnTo>
                    <a:pt x="0" y="62"/>
                  </a:lnTo>
                  <a:lnTo>
                    <a:pt x="3" y="43"/>
                  </a:lnTo>
                  <a:lnTo>
                    <a:pt x="11" y="25"/>
                  </a:lnTo>
                  <a:lnTo>
                    <a:pt x="24" y="13"/>
                  </a:lnTo>
                  <a:lnTo>
                    <a:pt x="41" y="4"/>
                  </a:lnTo>
                  <a:lnTo>
                    <a:pt x="59" y="0"/>
                  </a:lnTo>
                  <a:close/>
                </a:path>
              </a:pathLst>
            </a:custGeom>
            <a:solidFill>
              <a:srgbClr val="F8971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3" name="Freeform 8"/>
            <p:cNvSpPr>
              <a:spLocks noEditPoints="1"/>
            </p:cNvSpPr>
            <p:nvPr/>
          </p:nvSpPr>
          <p:spPr bwMode="auto">
            <a:xfrm>
              <a:off x="7113588" y="6137275"/>
              <a:ext cx="546100" cy="449263"/>
            </a:xfrm>
            <a:custGeom>
              <a:avLst/>
              <a:gdLst>
                <a:gd name="T0" fmla="*/ 2147483646 w 1033"/>
                <a:gd name="T1" fmla="*/ 2147483646 h 850"/>
                <a:gd name="T2" fmla="*/ 2147483646 w 1033"/>
                <a:gd name="T3" fmla="*/ 2147483646 h 850"/>
                <a:gd name="T4" fmla="*/ 2147483646 w 1033"/>
                <a:gd name="T5" fmla="*/ 2147483646 h 850"/>
                <a:gd name="T6" fmla="*/ 2147483646 w 1033"/>
                <a:gd name="T7" fmla="*/ 2147483646 h 850"/>
                <a:gd name="T8" fmla="*/ 2147483646 w 1033"/>
                <a:gd name="T9" fmla="*/ 2147483646 h 850"/>
                <a:gd name="T10" fmla="*/ 2147483646 w 1033"/>
                <a:gd name="T11" fmla="*/ 2147483646 h 850"/>
                <a:gd name="T12" fmla="*/ 2147483646 w 1033"/>
                <a:gd name="T13" fmla="*/ 2147483646 h 850"/>
                <a:gd name="T14" fmla="*/ 0 w 1033"/>
                <a:gd name="T15" fmla="*/ 2147483646 h 850"/>
                <a:gd name="T16" fmla="*/ 2147483646 w 1033"/>
                <a:gd name="T17" fmla="*/ 2147483646 h 850"/>
                <a:gd name="T18" fmla="*/ 2147483646 w 1033"/>
                <a:gd name="T19" fmla="*/ 2147483646 h 850"/>
                <a:gd name="T20" fmla="*/ 2147483646 w 1033"/>
                <a:gd name="T21" fmla="*/ 2147483646 h 850"/>
                <a:gd name="T22" fmla="*/ 2147483646 w 1033"/>
                <a:gd name="T23" fmla="*/ 2147483646 h 850"/>
                <a:gd name="T24" fmla="*/ 2147483646 w 1033"/>
                <a:gd name="T25" fmla="*/ 2147483646 h 850"/>
                <a:gd name="T26" fmla="*/ 2147483646 w 1033"/>
                <a:gd name="T27" fmla="*/ 2147483646 h 850"/>
                <a:gd name="T28" fmla="*/ 2147483646 w 1033"/>
                <a:gd name="T29" fmla="*/ 2147483646 h 850"/>
                <a:gd name="T30" fmla="*/ 2147483646 w 1033"/>
                <a:gd name="T31" fmla="*/ 2147483646 h 850"/>
                <a:gd name="T32" fmla="*/ 2147483646 w 1033"/>
                <a:gd name="T33" fmla="*/ 2147483646 h 850"/>
                <a:gd name="T34" fmla="*/ 2147483646 w 1033"/>
                <a:gd name="T35" fmla="*/ 2147483646 h 850"/>
                <a:gd name="T36" fmla="*/ 2147483646 w 1033"/>
                <a:gd name="T37" fmla="*/ 2147483646 h 850"/>
                <a:gd name="T38" fmla="*/ 2147483646 w 1033"/>
                <a:gd name="T39" fmla="*/ 2147483646 h 850"/>
                <a:gd name="T40" fmla="*/ 2147483646 w 1033"/>
                <a:gd name="T41" fmla="*/ 2147483646 h 850"/>
                <a:gd name="T42" fmla="*/ 2147483646 w 1033"/>
                <a:gd name="T43" fmla="*/ 2147483646 h 850"/>
                <a:gd name="T44" fmla="*/ 2147483646 w 1033"/>
                <a:gd name="T45" fmla="*/ 2147483646 h 850"/>
                <a:gd name="T46" fmla="*/ 2147483646 w 1033"/>
                <a:gd name="T47" fmla="*/ 2147483646 h 850"/>
                <a:gd name="T48" fmla="*/ 2147483646 w 1033"/>
                <a:gd name="T49" fmla="*/ 2147483646 h 850"/>
                <a:gd name="T50" fmla="*/ 2147483646 w 1033"/>
                <a:gd name="T51" fmla="*/ 2147483646 h 850"/>
                <a:gd name="T52" fmla="*/ 2147483646 w 1033"/>
                <a:gd name="T53" fmla="*/ 2147483646 h 850"/>
                <a:gd name="T54" fmla="*/ 2147483646 w 1033"/>
                <a:gd name="T55" fmla="*/ 2147483646 h 850"/>
                <a:gd name="T56" fmla="*/ 2147483646 w 1033"/>
                <a:gd name="T57" fmla="*/ 2147483646 h 850"/>
                <a:gd name="T58" fmla="*/ 2147483646 w 1033"/>
                <a:gd name="T59" fmla="*/ 2147483646 h 850"/>
                <a:gd name="T60" fmla="*/ 2147483646 w 1033"/>
                <a:gd name="T61" fmla="*/ 2147483646 h 850"/>
                <a:gd name="T62" fmla="*/ 2147483646 w 1033"/>
                <a:gd name="T63" fmla="*/ 2147483646 h 850"/>
                <a:gd name="T64" fmla="*/ 2147483646 w 1033"/>
                <a:gd name="T65" fmla="*/ 2147483646 h 850"/>
                <a:gd name="T66" fmla="*/ 2147483646 w 1033"/>
                <a:gd name="T67" fmla="*/ 2147483646 h 850"/>
                <a:gd name="T68" fmla="*/ 2147483646 w 1033"/>
                <a:gd name="T69" fmla="*/ 2147483646 h 850"/>
                <a:gd name="T70" fmla="*/ 2147483646 w 1033"/>
                <a:gd name="T71" fmla="*/ 2147483646 h 850"/>
                <a:gd name="T72" fmla="*/ 2147483646 w 1033"/>
                <a:gd name="T73" fmla="*/ 2147483646 h 850"/>
                <a:gd name="T74" fmla="*/ 2147483646 w 1033"/>
                <a:gd name="T75" fmla="*/ 2147483646 h 850"/>
                <a:gd name="T76" fmla="*/ 2147483646 w 1033"/>
                <a:gd name="T77" fmla="*/ 2147483646 h 850"/>
                <a:gd name="T78" fmla="*/ 2147483646 w 1033"/>
                <a:gd name="T79" fmla="*/ 2147483646 h 850"/>
                <a:gd name="T80" fmla="*/ 2147483646 w 1033"/>
                <a:gd name="T81" fmla="*/ 2147483646 h 850"/>
                <a:gd name="T82" fmla="*/ 2147483646 w 1033"/>
                <a:gd name="T83" fmla="*/ 2147483646 h 850"/>
                <a:gd name="T84" fmla="*/ 2147483646 w 1033"/>
                <a:gd name="T85" fmla="*/ 2147483646 h 850"/>
                <a:gd name="T86" fmla="*/ 2147483646 w 1033"/>
                <a:gd name="T87" fmla="*/ 2147483646 h 850"/>
                <a:gd name="T88" fmla="*/ 2147483646 w 1033"/>
                <a:gd name="T89" fmla="*/ 2147483646 h 850"/>
                <a:gd name="T90" fmla="*/ 2147483646 w 1033"/>
                <a:gd name="T91" fmla="*/ 2147483646 h 850"/>
                <a:gd name="T92" fmla="*/ 2147483646 w 1033"/>
                <a:gd name="T93" fmla="*/ 2147483646 h 850"/>
                <a:gd name="T94" fmla="*/ 2147483646 w 1033"/>
                <a:gd name="T95" fmla="*/ 2147483646 h 850"/>
                <a:gd name="T96" fmla="*/ 2147483646 w 1033"/>
                <a:gd name="T97" fmla="*/ 2147483646 h 850"/>
                <a:gd name="T98" fmla="*/ 2147483646 w 1033"/>
                <a:gd name="T99" fmla="*/ 2147483646 h 850"/>
                <a:gd name="T100" fmla="*/ 2147483646 w 1033"/>
                <a:gd name="T101" fmla="*/ 2147483646 h 850"/>
                <a:gd name="T102" fmla="*/ 2147483646 w 1033"/>
                <a:gd name="T103" fmla="*/ 2147483646 h 850"/>
                <a:gd name="T104" fmla="*/ 2147483646 w 1033"/>
                <a:gd name="T105" fmla="*/ 2147483646 h 850"/>
                <a:gd name="T106" fmla="*/ 2147483646 w 1033"/>
                <a:gd name="T107" fmla="*/ 2147483646 h 850"/>
                <a:gd name="T108" fmla="*/ 2147483646 w 1033"/>
                <a:gd name="T109" fmla="*/ 0 h 850"/>
                <a:gd name="T110" fmla="*/ 2147483646 w 1033"/>
                <a:gd name="T111" fmla="*/ 2147483646 h 850"/>
                <a:gd name="T112" fmla="*/ 2147483646 w 1033"/>
                <a:gd name="T113" fmla="*/ 2147483646 h 850"/>
                <a:gd name="T114" fmla="*/ 2147483646 w 1033"/>
                <a:gd name="T115" fmla="*/ 2147483646 h 8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33" h="850">
                  <a:moveTo>
                    <a:pt x="626" y="721"/>
                  </a:moveTo>
                  <a:lnTo>
                    <a:pt x="694" y="729"/>
                  </a:lnTo>
                  <a:lnTo>
                    <a:pt x="756" y="740"/>
                  </a:lnTo>
                  <a:lnTo>
                    <a:pt x="813" y="754"/>
                  </a:lnTo>
                  <a:lnTo>
                    <a:pt x="866" y="770"/>
                  </a:lnTo>
                  <a:lnTo>
                    <a:pt x="913" y="787"/>
                  </a:lnTo>
                  <a:lnTo>
                    <a:pt x="956" y="805"/>
                  </a:lnTo>
                  <a:lnTo>
                    <a:pt x="994" y="825"/>
                  </a:lnTo>
                  <a:lnTo>
                    <a:pt x="1028" y="845"/>
                  </a:lnTo>
                  <a:lnTo>
                    <a:pt x="1031" y="847"/>
                  </a:lnTo>
                  <a:lnTo>
                    <a:pt x="1032" y="847"/>
                  </a:lnTo>
                  <a:lnTo>
                    <a:pt x="1033" y="848"/>
                  </a:lnTo>
                  <a:lnTo>
                    <a:pt x="1033" y="849"/>
                  </a:lnTo>
                  <a:lnTo>
                    <a:pt x="1033" y="850"/>
                  </a:lnTo>
                  <a:lnTo>
                    <a:pt x="1032" y="850"/>
                  </a:lnTo>
                  <a:lnTo>
                    <a:pt x="1031" y="850"/>
                  </a:lnTo>
                  <a:lnTo>
                    <a:pt x="1028" y="850"/>
                  </a:lnTo>
                  <a:lnTo>
                    <a:pt x="1027" y="849"/>
                  </a:lnTo>
                  <a:lnTo>
                    <a:pt x="992" y="836"/>
                  </a:lnTo>
                  <a:lnTo>
                    <a:pt x="953" y="825"/>
                  </a:lnTo>
                  <a:lnTo>
                    <a:pt x="909" y="812"/>
                  </a:lnTo>
                  <a:lnTo>
                    <a:pt x="861" y="801"/>
                  </a:lnTo>
                  <a:lnTo>
                    <a:pt x="810" y="789"/>
                  </a:lnTo>
                  <a:lnTo>
                    <a:pt x="752" y="780"/>
                  </a:lnTo>
                  <a:lnTo>
                    <a:pt x="692" y="772"/>
                  </a:lnTo>
                  <a:lnTo>
                    <a:pt x="625" y="766"/>
                  </a:lnTo>
                  <a:lnTo>
                    <a:pt x="625" y="765"/>
                  </a:lnTo>
                  <a:lnTo>
                    <a:pt x="624" y="762"/>
                  </a:lnTo>
                  <a:lnTo>
                    <a:pt x="624" y="758"/>
                  </a:lnTo>
                  <a:lnTo>
                    <a:pt x="624" y="754"/>
                  </a:lnTo>
                  <a:lnTo>
                    <a:pt x="624" y="750"/>
                  </a:lnTo>
                  <a:lnTo>
                    <a:pt x="624" y="738"/>
                  </a:lnTo>
                  <a:lnTo>
                    <a:pt x="625" y="726"/>
                  </a:lnTo>
                  <a:lnTo>
                    <a:pt x="626" y="721"/>
                  </a:lnTo>
                  <a:close/>
                  <a:moveTo>
                    <a:pt x="408" y="721"/>
                  </a:moveTo>
                  <a:lnTo>
                    <a:pt x="409" y="726"/>
                  </a:lnTo>
                  <a:lnTo>
                    <a:pt x="409" y="738"/>
                  </a:lnTo>
                  <a:lnTo>
                    <a:pt x="410" y="750"/>
                  </a:lnTo>
                  <a:lnTo>
                    <a:pt x="410" y="754"/>
                  </a:lnTo>
                  <a:lnTo>
                    <a:pt x="409" y="758"/>
                  </a:lnTo>
                  <a:lnTo>
                    <a:pt x="409" y="762"/>
                  </a:lnTo>
                  <a:lnTo>
                    <a:pt x="409" y="765"/>
                  </a:lnTo>
                  <a:lnTo>
                    <a:pt x="408" y="766"/>
                  </a:lnTo>
                  <a:lnTo>
                    <a:pt x="342" y="772"/>
                  </a:lnTo>
                  <a:lnTo>
                    <a:pt x="280" y="780"/>
                  </a:lnTo>
                  <a:lnTo>
                    <a:pt x="224" y="789"/>
                  </a:lnTo>
                  <a:lnTo>
                    <a:pt x="172" y="801"/>
                  </a:lnTo>
                  <a:lnTo>
                    <a:pt x="123" y="812"/>
                  </a:lnTo>
                  <a:lnTo>
                    <a:pt x="80" y="825"/>
                  </a:lnTo>
                  <a:lnTo>
                    <a:pt x="41" y="836"/>
                  </a:lnTo>
                  <a:lnTo>
                    <a:pt x="7" y="849"/>
                  </a:lnTo>
                  <a:lnTo>
                    <a:pt x="4" y="850"/>
                  </a:lnTo>
                  <a:lnTo>
                    <a:pt x="3" y="850"/>
                  </a:lnTo>
                  <a:lnTo>
                    <a:pt x="2" y="850"/>
                  </a:lnTo>
                  <a:lnTo>
                    <a:pt x="1" y="850"/>
                  </a:lnTo>
                  <a:lnTo>
                    <a:pt x="0" y="849"/>
                  </a:lnTo>
                  <a:lnTo>
                    <a:pt x="1" y="848"/>
                  </a:lnTo>
                  <a:lnTo>
                    <a:pt x="1" y="847"/>
                  </a:lnTo>
                  <a:lnTo>
                    <a:pt x="3" y="847"/>
                  </a:lnTo>
                  <a:lnTo>
                    <a:pt x="5" y="845"/>
                  </a:lnTo>
                  <a:lnTo>
                    <a:pt x="39" y="825"/>
                  </a:lnTo>
                  <a:lnTo>
                    <a:pt x="78" y="805"/>
                  </a:lnTo>
                  <a:lnTo>
                    <a:pt x="120" y="787"/>
                  </a:lnTo>
                  <a:lnTo>
                    <a:pt x="168" y="770"/>
                  </a:lnTo>
                  <a:lnTo>
                    <a:pt x="220" y="754"/>
                  </a:lnTo>
                  <a:lnTo>
                    <a:pt x="277" y="740"/>
                  </a:lnTo>
                  <a:lnTo>
                    <a:pt x="340" y="729"/>
                  </a:lnTo>
                  <a:lnTo>
                    <a:pt x="408" y="721"/>
                  </a:lnTo>
                  <a:close/>
                  <a:moveTo>
                    <a:pt x="743" y="476"/>
                  </a:moveTo>
                  <a:lnTo>
                    <a:pt x="757" y="477"/>
                  </a:lnTo>
                  <a:lnTo>
                    <a:pt x="775" y="483"/>
                  </a:lnTo>
                  <a:lnTo>
                    <a:pt x="790" y="492"/>
                  </a:lnTo>
                  <a:lnTo>
                    <a:pt x="803" y="503"/>
                  </a:lnTo>
                  <a:lnTo>
                    <a:pt x="811" y="517"/>
                  </a:lnTo>
                  <a:lnTo>
                    <a:pt x="798" y="526"/>
                  </a:lnTo>
                  <a:lnTo>
                    <a:pt x="782" y="533"/>
                  </a:lnTo>
                  <a:lnTo>
                    <a:pt x="765" y="535"/>
                  </a:lnTo>
                  <a:lnTo>
                    <a:pt x="745" y="534"/>
                  </a:lnTo>
                  <a:lnTo>
                    <a:pt x="732" y="530"/>
                  </a:lnTo>
                  <a:lnTo>
                    <a:pt x="721" y="523"/>
                  </a:lnTo>
                  <a:lnTo>
                    <a:pt x="715" y="515"/>
                  </a:lnTo>
                  <a:lnTo>
                    <a:pt x="710" y="506"/>
                  </a:lnTo>
                  <a:lnTo>
                    <a:pt x="706" y="497"/>
                  </a:lnTo>
                  <a:lnTo>
                    <a:pt x="712" y="489"/>
                  </a:lnTo>
                  <a:lnTo>
                    <a:pt x="720" y="483"/>
                  </a:lnTo>
                  <a:lnTo>
                    <a:pt x="731" y="478"/>
                  </a:lnTo>
                  <a:lnTo>
                    <a:pt x="743" y="476"/>
                  </a:lnTo>
                  <a:close/>
                  <a:moveTo>
                    <a:pt x="291" y="476"/>
                  </a:moveTo>
                  <a:lnTo>
                    <a:pt x="302" y="478"/>
                  </a:lnTo>
                  <a:lnTo>
                    <a:pt x="312" y="483"/>
                  </a:lnTo>
                  <a:lnTo>
                    <a:pt x="320" y="489"/>
                  </a:lnTo>
                  <a:lnTo>
                    <a:pt x="327" y="497"/>
                  </a:lnTo>
                  <a:lnTo>
                    <a:pt x="324" y="506"/>
                  </a:lnTo>
                  <a:lnTo>
                    <a:pt x="319" y="515"/>
                  </a:lnTo>
                  <a:lnTo>
                    <a:pt x="311" y="523"/>
                  </a:lnTo>
                  <a:lnTo>
                    <a:pt x="301" y="530"/>
                  </a:lnTo>
                  <a:lnTo>
                    <a:pt x="287" y="534"/>
                  </a:lnTo>
                  <a:lnTo>
                    <a:pt x="269" y="535"/>
                  </a:lnTo>
                  <a:lnTo>
                    <a:pt x="251" y="533"/>
                  </a:lnTo>
                  <a:lnTo>
                    <a:pt x="236" y="526"/>
                  </a:lnTo>
                  <a:lnTo>
                    <a:pt x="223" y="517"/>
                  </a:lnTo>
                  <a:lnTo>
                    <a:pt x="231" y="503"/>
                  </a:lnTo>
                  <a:lnTo>
                    <a:pt x="243" y="492"/>
                  </a:lnTo>
                  <a:lnTo>
                    <a:pt x="259" y="483"/>
                  </a:lnTo>
                  <a:lnTo>
                    <a:pt x="276" y="477"/>
                  </a:lnTo>
                  <a:lnTo>
                    <a:pt x="291" y="476"/>
                  </a:lnTo>
                  <a:close/>
                  <a:moveTo>
                    <a:pt x="804" y="396"/>
                  </a:moveTo>
                  <a:lnTo>
                    <a:pt x="824" y="396"/>
                  </a:lnTo>
                  <a:lnTo>
                    <a:pt x="845" y="401"/>
                  </a:lnTo>
                  <a:lnTo>
                    <a:pt x="862" y="410"/>
                  </a:lnTo>
                  <a:lnTo>
                    <a:pt x="875" y="421"/>
                  </a:lnTo>
                  <a:lnTo>
                    <a:pt x="865" y="436"/>
                  </a:lnTo>
                  <a:lnTo>
                    <a:pt x="850" y="447"/>
                  </a:lnTo>
                  <a:lnTo>
                    <a:pt x="831" y="457"/>
                  </a:lnTo>
                  <a:lnTo>
                    <a:pt x="811" y="461"/>
                  </a:lnTo>
                  <a:lnTo>
                    <a:pt x="795" y="461"/>
                  </a:lnTo>
                  <a:lnTo>
                    <a:pt x="782" y="458"/>
                  </a:lnTo>
                  <a:lnTo>
                    <a:pt x="771" y="451"/>
                  </a:lnTo>
                  <a:lnTo>
                    <a:pt x="763" y="443"/>
                  </a:lnTo>
                  <a:lnTo>
                    <a:pt x="756" y="434"/>
                  </a:lnTo>
                  <a:lnTo>
                    <a:pt x="760" y="423"/>
                  </a:lnTo>
                  <a:lnTo>
                    <a:pt x="767" y="414"/>
                  </a:lnTo>
                  <a:lnTo>
                    <a:pt x="776" y="406"/>
                  </a:lnTo>
                  <a:lnTo>
                    <a:pt x="788" y="399"/>
                  </a:lnTo>
                  <a:lnTo>
                    <a:pt x="804" y="396"/>
                  </a:lnTo>
                  <a:close/>
                  <a:moveTo>
                    <a:pt x="229" y="396"/>
                  </a:moveTo>
                  <a:lnTo>
                    <a:pt x="245" y="399"/>
                  </a:lnTo>
                  <a:lnTo>
                    <a:pt x="257" y="406"/>
                  </a:lnTo>
                  <a:lnTo>
                    <a:pt x="267" y="414"/>
                  </a:lnTo>
                  <a:lnTo>
                    <a:pt x="272" y="423"/>
                  </a:lnTo>
                  <a:lnTo>
                    <a:pt x="277" y="434"/>
                  </a:lnTo>
                  <a:lnTo>
                    <a:pt x="270" y="443"/>
                  </a:lnTo>
                  <a:lnTo>
                    <a:pt x="262" y="451"/>
                  </a:lnTo>
                  <a:lnTo>
                    <a:pt x="252" y="458"/>
                  </a:lnTo>
                  <a:lnTo>
                    <a:pt x="238" y="461"/>
                  </a:lnTo>
                  <a:lnTo>
                    <a:pt x="222" y="461"/>
                  </a:lnTo>
                  <a:lnTo>
                    <a:pt x="201" y="457"/>
                  </a:lnTo>
                  <a:lnTo>
                    <a:pt x="183" y="447"/>
                  </a:lnTo>
                  <a:lnTo>
                    <a:pt x="168" y="436"/>
                  </a:lnTo>
                  <a:lnTo>
                    <a:pt x="158" y="421"/>
                  </a:lnTo>
                  <a:lnTo>
                    <a:pt x="172" y="410"/>
                  </a:lnTo>
                  <a:lnTo>
                    <a:pt x="189" y="401"/>
                  </a:lnTo>
                  <a:lnTo>
                    <a:pt x="208" y="396"/>
                  </a:lnTo>
                  <a:lnTo>
                    <a:pt x="229" y="396"/>
                  </a:lnTo>
                  <a:close/>
                  <a:moveTo>
                    <a:pt x="834" y="282"/>
                  </a:moveTo>
                  <a:lnTo>
                    <a:pt x="853" y="282"/>
                  </a:lnTo>
                  <a:lnTo>
                    <a:pt x="870" y="286"/>
                  </a:lnTo>
                  <a:lnTo>
                    <a:pt x="885" y="293"/>
                  </a:lnTo>
                  <a:lnTo>
                    <a:pt x="879" y="314"/>
                  </a:lnTo>
                  <a:lnTo>
                    <a:pt x="867" y="333"/>
                  </a:lnTo>
                  <a:lnTo>
                    <a:pt x="849" y="350"/>
                  </a:lnTo>
                  <a:lnTo>
                    <a:pt x="827" y="363"/>
                  </a:lnTo>
                  <a:lnTo>
                    <a:pt x="808" y="369"/>
                  </a:lnTo>
                  <a:lnTo>
                    <a:pt x="792" y="370"/>
                  </a:lnTo>
                  <a:lnTo>
                    <a:pt x="778" y="366"/>
                  </a:lnTo>
                  <a:lnTo>
                    <a:pt x="765" y="361"/>
                  </a:lnTo>
                  <a:lnTo>
                    <a:pt x="755" y="353"/>
                  </a:lnTo>
                  <a:lnTo>
                    <a:pt x="756" y="339"/>
                  </a:lnTo>
                  <a:lnTo>
                    <a:pt x="759" y="326"/>
                  </a:lnTo>
                  <a:lnTo>
                    <a:pt x="766" y="313"/>
                  </a:lnTo>
                  <a:lnTo>
                    <a:pt x="778" y="301"/>
                  </a:lnTo>
                  <a:lnTo>
                    <a:pt x="795" y="291"/>
                  </a:lnTo>
                  <a:lnTo>
                    <a:pt x="814" y="284"/>
                  </a:lnTo>
                  <a:lnTo>
                    <a:pt x="834" y="282"/>
                  </a:lnTo>
                  <a:close/>
                  <a:moveTo>
                    <a:pt x="200" y="282"/>
                  </a:moveTo>
                  <a:lnTo>
                    <a:pt x="220" y="284"/>
                  </a:lnTo>
                  <a:lnTo>
                    <a:pt x="239" y="291"/>
                  </a:lnTo>
                  <a:lnTo>
                    <a:pt x="255" y="301"/>
                  </a:lnTo>
                  <a:lnTo>
                    <a:pt x="267" y="313"/>
                  </a:lnTo>
                  <a:lnTo>
                    <a:pt x="275" y="326"/>
                  </a:lnTo>
                  <a:lnTo>
                    <a:pt x="278" y="339"/>
                  </a:lnTo>
                  <a:lnTo>
                    <a:pt x="279" y="353"/>
                  </a:lnTo>
                  <a:lnTo>
                    <a:pt x="268" y="361"/>
                  </a:lnTo>
                  <a:lnTo>
                    <a:pt x="255" y="366"/>
                  </a:lnTo>
                  <a:lnTo>
                    <a:pt x="241" y="370"/>
                  </a:lnTo>
                  <a:lnTo>
                    <a:pt x="224" y="369"/>
                  </a:lnTo>
                  <a:lnTo>
                    <a:pt x="206" y="363"/>
                  </a:lnTo>
                  <a:lnTo>
                    <a:pt x="184" y="350"/>
                  </a:lnTo>
                  <a:lnTo>
                    <a:pt x="166" y="333"/>
                  </a:lnTo>
                  <a:lnTo>
                    <a:pt x="153" y="314"/>
                  </a:lnTo>
                  <a:lnTo>
                    <a:pt x="148" y="293"/>
                  </a:lnTo>
                  <a:lnTo>
                    <a:pt x="162" y="286"/>
                  </a:lnTo>
                  <a:lnTo>
                    <a:pt x="181" y="282"/>
                  </a:lnTo>
                  <a:lnTo>
                    <a:pt x="200" y="282"/>
                  </a:lnTo>
                  <a:close/>
                  <a:moveTo>
                    <a:pt x="710" y="279"/>
                  </a:moveTo>
                  <a:lnTo>
                    <a:pt x="726" y="283"/>
                  </a:lnTo>
                  <a:lnTo>
                    <a:pt x="726" y="303"/>
                  </a:lnTo>
                  <a:lnTo>
                    <a:pt x="719" y="324"/>
                  </a:lnTo>
                  <a:lnTo>
                    <a:pt x="708" y="345"/>
                  </a:lnTo>
                  <a:lnTo>
                    <a:pt x="692" y="362"/>
                  </a:lnTo>
                  <a:lnTo>
                    <a:pt x="676" y="372"/>
                  </a:lnTo>
                  <a:lnTo>
                    <a:pt x="661" y="377"/>
                  </a:lnTo>
                  <a:lnTo>
                    <a:pt x="647" y="378"/>
                  </a:lnTo>
                  <a:lnTo>
                    <a:pt x="633" y="375"/>
                  </a:lnTo>
                  <a:lnTo>
                    <a:pt x="622" y="371"/>
                  </a:lnTo>
                  <a:lnTo>
                    <a:pt x="619" y="358"/>
                  </a:lnTo>
                  <a:lnTo>
                    <a:pt x="619" y="346"/>
                  </a:lnTo>
                  <a:lnTo>
                    <a:pt x="622" y="332"/>
                  </a:lnTo>
                  <a:lnTo>
                    <a:pt x="630" y="318"/>
                  </a:lnTo>
                  <a:lnTo>
                    <a:pt x="642" y="304"/>
                  </a:lnTo>
                  <a:lnTo>
                    <a:pt x="658" y="293"/>
                  </a:lnTo>
                  <a:lnTo>
                    <a:pt x="676" y="285"/>
                  </a:lnTo>
                  <a:lnTo>
                    <a:pt x="693" y="280"/>
                  </a:lnTo>
                  <a:lnTo>
                    <a:pt x="710" y="279"/>
                  </a:lnTo>
                  <a:close/>
                  <a:moveTo>
                    <a:pt x="323" y="279"/>
                  </a:moveTo>
                  <a:lnTo>
                    <a:pt x="340" y="280"/>
                  </a:lnTo>
                  <a:lnTo>
                    <a:pt x="358" y="285"/>
                  </a:lnTo>
                  <a:lnTo>
                    <a:pt x="375" y="293"/>
                  </a:lnTo>
                  <a:lnTo>
                    <a:pt x="390" y="304"/>
                  </a:lnTo>
                  <a:lnTo>
                    <a:pt x="403" y="318"/>
                  </a:lnTo>
                  <a:lnTo>
                    <a:pt x="411" y="332"/>
                  </a:lnTo>
                  <a:lnTo>
                    <a:pt x="414" y="346"/>
                  </a:lnTo>
                  <a:lnTo>
                    <a:pt x="414" y="358"/>
                  </a:lnTo>
                  <a:lnTo>
                    <a:pt x="412" y="371"/>
                  </a:lnTo>
                  <a:lnTo>
                    <a:pt x="400" y="375"/>
                  </a:lnTo>
                  <a:lnTo>
                    <a:pt x="387" y="378"/>
                  </a:lnTo>
                  <a:lnTo>
                    <a:pt x="372" y="377"/>
                  </a:lnTo>
                  <a:lnTo>
                    <a:pt x="357" y="372"/>
                  </a:lnTo>
                  <a:lnTo>
                    <a:pt x="342" y="362"/>
                  </a:lnTo>
                  <a:lnTo>
                    <a:pt x="326" y="345"/>
                  </a:lnTo>
                  <a:lnTo>
                    <a:pt x="314" y="324"/>
                  </a:lnTo>
                  <a:lnTo>
                    <a:pt x="308" y="303"/>
                  </a:lnTo>
                  <a:lnTo>
                    <a:pt x="307" y="283"/>
                  </a:lnTo>
                  <a:lnTo>
                    <a:pt x="323" y="279"/>
                  </a:lnTo>
                  <a:close/>
                  <a:moveTo>
                    <a:pt x="601" y="188"/>
                  </a:moveTo>
                  <a:lnTo>
                    <a:pt x="610" y="203"/>
                  </a:lnTo>
                  <a:lnTo>
                    <a:pt x="617" y="221"/>
                  </a:lnTo>
                  <a:lnTo>
                    <a:pt x="621" y="240"/>
                  </a:lnTo>
                  <a:lnTo>
                    <a:pt x="619" y="261"/>
                  </a:lnTo>
                  <a:lnTo>
                    <a:pt x="615" y="283"/>
                  </a:lnTo>
                  <a:lnTo>
                    <a:pt x="608" y="299"/>
                  </a:lnTo>
                  <a:lnTo>
                    <a:pt x="600" y="311"/>
                  </a:lnTo>
                  <a:lnTo>
                    <a:pt x="590" y="321"/>
                  </a:lnTo>
                  <a:lnTo>
                    <a:pt x="579" y="326"/>
                  </a:lnTo>
                  <a:lnTo>
                    <a:pt x="568" y="331"/>
                  </a:lnTo>
                  <a:lnTo>
                    <a:pt x="556" y="333"/>
                  </a:lnTo>
                  <a:lnTo>
                    <a:pt x="547" y="324"/>
                  </a:lnTo>
                  <a:lnTo>
                    <a:pt x="540" y="315"/>
                  </a:lnTo>
                  <a:lnTo>
                    <a:pt x="535" y="303"/>
                  </a:lnTo>
                  <a:lnTo>
                    <a:pt x="532" y="290"/>
                  </a:lnTo>
                  <a:lnTo>
                    <a:pt x="532" y="275"/>
                  </a:lnTo>
                  <a:lnTo>
                    <a:pt x="536" y="258"/>
                  </a:lnTo>
                  <a:lnTo>
                    <a:pt x="546" y="234"/>
                  </a:lnTo>
                  <a:lnTo>
                    <a:pt x="561" y="213"/>
                  </a:lnTo>
                  <a:lnTo>
                    <a:pt x="580" y="197"/>
                  </a:lnTo>
                  <a:lnTo>
                    <a:pt x="601" y="188"/>
                  </a:lnTo>
                  <a:close/>
                  <a:moveTo>
                    <a:pt x="433" y="188"/>
                  </a:moveTo>
                  <a:lnTo>
                    <a:pt x="453" y="197"/>
                  </a:lnTo>
                  <a:lnTo>
                    <a:pt x="472" y="213"/>
                  </a:lnTo>
                  <a:lnTo>
                    <a:pt x="487" y="234"/>
                  </a:lnTo>
                  <a:lnTo>
                    <a:pt x="498" y="258"/>
                  </a:lnTo>
                  <a:lnTo>
                    <a:pt x="501" y="275"/>
                  </a:lnTo>
                  <a:lnTo>
                    <a:pt x="501" y="290"/>
                  </a:lnTo>
                  <a:lnTo>
                    <a:pt x="498" y="303"/>
                  </a:lnTo>
                  <a:lnTo>
                    <a:pt x="492" y="315"/>
                  </a:lnTo>
                  <a:lnTo>
                    <a:pt x="485" y="324"/>
                  </a:lnTo>
                  <a:lnTo>
                    <a:pt x="477" y="333"/>
                  </a:lnTo>
                  <a:lnTo>
                    <a:pt x="466" y="331"/>
                  </a:lnTo>
                  <a:lnTo>
                    <a:pt x="454" y="326"/>
                  </a:lnTo>
                  <a:lnTo>
                    <a:pt x="443" y="321"/>
                  </a:lnTo>
                  <a:lnTo>
                    <a:pt x="433" y="311"/>
                  </a:lnTo>
                  <a:lnTo>
                    <a:pt x="425" y="299"/>
                  </a:lnTo>
                  <a:lnTo>
                    <a:pt x="418" y="283"/>
                  </a:lnTo>
                  <a:lnTo>
                    <a:pt x="413" y="261"/>
                  </a:lnTo>
                  <a:lnTo>
                    <a:pt x="413" y="240"/>
                  </a:lnTo>
                  <a:lnTo>
                    <a:pt x="416" y="221"/>
                  </a:lnTo>
                  <a:lnTo>
                    <a:pt x="422" y="203"/>
                  </a:lnTo>
                  <a:lnTo>
                    <a:pt x="433" y="188"/>
                  </a:lnTo>
                  <a:close/>
                  <a:moveTo>
                    <a:pt x="827" y="180"/>
                  </a:moveTo>
                  <a:lnTo>
                    <a:pt x="845" y="182"/>
                  </a:lnTo>
                  <a:lnTo>
                    <a:pt x="844" y="200"/>
                  </a:lnTo>
                  <a:lnTo>
                    <a:pt x="838" y="219"/>
                  </a:lnTo>
                  <a:lnTo>
                    <a:pt x="828" y="237"/>
                  </a:lnTo>
                  <a:lnTo>
                    <a:pt x="814" y="252"/>
                  </a:lnTo>
                  <a:lnTo>
                    <a:pt x="797" y="263"/>
                  </a:lnTo>
                  <a:lnTo>
                    <a:pt x="781" y="267"/>
                  </a:lnTo>
                  <a:lnTo>
                    <a:pt x="765" y="266"/>
                  </a:lnTo>
                  <a:lnTo>
                    <a:pt x="752" y="261"/>
                  </a:lnTo>
                  <a:lnTo>
                    <a:pt x="750" y="250"/>
                  </a:lnTo>
                  <a:lnTo>
                    <a:pt x="750" y="238"/>
                  </a:lnTo>
                  <a:lnTo>
                    <a:pt x="752" y="226"/>
                  </a:lnTo>
                  <a:lnTo>
                    <a:pt x="759" y="213"/>
                  </a:lnTo>
                  <a:lnTo>
                    <a:pt x="771" y="202"/>
                  </a:lnTo>
                  <a:lnTo>
                    <a:pt x="788" y="189"/>
                  </a:lnTo>
                  <a:lnTo>
                    <a:pt x="807" y="182"/>
                  </a:lnTo>
                  <a:lnTo>
                    <a:pt x="827" y="180"/>
                  </a:lnTo>
                  <a:close/>
                  <a:moveTo>
                    <a:pt x="206" y="180"/>
                  </a:moveTo>
                  <a:lnTo>
                    <a:pt x="225" y="182"/>
                  </a:lnTo>
                  <a:lnTo>
                    <a:pt x="245" y="189"/>
                  </a:lnTo>
                  <a:lnTo>
                    <a:pt x="263" y="202"/>
                  </a:lnTo>
                  <a:lnTo>
                    <a:pt x="274" y="213"/>
                  </a:lnTo>
                  <a:lnTo>
                    <a:pt x="280" y="226"/>
                  </a:lnTo>
                  <a:lnTo>
                    <a:pt x="284" y="238"/>
                  </a:lnTo>
                  <a:lnTo>
                    <a:pt x="284" y="250"/>
                  </a:lnTo>
                  <a:lnTo>
                    <a:pt x="282" y="261"/>
                  </a:lnTo>
                  <a:lnTo>
                    <a:pt x="268" y="266"/>
                  </a:lnTo>
                  <a:lnTo>
                    <a:pt x="253" y="267"/>
                  </a:lnTo>
                  <a:lnTo>
                    <a:pt x="237" y="263"/>
                  </a:lnTo>
                  <a:lnTo>
                    <a:pt x="220" y="252"/>
                  </a:lnTo>
                  <a:lnTo>
                    <a:pt x="205" y="237"/>
                  </a:lnTo>
                  <a:lnTo>
                    <a:pt x="194" y="219"/>
                  </a:lnTo>
                  <a:lnTo>
                    <a:pt x="189" y="200"/>
                  </a:lnTo>
                  <a:lnTo>
                    <a:pt x="189" y="182"/>
                  </a:lnTo>
                  <a:lnTo>
                    <a:pt x="206" y="180"/>
                  </a:lnTo>
                  <a:close/>
                  <a:moveTo>
                    <a:pt x="750" y="101"/>
                  </a:moveTo>
                  <a:lnTo>
                    <a:pt x="756" y="118"/>
                  </a:lnTo>
                  <a:lnTo>
                    <a:pt x="757" y="138"/>
                  </a:lnTo>
                  <a:lnTo>
                    <a:pt x="755" y="158"/>
                  </a:lnTo>
                  <a:lnTo>
                    <a:pt x="748" y="179"/>
                  </a:lnTo>
                  <a:lnTo>
                    <a:pt x="737" y="198"/>
                  </a:lnTo>
                  <a:lnTo>
                    <a:pt x="725" y="214"/>
                  </a:lnTo>
                  <a:lnTo>
                    <a:pt x="710" y="224"/>
                  </a:lnTo>
                  <a:lnTo>
                    <a:pt x="695" y="230"/>
                  </a:lnTo>
                  <a:lnTo>
                    <a:pt x="680" y="232"/>
                  </a:lnTo>
                  <a:lnTo>
                    <a:pt x="665" y="231"/>
                  </a:lnTo>
                  <a:lnTo>
                    <a:pt x="658" y="219"/>
                  </a:lnTo>
                  <a:lnTo>
                    <a:pt x="654" y="204"/>
                  </a:lnTo>
                  <a:lnTo>
                    <a:pt x="653" y="188"/>
                  </a:lnTo>
                  <a:lnTo>
                    <a:pt x="657" y="171"/>
                  </a:lnTo>
                  <a:lnTo>
                    <a:pt x="666" y="151"/>
                  </a:lnTo>
                  <a:lnTo>
                    <a:pt x="680" y="134"/>
                  </a:lnTo>
                  <a:lnTo>
                    <a:pt x="696" y="120"/>
                  </a:lnTo>
                  <a:lnTo>
                    <a:pt x="713" y="110"/>
                  </a:lnTo>
                  <a:lnTo>
                    <a:pt x="732" y="103"/>
                  </a:lnTo>
                  <a:lnTo>
                    <a:pt x="750" y="101"/>
                  </a:lnTo>
                  <a:close/>
                  <a:moveTo>
                    <a:pt x="284" y="101"/>
                  </a:moveTo>
                  <a:lnTo>
                    <a:pt x="301" y="103"/>
                  </a:lnTo>
                  <a:lnTo>
                    <a:pt x="319" y="110"/>
                  </a:lnTo>
                  <a:lnTo>
                    <a:pt x="338" y="120"/>
                  </a:lnTo>
                  <a:lnTo>
                    <a:pt x="354" y="134"/>
                  </a:lnTo>
                  <a:lnTo>
                    <a:pt x="367" y="151"/>
                  </a:lnTo>
                  <a:lnTo>
                    <a:pt x="377" y="171"/>
                  </a:lnTo>
                  <a:lnTo>
                    <a:pt x="380" y="188"/>
                  </a:lnTo>
                  <a:lnTo>
                    <a:pt x="379" y="204"/>
                  </a:lnTo>
                  <a:lnTo>
                    <a:pt x="374" y="219"/>
                  </a:lnTo>
                  <a:lnTo>
                    <a:pt x="367" y="231"/>
                  </a:lnTo>
                  <a:lnTo>
                    <a:pt x="354" y="232"/>
                  </a:lnTo>
                  <a:lnTo>
                    <a:pt x="339" y="230"/>
                  </a:lnTo>
                  <a:lnTo>
                    <a:pt x="323" y="224"/>
                  </a:lnTo>
                  <a:lnTo>
                    <a:pt x="309" y="214"/>
                  </a:lnTo>
                  <a:lnTo>
                    <a:pt x="295" y="198"/>
                  </a:lnTo>
                  <a:lnTo>
                    <a:pt x="285" y="179"/>
                  </a:lnTo>
                  <a:lnTo>
                    <a:pt x="279" y="158"/>
                  </a:lnTo>
                  <a:lnTo>
                    <a:pt x="277" y="138"/>
                  </a:lnTo>
                  <a:lnTo>
                    <a:pt x="278" y="118"/>
                  </a:lnTo>
                  <a:lnTo>
                    <a:pt x="284" y="101"/>
                  </a:lnTo>
                  <a:close/>
                  <a:moveTo>
                    <a:pt x="652" y="25"/>
                  </a:moveTo>
                  <a:lnTo>
                    <a:pt x="661" y="41"/>
                  </a:lnTo>
                  <a:lnTo>
                    <a:pt x="666" y="61"/>
                  </a:lnTo>
                  <a:lnTo>
                    <a:pt x="668" y="83"/>
                  </a:lnTo>
                  <a:lnTo>
                    <a:pt x="663" y="104"/>
                  </a:lnTo>
                  <a:lnTo>
                    <a:pt x="656" y="119"/>
                  </a:lnTo>
                  <a:lnTo>
                    <a:pt x="647" y="131"/>
                  </a:lnTo>
                  <a:lnTo>
                    <a:pt x="637" y="139"/>
                  </a:lnTo>
                  <a:lnTo>
                    <a:pt x="625" y="143"/>
                  </a:lnTo>
                  <a:lnTo>
                    <a:pt x="614" y="146"/>
                  </a:lnTo>
                  <a:lnTo>
                    <a:pt x="606" y="138"/>
                  </a:lnTo>
                  <a:lnTo>
                    <a:pt x="599" y="127"/>
                  </a:lnTo>
                  <a:lnTo>
                    <a:pt x="594" y="115"/>
                  </a:lnTo>
                  <a:lnTo>
                    <a:pt x="593" y="100"/>
                  </a:lnTo>
                  <a:lnTo>
                    <a:pt x="597" y="84"/>
                  </a:lnTo>
                  <a:lnTo>
                    <a:pt x="606" y="63"/>
                  </a:lnTo>
                  <a:lnTo>
                    <a:pt x="618" y="46"/>
                  </a:lnTo>
                  <a:lnTo>
                    <a:pt x="634" y="32"/>
                  </a:lnTo>
                  <a:lnTo>
                    <a:pt x="652" y="25"/>
                  </a:lnTo>
                  <a:close/>
                  <a:moveTo>
                    <a:pt x="382" y="25"/>
                  </a:moveTo>
                  <a:lnTo>
                    <a:pt x="400" y="32"/>
                  </a:lnTo>
                  <a:lnTo>
                    <a:pt x="414" y="46"/>
                  </a:lnTo>
                  <a:lnTo>
                    <a:pt x="427" y="63"/>
                  </a:lnTo>
                  <a:lnTo>
                    <a:pt x="436" y="84"/>
                  </a:lnTo>
                  <a:lnTo>
                    <a:pt x="440" y="100"/>
                  </a:lnTo>
                  <a:lnTo>
                    <a:pt x="438" y="115"/>
                  </a:lnTo>
                  <a:lnTo>
                    <a:pt x="434" y="127"/>
                  </a:lnTo>
                  <a:lnTo>
                    <a:pt x="428" y="138"/>
                  </a:lnTo>
                  <a:lnTo>
                    <a:pt x="419" y="146"/>
                  </a:lnTo>
                  <a:lnTo>
                    <a:pt x="408" y="143"/>
                  </a:lnTo>
                  <a:lnTo>
                    <a:pt x="396" y="139"/>
                  </a:lnTo>
                  <a:lnTo>
                    <a:pt x="386" y="131"/>
                  </a:lnTo>
                  <a:lnTo>
                    <a:pt x="377" y="119"/>
                  </a:lnTo>
                  <a:lnTo>
                    <a:pt x="370" y="104"/>
                  </a:lnTo>
                  <a:lnTo>
                    <a:pt x="366" y="83"/>
                  </a:lnTo>
                  <a:lnTo>
                    <a:pt x="366" y="61"/>
                  </a:lnTo>
                  <a:lnTo>
                    <a:pt x="372" y="41"/>
                  </a:lnTo>
                  <a:lnTo>
                    <a:pt x="382" y="25"/>
                  </a:lnTo>
                  <a:close/>
                  <a:moveTo>
                    <a:pt x="516" y="0"/>
                  </a:moveTo>
                  <a:lnTo>
                    <a:pt x="532" y="14"/>
                  </a:lnTo>
                  <a:lnTo>
                    <a:pt x="546" y="31"/>
                  </a:lnTo>
                  <a:lnTo>
                    <a:pt x="556" y="53"/>
                  </a:lnTo>
                  <a:lnTo>
                    <a:pt x="562" y="76"/>
                  </a:lnTo>
                  <a:lnTo>
                    <a:pt x="564" y="100"/>
                  </a:lnTo>
                  <a:lnTo>
                    <a:pt x="563" y="120"/>
                  </a:lnTo>
                  <a:lnTo>
                    <a:pt x="558" y="136"/>
                  </a:lnTo>
                  <a:lnTo>
                    <a:pt x="550" y="150"/>
                  </a:lnTo>
                  <a:lnTo>
                    <a:pt x="540" y="162"/>
                  </a:lnTo>
                  <a:lnTo>
                    <a:pt x="529" y="170"/>
                  </a:lnTo>
                  <a:lnTo>
                    <a:pt x="516" y="176"/>
                  </a:lnTo>
                  <a:lnTo>
                    <a:pt x="505" y="170"/>
                  </a:lnTo>
                  <a:lnTo>
                    <a:pt x="493" y="162"/>
                  </a:lnTo>
                  <a:lnTo>
                    <a:pt x="483" y="150"/>
                  </a:lnTo>
                  <a:lnTo>
                    <a:pt x="475" y="136"/>
                  </a:lnTo>
                  <a:lnTo>
                    <a:pt x="471" y="120"/>
                  </a:lnTo>
                  <a:lnTo>
                    <a:pt x="468" y="100"/>
                  </a:lnTo>
                  <a:lnTo>
                    <a:pt x="471" y="76"/>
                  </a:lnTo>
                  <a:lnTo>
                    <a:pt x="477" y="53"/>
                  </a:lnTo>
                  <a:lnTo>
                    <a:pt x="488" y="31"/>
                  </a:lnTo>
                  <a:lnTo>
                    <a:pt x="500" y="14"/>
                  </a:lnTo>
                  <a:lnTo>
                    <a:pt x="516" y="0"/>
                  </a:lnTo>
                  <a:close/>
                </a:path>
              </a:pathLst>
            </a:custGeom>
            <a:solidFill>
              <a:srgbClr val="54B948"/>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4" name="Freeform 9"/>
            <p:cNvSpPr>
              <a:spLocks noEditPoints="1"/>
            </p:cNvSpPr>
            <p:nvPr/>
          </p:nvSpPr>
          <p:spPr bwMode="auto">
            <a:xfrm>
              <a:off x="7689850" y="6261100"/>
              <a:ext cx="898525" cy="336550"/>
            </a:xfrm>
            <a:custGeom>
              <a:avLst/>
              <a:gdLst>
                <a:gd name="T0" fmla="*/ 2147483646 w 1700"/>
                <a:gd name="T1" fmla="*/ 2147483646 h 637"/>
                <a:gd name="T2" fmla="*/ 2147483646 w 1700"/>
                <a:gd name="T3" fmla="*/ 2147483646 h 637"/>
                <a:gd name="T4" fmla="*/ 2147483646 w 1700"/>
                <a:gd name="T5" fmla="*/ 2147483646 h 637"/>
                <a:gd name="T6" fmla="*/ 2147483646 w 1700"/>
                <a:gd name="T7" fmla="*/ 2147483646 h 637"/>
                <a:gd name="T8" fmla="*/ 2147483646 w 1700"/>
                <a:gd name="T9" fmla="*/ 2147483646 h 637"/>
                <a:gd name="T10" fmla="*/ 2147483646 w 1700"/>
                <a:gd name="T11" fmla="*/ 2147483646 h 637"/>
                <a:gd name="T12" fmla="*/ 2147483646 w 1700"/>
                <a:gd name="T13" fmla="*/ 2147483646 h 637"/>
                <a:gd name="T14" fmla="*/ 2147483646 w 1700"/>
                <a:gd name="T15" fmla="*/ 2147483646 h 637"/>
                <a:gd name="T16" fmla="*/ 2147483646 w 1700"/>
                <a:gd name="T17" fmla="*/ 2147483646 h 637"/>
                <a:gd name="T18" fmla="*/ 2147483646 w 1700"/>
                <a:gd name="T19" fmla="*/ 2147483646 h 637"/>
                <a:gd name="T20" fmla="*/ 2147483646 w 1700"/>
                <a:gd name="T21" fmla="*/ 2147483646 h 637"/>
                <a:gd name="T22" fmla="*/ 2147483646 w 1700"/>
                <a:gd name="T23" fmla="*/ 2147483646 h 637"/>
                <a:gd name="T24" fmla="*/ 2147483646 w 1700"/>
                <a:gd name="T25" fmla="*/ 2147483646 h 637"/>
                <a:gd name="T26" fmla="*/ 2147483646 w 1700"/>
                <a:gd name="T27" fmla="*/ 2147483646 h 637"/>
                <a:gd name="T28" fmla="*/ 2147483646 w 1700"/>
                <a:gd name="T29" fmla="*/ 2147483646 h 637"/>
                <a:gd name="T30" fmla="*/ 2147483646 w 1700"/>
                <a:gd name="T31" fmla="*/ 2147483646 h 637"/>
                <a:gd name="T32" fmla="*/ 2147483646 w 1700"/>
                <a:gd name="T33" fmla="*/ 2147483646 h 637"/>
                <a:gd name="T34" fmla="*/ 2147483646 w 1700"/>
                <a:gd name="T35" fmla="*/ 2147483646 h 637"/>
                <a:gd name="T36" fmla="*/ 2147483646 w 1700"/>
                <a:gd name="T37" fmla="*/ 2147483646 h 637"/>
                <a:gd name="T38" fmla="*/ 2147483646 w 1700"/>
                <a:gd name="T39" fmla="*/ 2147483646 h 637"/>
                <a:gd name="T40" fmla="*/ 2147483646 w 1700"/>
                <a:gd name="T41" fmla="*/ 2147483646 h 637"/>
                <a:gd name="T42" fmla="*/ 2147483646 w 1700"/>
                <a:gd name="T43" fmla="*/ 2147483646 h 637"/>
                <a:gd name="T44" fmla="*/ 2147483646 w 1700"/>
                <a:gd name="T45" fmla="*/ 2147483646 h 637"/>
                <a:gd name="T46" fmla="*/ 2147483646 w 1700"/>
                <a:gd name="T47" fmla="*/ 2147483646 h 637"/>
                <a:gd name="T48" fmla="*/ 2147483646 w 1700"/>
                <a:gd name="T49" fmla="*/ 2147483646 h 637"/>
                <a:gd name="T50" fmla="*/ 2147483646 w 1700"/>
                <a:gd name="T51" fmla="*/ 2147483646 h 637"/>
                <a:gd name="T52" fmla="*/ 2147483646 w 1700"/>
                <a:gd name="T53" fmla="*/ 2147483646 h 637"/>
                <a:gd name="T54" fmla="*/ 2147483646 w 1700"/>
                <a:gd name="T55" fmla="*/ 2147483646 h 637"/>
                <a:gd name="T56" fmla="*/ 2147483646 w 1700"/>
                <a:gd name="T57" fmla="*/ 2147483646 h 637"/>
                <a:gd name="T58" fmla="*/ 2147483646 w 1700"/>
                <a:gd name="T59" fmla="*/ 2147483646 h 637"/>
                <a:gd name="T60" fmla="*/ 2147483646 w 1700"/>
                <a:gd name="T61" fmla="*/ 2147483646 h 637"/>
                <a:gd name="T62" fmla="*/ 2147483646 w 1700"/>
                <a:gd name="T63" fmla="*/ 2147483646 h 637"/>
                <a:gd name="T64" fmla="*/ 2147483646 w 1700"/>
                <a:gd name="T65" fmla="*/ 2147483646 h 637"/>
                <a:gd name="T66" fmla="*/ 2147483646 w 1700"/>
                <a:gd name="T67" fmla="*/ 2147483646 h 637"/>
                <a:gd name="T68" fmla="*/ 2147483646 w 1700"/>
                <a:gd name="T69" fmla="*/ 2147483646 h 637"/>
                <a:gd name="T70" fmla="*/ 2147483646 w 1700"/>
                <a:gd name="T71" fmla="*/ 2147483646 h 637"/>
                <a:gd name="T72" fmla="*/ 2147483646 w 1700"/>
                <a:gd name="T73" fmla="*/ 2147483646 h 637"/>
                <a:gd name="T74" fmla="*/ 2147483646 w 1700"/>
                <a:gd name="T75" fmla="*/ 2147483646 h 637"/>
                <a:gd name="T76" fmla="*/ 2147483646 w 1700"/>
                <a:gd name="T77" fmla="*/ 2147483646 h 637"/>
                <a:gd name="T78" fmla="*/ 2147483646 w 1700"/>
                <a:gd name="T79" fmla="*/ 2147483646 h 637"/>
                <a:gd name="T80" fmla="*/ 2147483646 w 1700"/>
                <a:gd name="T81" fmla="*/ 2147483646 h 637"/>
                <a:gd name="T82" fmla="*/ 2147483646 w 1700"/>
                <a:gd name="T83" fmla="*/ 2147483646 h 637"/>
                <a:gd name="T84" fmla="*/ 2147483646 w 1700"/>
                <a:gd name="T85" fmla="*/ 2147483646 h 637"/>
                <a:gd name="T86" fmla="*/ 2147483646 w 1700"/>
                <a:gd name="T87" fmla="*/ 2147483646 h 637"/>
                <a:gd name="T88" fmla="*/ 2147483646 w 1700"/>
                <a:gd name="T89" fmla="*/ 2147483646 h 637"/>
                <a:gd name="T90" fmla="*/ 2147483646 w 1700"/>
                <a:gd name="T91" fmla="*/ 2147483646 h 637"/>
                <a:gd name="T92" fmla="*/ 2147483646 w 1700"/>
                <a:gd name="T93" fmla="*/ 2147483646 h 637"/>
                <a:gd name="T94" fmla="*/ 2147483646 w 1700"/>
                <a:gd name="T95" fmla="*/ 2147483646 h 637"/>
                <a:gd name="T96" fmla="*/ 2147483646 w 1700"/>
                <a:gd name="T97" fmla="*/ 2147483646 h 637"/>
                <a:gd name="T98" fmla="*/ 2147483646 w 1700"/>
                <a:gd name="T99" fmla="*/ 2147483646 h 637"/>
                <a:gd name="T100" fmla="*/ 2147483646 w 1700"/>
                <a:gd name="T101" fmla="*/ 2147483646 h 637"/>
                <a:gd name="T102" fmla="*/ 2147483646 w 1700"/>
                <a:gd name="T103" fmla="*/ 2147483646 h 637"/>
                <a:gd name="T104" fmla="*/ 2147483646 w 1700"/>
                <a:gd name="T105" fmla="*/ 2147483646 h 637"/>
                <a:gd name="T106" fmla="*/ 2147483646 w 1700"/>
                <a:gd name="T107" fmla="*/ 2147483646 h 637"/>
                <a:gd name="T108" fmla="*/ 2147483646 w 1700"/>
                <a:gd name="T109" fmla="*/ 2147483646 h 637"/>
                <a:gd name="T110" fmla="*/ 2147483646 w 1700"/>
                <a:gd name="T111" fmla="*/ 0 h 637"/>
                <a:gd name="T112" fmla="*/ 2147483646 w 1700"/>
                <a:gd name="T113" fmla="*/ 2147483646 h 637"/>
                <a:gd name="T114" fmla="*/ 2147483646 w 1700"/>
                <a:gd name="T115" fmla="*/ 2147483646 h 637"/>
                <a:gd name="T116" fmla="*/ 2147483646 w 1700"/>
                <a:gd name="T117" fmla="*/ 2147483646 h 637"/>
                <a:gd name="T118" fmla="*/ 2147483646 w 1700"/>
                <a:gd name="T119" fmla="*/ 0 h 63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00" h="637">
                  <a:moveTo>
                    <a:pt x="1573" y="196"/>
                  </a:moveTo>
                  <a:lnTo>
                    <a:pt x="1546" y="199"/>
                  </a:lnTo>
                  <a:lnTo>
                    <a:pt x="1524" y="207"/>
                  </a:lnTo>
                  <a:lnTo>
                    <a:pt x="1504" y="218"/>
                  </a:lnTo>
                  <a:lnTo>
                    <a:pt x="1489" y="233"/>
                  </a:lnTo>
                  <a:lnTo>
                    <a:pt x="1477" y="252"/>
                  </a:lnTo>
                  <a:lnTo>
                    <a:pt x="1467" y="273"/>
                  </a:lnTo>
                  <a:lnTo>
                    <a:pt x="1462" y="297"/>
                  </a:lnTo>
                  <a:lnTo>
                    <a:pt x="1459" y="322"/>
                  </a:lnTo>
                  <a:lnTo>
                    <a:pt x="1462" y="350"/>
                  </a:lnTo>
                  <a:lnTo>
                    <a:pt x="1466" y="372"/>
                  </a:lnTo>
                  <a:lnTo>
                    <a:pt x="1473" y="392"/>
                  </a:lnTo>
                  <a:lnTo>
                    <a:pt x="1483" y="408"/>
                  </a:lnTo>
                  <a:lnTo>
                    <a:pt x="1497" y="419"/>
                  </a:lnTo>
                  <a:lnTo>
                    <a:pt x="1512" y="426"/>
                  </a:lnTo>
                  <a:lnTo>
                    <a:pt x="1530" y="428"/>
                  </a:lnTo>
                  <a:lnTo>
                    <a:pt x="1546" y="426"/>
                  </a:lnTo>
                  <a:lnTo>
                    <a:pt x="1561" y="422"/>
                  </a:lnTo>
                  <a:lnTo>
                    <a:pt x="1575" y="414"/>
                  </a:lnTo>
                  <a:lnTo>
                    <a:pt x="1585" y="401"/>
                  </a:lnTo>
                  <a:lnTo>
                    <a:pt x="1595" y="386"/>
                  </a:lnTo>
                  <a:lnTo>
                    <a:pt x="1601" y="367"/>
                  </a:lnTo>
                  <a:lnTo>
                    <a:pt x="1606" y="343"/>
                  </a:lnTo>
                  <a:lnTo>
                    <a:pt x="1607" y="315"/>
                  </a:lnTo>
                  <a:lnTo>
                    <a:pt x="1607" y="200"/>
                  </a:lnTo>
                  <a:lnTo>
                    <a:pt x="1592" y="197"/>
                  </a:lnTo>
                  <a:lnTo>
                    <a:pt x="1573" y="196"/>
                  </a:lnTo>
                  <a:close/>
                  <a:moveTo>
                    <a:pt x="790" y="196"/>
                  </a:moveTo>
                  <a:lnTo>
                    <a:pt x="764" y="199"/>
                  </a:lnTo>
                  <a:lnTo>
                    <a:pt x="741" y="207"/>
                  </a:lnTo>
                  <a:lnTo>
                    <a:pt x="722" y="218"/>
                  </a:lnTo>
                  <a:lnTo>
                    <a:pt x="706" y="233"/>
                  </a:lnTo>
                  <a:lnTo>
                    <a:pt x="693" y="252"/>
                  </a:lnTo>
                  <a:lnTo>
                    <a:pt x="685" y="273"/>
                  </a:lnTo>
                  <a:lnTo>
                    <a:pt x="679" y="297"/>
                  </a:lnTo>
                  <a:lnTo>
                    <a:pt x="677" y="322"/>
                  </a:lnTo>
                  <a:lnTo>
                    <a:pt x="679" y="350"/>
                  </a:lnTo>
                  <a:lnTo>
                    <a:pt x="684" y="372"/>
                  </a:lnTo>
                  <a:lnTo>
                    <a:pt x="691" y="392"/>
                  </a:lnTo>
                  <a:lnTo>
                    <a:pt x="701" y="408"/>
                  </a:lnTo>
                  <a:lnTo>
                    <a:pt x="714" y="419"/>
                  </a:lnTo>
                  <a:lnTo>
                    <a:pt x="730" y="426"/>
                  </a:lnTo>
                  <a:lnTo>
                    <a:pt x="748" y="428"/>
                  </a:lnTo>
                  <a:lnTo>
                    <a:pt x="764" y="426"/>
                  </a:lnTo>
                  <a:lnTo>
                    <a:pt x="779" y="422"/>
                  </a:lnTo>
                  <a:lnTo>
                    <a:pt x="792" y="414"/>
                  </a:lnTo>
                  <a:lnTo>
                    <a:pt x="803" y="401"/>
                  </a:lnTo>
                  <a:lnTo>
                    <a:pt x="812" y="386"/>
                  </a:lnTo>
                  <a:lnTo>
                    <a:pt x="819" y="367"/>
                  </a:lnTo>
                  <a:lnTo>
                    <a:pt x="823" y="343"/>
                  </a:lnTo>
                  <a:lnTo>
                    <a:pt x="825" y="315"/>
                  </a:lnTo>
                  <a:lnTo>
                    <a:pt x="825" y="200"/>
                  </a:lnTo>
                  <a:lnTo>
                    <a:pt x="810" y="197"/>
                  </a:lnTo>
                  <a:lnTo>
                    <a:pt x="790" y="196"/>
                  </a:lnTo>
                  <a:close/>
                  <a:moveTo>
                    <a:pt x="433" y="140"/>
                  </a:moveTo>
                  <a:lnTo>
                    <a:pt x="517" y="140"/>
                  </a:lnTo>
                  <a:lnTo>
                    <a:pt x="517" y="487"/>
                  </a:lnTo>
                  <a:lnTo>
                    <a:pt x="433" y="487"/>
                  </a:lnTo>
                  <a:lnTo>
                    <a:pt x="433" y="140"/>
                  </a:lnTo>
                  <a:close/>
                  <a:moveTo>
                    <a:pt x="1576" y="132"/>
                  </a:moveTo>
                  <a:lnTo>
                    <a:pt x="1603" y="132"/>
                  </a:lnTo>
                  <a:lnTo>
                    <a:pt x="1627" y="136"/>
                  </a:lnTo>
                  <a:lnTo>
                    <a:pt x="1648" y="138"/>
                  </a:lnTo>
                  <a:lnTo>
                    <a:pt x="1667" y="143"/>
                  </a:lnTo>
                  <a:lnTo>
                    <a:pt x="1680" y="145"/>
                  </a:lnTo>
                  <a:lnTo>
                    <a:pt x="1690" y="147"/>
                  </a:lnTo>
                  <a:lnTo>
                    <a:pt x="1690" y="372"/>
                  </a:lnTo>
                  <a:lnTo>
                    <a:pt x="1691" y="400"/>
                  </a:lnTo>
                  <a:lnTo>
                    <a:pt x="1693" y="426"/>
                  </a:lnTo>
                  <a:lnTo>
                    <a:pt x="1695" y="451"/>
                  </a:lnTo>
                  <a:lnTo>
                    <a:pt x="1699" y="472"/>
                  </a:lnTo>
                  <a:lnTo>
                    <a:pt x="1700" y="487"/>
                  </a:lnTo>
                  <a:lnTo>
                    <a:pt x="1625" y="487"/>
                  </a:lnTo>
                  <a:lnTo>
                    <a:pt x="1625" y="479"/>
                  </a:lnTo>
                  <a:lnTo>
                    <a:pt x="1624" y="466"/>
                  </a:lnTo>
                  <a:lnTo>
                    <a:pt x="1623" y="451"/>
                  </a:lnTo>
                  <a:lnTo>
                    <a:pt x="1622" y="439"/>
                  </a:lnTo>
                  <a:lnTo>
                    <a:pt x="1621" y="430"/>
                  </a:lnTo>
                  <a:lnTo>
                    <a:pt x="1619" y="430"/>
                  </a:lnTo>
                  <a:lnTo>
                    <a:pt x="1614" y="439"/>
                  </a:lnTo>
                  <a:lnTo>
                    <a:pt x="1607" y="449"/>
                  </a:lnTo>
                  <a:lnTo>
                    <a:pt x="1598" y="460"/>
                  </a:lnTo>
                  <a:lnTo>
                    <a:pt x="1587" y="471"/>
                  </a:lnTo>
                  <a:lnTo>
                    <a:pt x="1572" y="480"/>
                  </a:lnTo>
                  <a:lnTo>
                    <a:pt x="1556" y="488"/>
                  </a:lnTo>
                  <a:lnTo>
                    <a:pt x="1535" y="494"/>
                  </a:lnTo>
                  <a:lnTo>
                    <a:pt x="1512" y="495"/>
                  </a:lnTo>
                  <a:lnTo>
                    <a:pt x="1483" y="492"/>
                  </a:lnTo>
                  <a:lnTo>
                    <a:pt x="1458" y="484"/>
                  </a:lnTo>
                  <a:lnTo>
                    <a:pt x="1436" y="473"/>
                  </a:lnTo>
                  <a:lnTo>
                    <a:pt x="1417" y="456"/>
                  </a:lnTo>
                  <a:lnTo>
                    <a:pt x="1402" y="436"/>
                  </a:lnTo>
                  <a:lnTo>
                    <a:pt x="1390" y="412"/>
                  </a:lnTo>
                  <a:lnTo>
                    <a:pt x="1381" y="387"/>
                  </a:lnTo>
                  <a:lnTo>
                    <a:pt x="1376" y="359"/>
                  </a:lnTo>
                  <a:lnTo>
                    <a:pt x="1375" y="328"/>
                  </a:lnTo>
                  <a:lnTo>
                    <a:pt x="1376" y="300"/>
                  </a:lnTo>
                  <a:lnTo>
                    <a:pt x="1380" y="274"/>
                  </a:lnTo>
                  <a:lnTo>
                    <a:pt x="1388" y="248"/>
                  </a:lnTo>
                  <a:lnTo>
                    <a:pt x="1400" y="224"/>
                  </a:lnTo>
                  <a:lnTo>
                    <a:pt x="1414" y="202"/>
                  </a:lnTo>
                  <a:lnTo>
                    <a:pt x="1432" y="183"/>
                  </a:lnTo>
                  <a:lnTo>
                    <a:pt x="1453" y="165"/>
                  </a:lnTo>
                  <a:lnTo>
                    <a:pt x="1478" y="152"/>
                  </a:lnTo>
                  <a:lnTo>
                    <a:pt x="1506" y="140"/>
                  </a:lnTo>
                  <a:lnTo>
                    <a:pt x="1540" y="135"/>
                  </a:lnTo>
                  <a:lnTo>
                    <a:pt x="1576" y="132"/>
                  </a:lnTo>
                  <a:close/>
                  <a:moveTo>
                    <a:pt x="1179" y="132"/>
                  </a:moveTo>
                  <a:lnTo>
                    <a:pt x="1207" y="135"/>
                  </a:lnTo>
                  <a:lnTo>
                    <a:pt x="1231" y="143"/>
                  </a:lnTo>
                  <a:lnTo>
                    <a:pt x="1252" y="154"/>
                  </a:lnTo>
                  <a:lnTo>
                    <a:pt x="1269" y="170"/>
                  </a:lnTo>
                  <a:lnTo>
                    <a:pt x="1283" y="188"/>
                  </a:lnTo>
                  <a:lnTo>
                    <a:pt x="1293" y="211"/>
                  </a:lnTo>
                  <a:lnTo>
                    <a:pt x="1299" y="235"/>
                  </a:lnTo>
                  <a:lnTo>
                    <a:pt x="1301" y="261"/>
                  </a:lnTo>
                  <a:lnTo>
                    <a:pt x="1301" y="487"/>
                  </a:lnTo>
                  <a:lnTo>
                    <a:pt x="1219" y="487"/>
                  </a:lnTo>
                  <a:lnTo>
                    <a:pt x="1219" y="277"/>
                  </a:lnTo>
                  <a:lnTo>
                    <a:pt x="1217" y="257"/>
                  </a:lnTo>
                  <a:lnTo>
                    <a:pt x="1211" y="239"/>
                  </a:lnTo>
                  <a:lnTo>
                    <a:pt x="1201" y="223"/>
                  </a:lnTo>
                  <a:lnTo>
                    <a:pt x="1188" y="210"/>
                  </a:lnTo>
                  <a:lnTo>
                    <a:pt x="1171" y="203"/>
                  </a:lnTo>
                  <a:lnTo>
                    <a:pt x="1151" y="200"/>
                  </a:lnTo>
                  <a:lnTo>
                    <a:pt x="1134" y="202"/>
                  </a:lnTo>
                  <a:lnTo>
                    <a:pt x="1119" y="208"/>
                  </a:lnTo>
                  <a:lnTo>
                    <a:pt x="1107" y="218"/>
                  </a:lnTo>
                  <a:lnTo>
                    <a:pt x="1097" y="229"/>
                  </a:lnTo>
                  <a:lnTo>
                    <a:pt x="1091" y="244"/>
                  </a:lnTo>
                  <a:lnTo>
                    <a:pt x="1086" y="260"/>
                  </a:lnTo>
                  <a:lnTo>
                    <a:pt x="1085" y="277"/>
                  </a:lnTo>
                  <a:lnTo>
                    <a:pt x="1085" y="487"/>
                  </a:lnTo>
                  <a:lnTo>
                    <a:pt x="1001" y="487"/>
                  </a:lnTo>
                  <a:lnTo>
                    <a:pt x="1001" y="248"/>
                  </a:lnTo>
                  <a:lnTo>
                    <a:pt x="1001" y="229"/>
                  </a:lnTo>
                  <a:lnTo>
                    <a:pt x="1001" y="209"/>
                  </a:lnTo>
                  <a:lnTo>
                    <a:pt x="1000" y="187"/>
                  </a:lnTo>
                  <a:lnTo>
                    <a:pt x="999" y="167"/>
                  </a:lnTo>
                  <a:lnTo>
                    <a:pt x="998" y="151"/>
                  </a:lnTo>
                  <a:lnTo>
                    <a:pt x="998" y="139"/>
                  </a:lnTo>
                  <a:lnTo>
                    <a:pt x="1072" y="139"/>
                  </a:lnTo>
                  <a:lnTo>
                    <a:pt x="1076" y="188"/>
                  </a:lnTo>
                  <a:lnTo>
                    <a:pt x="1078" y="188"/>
                  </a:lnTo>
                  <a:lnTo>
                    <a:pt x="1081" y="183"/>
                  </a:lnTo>
                  <a:lnTo>
                    <a:pt x="1088" y="173"/>
                  </a:lnTo>
                  <a:lnTo>
                    <a:pt x="1096" y="164"/>
                  </a:lnTo>
                  <a:lnTo>
                    <a:pt x="1107" y="155"/>
                  </a:lnTo>
                  <a:lnTo>
                    <a:pt x="1120" y="146"/>
                  </a:lnTo>
                  <a:lnTo>
                    <a:pt x="1138" y="139"/>
                  </a:lnTo>
                  <a:lnTo>
                    <a:pt x="1157" y="133"/>
                  </a:lnTo>
                  <a:lnTo>
                    <a:pt x="1179" y="132"/>
                  </a:lnTo>
                  <a:close/>
                  <a:moveTo>
                    <a:pt x="793" y="132"/>
                  </a:moveTo>
                  <a:lnTo>
                    <a:pt x="820" y="132"/>
                  </a:lnTo>
                  <a:lnTo>
                    <a:pt x="844" y="136"/>
                  </a:lnTo>
                  <a:lnTo>
                    <a:pt x="866" y="138"/>
                  </a:lnTo>
                  <a:lnTo>
                    <a:pt x="884" y="143"/>
                  </a:lnTo>
                  <a:lnTo>
                    <a:pt x="898" y="145"/>
                  </a:lnTo>
                  <a:lnTo>
                    <a:pt x="907" y="147"/>
                  </a:lnTo>
                  <a:lnTo>
                    <a:pt x="907" y="454"/>
                  </a:lnTo>
                  <a:lnTo>
                    <a:pt x="906" y="489"/>
                  </a:lnTo>
                  <a:lnTo>
                    <a:pt x="902" y="521"/>
                  </a:lnTo>
                  <a:lnTo>
                    <a:pt x="894" y="548"/>
                  </a:lnTo>
                  <a:lnTo>
                    <a:pt x="882" y="571"/>
                  </a:lnTo>
                  <a:lnTo>
                    <a:pt x="869" y="590"/>
                  </a:lnTo>
                  <a:lnTo>
                    <a:pt x="853" y="606"/>
                  </a:lnTo>
                  <a:lnTo>
                    <a:pt x="835" y="617"/>
                  </a:lnTo>
                  <a:lnTo>
                    <a:pt x="814" y="626"/>
                  </a:lnTo>
                  <a:lnTo>
                    <a:pt x="792" y="632"/>
                  </a:lnTo>
                  <a:lnTo>
                    <a:pt x="766" y="635"/>
                  </a:lnTo>
                  <a:lnTo>
                    <a:pt x="740" y="637"/>
                  </a:lnTo>
                  <a:lnTo>
                    <a:pt x="714" y="635"/>
                  </a:lnTo>
                  <a:lnTo>
                    <a:pt x="690" y="633"/>
                  </a:lnTo>
                  <a:lnTo>
                    <a:pt x="670" y="630"/>
                  </a:lnTo>
                  <a:lnTo>
                    <a:pt x="653" y="626"/>
                  </a:lnTo>
                  <a:lnTo>
                    <a:pt x="642" y="624"/>
                  </a:lnTo>
                  <a:lnTo>
                    <a:pt x="635" y="622"/>
                  </a:lnTo>
                  <a:lnTo>
                    <a:pt x="635" y="552"/>
                  </a:lnTo>
                  <a:lnTo>
                    <a:pt x="644" y="555"/>
                  </a:lnTo>
                  <a:lnTo>
                    <a:pt x="660" y="560"/>
                  </a:lnTo>
                  <a:lnTo>
                    <a:pt x="679" y="564"/>
                  </a:lnTo>
                  <a:lnTo>
                    <a:pt x="703" y="568"/>
                  </a:lnTo>
                  <a:lnTo>
                    <a:pt x="731" y="570"/>
                  </a:lnTo>
                  <a:lnTo>
                    <a:pt x="750" y="569"/>
                  </a:lnTo>
                  <a:lnTo>
                    <a:pt x="769" y="564"/>
                  </a:lnTo>
                  <a:lnTo>
                    <a:pt x="786" y="558"/>
                  </a:lnTo>
                  <a:lnTo>
                    <a:pt x="800" y="547"/>
                  </a:lnTo>
                  <a:lnTo>
                    <a:pt x="812" y="534"/>
                  </a:lnTo>
                  <a:lnTo>
                    <a:pt x="821" y="516"/>
                  </a:lnTo>
                  <a:lnTo>
                    <a:pt x="827" y="496"/>
                  </a:lnTo>
                  <a:lnTo>
                    <a:pt x="828" y="472"/>
                  </a:lnTo>
                  <a:lnTo>
                    <a:pt x="828" y="446"/>
                  </a:lnTo>
                  <a:lnTo>
                    <a:pt x="827" y="446"/>
                  </a:lnTo>
                  <a:lnTo>
                    <a:pt x="823" y="452"/>
                  </a:lnTo>
                  <a:lnTo>
                    <a:pt x="814" y="462"/>
                  </a:lnTo>
                  <a:lnTo>
                    <a:pt x="804" y="471"/>
                  </a:lnTo>
                  <a:lnTo>
                    <a:pt x="790" y="480"/>
                  </a:lnTo>
                  <a:lnTo>
                    <a:pt x="773" y="488"/>
                  </a:lnTo>
                  <a:lnTo>
                    <a:pt x="754" y="494"/>
                  </a:lnTo>
                  <a:lnTo>
                    <a:pt x="730" y="495"/>
                  </a:lnTo>
                  <a:lnTo>
                    <a:pt x="701" y="492"/>
                  </a:lnTo>
                  <a:lnTo>
                    <a:pt x="676" y="484"/>
                  </a:lnTo>
                  <a:lnTo>
                    <a:pt x="654" y="473"/>
                  </a:lnTo>
                  <a:lnTo>
                    <a:pt x="635" y="456"/>
                  </a:lnTo>
                  <a:lnTo>
                    <a:pt x="620" y="436"/>
                  </a:lnTo>
                  <a:lnTo>
                    <a:pt x="607" y="412"/>
                  </a:lnTo>
                  <a:lnTo>
                    <a:pt x="599" y="387"/>
                  </a:lnTo>
                  <a:lnTo>
                    <a:pt x="593" y="359"/>
                  </a:lnTo>
                  <a:lnTo>
                    <a:pt x="592" y="328"/>
                  </a:lnTo>
                  <a:lnTo>
                    <a:pt x="593" y="300"/>
                  </a:lnTo>
                  <a:lnTo>
                    <a:pt x="598" y="274"/>
                  </a:lnTo>
                  <a:lnTo>
                    <a:pt x="606" y="248"/>
                  </a:lnTo>
                  <a:lnTo>
                    <a:pt x="617" y="224"/>
                  </a:lnTo>
                  <a:lnTo>
                    <a:pt x="631" y="202"/>
                  </a:lnTo>
                  <a:lnTo>
                    <a:pt x="650" y="183"/>
                  </a:lnTo>
                  <a:lnTo>
                    <a:pt x="670" y="165"/>
                  </a:lnTo>
                  <a:lnTo>
                    <a:pt x="695" y="152"/>
                  </a:lnTo>
                  <a:lnTo>
                    <a:pt x="724" y="140"/>
                  </a:lnTo>
                  <a:lnTo>
                    <a:pt x="757" y="135"/>
                  </a:lnTo>
                  <a:lnTo>
                    <a:pt x="793" y="132"/>
                  </a:lnTo>
                  <a:close/>
                  <a:moveTo>
                    <a:pt x="247" y="4"/>
                  </a:moveTo>
                  <a:lnTo>
                    <a:pt x="281" y="5"/>
                  </a:lnTo>
                  <a:lnTo>
                    <a:pt x="309" y="9"/>
                  </a:lnTo>
                  <a:lnTo>
                    <a:pt x="332" y="13"/>
                  </a:lnTo>
                  <a:lnTo>
                    <a:pt x="351" y="19"/>
                  </a:lnTo>
                  <a:lnTo>
                    <a:pt x="351" y="93"/>
                  </a:lnTo>
                  <a:lnTo>
                    <a:pt x="340" y="89"/>
                  </a:lnTo>
                  <a:lnTo>
                    <a:pt x="325" y="84"/>
                  </a:lnTo>
                  <a:lnTo>
                    <a:pt x="306" y="81"/>
                  </a:lnTo>
                  <a:lnTo>
                    <a:pt x="283" y="77"/>
                  </a:lnTo>
                  <a:lnTo>
                    <a:pt x="257" y="76"/>
                  </a:lnTo>
                  <a:lnTo>
                    <a:pt x="226" y="79"/>
                  </a:lnTo>
                  <a:lnTo>
                    <a:pt x="197" y="85"/>
                  </a:lnTo>
                  <a:lnTo>
                    <a:pt x="171" y="98"/>
                  </a:lnTo>
                  <a:lnTo>
                    <a:pt x="148" y="114"/>
                  </a:lnTo>
                  <a:lnTo>
                    <a:pt x="128" y="133"/>
                  </a:lnTo>
                  <a:lnTo>
                    <a:pt x="112" y="157"/>
                  </a:lnTo>
                  <a:lnTo>
                    <a:pt x="101" y="185"/>
                  </a:lnTo>
                  <a:lnTo>
                    <a:pt x="93" y="215"/>
                  </a:lnTo>
                  <a:lnTo>
                    <a:pt x="91" y="248"/>
                  </a:lnTo>
                  <a:lnTo>
                    <a:pt x="93" y="281"/>
                  </a:lnTo>
                  <a:lnTo>
                    <a:pt x="101" y="312"/>
                  </a:lnTo>
                  <a:lnTo>
                    <a:pt x="112" y="339"/>
                  </a:lnTo>
                  <a:lnTo>
                    <a:pt x="128" y="362"/>
                  </a:lnTo>
                  <a:lnTo>
                    <a:pt x="148" y="383"/>
                  </a:lnTo>
                  <a:lnTo>
                    <a:pt x="171" y="399"/>
                  </a:lnTo>
                  <a:lnTo>
                    <a:pt x="197" y="410"/>
                  </a:lnTo>
                  <a:lnTo>
                    <a:pt x="226" y="418"/>
                  </a:lnTo>
                  <a:lnTo>
                    <a:pt x="257" y="420"/>
                  </a:lnTo>
                  <a:lnTo>
                    <a:pt x="283" y="419"/>
                  </a:lnTo>
                  <a:lnTo>
                    <a:pt x="308" y="415"/>
                  </a:lnTo>
                  <a:lnTo>
                    <a:pt x="331" y="410"/>
                  </a:lnTo>
                  <a:lnTo>
                    <a:pt x="351" y="402"/>
                  </a:lnTo>
                  <a:lnTo>
                    <a:pt x="351" y="476"/>
                  </a:lnTo>
                  <a:lnTo>
                    <a:pt x="331" y="482"/>
                  </a:lnTo>
                  <a:lnTo>
                    <a:pt x="307" y="488"/>
                  </a:lnTo>
                  <a:lnTo>
                    <a:pt x="280" y="491"/>
                  </a:lnTo>
                  <a:lnTo>
                    <a:pt x="247" y="492"/>
                  </a:lnTo>
                  <a:lnTo>
                    <a:pt x="206" y="490"/>
                  </a:lnTo>
                  <a:lnTo>
                    <a:pt x="168" y="482"/>
                  </a:lnTo>
                  <a:lnTo>
                    <a:pt x="135" y="470"/>
                  </a:lnTo>
                  <a:lnTo>
                    <a:pt x="104" y="452"/>
                  </a:lnTo>
                  <a:lnTo>
                    <a:pt x="77" y="432"/>
                  </a:lnTo>
                  <a:lnTo>
                    <a:pt x="54" y="408"/>
                  </a:lnTo>
                  <a:lnTo>
                    <a:pt x="34" y="380"/>
                  </a:lnTo>
                  <a:lnTo>
                    <a:pt x="20" y="351"/>
                  </a:lnTo>
                  <a:lnTo>
                    <a:pt x="9" y="319"/>
                  </a:lnTo>
                  <a:lnTo>
                    <a:pt x="2" y="284"/>
                  </a:lnTo>
                  <a:lnTo>
                    <a:pt x="0" y="248"/>
                  </a:lnTo>
                  <a:lnTo>
                    <a:pt x="2" y="207"/>
                  </a:lnTo>
                  <a:lnTo>
                    <a:pt x="12" y="168"/>
                  </a:lnTo>
                  <a:lnTo>
                    <a:pt x="25" y="132"/>
                  </a:lnTo>
                  <a:lnTo>
                    <a:pt x="45" y="100"/>
                  </a:lnTo>
                  <a:lnTo>
                    <a:pt x="68" y="73"/>
                  </a:lnTo>
                  <a:lnTo>
                    <a:pt x="96" y="49"/>
                  </a:lnTo>
                  <a:lnTo>
                    <a:pt x="128" y="29"/>
                  </a:lnTo>
                  <a:lnTo>
                    <a:pt x="165" y="16"/>
                  </a:lnTo>
                  <a:lnTo>
                    <a:pt x="205" y="6"/>
                  </a:lnTo>
                  <a:lnTo>
                    <a:pt x="247" y="4"/>
                  </a:lnTo>
                  <a:close/>
                  <a:moveTo>
                    <a:pt x="474" y="0"/>
                  </a:moveTo>
                  <a:lnTo>
                    <a:pt x="491" y="2"/>
                  </a:lnTo>
                  <a:lnTo>
                    <a:pt x="505" y="10"/>
                  </a:lnTo>
                  <a:lnTo>
                    <a:pt x="517" y="20"/>
                  </a:lnTo>
                  <a:lnTo>
                    <a:pt x="524" y="34"/>
                  </a:lnTo>
                  <a:lnTo>
                    <a:pt x="526" y="50"/>
                  </a:lnTo>
                  <a:lnTo>
                    <a:pt x="524" y="66"/>
                  </a:lnTo>
                  <a:lnTo>
                    <a:pt x="517" y="80"/>
                  </a:lnTo>
                  <a:lnTo>
                    <a:pt x="505" y="91"/>
                  </a:lnTo>
                  <a:lnTo>
                    <a:pt x="491" y="98"/>
                  </a:lnTo>
                  <a:lnTo>
                    <a:pt x="474" y="100"/>
                  </a:lnTo>
                  <a:lnTo>
                    <a:pt x="458" y="98"/>
                  </a:lnTo>
                  <a:lnTo>
                    <a:pt x="445" y="91"/>
                  </a:lnTo>
                  <a:lnTo>
                    <a:pt x="433" y="80"/>
                  </a:lnTo>
                  <a:lnTo>
                    <a:pt x="426" y="66"/>
                  </a:lnTo>
                  <a:lnTo>
                    <a:pt x="423" y="50"/>
                  </a:lnTo>
                  <a:lnTo>
                    <a:pt x="426" y="34"/>
                  </a:lnTo>
                  <a:lnTo>
                    <a:pt x="433" y="20"/>
                  </a:lnTo>
                  <a:lnTo>
                    <a:pt x="445" y="10"/>
                  </a:lnTo>
                  <a:lnTo>
                    <a:pt x="458" y="2"/>
                  </a:lnTo>
                  <a:lnTo>
                    <a:pt x="474"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5" name="Freeform 10"/>
            <p:cNvSpPr>
              <a:spLocks noEditPoints="1"/>
            </p:cNvSpPr>
            <p:nvPr/>
          </p:nvSpPr>
          <p:spPr bwMode="auto">
            <a:xfrm>
              <a:off x="8629650" y="6470650"/>
              <a:ext cx="47625" cy="47625"/>
            </a:xfrm>
            <a:custGeom>
              <a:avLst/>
              <a:gdLst>
                <a:gd name="T0" fmla="*/ 2147483646 w 92"/>
                <a:gd name="T1" fmla="*/ 2147483646 h 92"/>
                <a:gd name="T2" fmla="*/ 2147483646 w 92"/>
                <a:gd name="T3" fmla="*/ 2147483646 h 92"/>
                <a:gd name="T4" fmla="*/ 2147483646 w 92"/>
                <a:gd name="T5" fmla="*/ 2147483646 h 92"/>
                <a:gd name="T6" fmla="*/ 2147483646 w 92"/>
                <a:gd name="T7" fmla="*/ 2147483646 h 92"/>
                <a:gd name="T8" fmla="*/ 2147483646 w 92"/>
                <a:gd name="T9" fmla="*/ 2147483646 h 92"/>
                <a:gd name="T10" fmla="*/ 2147483646 w 92"/>
                <a:gd name="T11" fmla="*/ 2147483646 h 92"/>
                <a:gd name="T12" fmla="*/ 2147483646 w 92"/>
                <a:gd name="T13" fmla="*/ 2147483646 h 92"/>
                <a:gd name="T14" fmla="*/ 2147483646 w 92"/>
                <a:gd name="T15" fmla="*/ 2147483646 h 92"/>
                <a:gd name="T16" fmla="*/ 2147483646 w 92"/>
                <a:gd name="T17" fmla="*/ 2147483646 h 92"/>
                <a:gd name="T18" fmla="*/ 2147483646 w 92"/>
                <a:gd name="T19" fmla="*/ 2147483646 h 92"/>
                <a:gd name="T20" fmla="*/ 2147483646 w 92"/>
                <a:gd name="T21" fmla="*/ 2147483646 h 92"/>
                <a:gd name="T22" fmla="*/ 2147483646 w 92"/>
                <a:gd name="T23" fmla="*/ 2147483646 h 92"/>
                <a:gd name="T24" fmla="*/ 2147483646 w 92"/>
                <a:gd name="T25" fmla="*/ 2147483646 h 92"/>
                <a:gd name="T26" fmla="*/ 2147483646 w 92"/>
                <a:gd name="T27" fmla="*/ 2147483646 h 92"/>
                <a:gd name="T28" fmla="*/ 2147483646 w 92"/>
                <a:gd name="T29" fmla="*/ 2147483646 h 92"/>
                <a:gd name="T30" fmla="*/ 2147483646 w 92"/>
                <a:gd name="T31" fmla="*/ 2147483646 h 92"/>
                <a:gd name="T32" fmla="*/ 2147483646 w 92"/>
                <a:gd name="T33" fmla="*/ 2147483646 h 92"/>
                <a:gd name="T34" fmla="*/ 2147483646 w 92"/>
                <a:gd name="T35" fmla="*/ 2147483646 h 92"/>
                <a:gd name="T36" fmla="*/ 2147483646 w 92"/>
                <a:gd name="T37" fmla="*/ 2147483646 h 92"/>
                <a:gd name="T38" fmla="*/ 2147483646 w 92"/>
                <a:gd name="T39" fmla="*/ 2147483646 h 92"/>
                <a:gd name="T40" fmla="*/ 2147483646 w 92"/>
                <a:gd name="T41" fmla="*/ 2147483646 h 92"/>
                <a:gd name="T42" fmla="*/ 2147483646 w 92"/>
                <a:gd name="T43" fmla="*/ 2147483646 h 92"/>
                <a:gd name="T44" fmla="*/ 2147483646 w 92"/>
                <a:gd name="T45" fmla="*/ 2147483646 h 92"/>
                <a:gd name="T46" fmla="*/ 2147483646 w 92"/>
                <a:gd name="T47" fmla="*/ 2147483646 h 92"/>
                <a:gd name="T48" fmla="*/ 2147483646 w 92"/>
                <a:gd name="T49" fmla="*/ 2147483646 h 92"/>
                <a:gd name="T50" fmla="*/ 2147483646 w 92"/>
                <a:gd name="T51" fmla="*/ 2147483646 h 92"/>
                <a:gd name="T52" fmla="*/ 2147483646 w 92"/>
                <a:gd name="T53" fmla="*/ 2147483646 h 92"/>
                <a:gd name="T54" fmla="*/ 2147483646 w 92"/>
                <a:gd name="T55" fmla="*/ 2147483646 h 92"/>
                <a:gd name="T56" fmla="*/ 2147483646 w 92"/>
                <a:gd name="T57" fmla="*/ 2147483646 h 92"/>
                <a:gd name="T58" fmla="*/ 2147483646 w 92"/>
                <a:gd name="T59" fmla="*/ 2147483646 h 92"/>
                <a:gd name="T60" fmla="*/ 2147483646 w 92"/>
                <a:gd name="T61" fmla="*/ 2147483646 h 92"/>
                <a:gd name="T62" fmla="*/ 2147483646 w 92"/>
                <a:gd name="T63" fmla="*/ 2147483646 h 92"/>
                <a:gd name="T64" fmla="*/ 2147483646 w 92"/>
                <a:gd name="T65" fmla="*/ 2147483646 h 92"/>
                <a:gd name="T66" fmla="*/ 2147483646 w 92"/>
                <a:gd name="T67" fmla="*/ 2147483646 h 92"/>
                <a:gd name="T68" fmla="*/ 2147483646 w 92"/>
                <a:gd name="T69" fmla="*/ 2147483646 h 92"/>
                <a:gd name="T70" fmla="*/ 2147483646 w 92"/>
                <a:gd name="T71" fmla="*/ 2147483646 h 92"/>
                <a:gd name="T72" fmla="*/ 2147483646 w 92"/>
                <a:gd name="T73" fmla="*/ 2147483646 h 92"/>
                <a:gd name="T74" fmla="*/ 2147483646 w 92"/>
                <a:gd name="T75" fmla="*/ 2147483646 h 92"/>
                <a:gd name="T76" fmla="*/ 2147483646 w 92"/>
                <a:gd name="T77" fmla="*/ 2147483646 h 92"/>
                <a:gd name="T78" fmla="*/ 2147483646 w 92"/>
                <a:gd name="T79" fmla="*/ 2147483646 h 92"/>
                <a:gd name="T80" fmla="*/ 2147483646 w 92"/>
                <a:gd name="T81" fmla="*/ 2147483646 h 92"/>
                <a:gd name="T82" fmla="*/ 2147483646 w 92"/>
                <a:gd name="T83" fmla="*/ 2147483646 h 92"/>
                <a:gd name="T84" fmla="*/ 2147483646 w 92"/>
                <a:gd name="T85" fmla="*/ 2147483646 h 92"/>
                <a:gd name="T86" fmla="*/ 2147483646 w 92"/>
                <a:gd name="T87" fmla="*/ 2147483646 h 92"/>
                <a:gd name="T88" fmla="*/ 2147483646 w 92"/>
                <a:gd name="T89" fmla="*/ 2147483646 h 92"/>
                <a:gd name="T90" fmla="*/ 2147483646 w 92"/>
                <a:gd name="T91" fmla="*/ 2147483646 h 92"/>
                <a:gd name="T92" fmla="*/ 2147483646 w 92"/>
                <a:gd name="T93" fmla="*/ 2147483646 h 92"/>
                <a:gd name="T94" fmla="*/ 2147483646 w 92"/>
                <a:gd name="T95" fmla="*/ 2147483646 h 9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92" h="92">
                  <a:moveTo>
                    <a:pt x="36" y="27"/>
                  </a:moveTo>
                  <a:lnTo>
                    <a:pt x="36" y="45"/>
                  </a:lnTo>
                  <a:lnTo>
                    <a:pt x="44" y="45"/>
                  </a:lnTo>
                  <a:lnTo>
                    <a:pt x="49" y="45"/>
                  </a:lnTo>
                  <a:lnTo>
                    <a:pt x="52" y="44"/>
                  </a:lnTo>
                  <a:lnTo>
                    <a:pt x="56" y="41"/>
                  </a:lnTo>
                  <a:lnTo>
                    <a:pt x="57" y="39"/>
                  </a:lnTo>
                  <a:lnTo>
                    <a:pt x="58" y="36"/>
                  </a:lnTo>
                  <a:lnTo>
                    <a:pt x="57" y="32"/>
                  </a:lnTo>
                  <a:lnTo>
                    <a:pt x="56" y="30"/>
                  </a:lnTo>
                  <a:lnTo>
                    <a:pt x="55" y="29"/>
                  </a:lnTo>
                  <a:lnTo>
                    <a:pt x="51" y="28"/>
                  </a:lnTo>
                  <a:lnTo>
                    <a:pt x="48" y="27"/>
                  </a:lnTo>
                  <a:lnTo>
                    <a:pt x="43" y="27"/>
                  </a:lnTo>
                  <a:lnTo>
                    <a:pt x="36" y="27"/>
                  </a:lnTo>
                  <a:close/>
                  <a:moveTo>
                    <a:pt x="27" y="21"/>
                  </a:moveTo>
                  <a:lnTo>
                    <a:pt x="44" y="21"/>
                  </a:lnTo>
                  <a:lnTo>
                    <a:pt x="50" y="21"/>
                  </a:lnTo>
                  <a:lnTo>
                    <a:pt x="55" y="21"/>
                  </a:lnTo>
                  <a:lnTo>
                    <a:pt x="59" y="22"/>
                  </a:lnTo>
                  <a:lnTo>
                    <a:pt x="63" y="24"/>
                  </a:lnTo>
                  <a:lnTo>
                    <a:pt x="65" y="27"/>
                  </a:lnTo>
                  <a:lnTo>
                    <a:pt x="66" y="31"/>
                  </a:lnTo>
                  <a:lnTo>
                    <a:pt x="66" y="35"/>
                  </a:lnTo>
                  <a:lnTo>
                    <a:pt x="66" y="39"/>
                  </a:lnTo>
                  <a:lnTo>
                    <a:pt x="64" y="43"/>
                  </a:lnTo>
                  <a:lnTo>
                    <a:pt x="61" y="45"/>
                  </a:lnTo>
                  <a:lnTo>
                    <a:pt x="58" y="47"/>
                  </a:lnTo>
                  <a:lnTo>
                    <a:pt x="55" y="47"/>
                  </a:lnTo>
                  <a:lnTo>
                    <a:pt x="58" y="48"/>
                  </a:lnTo>
                  <a:lnTo>
                    <a:pt x="60" y="51"/>
                  </a:lnTo>
                  <a:lnTo>
                    <a:pt x="63" y="53"/>
                  </a:lnTo>
                  <a:lnTo>
                    <a:pt x="65" y="56"/>
                  </a:lnTo>
                  <a:lnTo>
                    <a:pt x="66" y="61"/>
                  </a:lnTo>
                  <a:lnTo>
                    <a:pt x="66" y="64"/>
                  </a:lnTo>
                  <a:lnTo>
                    <a:pt x="66" y="68"/>
                  </a:lnTo>
                  <a:lnTo>
                    <a:pt x="66" y="70"/>
                  </a:lnTo>
                  <a:lnTo>
                    <a:pt x="66" y="71"/>
                  </a:lnTo>
                  <a:lnTo>
                    <a:pt x="58" y="71"/>
                  </a:lnTo>
                  <a:lnTo>
                    <a:pt x="58" y="70"/>
                  </a:lnTo>
                  <a:lnTo>
                    <a:pt x="58" y="69"/>
                  </a:lnTo>
                  <a:lnTo>
                    <a:pt x="58" y="64"/>
                  </a:lnTo>
                  <a:lnTo>
                    <a:pt x="57" y="61"/>
                  </a:lnTo>
                  <a:lnTo>
                    <a:pt x="57" y="57"/>
                  </a:lnTo>
                  <a:lnTo>
                    <a:pt x="55" y="55"/>
                  </a:lnTo>
                  <a:lnTo>
                    <a:pt x="53" y="53"/>
                  </a:lnTo>
                  <a:lnTo>
                    <a:pt x="50" y="52"/>
                  </a:lnTo>
                  <a:lnTo>
                    <a:pt x="48" y="52"/>
                  </a:lnTo>
                  <a:lnTo>
                    <a:pt x="43" y="52"/>
                  </a:lnTo>
                  <a:lnTo>
                    <a:pt x="36" y="52"/>
                  </a:lnTo>
                  <a:lnTo>
                    <a:pt x="36" y="71"/>
                  </a:lnTo>
                  <a:lnTo>
                    <a:pt x="27" y="71"/>
                  </a:lnTo>
                  <a:lnTo>
                    <a:pt x="27" y="21"/>
                  </a:lnTo>
                  <a:close/>
                  <a:moveTo>
                    <a:pt x="45" y="6"/>
                  </a:moveTo>
                  <a:lnTo>
                    <a:pt x="30" y="9"/>
                  </a:lnTo>
                  <a:lnTo>
                    <a:pt x="18" y="17"/>
                  </a:lnTo>
                  <a:lnTo>
                    <a:pt x="9" y="31"/>
                  </a:lnTo>
                  <a:lnTo>
                    <a:pt x="6" y="46"/>
                  </a:lnTo>
                  <a:lnTo>
                    <a:pt x="9" y="61"/>
                  </a:lnTo>
                  <a:lnTo>
                    <a:pt x="18" y="75"/>
                  </a:lnTo>
                  <a:lnTo>
                    <a:pt x="30" y="83"/>
                  </a:lnTo>
                  <a:lnTo>
                    <a:pt x="45" y="86"/>
                  </a:lnTo>
                  <a:lnTo>
                    <a:pt x="61" y="83"/>
                  </a:lnTo>
                  <a:lnTo>
                    <a:pt x="74" y="75"/>
                  </a:lnTo>
                  <a:lnTo>
                    <a:pt x="82" y="61"/>
                  </a:lnTo>
                  <a:lnTo>
                    <a:pt x="85" y="46"/>
                  </a:lnTo>
                  <a:lnTo>
                    <a:pt x="82" y="31"/>
                  </a:lnTo>
                  <a:lnTo>
                    <a:pt x="74" y="17"/>
                  </a:lnTo>
                  <a:lnTo>
                    <a:pt x="61" y="9"/>
                  </a:lnTo>
                  <a:lnTo>
                    <a:pt x="45" y="6"/>
                  </a:lnTo>
                  <a:close/>
                  <a:moveTo>
                    <a:pt x="45" y="0"/>
                  </a:moveTo>
                  <a:lnTo>
                    <a:pt x="58" y="1"/>
                  </a:lnTo>
                  <a:lnTo>
                    <a:pt x="68" y="6"/>
                  </a:lnTo>
                  <a:lnTo>
                    <a:pt x="79" y="13"/>
                  </a:lnTo>
                  <a:lnTo>
                    <a:pt x="85" y="23"/>
                  </a:lnTo>
                  <a:lnTo>
                    <a:pt x="90" y="33"/>
                  </a:lnTo>
                  <a:lnTo>
                    <a:pt x="92" y="46"/>
                  </a:lnTo>
                  <a:lnTo>
                    <a:pt x="90" y="59"/>
                  </a:lnTo>
                  <a:lnTo>
                    <a:pt x="85" y="69"/>
                  </a:lnTo>
                  <a:lnTo>
                    <a:pt x="79" y="79"/>
                  </a:lnTo>
                  <a:lnTo>
                    <a:pt x="68" y="86"/>
                  </a:lnTo>
                  <a:lnTo>
                    <a:pt x="58" y="91"/>
                  </a:lnTo>
                  <a:lnTo>
                    <a:pt x="45" y="92"/>
                  </a:lnTo>
                  <a:lnTo>
                    <a:pt x="34" y="91"/>
                  </a:lnTo>
                  <a:lnTo>
                    <a:pt x="22" y="86"/>
                  </a:lnTo>
                  <a:lnTo>
                    <a:pt x="13" y="79"/>
                  </a:lnTo>
                  <a:lnTo>
                    <a:pt x="5" y="69"/>
                  </a:lnTo>
                  <a:lnTo>
                    <a:pt x="1" y="59"/>
                  </a:lnTo>
                  <a:lnTo>
                    <a:pt x="0" y="46"/>
                  </a:lnTo>
                  <a:lnTo>
                    <a:pt x="1" y="33"/>
                  </a:lnTo>
                  <a:lnTo>
                    <a:pt x="5" y="23"/>
                  </a:lnTo>
                  <a:lnTo>
                    <a:pt x="13" y="13"/>
                  </a:lnTo>
                  <a:lnTo>
                    <a:pt x="22" y="6"/>
                  </a:lnTo>
                  <a:lnTo>
                    <a:pt x="34" y="1"/>
                  </a:lnTo>
                  <a:lnTo>
                    <a:pt x="45" y="0"/>
                  </a:lnTo>
                  <a:close/>
                </a:path>
              </a:pathLst>
            </a:custGeom>
            <a:solidFill>
              <a:srgbClr val="0081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grpSp>
    </p:spTree>
  </p:cSld>
  <p:clrMap bg1="lt1" tx1="dk1" bg2="lt2" tx2="dk2" accent1="accent1" accent2="accent2" accent3="accent3" accent4="accent4" accent5="accent5" accent6="accent6" hlink="hlink" folHlink="folHlink"/>
  <p:sldLayoutIdLst>
    <p:sldLayoutId id="2147484240" r:id="rId1"/>
    <p:sldLayoutId id="2147484241" r:id="rId2"/>
    <p:sldLayoutId id="2147484244" r:id="rId3"/>
    <p:sldLayoutId id="2147484242" r:id="rId4"/>
    <p:sldLayoutId id="2147484243" r:id="rId5"/>
    <p:sldLayoutId id="2147484246" r:id="rId6"/>
    <p:sldLayoutId id="2147484247" r:id="rId7"/>
    <p:sldLayoutId id="2147484266" r:id="rId8"/>
    <p:sldLayoutId id="2147484298" r:id="rId9"/>
  </p:sldLayoutIdLst>
  <p:hf sldNum="0" hdr="0" dt="0"/>
  <p:txStyles>
    <p:titleStyle>
      <a:lvl1pPr algn="l" defTabSz="457200" rtl="0" eaLnBrk="0" fontAlgn="base" hangingPunct="0">
        <a:lnSpc>
          <a:spcPts val="2000"/>
        </a:lnSpc>
        <a:spcBef>
          <a:spcPct val="0"/>
        </a:spcBef>
        <a:spcAft>
          <a:spcPct val="0"/>
        </a:spcAft>
        <a:defRPr b="1" kern="1200" cap="all">
          <a:solidFill>
            <a:srgbClr val="004986"/>
          </a:solidFill>
          <a:latin typeface="Arial"/>
          <a:ea typeface="ＭＳ Ｐゴシック" pitchFamily="34" charset="-128"/>
          <a:cs typeface="Arial"/>
        </a:defRPr>
      </a:lvl1pPr>
      <a:lvl2pPr algn="l" defTabSz="457200" rtl="0" eaLnBrk="0" fontAlgn="base" hangingPunct="0">
        <a:lnSpc>
          <a:spcPts val="2000"/>
        </a:lnSpc>
        <a:spcBef>
          <a:spcPct val="0"/>
        </a:spcBef>
        <a:spcAft>
          <a:spcPct val="0"/>
        </a:spcAft>
        <a:defRPr b="1">
          <a:solidFill>
            <a:srgbClr val="004986"/>
          </a:solidFill>
          <a:latin typeface="Arial" charset="0"/>
          <a:ea typeface="ＭＳ Ｐゴシック" pitchFamily="34" charset="-128"/>
          <a:cs typeface="Arial" pitchFamily="34" charset="0"/>
        </a:defRPr>
      </a:lvl2pPr>
      <a:lvl3pPr algn="l" defTabSz="457200" rtl="0" eaLnBrk="0" fontAlgn="base" hangingPunct="0">
        <a:lnSpc>
          <a:spcPts val="2000"/>
        </a:lnSpc>
        <a:spcBef>
          <a:spcPct val="0"/>
        </a:spcBef>
        <a:spcAft>
          <a:spcPct val="0"/>
        </a:spcAft>
        <a:defRPr b="1">
          <a:solidFill>
            <a:srgbClr val="004986"/>
          </a:solidFill>
          <a:latin typeface="Arial" charset="0"/>
          <a:ea typeface="ＭＳ Ｐゴシック" pitchFamily="34" charset="-128"/>
          <a:cs typeface="Arial" pitchFamily="34" charset="0"/>
        </a:defRPr>
      </a:lvl3pPr>
      <a:lvl4pPr algn="l" defTabSz="457200" rtl="0" eaLnBrk="0" fontAlgn="base" hangingPunct="0">
        <a:lnSpc>
          <a:spcPts val="2000"/>
        </a:lnSpc>
        <a:spcBef>
          <a:spcPct val="0"/>
        </a:spcBef>
        <a:spcAft>
          <a:spcPct val="0"/>
        </a:spcAft>
        <a:defRPr b="1">
          <a:solidFill>
            <a:srgbClr val="004986"/>
          </a:solidFill>
          <a:latin typeface="Arial" charset="0"/>
          <a:ea typeface="ＭＳ Ｐゴシック" pitchFamily="34" charset="-128"/>
          <a:cs typeface="Arial" pitchFamily="34" charset="0"/>
        </a:defRPr>
      </a:lvl4pPr>
      <a:lvl5pPr algn="l" defTabSz="457200" rtl="0" eaLnBrk="0" fontAlgn="base" hangingPunct="0">
        <a:lnSpc>
          <a:spcPts val="2000"/>
        </a:lnSpc>
        <a:spcBef>
          <a:spcPct val="0"/>
        </a:spcBef>
        <a:spcAft>
          <a:spcPct val="0"/>
        </a:spcAft>
        <a:defRPr b="1">
          <a:solidFill>
            <a:srgbClr val="004986"/>
          </a:solidFill>
          <a:latin typeface="Arial" charset="0"/>
          <a:ea typeface="ＭＳ Ｐゴシック" pitchFamily="34" charset="-128"/>
          <a:cs typeface="Arial" pitchFamily="34" charset="0"/>
        </a:defRPr>
      </a:lvl5pPr>
      <a:lvl6pPr marL="457200" algn="l" defTabSz="457200" rtl="0" eaLnBrk="1" fontAlgn="base" hangingPunct="1">
        <a:spcBef>
          <a:spcPct val="0"/>
        </a:spcBef>
        <a:spcAft>
          <a:spcPct val="0"/>
        </a:spcAft>
        <a:defRPr sz="2400">
          <a:solidFill>
            <a:srgbClr val="4F56AB"/>
          </a:solidFill>
          <a:latin typeface="Arial" charset="0"/>
          <a:ea typeface="ＭＳ Ｐゴシック" charset="-128"/>
        </a:defRPr>
      </a:lvl6pPr>
      <a:lvl7pPr marL="914400" algn="l" defTabSz="457200" rtl="0" eaLnBrk="1" fontAlgn="base" hangingPunct="1">
        <a:spcBef>
          <a:spcPct val="0"/>
        </a:spcBef>
        <a:spcAft>
          <a:spcPct val="0"/>
        </a:spcAft>
        <a:defRPr sz="2400">
          <a:solidFill>
            <a:srgbClr val="4F56AB"/>
          </a:solidFill>
          <a:latin typeface="Arial" charset="0"/>
          <a:ea typeface="ＭＳ Ｐゴシック" charset="-128"/>
        </a:defRPr>
      </a:lvl7pPr>
      <a:lvl8pPr marL="1371600" algn="l" defTabSz="457200" rtl="0" eaLnBrk="1" fontAlgn="base" hangingPunct="1">
        <a:spcBef>
          <a:spcPct val="0"/>
        </a:spcBef>
        <a:spcAft>
          <a:spcPct val="0"/>
        </a:spcAft>
        <a:defRPr sz="2400">
          <a:solidFill>
            <a:srgbClr val="4F56AB"/>
          </a:solidFill>
          <a:latin typeface="Arial" charset="0"/>
          <a:ea typeface="ＭＳ Ｐゴシック" charset="-128"/>
        </a:defRPr>
      </a:lvl8pPr>
      <a:lvl9pPr marL="1828800" algn="l" defTabSz="457200"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30188" indent="-230188" algn="l" defTabSz="457200" rtl="0" eaLnBrk="0" fontAlgn="base" hangingPunct="0">
        <a:spcBef>
          <a:spcPct val="20000"/>
        </a:spcBef>
        <a:spcAft>
          <a:spcPct val="0"/>
        </a:spcAft>
        <a:buClr>
          <a:srgbClr val="004986"/>
        </a:buClr>
        <a:buFont typeface="Lucida Grande" pitchFamily="-84" charset="0"/>
        <a:buChar char="&gt;"/>
        <a:defRPr sz="1600" kern="1200">
          <a:solidFill>
            <a:schemeClr val="tx1"/>
          </a:solidFill>
          <a:latin typeface="Arial"/>
          <a:ea typeface="ＭＳ Ｐゴシック" pitchFamily="34" charset="-128"/>
          <a:cs typeface="Arial"/>
        </a:defRPr>
      </a:lvl1pPr>
      <a:lvl2pPr marL="454025" indent="-223838" algn="l" defTabSz="457200"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a:ea typeface="ＭＳ Ｐゴシック" pitchFamily="34" charset="-128"/>
          <a:cs typeface="Arial"/>
        </a:defRPr>
      </a:lvl2pPr>
      <a:lvl3pPr marL="684213" indent="-230188" algn="l" defTabSz="457200"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a:ea typeface="ＭＳ Ｐゴシック" pitchFamily="34" charset="-128"/>
          <a:cs typeface="Arial"/>
        </a:defRPr>
      </a:lvl3pPr>
      <a:lvl4pPr marL="915988" indent="-231775" algn="l" defTabSz="457200"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a:ea typeface="ＭＳ Ｐゴシック" pitchFamily="34" charset="-128"/>
          <a:cs typeface="Arial"/>
        </a:defRPr>
      </a:lvl4pPr>
      <a:lvl5pPr marL="1146175" indent="-230188" algn="l" defTabSz="457200"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a:ea typeface="ＭＳ Ｐゴシック"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600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16 </a:t>
            </a:r>
            <a:r>
              <a:rPr lang="en-US" altLang="en-US" dirty="0" err="1"/>
              <a:t>pt</a:t>
            </a:r>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bwMode="auto">
          <a:xfrm>
            <a:off x="7010400" y="6629400"/>
            <a:ext cx="2133600" cy="212725"/>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algn="r">
              <a:defRPr sz="1000">
                <a:solidFill>
                  <a:srgbClr val="999999"/>
                </a:solidFill>
              </a:defRPr>
            </a:lvl1pPr>
          </a:lstStyle>
          <a:p>
            <a:pPr eaLnBrk="1" hangingPunct="1"/>
            <a:fld id="{B96EB2AE-DF96-457D-9F43-958D79343F70}" type="slidenum">
              <a:rPr lang="en-US" altLang="en-US">
                <a:latin typeface="Arial" charset="0"/>
                <a:cs typeface="Arial" charset="0"/>
              </a:rPr>
              <a:pPr eaLnBrk="1" hangingPunct="1"/>
              <a:t>‹#›</a:t>
            </a:fld>
            <a:endParaRPr lang="en-US" altLang="en-US" dirty="0">
              <a:latin typeface="Arial" charset="0"/>
              <a:cs typeface="Arial" charset="0"/>
            </a:endParaRPr>
          </a:p>
        </p:txBody>
      </p:sp>
      <p:sp>
        <p:nvSpPr>
          <p:cNvPr id="1031" name="Rectangle 7"/>
          <p:cNvSpPr>
            <a:spLocks noGrp="1" noChangeArrowheads="1"/>
          </p:cNvSpPr>
          <p:nvPr>
            <p:ph type="ftr" sz="quarter" idx="3"/>
          </p:nvPr>
        </p:nvSpPr>
        <p:spPr bwMode="auto">
          <a:xfrm>
            <a:off x="0" y="6626225"/>
            <a:ext cx="70119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800">
                <a:solidFill>
                  <a:srgbClr val="999999"/>
                </a:solidFill>
                <a:latin typeface="Arial Narrow" pitchFamily="-84" charset="0"/>
                <a:ea typeface="MS PGothic" pitchFamily="34" charset="-128"/>
              </a:defRPr>
            </a:lvl1pPr>
          </a:lstStyle>
          <a:p>
            <a:pPr eaLnBrk="1" hangingPunct="1"/>
            <a:r>
              <a:rPr lang="en-US" altLang="en-US" dirty="0">
                <a:cs typeface="Arial" charset="0"/>
              </a:rPr>
              <a:t>Confidential, unpublished property of Cigna. Do not duplicate or distribute. Use and distribution limited solely to authorized personnel. © 2020 Cigna  </a:t>
            </a:r>
          </a:p>
        </p:txBody>
      </p:sp>
      <p:sp>
        <p:nvSpPr>
          <p:cNvPr id="1029" name="Title Placeholder 26"/>
          <p:cNvSpPr>
            <a:spLocks noGrp="1"/>
          </p:cNvSpPr>
          <p:nvPr>
            <p:ph type="title"/>
          </p:nvPr>
        </p:nvSpPr>
        <p:spPr bwMode="auto">
          <a:xfrm>
            <a:off x="457200" y="273050"/>
            <a:ext cx="822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US" altLang="en-US" dirty="0"/>
          </a:p>
        </p:txBody>
      </p:sp>
      <p:pic>
        <p:nvPicPr>
          <p:cNvPr id="7" name="Picture 6"/>
          <p:cNvPicPr>
            <a:picLocks noChangeAspect="1"/>
          </p:cNvPicPr>
          <p:nvPr/>
        </p:nvPicPr>
        <p:blipFill rotWithShape="1">
          <a:blip r:embed="rId9">
            <a:extLst>
              <a:ext uri="{28A0092B-C50C-407E-A947-70E740481C1C}">
                <a14:useLocalDpi xmlns:a14="http://schemas.microsoft.com/office/drawing/2010/main" val="0"/>
              </a:ext>
            </a:extLst>
          </a:blip>
          <a:srcRect r="55752"/>
          <a:stretch/>
        </p:blipFill>
        <p:spPr>
          <a:xfrm>
            <a:off x="6880225" y="5961063"/>
            <a:ext cx="2046288" cy="850899"/>
          </a:xfrm>
          <a:prstGeom prst="rect">
            <a:avLst/>
          </a:prstGeom>
        </p:spPr>
      </p:pic>
    </p:spTree>
    <p:extLst>
      <p:ext uri="{BB962C8B-B14F-4D97-AF65-F5344CB8AC3E}">
        <p14:creationId xmlns:p14="http://schemas.microsoft.com/office/powerpoint/2010/main" val="3349898443"/>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Lst>
  <p:hf sldNum="0" hdr="0" dt="0"/>
  <p:txStyles>
    <p:titleStyle>
      <a:lvl1pPr algn="l" defTabSz="457200" rtl="0" eaLnBrk="1" fontAlgn="base" hangingPunct="1">
        <a:spcBef>
          <a:spcPct val="0"/>
        </a:spcBef>
        <a:spcAft>
          <a:spcPct val="0"/>
        </a:spcAft>
        <a:defRPr sz="2000" b="1" kern="1200">
          <a:solidFill>
            <a:srgbClr val="0065A6"/>
          </a:solidFill>
          <a:latin typeface="Arial"/>
          <a:ea typeface="MS PGothic" pitchFamily="34" charset="-128"/>
          <a:cs typeface="Arial"/>
        </a:defRPr>
      </a:lvl1pPr>
      <a:lvl2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2pPr>
      <a:lvl3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3pPr>
      <a:lvl4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4pPr>
      <a:lvl5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5pPr>
      <a:lvl6pPr marL="457200" algn="l" defTabSz="457200" rtl="0" eaLnBrk="1" fontAlgn="base" hangingPunct="1">
        <a:spcBef>
          <a:spcPct val="0"/>
        </a:spcBef>
        <a:spcAft>
          <a:spcPct val="0"/>
        </a:spcAft>
        <a:defRPr sz="2400">
          <a:solidFill>
            <a:srgbClr val="4F56AB"/>
          </a:solidFill>
          <a:latin typeface="Arial" charset="0"/>
          <a:ea typeface="ＭＳ Ｐゴシック" charset="-128"/>
        </a:defRPr>
      </a:lvl6pPr>
      <a:lvl7pPr marL="914400" algn="l" defTabSz="457200" rtl="0" eaLnBrk="1" fontAlgn="base" hangingPunct="1">
        <a:spcBef>
          <a:spcPct val="0"/>
        </a:spcBef>
        <a:spcAft>
          <a:spcPct val="0"/>
        </a:spcAft>
        <a:defRPr sz="2400">
          <a:solidFill>
            <a:srgbClr val="4F56AB"/>
          </a:solidFill>
          <a:latin typeface="Arial" charset="0"/>
          <a:ea typeface="ＭＳ Ｐゴシック" charset="-128"/>
        </a:defRPr>
      </a:lvl7pPr>
      <a:lvl8pPr marL="1371600" algn="l" defTabSz="457200" rtl="0" eaLnBrk="1" fontAlgn="base" hangingPunct="1">
        <a:spcBef>
          <a:spcPct val="0"/>
        </a:spcBef>
        <a:spcAft>
          <a:spcPct val="0"/>
        </a:spcAft>
        <a:defRPr sz="2400">
          <a:solidFill>
            <a:srgbClr val="4F56AB"/>
          </a:solidFill>
          <a:latin typeface="Arial" charset="0"/>
          <a:ea typeface="ＭＳ Ｐゴシック" charset="-128"/>
        </a:defRPr>
      </a:lvl8pPr>
      <a:lvl9pPr marL="1828800" algn="l" defTabSz="457200"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30188"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1pPr>
      <a:lvl2pPr marL="454025" indent="-22383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2pPr>
      <a:lvl3pPr marL="684213"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3pPr>
      <a:lvl4pPr marL="915988" indent="-231775"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4pPr>
      <a:lvl5pPr marL="1146175"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600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16 </a:t>
            </a:r>
            <a:r>
              <a:rPr lang="en-US" altLang="en-US" dirty="0" err="1"/>
              <a:t>pt</a:t>
            </a:r>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bwMode="auto">
          <a:xfrm>
            <a:off x="7010400" y="6604128"/>
            <a:ext cx="2133600" cy="253872"/>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algn="r">
              <a:defRPr sz="675">
                <a:solidFill>
                  <a:srgbClr val="999999"/>
                </a:solidFill>
              </a:defRPr>
            </a:lvl1pPr>
          </a:lstStyle>
          <a:p>
            <a:pPr defTabSz="457189" eaLnBrk="1" hangingPunct="1"/>
            <a:fld id="{B96EB2AE-DF96-457D-9F43-958D79343F70}" type="slidenum">
              <a:rPr lang="en-US" altLang="en-US" smtClean="0">
                <a:latin typeface="Arial"/>
                <a:cs typeface="Arial" charset="0"/>
              </a:rPr>
              <a:pPr defTabSz="457189" eaLnBrk="1" hangingPunct="1"/>
              <a:t>‹#›</a:t>
            </a:fld>
            <a:endParaRPr lang="en-US" altLang="en-US" dirty="0">
              <a:latin typeface="Arial"/>
              <a:cs typeface="Arial" charset="0"/>
            </a:endParaRPr>
          </a:p>
        </p:txBody>
      </p:sp>
      <p:sp>
        <p:nvSpPr>
          <p:cNvPr id="1031" name="Rectangle 7"/>
          <p:cNvSpPr>
            <a:spLocks noGrp="1" noChangeArrowheads="1"/>
          </p:cNvSpPr>
          <p:nvPr>
            <p:ph type="ftr" sz="quarter" idx="3"/>
          </p:nvPr>
        </p:nvSpPr>
        <p:spPr bwMode="auto">
          <a:xfrm>
            <a:off x="0" y="6615085"/>
            <a:ext cx="70119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800">
                <a:solidFill>
                  <a:srgbClr val="999999"/>
                </a:solidFill>
                <a:latin typeface="Arial Narrow" pitchFamily="-84" charset="0"/>
                <a:ea typeface="MS PGothic" pitchFamily="34" charset="-128"/>
              </a:defRPr>
            </a:lvl1pPr>
          </a:lstStyle>
          <a:p>
            <a:pPr defTabSz="457189" eaLnBrk="1" hangingPunct="1"/>
            <a:r>
              <a:rPr lang="en-US" altLang="en-US" dirty="0">
                <a:cs typeface="Arial" charset="0"/>
              </a:rPr>
              <a:t>Confidential, unpublished property of Cigna. Do not duplicate or distribute. For internal use only. Use and distribution limited solely to authorized personnel. © 2020 Cigna</a:t>
            </a:r>
          </a:p>
        </p:txBody>
      </p:sp>
      <p:sp>
        <p:nvSpPr>
          <p:cNvPr id="1029" name="Title Placeholder 26"/>
          <p:cNvSpPr>
            <a:spLocks noGrp="1"/>
          </p:cNvSpPr>
          <p:nvPr>
            <p:ph type="title"/>
          </p:nvPr>
        </p:nvSpPr>
        <p:spPr bwMode="auto">
          <a:xfrm>
            <a:off x="457200" y="273051"/>
            <a:ext cx="8229600" cy="6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US" altLang="en-US" dirty="0"/>
          </a:p>
        </p:txBody>
      </p:sp>
      <p:pic>
        <p:nvPicPr>
          <p:cNvPr id="8" name="Picture 7"/>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7673197" y="6163368"/>
            <a:ext cx="1376386" cy="762410"/>
          </a:xfrm>
          <a:prstGeom prst="rect">
            <a:avLst/>
          </a:prstGeom>
        </p:spPr>
      </p:pic>
    </p:spTree>
    <p:extLst>
      <p:ext uri="{BB962C8B-B14F-4D97-AF65-F5344CB8AC3E}">
        <p14:creationId xmlns:p14="http://schemas.microsoft.com/office/powerpoint/2010/main" val="1523723433"/>
      </p:ext>
    </p:extLst>
  </p:cSld>
  <p:clrMap bg1="lt1" tx1="dk1" bg2="lt2" tx2="dk2" accent1="accent1" accent2="accent2" accent3="accent3" accent4="accent4" accent5="accent5" accent6="accent6" hlink="hlink" folHlink="folHlink"/>
  <p:sldLayoutIdLst>
    <p:sldLayoutId id="2147484269" r:id="rId1"/>
    <p:sldLayoutId id="2147484270" r:id="rId2"/>
    <p:sldLayoutId id="2147484271" r:id="rId3"/>
    <p:sldLayoutId id="2147484272" r:id="rId4"/>
    <p:sldLayoutId id="2147484273" r:id="rId5"/>
    <p:sldLayoutId id="2147484274" r:id="rId6"/>
    <p:sldLayoutId id="2147484275" r:id="rId7"/>
  </p:sldLayoutIdLst>
  <p:hf hdr="0" dt="0"/>
  <p:txStyles>
    <p:titleStyle>
      <a:lvl1pPr algn="l" defTabSz="457189" rtl="0" eaLnBrk="1" fontAlgn="base" hangingPunct="1">
        <a:spcBef>
          <a:spcPct val="0"/>
        </a:spcBef>
        <a:spcAft>
          <a:spcPct val="0"/>
        </a:spcAft>
        <a:defRPr sz="2000" b="1" kern="1200">
          <a:solidFill>
            <a:srgbClr val="0065A6"/>
          </a:solidFill>
          <a:latin typeface="Arial"/>
          <a:ea typeface="MS PGothic" pitchFamily="34" charset="-128"/>
          <a:cs typeface="Arial"/>
        </a:defRPr>
      </a:lvl1pPr>
      <a:lvl2pPr algn="l" defTabSz="457189"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2pPr>
      <a:lvl3pPr algn="l" defTabSz="457189"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3pPr>
      <a:lvl4pPr algn="l" defTabSz="457189"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4pPr>
      <a:lvl5pPr algn="l" defTabSz="457189"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5pPr>
      <a:lvl6pPr marL="457189" algn="l" defTabSz="457189" rtl="0" eaLnBrk="1" fontAlgn="base" hangingPunct="1">
        <a:spcBef>
          <a:spcPct val="0"/>
        </a:spcBef>
        <a:spcAft>
          <a:spcPct val="0"/>
        </a:spcAft>
        <a:defRPr sz="2400">
          <a:solidFill>
            <a:srgbClr val="4F56AB"/>
          </a:solidFill>
          <a:latin typeface="Arial" charset="0"/>
          <a:ea typeface="ＭＳ Ｐゴシック" charset="-128"/>
        </a:defRPr>
      </a:lvl6pPr>
      <a:lvl7pPr marL="914378" algn="l" defTabSz="457189" rtl="0" eaLnBrk="1" fontAlgn="base" hangingPunct="1">
        <a:spcBef>
          <a:spcPct val="0"/>
        </a:spcBef>
        <a:spcAft>
          <a:spcPct val="0"/>
        </a:spcAft>
        <a:defRPr sz="2400">
          <a:solidFill>
            <a:srgbClr val="4F56AB"/>
          </a:solidFill>
          <a:latin typeface="Arial" charset="0"/>
          <a:ea typeface="ＭＳ Ｐゴシック" charset="-128"/>
        </a:defRPr>
      </a:lvl7pPr>
      <a:lvl8pPr marL="1371566" algn="l" defTabSz="457189" rtl="0" eaLnBrk="1" fontAlgn="base" hangingPunct="1">
        <a:spcBef>
          <a:spcPct val="0"/>
        </a:spcBef>
        <a:spcAft>
          <a:spcPct val="0"/>
        </a:spcAft>
        <a:defRPr sz="2400">
          <a:solidFill>
            <a:srgbClr val="4F56AB"/>
          </a:solidFill>
          <a:latin typeface="Arial" charset="0"/>
          <a:ea typeface="ＭＳ Ｐゴシック" charset="-128"/>
        </a:defRPr>
      </a:lvl8pPr>
      <a:lvl9pPr marL="1828754" algn="l" defTabSz="457189"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30183" indent="-230183" algn="l" defTabSz="457189"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1pPr>
      <a:lvl2pPr marL="454014" indent="-223832" algn="l" defTabSz="457189"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2pPr>
      <a:lvl3pPr marL="684196" indent="-230183" algn="l" defTabSz="457189"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3pPr>
      <a:lvl4pPr marL="915965" indent="-231770" algn="l" defTabSz="457189"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4pPr>
      <a:lvl5pPr marL="1146146" indent="-230183" algn="l" defTabSz="457189"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29768" y="1600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16 </a:t>
            </a:r>
            <a:r>
              <a:rPr lang="en-US" altLang="en-US" dirty="0" err="1"/>
              <a:t>pt</a:t>
            </a:r>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bwMode="auto">
          <a:xfrm>
            <a:off x="7010400" y="6605016"/>
            <a:ext cx="2133600" cy="212725"/>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algn="r">
              <a:defRPr sz="1000">
                <a:solidFill>
                  <a:srgbClr val="999999"/>
                </a:solidFill>
              </a:defRPr>
            </a:lvl1pPr>
          </a:lstStyle>
          <a:p>
            <a:pPr eaLnBrk="1" hangingPunct="1"/>
            <a:fld id="{B96EB2AE-DF96-457D-9F43-958D79343F70}" type="slidenum">
              <a:rPr lang="en-US" altLang="en-US">
                <a:latin typeface="Arial" charset="0"/>
                <a:cs typeface="Arial" charset="0"/>
              </a:rPr>
              <a:pPr eaLnBrk="1" hangingPunct="1"/>
              <a:t>‹#›</a:t>
            </a:fld>
            <a:endParaRPr lang="en-US" altLang="en-US" dirty="0">
              <a:latin typeface="Arial" charset="0"/>
              <a:cs typeface="Arial" charset="0"/>
            </a:endParaRPr>
          </a:p>
        </p:txBody>
      </p:sp>
      <p:sp>
        <p:nvSpPr>
          <p:cNvPr id="1031" name="Rectangle 7"/>
          <p:cNvSpPr>
            <a:spLocks noGrp="1" noChangeArrowheads="1"/>
          </p:cNvSpPr>
          <p:nvPr>
            <p:ph type="ftr" sz="quarter" idx="3"/>
          </p:nvPr>
        </p:nvSpPr>
        <p:spPr bwMode="auto">
          <a:xfrm>
            <a:off x="0" y="6601841"/>
            <a:ext cx="70119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800">
                <a:solidFill>
                  <a:srgbClr val="999999"/>
                </a:solidFill>
                <a:latin typeface="Arial Narrow" pitchFamily="-84" charset="0"/>
                <a:ea typeface="MS PGothic" pitchFamily="34" charset="-128"/>
              </a:defRPr>
            </a:lvl1pPr>
          </a:lstStyle>
          <a:p>
            <a:pPr eaLnBrk="1" hangingPunct="1"/>
            <a:r>
              <a:rPr lang="en-US" altLang="en-US" dirty="0">
                <a:cs typeface="Arial" charset="0"/>
              </a:rPr>
              <a:t>Confidential, unpublished property of Cigna. Do not duplicate or distribute. Use and distribution limited solely to authorized personnel. © 2018 Cigna</a:t>
            </a:r>
          </a:p>
        </p:txBody>
      </p:sp>
      <p:sp>
        <p:nvSpPr>
          <p:cNvPr id="1029" name="Title Placeholder 26"/>
          <p:cNvSpPr>
            <a:spLocks noGrp="1"/>
          </p:cNvSpPr>
          <p:nvPr>
            <p:ph type="title"/>
          </p:nvPr>
        </p:nvSpPr>
        <p:spPr bwMode="auto">
          <a:xfrm>
            <a:off x="429768" y="273050"/>
            <a:ext cx="8229600" cy="64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US" altLang="en-US" dirty="0"/>
          </a:p>
        </p:txBody>
      </p:sp>
      <p:pic>
        <p:nvPicPr>
          <p:cNvPr id="7" name="Picture 6"/>
          <p:cNvPicPr>
            <a:picLocks noChangeAspect="1"/>
          </p:cNvPicPr>
          <p:nvPr/>
        </p:nvPicPr>
        <p:blipFill rotWithShape="1">
          <a:blip r:embed="rId8">
            <a:extLst>
              <a:ext uri="{28A0092B-C50C-407E-A947-70E740481C1C}">
                <a14:useLocalDpi xmlns:a14="http://schemas.microsoft.com/office/drawing/2010/main" val="0"/>
              </a:ext>
            </a:extLst>
          </a:blip>
          <a:srcRect r="55752"/>
          <a:stretch/>
        </p:blipFill>
        <p:spPr>
          <a:xfrm>
            <a:off x="6880225" y="5753186"/>
            <a:ext cx="2046288" cy="1134532"/>
          </a:xfrm>
          <a:prstGeom prst="rect">
            <a:avLst/>
          </a:prstGeom>
        </p:spPr>
      </p:pic>
    </p:spTree>
    <p:extLst>
      <p:ext uri="{BB962C8B-B14F-4D97-AF65-F5344CB8AC3E}">
        <p14:creationId xmlns:p14="http://schemas.microsoft.com/office/powerpoint/2010/main" val="3687531964"/>
      </p:ext>
    </p:extLst>
  </p:cSld>
  <p:clrMap bg1="lt1" tx1="dk1" bg2="lt2" tx2="dk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Lst>
  <p:hf hdr="0" dt="0"/>
  <p:txStyles>
    <p:titleStyle>
      <a:lvl1pPr algn="l" defTabSz="457200" rtl="0" eaLnBrk="1" fontAlgn="base" hangingPunct="1">
        <a:spcBef>
          <a:spcPct val="0"/>
        </a:spcBef>
        <a:spcAft>
          <a:spcPct val="0"/>
        </a:spcAft>
        <a:defRPr sz="2000" b="1" kern="1200">
          <a:solidFill>
            <a:srgbClr val="0065A6"/>
          </a:solidFill>
          <a:latin typeface="Arial"/>
          <a:ea typeface="MS PGothic" pitchFamily="34" charset="-128"/>
          <a:cs typeface="Arial"/>
        </a:defRPr>
      </a:lvl1pPr>
      <a:lvl2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2pPr>
      <a:lvl3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3pPr>
      <a:lvl4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4pPr>
      <a:lvl5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5pPr>
      <a:lvl6pPr marL="457200" algn="l" defTabSz="457200" rtl="0" eaLnBrk="1" fontAlgn="base" hangingPunct="1">
        <a:spcBef>
          <a:spcPct val="0"/>
        </a:spcBef>
        <a:spcAft>
          <a:spcPct val="0"/>
        </a:spcAft>
        <a:defRPr sz="2400">
          <a:solidFill>
            <a:srgbClr val="4F56AB"/>
          </a:solidFill>
          <a:latin typeface="Arial" charset="0"/>
          <a:ea typeface="ＭＳ Ｐゴシック" charset="-128"/>
        </a:defRPr>
      </a:lvl6pPr>
      <a:lvl7pPr marL="914400" algn="l" defTabSz="457200" rtl="0" eaLnBrk="1" fontAlgn="base" hangingPunct="1">
        <a:spcBef>
          <a:spcPct val="0"/>
        </a:spcBef>
        <a:spcAft>
          <a:spcPct val="0"/>
        </a:spcAft>
        <a:defRPr sz="2400">
          <a:solidFill>
            <a:srgbClr val="4F56AB"/>
          </a:solidFill>
          <a:latin typeface="Arial" charset="0"/>
          <a:ea typeface="ＭＳ Ｐゴシック" charset="-128"/>
        </a:defRPr>
      </a:lvl7pPr>
      <a:lvl8pPr marL="1371600" algn="l" defTabSz="457200" rtl="0" eaLnBrk="1" fontAlgn="base" hangingPunct="1">
        <a:spcBef>
          <a:spcPct val="0"/>
        </a:spcBef>
        <a:spcAft>
          <a:spcPct val="0"/>
        </a:spcAft>
        <a:defRPr sz="2400">
          <a:solidFill>
            <a:srgbClr val="4F56AB"/>
          </a:solidFill>
          <a:latin typeface="Arial" charset="0"/>
          <a:ea typeface="ＭＳ Ｐゴシック" charset="-128"/>
        </a:defRPr>
      </a:lvl8pPr>
      <a:lvl9pPr marL="1828800" algn="l" defTabSz="457200"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30188"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1pPr>
      <a:lvl2pPr marL="454025" indent="-22383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2pPr>
      <a:lvl3pPr marL="684213"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3pPr>
      <a:lvl4pPr marL="915988" indent="-231775"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4pPr>
      <a:lvl5pPr marL="1146175"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600200"/>
            <a:ext cx="8229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16 </a:t>
            </a:r>
            <a:r>
              <a:rPr lang="en-US" altLang="en-US" dirty="0" err="1"/>
              <a:t>pt</a:t>
            </a:r>
            <a:endParaRPr lang="en-US" altLang="en-US" dirty="0"/>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bwMode="auto">
          <a:xfrm>
            <a:off x="7010400" y="6629400"/>
            <a:ext cx="2133600" cy="212725"/>
          </a:xfrm>
          <a:prstGeom prst="rect">
            <a:avLst/>
          </a:prstGeom>
          <a:noFill/>
          <a:ln w="9525">
            <a:noFill/>
            <a:miter lim="800000"/>
            <a:headEnd/>
            <a:tailEnd/>
          </a:ln>
        </p:spPr>
        <p:txBody>
          <a:bodyPr vert="horz" wrap="none" lIns="91440" tIns="45720" rIns="91440" bIns="45720" numCol="1" anchor="t" anchorCtr="0" compatLnSpc="1">
            <a:prstTxWarp prst="textNoShape">
              <a:avLst/>
            </a:prstTxWarp>
          </a:bodyPr>
          <a:lstStyle>
            <a:lvl1pPr algn="r">
              <a:defRPr sz="1000">
                <a:solidFill>
                  <a:srgbClr val="999999"/>
                </a:solidFill>
              </a:defRPr>
            </a:lvl1pPr>
          </a:lstStyle>
          <a:p>
            <a:pPr eaLnBrk="1" hangingPunct="1"/>
            <a:fld id="{B96EB2AE-DF96-457D-9F43-958D79343F70}" type="slidenum">
              <a:rPr lang="en-US" altLang="en-US">
                <a:latin typeface="Arial" charset="0"/>
                <a:cs typeface="Arial" charset="0"/>
              </a:rPr>
              <a:pPr eaLnBrk="1" hangingPunct="1"/>
              <a:t>‹#›</a:t>
            </a:fld>
            <a:endParaRPr lang="en-US" altLang="en-US" dirty="0">
              <a:latin typeface="Arial" charset="0"/>
              <a:cs typeface="Arial" charset="0"/>
            </a:endParaRPr>
          </a:p>
        </p:txBody>
      </p:sp>
      <p:sp>
        <p:nvSpPr>
          <p:cNvPr id="1031" name="Rectangle 7"/>
          <p:cNvSpPr>
            <a:spLocks noGrp="1" noChangeArrowheads="1"/>
          </p:cNvSpPr>
          <p:nvPr>
            <p:ph type="ftr" sz="quarter" idx="3"/>
          </p:nvPr>
        </p:nvSpPr>
        <p:spPr bwMode="auto">
          <a:xfrm>
            <a:off x="0" y="6626225"/>
            <a:ext cx="7011988" cy="228600"/>
          </a:xfrm>
          <a:prstGeom prst="rect">
            <a:avLst/>
          </a:prstGeom>
          <a:noFill/>
          <a:ln w="9525">
            <a:noFill/>
            <a:miter lim="800000"/>
            <a:headEnd/>
            <a:tailEnd/>
          </a:ln>
          <a:effectLst/>
        </p:spPr>
        <p:txBody>
          <a:bodyPr vert="horz" wrap="none" lIns="91440" tIns="45720" rIns="91440" bIns="45720" numCol="1" anchor="t" anchorCtr="0" compatLnSpc="1">
            <a:prstTxWarp prst="textNoShape">
              <a:avLst/>
            </a:prstTxWarp>
          </a:bodyPr>
          <a:lstStyle>
            <a:lvl1pPr>
              <a:defRPr sz="800">
                <a:solidFill>
                  <a:srgbClr val="999999"/>
                </a:solidFill>
                <a:latin typeface="Arial Narrow" pitchFamily="-84" charset="0"/>
                <a:ea typeface="MS PGothic" pitchFamily="34" charset="-128"/>
              </a:defRPr>
            </a:lvl1pPr>
          </a:lstStyle>
          <a:p>
            <a:pPr eaLnBrk="1" hangingPunct="1"/>
            <a:r>
              <a:rPr lang="en-US" altLang="en-US" dirty="0">
                <a:cs typeface="Arial" charset="0"/>
              </a:rPr>
              <a:t>Confidential, unpublished property of Cigna. Do not duplicate or distribute. Use and distribution limited solely to authorized personnel. © 2020 Cigna  </a:t>
            </a:r>
          </a:p>
        </p:txBody>
      </p:sp>
      <p:sp>
        <p:nvSpPr>
          <p:cNvPr id="1029" name="Title Placeholder 26"/>
          <p:cNvSpPr>
            <a:spLocks noGrp="1"/>
          </p:cNvSpPr>
          <p:nvPr>
            <p:ph type="title"/>
          </p:nvPr>
        </p:nvSpPr>
        <p:spPr bwMode="auto">
          <a:xfrm>
            <a:off x="457200" y="273050"/>
            <a:ext cx="8229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endParaRPr lang="en-US" altLang="en-US" dirty="0"/>
          </a:p>
        </p:txBody>
      </p:sp>
      <p:pic>
        <p:nvPicPr>
          <p:cNvPr id="7" name="Picture 6"/>
          <p:cNvPicPr>
            <a:picLocks noChangeAspect="1"/>
          </p:cNvPicPr>
          <p:nvPr/>
        </p:nvPicPr>
        <p:blipFill rotWithShape="1">
          <a:blip r:embed="rId8">
            <a:extLst>
              <a:ext uri="{28A0092B-C50C-407E-A947-70E740481C1C}">
                <a14:useLocalDpi xmlns:a14="http://schemas.microsoft.com/office/drawing/2010/main" val="0"/>
              </a:ext>
            </a:extLst>
          </a:blip>
          <a:srcRect r="55752"/>
          <a:stretch/>
        </p:blipFill>
        <p:spPr>
          <a:xfrm>
            <a:off x="6880225" y="5961063"/>
            <a:ext cx="2046288" cy="850899"/>
          </a:xfrm>
          <a:prstGeom prst="rect">
            <a:avLst/>
          </a:prstGeom>
        </p:spPr>
      </p:pic>
    </p:spTree>
    <p:extLst>
      <p:ext uri="{BB962C8B-B14F-4D97-AF65-F5344CB8AC3E}">
        <p14:creationId xmlns:p14="http://schemas.microsoft.com/office/powerpoint/2010/main" val="1804045223"/>
      </p:ext>
    </p:extLst>
  </p:cSld>
  <p:clrMap bg1="lt1" tx1="dk1" bg2="lt2" tx2="dk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Lst>
  <p:hf hdr="0" dt="0"/>
  <p:txStyles>
    <p:titleStyle>
      <a:lvl1pPr algn="l" defTabSz="457200" rtl="0" eaLnBrk="1" fontAlgn="base" hangingPunct="1">
        <a:spcBef>
          <a:spcPct val="0"/>
        </a:spcBef>
        <a:spcAft>
          <a:spcPct val="0"/>
        </a:spcAft>
        <a:defRPr sz="2000" b="1" kern="1200">
          <a:solidFill>
            <a:srgbClr val="0065A6"/>
          </a:solidFill>
          <a:latin typeface="Arial"/>
          <a:ea typeface="MS PGothic" pitchFamily="34" charset="-128"/>
          <a:cs typeface="Arial"/>
        </a:defRPr>
      </a:lvl1pPr>
      <a:lvl2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2pPr>
      <a:lvl3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3pPr>
      <a:lvl4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4pPr>
      <a:lvl5pPr algn="l" defTabSz="457200" rtl="0" eaLnBrk="1" fontAlgn="base" hangingPunct="1">
        <a:spcBef>
          <a:spcPct val="0"/>
        </a:spcBef>
        <a:spcAft>
          <a:spcPct val="0"/>
        </a:spcAft>
        <a:defRPr sz="2000" b="1">
          <a:solidFill>
            <a:srgbClr val="595959"/>
          </a:solidFill>
          <a:latin typeface="Arial" charset="0"/>
          <a:ea typeface="MS PGothic" pitchFamily="34" charset="-128"/>
          <a:cs typeface="Arial" pitchFamily="34" charset="0"/>
        </a:defRPr>
      </a:lvl5pPr>
      <a:lvl6pPr marL="457200" algn="l" defTabSz="457200" rtl="0" eaLnBrk="1" fontAlgn="base" hangingPunct="1">
        <a:spcBef>
          <a:spcPct val="0"/>
        </a:spcBef>
        <a:spcAft>
          <a:spcPct val="0"/>
        </a:spcAft>
        <a:defRPr sz="2400">
          <a:solidFill>
            <a:srgbClr val="4F56AB"/>
          </a:solidFill>
          <a:latin typeface="Arial" charset="0"/>
          <a:ea typeface="ＭＳ Ｐゴシック" charset="-128"/>
        </a:defRPr>
      </a:lvl6pPr>
      <a:lvl7pPr marL="914400" algn="l" defTabSz="457200" rtl="0" eaLnBrk="1" fontAlgn="base" hangingPunct="1">
        <a:spcBef>
          <a:spcPct val="0"/>
        </a:spcBef>
        <a:spcAft>
          <a:spcPct val="0"/>
        </a:spcAft>
        <a:defRPr sz="2400">
          <a:solidFill>
            <a:srgbClr val="4F56AB"/>
          </a:solidFill>
          <a:latin typeface="Arial" charset="0"/>
          <a:ea typeface="ＭＳ Ｐゴシック" charset="-128"/>
        </a:defRPr>
      </a:lvl7pPr>
      <a:lvl8pPr marL="1371600" algn="l" defTabSz="457200" rtl="0" eaLnBrk="1" fontAlgn="base" hangingPunct="1">
        <a:spcBef>
          <a:spcPct val="0"/>
        </a:spcBef>
        <a:spcAft>
          <a:spcPct val="0"/>
        </a:spcAft>
        <a:defRPr sz="2400">
          <a:solidFill>
            <a:srgbClr val="4F56AB"/>
          </a:solidFill>
          <a:latin typeface="Arial" charset="0"/>
          <a:ea typeface="ＭＳ Ｐゴシック" charset="-128"/>
        </a:defRPr>
      </a:lvl8pPr>
      <a:lvl9pPr marL="1828800" algn="l" defTabSz="457200" rtl="0" eaLnBrk="1" fontAlgn="base" hangingPunct="1">
        <a:spcBef>
          <a:spcPct val="0"/>
        </a:spcBef>
        <a:spcAft>
          <a:spcPct val="0"/>
        </a:spcAft>
        <a:defRPr sz="2400">
          <a:solidFill>
            <a:srgbClr val="4F56AB"/>
          </a:solidFill>
          <a:latin typeface="Arial" charset="0"/>
          <a:ea typeface="ＭＳ Ｐゴシック" charset="-128"/>
        </a:defRPr>
      </a:lvl9pPr>
    </p:titleStyle>
    <p:bodyStyle>
      <a:lvl1pPr marL="230188"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1pPr>
      <a:lvl2pPr marL="454025" indent="-22383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2pPr>
      <a:lvl3pPr marL="684213"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3pPr>
      <a:lvl4pPr marL="915988" indent="-231775"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4pPr>
      <a:lvl5pPr marL="1146175"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static.cigna.com/assets/chcp/pdf/coveragePolicies/pharmacy/ph_2029_coveragepositioncriteria_covid_19_vaccine.pdf" TargetMode="External"/><Relationship Id="rId2" Type="http://schemas.openxmlformats.org/officeDocument/2006/relationships/hyperlink" Target="https://www.cms.gov/medicare/medicare-part-b-drug-average-sales-price/covid-19-vaccines-and-monoclonal-antibodies" TargetMode="External"/><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hyperlink" Target="http://www.cignaforhcp.com/" TargetMode="External"/><Relationship Id="rId2" Type="http://schemas.openxmlformats.org/officeDocument/2006/relationships/notesSlide" Target="../notesSlides/notesSlide10.xml"/><Relationship Id="rId1" Type="http://schemas.openxmlformats.org/officeDocument/2006/relationships/slideLayout" Target="../slideLayouts/slideLayout3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6.xml"/><Relationship Id="rId5" Type="http://schemas.openxmlformats.org/officeDocument/2006/relationships/hyperlink" Target="https://www.evernorth.com/articles/evernorth-completes-acquisition-mdlive-expand-access-virtual-care" TargetMode="External"/><Relationship Id="rId4" Type="http://schemas.openxmlformats.org/officeDocument/2006/relationships/hyperlink" Target="http://www.evernorth.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hyperlink" Target="http://www.evicore.com/resources/healthplan/Cigna" TargetMode="External"/><Relationship Id="rId4" Type="http://schemas.openxmlformats.org/officeDocument/2006/relationships/hyperlink" Target="http://www.evicore.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evicore.com/resources/healthplan/Cigna" TargetMode="External"/><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hyperlink" Target="http://www.evicore.com/" TargetMode="External"/><Relationship Id="rId4" Type="http://schemas.openxmlformats.org/officeDocument/2006/relationships/hyperlink" Target="http://www.evicore.com/provider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cignaforhcp.cigna.com/app/dashboard" TargetMode="External"/><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hyperlink" Target="https://static.cigna.com/assets/chcp/pdf/coveragePolicies/pharmacy/ph_1605_coveragepositioncriteria_site_of_care.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hyperlink" Target="http://www.cignaforhcp.com/virtualcare"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8125" y="1283516"/>
            <a:ext cx="8411023" cy="2682096"/>
          </a:xfrm>
        </p:spPr>
        <p:txBody>
          <a:bodyPr/>
          <a:lstStyle/>
          <a:p>
            <a:r>
              <a:rPr lang="en-US" altLang="en-US" cap="none" dirty="0">
                <a:latin typeface="Arial" panose="020B0604020202020204" pitchFamily="34" charset="0"/>
                <a:cs typeface="Arial" panose="020B0604020202020204" pitchFamily="34" charset="0"/>
              </a:rPr>
              <a:t>WORKING WITH CIGNA</a:t>
            </a:r>
            <a:endParaRPr lang="en-US" dirty="0"/>
          </a:p>
        </p:txBody>
      </p:sp>
      <p:sp>
        <p:nvSpPr>
          <p:cNvPr id="5" name="Subtitle 4"/>
          <p:cNvSpPr>
            <a:spLocks noGrp="1"/>
          </p:cNvSpPr>
          <p:nvPr>
            <p:ph type="subTitle" idx="1"/>
          </p:nvPr>
        </p:nvSpPr>
        <p:spPr>
          <a:xfrm>
            <a:off x="311768" y="4402137"/>
            <a:ext cx="6434138" cy="1404938"/>
          </a:xfrm>
        </p:spPr>
        <p:txBody>
          <a:bodyPr/>
          <a:lstStyle/>
          <a:p>
            <a:r>
              <a:rPr lang="en-US" altLang="en-US" b="1" dirty="0">
                <a:latin typeface="Arial" panose="020B0604020202020204" pitchFamily="34" charset="0"/>
                <a:cs typeface="Arial" panose="020B0604020202020204" pitchFamily="34" charset="0"/>
              </a:rPr>
              <a:t>2021 Massachusetts Association of Patient Account Management (MAPAM) Conference</a:t>
            </a:r>
          </a:p>
        </p:txBody>
      </p:sp>
      <p:sp>
        <p:nvSpPr>
          <p:cNvPr id="7" name="Text Placeholder 2"/>
          <p:cNvSpPr txBox="1">
            <a:spLocks/>
          </p:cNvSpPr>
          <p:nvPr/>
        </p:nvSpPr>
        <p:spPr bwMode="auto">
          <a:xfrm>
            <a:off x="7232072" y="4496241"/>
            <a:ext cx="1794163" cy="121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eaLnBrk="1" hangingPunct="1">
              <a:lnSpc>
                <a:spcPts val="1500"/>
              </a:lnSpc>
              <a:spcBef>
                <a:spcPct val="20000"/>
              </a:spcBef>
              <a:buFont typeface="Arial" charset="0"/>
              <a:buNone/>
            </a:pPr>
            <a:r>
              <a:rPr lang="en-US" altLang="en-US" sz="1400" dirty="0">
                <a:solidFill>
                  <a:srgbClr val="FFFFFF"/>
                </a:solidFill>
                <a:ea typeface="MS PGothic" pitchFamily="34" charset="-128"/>
              </a:rPr>
              <a:t>May 13, 2021</a:t>
            </a:r>
          </a:p>
          <a:p>
            <a:pPr eaLnBrk="1" hangingPunct="1">
              <a:lnSpc>
                <a:spcPts val="1500"/>
              </a:lnSpc>
              <a:spcBef>
                <a:spcPct val="20000"/>
              </a:spcBef>
            </a:pPr>
            <a:r>
              <a:rPr lang="en-US" altLang="en-US" sz="1400" dirty="0">
                <a:solidFill>
                  <a:srgbClr val="FFFFFF"/>
                </a:solidFill>
                <a:ea typeface="MS PGothic" pitchFamily="34" charset="-128"/>
              </a:rPr>
              <a:t>May 20, 2021</a:t>
            </a:r>
          </a:p>
          <a:p>
            <a:pPr eaLnBrk="1" hangingPunct="1">
              <a:lnSpc>
                <a:spcPts val="1500"/>
              </a:lnSpc>
              <a:spcBef>
                <a:spcPct val="20000"/>
              </a:spcBef>
              <a:buFont typeface="Arial" charset="0"/>
              <a:buNone/>
            </a:pPr>
            <a:endParaRPr lang="en-US" altLang="en-US" sz="1400" dirty="0">
              <a:solidFill>
                <a:srgbClr val="FFFFFF"/>
              </a:solidFill>
              <a:ea typeface="MS PGothic" pitchFamily="34" charset="-128"/>
            </a:endParaRPr>
          </a:p>
        </p:txBody>
      </p:sp>
      <p:sp>
        <p:nvSpPr>
          <p:cNvPr id="2" name="Rectangle 1"/>
          <p:cNvSpPr/>
          <p:nvPr/>
        </p:nvSpPr>
        <p:spPr>
          <a:xfrm>
            <a:off x="0" y="6622335"/>
            <a:ext cx="6647935" cy="215444"/>
          </a:xfrm>
          <a:prstGeom prst="rect">
            <a:avLst/>
          </a:prstGeom>
        </p:spPr>
        <p:txBody>
          <a:bodyPr wrap="square">
            <a:spAutoFit/>
          </a:bodyPr>
          <a:lstStyle/>
          <a:p>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  </a:t>
            </a:r>
          </a:p>
        </p:txBody>
      </p:sp>
      <p:sp>
        <p:nvSpPr>
          <p:cNvPr id="10" name="Rectangle 9"/>
          <p:cNvSpPr/>
          <p:nvPr/>
        </p:nvSpPr>
        <p:spPr>
          <a:xfrm>
            <a:off x="457200" y="5817631"/>
            <a:ext cx="7543800" cy="261610"/>
          </a:xfrm>
          <a:prstGeom prst="rect">
            <a:avLst/>
          </a:prstGeom>
        </p:spPr>
        <p:txBody>
          <a:bodyPr wrap="square">
            <a:spAutoFit/>
          </a:bodyPr>
          <a:lstStyle/>
          <a:p>
            <a:pPr algn="just" eaLnBrk="1" hangingPunct="1"/>
            <a:r>
              <a:rPr lang="en-US" altLang="en-US" sz="1050" b="1" dirty="0">
                <a:latin typeface="Arial Narrow"/>
                <a:cs typeface="Arial Narrow"/>
              </a:rPr>
              <a:t>Offered by Cigna Health and Life Insurance Company or its affiliates</a:t>
            </a:r>
          </a:p>
        </p:txBody>
      </p:sp>
    </p:spTree>
    <p:extLst>
      <p:ext uri="{BB962C8B-B14F-4D97-AF65-F5344CB8AC3E}">
        <p14:creationId xmlns:p14="http://schemas.microsoft.com/office/powerpoint/2010/main" val="2763394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2509" y="206977"/>
            <a:ext cx="8229600" cy="646112"/>
          </a:xfrm>
        </p:spPr>
        <p:txBody>
          <a:bodyPr/>
          <a:lstStyle/>
          <a:p>
            <a:r>
              <a:rPr lang="en-US" altLang="en-US" sz="1800" dirty="0">
                <a:solidFill>
                  <a:srgbClr val="004986"/>
                </a:solidFill>
                <a:latin typeface="Arial" pitchFamily="34" charset="0"/>
                <a:cs typeface="Arial" pitchFamily="34" charset="0"/>
              </a:rPr>
              <a:t>Coverage and updates for the COVID-19 vaccine </a:t>
            </a:r>
            <a:endParaRPr lang="en-US" sz="1800" b="0" i="1" dirty="0">
              <a:solidFill>
                <a:srgbClr val="004986"/>
              </a:solidFill>
            </a:endParaRPr>
          </a:p>
        </p:txBody>
      </p:sp>
      <p:sp>
        <p:nvSpPr>
          <p:cNvPr id="3" name="Slide Number Placeholder 2"/>
          <p:cNvSpPr>
            <a:spLocks noGrp="1"/>
          </p:cNvSpPr>
          <p:nvPr>
            <p:ph type="sldNum" sz="quarter" idx="10"/>
          </p:nvPr>
        </p:nvSpPr>
        <p:spPr/>
        <p:txBody>
          <a:bodyPr/>
          <a:lstStyle/>
          <a:p>
            <a:fld id="{97C9F2F1-5B60-4828-8D48-CC3CA0267DF1}" type="slidenum">
              <a:rPr lang="en-US" altLang="en-US" smtClean="0"/>
              <a:pPr/>
              <a:t>10</a:t>
            </a:fld>
            <a:endParaRPr lang="en-US" altLang="en-US"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2020 Cigna  </a:t>
            </a:r>
          </a:p>
        </p:txBody>
      </p:sp>
      <p:sp>
        <p:nvSpPr>
          <p:cNvPr id="7" name="Rectangle 6"/>
          <p:cNvSpPr/>
          <p:nvPr/>
        </p:nvSpPr>
        <p:spPr>
          <a:xfrm>
            <a:off x="272509" y="673151"/>
            <a:ext cx="8334375" cy="335989"/>
          </a:xfrm>
          <a:prstGeom prst="rect">
            <a:avLst/>
          </a:prstGeom>
        </p:spPr>
        <p:txBody>
          <a:bodyPr wrap="square">
            <a:spAutoFit/>
          </a:bodyPr>
          <a:lstStyle/>
          <a:p>
            <a:pPr eaLnBrk="1" hangingPunct="1">
              <a:lnSpc>
                <a:spcPts val="1920"/>
              </a:lnSpc>
              <a:spcAft>
                <a:spcPts val="600"/>
              </a:spcAft>
            </a:pPr>
            <a:r>
              <a:rPr lang="en-US" sz="1600" b="1" dirty="0">
                <a:solidFill>
                  <a:srgbClr val="188CCC"/>
                </a:solidFill>
                <a:latin typeface="Arial" charset="0"/>
                <a:cs typeface="Arial" charset="0"/>
              </a:rPr>
              <a:t>Administration of the COVID-19 vaccine</a:t>
            </a:r>
          </a:p>
        </p:txBody>
      </p:sp>
      <p:sp>
        <p:nvSpPr>
          <p:cNvPr id="5" name="Rectangle 4"/>
          <p:cNvSpPr/>
          <p:nvPr/>
        </p:nvSpPr>
        <p:spPr>
          <a:xfrm>
            <a:off x="272509" y="673151"/>
            <a:ext cx="8671511" cy="2492990"/>
          </a:xfrm>
          <a:prstGeom prst="rect">
            <a:avLst/>
          </a:prstGeom>
        </p:spPr>
        <p:txBody>
          <a:bodyPr wrap="square">
            <a:spAutoFit/>
          </a:bodyPr>
          <a:lstStyle/>
          <a:p>
            <a:pPr eaLnBrk="1" hangingPunct="1"/>
            <a:endParaRPr lang="en-US" sz="1600" dirty="0">
              <a:solidFill>
                <a:srgbClr val="333333"/>
              </a:solidFill>
              <a:latin typeface="Open Sans"/>
              <a:cs typeface="Arial" charset="0"/>
            </a:endParaRPr>
          </a:p>
          <a:p>
            <a:pPr marL="342900" indent="-342900" eaLnBrk="1" hangingPunct="1">
              <a:lnSpc>
                <a:spcPct val="150000"/>
              </a:lnSpc>
              <a:buClr>
                <a:srgbClr val="004986"/>
              </a:buClr>
              <a:buFont typeface="Arial" panose="020B0604020202020204" pitchFamily="34" charset="0"/>
              <a:buChar char="•"/>
            </a:pPr>
            <a:r>
              <a:rPr lang="en-US" sz="1400" dirty="0">
                <a:solidFill>
                  <a:prstClr val="black"/>
                </a:solidFill>
                <a:latin typeface="Arial" charset="0"/>
                <a:cs typeface="Arial" charset="0"/>
              </a:rPr>
              <a:t>Cigna covers the administration of the COVID-19 vaccine with no customer-cost share (i.e., no deductible or co-pay) when delivered by any provider.</a:t>
            </a:r>
          </a:p>
          <a:p>
            <a:pPr marL="342900" indent="-342900" eaLnBrk="1" hangingPunct="1">
              <a:lnSpc>
                <a:spcPct val="150000"/>
              </a:lnSpc>
              <a:buClr>
                <a:srgbClr val="004986"/>
              </a:buClr>
              <a:buFont typeface="Arial" panose="020B0604020202020204" pitchFamily="34" charset="0"/>
              <a:buChar char="•"/>
            </a:pPr>
            <a:r>
              <a:rPr lang="en-US" sz="1400" dirty="0">
                <a:solidFill>
                  <a:prstClr val="black"/>
                </a:solidFill>
                <a:latin typeface="Arial" charset="0"/>
                <a:cs typeface="Arial" charset="0"/>
              </a:rPr>
              <a:t>Cigna will reimburse the administration of the vaccine at the established </a:t>
            </a:r>
            <a:r>
              <a:rPr lang="en-US" sz="1400" dirty="0">
                <a:solidFill>
                  <a:prstClr val="black"/>
                </a:solidFill>
                <a:latin typeface="Arial" charset="0"/>
                <a:cs typeface="Arial" charset="0"/>
                <a:hlinkClick r:id="rId2"/>
              </a:rPr>
              <a:t>CMS rates</a:t>
            </a:r>
            <a:r>
              <a:rPr lang="en-US" sz="1400" dirty="0">
                <a:solidFill>
                  <a:prstClr val="black"/>
                </a:solidFill>
                <a:latin typeface="Arial" charset="0"/>
                <a:cs typeface="Arial" charset="0"/>
              </a:rPr>
              <a:t> ($40 per dose) for claims submitted under the medical benefit.</a:t>
            </a:r>
          </a:p>
          <a:p>
            <a:pPr marL="342900" indent="-342900" eaLnBrk="1" hangingPunct="1">
              <a:lnSpc>
                <a:spcPct val="150000"/>
              </a:lnSpc>
              <a:buClr>
                <a:srgbClr val="004986"/>
              </a:buClr>
              <a:buFont typeface="Arial" panose="020B0604020202020204" pitchFamily="34" charset="0"/>
              <a:buChar char="•"/>
            </a:pPr>
            <a:r>
              <a:rPr lang="en-US" sz="1400" dirty="0">
                <a:solidFill>
                  <a:prstClr val="black"/>
                </a:solidFill>
                <a:latin typeface="Arial" charset="0"/>
                <a:cs typeface="Arial" charset="0"/>
              </a:rPr>
              <a:t>Cigna will </a:t>
            </a:r>
            <a:r>
              <a:rPr lang="en-US" sz="1400" b="1" dirty="0">
                <a:solidFill>
                  <a:prstClr val="black"/>
                </a:solidFill>
                <a:latin typeface="Arial" charset="0"/>
                <a:cs typeface="Arial" charset="0"/>
              </a:rPr>
              <a:t>not </a:t>
            </a:r>
            <a:r>
              <a:rPr lang="en-US" sz="1400" dirty="0">
                <a:solidFill>
                  <a:prstClr val="black"/>
                </a:solidFill>
                <a:latin typeface="Arial" charset="0"/>
                <a:cs typeface="Arial" charset="0"/>
              </a:rPr>
              <a:t>reimburse providers for the cost of the vaccine itself.</a:t>
            </a:r>
          </a:p>
          <a:p>
            <a:pPr marL="342900" indent="-342900" eaLnBrk="1" hangingPunct="1">
              <a:lnSpc>
                <a:spcPct val="150000"/>
              </a:lnSpc>
              <a:buClr>
                <a:srgbClr val="004986"/>
              </a:buClr>
              <a:buFont typeface="Arial" panose="020B0604020202020204" pitchFamily="34" charset="0"/>
              <a:buChar char="•"/>
            </a:pPr>
            <a:r>
              <a:rPr lang="en-US" sz="1400" dirty="0">
                <a:solidFill>
                  <a:prstClr val="black"/>
                </a:solidFill>
                <a:latin typeface="Arial" charset="0"/>
                <a:cs typeface="Arial" charset="0"/>
              </a:rPr>
              <a:t>Additional FDA EUA approved vaccines will be covered consistent with guidance.</a:t>
            </a:r>
          </a:p>
          <a:p>
            <a:pPr marL="285750" indent="-285750" eaLnBrk="1" hangingPunct="1">
              <a:buFont typeface="Arial" panose="020B0604020202020204" pitchFamily="34" charset="0"/>
              <a:buChar char="•"/>
            </a:pPr>
            <a:endParaRPr lang="en-US" sz="1400" dirty="0">
              <a:solidFill>
                <a:srgbClr val="333333"/>
              </a:solidFill>
              <a:latin typeface="Open Sans"/>
              <a:cs typeface="Arial" charset="0"/>
            </a:endParaRPr>
          </a:p>
        </p:txBody>
      </p:sp>
      <p:sp>
        <p:nvSpPr>
          <p:cNvPr id="6" name="Rectangle 5"/>
          <p:cNvSpPr/>
          <p:nvPr/>
        </p:nvSpPr>
        <p:spPr>
          <a:xfrm>
            <a:off x="336867" y="5603651"/>
            <a:ext cx="8334375" cy="523220"/>
          </a:xfrm>
          <a:prstGeom prst="rect">
            <a:avLst/>
          </a:prstGeom>
        </p:spPr>
        <p:txBody>
          <a:bodyPr wrap="square">
            <a:spAutoFit/>
          </a:bodyPr>
          <a:lstStyle/>
          <a:p>
            <a:pPr eaLnBrk="1" hangingPunct="1"/>
            <a:r>
              <a:rPr lang="en-US" sz="1400" dirty="0">
                <a:solidFill>
                  <a:srgbClr val="188CCC"/>
                </a:solidFill>
                <a:latin typeface="Open Sans"/>
                <a:cs typeface="Arial" charset="0"/>
              </a:rPr>
              <a:t>For additional information about our coverage of the COVID-19 vaccine, please review our </a:t>
            </a:r>
            <a:r>
              <a:rPr lang="en-US" sz="1400" dirty="0">
                <a:solidFill>
                  <a:srgbClr val="188CCC"/>
                </a:solidFill>
                <a:latin typeface="Open Sans"/>
                <a:cs typeface="Arial" charset="0"/>
                <a:hlinkClick r:id="rId3"/>
              </a:rPr>
              <a:t>COVID-19 Vaccine coverage policy</a:t>
            </a:r>
            <a:endParaRPr lang="en-US" sz="1400" dirty="0">
              <a:solidFill>
                <a:srgbClr val="188CCC"/>
              </a:solidFill>
              <a:latin typeface="Open Sans"/>
              <a:cs typeface="Arial" charset="0"/>
            </a:endParaRPr>
          </a:p>
        </p:txBody>
      </p:sp>
      <p:sp>
        <p:nvSpPr>
          <p:cNvPr id="11" name="Rectangle 10"/>
          <p:cNvSpPr/>
          <p:nvPr/>
        </p:nvSpPr>
        <p:spPr>
          <a:xfrm>
            <a:off x="272509" y="3525742"/>
            <a:ext cx="8362995" cy="1708160"/>
          </a:xfrm>
          <a:prstGeom prst="rect">
            <a:avLst/>
          </a:prstGeom>
        </p:spPr>
        <p:txBody>
          <a:bodyPr wrap="square">
            <a:spAutoFit/>
          </a:bodyPr>
          <a:lstStyle/>
          <a:p>
            <a:pPr marL="285750" indent="-285750" eaLnBrk="1" hangingPunct="1">
              <a:lnSpc>
                <a:spcPct val="150000"/>
              </a:lnSpc>
              <a:buClr>
                <a:srgbClr val="004986"/>
              </a:buClr>
              <a:buSzPct val="99000"/>
              <a:buFont typeface="Arial" panose="020B0604020202020204" pitchFamily="34" charset="0"/>
              <a:buChar char="•"/>
            </a:pPr>
            <a:r>
              <a:rPr lang="en-US" sz="1400" dirty="0">
                <a:solidFill>
                  <a:prstClr val="black"/>
                </a:solidFill>
                <a:latin typeface="Arial" charset="0"/>
                <a:cs typeface="Arial" charset="0"/>
              </a:rPr>
              <a:t>Vaccine administration codes to bill: </a:t>
            </a:r>
            <a:r>
              <a:rPr lang="en-US" sz="1400" b="1" dirty="0">
                <a:solidFill>
                  <a:srgbClr val="188CCC"/>
                </a:solidFill>
                <a:latin typeface="Arial" charset="0"/>
                <a:cs typeface="Arial" charset="0"/>
              </a:rPr>
              <a:t>0001A, 0002A, 0011A, and 0012A, 0031A</a:t>
            </a:r>
          </a:p>
          <a:p>
            <a:pPr marL="285750" indent="-285750" eaLnBrk="1" hangingPunct="1">
              <a:lnSpc>
                <a:spcPct val="150000"/>
              </a:lnSpc>
              <a:buClr>
                <a:srgbClr val="004986"/>
              </a:buClr>
              <a:buSzPct val="99000"/>
              <a:buFont typeface="Arial" panose="020B0604020202020204" pitchFamily="34" charset="0"/>
              <a:buChar char="•"/>
            </a:pPr>
            <a:r>
              <a:rPr lang="en-US" sz="1400" dirty="0">
                <a:solidFill>
                  <a:prstClr val="black"/>
                </a:solidFill>
                <a:latin typeface="Arial" charset="0"/>
                <a:cs typeface="Arial" charset="0"/>
              </a:rPr>
              <a:t>No additional modifiers are necessary to include on the claim.</a:t>
            </a:r>
          </a:p>
          <a:p>
            <a:pPr marL="285750" indent="-285750" eaLnBrk="1" hangingPunct="1">
              <a:lnSpc>
                <a:spcPct val="150000"/>
              </a:lnSpc>
              <a:buClr>
                <a:srgbClr val="004986"/>
              </a:buClr>
              <a:buSzPct val="99000"/>
              <a:buFont typeface="Arial" panose="020B0604020202020204" pitchFamily="34" charset="0"/>
              <a:buChar char="•"/>
            </a:pPr>
            <a:r>
              <a:rPr lang="en-US" sz="1400" dirty="0">
                <a:solidFill>
                  <a:prstClr val="black"/>
                </a:solidFill>
                <a:latin typeface="Arial" charset="0"/>
                <a:cs typeface="Arial" charset="0"/>
              </a:rPr>
              <a:t>An E&amp;M service and COVID-19 vaccine administration code should only be billed when a significant and separately identifiable E&amp;M visit was performed at the same time as the administration of the vaccine.</a:t>
            </a:r>
          </a:p>
        </p:txBody>
      </p:sp>
      <p:sp>
        <p:nvSpPr>
          <p:cNvPr id="12" name="Rectangle 11"/>
          <p:cNvSpPr/>
          <p:nvPr/>
        </p:nvSpPr>
        <p:spPr>
          <a:xfrm>
            <a:off x="336868" y="3219970"/>
            <a:ext cx="8334375" cy="335989"/>
          </a:xfrm>
          <a:prstGeom prst="rect">
            <a:avLst/>
          </a:prstGeom>
        </p:spPr>
        <p:txBody>
          <a:bodyPr wrap="square">
            <a:spAutoFit/>
          </a:bodyPr>
          <a:lstStyle/>
          <a:p>
            <a:pPr eaLnBrk="1" hangingPunct="1">
              <a:lnSpc>
                <a:spcPts val="1920"/>
              </a:lnSpc>
              <a:spcAft>
                <a:spcPts val="600"/>
              </a:spcAft>
            </a:pPr>
            <a:r>
              <a:rPr lang="en-US" sz="1600" b="1" dirty="0">
                <a:solidFill>
                  <a:srgbClr val="188CCC"/>
                </a:solidFill>
                <a:latin typeface="Arial" charset="0"/>
                <a:cs typeface="Arial" charset="0"/>
              </a:rPr>
              <a:t>Billing</a:t>
            </a:r>
          </a:p>
        </p:txBody>
      </p:sp>
    </p:spTree>
    <p:extLst>
      <p:ext uri="{BB962C8B-B14F-4D97-AF65-F5344CB8AC3E}">
        <p14:creationId xmlns:p14="http://schemas.microsoft.com/office/powerpoint/2010/main" val="1731347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9D1F7CDF-75E8-4A20-969F-3EBD0CD58E2B}" type="slidenum">
              <a:rPr lang="en-US" altLang="en-US" sz="1000" smtClean="0">
                <a:solidFill>
                  <a:srgbClr val="999999"/>
                </a:solidFill>
              </a:rPr>
              <a:pPr eaLnBrk="1" hangingPunct="1"/>
              <a:t>11</a:t>
            </a:fld>
            <a:endParaRPr lang="en-US" altLang="en-US" sz="1000" dirty="0">
              <a:solidFill>
                <a:srgbClr val="999999"/>
              </a:solidFill>
            </a:endParaRPr>
          </a:p>
        </p:txBody>
      </p:sp>
      <p:sp>
        <p:nvSpPr>
          <p:cNvPr id="61444" name="Footer Placeholder 4"/>
          <p:cNvSpPr>
            <a:spLocks noGrp="1"/>
          </p:cNvSpPr>
          <p:nvPr>
            <p:ph type="ftr" sz="quarter" idx="11"/>
          </p:nvPr>
        </p:nvSpPr>
        <p:spPr>
          <a:xfrm>
            <a:off x="-1588" y="6626225"/>
            <a:ext cx="7011988"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  </a:t>
            </a:r>
          </a:p>
        </p:txBody>
      </p:sp>
      <p:sp>
        <p:nvSpPr>
          <p:cNvPr id="11" name="TextBox 10"/>
          <p:cNvSpPr txBox="1"/>
          <p:nvPr/>
        </p:nvSpPr>
        <p:spPr>
          <a:xfrm>
            <a:off x="104529" y="917250"/>
            <a:ext cx="6063887" cy="677108"/>
          </a:xfrm>
          <a:prstGeom prst="rect">
            <a:avLst/>
          </a:prstGeom>
          <a:noFill/>
        </p:spPr>
        <p:txBody>
          <a:bodyPr wrap="square" rtlCol="0">
            <a:spAutoFit/>
          </a:bodyPr>
          <a:lstStyle/>
          <a:p>
            <a:pPr eaLnBrk="1" hangingPunct="1"/>
            <a:r>
              <a:rPr lang="en-US" sz="1200" b="1" dirty="0">
                <a:solidFill>
                  <a:srgbClr val="000000"/>
                </a:solidFill>
                <a:latin typeface="Arial" charset="0"/>
                <a:cs typeface="Arial" charset="0"/>
              </a:rPr>
              <a:t>To access COVID-19 resources, go to the Cigna for Health Care Professionals website (</a:t>
            </a:r>
            <a:r>
              <a:rPr lang="en-US" sz="1200" b="1" dirty="0">
                <a:solidFill>
                  <a:srgbClr val="000000"/>
                </a:solidFill>
                <a:latin typeface="Arial" charset="0"/>
                <a:cs typeface="Arial" charset="0"/>
                <a:hlinkClick r:id="rId3"/>
              </a:rPr>
              <a:t>CignaforHCP.com</a:t>
            </a:r>
            <a:r>
              <a:rPr lang="en-US" sz="1200" b="1" dirty="0">
                <a:solidFill>
                  <a:srgbClr val="000000"/>
                </a:solidFill>
                <a:latin typeface="Arial" charset="0"/>
                <a:cs typeface="Arial" charset="0"/>
              </a:rPr>
              <a:t>) and select </a:t>
            </a:r>
            <a:r>
              <a:rPr lang="en-US" sz="1200" b="1" i="1" dirty="0">
                <a:solidFill>
                  <a:srgbClr val="000000"/>
                </a:solidFill>
                <a:latin typeface="Arial" charset="0"/>
                <a:cs typeface="Arial" charset="0"/>
              </a:rPr>
              <a:t>Cigna’s Response to Coronavirus.</a:t>
            </a:r>
            <a:endParaRPr lang="en-US" sz="1400" dirty="0">
              <a:solidFill>
                <a:srgbClr val="000000"/>
              </a:solidFill>
              <a:latin typeface="Arial" charset="0"/>
              <a:cs typeface="Arial" charset="0"/>
            </a:endParaRPr>
          </a:p>
          <a:p>
            <a:pPr eaLnBrk="1" hangingPunct="1"/>
            <a:endParaRPr lang="en-US" sz="1400" dirty="0">
              <a:solidFill>
                <a:prstClr val="black">
                  <a:lumMod val="65000"/>
                  <a:lumOff val="35000"/>
                </a:prstClr>
              </a:solidFill>
              <a:latin typeface="Arial" charset="0"/>
              <a:cs typeface="Arial" charset="0"/>
            </a:endParaRPr>
          </a:p>
        </p:txBody>
      </p:sp>
      <p:sp>
        <p:nvSpPr>
          <p:cNvPr id="22" name="TextBox 21"/>
          <p:cNvSpPr txBox="1"/>
          <p:nvPr/>
        </p:nvSpPr>
        <p:spPr>
          <a:xfrm>
            <a:off x="145971" y="2915901"/>
            <a:ext cx="2756556" cy="1184940"/>
          </a:xfrm>
          <a:prstGeom prst="rect">
            <a:avLst/>
          </a:prstGeom>
          <a:noFill/>
        </p:spPr>
        <p:txBody>
          <a:bodyPr wrap="square" rtlCol="0">
            <a:spAutoFit/>
          </a:bodyPr>
          <a:lstStyle/>
          <a:p>
            <a:pPr eaLnBrk="1" hangingPunct="1"/>
            <a:r>
              <a:rPr lang="en-US" sz="1500" b="1" dirty="0">
                <a:solidFill>
                  <a:srgbClr val="188CCC"/>
                </a:solidFill>
                <a:latin typeface="Arial" charset="0"/>
                <a:cs typeface="Arial" charset="0"/>
              </a:rPr>
              <a:t>Resources include:</a:t>
            </a:r>
          </a:p>
          <a:p>
            <a:pPr marL="285750" indent="-285750" eaLnBrk="1" hangingPunct="1">
              <a:buClr>
                <a:srgbClr val="004986"/>
              </a:buClr>
              <a:buFont typeface="Arial" panose="020B0604020202020204" pitchFamily="34" charset="0"/>
              <a:buChar char="•"/>
            </a:pPr>
            <a:r>
              <a:rPr lang="en-US" sz="1400" dirty="0">
                <a:solidFill>
                  <a:srgbClr val="000000"/>
                </a:solidFill>
                <a:latin typeface="Arial" charset="0"/>
                <a:cs typeface="Arial" charset="0"/>
              </a:rPr>
              <a:t>Interim billing guidelines </a:t>
            </a:r>
          </a:p>
          <a:p>
            <a:pPr marL="285750" indent="-285750" eaLnBrk="1" hangingPunct="1">
              <a:buClr>
                <a:srgbClr val="004986"/>
              </a:buClr>
              <a:buFont typeface="Arial" panose="020B0604020202020204" pitchFamily="34" charset="0"/>
              <a:buChar char="•"/>
            </a:pPr>
            <a:r>
              <a:rPr lang="en-US" sz="1400" dirty="0">
                <a:solidFill>
                  <a:srgbClr val="000000"/>
                </a:solidFill>
                <a:latin typeface="Arial" charset="0"/>
                <a:cs typeface="Arial" charset="0"/>
              </a:rPr>
              <a:t>Frequently asked questions</a:t>
            </a:r>
          </a:p>
          <a:p>
            <a:pPr marL="285750" indent="-285750" eaLnBrk="1" hangingPunct="1">
              <a:buClr>
                <a:srgbClr val="004986"/>
              </a:buClr>
              <a:buFont typeface="Arial" panose="020B0604020202020204" pitchFamily="34" charset="0"/>
              <a:buChar char="•"/>
            </a:pPr>
            <a:r>
              <a:rPr lang="en-US" sz="1400" dirty="0">
                <a:solidFill>
                  <a:srgbClr val="000000"/>
                </a:solidFill>
                <a:latin typeface="Arial" charset="0"/>
                <a:cs typeface="Arial" charset="0"/>
              </a:rPr>
              <a:t>Interim telehealth guidance</a:t>
            </a:r>
          </a:p>
          <a:p>
            <a:pPr marL="285750" indent="-285750" eaLnBrk="1" hangingPunct="1">
              <a:buClr>
                <a:srgbClr val="004986"/>
              </a:buClr>
              <a:buFont typeface="Arial" panose="020B0604020202020204" pitchFamily="34" charset="0"/>
              <a:buChar char="•"/>
            </a:pPr>
            <a:r>
              <a:rPr lang="en-US" sz="1400" dirty="0">
                <a:solidFill>
                  <a:srgbClr val="000000"/>
                </a:solidFill>
                <a:latin typeface="Arial" charset="0"/>
                <a:cs typeface="Arial" charset="0"/>
              </a:rPr>
              <a:t>Additional resources</a:t>
            </a:r>
          </a:p>
        </p:txBody>
      </p:sp>
      <p:sp>
        <p:nvSpPr>
          <p:cNvPr id="13" name="Title 1"/>
          <p:cNvSpPr>
            <a:spLocks noGrp="1"/>
          </p:cNvSpPr>
          <p:nvPr>
            <p:ph type="title"/>
          </p:nvPr>
        </p:nvSpPr>
        <p:spPr>
          <a:xfrm>
            <a:off x="104529" y="108971"/>
            <a:ext cx="8229600" cy="646112"/>
          </a:xfrm>
        </p:spPr>
        <p:txBody>
          <a:bodyPr/>
          <a:lstStyle/>
          <a:p>
            <a:r>
              <a:rPr lang="en-US" dirty="0">
                <a:solidFill>
                  <a:srgbClr val="004986"/>
                </a:solidFill>
              </a:rPr>
              <a:t>Keeping you updated</a:t>
            </a:r>
          </a:p>
        </p:txBody>
      </p:sp>
      <p:sp>
        <p:nvSpPr>
          <p:cNvPr id="4" name="Rectangle 3"/>
          <p:cNvSpPr/>
          <p:nvPr/>
        </p:nvSpPr>
        <p:spPr>
          <a:xfrm>
            <a:off x="104529" y="438925"/>
            <a:ext cx="4396525" cy="338554"/>
          </a:xfrm>
          <a:prstGeom prst="rect">
            <a:avLst/>
          </a:prstGeom>
        </p:spPr>
        <p:txBody>
          <a:bodyPr wrap="none">
            <a:spAutoFit/>
          </a:bodyPr>
          <a:lstStyle/>
          <a:p>
            <a:pPr eaLnBrk="1" hangingPunct="1">
              <a:defRPr/>
            </a:pPr>
            <a:r>
              <a:rPr lang="en-US" sz="1600" b="1" dirty="0">
                <a:solidFill>
                  <a:srgbClr val="188CCC"/>
                </a:solidFill>
                <a:latin typeface="Arial" pitchFamily="-1" charset="0"/>
                <a:ea typeface="ＭＳ Ｐゴシック" pitchFamily="-65" charset="-128"/>
                <a:cs typeface="ＭＳ Ｐゴシック" pitchFamily="-65" charset="-128"/>
              </a:rPr>
              <a:t>COVID-19 Resources on CignaforHCP.com</a:t>
            </a:r>
            <a:endParaRPr lang="en-US" sz="1600" b="1" i="1" dirty="0">
              <a:solidFill>
                <a:srgbClr val="188CCC"/>
              </a:solidFill>
              <a:latin typeface="Arial" pitchFamily="-1" charset="0"/>
              <a:ea typeface="ＭＳ Ｐゴシック" pitchFamily="-65" charset="-128"/>
              <a:cs typeface="ＭＳ Ｐゴシック" pitchFamily="-65" charset="-128"/>
            </a:endParaRPr>
          </a:p>
        </p:txBody>
      </p:sp>
      <p:pic>
        <p:nvPicPr>
          <p:cNvPr id="7" name="Picture 6"/>
          <p:cNvPicPr>
            <a:picLocks noChangeAspect="1"/>
          </p:cNvPicPr>
          <p:nvPr/>
        </p:nvPicPr>
        <p:blipFill>
          <a:blip r:embed="rId4"/>
          <a:stretch>
            <a:fillRect/>
          </a:stretch>
        </p:blipFill>
        <p:spPr>
          <a:xfrm>
            <a:off x="2885791" y="2649847"/>
            <a:ext cx="3324068" cy="3806652"/>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5"/>
          <a:stretch>
            <a:fillRect/>
          </a:stretch>
        </p:blipFill>
        <p:spPr>
          <a:xfrm>
            <a:off x="6330637" y="1348747"/>
            <a:ext cx="2601033" cy="4418960"/>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6"/>
          <a:stretch>
            <a:fillRect/>
          </a:stretch>
        </p:blipFill>
        <p:spPr>
          <a:xfrm>
            <a:off x="242517" y="1586004"/>
            <a:ext cx="3207264" cy="855271"/>
          </a:xfrm>
          <a:prstGeom prst="rect">
            <a:avLst/>
          </a:prstGeom>
          <a:ln>
            <a:noFill/>
          </a:ln>
          <a:effectLst>
            <a:outerShdw blurRad="292100" dist="139700" dir="2700000" algn="tl" rotWithShape="0">
              <a:srgbClr val="333333">
                <a:alpha val="65000"/>
              </a:srgbClr>
            </a:outerShdw>
          </a:effectLst>
        </p:spPr>
      </p:pic>
      <p:sp>
        <p:nvSpPr>
          <p:cNvPr id="15" name="Rectangle 14"/>
          <p:cNvSpPr/>
          <p:nvPr/>
        </p:nvSpPr>
        <p:spPr>
          <a:xfrm>
            <a:off x="1524249" y="2114657"/>
            <a:ext cx="1924911" cy="2205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1" hangingPunct="1"/>
            <a:endParaRPr lang="en-US" dirty="0">
              <a:solidFill>
                <a:prstClr val="white"/>
              </a:solidFill>
            </a:endParaRPr>
          </a:p>
        </p:txBody>
      </p:sp>
      <p:cxnSp>
        <p:nvCxnSpPr>
          <p:cNvPr id="16" name="Straight Arrow Connector 15"/>
          <p:cNvCxnSpPr/>
          <p:nvPr/>
        </p:nvCxnSpPr>
        <p:spPr>
          <a:xfrm>
            <a:off x="2809225" y="1460758"/>
            <a:ext cx="0" cy="55288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10175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6"/>
          <p:cNvSpPr>
            <a:spLocks noGrp="1"/>
          </p:cNvSpPr>
          <p:nvPr>
            <p:ph type="title"/>
          </p:nvPr>
        </p:nvSpPr>
        <p:spPr>
          <a:xfrm>
            <a:off x="246113" y="218508"/>
            <a:ext cx="8229600" cy="431074"/>
          </a:xfrm>
        </p:spPr>
        <p:txBody>
          <a:bodyPr/>
          <a:lstStyle/>
          <a:p>
            <a:r>
              <a:rPr lang="en-US" altLang="en-US" dirty="0">
                <a:solidFill>
                  <a:srgbClr val="004986"/>
                </a:solidFill>
                <a:latin typeface="Arial" pitchFamily="34" charset="0"/>
                <a:cs typeface="Arial" pitchFamily="34" charset="0"/>
              </a:rPr>
              <a:t>Other coverage and reimbursement policy updates</a:t>
            </a:r>
          </a:p>
        </p:txBody>
      </p:sp>
      <p:sp>
        <p:nvSpPr>
          <p:cNvPr id="6553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428527A1-8DAB-4F71-BD1E-980ACEBA9523}" type="slidenum">
              <a:rPr lang="en-US" altLang="en-US" sz="1000" smtClean="0">
                <a:solidFill>
                  <a:srgbClr val="999999"/>
                </a:solidFill>
              </a:rPr>
              <a:pPr eaLnBrk="1" hangingPunct="1"/>
              <a:t>12</a:t>
            </a:fld>
            <a:endParaRPr lang="en-US" altLang="en-US" sz="1000" dirty="0">
              <a:solidFill>
                <a:srgbClr val="999999"/>
              </a:solidFill>
            </a:endParaRPr>
          </a:p>
        </p:txBody>
      </p:sp>
      <p:sp>
        <p:nvSpPr>
          <p:cNvPr id="6554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a:t>
            </a:r>
          </a:p>
        </p:txBody>
      </p:sp>
      <p:sp>
        <p:nvSpPr>
          <p:cNvPr id="65541" name="Slide Number Placeholder 1"/>
          <p:cNvSpPr txBox="1">
            <a:spLocks/>
          </p:cNvSpPr>
          <p:nvPr/>
        </p:nvSpPr>
        <p:spPr bwMode="auto">
          <a:xfrm>
            <a:off x="7010400" y="6629400"/>
            <a:ext cx="2133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lgn="r" eaLnBrk="1" hangingPunct="1">
              <a:spcBef>
                <a:spcPct val="0"/>
              </a:spcBef>
              <a:buClrTx/>
              <a:buFontTx/>
              <a:buNone/>
            </a:pPr>
            <a:fld id="{50E69E34-ED4A-4991-9151-3EAEBA92D0A2}" type="slidenum">
              <a:rPr lang="en-US" altLang="en-US" sz="1000">
                <a:solidFill>
                  <a:srgbClr val="999999"/>
                </a:solidFill>
              </a:rPr>
              <a:pPr algn="r" eaLnBrk="1" hangingPunct="1">
                <a:spcBef>
                  <a:spcPct val="0"/>
                </a:spcBef>
                <a:buClrTx/>
                <a:buFontTx/>
                <a:buNone/>
              </a:pPr>
              <a:t>12</a:t>
            </a:fld>
            <a:endParaRPr lang="en-US" altLang="en-US" sz="1000" dirty="0">
              <a:solidFill>
                <a:srgbClr val="999999"/>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3464852669"/>
              </p:ext>
            </p:extLst>
          </p:nvPr>
        </p:nvGraphicFramePr>
        <p:xfrm>
          <a:off x="2731175" y="992075"/>
          <a:ext cx="6165272" cy="4645322"/>
        </p:xfrm>
        <a:graphic>
          <a:graphicData uri="http://schemas.openxmlformats.org/drawingml/2006/table">
            <a:tbl>
              <a:tblPr firstRow="1" firstCol="1" bandRow="1">
                <a:tableStyleId>{69012ECD-51FC-41F1-AA8D-1B2483CD663E}</a:tableStyleId>
              </a:tblPr>
              <a:tblGrid>
                <a:gridCol w="1439043">
                  <a:extLst>
                    <a:ext uri="{9D8B030D-6E8A-4147-A177-3AD203B41FA5}">
                      <a16:colId xmlns:a16="http://schemas.microsoft.com/office/drawing/2014/main" val="20000"/>
                    </a:ext>
                  </a:extLst>
                </a:gridCol>
                <a:gridCol w="4726229">
                  <a:extLst>
                    <a:ext uri="{9D8B030D-6E8A-4147-A177-3AD203B41FA5}">
                      <a16:colId xmlns:a16="http://schemas.microsoft.com/office/drawing/2014/main" val="20001"/>
                    </a:ext>
                  </a:extLst>
                </a:gridCol>
              </a:tblGrid>
              <a:tr h="404048">
                <a:tc>
                  <a:txBody>
                    <a:bodyPr/>
                    <a:lstStyle/>
                    <a:p>
                      <a:pPr marL="0" marR="0">
                        <a:lnSpc>
                          <a:spcPts val="1400"/>
                        </a:lnSpc>
                        <a:spcBef>
                          <a:spcPts val="0"/>
                        </a:spcBef>
                        <a:spcAft>
                          <a:spcPts val="0"/>
                        </a:spcAft>
                      </a:pPr>
                      <a:r>
                        <a:rPr lang="en-US" sz="1200" dirty="0">
                          <a:effectLst/>
                          <a:latin typeface="Arial" panose="020B0604020202020204" pitchFamily="34" charset="0"/>
                          <a:cs typeface="Arial" panose="020B0604020202020204" pitchFamily="34" charset="0"/>
                        </a:rPr>
                        <a:t>Effective Date</a:t>
                      </a:r>
                      <a:endParaRPr lang="en-US" sz="12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tc>
                  <a:txBody>
                    <a:bodyPr/>
                    <a:lstStyle/>
                    <a:p>
                      <a:pPr marL="0" marR="0" algn="ctr">
                        <a:lnSpc>
                          <a:spcPts val="1400"/>
                        </a:lnSpc>
                        <a:spcBef>
                          <a:spcPts val="0"/>
                        </a:spcBef>
                        <a:spcAft>
                          <a:spcPts val="0"/>
                        </a:spcAft>
                      </a:pPr>
                      <a:r>
                        <a:rPr lang="en-US" sz="1200" dirty="0">
                          <a:effectLst/>
                          <a:latin typeface="Arial" panose="020B0604020202020204" pitchFamily="34" charset="0"/>
                          <a:ea typeface="+mn-ea"/>
                          <a:cs typeface="Arial" panose="020B0604020202020204" pitchFamily="34" charset="0"/>
                        </a:rPr>
                        <a:t>Policy Name</a:t>
                      </a:r>
                      <a:endParaRPr lang="en-US" sz="12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extLst>
                  <a:ext uri="{0D108BD9-81ED-4DB2-BD59-A6C34878D82A}">
                    <a16:rowId xmlns:a16="http://schemas.microsoft.com/office/drawing/2014/main" val="10000"/>
                  </a:ext>
                </a:extLst>
              </a:tr>
              <a:tr h="1806073">
                <a:tc>
                  <a:txBody>
                    <a:bodyPr/>
                    <a:lstStyle/>
                    <a:p>
                      <a:pPr marL="0" marR="0" algn="ctr">
                        <a:lnSpc>
                          <a:spcPts val="1400"/>
                        </a:lnSpc>
                        <a:spcBef>
                          <a:spcPts val="0"/>
                        </a:spcBef>
                        <a:spcAft>
                          <a:spcPts val="0"/>
                        </a:spcAft>
                      </a:pPr>
                      <a:r>
                        <a:rPr lang="en-US" sz="1200" b="1" dirty="0">
                          <a:solidFill>
                            <a:srgbClr val="188CCC"/>
                          </a:solidFill>
                          <a:effectLst/>
                          <a:latin typeface="Arial" panose="020B0604020202020204" pitchFamily="34" charset="0"/>
                          <a:ea typeface="Times" panose="02020603050405020304" pitchFamily="18" charset="0"/>
                          <a:cs typeface="Arial" panose="020B0604020202020204" pitchFamily="34" charset="0"/>
                        </a:rPr>
                        <a:t>February 2021</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lvl="1" indent="-171450" eaLnBrk="1" hangingPunct="1">
                        <a:spcBef>
                          <a:spcPts val="0"/>
                        </a:spcBef>
                        <a:spcAft>
                          <a:spcPts val="0"/>
                        </a:spcAft>
                        <a:buClr>
                          <a:srgbClr val="004986"/>
                        </a:buClr>
                        <a:buSzPct val="100000"/>
                        <a:buFont typeface="Arial" panose="020B0604020202020204" pitchFamily="34" charset="0"/>
                        <a:buChar char="•"/>
                        <a:defRPr/>
                      </a:pPr>
                      <a:r>
                        <a:rPr lang="en-US" sz="1200" dirty="0">
                          <a:solidFill>
                            <a:prstClr val="black"/>
                          </a:solidFill>
                          <a:latin typeface="Arial"/>
                          <a:ea typeface="ＭＳ Ｐゴシック" pitchFamily="34" charset="-128"/>
                          <a:cs typeface="Arial"/>
                        </a:rPr>
                        <a:t>Cardiac Rhythm Implantable Device (CRID) Guidelines</a:t>
                      </a:r>
                    </a:p>
                    <a:p>
                      <a:pPr marL="171450" lvl="1" indent="-171450" eaLnBrk="1" hangingPunct="1">
                        <a:spcBef>
                          <a:spcPts val="0"/>
                        </a:spcBef>
                        <a:spcAft>
                          <a:spcPts val="0"/>
                        </a:spcAft>
                        <a:buClr>
                          <a:srgbClr val="004986"/>
                        </a:buClr>
                        <a:buSzPct val="100000"/>
                        <a:buFont typeface="Arial" panose="020B0604020202020204" pitchFamily="34" charset="0"/>
                        <a:buChar char="•"/>
                        <a:defRPr/>
                      </a:pPr>
                      <a:r>
                        <a:rPr lang="en-US" sz="1200" dirty="0">
                          <a:solidFill>
                            <a:prstClr val="black"/>
                          </a:solidFill>
                          <a:latin typeface="Arial"/>
                          <a:ea typeface="ＭＳ Ｐゴシック" pitchFamily="34" charset="-128"/>
                          <a:cs typeface="Arial"/>
                        </a:rPr>
                        <a:t>Nutritional Support (0136)</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sz="1200" dirty="0">
                          <a:solidFill>
                            <a:srgbClr val="000000"/>
                          </a:solidFill>
                          <a:latin typeface="Arial"/>
                          <a:ea typeface="ＭＳ Ｐゴシック" pitchFamily="34" charset="-128"/>
                          <a:cs typeface="Arial"/>
                        </a:rPr>
                        <a:t>Minimally Invasive Spine Surgery Procedures and Trigger Point Injections (0139) 	</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sz="1200" dirty="0">
                          <a:solidFill>
                            <a:srgbClr val="000000"/>
                          </a:solidFill>
                          <a:latin typeface="Arial"/>
                          <a:ea typeface="ＭＳ Ｐゴシック" pitchFamily="34" charset="-128"/>
                          <a:cs typeface="Arial"/>
                        </a:rPr>
                        <a:t>Omnibus Reimbursement (R24)</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Ambulatory Electrocardiographic Monitoring (0547)</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Drug and Biologic Medical Necessity (Injectables &amp; Non-Injectables) – medical benefits (2027 &amp; 2028)</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Site of Care: High-tech Radiology (0550)</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032989">
                <a:tc>
                  <a:txBody>
                    <a:bodyPr/>
                    <a:lstStyle/>
                    <a:p>
                      <a:pPr marL="0" marR="0" algn="ctr">
                        <a:lnSpc>
                          <a:spcPts val="1400"/>
                        </a:lnSpc>
                        <a:spcBef>
                          <a:spcPts val="0"/>
                        </a:spcBef>
                        <a:spcAft>
                          <a:spcPts val="0"/>
                        </a:spcAft>
                      </a:pPr>
                      <a:r>
                        <a:rPr lang="en-US" sz="1200" b="1" dirty="0">
                          <a:solidFill>
                            <a:srgbClr val="188CCC"/>
                          </a:solidFill>
                          <a:effectLst/>
                          <a:latin typeface="Arial" panose="020B0604020202020204" pitchFamily="34" charset="0"/>
                          <a:ea typeface="Times" panose="02020603050405020304" pitchFamily="18" charset="0"/>
                          <a:cs typeface="Arial" panose="020B0604020202020204" pitchFamily="34" charset="0"/>
                        </a:rPr>
                        <a:t>March 2021</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Airway Clearance Devices in the Ambulatory Setting (0069)</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Chiropractic Care (CPG 278)</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Physical Therapy (CPG 135)</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Occupational Therapy (CPG 155)</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Rhinoplasty, Vestibular Stenosis Repair and Septoplasty (0119)</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64953">
                <a:tc>
                  <a:txBody>
                    <a:bodyPr/>
                    <a:lstStyle/>
                    <a:p>
                      <a:pPr marL="0" marR="0" algn="ctr">
                        <a:lnSpc>
                          <a:spcPts val="1400"/>
                        </a:lnSpc>
                        <a:spcBef>
                          <a:spcPts val="0"/>
                        </a:spcBef>
                        <a:spcAft>
                          <a:spcPts val="0"/>
                        </a:spcAft>
                      </a:pPr>
                      <a:r>
                        <a:rPr lang="en-US" sz="1200" b="1" dirty="0">
                          <a:solidFill>
                            <a:srgbClr val="188CCC"/>
                          </a:solidFill>
                          <a:effectLst/>
                          <a:latin typeface="Arial" panose="020B0604020202020204" pitchFamily="34" charset="0"/>
                          <a:ea typeface="Times" panose="02020603050405020304" pitchFamily="18" charset="0"/>
                          <a:cs typeface="Arial" panose="020B0604020202020204" pitchFamily="34" charset="0"/>
                        </a:rPr>
                        <a:t>April</a:t>
                      </a:r>
                      <a:r>
                        <a:rPr lang="en-US" sz="1200" b="1" baseline="0" dirty="0">
                          <a:solidFill>
                            <a:srgbClr val="188CCC"/>
                          </a:solidFill>
                          <a:effectLst/>
                          <a:latin typeface="Arial" panose="020B0604020202020204" pitchFamily="34" charset="0"/>
                          <a:ea typeface="Times" panose="02020603050405020304" pitchFamily="18" charset="0"/>
                          <a:cs typeface="Arial" panose="020B0604020202020204" pitchFamily="34" charset="0"/>
                        </a:rPr>
                        <a:t> 2021</a:t>
                      </a:r>
                      <a:endParaRPr lang="en-US" sz="1200" b="1" dirty="0">
                        <a:solidFill>
                          <a:srgbClr val="188CCC"/>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marR="0" lvl="0" indent="-171450" algn="l" defTabSz="457200" rtl="0" eaLnBrk="1" fontAlgn="auto" latinLnBrk="0" hangingPunct="1">
                        <a:lnSpc>
                          <a:spcPts val="1400"/>
                        </a:lnSpc>
                        <a:spcBef>
                          <a:spcPts val="0"/>
                        </a:spcBef>
                        <a:spcAft>
                          <a:spcPts val="0"/>
                        </a:spcAft>
                        <a:buClr>
                          <a:srgbClr val="004986"/>
                        </a:buClr>
                        <a:buSzTx/>
                        <a:buFont typeface="Arial" panose="020B0604020202020204" pitchFamily="34" charset="0"/>
                        <a:buChar char="•"/>
                        <a:tabLst/>
                        <a:defRPr/>
                      </a:pPr>
                      <a:r>
                        <a:rPr lang="en-US" altLang="en-US" sz="1200" dirty="0">
                          <a:solidFill>
                            <a:srgbClr val="000000"/>
                          </a:solidFill>
                          <a:latin typeface="Arial"/>
                          <a:ea typeface="ＭＳ Ｐゴシック" pitchFamily="34" charset="-128"/>
                          <a:cs typeface="Arial"/>
                        </a:rPr>
                        <a:t>Distinct Procedural Service (M59)</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937259">
                <a:tc>
                  <a:txBody>
                    <a:bodyPr/>
                    <a:lstStyle/>
                    <a:p>
                      <a:pPr marL="0" marR="0" algn="ctr">
                        <a:lnSpc>
                          <a:spcPts val="1400"/>
                        </a:lnSpc>
                        <a:spcBef>
                          <a:spcPts val="0"/>
                        </a:spcBef>
                        <a:spcAft>
                          <a:spcPts val="0"/>
                        </a:spcAft>
                      </a:pPr>
                      <a:r>
                        <a:rPr lang="en-US" sz="1200" b="1" dirty="0">
                          <a:solidFill>
                            <a:srgbClr val="188CCC"/>
                          </a:solidFill>
                          <a:effectLst/>
                          <a:latin typeface="Arial" panose="020B0604020202020204" pitchFamily="34" charset="0"/>
                          <a:ea typeface="Times" panose="02020603050405020304" pitchFamily="18" charset="0"/>
                          <a:cs typeface="Arial" panose="020B0604020202020204" pitchFamily="34" charset="0"/>
                        </a:rPr>
                        <a:t>May 2021</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Ambulatory Electrocardiographic Monitoring (0547)</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Distinct Procedural Service (M59)</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Frequency Editing (R34)</a:t>
                      </a:r>
                    </a:p>
                    <a:p>
                      <a:pPr marL="171450" lvl="1" indent="-171450" eaLnBrk="1" hangingPunct="1">
                        <a:spcBef>
                          <a:spcPts val="0"/>
                        </a:spcBef>
                        <a:spcAft>
                          <a:spcPts val="0"/>
                        </a:spcAft>
                        <a:buClr>
                          <a:srgbClr val="004986"/>
                        </a:buClr>
                        <a:buSzPct val="100000"/>
                        <a:buFont typeface="Arial" panose="020B0604020202020204" pitchFamily="34" charset="0"/>
                        <a:buChar char="•"/>
                        <a:tabLst>
                          <a:tab pos="171450" algn="l"/>
                        </a:tabLst>
                        <a:defRPr/>
                      </a:pPr>
                      <a:r>
                        <a:rPr lang="en-US" altLang="en-US" sz="1200" dirty="0">
                          <a:solidFill>
                            <a:srgbClr val="000000"/>
                          </a:solidFill>
                          <a:latin typeface="Arial"/>
                          <a:ea typeface="ＭＳ Ｐゴシック" pitchFamily="34" charset="-128"/>
                          <a:cs typeface="Arial"/>
                        </a:rPr>
                        <a:t>Pressure-Reducing Surfaces (0042)</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l="32793" t="27361" r="1"/>
          <a:stretch/>
        </p:blipFill>
        <p:spPr>
          <a:xfrm>
            <a:off x="246113" y="992075"/>
            <a:ext cx="2485062" cy="2186293"/>
          </a:xfrm>
          <a:prstGeom prst="rect">
            <a:avLst/>
          </a:prstGeom>
        </p:spPr>
      </p:pic>
      <p:sp>
        <p:nvSpPr>
          <p:cNvPr id="19" name="Rectangle 18"/>
          <p:cNvSpPr/>
          <p:nvPr/>
        </p:nvSpPr>
        <p:spPr>
          <a:xfrm>
            <a:off x="246113" y="3178368"/>
            <a:ext cx="2485062" cy="2459029"/>
          </a:xfrm>
          <a:prstGeom prst="rect">
            <a:avLst/>
          </a:prstGeom>
          <a:solidFill>
            <a:srgbClr val="0028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ctangle 19"/>
          <p:cNvSpPr/>
          <p:nvPr/>
        </p:nvSpPr>
        <p:spPr>
          <a:xfrm>
            <a:off x="410202" y="3602942"/>
            <a:ext cx="2156883" cy="1384995"/>
          </a:xfrm>
          <a:prstGeom prst="rect">
            <a:avLst/>
          </a:prstGeom>
        </p:spPr>
        <p:txBody>
          <a:bodyPr wrap="square">
            <a:spAutoFit/>
          </a:bodyPr>
          <a:lstStyle/>
          <a:p>
            <a:pPr>
              <a:defRPr/>
            </a:pPr>
            <a:r>
              <a:rPr lang="en-US" altLang="en-US" sz="1400" b="1" dirty="0">
                <a:solidFill>
                  <a:schemeClr val="bg1"/>
                </a:solidFill>
                <a:latin typeface="Arial" charset="0"/>
                <a:cs typeface="Arial" charset="0"/>
              </a:rPr>
              <a:t>For additional information about these updates, visit the Cigna for Health Care Professionals website (CignaforHCP.com).</a:t>
            </a:r>
          </a:p>
        </p:txBody>
      </p:sp>
    </p:spTree>
    <p:extLst>
      <p:ext uri="{BB962C8B-B14F-4D97-AF65-F5344CB8AC3E}">
        <p14:creationId xmlns:p14="http://schemas.microsoft.com/office/powerpoint/2010/main" val="103828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6"/>
          <p:cNvSpPr>
            <a:spLocks noGrp="1"/>
          </p:cNvSpPr>
          <p:nvPr>
            <p:ph type="title"/>
          </p:nvPr>
        </p:nvSpPr>
        <p:spPr>
          <a:xfrm>
            <a:off x="167965" y="235379"/>
            <a:ext cx="8229600" cy="411480"/>
          </a:xfrm>
        </p:spPr>
        <p:txBody>
          <a:bodyPr/>
          <a:lstStyle/>
          <a:p>
            <a:r>
              <a:rPr lang="en-US" altLang="en-US" dirty="0">
                <a:solidFill>
                  <a:srgbClr val="004986"/>
                </a:solidFill>
                <a:latin typeface="Arial" pitchFamily="34" charset="0"/>
                <a:cs typeface="Arial" pitchFamily="34" charset="0"/>
              </a:rPr>
              <a:t>Precertification updates</a:t>
            </a:r>
          </a:p>
        </p:txBody>
      </p:sp>
      <p:sp>
        <p:nvSpPr>
          <p:cNvPr id="6553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fld id="{428527A1-8DAB-4F71-BD1E-980ACEBA9523}" type="slidenum">
              <a:rPr lang="en-US" altLang="en-US" sz="1000" smtClean="0">
                <a:solidFill>
                  <a:srgbClr val="999999"/>
                </a:solidFill>
              </a:rPr>
              <a:pPr eaLnBrk="1" hangingPunct="1"/>
              <a:t>13</a:t>
            </a:fld>
            <a:endParaRPr lang="en-US" altLang="en-US" sz="1000" dirty="0">
              <a:solidFill>
                <a:srgbClr val="999999"/>
              </a:solidFill>
            </a:endParaRPr>
          </a:p>
        </p:txBody>
      </p:sp>
      <p:sp>
        <p:nvSpPr>
          <p:cNvPr id="65540"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a:t>
            </a:r>
          </a:p>
        </p:txBody>
      </p:sp>
      <p:sp>
        <p:nvSpPr>
          <p:cNvPr id="65541" name="Slide Number Placeholder 1"/>
          <p:cNvSpPr txBox="1">
            <a:spLocks/>
          </p:cNvSpPr>
          <p:nvPr/>
        </p:nvSpPr>
        <p:spPr bwMode="auto">
          <a:xfrm>
            <a:off x="7010400" y="6629400"/>
            <a:ext cx="21336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lgn="r" eaLnBrk="1" hangingPunct="1">
              <a:spcBef>
                <a:spcPct val="0"/>
              </a:spcBef>
              <a:buClrTx/>
              <a:buFontTx/>
              <a:buNone/>
            </a:pPr>
            <a:fld id="{50E69E34-ED4A-4991-9151-3EAEBA92D0A2}" type="slidenum">
              <a:rPr lang="en-US" altLang="en-US" sz="1000">
                <a:solidFill>
                  <a:srgbClr val="999999"/>
                </a:solidFill>
              </a:rPr>
              <a:pPr algn="r" eaLnBrk="1" hangingPunct="1">
                <a:spcBef>
                  <a:spcPct val="0"/>
                </a:spcBef>
                <a:buClrTx/>
                <a:buFontTx/>
                <a:buNone/>
              </a:pPr>
              <a:t>13</a:t>
            </a:fld>
            <a:endParaRPr lang="en-US" altLang="en-US" sz="1000" dirty="0">
              <a:solidFill>
                <a:srgbClr val="999999"/>
              </a:solidFill>
            </a:endParaRPr>
          </a:p>
        </p:txBody>
      </p:sp>
      <p:sp>
        <p:nvSpPr>
          <p:cNvPr id="3" name="Rectangle 2"/>
          <p:cNvSpPr/>
          <p:nvPr/>
        </p:nvSpPr>
        <p:spPr>
          <a:xfrm>
            <a:off x="309352" y="4932647"/>
            <a:ext cx="8338259" cy="738664"/>
          </a:xfrm>
          <a:prstGeom prst="rect">
            <a:avLst/>
          </a:prstGeom>
        </p:spPr>
        <p:txBody>
          <a:bodyPr wrap="square">
            <a:spAutoFit/>
          </a:bodyPr>
          <a:lstStyle/>
          <a:p>
            <a:pPr eaLnBrk="1" hangingPunct="1">
              <a:defRPr/>
            </a:pPr>
            <a:r>
              <a:rPr lang="en-US" sz="1400" b="1" dirty="0">
                <a:solidFill>
                  <a:srgbClr val="004986"/>
                </a:solidFill>
                <a:latin typeface="Arial" charset="0"/>
                <a:cs typeface="Arial" charset="0"/>
              </a:rPr>
              <a:t>For a complete list of services requiring precertification:</a:t>
            </a:r>
          </a:p>
          <a:p>
            <a:pPr eaLnBrk="1" hangingPunct="1"/>
            <a:r>
              <a:rPr lang="en-US" sz="1400" dirty="0">
                <a:solidFill>
                  <a:prstClr val="black"/>
                </a:solidFill>
                <a:latin typeface="Arial" charset="0"/>
                <a:cs typeface="Arial" charset="0"/>
              </a:rPr>
              <a:t>Log in to the Cigna for Health Care Professionals website </a:t>
            </a:r>
            <a:r>
              <a:rPr lang="en-US" sz="1400" dirty="0">
                <a:solidFill>
                  <a:srgbClr val="188CCC"/>
                </a:solidFill>
                <a:latin typeface="Arial" charset="0"/>
                <a:cs typeface="Arial" charset="0"/>
              </a:rPr>
              <a:t>(CignaforHCP.com) &gt; Resources &gt; Clinical Reimbursement Policies and Payment Policies &gt; Precertification Policies</a:t>
            </a:r>
            <a:r>
              <a:rPr lang="en-US" sz="1400" dirty="0">
                <a:solidFill>
                  <a:prstClr val="black"/>
                </a:solidFill>
                <a:latin typeface="Arial" charset="0"/>
                <a:cs typeface="Arial" charset="0"/>
              </a:rPr>
              <a:t>. </a:t>
            </a:r>
          </a:p>
        </p:txBody>
      </p:sp>
      <p:graphicFrame>
        <p:nvGraphicFramePr>
          <p:cNvPr id="17" name="Table 16"/>
          <p:cNvGraphicFramePr>
            <a:graphicFrameLocks noGrp="1"/>
          </p:cNvGraphicFramePr>
          <p:nvPr>
            <p:extLst>
              <p:ext uri="{D42A27DB-BD31-4B8C-83A1-F6EECF244321}">
                <p14:modId xmlns:p14="http://schemas.microsoft.com/office/powerpoint/2010/main" val="4245303983"/>
              </p:ext>
            </p:extLst>
          </p:nvPr>
        </p:nvGraphicFramePr>
        <p:xfrm>
          <a:off x="381000" y="1401555"/>
          <a:ext cx="8194964" cy="3203696"/>
        </p:xfrm>
        <a:graphic>
          <a:graphicData uri="http://schemas.openxmlformats.org/drawingml/2006/table">
            <a:tbl>
              <a:tblPr firstRow="1" firstCol="1" bandRow="1">
                <a:tableStyleId>{69012ECD-51FC-41F1-AA8D-1B2483CD663E}</a:tableStyleId>
              </a:tblPr>
              <a:tblGrid>
                <a:gridCol w="2964873">
                  <a:extLst>
                    <a:ext uri="{9D8B030D-6E8A-4147-A177-3AD203B41FA5}">
                      <a16:colId xmlns:a16="http://schemas.microsoft.com/office/drawing/2014/main" val="20000"/>
                    </a:ext>
                  </a:extLst>
                </a:gridCol>
                <a:gridCol w="2763982">
                  <a:extLst>
                    <a:ext uri="{9D8B030D-6E8A-4147-A177-3AD203B41FA5}">
                      <a16:colId xmlns:a16="http://schemas.microsoft.com/office/drawing/2014/main" val="20001"/>
                    </a:ext>
                  </a:extLst>
                </a:gridCol>
                <a:gridCol w="2466109">
                  <a:extLst>
                    <a:ext uri="{9D8B030D-6E8A-4147-A177-3AD203B41FA5}">
                      <a16:colId xmlns:a16="http://schemas.microsoft.com/office/drawing/2014/main" val="20002"/>
                    </a:ext>
                  </a:extLst>
                </a:gridCol>
              </a:tblGrid>
              <a:tr h="514981">
                <a:tc>
                  <a:txBody>
                    <a:bodyPr/>
                    <a:lstStyle/>
                    <a:p>
                      <a:pPr marL="0" marR="0">
                        <a:lnSpc>
                          <a:spcPts val="1400"/>
                        </a:lnSpc>
                        <a:spcBef>
                          <a:spcPts val="0"/>
                        </a:spcBef>
                        <a:spcAft>
                          <a:spcPts val="0"/>
                        </a:spcAft>
                      </a:pPr>
                      <a:r>
                        <a:rPr lang="en-US" sz="1400" dirty="0">
                          <a:effectLst/>
                          <a:latin typeface="Arial" panose="020B0604020202020204" pitchFamily="34" charset="0"/>
                          <a:cs typeface="Arial" panose="020B0604020202020204" pitchFamily="34" charset="0"/>
                        </a:rPr>
                        <a:t>Effective</a:t>
                      </a:r>
                      <a:r>
                        <a:rPr lang="en-US" sz="1400" baseline="0" dirty="0">
                          <a:effectLst/>
                          <a:latin typeface="Arial" panose="020B0604020202020204" pitchFamily="34" charset="0"/>
                          <a:cs typeface="Arial" panose="020B0604020202020204" pitchFamily="34" charset="0"/>
                        </a:rPr>
                        <a:t> date</a:t>
                      </a:r>
                      <a:endParaRPr lang="en-US" sz="14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tc>
                  <a:txBody>
                    <a:bodyPr/>
                    <a:lstStyle/>
                    <a:p>
                      <a:pPr marL="0" marR="0" algn="ctr">
                        <a:lnSpc>
                          <a:spcPts val="1400"/>
                        </a:lnSpc>
                        <a:spcBef>
                          <a:spcPts val="0"/>
                        </a:spcBef>
                        <a:spcAft>
                          <a:spcPts val="0"/>
                        </a:spcAft>
                      </a:pPr>
                      <a:r>
                        <a:rPr lang="en-US" sz="1400" dirty="0">
                          <a:effectLst/>
                          <a:latin typeface="Arial" panose="020B0604020202020204" pitchFamily="34" charset="0"/>
                          <a:ea typeface="+mn-ea"/>
                          <a:cs typeface="Arial" panose="020B0604020202020204" pitchFamily="34" charset="0"/>
                        </a:rPr>
                        <a:t>Code</a:t>
                      </a:r>
                      <a:r>
                        <a:rPr lang="en-US" sz="1400" baseline="0" dirty="0">
                          <a:effectLst/>
                          <a:latin typeface="Arial" panose="020B0604020202020204" pitchFamily="34" charset="0"/>
                          <a:ea typeface="+mn-ea"/>
                          <a:cs typeface="Arial" panose="020B0604020202020204" pitchFamily="34" charset="0"/>
                        </a:rPr>
                        <a:t> additions</a:t>
                      </a:r>
                      <a:endParaRPr lang="en-US" sz="14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tc>
                  <a:txBody>
                    <a:bodyPr/>
                    <a:lstStyle/>
                    <a:p>
                      <a:pPr marL="0" marR="0" algn="ctr">
                        <a:lnSpc>
                          <a:spcPts val="1400"/>
                        </a:lnSpc>
                        <a:spcBef>
                          <a:spcPts val="0"/>
                        </a:spcBef>
                        <a:spcAft>
                          <a:spcPts val="0"/>
                        </a:spcAft>
                      </a:pPr>
                      <a:r>
                        <a:rPr lang="en-US" sz="1400" dirty="0">
                          <a:effectLst/>
                          <a:latin typeface="Arial" panose="020B0604020202020204" pitchFamily="34" charset="0"/>
                          <a:ea typeface="Times" panose="02020603050405020304" pitchFamily="18" charset="0"/>
                          <a:cs typeface="Arial" panose="020B0604020202020204" pitchFamily="34" charset="0"/>
                        </a:rPr>
                        <a:t>Code removals</a:t>
                      </a:r>
                    </a:p>
                  </a:txBody>
                  <a:tcPr marL="68580" marR="68580" marT="0" marB="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extLst>
                  <a:ext uri="{0D108BD9-81ED-4DB2-BD59-A6C34878D82A}">
                    <a16:rowId xmlns:a16="http://schemas.microsoft.com/office/drawing/2014/main" val="10000"/>
                  </a:ext>
                </a:extLst>
              </a:tr>
              <a:tr h="968435">
                <a:tc>
                  <a:txBody>
                    <a:bodyPr/>
                    <a:lstStyle/>
                    <a:p>
                      <a:pPr marL="0" marR="0" algn="ctr">
                        <a:lnSpc>
                          <a:spcPts val="1400"/>
                        </a:lnSpc>
                        <a:spcBef>
                          <a:spcPts val="0"/>
                        </a:spcBef>
                        <a:spcAft>
                          <a:spcPts val="0"/>
                        </a:spcAft>
                      </a:pPr>
                      <a:r>
                        <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rPr>
                        <a:t>January 1, 2021</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lvl="0" indent="-285750" algn="l">
                        <a:spcBef>
                          <a:spcPts val="0"/>
                        </a:spcBef>
                        <a:spcAft>
                          <a:spcPts val="0"/>
                        </a:spcAft>
                        <a:buClr>
                          <a:srgbClr val="004986"/>
                        </a:buClr>
                        <a:buFont typeface="Arial" panose="020B0604020202020204" pitchFamily="34" charset="0"/>
                        <a:buChar char="•"/>
                      </a:pPr>
                      <a:r>
                        <a:rPr lang="en-US" sz="1300" dirty="0">
                          <a:effectLst/>
                          <a:latin typeface="Arial" panose="020B0604020202020204" pitchFamily="34" charset="0"/>
                          <a:cs typeface="Arial" panose="020B0604020202020204" pitchFamily="34" charset="0"/>
                        </a:rPr>
                        <a:t>34 new Current Procedural Terminology (CPT</a:t>
                      </a:r>
                      <a:r>
                        <a:rPr lang="en-US" sz="1300" baseline="30000" dirty="0">
                          <a:effectLst/>
                          <a:latin typeface="Arial" panose="020B0604020202020204" pitchFamily="34" charset="0"/>
                          <a:cs typeface="Arial" panose="020B0604020202020204" pitchFamily="34" charset="0"/>
                        </a:rPr>
                        <a:t>®</a:t>
                      </a:r>
                      <a:r>
                        <a:rPr lang="en-US" sz="1300" dirty="0">
                          <a:effectLst/>
                          <a:latin typeface="Arial" panose="020B0604020202020204" pitchFamily="34" charset="0"/>
                          <a:cs typeface="Arial" panose="020B0604020202020204" pitchFamily="34" charset="0"/>
                        </a:rPr>
                        <a:t>) codes</a:t>
                      </a:r>
                    </a:p>
                    <a:p>
                      <a:pPr marL="285750" marR="0" lvl="0" indent="-285750" algn="l">
                        <a:spcBef>
                          <a:spcPts val="0"/>
                        </a:spcBef>
                        <a:spcAft>
                          <a:spcPts val="0"/>
                        </a:spcAft>
                        <a:buClr>
                          <a:srgbClr val="004986"/>
                        </a:buClr>
                        <a:buFont typeface="Arial" panose="020B0604020202020204" pitchFamily="34" charset="0"/>
                        <a:buChar char="•"/>
                      </a:pPr>
                      <a:r>
                        <a:rPr lang="en-US" sz="1300" dirty="0">
                          <a:effectLst/>
                          <a:latin typeface="Arial" panose="020B0604020202020204" pitchFamily="34" charset="0"/>
                          <a:cs typeface="Arial" panose="020B0604020202020204" pitchFamily="34" charset="0"/>
                        </a:rPr>
                        <a:t>23 new Healthcare Common Procedure Coding System (HCPCS) codes</a:t>
                      </a:r>
                      <a:endParaRPr lang="en-US" sz="1300" dirty="0">
                        <a:effectLst/>
                        <a:latin typeface="Arial" panose="020B0604020202020204" pitchFamily="34" charset="0"/>
                        <a:ea typeface="Calibri" panose="020F0502020204030204" pitchFamily="34" charset="0"/>
                        <a:cs typeface="Arial" panose="020B0604020202020204" pitchFamily="34" charset="0"/>
                      </a:endParaRPr>
                    </a:p>
                    <a:p>
                      <a:pPr marL="0" marR="0" algn="ctr">
                        <a:lnSpc>
                          <a:spcPts val="1400"/>
                        </a:lnSpc>
                        <a:spcBef>
                          <a:spcPts val="0"/>
                        </a:spcBef>
                        <a:spcAft>
                          <a:spcPts val="0"/>
                        </a:spcAft>
                      </a:pPr>
                      <a:endParaRPr lang="en-US" sz="1300" b="0" dirty="0">
                        <a:solidFill>
                          <a:srgbClr val="188CCC"/>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ts val="1400"/>
                        </a:lnSpc>
                        <a:spcBef>
                          <a:spcPts val="0"/>
                        </a:spcBef>
                        <a:spcAft>
                          <a:spcPts val="0"/>
                        </a:spcAft>
                      </a:pPr>
                      <a:r>
                        <a:rPr lang="en-US" sz="1300" b="0" dirty="0">
                          <a:solidFill>
                            <a:schemeClr val="tx1"/>
                          </a:solidFill>
                          <a:effectLst/>
                          <a:latin typeface="Arial" panose="020B0604020202020204" pitchFamily="34" charset="0"/>
                          <a:ea typeface="Times" panose="02020603050405020304" pitchFamily="18" charset="0"/>
                          <a:cs typeface="Arial" panose="020B0604020202020204" pitchFamily="34" charset="0"/>
                        </a:rPr>
                        <a:t>N/A </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97355">
                <a:tc>
                  <a:txBody>
                    <a:bodyPr/>
                    <a:lstStyle/>
                    <a:p>
                      <a:pPr marL="0" marR="0" algn="ctr">
                        <a:lnSpc>
                          <a:spcPts val="1400"/>
                        </a:lnSpc>
                        <a:spcBef>
                          <a:spcPts val="0"/>
                        </a:spcBef>
                        <a:spcAft>
                          <a:spcPts val="0"/>
                        </a:spcAft>
                      </a:pPr>
                      <a:r>
                        <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rPr>
                        <a:t>February</a:t>
                      </a:r>
                      <a:r>
                        <a:rPr lang="en-US" sz="1300" b="1" baseline="0" dirty="0">
                          <a:solidFill>
                            <a:srgbClr val="188CCC"/>
                          </a:solidFill>
                          <a:effectLst/>
                          <a:latin typeface="Arial" panose="020B0604020202020204" pitchFamily="34" charset="0"/>
                          <a:ea typeface="Times" panose="02020603050405020304" pitchFamily="18" charset="0"/>
                          <a:cs typeface="Arial" panose="020B0604020202020204" pitchFamily="34" charset="0"/>
                        </a:rPr>
                        <a:t> 1, 2021</a:t>
                      </a:r>
                      <a:endPar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sz="1300" dirty="0">
                          <a:effectLst/>
                          <a:latin typeface="Arial" panose="020B0604020202020204" pitchFamily="34" charset="0"/>
                          <a:cs typeface="Arial" panose="020B0604020202020204" pitchFamily="34" charset="0"/>
                        </a:rPr>
                        <a:t>Four new CPT codes</a:t>
                      </a:r>
                      <a:endParaRPr lang="en-US" sz="13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l">
                        <a:lnSpc>
                          <a:spcPct val="150000"/>
                        </a:lnSpc>
                        <a:spcBef>
                          <a:spcPts val="0"/>
                        </a:spcBef>
                        <a:spcAft>
                          <a:spcPts val="0"/>
                        </a:spcAft>
                      </a:pPr>
                      <a:r>
                        <a:rPr lang="en-US" sz="1300" b="0" dirty="0">
                          <a:solidFill>
                            <a:schemeClr val="tx1"/>
                          </a:solidFill>
                          <a:effectLst/>
                          <a:latin typeface="Arial" panose="020B0604020202020204" pitchFamily="34" charset="0"/>
                          <a:ea typeface="Times" panose="02020603050405020304" pitchFamily="18" charset="0"/>
                          <a:cs typeface="Arial" panose="020B0604020202020204" pitchFamily="34" charset="0"/>
                        </a:rPr>
                        <a:t>Two CPT codes removed</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822960">
                <a:tc>
                  <a:txBody>
                    <a:bodyPr/>
                    <a:lstStyle/>
                    <a:p>
                      <a:pPr marL="0" marR="0" algn="ctr">
                        <a:lnSpc>
                          <a:spcPts val="1400"/>
                        </a:lnSpc>
                        <a:spcBef>
                          <a:spcPts val="0"/>
                        </a:spcBef>
                        <a:spcAft>
                          <a:spcPts val="0"/>
                        </a:spcAft>
                      </a:pPr>
                      <a:r>
                        <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rPr>
                        <a:t>April 1, 2021</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285750" marR="0" indent="-285750" algn="l">
                        <a:lnSpc>
                          <a:spcPts val="1400"/>
                        </a:lnSpc>
                        <a:spcBef>
                          <a:spcPts val="0"/>
                        </a:spcBef>
                        <a:spcAft>
                          <a:spcPts val="0"/>
                        </a:spcAft>
                        <a:buClr>
                          <a:srgbClr val="004986"/>
                        </a:buClr>
                        <a:buFont typeface="Arial" panose="020B0604020202020204" pitchFamily="34" charset="0"/>
                        <a:buChar char="•"/>
                      </a:pPr>
                      <a:r>
                        <a:rPr lang="en-US" sz="1300" b="0" dirty="0">
                          <a:solidFill>
                            <a:schemeClr val="tx1"/>
                          </a:solidFill>
                          <a:effectLst/>
                          <a:latin typeface="Arial" panose="020B0604020202020204" pitchFamily="34" charset="0"/>
                          <a:ea typeface="Times" panose="02020603050405020304" pitchFamily="18" charset="0"/>
                          <a:cs typeface="Arial" panose="020B0604020202020204" pitchFamily="34" charset="0"/>
                        </a:rPr>
                        <a:t>Three new CPT codes</a:t>
                      </a:r>
                    </a:p>
                    <a:p>
                      <a:pPr marL="285750" marR="0" indent="-285750" algn="l">
                        <a:lnSpc>
                          <a:spcPts val="1400"/>
                        </a:lnSpc>
                        <a:spcBef>
                          <a:spcPts val="0"/>
                        </a:spcBef>
                        <a:spcAft>
                          <a:spcPts val="0"/>
                        </a:spcAft>
                        <a:buClr>
                          <a:srgbClr val="004986"/>
                        </a:buClr>
                        <a:buFont typeface="Arial" panose="020B0604020202020204" pitchFamily="34" charset="0"/>
                        <a:buChar char="•"/>
                      </a:pPr>
                      <a:r>
                        <a:rPr lang="en-US" sz="1300" b="0" dirty="0">
                          <a:solidFill>
                            <a:schemeClr val="tx1"/>
                          </a:solidFill>
                          <a:effectLst/>
                          <a:latin typeface="Arial" panose="020B0604020202020204" pitchFamily="34" charset="0"/>
                          <a:ea typeface="Times" panose="02020603050405020304" pitchFamily="18" charset="0"/>
                          <a:cs typeface="Arial" panose="020B0604020202020204" pitchFamily="34" charset="0"/>
                        </a:rPr>
                        <a:t>Eight new HCPCS codes</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a:lnSpc>
                          <a:spcPts val="1400"/>
                        </a:lnSpc>
                        <a:spcBef>
                          <a:spcPts val="0"/>
                        </a:spcBef>
                        <a:spcAft>
                          <a:spcPts val="0"/>
                        </a:spcAft>
                        <a:buClr>
                          <a:srgbClr val="004986"/>
                        </a:buClr>
                        <a:buFont typeface="Arial" panose="020B0604020202020204" pitchFamily="34" charset="0"/>
                        <a:buNone/>
                      </a:pPr>
                      <a:r>
                        <a:rPr lang="en-US" sz="1300" b="0" baseline="0" dirty="0">
                          <a:solidFill>
                            <a:schemeClr val="tx1"/>
                          </a:solidFill>
                          <a:effectLst/>
                          <a:latin typeface="Arial" panose="020B0604020202020204" pitchFamily="34" charset="0"/>
                          <a:ea typeface="Times" panose="02020603050405020304" pitchFamily="18" charset="0"/>
                          <a:cs typeface="Arial" panose="020B0604020202020204" pitchFamily="34" charset="0"/>
                        </a:rPr>
                        <a:t>Seven CPT codes removed</a:t>
                      </a: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4" name="TextBox 3"/>
          <p:cNvSpPr txBox="1"/>
          <p:nvPr/>
        </p:nvSpPr>
        <p:spPr>
          <a:xfrm>
            <a:off x="263236" y="932992"/>
            <a:ext cx="7813964" cy="307777"/>
          </a:xfrm>
          <a:prstGeom prst="rect">
            <a:avLst/>
          </a:prstGeom>
          <a:noFill/>
        </p:spPr>
        <p:txBody>
          <a:bodyPr wrap="square" rtlCol="0">
            <a:spAutoFit/>
          </a:bodyPr>
          <a:lstStyle/>
          <a:p>
            <a:r>
              <a:rPr lang="en-US" sz="1400" dirty="0"/>
              <a:t>Precertification changes </a:t>
            </a:r>
            <a:r>
              <a:rPr lang="en-US" sz="1400" b="1" dirty="0">
                <a:solidFill>
                  <a:srgbClr val="188CCC"/>
                </a:solidFill>
              </a:rPr>
              <a:t>January </a:t>
            </a:r>
            <a:r>
              <a:rPr lang="en-US" sz="1400" dirty="0"/>
              <a:t>through </a:t>
            </a:r>
            <a:r>
              <a:rPr lang="en-US" sz="1400" b="1" dirty="0">
                <a:solidFill>
                  <a:srgbClr val="188CCC"/>
                </a:solidFill>
              </a:rPr>
              <a:t>April 2021</a:t>
            </a:r>
          </a:p>
        </p:txBody>
      </p:sp>
    </p:spTree>
    <p:extLst>
      <p:ext uri="{BB962C8B-B14F-4D97-AF65-F5344CB8AC3E}">
        <p14:creationId xmlns:p14="http://schemas.microsoft.com/office/powerpoint/2010/main" val="359531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Title 10"/>
          <p:cNvSpPr>
            <a:spLocks noGrp="1"/>
          </p:cNvSpPr>
          <p:nvPr>
            <p:ph type="ctrTitle"/>
          </p:nvPr>
        </p:nvSpPr>
        <p:spPr/>
        <p:txBody>
          <a:bodyPr/>
          <a:lstStyle/>
          <a:p>
            <a:r>
              <a:rPr lang="en-US" altLang="en-US" cap="none" dirty="0">
                <a:latin typeface="Arial" pitchFamily="34" charset="0"/>
                <a:cs typeface="Arial" pitchFamily="34" charset="0"/>
              </a:rPr>
              <a:t>PROVIDER DIGITAL SOLUTIONS</a:t>
            </a:r>
          </a:p>
        </p:txBody>
      </p:sp>
      <p:sp>
        <p:nvSpPr>
          <p:cNvPr id="49154" name="Subtitle 17"/>
          <p:cNvSpPr>
            <a:spLocks noGrp="1"/>
          </p:cNvSpPr>
          <p:nvPr>
            <p:ph type="subTitle" idx="1"/>
          </p:nvPr>
        </p:nvSpPr>
        <p:spPr/>
        <p:txBody>
          <a:bodyPr/>
          <a:lstStyle/>
          <a:p>
            <a:pPr>
              <a:buFont typeface="Arial" pitchFamily="34" charset="0"/>
              <a:buNone/>
            </a:pPr>
            <a:r>
              <a:rPr lang="en-US" altLang="en-US" dirty="0">
                <a:latin typeface="Arial" pitchFamily="34" charset="0"/>
                <a:cs typeface="Arial" pitchFamily="34" charset="0"/>
              </a:rPr>
              <a:t>CignaforHCP.com enhancements</a:t>
            </a:r>
          </a:p>
        </p:txBody>
      </p:sp>
      <p:sp>
        <p:nvSpPr>
          <p:cNvPr id="49158" name="TextBox 5"/>
          <p:cNvSpPr txBox="1">
            <a:spLocks noChangeArrowheads="1"/>
          </p:cNvSpPr>
          <p:nvPr/>
        </p:nvSpPr>
        <p:spPr bwMode="auto">
          <a:xfrm>
            <a:off x="8839200" y="1973263"/>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684213"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915988"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1146175"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16033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0605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25177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29749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endParaRPr lang="en-US" altLang="en-US" sz="2400" dirty="0">
              <a:solidFill>
                <a:prstClr val="black"/>
              </a:solidFill>
            </a:endParaRPr>
          </a:p>
        </p:txBody>
      </p:sp>
    </p:spTree>
    <p:extLst>
      <p:ext uri="{BB962C8B-B14F-4D97-AF65-F5344CB8AC3E}">
        <p14:creationId xmlns:p14="http://schemas.microsoft.com/office/powerpoint/2010/main" val="179853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 y="4031968"/>
            <a:ext cx="5449641" cy="2111514"/>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23" name="Picture 22"/>
          <p:cNvPicPr>
            <a:picLocks noChangeAspect="1"/>
          </p:cNvPicPr>
          <p:nvPr/>
        </p:nvPicPr>
        <p:blipFill rotWithShape="1">
          <a:blip r:embed="rId2"/>
          <a:srcRect l="363" t="758" r="19060"/>
          <a:stretch/>
        </p:blipFill>
        <p:spPr>
          <a:xfrm>
            <a:off x="-1" y="1144148"/>
            <a:ext cx="3078634" cy="2533093"/>
          </a:xfrm>
          <a:prstGeom prst="rect">
            <a:avLst/>
          </a:prstGeom>
          <a:ln>
            <a:noFill/>
          </a:ln>
          <a:effectLst/>
        </p:spPr>
      </p:pic>
      <p:sp>
        <p:nvSpPr>
          <p:cNvPr id="2" name="Title 1"/>
          <p:cNvSpPr>
            <a:spLocks noGrp="1"/>
          </p:cNvSpPr>
          <p:nvPr>
            <p:ph type="title"/>
          </p:nvPr>
        </p:nvSpPr>
        <p:spPr/>
        <p:txBody>
          <a:bodyPr/>
          <a:lstStyle/>
          <a:p>
            <a:r>
              <a:rPr lang="en-US" dirty="0"/>
              <a:t>Benefit reference number</a:t>
            </a:r>
            <a:br>
              <a:rPr lang="en-US" dirty="0"/>
            </a:br>
            <a:endParaRPr lang="en-US" dirty="0"/>
          </a:p>
        </p:txBody>
      </p:sp>
      <p:sp>
        <p:nvSpPr>
          <p:cNvPr id="3" name="Slide Number Placeholder 2"/>
          <p:cNvSpPr>
            <a:spLocks noGrp="1"/>
          </p:cNvSpPr>
          <p:nvPr>
            <p:ph type="sldNum" sz="quarter" idx="10"/>
          </p:nvPr>
        </p:nvSpPr>
        <p:spPr/>
        <p:txBody>
          <a:bodyPr/>
          <a:lstStyle/>
          <a:p>
            <a:fld id="{97C9F2F1-5B60-4828-8D48-CC3CA0267DF1}" type="slidenum">
              <a:rPr smtClean="0"/>
              <a:pPr/>
              <a:t>15</a:t>
            </a:fld>
            <a:endParaRPr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5069" y="1698385"/>
            <a:ext cx="5630257" cy="1978856"/>
          </a:xfrm>
          <a:prstGeom prst="rect">
            <a:avLst/>
          </a:prstGeom>
          <a:ln w="6350">
            <a:solidFill>
              <a:schemeClr val="tx1"/>
            </a:solidFill>
          </a:ln>
          <a:effectLst/>
        </p:spPr>
      </p:pic>
      <p:sp>
        <p:nvSpPr>
          <p:cNvPr id="13" name="Rectangle 12"/>
          <p:cNvSpPr/>
          <p:nvPr/>
        </p:nvSpPr>
        <p:spPr>
          <a:xfrm>
            <a:off x="3397982" y="1143000"/>
            <a:ext cx="5429130" cy="523220"/>
          </a:xfrm>
          <a:prstGeom prst="rect">
            <a:avLst/>
          </a:prstGeom>
        </p:spPr>
        <p:txBody>
          <a:bodyPr wrap="square">
            <a:spAutoFit/>
          </a:bodyPr>
          <a:lstStyle/>
          <a:p>
            <a:r>
              <a:rPr lang="en-US" sz="1400" b="1" dirty="0">
                <a:solidFill>
                  <a:srgbClr val="0065A6"/>
                </a:solidFill>
              </a:rPr>
              <a:t>After locating your patient from the Patient Detail screen, start your benefit search here.</a:t>
            </a:r>
          </a:p>
        </p:txBody>
      </p:sp>
      <p:sp>
        <p:nvSpPr>
          <p:cNvPr id="14" name="Rounded Rectangle 13"/>
          <p:cNvSpPr/>
          <p:nvPr/>
        </p:nvSpPr>
        <p:spPr>
          <a:xfrm>
            <a:off x="5307196" y="2582821"/>
            <a:ext cx="1410657" cy="248528"/>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16" name="Rectangle 15"/>
          <p:cNvSpPr/>
          <p:nvPr/>
        </p:nvSpPr>
        <p:spPr>
          <a:xfrm>
            <a:off x="140326" y="4095146"/>
            <a:ext cx="2633932" cy="1985159"/>
          </a:xfrm>
          <a:prstGeom prst="rect">
            <a:avLst/>
          </a:prstGeom>
          <a:ln w="6350">
            <a:noFill/>
          </a:ln>
        </p:spPr>
        <p:txBody>
          <a:bodyPr wrap="square">
            <a:spAutoFit/>
          </a:bodyPr>
          <a:lstStyle/>
          <a:p>
            <a:pPr marL="171450" indent="-171450">
              <a:spcBef>
                <a:spcPts val="0"/>
              </a:spcBef>
              <a:spcAft>
                <a:spcPts val="600"/>
              </a:spcAft>
              <a:buClr>
                <a:srgbClr val="0065A6"/>
              </a:buClr>
              <a:buSzPct val="100000"/>
              <a:buFont typeface="Wingdings 2" panose="05020102010507070707" pitchFamily="18" charset="2"/>
              <a:buChar char=""/>
              <a:tabLst>
                <a:tab pos="171450" algn="l"/>
              </a:tabLst>
            </a:pPr>
            <a:r>
              <a:rPr lang="en-US" sz="1200" dirty="0">
                <a:solidFill>
                  <a:prstClr val="black"/>
                </a:solidFill>
                <a:latin typeface="Arial"/>
                <a:cs typeface="Arial"/>
              </a:rPr>
              <a:t>View benefits by code and procedure.</a:t>
            </a:r>
          </a:p>
          <a:p>
            <a:pPr marL="171450" indent="-171450">
              <a:spcBef>
                <a:spcPts val="0"/>
              </a:spcBef>
              <a:spcAft>
                <a:spcPts val="600"/>
              </a:spcAft>
              <a:buClr>
                <a:srgbClr val="0065A6"/>
              </a:buClr>
              <a:buSzPct val="100000"/>
              <a:buFont typeface="Wingdings 2" panose="05020102010507070707" pitchFamily="18" charset="2"/>
              <a:buChar char=""/>
              <a:tabLst>
                <a:tab pos="171450" algn="l"/>
              </a:tabLst>
            </a:pPr>
            <a:r>
              <a:rPr lang="en-US" sz="1200" dirty="0">
                <a:solidFill>
                  <a:prstClr val="black"/>
                </a:solidFill>
                <a:latin typeface="Arial"/>
                <a:cs typeface="Arial"/>
              </a:rPr>
              <a:t>See the completed and remaining status bar when the benefit has limitations.</a:t>
            </a:r>
          </a:p>
          <a:p>
            <a:pPr marL="171450" indent="-171450">
              <a:spcBef>
                <a:spcPts val="0"/>
              </a:spcBef>
              <a:spcAft>
                <a:spcPts val="600"/>
              </a:spcAft>
              <a:buClr>
                <a:srgbClr val="0065A6"/>
              </a:buClr>
              <a:buSzPct val="100000"/>
              <a:buFont typeface="Wingdings 2" panose="05020102010507070707" pitchFamily="18" charset="2"/>
              <a:buChar char=""/>
              <a:tabLst>
                <a:tab pos="171450" algn="l"/>
              </a:tabLst>
            </a:pPr>
            <a:r>
              <a:rPr lang="en-US" sz="1200" dirty="0">
                <a:solidFill>
                  <a:prstClr val="black"/>
                </a:solidFill>
                <a:latin typeface="Arial"/>
                <a:cs typeface="Arial"/>
              </a:rPr>
              <a:t>Verify if precertification is required.</a:t>
            </a:r>
          </a:p>
          <a:p>
            <a:pPr marL="171450" indent="-171450">
              <a:spcBef>
                <a:spcPts val="0"/>
              </a:spcBef>
              <a:spcAft>
                <a:spcPts val="600"/>
              </a:spcAft>
              <a:buClr>
                <a:srgbClr val="0065A6"/>
              </a:buClr>
              <a:buSzPct val="100000"/>
              <a:buFont typeface="Wingdings 2" panose="05020102010507070707" pitchFamily="18" charset="2"/>
              <a:buChar char=""/>
              <a:tabLst>
                <a:tab pos="171450" algn="l"/>
              </a:tabLst>
            </a:pPr>
            <a:r>
              <a:rPr lang="en-US" sz="1200" dirty="0">
                <a:solidFill>
                  <a:prstClr val="black"/>
                </a:solidFill>
                <a:latin typeface="Arial"/>
                <a:cs typeface="Arial"/>
              </a:rPr>
              <a:t>Click Generate Benefit Reference Number to save your search.</a:t>
            </a:r>
            <a:endParaRPr lang="en-US" sz="1400" dirty="0">
              <a:solidFill>
                <a:prstClr val="black"/>
              </a:solidFill>
              <a:latin typeface="Arial"/>
              <a:cs typeface="Arial"/>
            </a:endParaRPr>
          </a:p>
        </p:txBody>
      </p:sp>
      <p:sp>
        <p:nvSpPr>
          <p:cNvPr id="18" name="Footer Placeholder 4"/>
          <p:cNvSpPr txBox="1">
            <a:spLocks/>
          </p:cNvSpPr>
          <p:nvPr/>
        </p:nvSpPr>
        <p:spPr bwMode="auto">
          <a:xfrm>
            <a:off x="457199" y="641350"/>
            <a:ext cx="8021411" cy="381000"/>
          </a:xfrm>
          <a:prstGeom prst="rect">
            <a:avLst/>
          </a:prstGeom>
          <a:noFill/>
          <a:ln w="9525">
            <a:noFill/>
            <a:miter lim="800000"/>
            <a:headEnd/>
            <a:tailEnd/>
          </a:ln>
        </p:spPr>
        <p:txBody>
          <a:bodyPr/>
          <a:lstStyle/>
          <a:p>
            <a:pPr>
              <a:defRPr/>
            </a:pPr>
            <a:r>
              <a:rPr lang="en-US" sz="1600" b="1" dirty="0">
                <a:solidFill>
                  <a:prstClr val="black">
                    <a:lumMod val="65000"/>
                    <a:lumOff val="35000"/>
                  </a:prstClr>
                </a:solidFill>
                <a:latin typeface="Arial" pitchFamily="-1" charset="0"/>
                <a:ea typeface="ＭＳ Ｐゴシック" pitchFamily="-65" charset="-128"/>
                <a:cs typeface="ＭＳ Ｐゴシック" pitchFamily="-65" charset="-128"/>
              </a:rPr>
              <a:t>Access your patient’s benefit information with ease by using a procedure code</a:t>
            </a:r>
          </a:p>
        </p:txBody>
      </p:sp>
      <p:sp>
        <p:nvSpPr>
          <p:cNvPr id="19" name="Rectangle 18"/>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2" name="Right Arrow 21"/>
          <p:cNvSpPr/>
          <p:nvPr/>
        </p:nvSpPr>
        <p:spPr>
          <a:xfrm rot="7410260">
            <a:off x="4763301" y="3258794"/>
            <a:ext cx="805348" cy="432444"/>
          </a:xfrm>
          <a:prstGeom prst="rightArrow">
            <a:avLst/>
          </a:prstGeom>
          <a:solidFill>
            <a:srgbClr val="39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8" name="Right Arrow 27"/>
          <p:cNvSpPr/>
          <p:nvPr/>
        </p:nvSpPr>
        <p:spPr>
          <a:xfrm>
            <a:off x="5510847" y="4154171"/>
            <a:ext cx="559469" cy="545676"/>
          </a:xfrm>
          <a:prstGeom prst="rightArrow">
            <a:avLst/>
          </a:prstGeom>
          <a:solidFill>
            <a:srgbClr val="39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20" name="Picture 1" descr="image001"/>
          <p:cNvPicPr>
            <a:picLocks noChangeAspect="1" noChangeArrowheads="1"/>
          </p:cNvPicPr>
          <p:nvPr/>
        </p:nvPicPr>
        <p:blipFill rotWithShape="1">
          <a:blip r:embed="rId4">
            <a:extLst>
              <a:ext uri="{28A0092B-C50C-407E-A947-70E740481C1C}">
                <a14:useLocalDpi xmlns:a14="http://schemas.microsoft.com/office/drawing/2010/main" val="0"/>
              </a:ext>
            </a:extLst>
          </a:blip>
          <a:srcRect l="3421" t="13463" r="15003" b="44967"/>
          <a:stretch/>
        </p:blipFill>
        <p:spPr bwMode="auto">
          <a:xfrm>
            <a:off x="2914584" y="3843424"/>
            <a:ext cx="4097404" cy="2703338"/>
          </a:xfrm>
          <a:prstGeom prst="rect">
            <a:avLst/>
          </a:prstGeom>
          <a:ln w="6350">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7256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p:cNvSpPr/>
          <p:nvPr/>
        </p:nvSpPr>
        <p:spPr>
          <a:xfrm>
            <a:off x="0" y="5730899"/>
            <a:ext cx="6745423" cy="715851"/>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2" name="TextBox 16"/>
          <p:cNvSpPr txBox="1"/>
          <p:nvPr/>
        </p:nvSpPr>
        <p:spPr>
          <a:xfrm>
            <a:off x="1395110" y="5733953"/>
            <a:ext cx="5285983" cy="712797"/>
          </a:xfrm>
          <a:prstGeom prst="rect">
            <a:avLst/>
          </a:prstGeom>
          <a:noFill/>
        </p:spPr>
        <p:txBody>
          <a:bodyPr wrap="square" rtlCol="0">
            <a:noAutofit/>
          </a:bodyPr>
          <a:lstStyle/>
          <a:p>
            <a:pPr marL="230188" indent="-230188">
              <a:spcAft>
                <a:spcPts val="0"/>
              </a:spcAft>
              <a:buClr>
                <a:srgbClr val="0065A6"/>
              </a:buClr>
              <a:buFont typeface="Wingdings 2" panose="05020102010507070707" pitchFamily="18" charset="2"/>
              <a:buChar char=""/>
            </a:pPr>
            <a:r>
              <a:rPr lang="en-US" sz="1400" dirty="0">
                <a:solidFill>
                  <a:prstClr val="black"/>
                </a:solidFill>
                <a:latin typeface="Arial" panose="020B0604020202020204" pitchFamily="34" charset="0"/>
                <a:ea typeface="Times New Roman" panose="02020603050405020304" pitchFamily="18" charset="0"/>
              </a:rPr>
              <a:t>Step-by-step guidance speeds up and simplifies the process.</a:t>
            </a:r>
          </a:p>
          <a:p>
            <a:pPr marL="230188" indent="-230188">
              <a:spcAft>
                <a:spcPts val="0"/>
              </a:spcAft>
              <a:buClr>
                <a:srgbClr val="0065A6"/>
              </a:buClr>
              <a:buFont typeface="Wingdings 2" panose="05020102010507070707" pitchFamily="18" charset="2"/>
              <a:buChar char=""/>
            </a:pPr>
            <a:r>
              <a:rPr lang="en-US" sz="1400" dirty="0">
                <a:solidFill>
                  <a:prstClr val="black"/>
                </a:solidFill>
                <a:latin typeface="Arial" panose="020B0604020202020204" pitchFamily="34" charset="0"/>
                <a:ea typeface="Times New Roman" panose="02020603050405020304" pitchFamily="18" charset="0"/>
              </a:rPr>
              <a:t>Describe your reason for the request in the notes section.</a:t>
            </a:r>
          </a:p>
          <a:p>
            <a:pPr marL="230188" indent="-230188">
              <a:spcAft>
                <a:spcPts val="0"/>
              </a:spcAft>
              <a:buClr>
                <a:srgbClr val="0065A6"/>
              </a:buClr>
              <a:buFont typeface="Wingdings 2" panose="05020102010507070707" pitchFamily="18" charset="2"/>
              <a:buChar char=""/>
            </a:pPr>
            <a:r>
              <a:rPr lang="en-US" sz="1400" dirty="0">
                <a:solidFill>
                  <a:prstClr val="black"/>
                </a:solidFill>
                <a:latin typeface="Arial" panose="020B0604020202020204" pitchFamily="34" charset="0"/>
                <a:ea typeface="Times New Roman" panose="02020603050405020304" pitchFamily="18" charset="0"/>
              </a:rPr>
              <a:t>Attach documentation, if needed.</a:t>
            </a:r>
          </a:p>
          <a:p>
            <a:pPr marL="230188" indent="-230188">
              <a:spcAft>
                <a:spcPts val="0"/>
              </a:spcAft>
              <a:buClr>
                <a:srgbClr val="0065A6"/>
              </a:buClr>
              <a:buFont typeface="Wingdings 2" panose="05020102010507070707" pitchFamily="18" charset="2"/>
              <a:buChar char=""/>
            </a:pPr>
            <a:endParaRPr lang="en-US" sz="1400" dirty="0">
              <a:solidFill>
                <a:prstClr val="black"/>
              </a:solidFill>
              <a:latin typeface="Arial" panose="020B0604020202020204" pitchFamily="34" charset="0"/>
              <a:ea typeface="Times New Roman" panose="02020603050405020304" pitchFamily="18" charset="0"/>
            </a:endParaRPr>
          </a:p>
        </p:txBody>
      </p:sp>
      <p:sp>
        <p:nvSpPr>
          <p:cNvPr id="41" name="Rectangle 40"/>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pic>
        <p:nvPicPr>
          <p:cNvPr id="40" name="Picture 39"/>
          <p:cNvPicPr>
            <a:picLocks noChangeAspect="1"/>
          </p:cNvPicPr>
          <p:nvPr/>
        </p:nvPicPr>
        <p:blipFill>
          <a:blip r:embed="rId3"/>
          <a:stretch>
            <a:fillRect/>
          </a:stretch>
        </p:blipFill>
        <p:spPr>
          <a:xfrm>
            <a:off x="457200" y="2482845"/>
            <a:ext cx="4100314" cy="2907062"/>
          </a:xfrm>
          <a:prstGeom prst="rect">
            <a:avLst/>
          </a:prstGeom>
          <a:ln w="6350">
            <a:solidFill>
              <a:srgbClr val="000000"/>
            </a:solidFill>
          </a:ln>
          <a:effectLst/>
        </p:spPr>
      </p:pic>
      <p:pic>
        <p:nvPicPr>
          <p:cNvPr id="39" name="Picture 38">
            <a:extLst>
              <a:ext uri="{FF2B5EF4-FFF2-40B4-BE49-F238E27FC236}">
                <a16:creationId xmlns:a16="http://schemas.microsoft.com/office/drawing/2014/main" id="{53007775-B4E8-1346-8AFC-3E6BC7EB113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511"/>
          <a:stretch/>
        </p:blipFill>
        <p:spPr>
          <a:xfrm>
            <a:off x="7379208" y="420624"/>
            <a:ext cx="1287871" cy="1289304"/>
          </a:xfrm>
          <a:prstGeom prst="ellipse">
            <a:avLst/>
          </a:prstGeom>
          <a:ln w="25400">
            <a:solidFill>
              <a:srgbClr val="0065A6"/>
            </a:solidFill>
          </a:ln>
        </p:spPr>
      </p:pic>
      <p:sp>
        <p:nvSpPr>
          <p:cNvPr id="2" name="Title 1"/>
          <p:cNvSpPr>
            <a:spLocks noGrp="1"/>
          </p:cNvSpPr>
          <p:nvPr>
            <p:ph type="title"/>
          </p:nvPr>
        </p:nvSpPr>
        <p:spPr/>
        <p:txBody>
          <a:bodyPr/>
          <a:lstStyle/>
          <a:p>
            <a:r>
              <a:rPr lang="en-US" dirty="0"/>
              <a:t>Claim reconsiderations and appeals online</a:t>
            </a:r>
          </a:p>
        </p:txBody>
      </p:sp>
      <p:sp>
        <p:nvSpPr>
          <p:cNvPr id="3" name="Slide Number Placeholder 2"/>
          <p:cNvSpPr>
            <a:spLocks noGrp="1"/>
          </p:cNvSpPr>
          <p:nvPr>
            <p:ph type="sldNum" sz="quarter" idx="10"/>
          </p:nvPr>
        </p:nvSpPr>
        <p:spPr/>
        <p:txBody>
          <a:bodyPr/>
          <a:lstStyle/>
          <a:p>
            <a:fld id="{97C9F2F1-5B60-4828-8D48-CC3CA0267DF1}" type="slidenum">
              <a:rPr lang="en-US" altLang="en-US" smtClean="0"/>
              <a:pPr/>
              <a:t>16</a:t>
            </a:fld>
            <a:endParaRPr lang="en-US" altLang="en-US"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16" name="TextBox 15"/>
          <p:cNvSpPr txBox="1"/>
          <p:nvPr/>
        </p:nvSpPr>
        <p:spPr>
          <a:xfrm>
            <a:off x="1674868" y="1260660"/>
            <a:ext cx="2993154" cy="338554"/>
          </a:xfrm>
          <a:prstGeom prst="rect">
            <a:avLst/>
          </a:prstGeom>
          <a:noFill/>
        </p:spPr>
        <p:txBody>
          <a:bodyPr wrap="square" rtlCol="0">
            <a:spAutoFit/>
          </a:bodyPr>
          <a:lstStyle/>
          <a:p>
            <a:pPr>
              <a:spcBef>
                <a:spcPts val="0"/>
              </a:spcBef>
              <a:spcAft>
                <a:spcPts val="0"/>
              </a:spcAft>
            </a:pPr>
            <a:r>
              <a:rPr lang="en-US" sz="1600" b="1" dirty="0">
                <a:solidFill>
                  <a:srgbClr val="00AAE0"/>
                </a:solidFill>
                <a:latin typeface="Arial" panose="020B0604020202020204" pitchFamily="34" charset="0"/>
                <a:ea typeface="Times New Roman" panose="02020603050405020304" pitchFamily="18" charset="0"/>
              </a:rPr>
              <a:t>Start a reconsideration</a:t>
            </a:r>
          </a:p>
        </p:txBody>
      </p:sp>
      <p:sp>
        <p:nvSpPr>
          <p:cNvPr id="17" name="TextBox 13"/>
          <p:cNvSpPr txBox="1"/>
          <p:nvPr/>
        </p:nvSpPr>
        <p:spPr>
          <a:xfrm>
            <a:off x="1693385" y="1580994"/>
            <a:ext cx="2363978" cy="805926"/>
          </a:xfrm>
          <a:prstGeom prst="rect">
            <a:avLst/>
          </a:prstGeom>
          <a:noFill/>
        </p:spPr>
        <p:txBody>
          <a:bodyPr wrap="square" rtlCol="0">
            <a:noAutofit/>
          </a:bodyPr>
          <a:lstStyle/>
          <a:p>
            <a:pPr>
              <a:spcBef>
                <a:spcPts val="0"/>
              </a:spcBef>
              <a:spcAft>
                <a:spcPts val="0"/>
              </a:spcAft>
            </a:pPr>
            <a:r>
              <a:rPr lang="en-US" sz="1400" dirty="0">
                <a:solidFill>
                  <a:prstClr val="black"/>
                </a:solidFill>
                <a:latin typeface="Arial"/>
                <a:cs typeface="Arial"/>
              </a:rPr>
              <a:t>Access the reconsideration button directly from the claim details screen.</a:t>
            </a:r>
            <a:r>
              <a:rPr lang="en-US" sz="1200" dirty="0">
                <a:solidFill>
                  <a:prstClr val="black"/>
                </a:solidFill>
                <a:latin typeface="Arial"/>
                <a:cs typeface="Arial"/>
              </a:rPr>
              <a:t> </a:t>
            </a:r>
            <a:endParaRPr lang="en-US" sz="1200" dirty="0">
              <a:solidFill>
                <a:sysClr val="windowText" lastClr="000000"/>
              </a:solidFill>
              <a:latin typeface="Times New Roman" panose="02020603050405020304" pitchFamily="18" charset="0"/>
              <a:ea typeface="Times New Roman" panose="02020603050405020304" pitchFamily="18" charset="0"/>
            </a:endParaRPr>
          </a:p>
        </p:txBody>
      </p:sp>
      <p:sp>
        <p:nvSpPr>
          <p:cNvPr id="26" name="Freeform 25"/>
          <p:cNvSpPr>
            <a:spLocks noChangeAspect="1" noEditPoints="1"/>
          </p:cNvSpPr>
          <p:nvPr/>
        </p:nvSpPr>
        <p:spPr bwMode="auto">
          <a:xfrm>
            <a:off x="547312" y="1320395"/>
            <a:ext cx="896126" cy="778357"/>
          </a:xfrm>
          <a:custGeom>
            <a:avLst/>
            <a:gdLst>
              <a:gd name="T0" fmla="*/ 69488 w 416"/>
              <a:gd name="T1" fmla="*/ 182563 h 344"/>
              <a:gd name="T2" fmla="*/ 63653 w 416"/>
              <a:gd name="T3" fmla="*/ 178848 h 344"/>
              <a:gd name="T4" fmla="*/ 63653 w 416"/>
              <a:gd name="T5" fmla="*/ 174072 h 344"/>
              <a:gd name="T6" fmla="*/ 69488 w 416"/>
              <a:gd name="T7" fmla="*/ 170357 h 344"/>
              <a:gd name="T8" fmla="*/ 153828 w 416"/>
              <a:gd name="T9" fmla="*/ 170887 h 344"/>
              <a:gd name="T10" fmla="*/ 157541 w 416"/>
              <a:gd name="T11" fmla="*/ 176725 h 344"/>
              <a:gd name="T12" fmla="*/ 156480 w 416"/>
              <a:gd name="T13" fmla="*/ 180440 h 344"/>
              <a:gd name="T14" fmla="*/ 151706 w 416"/>
              <a:gd name="T15" fmla="*/ 182563 h 344"/>
              <a:gd name="T16" fmla="*/ 180880 w 416"/>
              <a:gd name="T17" fmla="*/ 34496 h 344"/>
              <a:gd name="T18" fmla="*/ 179819 w 416"/>
              <a:gd name="T19" fmla="*/ 34496 h 344"/>
              <a:gd name="T20" fmla="*/ 151706 w 416"/>
              <a:gd name="T21" fmla="*/ 34496 h 344"/>
              <a:gd name="T22" fmla="*/ 145871 w 416"/>
              <a:gd name="T23" fmla="*/ 38211 h 344"/>
              <a:gd name="T24" fmla="*/ 145871 w 416"/>
              <a:gd name="T25" fmla="*/ 42457 h 344"/>
              <a:gd name="T26" fmla="*/ 151706 w 416"/>
              <a:gd name="T27" fmla="*/ 46171 h 344"/>
              <a:gd name="T28" fmla="*/ 137914 w 416"/>
              <a:gd name="T29" fmla="*/ 75360 h 344"/>
              <a:gd name="T30" fmla="*/ 135793 w 416"/>
              <a:gd name="T31" fmla="*/ 79606 h 344"/>
              <a:gd name="T32" fmla="*/ 137914 w 416"/>
              <a:gd name="T33" fmla="*/ 83852 h 344"/>
              <a:gd name="T34" fmla="*/ 142158 w 416"/>
              <a:gd name="T35" fmla="*/ 85444 h 344"/>
              <a:gd name="T36" fmla="*/ 174515 w 416"/>
              <a:gd name="T37" fmla="*/ 55724 h 344"/>
              <a:gd name="T38" fmla="*/ 175045 w 416"/>
              <a:gd name="T39" fmla="*/ 70053 h 344"/>
              <a:gd name="T40" fmla="*/ 180880 w 416"/>
              <a:gd name="T41" fmla="*/ 74830 h 344"/>
              <a:gd name="T42" fmla="*/ 185654 w 416"/>
              <a:gd name="T43" fmla="*/ 72176 h 344"/>
              <a:gd name="T44" fmla="*/ 186715 w 416"/>
              <a:gd name="T45" fmla="*/ 40334 h 344"/>
              <a:gd name="T46" fmla="*/ 185654 w 416"/>
              <a:gd name="T47" fmla="*/ 36088 h 344"/>
              <a:gd name="T48" fmla="*/ 180880 w 416"/>
              <a:gd name="T49" fmla="*/ 34496 h 344"/>
              <a:gd name="T50" fmla="*/ 220663 w 416"/>
              <a:gd name="T51" fmla="*/ 131615 h 344"/>
              <a:gd name="T52" fmla="*/ 215889 w 416"/>
              <a:gd name="T53" fmla="*/ 145414 h 344"/>
              <a:gd name="T54" fmla="*/ 205811 w 416"/>
              <a:gd name="T55" fmla="*/ 154436 h 344"/>
              <a:gd name="T56" fmla="*/ 24931 w 416"/>
              <a:gd name="T57" fmla="*/ 155497 h 344"/>
              <a:gd name="T58" fmla="*/ 15383 w 416"/>
              <a:gd name="T59" fmla="*/ 154436 h 344"/>
              <a:gd name="T60" fmla="*/ 4774 w 416"/>
              <a:gd name="T61" fmla="*/ 145414 h 344"/>
              <a:gd name="T62" fmla="*/ 0 w 416"/>
              <a:gd name="T63" fmla="*/ 131615 h 344"/>
              <a:gd name="T64" fmla="*/ 1061 w 416"/>
              <a:gd name="T65" fmla="*/ 19636 h 344"/>
              <a:gd name="T66" fmla="*/ 7426 w 416"/>
              <a:gd name="T67" fmla="*/ 7430 h 344"/>
              <a:gd name="T68" fmla="*/ 19626 w 416"/>
              <a:gd name="T69" fmla="*/ 1061 h 344"/>
              <a:gd name="T70" fmla="*/ 196263 w 416"/>
              <a:gd name="T71" fmla="*/ 0 h 344"/>
              <a:gd name="T72" fmla="*/ 209524 w 416"/>
              <a:gd name="T73" fmla="*/ 4776 h 344"/>
              <a:gd name="T74" fmla="*/ 219072 w 416"/>
              <a:gd name="T75" fmla="*/ 15390 h 344"/>
              <a:gd name="T76" fmla="*/ 220663 w 416"/>
              <a:gd name="T77" fmla="*/ 24943 h 344"/>
              <a:gd name="T78" fmla="*/ 207932 w 416"/>
              <a:gd name="T79" fmla="*/ 22820 h 344"/>
              <a:gd name="T80" fmla="*/ 205280 w 416"/>
              <a:gd name="T81" fmla="*/ 16452 h 344"/>
              <a:gd name="T82" fmla="*/ 198385 w 416"/>
              <a:gd name="T83" fmla="*/ 12737 h 344"/>
              <a:gd name="T84" fmla="*/ 24931 w 416"/>
              <a:gd name="T85" fmla="*/ 12737 h 344"/>
              <a:gd name="T86" fmla="*/ 17505 w 416"/>
              <a:gd name="T87" fmla="*/ 14860 h 344"/>
              <a:gd name="T88" fmla="*/ 13261 w 416"/>
              <a:gd name="T89" fmla="*/ 19636 h 344"/>
              <a:gd name="T90" fmla="*/ 12731 w 416"/>
              <a:gd name="T91" fmla="*/ 131615 h 344"/>
              <a:gd name="T92" fmla="*/ 13261 w 416"/>
              <a:gd name="T93" fmla="*/ 135861 h 344"/>
              <a:gd name="T94" fmla="*/ 17505 w 416"/>
              <a:gd name="T95" fmla="*/ 141699 h 344"/>
              <a:gd name="T96" fmla="*/ 24931 w 416"/>
              <a:gd name="T97" fmla="*/ 143821 h 344"/>
              <a:gd name="T98" fmla="*/ 198385 w 416"/>
              <a:gd name="T99" fmla="*/ 143291 h 344"/>
              <a:gd name="T100" fmla="*/ 205280 w 416"/>
              <a:gd name="T101" fmla="*/ 140106 h 344"/>
              <a:gd name="T102" fmla="*/ 207932 w 416"/>
              <a:gd name="T103" fmla="*/ 133738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416" h="344">
                <a:moveTo>
                  <a:pt x="286" y="344"/>
                </a:moveTo>
                <a:lnTo>
                  <a:pt x="131" y="344"/>
                </a:lnTo>
                <a:lnTo>
                  <a:pt x="125" y="343"/>
                </a:lnTo>
                <a:lnTo>
                  <a:pt x="123" y="340"/>
                </a:lnTo>
                <a:lnTo>
                  <a:pt x="120" y="337"/>
                </a:lnTo>
                <a:lnTo>
                  <a:pt x="119" y="333"/>
                </a:lnTo>
                <a:lnTo>
                  <a:pt x="120" y="328"/>
                </a:lnTo>
                <a:lnTo>
                  <a:pt x="123" y="325"/>
                </a:lnTo>
                <a:lnTo>
                  <a:pt x="125" y="322"/>
                </a:lnTo>
                <a:lnTo>
                  <a:pt x="131" y="321"/>
                </a:lnTo>
                <a:lnTo>
                  <a:pt x="286" y="321"/>
                </a:lnTo>
                <a:lnTo>
                  <a:pt x="290" y="322"/>
                </a:lnTo>
                <a:lnTo>
                  <a:pt x="295" y="325"/>
                </a:lnTo>
                <a:lnTo>
                  <a:pt x="296" y="328"/>
                </a:lnTo>
                <a:lnTo>
                  <a:pt x="297" y="333"/>
                </a:lnTo>
                <a:lnTo>
                  <a:pt x="296" y="337"/>
                </a:lnTo>
                <a:lnTo>
                  <a:pt x="295" y="340"/>
                </a:lnTo>
                <a:lnTo>
                  <a:pt x="290" y="343"/>
                </a:lnTo>
                <a:lnTo>
                  <a:pt x="286" y="344"/>
                </a:lnTo>
                <a:close/>
                <a:moveTo>
                  <a:pt x="341" y="65"/>
                </a:moveTo>
                <a:lnTo>
                  <a:pt x="341" y="65"/>
                </a:lnTo>
                <a:lnTo>
                  <a:pt x="340" y="65"/>
                </a:lnTo>
                <a:lnTo>
                  <a:pt x="339" y="65"/>
                </a:lnTo>
                <a:lnTo>
                  <a:pt x="288" y="65"/>
                </a:lnTo>
                <a:lnTo>
                  <a:pt x="286" y="65"/>
                </a:lnTo>
                <a:lnTo>
                  <a:pt x="282" y="65"/>
                </a:lnTo>
                <a:lnTo>
                  <a:pt x="278" y="68"/>
                </a:lnTo>
                <a:lnTo>
                  <a:pt x="275" y="72"/>
                </a:lnTo>
                <a:lnTo>
                  <a:pt x="275" y="76"/>
                </a:lnTo>
                <a:lnTo>
                  <a:pt x="275" y="80"/>
                </a:lnTo>
                <a:lnTo>
                  <a:pt x="278" y="84"/>
                </a:lnTo>
                <a:lnTo>
                  <a:pt x="282" y="87"/>
                </a:lnTo>
                <a:lnTo>
                  <a:pt x="286" y="87"/>
                </a:lnTo>
                <a:lnTo>
                  <a:pt x="288" y="87"/>
                </a:lnTo>
                <a:lnTo>
                  <a:pt x="314" y="87"/>
                </a:lnTo>
                <a:lnTo>
                  <a:pt x="260" y="142"/>
                </a:lnTo>
                <a:lnTo>
                  <a:pt x="257" y="146"/>
                </a:lnTo>
                <a:lnTo>
                  <a:pt x="256" y="150"/>
                </a:lnTo>
                <a:lnTo>
                  <a:pt x="257" y="154"/>
                </a:lnTo>
                <a:lnTo>
                  <a:pt x="260" y="158"/>
                </a:lnTo>
                <a:lnTo>
                  <a:pt x="263" y="161"/>
                </a:lnTo>
                <a:lnTo>
                  <a:pt x="268" y="161"/>
                </a:lnTo>
                <a:lnTo>
                  <a:pt x="273" y="161"/>
                </a:lnTo>
                <a:lnTo>
                  <a:pt x="277" y="158"/>
                </a:lnTo>
                <a:lnTo>
                  <a:pt x="329" y="105"/>
                </a:lnTo>
                <a:lnTo>
                  <a:pt x="329" y="128"/>
                </a:lnTo>
                <a:lnTo>
                  <a:pt x="330" y="132"/>
                </a:lnTo>
                <a:lnTo>
                  <a:pt x="333" y="136"/>
                </a:lnTo>
                <a:lnTo>
                  <a:pt x="336" y="139"/>
                </a:lnTo>
                <a:lnTo>
                  <a:pt x="341" y="141"/>
                </a:lnTo>
                <a:lnTo>
                  <a:pt x="345" y="139"/>
                </a:lnTo>
                <a:lnTo>
                  <a:pt x="350" y="136"/>
                </a:lnTo>
                <a:lnTo>
                  <a:pt x="351" y="132"/>
                </a:lnTo>
                <a:lnTo>
                  <a:pt x="352" y="128"/>
                </a:lnTo>
                <a:lnTo>
                  <a:pt x="352" y="76"/>
                </a:lnTo>
                <a:lnTo>
                  <a:pt x="351" y="72"/>
                </a:lnTo>
                <a:lnTo>
                  <a:pt x="350" y="68"/>
                </a:lnTo>
                <a:lnTo>
                  <a:pt x="345" y="65"/>
                </a:lnTo>
                <a:lnTo>
                  <a:pt x="341" y="65"/>
                </a:lnTo>
                <a:close/>
                <a:moveTo>
                  <a:pt x="416" y="47"/>
                </a:moveTo>
                <a:lnTo>
                  <a:pt x="416" y="248"/>
                </a:lnTo>
                <a:lnTo>
                  <a:pt x="416" y="258"/>
                </a:lnTo>
                <a:lnTo>
                  <a:pt x="413" y="266"/>
                </a:lnTo>
                <a:lnTo>
                  <a:pt x="407" y="274"/>
                </a:lnTo>
                <a:lnTo>
                  <a:pt x="402" y="281"/>
                </a:lnTo>
                <a:lnTo>
                  <a:pt x="395" y="286"/>
                </a:lnTo>
                <a:lnTo>
                  <a:pt x="388" y="291"/>
                </a:lnTo>
                <a:lnTo>
                  <a:pt x="378" y="293"/>
                </a:lnTo>
                <a:lnTo>
                  <a:pt x="370" y="293"/>
                </a:lnTo>
                <a:lnTo>
                  <a:pt x="47" y="293"/>
                </a:lnTo>
                <a:lnTo>
                  <a:pt x="37" y="293"/>
                </a:lnTo>
                <a:lnTo>
                  <a:pt x="29" y="291"/>
                </a:lnTo>
                <a:lnTo>
                  <a:pt x="21" y="286"/>
                </a:lnTo>
                <a:lnTo>
                  <a:pt x="14" y="281"/>
                </a:lnTo>
                <a:lnTo>
                  <a:pt x="9" y="274"/>
                </a:lnTo>
                <a:lnTo>
                  <a:pt x="4" y="266"/>
                </a:lnTo>
                <a:lnTo>
                  <a:pt x="2" y="258"/>
                </a:lnTo>
                <a:lnTo>
                  <a:pt x="0" y="248"/>
                </a:lnTo>
                <a:lnTo>
                  <a:pt x="0" y="47"/>
                </a:lnTo>
                <a:lnTo>
                  <a:pt x="2" y="37"/>
                </a:lnTo>
                <a:lnTo>
                  <a:pt x="4" y="29"/>
                </a:lnTo>
                <a:lnTo>
                  <a:pt x="9" y="21"/>
                </a:lnTo>
                <a:lnTo>
                  <a:pt x="14" y="14"/>
                </a:lnTo>
                <a:lnTo>
                  <a:pt x="21" y="9"/>
                </a:lnTo>
                <a:lnTo>
                  <a:pt x="29" y="4"/>
                </a:lnTo>
                <a:lnTo>
                  <a:pt x="37" y="2"/>
                </a:lnTo>
                <a:lnTo>
                  <a:pt x="47" y="0"/>
                </a:lnTo>
                <a:lnTo>
                  <a:pt x="370" y="0"/>
                </a:lnTo>
                <a:lnTo>
                  <a:pt x="378" y="2"/>
                </a:lnTo>
                <a:lnTo>
                  <a:pt x="388" y="4"/>
                </a:lnTo>
                <a:lnTo>
                  <a:pt x="395" y="9"/>
                </a:lnTo>
                <a:lnTo>
                  <a:pt x="402" y="14"/>
                </a:lnTo>
                <a:lnTo>
                  <a:pt x="407" y="21"/>
                </a:lnTo>
                <a:lnTo>
                  <a:pt x="413" y="29"/>
                </a:lnTo>
                <a:lnTo>
                  <a:pt x="416" y="37"/>
                </a:lnTo>
                <a:lnTo>
                  <a:pt x="416" y="47"/>
                </a:lnTo>
                <a:close/>
                <a:moveTo>
                  <a:pt x="392" y="47"/>
                </a:moveTo>
                <a:lnTo>
                  <a:pt x="392" y="47"/>
                </a:lnTo>
                <a:lnTo>
                  <a:pt x="392" y="43"/>
                </a:lnTo>
                <a:lnTo>
                  <a:pt x="391" y="37"/>
                </a:lnTo>
                <a:lnTo>
                  <a:pt x="389" y="35"/>
                </a:lnTo>
                <a:lnTo>
                  <a:pt x="387" y="31"/>
                </a:lnTo>
                <a:lnTo>
                  <a:pt x="383" y="28"/>
                </a:lnTo>
                <a:lnTo>
                  <a:pt x="378" y="25"/>
                </a:lnTo>
                <a:lnTo>
                  <a:pt x="374" y="24"/>
                </a:lnTo>
                <a:lnTo>
                  <a:pt x="370" y="24"/>
                </a:lnTo>
                <a:lnTo>
                  <a:pt x="47" y="24"/>
                </a:lnTo>
                <a:lnTo>
                  <a:pt x="42" y="24"/>
                </a:lnTo>
                <a:lnTo>
                  <a:pt x="37" y="25"/>
                </a:lnTo>
                <a:lnTo>
                  <a:pt x="33" y="28"/>
                </a:lnTo>
                <a:lnTo>
                  <a:pt x="31" y="31"/>
                </a:lnTo>
                <a:lnTo>
                  <a:pt x="28" y="35"/>
                </a:lnTo>
                <a:lnTo>
                  <a:pt x="25" y="37"/>
                </a:lnTo>
                <a:lnTo>
                  <a:pt x="24" y="43"/>
                </a:lnTo>
                <a:lnTo>
                  <a:pt x="24" y="47"/>
                </a:lnTo>
                <a:lnTo>
                  <a:pt x="24" y="248"/>
                </a:lnTo>
                <a:lnTo>
                  <a:pt x="24" y="252"/>
                </a:lnTo>
                <a:lnTo>
                  <a:pt x="25" y="256"/>
                </a:lnTo>
                <a:lnTo>
                  <a:pt x="28" y="260"/>
                </a:lnTo>
                <a:lnTo>
                  <a:pt x="31" y="264"/>
                </a:lnTo>
                <a:lnTo>
                  <a:pt x="33" y="267"/>
                </a:lnTo>
                <a:lnTo>
                  <a:pt x="37" y="269"/>
                </a:lnTo>
                <a:lnTo>
                  <a:pt x="42" y="270"/>
                </a:lnTo>
                <a:lnTo>
                  <a:pt x="47" y="271"/>
                </a:lnTo>
                <a:lnTo>
                  <a:pt x="370" y="271"/>
                </a:lnTo>
                <a:lnTo>
                  <a:pt x="374" y="270"/>
                </a:lnTo>
                <a:lnTo>
                  <a:pt x="378" y="269"/>
                </a:lnTo>
                <a:lnTo>
                  <a:pt x="383" y="267"/>
                </a:lnTo>
                <a:lnTo>
                  <a:pt x="387" y="264"/>
                </a:lnTo>
                <a:lnTo>
                  <a:pt x="389" y="260"/>
                </a:lnTo>
                <a:lnTo>
                  <a:pt x="391" y="256"/>
                </a:lnTo>
                <a:lnTo>
                  <a:pt x="392" y="252"/>
                </a:lnTo>
                <a:lnTo>
                  <a:pt x="392" y="248"/>
                </a:lnTo>
                <a:lnTo>
                  <a:pt x="392" y="47"/>
                </a:lnTo>
                <a:close/>
              </a:path>
            </a:pathLst>
          </a:custGeom>
          <a:solidFill>
            <a:srgbClr val="00AAE0"/>
          </a:solidFill>
          <a:ln>
            <a:noFill/>
          </a:ln>
        </p:spPr>
        <p:txBody>
          <a:bodyPr/>
          <a:lstStyle/>
          <a:p>
            <a:endParaRPr lang="en-US" dirty="0">
              <a:solidFill>
                <a:prstClr val="black"/>
              </a:solidFill>
            </a:endParaRPr>
          </a:p>
        </p:txBody>
      </p:sp>
      <p:sp>
        <p:nvSpPr>
          <p:cNvPr id="27" name="Rounded Rectangle 26"/>
          <p:cNvSpPr/>
          <p:nvPr/>
        </p:nvSpPr>
        <p:spPr>
          <a:xfrm>
            <a:off x="3642955" y="2691756"/>
            <a:ext cx="873905" cy="269737"/>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pic>
        <p:nvPicPr>
          <p:cNvPr id="2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16487" y="1867729"/>
            <a:ext cx="4089033" cy="3522178"/>
          </a:xfrm>
          <a:prstGeom prst="rect">
            <a:avLst/>
          </a:prstGeom>
          <a:ln w="6350">
            <a:solidFill>
              <a:srgbClr val="000000"/>
            </a:solidFill>
            <a:miter lim="800000"/>
            <a:headEnd/>
            <a:tailEnd/>
          </a:ln>
          <a:effectLst/>
          <a:extLst>
            <a:ext uri="{909E8E84-426E-40DD-AFC4-6F175D3DCCD1}">
              <a14:hiddenFill xmlns:a14="http://schemas.microsoft.com/office/drawing/2010/main">
                <a:solidFill>
                  <a:srgbClr val="FFFFFF"/>
                </a:solidFill>
              </a14:hiddenFill>
            </a:ext>
          </a:extLst>
        </p:spPr>
      </p:pic>
      <p:sp>
        <p:nvSpPr>
          <p:cNvPr id="21" name="TextBox 17"/>
          <p:cNvSpPr txBox="1"/>
          <p:nvPr/>
        </p:nvSpPr>
        <p:spPr>
          <a:xfrm>
            <a:off x="7162800" y="1975554"/>
            <a:ext cx="1627014" cy="338554"/>
          </a:xfrm>
          <a:prstGeom prst="rect">
            <a:avLst/>
          </a:prstGeom>
          <a:noFill/>
        </p:spPr>
        <p:txBody>
          <a:bodyPr wrap="square" rtlCol="0">
            <a:spAutoFit/>
          </a:bodyPr>
          <a:lstStyle/>
          <a:p>
            <a:pPr>
              <a:spcBef>
                <a:spcPts val="0"/>
              </a:spcBef>
              <a:spcAft>
                <a:spcPts val="0"/>
              </a:spcAft>
            </a:pPr>
            <a:r>
              <a:rPr lang="en-US" sz="1600" b="1" dirty="0">
                <a:solidFill>
                  <a:srgbClr val="00AAE0"/>
                </a:solidFill>
                <a:latin typeface="Arial" panose="020B0604020202020204" pitchFamily="34" charset="0"/>
                <a:ea typeface="Times New Roman" panose="02020603050405020304" pitchFamily="18" charset="0"/>
              </a:rPr>
              <a:t>Questionnaire</a:t>
            </a:r>
            <a:endParaRPr lang="en-US" sz="1200" dirty="0">
              <a:solidFill>
                <a:srgbClr val="00AAE0"/>
              </a:solidFill>
              <a:latin typeface="Times New Roman" panose="02020603050405020304" pitchFamily="18" charset="0"/>
              <a:ea typeface="Times New Roman" panose="02020603050405020304" pitchFamily="18" charset="0"/>
            </a:endParaRPr>
          </a:p>
        </p:txBody>
      </p:sp>
      <p:sp>
        <p:nvSpPr>
          <p:cNvPr id="45" name="Footer Placeholder 4"/>
          <p:cNvSpPr txBox="1">
            <a:spLocks/>
          </p:cNvSpPr>
          <p:nvPr/>
        </p:nvSpPr>
        <p:spPr bwMode="auto">
          <a:xfrm>
            <a:off x="457200" y="641350"/>
            <a:ext cx="6835026" cy="381000"/>
          </a:xfrm>
          <a:prstGeom prst="rect">
            <a:avLst/>
          </a:prstGeom>
          <a:noFill/>
          <a:ln w="9525">
            <a:noFill/>
            <a:miter lim="800000"/>
            <a:headEnd/>
            <a:tailEnd/>
          </a:ln>
        </p:spPr>
        <p:txBody>
          <a:bodyPr/>
          <a:lstStyle/>
          <a:p>
            <a:pPr>
              <a:defRPr/>
            </a:pPr>
            <a:r>
              <a:rPr lang="en-US" sz="1600" b="1" dirty="0">
                <a:solidFill>
                  <a:prstClr val="black">
                    <a:lumMod val="65000"/>
                    <a:lumOff val="35000"/>
                  </a:prstClr>
                </a:solidFill>
                <a:latin typeface="Arial" pitchFamily="-1" charset="0"/>
                <a:ea typeface="ＭＳ Ｐゴシック" pitchFamily="-65" charset="-128"/>
                <a:cs typeface="ＭＳ Ｐゴシック" pitchFamily="-65" charset="-128"/>
              </a:rPr>
              <a:t>You no longer need to call to start a claim reconsideration or appeal</a:t>
            </a:r>
          </a:p>
        </p:txBody>
      </p:sp>
      <p:grpSp>
        <p:nvGrpSpPr>
          <p:cNvPr id="29" name="Group 28"/>
          <p:cNvGrpSpPr>
            <a:grpSpLocks noChangeAspect="1"/>
          </p:cNvGrpSpPr>
          <p:nvPr/>
        </p:nvGrpSpPr>
        <p:grpSpPr>
          <a:xfrm>
            <a:off x="483367" y="5495013"/>
            <a:ext cx="719114" cy="1031092"/>
            <a:chOff x="1" y="0"/>
            <a:chExt cx="741061" cy="966480"/>
          </a:xfrm>
          <a:solidFill>
            <a:schemeClr val="bg1"/>
          </a:solidFill>
        </p:grpSpPr>
        <p:sp>
          <p:nvSpPr>
            <p:cNvPr id="30" name="Rounded Rectangle 44"/>
            <p:cNvSpPr/>
            <p:nvPr/>
          </p:nvSpPr>
          <p:spPr>
            <a:xfrm>
              <a:off x="1" y="152192"/>
              <a:ext cx="741061" cy="814288"/>
            </a:xfrm>
            <a:custGeom>
              <a:avLst/>
              <a:gdLst>
                <a:gd name="connsiteX0" fmla="*/ 0 w 741061"/>
                <a:gd name="connsiteY0" fmla="*/ 45420 h 812775"/>
                <a:gd name="connsiteX1" fmla="*/ 45420 w 741061"/>
                <a:gd name="connsiteY1" fmla="*/ 0 h 812775"/>
                <a:gd name="connsiteX2" fmla="*/ 695641 w 741061"/>
                <a:gd name="connsiteY2" fmla="*/ 0 h 812775"/>
                <a:gd name="connsiteX3" fmla="*/ 741061 w 741061"/>
                <a:gd name="connsiteY3" fmla="*/ 45420 h 812775"/>
                <a:gd name="connsiteX4" fmla="*/ 741061 w 741061"/>
                <a:gd name="connsiteY4" fmla="*/ 767355 h 812775"/>
                <a:gd name="connsiteX5" fmla="*/ 695641 w 741061"/>
                <a:gd name="connsiteY5" fmla="*/ 812775 h 812775"/>
                <a:gd name="connsiteX6" fmla="*/ 45420 w 741061"/>
                <a:gd name="connsiteY6" fmla="*/ 812775 h 812775"/>
                <a:gd name="connsiteX7" fmla="*/ 0 w 741061"/>
                <a:gd name="connsiteY7" fmla="*/ 767355 h 812775"/>
                <a:gd name="connsiteX8" fmla="*/ 0 w 741061"/>
                <a:gd name="connsiteY8" fmla="*/ 45420 h 812775"/>
                <a:gd name="connsiteX0" fmla="*/ 0 w 741061"/>
                <a:gd name="connsiteY0" fmla="*/ 45420 h 812775"/>
                <a:gd name="connsiteX1" fmla="*/ 45420 w 741061"/>
                <a:gd name="connsiteY1" fmla="*/ 0 h 812775"/>
                <a:gd name="connsiteX2" fmla="*/ 158575 w 741061"/>
                <a:gd name="connsiteY2" fmla="*/ 868 h 812775"/>
                <a:gd name="connsiteX3" fmla="*/ 695641 w 741061"/>
                <a:gd name="connsiteY3" fmla="*/ 0 h 812775"/>
                <a:gd name="connsiteX4" fmla="*/ 741061 w 741061"/>
                <a:gd name="connsiteY4" fmla="*/ 45420 h 812775"/>
                <a:gd name="connsiteX5" fmla="*/ 741061 w 741061"/>
                <a:gd name="connsiteY5" fmla="*/ 767355 h 812775"/>
                <a:gd name="connsiteX6" fmla="*/ 695641 w 741061"/>
                <a:gd name="connsiteY6" fmla="*/ 812775 h 812775"/>
                <a:gd name="connsiteX7" fmla="*/ 45420 w 741061"/>
                <a:gd name="connsiteY7" fmla="*/ 812775 h 812775"/>
                <a:gd name="connsiteX8" fmla="*/ 0 w 741061"/>
                <a:gd name="connsiteY8" fmla="*/ 767355 h 812775"/>
                <a:gd name="connsiteX9" fmla="*/ 0 w 741061"/>
                <a:gd name="connsiteY9" fmla="*/ 45420 h 812775"/>
                <a:gd name="connsiteX0" fmla="*/ 0 w 741061"/>
                <a:gd name="connsiteY0" fmla="*/ 46933 h 814288"/>
                <a:gd name="connsiteX1" fmla="*/ 45420 w 741061"/>
                <a:gd name="connsiteY1" fmla="*/ 1513 h 814288"/>
                <a:gd name="connsiteX2" fmla="*/ 158575 w 741061"/>
                <a:gd name="connsiteY2" fmla="*/ 2381 h 814288"/>
                <a:gd name="connsiteX3" fmla="*/ 577675 w 741061"/>
                <a:gd name="connsiteY3" fmla="*/ 0 h 814288"/>
                <a:gd name="connsiteX4" fmla="*/ 695641 w 741061"/>
                <a:gd name="connsiteY4" fmla="*/ 1513 h 814288"/>
                <a:gd name="connsiteX5" fmla="*/ 741061 w 741061"/>
                <a:gd name="connsiteY5" fmla="*/ 46933 h 814288"/>
                <a:gd name="connsiteX6" fmla="*/ 741061 w 741061"/>
                <a:gd name="connsiteY6" fmla="*/ 768868 h 814288"/>
                <a:gd name="connsiteX7" fmla="*/ 695641 w 741061"/>
                <a:gd name="connsiteY7" fmla="*/ 814288 h 814288"/>
                <a:gd name="connsiteX8" fmla="*/ 45420 w 741061"/>
                <a:gd name="connsiteY8" fmla="*/ 814288 h 814288"/>
                <a:gd name="connsiteX9" fmla="*/ 0 w 741061"/>
                <a:gd name="connsiteY9" fmla="*/ 768868 h 814288"/>
                <a:gd name="connsiteX10" fmla="*/ 0 w 741061"/>
                <a:gd name="connsiteY10" fmla="*/ 46933 h 814288"/>
                <a:gd name="connsiteX0" fmla="*/ 577675 w 741061"/>
                <a:gd name="connsiteY0" fmla="*/ 0 h 814288"/>
                <a:gd name="connsiteX1" fmla="*/ 695641 w 741061"/>
                <a:gd name="connsiteY1" fmla="*/ 1513 h 814288"/>
                <a:gd name="connsiteX2" fmla="*/ 741061 w 741061"/>
                <a:gd name="connsiteY2" fmla="*/ 46933 h 814288"/>
                <a:gd name="connsiteX3" fmla="*/ 741061 w 741061"/>
                <a:gd name="connsiteY3" fmla="*/ 768868 h 814288"/>
                <a:gd name="connsiteX4" fmla="*/ 695641 w 741061"/>
                <a:gd name="connsiteY4" fmla="*/ 814288 h 814288"/>
                <a:gd name="connsiteX5" fmla="*/ 45420 w 741061"/>
                <a:gd name="connsiteY5" fmla="*/ 814288 h 814288"/>
                <a:gd name="connsiteX6" fmla="*/ 0 w 741061"/>
                <a:gd name="connsiteY6" fmla="*/ 768868 h 814288"/>
                <a:gd name="connsiteX7" fmla="*/ 0 w 741061"/>
                <a:gd name="connsiteY7" fmla="*/ 46933 h 814288"/>
                <a:gd name="connsiteX8" fmla="*/ 45420 w 741061"/>
                <a:gd name="connsiteY8" fmla="*/ 1513 h 814288"/>
                <a:gd name="connsiteX9" fmla="*/ 158575 w 741061"/>
                <a:gd name="connsiteY9" fmla="*/ 2381 h 814288"/>
                <a:gd name="connsiteX10" fmla="*/ 669115 w 741061"/>
                <a:gd name="connsiteY10" fmla="*/ 91440 h 814288"/>
                <a:gd name="connsiteX0" fmla="*/ 577675 w 741061"/>
                <a:gd name="connsiteY0" fmla="*/ 0 h 814288"/>
                <a:gd name="connsiteX1" fmla="*/ 695641 w 741061"/>
                <a:gd name="connsiteY1" fmla="*/ 1513 h 814288"/>
                <a:gd name="connsiteX2" fmla="*/ 741061 w 741061"/>
                <a:gd name="connsiteY2" fmla="*/ 46933 h 814288"/>
                <a:gd name="connsiteX3" fmla="*/ 741061 w 741061"/>
                <a:gd name="connsiteY3" fmla="*/ 768868 h 814288"/>
                <a:gd name="connsiteX4" fmla="*/ 695641 w 741061"/>
                <a:gd name="connsiteY4" fmla="*/ 814288 h 814288"/>
                <a:gd name="connsiteX5" fmla="*/ 45420 w 741061"/>
                <a:gd name="connsiteY5" fmla="*/ 814288 h 814288"/>
                <a:gd name="connsiteX6" fmla="*/ 0 w 741061"/>
                <a:gd name="connsiteY6" fmla="*/ 768868 h 814288"/>
                <a:gd name="connsiteX7" fmla="*/ 0 w 741061"/>
                <a:gd name="connsiteY7" fmla="*/ 46933 h 814288"/>
                <a:gd name="connsiteX8" fmla="*/ 45420 w 741061"/>
                <a:gd name="connsiteY8" fmla="*/ 1513 h 814288"/>
                <a:gd name="connsiteX9" fmla="*/ 158575 w 741061"/>
                <a:gd name="connsiteY9" fmla="*/ 2381 h 81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1061" h="814288">
                  <a:moveTo>
                    <a:pt x="577675" y="0"/>
                  </a:moveTo>
                  <a:lnTo>
                    <a:pt x="695641" y="1513"/>
                  </a:lnTo>
                  <a:cubicBezTo>
                    <a:pt x="720726" y="1513"/>
                    <a:pt x="741061" y="21848"/>
                    <a:pt x="741061" y="46933"/>
                  </a:cubicBezTo>
                  <a:lnTo>
                    <a:pt x="741061" y="768868"/>
                  </a:lnTo>
                  <a:cubicBezTo>
                    <a:pt x="741061" y="793953"/>
                    <a:pt x="720726" y="814288"/>
                    <a:pt x="695641" y="814288"/>
                  </a:cubicBezTo>
                  <a:lnTo>
                    <a:pt x="45420" y="814288"/>
                  </a:lnTo>
                  <a:cubicBezTo>
                    <a:pt x="20335" y="814288"/>
                    <a:pt x="0" y="793953"/>
                    <a:pt x="0" y="768868"/>
                  </a:cubicBezTo>
                  <a:lnTo>
                    <a:pt x="0" y="46933"/>
                  </a:lnTo>
                  <a:cubicBezTo>
                    <a:pt x="0" y="21848"/>
                    <a:pt x="20335" y="1513"/>
                    <a:pt x="45420" y="1513"/>
                  </a:cubicBezTo>
                  <a:lnTo>
                    <a:pt x="158575" y="2381"/>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1" name="Freeform 30"/>
            <p:cNvSpPr/>
            <p:nvPr/>
          </p:nvSpPr>
          <p:spPr>
            <a:xfrm>
              <a:off x="221521" y="381600"/>
              <a:ext cx="333079" cy="0"/>
            </a:xfrm>
            <a:custGeom>
              <a:avLst/>
              <a:gdLst>
                <a:gd name="connsiteX0" fmla="*/ 0 w 995363"/>
                <a:gd name="connsiteY0" fmla="*/ 0 h 0"/>
                <a:gd name="connsiteX1" fmla="*/ 995363 w 995363"/>
                <a:gd name="connsiteY1" fmla="*/ 0 h 0"/>
              </a:gdLst>
              <a:ahLst/>
              <a:cxnLst>
                <a:cxn ang="0">
                  <a:pos x="connsiteX0" y="connsiteY0"/>
                </a:cxn>
                <a:cxn ang="0">
                  <a:pos x="connsiteX1" y="connsiteY1"/>
                </a:cxn>
              </a:cxnLst>
              <a:rect l="l" t="t" r="r" b="b"/>
              <a:pathLst>
                <a:path w="995363">
                  <a:moveTo>
                    <a:pt x="0" y="0"/>
                  </a:moveTo>
                  <a:lnTo>
                    <a:pt x="995363"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2" name="Freeform 31"/>
            <p:cNvSpPr/>
            <p:nvPr/>
          </p:nvSpPr>
          <p:spPr>
            <a:xfrm>
              <a:off x="221521" y="579216"/>
              <a:ext cx="333079" cy="0"/>
            </a:xfrm>
            <a:custGeom>
              <a:avLst/>
              <a:gdLst>
                <a:gd name="connsiteX0" fmla="*/ 0 w 995363"/>
                <a:gd name="connsiteY0" fmla="*/ 0 h 0"/>
                <a:gd name="connsiteX1" fmla="*/ 995363 w 995363"/>
                <a:gd name="connsiteY1" fmla="*/ 0 h 0"/>
              </a:gdLst>
              <a:ahLst/>
              <a:cxnLst>
                <a:cxn ang="0">
                  <a:pos x="connsiteX0" y="connsiteY0"/>
                </a:cxn>
                <a:cxn ang="0">
                  <a:pos x="connsiteX1" y="connsiteY1"/>
                </a:cxn>
              </a:cxnLst>
              <a:rect l="l" t="t" r="r" b="b"/>
              <a:pathLst>
                <a:path w="995363">
                  <a:moveTo>
                    <a:pt x="0" y="0"/>
                  </a:moveTo>
                  <a:lnTo>
                    <a:pt x="995363"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3" name="Freeform 32"/>
            <p:cNvSpPr/>
            <p:nvPr/>
          </p:nvSpPr>
          <p:spPr>
            <a:xfrm>
              <a:off x="221521" y="780019"/>
              <a:ext cx="333079" cy="0"/>
            </a:xfrm>
            <a:custGeom>
              <a:avLst/>
              <a:gdLst>
                <a:gd name="connsiteX0" fmla="*/ 0 w 995363"/>
                <a:gd name="connsiteY0" fmla="*/ 0 h 0"/>
                <a:gd name="connsiteX1" fmla="*/ 995363 w 995363"/>
                <a:gd name="connsiteY1" fmla="*/ 0 h 0"/>
              </a:gdLst>
              <a:ahLst/>
              <a:cxnLst>
                <a:cxn ang="0">
                  <a:pos x="connsiteX0" y="connsiteY0"/>
                </a:cxn>
                <a:cxn ang="0">
                  <a:pos x="connsiteX1" y="connsiteY1"/>
                </a:cxn>
              </a:cxnLst>
              <a:rect l="l" t="t" r="r" b="b"/>
              <a:pathLst>
                <a:path w="995363">
                  <a:moveTo>
                    <a:pt x="0" y="0"/>
                  </a:moveTo>
                  <a:lnTo>
                    <a:pt x="995363"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4" name="Freeform 33"/>
            <p:cNvSpPr/>
            <p:nvPr/>
          </p:nvSpPr>
          <p:spPr>
            <a:xfrm>
              <a:off x="111557" y="305103"/>
              <a:ext cx="109963" cy="81278"/>
            </a:xfrm>
            <a:custGeom>
              <a:avLst/>
              <a:gdLst>
                <a:gd name="connsiteX0" fmla="*/ 0 w 342900"/>
                <a:gd name="connsiteY0" fmla="*/ 104776 h 223838"/>
                <a:gd name="connsiteX1" fmla="*/ 119062 w 342900"/>
                <a:gd name="connsiteY1" fmla="*/ 223838 h 223838"/>
                <a:gd name="connsiteX2" fmla="*/ 342900 w 342900"/>
                <a:gd name="connsiteY2" fmla="*/ 0 h 223838"/>
                <a:gd name="connsiteX0" fmla="*/ 0 w 328612"/>
                <a:gd name="connsiteY0" fmla="*/ 123826 h 242888"/>
                <a:gd name="connsiteX1" fmla="*/ 119062 w 328612"/>
                <a:gd name="connsiteY1" fmla="*/ 242888 h 242888"/>
                <a:gd name="connsiteX2" fmla="*/ 328612 w 328612"/>
                <a:gd name="connsiteY2" fmla="*/ 0 h 242888"/>
              </a:gdLst>
              <a:ahLst/>
              <a:cxnLst>
                <a:cxn ang="0">
                  <a:pos x="connsiteX0" y="connsiteY0"/>
                </a:cxn>
                <a:cxn ang="0">
                  <a:pos x="connsiteX1" y="connsiteY1"/>
                </a:cxn>
                <a:cxn ang="0">
                  <a:pos x="connsiteX2" y="connsiteY2"/>
                </a:cxn>
              </a:cxnLst>
              <a:rect l="l" t="t" r="r" b="b"/>
              <a:pathLst>
                <a:path w="328612" h="242888">
                  <a:moveTo>
                    <a:pt x="0" y="123826"/>
                  </a:moveTo>
                  <a:lnTo>
                    <a:pt x="119062" y="242888"/>
                  </a:lnTo>
                  <a:lnTo>
                    <a:pt x="328612"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5" name="Freeform 34"/>
            <p:cNvSpPr/>
            <p:nvPr/>
          </p:nvSpPr>
          <p:spPr>
            <a:xfrm>
              <a:off x="111557" y="504313"/>
              <a:ext cx="109963" cy="81278"/>
            </a:xfrm>
            <a:custGeom>
              <a:avLst/>
              <a:gdLst>
                <a:gd name="connsiteX0" fmla="*/ 0 w 342900"/>
                <a:gd name="connsiteY0" fmla="*/ 104776 h 223838"/>
                <a:gd name="connsiteX1" fmla="*/ 119062 w 342900"/>
                <a:gd name="connsiteY1" fmla="*/ 223838 h 223838"/>
                <a:gd name="connsiteX2" fmla="*/ 342900 w 342900"/>
                <a:gd name="connsiteY2" fmla="*/ 0 h 223838"/>
                <a:gd name="connsiteX0" fmla="*/ 0 w 328612"/>
                <a:gd name="connsiteY0" fmla="*/ 123826 h 242888"/>
                <a:gd name="connsiteX1" fmla="*/ 119062 w 328612"/>
                <a:gd name="connsiteY1" fmla="*/ 242888 h 242888"/>
                <a:gd name="connsiteX2" fmla="*/ 328612 w 328612"/>
                <a:gd name="connsiteY2" fmla="*/ 0 h 242888"/>
              </a:gdLst>
              <a:ahLst/>
              <a:cxnLst>
                <a:cxn ang="0">
                  <a:pos x="connsiteX0" y="connsiteY0"/>
                </a:cxn>
                <a:cxn ang="0">
                  <a:pos x="connsiteX1" y="connsiteY1"/>
                </a:cxn>
                <a:cxn ang="0">
                  <a:pos x="connsiteX2" y="connsiteY2"/>
                </a:cxn>
              </a:cxnLst>
              <a:rect l="l" t="t" r="r" b="b"/>
              <a:pathLst>
                <a:path w="328612" h="242888">
                  <a:moveTo>
                    <a:pt x="0" y="123826"/>
                  </a:moveTo>
                  <a:lnTo>
                    <a:pt x="119062" y="242888"/>
                  </a:lnTo>
                  <a:lnTo>
                    <a:pt x="328612"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6" name="Freeform 35"/>
            <p:cNvSpPr/>
            <p:nvPr/>
          </p:nvSpPr>
          <p:spPr>
            <a:xfrm>
              <a:off x="111557" y="704319"/>
              <a:ext cx="109963" cy="81278"/>
            </a:xfrm>
            <a:custGeom>
              <a:avLst/>
              <a:gdLst>
                <a:gd name="connsiteX0" fmla="*/ 0 w 342900"/>
                <a:gd name="connsiteY0" fmla="*/ 104776 h 223838"/>
                <a:gd name="connsiteX1" fmla="*/ 119062 w 342900"/>
                <a:gd name="connsiteY1" fmla="*/ 223838 h 223838"/>
                <a:gd name="connsiteX2" fmla="*/ 342900 w 342900"/>
                <a:gd name="connsiteY2" fmla="*/ 0 h 223838"/>
                <a:gd name="connsiteX0" fmla="*/ 0 w 328612"/>
                <a:gd name="connsiteY0" fmla="*/ 123826 h 242888"/>
                <a:gd name="connsiteX1" fmla="*/ 119062 w 328612"/>
                <a:gd name="connsiteY1" fmla="*/ 242888 h 242888"/>
                <a:gd name="connsiteX2" fmla="*/ 328612 w 328612"/>
                <a:gd name="connsiteY2" fmla="*/ 0 h 242888"/>
              </a:gdLst>
              <a:ahLst/>
              <a:cxnLst>
                <a:cxn ang="0">
                  <a:pos x="connsiteX0" y="connsiteY0"/>
                </a:cxn>
                <a:cxn ang="0">
                  <a:pos x="connsiteX1" y="connsiteY1"/>
                </a:cxn>
                <a:cxn ang="0">
                  <a:pos x="connsiteX2" y="connsiteY2"/>
                </a:cxn>
              </a:cxnLst>
              <a:rect l="l" t="t" r="r" b="b"/>
              <a:pathLst>
                <a:path w="328612" h="242888">
                  <a:moveTo>
                    <a:pt x="0" y="123826"/>
                  </a:moveTo>
                  <a:lnTo>
                    <a:pt x="119062" y="242888"/>
                  </a:lnTo>
                  <a:lnTo>
                    <a:pt x="328612" y="0"/>
                  </a:lnTo>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7" name="Freeform 36"/>
            <p:cNvSpPr/>
            <p:nvPr/>
          </p:nvSpPr>
          <p:spPr>
            <a:xfrm>
              <a:off x="158544" y="0"/>
              <a:ext cx="420758" cy="203905"/>
            </a:xfrm>
            <a:custGeom>
              <a:avLst/>
              <a:gdLst>
                <a:gd name="connsiteX0" fmla="*/ 414338 w 1257300"/>
                <a:gd name="connsiteY0" fmla="*/ 0 h 407193"/>
                <a:gd name="connsiteX1" fmla="*/ 0 w 1257300"/>
                <a:gd name="connsiteY1" fmla="*/ 0 h 407193"/>
                <a:gd name="connsiteX2" fmla="*/ 0 w 1257300"/>
                <a:gd name="connsiteY2" fmla="*/ 407193 h 407193"/>
                <a:gd name="connsiteX3" fmla="*/ 1257300 w 1257300"/>
                <a:gd name="connsiteY3" fmla="*/ 407193 h 407193"/>
                <a:gd name="connsiteX4" fmla="*/ 1257300 w 1257300"/>
                <a:gd name="connsiteY4" fmla="*/ 19050 h 407193"/>
                <a:gd name="connsiteX5" fmla="*/ 869157 w 1257300"/>
                <a:gd name="connsiteY5" fmla="*/ 19050 h 407193"/>
                <a:gd name="connsiteX6" fmla="*/ 414338 w 1257300"/>
                <a:gd name="connsiteY6" fmla="*/ 0 h 407193"/>
                <a:gd name="connsiteX0" fmla="*/ 414338 w 1257300"/>
                <a:gd name="connsiteY0" fmla="*/ 177872 h 585065"/>
                <a:gd name="connsiteX1" fmla="*/ 0 w 1257300"/>
                <a:gd name="connsiteY1" fmla="*/ 177872 h 585065"/>
                <a:gd name="connsiteX2" fmla="*/ 0 w 1257300"/>
                <a:gd name="connsiteY2" fmla="*/ 585065 h 585065"/>
                <a:gd name="connsiteX3" fmla="*/ 1257300 w 1257300"/>
                <a:gd name="connsiteY3" fmla="*/ 585065 h 585065"/>
                <a:gd name="connsiteX4" fmla="*/ 1257300 w 1257300"/>
                <a:gd name="connsiteY4" fmla="*/ 196922 h 585065"/>
                <a:gd name="connsiteX5" fmla="*/ 869157 w 1257300"/>
                <a:gd name="connsiteY5" fmla="*/ 196922 h 585065"/>
                <a:gd name="connsiteX6" fmla="*/ 414338 w 1257300"/>
                <a:gd name="connsiteY6" fmla="*/ 177872 h 585065"/>
                <a:gd name="connsiteX0" fmla="*/ 414338 w 1257300"/>
                <a:gd name="connsiteY0" fmla="*/ 213396 h 620589"/>
                <a:gd name="connsiteX1" fmla="*/ 0 w 1257300"/>
                <a:gd name="connsiteY1" fmla="*/ 213396 h 620589"/>
                <a:gd name="connsiteX2" fmla="*/ 0 w 1257300"/>
                <a:gd name="connsiteY2" fmla="*/ 620589 h 620589"/>
                <a:gd name="connsiteX3" fmla="*/ 1257300 w 1257300"/>
                <a:gd name="connsiteY3" fmla="*/ 620589 h 620589"/>
                <a:gd name="connsiteX4" fmla="*/ 1257300 w 1257300"/>
                <a:gd name="connsiteY4" fmla="*/ 232446 h 620589"/>
                <a:gd name="connsiteX5" fmla="*/ 869157 w 1257300"/>
                <a:gd name="connsiteY5" fmla="*/ 232446 h 620589"/>
                <a:gd name="connsiteX6" fmla="*/ 414338 w 1257300"/>
                <a:gd name="connsiteY6" fmla="*/ 213396 h 620589"/>
                <a:gd name="connsiteX0" fmla="*/ 419100 w 1257300"/>
                <a:gd name="connsiteY0" fmla="*/ 217430 h 612717"/>
                <a:gd name="connsiteX1" fmla="*/ 0 w 1257300"/>
                <a:gd name="connsiteY1" fmla="*/ 205524 h 612717"/>
                <a:gd name="connsiteX2" fmla="*/ 0 w 1257300"/>
                <a:gd name="connsiteY2" fmla="*/ 612717 h 612717"/>
                <a:gd name="connsiteX3" fmla="*/ 1257300 w 1257300"/>
                <a:gd name="connsiteY3" fmla="*/ 612717 h 612717"/>
                <a:gd name="connsiteX4" fmla="*/ 1257300 w 1257300"/>
                <a:gd name="connsiteY4" fmla="*/ 224574 h 612717"/>
                <a:gd name="connsiteX5" fmla="*/ 869157 w 1257300"/>
                <a:gd name="connsiteY5" fmla="*/ 224574 h 612717"/>
                <a:gd name="connsiteX6" fmla="*/ 419100 w 1257300"/>
                <a:gd name="connsiteY6" fmla="*/ 217430 h 612717"/>
                <a:gd name="connsiteX0" fmla="*/ 421481 w 1259681"/>
                <a:gd name="connsiteY0" fmla="*/ 217430 h 612717"/>
                <a:gd name="connsiteX1" fmla="*/ 0 w 1259681"/>
                <a:gd name="connsiteY1" fmla="*/ 226955 h 612717"/>
                <a:gd name="connsiteX2" fmla="*/ 2381 w 1259681"/>
                <a:gd name="connsiteY2" fmla="*/ 612717 h 612717"/>
                <a:gd name="connsiteX3" fmla="*/ 1259681 w 1259681"/>
                <a:gd name="connsiteY3" fmla="*/ 612717 h 612717"/>
                <a:gd name="connsiteX4" fmla="*/ 1259681 w 1259681"/>
                <a:gd name="connsiteY4" fmla="*/ 224574 h 612717"/>
                <a:gd name="connsiteX5" fmla="*/ 871538 w 1259681"/>
                <a:gd name="connsiteY5" fmla="*/ 224574 h 612717"/>
                <a:gd name="connsiteX6" fmla="*/ 421481 w 1259681"/>
                <a:gd name="connsiteY6" fmla="*/ 217430 h 612717"/>
                <a:gd name="connsiteX0" fmla="*/ 419206 w 1257406"/>
                <a:gd name="connsiteY0" fmla="*/ 217430 h 612717"/>
                <a:gd name="connsiteX1" fmla="*/ 2487 w 1257406"/>
                <a:gd name="connsiteY1" fmla="*/ 212667 h 612717"/>
                <a:gd name="connsiteX2" fmla="*/ 106 w 1257406"/>
                <a:gd name="connsiteY2" fmla="*/ 612717 h 612717"/>
                <a:gd name="connsiteX3" fmla="*/ 1257406 w 1257406"/>
                <a:gd name="connsiteY3" fmla="*/ 612717 h 612717"/>
                <a:gd name="connsiteX4" fmla="*/ 1257406 w 1257406"/>
                <a:gd name="connsiteY4" fmla="*/ 224574 h 612717"/>
                <a:gd name="connsiteX5" fmla="*/ 869263 w 1257406"/>
                <a:gd name="connsiteY5" fmla="*/ 224574 h 612717"/>
                <a:gd name="connsiteX6" fmla="*/ 419206 w 1257406"/>
                <a:gd name="connsiteY6" fmla="*/ 217430 h 612717"/>
                <a:gd name="connsiteX0" fmla="*/ 419206 w 1257406"/>
                <a:gd name="connsiteY0" fmla="*/ 217430 h 612717"/>
                <a:gd name="connsiteX1" fmla="*/ 9631 w 1257406"/>
                <a:gd name="connsiteY1" fmla="*/ 217430 h 612717"/>
                <a:gd name="connsiteX2" fmla="*/ 2487 w 1257406"/>
                <a:gd name="connsiteY2" fmla="*/ 212667 h 612717"/>
                <a:gd name="connsiteX3" fmla="*/ 106 w 1257406"/>
                <a:gd name="connsiteY3" fmla="*/ 612717 h 612717"/>
                <a:gd name="connsiteX4" fmla="*/ 1257406 w 1257406"/>
                <a:gd name="connsiteY4" fmla="*/ 612717 h 612717"/>
                <a:gd name="connsiteX5" fmla="*/ 1257406 w 1257406"/>
                <a:gd name="connsiteY5" fmla="*/ 224574 h 612717"/>
                <a:gd name="connsiteX6" fmla="*/ 869263 w 1257406"/>
                <a:gd name="connsiteY6" fmla="*/ 224574 h 612717"/>
                <a:gd name="connsiteX7" fmla="*/ 419206 w 1257406"/>
                <a:gd name="connsiteY7" fmla="*/ 217430 h 612717"/>
                <a:gd name="connsiteX0" fmla="*/ 419178 w 1257378"/>
                <a:gd name="connsiteY0" fmla="*/ 217430 h 612717"/>
                <a:gd name="connsiteX1" fmla="*/ 9603 w 1257378"/>
                <a:gd name="connsiteY1" fmla="*/ 217430 h 612717"/>
                <a:gd name="connsiteX2" fmla="*/ 4113 w 1257378"/>
                <a:gd name="connsiteY2" fmla="*/ 217630 h 612717"/>
                <a:gd name="connsiteX3" fmla="*/ 78 w 1257378"/>
                <a:gd name="connsiteY3" fmla="*/ 612717 h 612717"/>
                <a:gd name="connsiteX4" fmla="*/ 1257378 w 1257378"/>
                <a:gd name="connsiteY4" fmla="*/ 612717 h 612717"/>
                <a:gd name="connsiteX5" fmla="*/ 1257378 w 1257378"/>
                <a:gd name="connsiteY5" fmla="*/ 224574 h 612717"/>
                <a:gd name="connsiteX6" fmla="*/ 869235 w 1257378"/>
                <a:gd name="connsiteY6" fmla="*/ 224574 h 612717"/>
                <a:gd name="connsiteX7" fmla="*/ 419178 w 1257378"/>
                <a:gd name="connsiteY7" fmla="*/ 217430 h 612717"/>
                <a:gd name="connsiteX0" fmla="*/ 419178 w 1257378"/>
                <a:gd name="connsiteY0" fmla="*/ 215995 h 611282"/>
                <a:gd name="connsiteX1" fmla="*/ 9603 w 1257378"/>
                <a:gd name="connsiteY1" fmla="*/ 215995 h 611282"/>
                <a:gd name="connsiteX2" fmla="*/ 4113 w 1257378"/>
                <a:gd name="connsiteY2" fmla="*/ 216195 h 611282"/>
                <a:gd name="connsiteX3" fmla="*/ 78 w 1257378"/>
                <a:gd name="connsiteY3" fmla="*/ 611282 h 611282"/>
                <a:gd name="connsiteX4" fmla="*/ 1257378 w 1257378"/>
                <a:gd name="connsiteY4" fmla="*/ 611282 h 611282"/>
                <a:gd name="connsiteX5" fmla="*/ 1257378 w 1257378"/>
                <a:gd name="connsiteY5" fmla="*/ 223139 h 611282"/>
                <a:gd name="connsiteX6" fmla="*/ 869235 w 1257378"/>
                <a:gd name="connsiteY6" fmla="*/ 223139 h 611282"/>
                <a:gd name="connsiteX7" fmla="*/ 419178 w 1257378"/>
                <a:gd name="connsiteY7" fmla="*/ 215995 h 611282"/>
                <a:gd name="connsiteX0" fmla="*/ 419178 w 1257378"/>
                <a:gd name="connsiteY0" fmla="*/ 223156 h 618443"/>
                <a:gd name="connsiteX1" fmla="*/ 9603 w 1257378"/>
                <a:gd name="connsiteY1" fmla="*/ 223156 h 618443"/>
                <a:gd name="connsiteX2" fmla="*/ 4113 w 1257378"/>
                <a:gd name="connsiteY2" fmla="*/ 223356 h 618443"/>
                <a:gd name="connsiteX3" fmla="*/ 78 w 1257378"/>
                <a:gd name="connsiteY3" fmla="*/ 618443 h 618443"/>
                <a:gd name="connsiteX4" fmla="*/ 1257378 w 1257378"/>
                <a:gd name="connsiteY4" fmla="*/ 618443 h 618443"/>
                <a:gd name="connsiteX5" fmla="*/ 1257378 w 1257378"/>
                <a:gd name="connsiteY5" fmla="*/ 230300 h 618443"/>
                <a:gd name="connsiteX6" fmla="*/ 869235 w 1257378"/>
                <a:gd name="connsiteY6" fmla="*/ 230300 h 618443"/>
                <a:gd name="connsiteX7" fmla="*/ 419178 w 1257378"/>
                <a:gd name="connsiteY7" fmla="*/ 223156 h 618443"/>
                <a:gd name="connsiteX0" fmla="*/ 419178 w 1257378"/>
                <a:gd name="connsiteY0" fmla="*/ 209691 h 604978"/>
                <a:gd name="connsiteX1" fmla="*/ 9603 w 1257378"/>
                <a:gd name="connsiteY1" fmla="*/ 209691 h 604978"/>
                <a:gd name="connsiteX2" fmla="*/ 4113 w 1257378"/>
                <a:gd name="connsiteY2" fmla="*/ 209891 h 604978"/>
                <a:gd name="connsiteX3" fmla="*/ 78 w 1257378"/>
                <a:gd name="connsiteY3" fmla="*/ 604978 h 604978"/>
                <a:gd name="connsiteX4" fmla="*/ 1257378 w 1257378"/>
                <a:gd name="connsiteY4" fmla="*/ 604978 h 604978"/>
                <a:gd name="connsiteX5" fmla="*/ 1257378 w 1257378"/>
                <a:gd name="connsiteY5" fmla="*/ 216835 h 604978"/>
                <a:gd name="connsiteX6" fmla="*/ 869235 w 1257378"/>
                <a:gd name="connsiteY6" fmla="*/ 216835 h 604978"/>
                <a:gd name="connsiteX7" fmla="*/ 419178 w 1257378"/>
                <a:gd name="connsiteY7" fmla="*/ 209691 h 604978"/>
                <a:gd name="connsiteX0" fmla="*/ 419178 w 1257378"/>
                <a:gd name="connsiteY0" fmla="*/ 215220 h 610507"/>
                <a:gd name="connsiteX1" fmla="*/ 9603 w 1257378"/>
                <a:gd name="connsiteY1" fmla="*/ 215220 h 610507"/>
                <a:gd name="connsiteX2" fmla="*/ 4113 w 1257378"/>
                <a:gd name="connsiteY2" fmla="*/ 215420 h 610507"/>
                <a:gd name="connsiteX3" fmla="*/ 78 w 1257378"/>
                <a:gd name="connsiteY3" fmla="*/ 610507 h 610507"/>
                <a:gd name="connsiteX4" fmla="*/ 1257378 w 1257378"/>
                <a:gd name="connsiteY4" fmla="*/ 610507 h 610507"/>
                <a:gd name="connsiteX5" fmla="*/ 1257378 w 1257378"/>
                <a:gd name="connsiteY5" fmla="*/ 222364 h 610507"/>
                <a:gd name="connsiteX6" fmla="*/ 869235 w 1257378"/>
                <a:gd name="connsiteY6" fmla="*/ 222364 h 610507"/>
                <a:gd name="connsiteX7" fmla="*/ 419178 w 1257378"/>
                <a:gd name="connsiteY7" fmla="*/ 215220 h 610507"/>
                <a:gd name="connsiteX0" fmla="*/ 419178 w 1257378"/>
                <a:gd name="connsiteY0" fmla="*/ 214521 h 609808"/>
                <a:gd name="connsiteX1" fmla="*/ 9603 w 1257378"/>
                <a:gd name="connsiteY1" fmla="*/ 214521 h 609808"/>
                <a:gd name="connsiteX2" fmla="*/ 4113 w 1257378"/>
                <a:gd name="connsiteY2" fmla="*/ 214721 h 609808"/>
                <a:gd name="connsiteX3" fmla="*/ 78 w 1257378"/>
                <a:gd name="connsiteY3" fmla="*/ 609808 h 609808"/>
                <a:gd name="connsiteX4" fmla="*/ 1257378 w 1257378"/>
                <a:gd name="connsiteY4" fmla="*/ 609808 h 609808"/>
                <a:gd name="connsiteX5" fmla="*/ 1257378 w 1257378"/>
                <a:gd name="connsiteY5" fmla="*/ 221665 h 609808"/>
                <a:gd name="connsiteX6" fmla="*/ 869235 w 1257378"/>
                <a:gd name="connsiteY6" fmla="*/ 221665 h 609808"/>
                <a:gd name="connsiteX7" fmla="*/ 419178 w 1257378"/>
                <a:gd name="connsiteY7" fmla="*/ 214521 h 609808"/>
                <a:gd name="connsiteX0" fmla="*/ 419178 w 1257378"/>
                <a:gd name="connsiteY0" fmla="*/ 218638 h 613925"/>
                <a:gd name="connsiteX1" fmla="*/ 9603 w 1257378"/>
                <a:gd name="connsiteY1" fmla="*/ 218638 h 613925"/>
                <a:gd name="connsiteX2" fmla="*/ 4113 w 1257378"/>
                <a:gd name="connsiteY2" fmla="*/ 218838 h 613925"/>
                <a:gd name="connsiteX3" fmla="*/ 78 w 1257378"/>
                <a:gd name="connsiteY3" fmla="*/ 613925 h 613925"/>
                <a:gd name="connsiteX4" fmla="*/ 1257378 w 1257378"/>
                <a:gd name="connsiteY4" fmla="*/ 613925 h 613925"/>
                <a:gd name="connsiteX5" fmla="*/ 1257378 w 1257378"/>
                <a:gd name="connsiteY5" fmla="*/ 225782 h 613925"/>
                <a:gd name="connsiteX6" fmla="*/ 869235 w 1257378"/>
                <a:gd name="connsiteY6" fmla="*/ 225782 h 613925"/>
                <a:gd name="connsiteX7" fmla="*/ 419178 w 1257378"/>
                <a:gd name="connsiteY7" fmla="*/ 218638 h 613925"/>
                <a:gd name="connsiteX0" fmla="*/ 419178 w 1257378"/>
                <a:gd name="connsiteY0" fmla="*/ 213089 h 608376"/>
                <a:gd name="connsiteX1" fmla="*/ 9603 w 1257378"/>
                <a:gd name="connsiteY1" fmla="*/ 213089 h 608376"/>
                <a:gd name="connsiteX2" fmla="*/ 4113 w 1257378"/>
                <a:gd name="connsiteY2" fmla="*/ 213289 h 608376"/>
                <a:gd name="connsiteX3" fmla="*/ 78 w 1257378"/>
                <a:gd name="connsiteY3" fmla="*/ 608376 h 608376"/>
                <a:gd name="connsiteX4" fmla="*/ 1257378 w 1257378"/>
                <a:gd name="connsiteY4" fmla="*/ 608376 h 608376"/>
                <a:gd name="connsiteX5" fmla="*/ 1257378 w 1257378"/>
                <a:gd name="connsiteY5" fmla="*/ 220233 h 608376"/>
                <a:gd name="connsiteX6" fmla="*/ 869235 w 1257378"/>
                <a:gd name="connsiteY6" fmla="*/ 220233 h 608376"/>
                <a:gd name="connsiteX7" fmla="*/ 419178 w 1257378"/>
                <a:gd name="connsiteY7" fmla="*/ 213089 h 608376"/>
                <a:gd name="connsiteX0" fmla="*/ 419178 w 1257378"/>
                <a:gd name="connsiteY0" fmla="*/ 217324 h 612611"/>
                <a:gd name="connsiteX1" fmla="*/ 9603 w 1257378"/>
                <a:gd name="connsiteY1" fmla="*/ 217324 h 612611"/>
                <a:gd name="connsiteX2" fmla="*/ 4113 w 1257378"/>
                <a:gd name="connsiteY2" fmla="*/ 217524 h 612611"/>
                <a:gd name="connsiteX3" fmla="*/ 78 w 1257378"/>
                <a:gd name="connsiteY3" fmla="*/ 612611 h 612611"/>
                <a:gd name="connsiteX4" fmla="*/ 1257378 w 1257378"/>
                <a:gd name="connsiteY4" fmla="*/ 612611 h 612611"/>
                <a:gd name="connsiteX5" fmla="*/ 1257378 w 1257378"/>
                <a:gd name="connsiteY5" fmla="*/ 224468 h 612611"/>
                <a:gd name="connsiteX6" fmla="*/ 869235 w 1257378"/>
                <a:gd name="connsiteY6" fmla="*/ 224468 h 612611"/>
                <a:gd name="connsiteX7" fmla="*/ 419178 w 1257378"/>
                <a:gd name="connsiteY7" fmla="*/ 217324 h 612611"/>
                <a:gd name="connsiteX0" fmla="*/ 419178 w 1257378"/>
                <a:gd name="connsiteY0" fmla="*/ 195576 h 590863"/>
                <a:gd name="connsiteX1" fmla="*/ 9603 w 1257378"/>
                <a:gd name="connsiteY1" fmla="*/ 195576 h 590863"/>
                <a:gd name="connsiteX2" fmla="*/ 4113 w 1257378"/>
                <a:gd name="connsiteY2" fmla="*/ 195776 h 590863"/>
                <a:gd name="connsiteX3" fmla="*/ 78 w 1257378"/>
                <a:gd name="connsiteY3" fmla="*/ 590863 h 590863"/>
                <a:gd name="connsiteX4" fmla="*/ 1257378 w 1257378"/>
                <a:gd name="connsiteY4" fmla="*/ 590863 h 590863"/>
                <a:gd name="connsiteX5" fmla="*/ 1257378 w 1257378"/>
                <a:gd name="connsiteY5" fmla="*/ 202720 h 590863"/>
                <a:gd name="connsiteX6" fmla="*/ 869235 w 1257378"/>
                <a:gd name="connsiteY6" fmla="*/ 202720 h 590863"/>
                <a:gd name="connsiteX7" fmla="*/ 419178 w 1257378"/>
                <a:gd name="connsiteY7" fmla="*/ 195576 h 590863"/>
                <a:gd name="connsiteX0" fmla="*/ 419178 w 1257378"/>
                <a:gd name="connsiteY0" fmla="*/ 214056 h 609343"/>
                <a:gd name="connsiteX1" fmla="*/ 9603 w 1257378"/>
                <a:gd name="connsiteY1" fmla="*/ 214056 h 609343"/>
                <a:gd name="connsiteX2" fmla="*/ 4113 w 1257378"/>
                <a:gd name="connsiteY2" fmla="*/ 214256 h 609343"/>
                <a:gd name="connsiteX3" fmla="*/ 78 w 1257378"/>
                <a:gd name="connsiteY3" fmla="*/ 609343 h 609343"/>
                <a:gd name="connsiteX4" fmla="*/ 1257378 w 1257378"/>
                <a:gd name="connsiteY4" fmla="*/ 609343 h 609343"/>
                <a:gd name="connsiteX5" fmla="*/ 1257378 w 1257378"/>
                <a:gd name="connsiteY5" fmla="*/ 221200 h 609343"/>
                <a:gd name="connsiteX6" fmla="*/ 869235 w 1257378"/>
                <a:gd name="connsiteY6" fmla="*/ 221200 h 609343"/>
                <a:gd name="connsiteX7" fmla="*/ 419178 w 1257378"/>
                <a:gd name="connsiteY7" fmla="*/ 214056 h 609343"/>
                <a:gd name="connsiteX0" fmla="*/ 448027 w 1286227"/>
                <a:gd name="connsiteY0" fmla="*/ 214056 h 609343"/>
                <a:gd name="connsiteX1" fmla="*/ 27426 w 1286227"/>
                <a:gd name="connsiteY1" fmla="*/ 112771 h 609343"/>
                <a:gd name="connsiteX2" fmla="*/ 38452 w 1286227"/>
                <a:gd name="connsiteY2" fmla="*/ 214056 h 609343"/>
                <a:gd name="connsiteX3" fmla="*/ 32962 w 1286227"/>
                <a:gd name="connsiteY3" fmla="*/ 214256 h 609343"/>
                <a:gd name="connsiteX4" fmla="*/ 28927 w 1286227"/>
                <a:gd name="connsiteY4" fmla="*/ 609343 h 609343"/>
                <a:gd name="connsiteX5" fmla="*/ 1286227 w 1286227"/>
                <a:gd name="connsiteY5" fmla="*/ 609343 h 609343"/>
                <a:gd name="connsiteX6" fmla="*/ 1286227 w 1286227"/>
                <a:gd name="connsiteY6" fmla="*/ 221200 h 609343"/>
                <a:gd name="connsiteX7" fmla="*/ 898084 w 1286227"/>
                <a:gd name="connsiteY7" fmla="*/ 221200 h 609343"/>
                <a:gd name="connsiteX8" fmla="*/ 448027 w 1286227"/>
                <a:gd name="connsiteY8" fmla="*/ 214056 h 609343"/>
                <a:gd name="connsiteX0" fmla="*/ 448027 w 1286227"/>
                <a:gd name="connsiteY0" fmla="*/ 214056 h 609343"/>
                <a:gd name="connsiteX1" fmla="*/ 27426 w 1286227"/>
                <a:gd name="connsiteY1" fmla="*/ 112771 h 609343"/>
                <a:gd name="connsiteX2" fmla="*/ 38452 w 1286227"/>
                <a:gd name="connsiteY2" fmla="*/ 214056 h 609343"/>
                <a:gd name="connsiteX3" fmla="*/ 32962 w 1286227"/>
                <a:gd name="connsiteY3" fmla="*/ 214256 h 609343"/>
                <a:gd name="connsiteX4" fmla="*/ 28927 w 1286227"/>
                <a:gd name="connsiteY4" fmla="*/ 609343 h 609343"/>
                <a:gd name="connsiteX5" fmla="*/ 1286227 w 1286227"/>
                <a:gd name="connsiteY5" fmla="*/ 609343 h 609343"/>
                <a:gd name="connsiteX6" fmla="*/ 1286227 w 1286227"/>
                <a:gd name="connsiteY6" fmla="*/ 221200 h 609343"/>
                <a:gd name="connsiteX7" fmla="*/ 898084 w 1286227"/>
                <a:gd name="connsiteY7" fmla="*/ 221200 h 609343"/>
                <a:gd name="connsiteX8" fmla="*/ 448027 w 1286227"/>
                <a:gd name="connsiteY8" fmla="*/ 214056 h 609343"/>
                <a:gd name="connsiteX0" fmla="*/ 420656 w 1258856"/>
                <a:gd name="connsiteY0" fmla="*/ 214056 h 609343"/>
                <a:gd name="connsiteX1" fmla="*/ 55 w 1258856"/>
                <a:gd name="connsiteY1" fmla="*/ 112771 h 609343"/>
                <a:gd name="connsiteX2" fmla="*/ 11081 w 1258856"/>
                <a:gd name="connsiteY2" fmla="*/ 214056 h 609343"/>
                <a:gd name="connsiteX3" fmla="*/ 5591 w 1258856"/>
                <a:gd name="connsiteY3" fmla="*/ 214256 h 609343"/>
                <a:gd name="connsiteX4" fmla="*/ 1556 w 1258856"/>
                <a:gd name="connsiteY4" fmla="*/ 609343 h 609343"/>
                <a:gd name="connsiteX5" fmla="*/ 1258856 w 1258856"/>
                <a:gd name="connsiteY5" fmla="*/ 609343 h 609343"/>
                <a:gd name="connsiteX6" fmla="*/ 1258856 w 1258856"/>
                <a:gd name="connsiteY6" fmla="*/ 221200 h 609343"/>
                <a:gd name="connsiteX7" fmla="*/ 870713 w 1258856"/>
                <a:gd name="connsiteY7" fmla="*/ 221200 h 609343"/>
                <a:gd name="connsiteX8" fmla="*/ 420656 w 1258856"/>
                <a:gd name="connsiteY8" fmla="*/ 214056 h 609343"/>
                <a:gd name="connsiteX0" fmla="*/ 420708 w 1258908"/>
                <a:gd name="connsiteY0" fmla="*/ 214056 h 609343"/>
                <a:gd name="connsiteX1" fmla="*/ 107 w 1258908"/>
                <a:gd name="connsiteY1" fmla="*/ 112771 h 609343"/>
                <a:gd name="connsiteX2" fmla="*/ 11133 w 1258908"/>
                <a:gd name="connsiteY2" fmla="*/ 214056 h 609343"/>
                <a:gd name="connsiteX3" fmla="*/ 5643 w 1258908"/>
                <a:gd name="connsiteY3" fmla="*/ 214256 h 609343"/>
                <a:gd name="connsiteX4" fmla="*/ 1608 w 1258908"/>
                <a:gd name="connsiteY4" fmla="*/ 609343 h 609343"/>
                <a:gd name="connsiteX5" fmla="*/ 1258908 w 1258908"/>
                <a:gd name="connsiteY5" fmla="*/ 609343 h 609343"/>
                <a:gd name="connsiteX6" fmla="*/ 1258908 w 1258908"/>
                <a:gd name="connsiteY6" fmla="*/ 221200 h 609343"/>
                <a:gd name="connsiteX7" fmla="*/ 870765 w 1258908"/>
                <a:gd name="connsiteY7" fmla="*/ 221200 h 609343"/>
                <a:gd name="connsiteX8" fmla="*/ 420708 w 1258908"/>
                <a:gd name="connsiteY8" fmla="*/ 214056 h 609343"/>
                <a:gd name="connsiteX0" fmla="*/ 419178 w 1257378"/>
                <a:gd name="connsiteY0" fmla="*/ 214056 h 609343"/>
                <a:gd name="connsiteX1" fmla="*/ 12274 w 1257378"/>
                <a:gd name="connsiteY1" fmla="*/ 209895 h 609343"/>
                <a:gd name="connsiteX2" fmla="*/ 9603 w 1257378"/>
                <a:gd name="connsiteY2" fmla="*/ 214056 h 609343"/>
                <a:gd name="connsiteX3" fmla="*/ 4113 w 1257378"/>
                <a:gd name="connsiteY3" fmla="*/ 214256 h 609343"/>
                <a:gd name="connsiteX4" fmla="*/ 78 w 1257378"/>
                <a:gd name="connsiteY4" fmla="*/ 609343 h 609343"/>
                <a:gd name="connsiteX5" fmla="*/ 1257378 w 1257378"/>
                <a:gd name="connsiteY5" fmla="*/ 609343 h 609343"/>
                <a:gd name="connsiteX6" fmla="*/ 1257378 w 1257378"/>
                <a:gd name="connsiteY6" fmla="*/ 221200 h 609343"/>
                <a:gd name="connsiteX7" fmla="*/ 869235 w 1257378"/>
                <a:gd name="connsiteY7" fmla="*/ 221200 h 609343"/>
                <a:gd name="connsiteX8" fmla="*/ 419178 w 1257378"/>
                <a:gd name="connsiteY8" fmla="*/ 214056 h 609343"/>
                <a:gd name="connsiteX0" fmla="*/ 419178 w 1257378"/>
                <a:gd name="connsiteY0" fmla="*/ 214056 h 609343"/>
                <a:gd name="connsiteX1" fmla="*/ 12274 w 1257378"/>
                <a:gd name="connsiteY1" fmla="*/ 209895 h 609343"/>
                <a:gd name="connsiteX2" fmla="*/ 887 w 1257378"/>
                <a:gd name="connsiteY2" fmla="*/ 211565 h 609343"/>
                <a:gd name="connsiteX3" fmla="*/ 4113 w 1257378"/>
                <a:gd name="connsiteY3" fmla="*/ 214256 h 609343"/>
                <a:gd name="connsiteX4" fmla="*/ 78 w 1257378"/>
                <a:gd name="connsiteY4" fmla="*/ 609343 h 609343"/>
                <a:gd name="connsiteX5" fmla="*/ 1257378 w 1257378"/>
                <a:gd name="connsiteY5" fmla="*/ 609343 h 609343"/>
                <a:gd name="connsiteX6" fmla="*/ 1257378 w 1257378"/>
                <a:gd name="connsiteY6" fmla="*/ 221200 h 609343"/>
                <a:gd name="connsiteX7" fmla="*/ 869235 w 1257378"/>
                <a:gd name="connsiteY7" fmla="*/ 221200 h 609343"/>
                <a:gd name="connsiteX8" fmla="*/ 419178 w 1257378"/>
                <a:gd name="connsiteY8" fmla="*/ 214056 h 609343"/>
                <a:gd name="connsiteX0" fmla="*/ 419178 w 1257378"/>
                <a:gd name="connsiteY0" fmla="*/ 214056 h 609343"/>
                <a:gd name="connsiteX1" fmla="*/ 4803 w 1257378"/>
                <a:gd name="connsiteY1" fmla="*/ 214876 h 609343"/>
                <a:gd name="connsiteX2" fmla="*/ 887 w 1257378"/>
                <a:gd name="connsiteY2" fmla="*/ 211565 h 609343"/>
                <a:gd name="connsiteX3" fmla="*/ 4113 w 1257378"/>
                <a:gd name="connsiteY3" fmla="*/ 214256 h 609343"/>
                <a:gd name="connsiteX4" fmla="*/ 78 w 1257378"/>
                <a:gd name="connsiteY4" fmla="*/ 609343 h 609343"/>
                <a:gd name="connsiteX5" fmla="*/ 1257378 w 1257378"/>
                <a:gd name="connsiteY5" fmla="*/ 609343 h 609343"/>
                <a:gd name="connsiteX6" fmla="*/ 1257378 w 1257378"/>
                <a:gd name="connsiteY6" fmla="*/ 221200 h 609343"/>
                <a:gd name="connsiteX7" fmla="*/ 869235 w 1257378"/>
                <a:gd name="connsiteY7" fmla="*/ 221200 h 609343"/>
                <a:gd name="connsiteX8" fmla="*/ 419178 w 1257378"/>
                <a:gd name="connsiteY8" fmla="*/ 214056 h 609343"/>
                <a:gd name="connsiteX0" fmla="*/ 419178 w 1257378"/>
                <a:gd name="connsiteY0" fmla="*/ 214056 h 609343"/>
                <a:gd name="connsiteX1" fmla="*/ 4803 w 1257378"/>
                <a:gd name="connsiteY1" fmla="*/ 214876 h 609343"/>
                <a:gd name="connsiteX2" fmla="*/ 7113 w 1257378"/>
                <a:gd name="connsiteY2" fmla="*/ 215301 h 609343"/>
                <a:gd name="connsiteX3" fmla="*/ 4113 w 1257378"/>
                <a:gd name="connsiteY3" fmla="*/ 214256 h 609343"/>
                <a:gd name="connsiteX4" fmla="*/ 78 w 1257378"/>
                <a:gd name="connsiteY4" fmla="*/ 609343 h 609343"/>
                <a:gd name="connsiteX5" fmla="*/ 1257378 w 1257378"/>
                <a:gd name="connsiteY5" fmla="*/ 609343 h 609343"/>
                <a:gd name="connsiteX6" fmla="*/ 1257378 w 1257378"/>
                <a:gd name="connsiteY6" fmla="*/ 221200 h 609343"/>
                <a:gd name="connsiteX7" fmla="*/ 869235 w 1257378"/>
                <a:gd name="connsiteY7" fmla="*/ 221200 h 609343"/>
                <a:gd name="connsiteX8" fmla="*/ 419178 w 1257378"/>
                <a:gd name="connsiteY8" fmla="*/ 214056 h 60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7378" h="609343">
                  <a:moveTo>
                    <a:pt x="419178" y="214056"/>
                  </a:moveTo>
                  <a:lnTo>
                    <a:pt x="4803" y="214876"/>
                  </a:lnTo>
                  <a:cubicBezTo>
                    <a:pt x="3780" y="214876"/>
                    <a:pt x="8681" y="215404"/>
                    <a:pt x="7113" y="215301"/>
                  </a:cubicBezTo>
                  <a:lnTo>
                    <a:pt x="4113" y="214256"/>
                  </a:lnTo>
                  <a:cubicBezTo>
                    <a:pt x="4907" y="342843"/>
                    <a:pt x="-716" y="480756"/>
                    <a:pt x="78" y="609343"/>
                  </a:cubicBezTo>
                  <a:lnTo>
                    <a:pt x="1257378" y="609343"/>
                  </a:lnTo>
                  <a:lnTo>
                    <a:pt x="1257378" y="221200"/>
                  </a:lnTo>
                  <a:lnTo>
                    <a:pt x="869235" y="221200"/>
                  </a:lnTo>
                  <a:cubicBezTo>
                    <a:pt x="851692" y="-52809"/>
                    <a:pt x="466122" y="-91377"/>
                    <a:pt x="419178" y="214056"/>
                  </a:cubicBezTo>
                  <a:close/>
                </a:path>
              </a:pathLst>
            </a:cu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sp>
          <p:nvSpPr>
            <p:cNvPr id="38" name="Oval 37"/>
            <p:cNvSpPr/>
            <p:nvPr/>
          </p:nvSpPr>
          <p:spPr>
            <a:xfrm>
              <a:off x="345032" y="50115"/>
              <a:ext cx="57372" cy="57372"/>
            </a:xfrm>
            <a:prstGeom prst="ellipse">
              <a:avLst/>
            </a:prstGeom>
            <a:grpFill/>
            <a:ln w="34925" cmpd="sng">
              <a:solidFill>
                <a:srgbClr val="00AAE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a:solidFill>
                  <a:prstClr val="white"/>
                </a:solidFill>
              </a:endParaRPr>
            </a:p>
          </p:txBody>
        </p:sp>
      </p:grpSp>
    </p:spTree>
    <p:extLst>
      <p:ext uri="{BB962C8B-B14F-4D97-AF65-F5344CB8AC3E}">
        <p14:creationId xmlns:p14="http://schemas.microsoft.com/office/powerpoint/2010/main" val="2196341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26378" r="22082"/>
          <a:stretch/>
        </p:blipFill>
        <p:spPr>
          <a:xfrm>
            <a:off x="5605895" y="1143000"/>
            <a:ext cx="3531864" cy="4573345"/>
          </a:xfrm>
          <a:prstGeom prst="rect">
            <a:avLst/>
          </a:prstGeom>
        </p:spPr>
      </p:pic>
      <p:sp>
        <p:nvSpPr>
          <p:cNvPr id="23" name="Rectangle 22"/>
          <p:cNvSpPr/>
          <p:nvPr/>
        </p:nvSpPr>
        <p:spPr>
          <a:xfrm rot="5400000">
            <a:off x="1382571" y="1571390"/>
            <a:ext cx="2840749" cy="5605899"/>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22" name="Rectangle 21"/>
          <p:cNvSpPr/>
          <p:nvPr/>
        </p:nvSpPr>
        <p:spPr>
          <a:xfrm>
            <a:off x="0" y="56546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 name="Title 1"/>
          <p:cNvSpPr>
            <a:spLocks noGrp="1"/>
          </p:cNvSpPr>
          <p:nvPr>
            <p:ph type="title"/>
          </p:nvPr>
        </p:nvSpPr>
        <p:spPr>
          <a:xfrm>
            <a:off x="452438" y="274638"/>
            <a:ext cx="5787538" cy="371748"/>
          </a:xfrm>
        </p:spPr>
        <p:txBody>
          <a:bodyPr/>
          <a:lstStyle/>
          <a:p>
            <a:r>
              <a:rPr lang="en-US" dirty="0"/>
              <a:t>Claim reconsiderations and appeals online</a:t>
            </a:r>
          </a:p>
        </p:txBody>
      </p:sp>
      <p:sp>
        <p:nvSpPr>
          <p:cNvPr id="3" name="Slide Number Placeholder 2"/>
          <p:cNvSpPr>
            <a:spLocks noGrp="1"/>
          </p:cNvSpPr>
          <p:nvPr>
            <p:ph type="sldNum" sz="quarter" idx="10"/>
          </p:nvPr>
        </p:nvSpPr>
        <p:spPr/>
        <p:txBody>
          <a:bodyPr/>
          <a:lstStyle/>
          <a:p>
            <a:fld id="{97C9F2F1-5B60-4828-8D48-CC3CA0267DF1}" type="slidenum">
              <a:rPr lang="en-US" altLang="en-US" smtClean="0"/>
              <a:pPr/>
              <a:t>17</a:t>
            </a:fld>
            <a:endParaRPr lang="en-US" altLang="en-US" dirty="0"/>
          </a:p>
        </p:txBody>
      </p:sp>
      <p:sp>
        <p:nvSpPr>
          <p:cNvPr id="4" name="Footer Placeholder 3"/>
          <p:cNvSpPr>
            <a:spLocks noGrp="1"/>
          </p:cNvSpPr>
          <p:nvPr>
            <p:ph type="ftr" sz="quarter" idx="11"/>
          </p:nvPr>
        </p:nvSpPr>
        <p:spPr>
          <a:xfrm>
            <a:off x="0" y="6613525"/>
            <a:ext cx="7011988" cy="228600"/>
          </a:xfrm>
        </p:spPr>
        <p:txBody>
          <a:bodyPr/>
          <a:lstStyle/>
          <a:p>
            <a:r>
              <a:rPr lang="en-US" altLang="en-US" dirty="0"/>
              <a:t>Confidential, unpublished property of Cigna. Do not duplicate or distribute. Use and distribution limited solely to authorized personnel. © 2021 Cigna</a:t>
            </a:r>
          </a:p>
        </p:txBody>
      </p:sp>
      <p:sp>
        <p:nvSpPr>
          <p:cNvPr id="13" name="Rectangle 12"/>
          <p:cNvSpPr/>
          <p:nvPr/>
        </p:nvSpPr>
        <p:spPr>
          <a:xfrm>
            <a:off x="1304972" y="1186673"/>
            <a:ext cx="1860965" cy="1169551"/>
          </a:xfrm>
          <a:prstGeom prst="rect">
            <a:avLst/>
          </a:prstGeom>
        </p:spPr>
        <p:txBody>
          <a:bodyPr wrap="square">
            <a:spAutoFit/>
          </a:bodyPr>
          <a:lstStyle/>
          <a:p>
            <a:pPr>
              <a:spcBef>
                <a:spcPts val="0"/>
              </a:spcBef>
              <a:spcAft>
                <a:spcPts val="0"/>
              </a:spcAft>
            </a:pPr>
            <a:r>
              <a:rPr lang="en-US" sz="1400" dirty="0">
                <a:solidFill>
                  <a:prstClr val="black"/>
                </a:solidFill>
                <a:latin typeface="Arial"/>
                <a:cs typeface="Arial"/>
              </a:rPr>
              <a:t>Get answers to common questions by accessing the </a:t>
            </a:r>
            <a:r>
              <a:rPr lang="en-US" sz="1400" b="1" dirty="0">
                <a:solidFill>
                  <a:srgbClr val="0065A6"/>
                </a:solidFill>
                <a:latin typeface="Arial"/>
                <a:cs typeface="Arial"/>
              </a:rPr>
              <a:t>Reconsideration Help</a:t>
            </a:r>
            <a:r>
              <a:rPr lang="en-US" sz="1400" dirty="0">
                <a:solidFill>
                  <a:prstClr val="black"/>
                </a:solidFill>
                <a:latin typeface="Arial"/>
                <a:cs typeface="Arial"/>
              </a:rPr>
              <a:t> menu.</a:t>
            </a:r>
          </a:p>
        </p:txBody>
      </p:sp>
      <p:sp>
        <p:nvSpPr>
          <p:cNvPr id="16" name="Rectangle 15"/>
          <p:cNvSpPr/>
          <p:nvPr/>
        </p:nvSpPr>
        <p:spPr>
          <a:xfrm>
            <a:off x="457200" y="2953965"/>
            <a:ext cx="2480397" cy="523220"/>
          </a:xfrm>
          <a:prstGeom prst="rect">
            <a:avLst/>
          </a:prstGeom>
        </p:spPr>
        <p:txBody>
          <a:bodyPr wrap="square">
            <a:spAutoFit/>
          </a:bodyPr>
          <a:lstStyle/>
          <a:p>
            <a:r>
              <a:rPr lang="en-US" sz="1400" dirty="0">
                <a:solidFill>
                  <a:prstClr val="black"/>
                </a:solidFill>
                <a:latin typeface="Arial"/>
                <a:cs typeface="Arial"/>
              </a:rPr>
              <a:t>The </a:t>
            </a:r>
            <a:r>
              <a:rPr lang="en-US" sz="1400" b="1" dirty="0">
                <a:solidFill>
                  <a:srgbClr val="0065A6"/>
                </a:solidFill>
                <a:latin typeface="Arial"/>
                <a:cs typeface="Arial"/>
              </a:rPr>
              <a:t>Reconsideration History </a:t>
            </a:r>
            <a:r>
              <a:rPr lang="en-US" sz="1400" dirty="0">
                <a:solidFill>
                  <a:prstClr val="black"/>
                </a:solidFill>
                <a:latin typeface="Arial"/>
                <a:cs typeface="Arial"/>
              </a:rPr>
              <a:t>section will display</a:t>
            </a:r>
          </a:p>
        </p:txBody>
      </p:sp>
      <p:pic>
        <p:nvPicPr>
          <p:cNvPr id="7" name="Picture 6"/>
          <p:cNvPicPr>
            <a:picLocks noChangeAspect="1"/>
          </p:cNvPicPr>
          <p:nvPr/>
        </p:nvPicPr>
        <p:blipFill>
          <a:blip r:embed="rId3"/>
          <a:stretch>
            <a:fillRect/>
          </a:stretch>
        </p:blipFill>
        <p:spPr>
          <a:xfrm>
            <a:off x="576737" y="3945182"/>
            <a:ext cx="5029160" cy="1714222"/>
          </a:xfrm>
          <a:prstGeom prst="rect">
            <a:avLst/>
          </a:prstGeom>
          <a:ln w="6350">
            <a:solidFill>
              <a:schemeClr val="tx1"/>
            </a:solidFill>
          </a:ln>
          <a:effectLst/>
        </p:spPr>
      </p:pic>
      <p:sp>
        <p:nvSpPr>
          <p:cNvPr id="14" name="Rounded Rectangle 13"/>
          <p:cNvSpPr/>
          <p:nvPr/>
        </p:nvSpPr>
        <p:spPr>
          <a:xfrm>
            <a:off x="2518800" y="4894404"/>
            <a:ext cx="942289" cy="156919"/>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pic>
        <p:nvPicPr>
          <p:cNvPr id="8" name="Picture 7"/>
          <p:cNvPicPr>
            <a:picLocks noChangeAspect="1"/>
          </p:cNvPicPr>
          <p:nvPr/>
        </p:nvPicPr>
        <p:blipFill>
          <a:blip r:embed="rId4"/>
          <a:stretch>
            <a:fillRect/>
          </a:stretch>
        </p:blipFill>
        <p:spPr>
          <a:xfrm>
            <a:off x="762518" y="2387150"/>
            <a:ext cx="1559071" cy="450262"/>
          </a:xfrm>
          <a:prstGeom prst="rect">
            <a:avLst/>
          </a:prstGeom>
          <a:ln w="6350">
            <a:solidFill>
              <a:schemeClr val="tx1"/>
            </a:solidFill>
          </a:ln>
        </p:spPr>
      </p:pic>
      <p:sp>
        <p:nvSpPr>
          <p:cNvPr id="18" name="Rounded Rectangle 17"/>
          <p:cNvSpPr/>
          <p:nvPr/>
        </p:nvSpPr>
        <p:spPr>
          <a:xfrm>
            <a:off x="2100482" y="2468061"/>
            <a:ext cx="230297" cy="227297"/>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19" name="Footer Placeholder 4"/>
          <p:cNvSpPr txBox="1">
            <a:spLocks/>
          </p:cNvSpPr>
          <p:nvPr/>
        </p:nvSpPr>
        <p:spPr bwMode="auto">
          <a:xfrm>
            <a:off x="457200" y="641350"/>
            <a:ext cx="6835026" cy="381000"/>
          </a:xfrm>
          <a:prstGeom prst="rect">
            <a:avLst/>
          </a:prstGeom>
          <a:noFill/>
          <a:ln w="9525">
            <a:noFill/>
            <a:miter lim="800000"/>
            <a:headEnd/>
            <a:tailEnd/>
          </a:ln>
        </p:spPr>
        <p:txBody>
          <a:bodyPr/>
          <a:lstStyle/>
          <a:p>
            <a:pPr>
              <a:defRPr/>
            </a:pPr>
            <a:r>
              <a:rPr lang="en-US" sz="1600" b="1" dirty="0">
                <a:solidFill>
                  <a:prstClr val="black">
                    <a:lumMod val="65000"/>
                    <a:lumOff val="35000"/>
                  </a:prstClr>
                </a:solidFill>
                <a:latin typeface="Arial" pitchFamily="-1" charset="0"/>
                <a:ea typeface="ＭＳ Ｐゴシック" pitchFamily="-65" charset="-128"/>
                <a:cs typeface="ＭＳ Ｐゴシック" pitchFamily="-65" charset="-128"/>
              </a:rPr>
              <a:t>Help, history, and status</a:t>
            </a:r>
          </a:p>
        </p:txBody>
      </p:sp>
      <p:sp>
        <p:nvSpPr>
          <p:cNvPr id="17" name="Right Arrow 16"/>
          <p:cNvSpPr/>
          <p:nvPr/>
        </p:nvSpPr>
        <p:spPr>
          <a:xfrm>
            <a:off x="2566523" y="2351585"/>
            <a:ext cx="559469" cy="545676"/>
          </a:xfrm>
          <a:prstGeom prst="rightArrow">
            <a:avLst/>
          </a:prstGeom>
          <a:solidFill>
            <a:srgbClr val="39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9" name="Picture 8"/>
          <p:cNvPicPr>
            <a:picLocks noChangeAspect="1"/>
          </p:cNvPicPr>
          <p:nvPr/>
        </p:nvPicPr>
        <p:blipFill>
          <a:blip r:embed="rId5"/>
          <a:stretch>
            <a:fillRect/>
          </a:stretch>
        </p:blipFill>
        <p:spPr>
          <a:xfrm>
            <a:off x="3342326" y="1146063"/>
            <a:ext cx="2263570" cy="2006089"/>
          </a:xfrm>
          <a:prstGeom prst="rect">
            <a:avLst/>
          </a:prstGeom>
          <a:ln w="6350">
            <a:solidFill>
              <a:schemeClr val="tx1"/>
            </a:solidFill>
          </a:ln>
          <a:effectLst/>
        </p:spPr>
      </p:pic>
      <p:sp>
        <p:nvSpPr>
          <p:cNvPr id="24" name="Rectangle 23"/>
          <p:cNvSpPr/>
          <p:nvPr/>
        </p:nvSpPr>
        <p:spPr>
          <a:xfrm>
            <a:off x="457200" y="3380038"/>
            <a:ext cx="4952522" cy="523220"/>
          </a:xfrm>
          <a:prstGeom prst="rect">
            <a:avLst/>
          </a:prstGeom>
        </p:spPr>
        <p:txBody>
          <a:bodyPr wrap="square">
            <a:spAutoFit/>
          </a:bodyPr>
          <a:lstStyle/>
          <a:p>
            <a:r>
              <a:rPr lang="en-US" sz="1400" dirty="0">
                <a:solidFill>
                  <a:prstClr val="black"/>
                </a:solidFill>
                <a:latin typeface="Arial"/>
                <a:cs typeface="Arial"/>
              </a:rPr>
              <a:t>the status, who in your organization worked on it, and the Cigna processor’s decision notes, when applicable. </a:t>
            </a:r>
          </a:p>
        </p:txBody>
      </p:sp>
      <p:sp>
        <p:nvSpPr>
          <p:cNvPr id="25" name="Rectangle 24"/>
          <p:cNvSpPr/>
          <p:nvPr/>
        </p:nvSpPr>
        <p:spPr>
          <a:xfrm>
            <a:off x="376167" y="959203"/>
            <a:ext cx="813931" cy="1569660"/>
          </a:xfrm>
          <a:prstGeom prst="rect">
            <a:avLst/>
          </a:prstGeom>
        </p:spPr>
        <p:txBody>
          <a:bodyPr wrap="square">
            <a:spAutoFit/>
          </a:bodyPr>
          <a:lstStyle/>
          <a:p>
            <a:pPr>
              <a:spcBef>
                <a:spcPts val="0"/>
              </a:spcBef>
              <a:spcAft>
                <a:spcPts val="0"/>
              </a:spcAft>
            </a:pPr>
            <a:r>
              <a:rPr lang="en-US" sz="9600" b="1" dirty="0">
                <a:solidFill>
                  <a:srgbClr val="00AAE0"/>
                </a:solidFill>
                <a:latin typeface="Arial"/>
                <a:cs typeface="Arial"/>
              </a:rPr>
              <a:t>?</a:t>
            </a:r>
            <a:endParaRPr lang="en-US" sz="9600" dirty="0">
              <a:solidFill>
                <a:srgbClr val="00AAE0"/>
              </a:solidFill>
              <a:latin typeface="Arial"/>
              <a:cs typeface="Arial"/>
            </a:endParaRPr>
          </a:p>
        </p:txBody>
      </p:sp>
      <p:sp>
        <p:nvSpPr>
          <p:cNvPr id="21" name="Rectangle 20"/>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Tree>
    <p:extLst>
      <p:ext uri="{BB962C8B-B14F-4D97-AF65-F5344CB8AC3E}">
        <p14:creationId xmlns:p14="http://schemas.microsoft.com/office/powerpoint/2010/main" val="2327975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Woman working from home. Student girl using laptop in her room Freelancer woman working on laptop computer at home. Creative occupation, work from home, freelance, online learning, lockdown, studying concept. Distance education business woman stock pictures, royalty-free photos &amp; images"/>
          <p:cNvPicPr>
            <a:picLocks noChangeAspect="1"/>
          </p:cNvPicPr>
          <p:nvPr/>
        </p:nvPicPr>
        <p:blipFill rotWithShape="1">
          <a:blip r:embed="rId2" cstate="print">
            <a:extLst>
              <a:ext uri="{28A0092B-C50C-407E-A947-70E740481C1C}">
                <a14:useLocalDpi xmlns:a14="http://schemas.microsoft.com/office/drawing/2010/main" val="0"/>
              </a:ext>
            </a:extLst>
          </a:blip>
          <a:srcRect l="6296" t="3343" r="15981" b="4529"/>
          <a:stretch/>
        </p:blipFill>
        <p:spPr bwMode="auto">
          <a:xfrm>
            <a:off x="3569" y="1143000"/>
            <a:ext cx="3497802" cy="2765463"/>
          </a:xfrm>
          <a:prstGeom prst="rect">
            <a:avLst/>
          </a:prstGeom>
          <a:noFill/>
          <a:ln>
            <a:noFill/>
          </a:ln>
        </p:spPr>
      </p:pic>
      <p:sp>
        <p:nvSpPr>
          <p:cNvPr id="31" name="Rectangle 30"/>
          <p:cNvSpPr/>
          <p:nvPr/>
        </p:nvSpPr>
        <p:spPr>
          <a:xfrm>
            <a:off x="0" y="3905729"/>
            <a:ext cx="9144000" cy="1748946"/>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17"/>
          <p:cNvPicPr>
            <a:picLocks noChangeAspect="1"/>
          </p:cNvPicPr>
          <p:nvPr/>
        </p:nvPicPr>
        <p:blipFill>
          <a:blip r:embed="rId3"/>
          <a:stretch>
            <a:fillRect/>
          </a:stretch>
        </p:blipFill>
        <p:spPr>
          <a:xfrm>
            <a:off x="197681" y="4069554"/>
            <a:ext cx="3497076" cy="1015280"/>
          </a:xfrm>
          <a:prstGeom prst="rect">
            <a:avLst/>
          </a:prstGeom>
          <a:ln w="6350">
            <a:solidFill>
              <a:schemeClr val="tx1"/>
            </a:solidFill>
          </a:ln>
          <a:effectLst/>
        </p:spPr>
      </p:pic>
      <p:sp>
        <p:nvSpPr>
          <p:cNvPr id="2" name="Title 1"/>
          <p:cNvSpPr>
            <a:spLocks noGrp="1"/>
          </p:cNvSpPr>
          <p:nvPr>
            <p:ph type="title"/>
          </p:nvPr>
        </p:nvSpPr>
        <p:spPr/>
        <p:txBody>
          <a:bodyPr/>
          <a:lstStyle/>
          <a:p>
            <a:r>
              <a:rPr lang="en-US" dirty="0"/>
              <a:t>Upload documentation for pended claims</a:t>
            </a:r>
            <a:br>
              <a:rPr lang="en-US" dirty="0"/>
            </a:br>
            <a:endParaRPr lang="en-US" dirty="0"/>
          </a:p>
        </p:txBody>
      </p:sp>
      <p:sp>
        <p:nvSpPr>
          <p:cNvPr id="3" name="Slide Number Placeholder 2"/>
          <p:cNvSpPr>
            <a:spLocks noGrp="1"/>
          </p:cNvSpPr>
          <p:nvPr>
            <p:ph type="sldNum" sz="quarter" idx="10"/>
          </p:nvPr>
        </p:nvSpPr>
        <p:spPr/>
        <p:txBody>
          <a:bodyPr/>
          <a:lstStyle/>
          <a:p>
            <a:fld id="{97C9F2F1-5B60-4828-8D48-CC3CA0267DF1}" type="slidenum">
              <a:rPr/>
              <a:pPr/>
              <a:t>18</a:t>
            </a:fld>
            <a:endParaRPr/>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13" name="Rectangle 12"/>
          <p:cNvSpPr/>
          <p:nvPr/>
        </p:nvSpPr>
        <p:spPr>
          <a:xfrm>
            <a:off x="3593270" y="1348811"/>
            <a:ext cx="1219522" cy="2400657"/>
          </a:xfrm>
          <a:prstGeom prst="rect">
            <a:avLst/>
          </a:prstGeom>
        </p:spPr>
        <p:txBody>
          <a:bodyPr wrap="square">
            <a:spAutoFit/>
          </a:bodyPr>
          <a:lstStyle/>
          <a:p>
            <a:pPr>
              <a:spcAft>
                <a:spcPts val="600"/>
              </a:spcAft>
            </a:pPr>
            <a:r>
              <a:rPr lang="en-US" sz="1400" b="1" dirty="0">
                <a:solidFill>
                  <a:srgbClr val="0065A6"/>
                </a:solidFill>
              </a:rPr>
              <a:t>1. Attach up to six files. </a:t>
            </a:r>
          </a:p>
          <a:p>
            <a:pPr>
              <a:spcBef>
                <a:spcPts val="0"/>
              </a:spcBef>
              <a:spcAft>
                <a:spcPts val="600"/>
              </a:spcAft>
            </a:pPr>
            <a:r>
              <a:rPr lang="en-US" sz="1400" dirty="0">
                <a:solidFill>
                  <a:prstClr val="black"/>
                </a:solidFill>
              </a:rPr>
              <a:t>Each file may be a maximum of 64MB. </a:t>
            </a:r>
          </a:p>
          <a:p>
            <a:pPr>
              <a:spcBef>
                <a:spcPts val="0"/>
              </a:spcBef>
              <a:spcAft>
                <a:spcPts val="0"/>
              </a:spcAft>
            </a:pPr>
            <a:r>
              <a:rPr lang="en-US" sz="1400" dirty="0">
                <a:solidFill>
                  <a:prstClr val="black"/>
                </a:solidFill>
              </a:rPr>
              <a:t>File types: .bmp, .</a:t>
            </a:r>
            <a:r>
              <a:rPr lang="en-US" sz="1400" dirty="0" err="1">
                <a:solidFill>
                  <a:prstClr val="black"/>
                </a:solidFill>
              </a:rPr>
              <a:t>png</a:t>
            </a:r>
            <a:r>
              <a:rPr lang="en-US" sz="1400" dirty="0">
                <a:solidFill>
                  <a:prstClr val="black"/>
                </a:solidFill>
              </a:rPr>
              <a:t>, .jpg, .gif, .</a:t>
            </a:r>
            <a:r>
              <a:rPr lang="en-US" sz="1400" dirty="0" err="1">
                <a:solidFill>
                  <a:prstClr val="black"/>
                </a:solidFill>
              </a:rPr>
              <a:t>tif</a:t>
            </a:r>
            <a:r>
              <a:rPr lang="en-US" sz="1400" dirty="0">
                <a:solidFill>
                  <a:prstClr val="black"/>
                </a:solidFill>
              </a:rPr>
              <a:t>, and .pdf.</a:t>
            </a:r>
            <a:r>
              <a:rPr lang="en-US" sz="1400" dirty="0">
                <a:solidFill>
                  <a:srgbClr val="0065A6"/>
                </a:solidFill>
              </a:rPr>
              <a:t>  </a:t>
            </a:r>
          </a:p>
        </p:txBody>
      </p:sp>
      <p:pic>
        <p:nvPicPr>
          <p:cNvPr id="8" name="Picture 7"/>
          <p:cNvPicPr>
            <a:picLocks noChangeAspect="1"/>
          </p:cNvPicPr>
          <p:nvPr/>
        </p:nvPicPr>
        <p:blipFill rotWithShape="1">
          <a:blip r:embed="rId4"/>
          <a:stretch/>
        </p:blipFill>
        <p:spPr>
          <a:xfrm>
            <a:off x="4899029" y="1353758"/>
            <a:ext cx="4244971" cy="2385604"/>
          </a:xfrm>
          <a:prstGeom prst="rect">
            <a:avLst/>
          </a:prstGeom>
          <a:ln w="6350">
            <a:solidFill>
              <a:schemeClr val="tx1"/>
            </a:solidFill>
          </a:ln>
          <a:effectLst/>
        </p:spPr>
      </p:pic>
      <p:sp>
        <p:nvSpPr>
          <p:cNvPr id="20" name="Rounded Rectangle 19"/>
          <p:cNvSpPr/>
          <p:nvPr/>
        </p:nvSpPr>
        <p:spPr>
          <a:xfrm>
            <a:off x="6515280" y="2615028"/>
            <a:ext cx="990239" cy="785060"/>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27" name="Rounded Rectangle 26"/>
          <p:cNvSpPr/>
          <p:nvPr/>
        </p:nvSpPr>
        <p:spPr>
          <a:xfrm>
            <a:off x="2725493" y="4374957"/>
            <a:ext cx="867777" cy="256773"/>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12" name="Rectangle 11"/>
          <p:cNvSpPr/>
          <p:nvPr/>
        </p:nvSpPr>
        <p:spPr>
          <a:xfrm>
            <a:off x="143075" y="5133582"/>
            <a:ext cx="2967724" cy="523220"/>
          </a:xfrm>
          <a:prstGeom prst="rect">
            <a:avLst/>
          </a:prstGeom>
        </p:spPr>
        <p:txBody>
          <a:bodyPr wrap="square">
            <a:spAutoFit/>
          </a:bodyPr>
          <a:lstStyle/>
          <a:p>
            <a:pPr marL="230188" indent="-230188"/>
            <a:r>
              <a:rPr lang="en-US" sz="1400" b="1" dirty="0">
                <a:solidFill>
                  <a:srgbClr val="0065A6"/>
                </a:solidFill>
              </a:rPr>
              <a:t>2.	See the status of the upload. Click submit. </a:t>
            </a:r>
          </a:p>
        </p:txBody>
      </p:sp>
      <p:pic>
        <p:nvPicPr>
          <p:cNvPr id="7" name="Picture 6"/>
          <p:cNvPicPr>
            <a:picLocks noChangeAspect="1"/>
          </p:cNvPicPr>
          <p:nvPr/>
        </p:nvPicPr>
        <p:blipFill>
          <a:blip r:embed="rId5"/>
          <a:stretch>
            <a:fillRect/>
          </a:stretch>
        </p:blipFill>
        <p:spPr>
          <a:xfrm>
            <a:off x="3959533" y="4072985"/>
            <a:ext cx="4973098" cy="1014984"/>
          </a:xfrm>
          <a:prstGeom prst="rect">
            <a:avLst/>
          </a:prstGeom>
          <a:ln w="6350">
            <a:solidFill>
              <a:schemeClr val="tx1"/>
            </a:solidFill>
          </a:ln>
          <a:effectLst/>
        </p:spPr>
      </p:pic>
      <p:sp>
        <p:nvSpPr>
          <p:cNvPr id="19" name="Rectangle 18"/>
          <p:cNvSpPr/>
          <p:nvPr/>
        </p:nvSpPr>
        <p:spPr>
          <a:xfrm>
            <a:off x="3859644" y="5216292"/>
            <a:ext cx="4584760" cy="307777"/>
          </a:xfrm>
          <a:prstGeom prst="rect">
            <a:avLst/>
          </a:prstGeom>
        </p:spPr>
        <p:txBody>
          <a:bodyPr wrap="square">
            <a:spAutoFit/>
          </a:bodyPr>
          <a:lstStyle/>
          <a:p>
            <a:r>
              <a:rPr lang="en-US" sz="1400" b="1" dirty="0">
                <a:solidFill>
                  <a:srgbClr val="0065A6"/>
                </a:solidFill>
              </a:rPr>
              <a:t>3. Receive a reference number.</a:t>
            </a:r>
          </a:p>
        </p:txBody>
      </p:sp>
      <p:sp>
        <p:nvSpPr>
          <p:cNvPr id="25" name="Rectangle 24"/>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30" name="Rectangle 29"/>
          <p:cNvSpPr/>
          <p:nvPr/>
        </p:nvSpPr>
        <p:spPr>
          <a:xfrm>
            <a:off x="0" y="56546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1" name="Footer Placeholder 4"/>
          <p:cNvSpPr txBox="1">
            <a:spLocks/>
          </p:cNvSpPr>
          <p:nvPr/>
        </p:nvSpPr>
        <p:spPr bwMode="auto">
          <a:xfrm>
            <a:off x="457200" y="641350"/>
            <a:ext cx="6705600" cy="381000"/>
          </a:xfrm>
          <a:prstGeom prst="rect">
            <a:avLst/>
          </a:prstGeom>
          <a:noFill/>
          <a:ln w="9525">
            <a:noFill/>
            <a:miter lim="800000"/>
            <a:headEnd/>
            <a:tailEnd/>
          </a:ln>
        </p:spPr>
        <p:txBody>
          <a:bodyPr/>
          <a:lstStyle/>
          <a:p>
            <a:pPr>
              <a:defRPr/>
            </a:pPr>
            <a:r>
              <a:rPr lang="en-US" sz="1600" b="1" dirty="0">
                <a:solidFill>
                  <a:prstClr val="black">
                    <a:lumMod val="65000"/>
                    <a:lumOff val="35000"/>
                  </a:prstClr>
                </a:solidFill>
                <a:latin typeface="Arial" pitchFamily="-1" charset="0"/>
                <a:ea typeface="ＭＳ Ｐゴシック" pitchFamily="-65" charset="-128"/>
                <a:cs typeface="ＭＳ Ｐゴシック" pitchFamily="-65" charset="-128"/>
              </a:rPr>
              <a:t>Attach and submit the requested information</a:t>
            </a:r>
          </a:p>
        </p:txBody>
      </p:sp>
      <p:sp>
        <p:nvSpPr>
          <p:cNvPr id="22" name="Right Arrow 21"/>
          <p:cNvSpPr/>
          <p:nvPr/>
        </p:nvSpPr>
        <p:spPr>
          <a:xfrm rot="8078861">
            <a:off x="3084963" y="3554761"/>
            <a:ext cx="559469" cy="545676"/>
          </a:xfrm>
          <a:prstGeom prst="rightArrow">
            <a:avLst/>
          </a:prstGeom>
          <a:solidFill>
            <a:srgbClr val="39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3" name="Right Arrow 22"/>
          <p:cNvSpPr/>
          <p:nvPr/>
        </p:nvSpPr>
        <p:spPr>
          <a:xfrm>
            <a:off x="3149969" y="5108999"/>
            <a:ext cx="559469" cy="545676"/>
          </a:xfrm>
          <a:prstGeom prst="rightArrow">
            <a:avLst/>
          </a:prstGeom>
          <a:solidFill>
            <a:srgbClr val="39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4" name="Rounded Rectangle 23"/>
          <p:cNvSpPr/>
          <p:nvPr/>
        </p:nvSpPr>
        <p:spPr>
          <a:xfrm>
            <a:off x="3959533" y="4461722"/>
            <a:ext cx="867777" cy="626248"/>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26" name="Rounded Rectangle 25"/>
          <p:cNvSpPr/>
          <p:nvPr/>
        </p:nvSpPr>
        <p:spPr>
          <a:xfrm>
            <a:off x="244912" y="4746609"/>
            <a:ext cx="710310" cy="250448"/>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Tree>
    <p:extLst>
      <p:ext uri="{BB962C8B-B14F-4D97-AF65-F5344CB8AC3E}">
        <p14:creationId xmlns:p14="http://schemas.microsoft.com/office/powerpoint/2010/main" val="2452017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55943" t="1646" r="2404" b="18878"/>
          <a:stretch/>
        </p:blipFill>
        <p:spPr>
          <a:xfrm>
            <a:off x="0" y="1142999"/>
            <a:ext cx="3568662" cy="4539343"/>
          </a:xfrm>
          <a:prstGeom prst="rect">
            <a:avLst/>
          </a:prstGeom>
        </p:spPr>
      </p:pic>
      <p:sp>
        <p:nvSpPr>
          <p:cNvPr id="2" name="Title 1"/>
          <p:cNvSpPr>
            <a:spLocks noGrp="1"/>
          </p:cNvSpPr>
          <p:nvPr>
            <p:ph type="title"/>
          </p:nvPr>
        </p:nvSpPr>
        <p:spPr/>
        <p:txBody>
          <a:bodyPr/>
          <a:lstStyle/>
          <a:p>
            <a:r>
              <a:rPr lang="en-US" dirty="0"/>
              <a:t>Precertifications</a:t>
            </a:r>
          </a:p>
        </p:txBody>
      </p:sp>
      <p:sp>
        <p:nvSpPr>
          <p:cNvPr id="3" name="Slide Number Placeholder 2"/>
          <p:cNvSpPr>
            <a:spLocks noGrp="1"/>
          </p:cNvSpPr>
          <p:nvPr>
            <p:ph type="sldNum" sz="quarter" idx="10"/>
          </p:nvPr>
        </p:nvSpPr>
        <p:spPr/>
        <p:txBody>
          <a:bodyPr/>
          <a:lstStyle/>
          <a:p>
            <a:fld id="{97C9F2F1-5B60-4828-8D48-CC3CA0267DF1}" type="slidenum">
              <a:rPr/>
              <a:pPr/>
              <a:t>19</a:t>
            </a:fld>
            <a:endParaRPr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pic>
        <p:nvPicPr>
          <p:cNvPr id="5" name="Picture 4"/>
          <p:cNvPicPr>
            <a:picLocks noChangeAspect="1"/>
          </p:cNvPicPr>
          <p:nvPr/>
        </p:nvPicPr>
        <p:blipFill>
          <a:blip r:embed="rId4"/>
          <a:stretch>
            <a:fillRect/>
          </a:stretch>
        </p:blipFill>
        <p:spPr>
          <a:xfrm>
            <a:off x="3863556" y="1467370"/>
            <a:ext cx="4931224" cy="1887895"/>
          </a:xfrm>
          <a:prstGeom prst="rect">
            <a:avLst/>
          </a:prstGeom>
          <a:ln w="6350">
            <a:solidFill>
              <a:schemeClr val="tx1"/>
            </a:solidFill>
          </a:ln>
          <a:effectLst/>
        </p:spPr>
      </p:pic>
      <p:pic>
        <p:nvPicPr>
          <p:cNvPr id="6" name="Picture 5"/>
          <p:cNvPicPr>
            <a:picLocks noChangeAspect="1"/>
          </p:cNvPicPr>
          <p:nvPr/>
        </p:nvPicPr>
        <p:blipFill>
          <a:blip r:embed="rId5"/>
          <a:stretch>
            <a:fillRect/>
          </a:stretch>
        </p:blipFill>
        <p:spPr>
          <a:xfrm>
            <a:off x="3863556" y="3680611"/>
            <a:ext cx="3793969" cy="1874402"/>
          </a:xfrm>
          <a:prstGeom prst="rect">
            <a:avLst/>
          </a:prstGeom>
          <a:ln w="6350">
            <a:solidFill>
              <a:schemeClr val="tx1"/>
            </a:solidFill>
          </a:ln>
          <a:effectLst/>
        </p:spPr>
      </p:pic>
      <p:sp>
        <p:nvSpPr>
          <p:cNvPr id="10" name="Rectangle 9"/>
          <p:cNvSpPr/>
          <p:nvPr/>
        </p:nvSpPr>
        <p:spPr>
          <a:xfrm>
            <a:off x="3754094" y="1146559"/>
            <a:ext cx="4889054" cy="307777"/>
          </a:xfrm>
          <a:prstGeom prst="rect">
            <a:avLst/>
          </a:prstGeom>
        </p:spPr>
        <p:txBody>
          <a:bodyPr wrap="square">
            <a:spAutoFit/>
          </a:bodyPr>
          <a:lstStyle/>
          <a:p>
            <a:r>
              <a:rPr lang="en-US" sz="1400" b="1" dirty="0">
                <a:solidFill>
                  <a:srgbClr val="0065A6"/>
                </a:solidFill>
              </a:rPr>
              <a:t>Click on the precertification number to view details.</a:t>
            </a:r>
          </a:p>
        </p:txBody>
      </p:sp>
      <p:sp>
        <p:nvSpPr>
          <p:cNvPr id="11" name="Rounded Rectangle 10"/>
          <p:cNvSpPr/>
          <p:nvPr/>
        </p:nvSpPr>
        <p:spPr>
          <a:xfrm>
            <a:off x="5346625" y="1850540"/>
            <a:ext cx="662872" cy="248528"/>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cxnSp>
        <p:nvCxnSpPr>
          <p:cNvPr id="13" name="Straight Arrow Connector 12"/>
          <p:cNvCxnSpPr/>
          <p:nvPr/>
        </p:nvCxnSpPr>
        <p:spPr>
          <a:xfrm flipH="1">
            <a:off x="4311858" y="2981864"/>
            <a:ext cx="257174" cy="0"/>
          </a:xfrm>
          <a:prstGeom prst="straightConnector1">
            <a:avLst/>
          </a:prstGeom>
          <a:ln>
            <a:solidFill>
              <a:srgbClr val="F68621"/>
            </a:solidFill>
            <a:tailEnd type="triangle"/>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3754094" y="3380952"/>
            <a:ext cx="5206107" cy="307777"/>
          </a:xfrm>
          <a:prstGeom prst="rect">
            <a:avLst/>
          </a:prstGeom>
        </p:spPr>
        <p:txBody>
          <a:bodyPr wrap="square">
            <a:spAutoFit/>
          </a:bodyPr>
          <a:lstStyle/>
          <a:p>
            <a:pPr eaLnBrk="0" hangingPunct="0">
              <a:spcBef>
                <a:spcPts val="0"/>
              </a:spcBef>
              <a:spcAft>
                <a:spcPts val="0"/>
              </a:spcAft>
              <a:buClr>
                <a:prstClr val="white"/>
              </a:buClr>
              <a:buSzPts val="1000"/>
              <a:tabLst>
                <a:tab pos="171450" algn="l"/>
              </a:tabLst>
            </a:pPr>
            <a:r>
              <a:rPr lang="en-US" sz="1400" b="1" dirty="0">
                <a:solidFill>
                  <a:srgbClr val="0065A6"/>
                </a:solidFill>
                <a:latin typeface="Arial" panose="020B0604020202020204" pitchFamily="34" charset="0"/>
                <a:ea typeface="Times New Roman" panose="02020603050405020304" pitchFamily="18" charset="0"/>
                <a:cs typeface="Arial" panose="020B0604020202020204" pitchFamily="34" charset="0"/>
              </a:rPr>
              <a:t>To appeal the precertification decision, click Start Appeal.</a:t>
            </a:r>
          </a:p>
        </p:txBody>
      </p:sp>
      <p:sp>
        <p:nvSpPr>
          <p:cNvPr id="18" name="Rounded Rectangle 17"/>
          <p:cNvSpPr/>
          <p:nvPr/>
        </p:nvSpPr>
        <p:spPr>
          <a:xfrm>
            <a:off x="3868151" y="5407154"/>
            <a:ext cx="466146" cy="188278"/>
          </a:xfrm>
          <a:prstGeom prst="roundRect">
            <a:avLst/>
          </a:prstGeom>
          <a:noFill/>
          <a:ln>
            <a:solidFill>
              <a:srgbClr val="F6862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prstClr val="black"/>
              </a:solidFill>
            </a:endParaRPr>
          </a:p>
        </p:txBody>
      </p:sp>
      <p:sp>
        <p:nvSpPr>
          <p:cNvPr id="20" name="Rectangle 19"/>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1" name="Rectangle 20"/>
          <p:cNvSpPr/>
          <p:nvPr/>
        </p:nvSpPr>
        <p:spPr>
          <a:xfrm>
            <a:off x="0" y="56546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3" name="Footer Placeholder 4"/>
          <p:cNvSpPr txBox="1">
            <a:spLocks/>
          </p:cNvSpPr>
          <p:nvPr/>
        </p:nvSpPr>
        <p:spPr bwMode="auto">
          <a:xfrm>
            <a:off x="457200" y="641350"/>
            <a:ext cx="6835026" cy="381000"/>
          </a:xfrm>
          <a:prstGeom prst="rect">
            <a:avLst/>
          </a:prstGeom>
          <a:noFill/>
          <a:ln w="9525">
            <a:noFill/>
            <a:miter lim="800000"/>
            <a:headEnd/>
            <a:tailEnd/>
          </a:ln>
        </p:spPr>
        <p:txBody>
          <a:bodyPr/>
          <a:lstStyle/>
          <a:p>
            <a:pPr>
              <a:defRPr/>
            </a:pPr>
            <a:r>
              <a:rPr lang="en-US" sz="1600" b="1" dirty="0">
                <a:solidFill>
                  <a:prstClr val="black">
                    <a:lumMod val="65000"/>
                    <a:lumOff val="35000"/>
                  </a:prstClr>
                </a:solidFill>
                <a:latin typeface="Arial" pitchFamily="-1" charset="0"/>
                <a:ea typeface="ＭＳ Ｐゴシック" pitchFamily="-65" charset="-128"/>
                <a:cs typeface="ＭＳ Ｐゴシック" pitchFamily="-65" charset="-128"/>
              </a:rPr>
              <a:t>View precertifications that are on file for your patients</a:t>
            </a:r>
          </a:p>
        </p:txBody>
      </p:sp>
    </p:spTree>
    <p:extLst>
      <p:ext uri="{BB962C8B-B14F-4D97-AF65-F5344CB8AC3E}">
        <p14:creationId xmlns:p14="http://schemas.microsoft.com/office/powerpoint/2010/main" val="4263424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438" y="274320"/>
            <a:ext cx="1547812" cy="330364"/>
          </a:xfrm>
        </p:spPr>
        <p:txBody>
          <a:bodyPr/>
          <a:lstStyle/>
          <a:p>
            <a:r>
              <a:rPr lang="en-US" dirty="0">
                <a:solidFill>
                  <a:srgbClr val="004986"/>
                </a:solidFill>
              </a:rPr>
              <a:t>Agenda</a:t>
            </a:r>
          </a:p>
        </p:txBody>
      </p:sp>
      <p:sp>
        <p:nvSpPr>
          <p:cNvPr id="7171" name="Slide Number Placeholder 1"/>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684213"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915988"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1146175"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16033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0605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25177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29749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fld id="{7FEEA80B-9CE3-4E14-A6DB-DD61A182A4CC}" type="slidenum">
              <a:rPr lang="en-US" altLang="en-US" sz="1000" smtClean="0">
                <a:solidFill>
                  <a:srgbClr val="999999"/>
                </a:solidFill>
              </a:rPr>
              <a:pPr>
                <a:spcBef>
                  <a:spcPct val="0"/>
                </a:spcBef>
                <a:buClrTx/>
                <a:buFontTx/>
                <a:buNone/>
              </a:pPr>
              <a:t>2</a:t>
            </a:fld>
            <a:endParaRPr lang="en-US" altLang="en-US" sz="1000" dirty="0">
              <a:solidFill>
                <a:srgbClr val="999999"/>
              </a:solidFill>
            </a:endParaRPr>
          </a:p>
        </p:txBody>
      </p:sp>
      <p:sp>
        <p:nvSpPr>
          <p:cNvPr id="7170"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684213"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915988"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1146175"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16033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0605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25177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29749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a:t>
            </a:r>
          </a:p>
        </p:txBody>
      </p:sp>
      <p:sp>
        <p:nvSpPr>
          <p:cNvPr id="7172" name="TextBox 5"/>
          <p:cNvSpPr txBox="1">
            <a:spLocks noChangeArrowheads="1"/>
          </p:cNvSpPr>
          <p:nvPr/>
        </p:nvSpPr>
        <p:spPr bwMode="auto">
          <a:xfrm>
            <a:off x="8839200" y="1973263"/>
            <a:ext cx="1841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37931725" indent="-3747452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684213"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915988"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1146175"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16033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0605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25177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29749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a:spcBef>
                <a:spcPct val="0"/>
              </a:spcBef>
              <a:buClrTx/>
              <a:buFontTx/>
              <a:buNone/>
            </a:pPr>
            <a:endParaRPr lang="en-US" altLang="en-US" sz="2400" dirty="0"/>
          </a:p>
        </p:txBody>
      </p:sp>
      <p:sp>
        <p:nvSpPr>
          <p:cNvPr id="7175" name="Text Placeholder 1"/>
          <p:cNvSpPr txBox="1">
            <a:spLocks/>
          </p:cNvSpPr>
          <p:nvPr/>
        </p:nvSpPr>
        <p:spPr bwMode="auto">
          <a:xfrm>
            <a:off x="1779040" y="1304695"/>
            <a:ext cx="7244310" cy="3037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0188"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1pPr>
            <a:lvl2pPr marL="454025" indent="-22383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2pPr>
            <a:lvl3pPr marL="684213"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3pPr>
            <a:lvl4pPr marL="915988" indent="-231775">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4pPr>
            <a:lvl5pPr marL="1146175" indent="-230188">
              <a:spcBef>
                <a:spcPct val="20000"/>
              </a:spcBef>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5pPr>
            <a:lvl6pPr marL="16033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6pPr>
            <a:lvl7pPr marL="20605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7pPr>
            <a:lvl8pPr marL="25177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8pPr>
            <a:lvl9pPr marL="2974975" indent="-230188" defTabSz="457200" fontAlgn="base">
              <a:spcBef>
                <a:spcPct val="20000"/>
              </a:spcBef>
              <a:spcAft>
                <a:spcPct val="0"/>
              </a:spcAft>
              <a:buClr>
                <a:schemeClr val="tx1"/>
              </a:buClr>
              <a:buFont typeface="Arial" pitchFamily="34" charset="0"/>
              <a:buChar char="–"/>
              <a:defRPr sz="1600">
                <a:solidFill>
                  <a:schemeClr val="tx1"/>
                </a:solidFill>
                <a:latin typeface="Arial" pitchFamily="34" charset="0"/>
                <a:ea typeface="MS PGothic" pitchFamily="34" charset="-128"/>
                <a:cs typeface="Arial" pitchFamily="34" charset="0"/>
              </a:defRPr>
            </a:lvl9pPr>
          </a:lstStyle>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Introducing Evernorth</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Home care and sleep diagnostic services transition to eviCore healthcare (eviCore)</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Site of service updates</a:t>
            </a:r>
          </a:p>
          <a:p>
            <a:pPr marL="515938" lvl="2" indent="-285750">
              <a:spcBef>
                <a:spcPts val="0"/>
              </a:spcBef>
              <a:spcAft>
                <a:spcPts val="600"/>
              </a:spcAft>
              <a:buClr>
                <a:srgbClr val="004986"/>
              </a:buClr>
              <a:buFont typeface="Courier New" panose="02070309020205020404" pitchFamily="49" charset="0"/>
              <a:buChar char="o"/>
              <a:defRPr/>
            </a:pPr>
            <a:r>
              <a:rPr lang="en-US" altLang="en-US" dirty="0">
                <a:latin typeface="Arial"/>
                <a:ea typeface="ＭＳ Ｐゴシック" pitchFamily="34" charset="-128"/>
                <a:cs typeface="Arial"/>
              </a:rPr>
              <a:t>High-tech Radiology Site of Service </a:t>
            </a:r>
          </a:p>
          <a:p>
            <a:pPr marL="515938" lvl="2" indent="-285750">
              <a:spcBef>
                <a:spcPts val="0"/>
              </a:spcBef>
              <a:spcAft>
                <a:spcPts val="600"/>
              </a:spcAft>
              <a:buClr>
                <a:srgbClr val="004986"/>
              </a:buClr>
              <a:buFont typeface="Courier New" panose="02070309020205020404" pitchFamily="49" charset="0"/>
              <a:buChar char="o"/>
              <a:defRPr/>
            </a:pPr>
            <a:r>
              <a:rPr lang="en-US" altLang="en-US" dirty="0">
                <a:latin typeface="Arial"/>
                <a:ea typeface="ＭＳ Ｐゴシック" pitchFamily="34" charset="-128"/>
                <a:cs typeface="Arial"/>
              </a:rPr>
              <a:t>Oncology enhanced specialty care options program site-of-care review</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Express Scripts home delivery pharmacy</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Coverage and updates</a:t>
            </a:r>
          </a:p>
          <a:p>
            <a:pPr marL="515938" lvl="2" indent="-285750">
              <a:spcBef>
                <a:spcPts val="0"/>
              </a:spcBef>
              <a:spcAft>
                <a:spcPts val="600"/>
              </a:spcAft>
              <a:buClr>
                <a:srgbClr val="004986"/>
              </a:buClr>
              <a:buFont typeface="Courier New" panose="02070309020205020404" pitchFamily="49" charset="0"/>
              <a:buChar char="o"/>
              <a:defRPr/>
            </a:pPr>
            <a:r>
              <a:rPr lang="en-US" altLang="en-US" dirty="0">
                <a:latin typeface="Arial"/>
                <a:ea typeface="ＭＳ Ｐゴシック" pitchFamily="34" charset="-128"/>
                <a:cs typeface="Arial"/>
              </a:rPr>
              <a:t>Telehealth and cost-share</a:t>
            </a:r>
          </a:p>
          <a:p>
            <a:pPr marL="515938" lvl="2" indent="-285750">
              <a:spcBef>
                <a:spcPts val="0"/>
              </a:spcBef>
              <a:spcAft>
                <a:spcPts val="600"/>
              </a:spcAft>
              <a:buClr>
                <a:srgbClr val="004986"/>
              </a:buClr>
              <a:buFont typeface="Courier New" panose="02070309020205020404" pitchFamily="49" charset="0"/>
              <a:buChar char="o"/>
              <a:defRPr/>
            </a:pPr>
            <a:r>
              <a:rPr lang="en-US" altLang="en-US" dirty="0">
                <a:latin typeface="Arial"/>
                <a:ea typeface="ＭＳ Ｐゴシック" pitchFamily="34" charset="-128"/>
                <a:cs typeface="Arial"/>
              </a:rPr>
              <a:t>COVID-19 vaccine</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Keeping you updated </a:t>
            </a:r>
          </a:p>
          <a:p>
            <a:pPr marL="230188" lvl="1" indent="-230188">
              <a:spcBef>
                <a:spcPts val="0"/>
              </a:spcBef>
              <a:spcAft>
                <a:spcPts val="600"/>
              </a:spcAft>
              <a:buClr>
                <a:srgbClr val="004986"/>
              </a:buClr>
              <a:buFont typeface="Symbol" panose="05050102010706020507" pitchFamily="18" charset="2"/>
              <a:buChar char="·"/>
              <a:defRPr/>
            </a:pPr>
            <a:r>
              <a:rPr lang="en-US" altLang="en-US" dirty="0"/>
              <a:t>Other coverage and reimbursement policy updates</a:t>
            </a:r>
          </a:p>
          <a:p>
            <a:pPr marL="230188" lvl="1" indent="-230188">
              <a:spcBef>
                <a:spcPts val="0"/>
              </a:spcBef>
              <a:spcAft>
                <a:spcPts val="600"/>
              </a:spcAft>
              <a:buClr>
                <a:srgbClr val="004986"/>
              </a:buClr>
              <a:buFont typeface="Symbol" panose="05050102010706020507" pitchFamily="18" charset="2"/>
              <a:buChar char="·"/>
              <a:defRPr/>
            </a:pPr>
            <a:r>
              <a:rPr lang="en-US" altLang="en-US" dirty="0">
                <a:latin typeface="Arial"/>
                <a:ea typeface="ＭＳ Ｐゴシック" pitchFamily="34" charset="-128"/>
                <a:cs typeface="Arial"/>
              </a:rPr>
              <a:t>Precertification updates</a:t>
            </a:r>
          </a:p>
        </p:txBody>
      </p:sp>
      <p:sp>
        <p:nvSpPr>
          <p:cNvPr id="7177" name="TextBox 1"/>
          <p:cNvSpPr txBox="1">
            <a:spLocks noChangeArrowheads="1"/>
          </p:cNvSpPr>
          <p:nvPr/>
        </p:nvSpPr>
        <p:spPr bwMode="auto">
          <a:xfrm>
            <a:off x="481013" y="4900613"/>
            <a:ext cx="15192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cs typeface="Arial" pitchFamily="34" charset="0"/>
              </a:defRPr>
            </a:lvl1pPr>
            <a:lvl2pPr marL="742950" indent="-285750"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eaLnBrk="1" hangingPunct="1"/>
            <a:r>
              <a:rPr lang="en-US" altLang="en-US" b="1" dirty="0">
                <a:solidFill>
                  <a:schemeClr val="bg1"/>
                </a:solidFill>
              </a:rPr>
              <a:t>AGENDA</a:t>
            </a:r>
          </a:p>
        </p:txBody>
      </p:sp>
      <p:grpSp>
        <p:nvGrpSpPr>
          <p:cNvPr id="4" name="Group 3"/>
          <p:cNvGrpSpPr>
            <a:grpSpLocks noChangeAspect="1"/>
          </p:cNvGrpSpPr>
          <p:nvPr/>
        </p:nvGrpSpPr>
        <p:grpSpPr>
          <a:xfrm>
            <a:off x="214838" y="1246236"/>
            <a:ext cx="1371600" cy="1371600"/>
            <a:chOff x="371353" y="2232769"/>
            <a:chExt cx="952500" cy="952500"/>
          </a:xfrm>
        </p:grpSpPr>
        <p:sp>
          <p:nvSpPr>
            <p:cNvPr id="13" name="Oval 12"/>
            <p:cNvSpPr/>
            <p:nvPr/>
          </p:nvSpPr>
          <p:spPr>
            <a:xfrm>
              <a:off x="371353" y="2232769"/>
              <a:ext cx="952500" cy="952500"/>
            </a:xfrm>
            <a:prstGeom prst="ellipse">
              <a:avLst/>
            </a:prstGeom>
            <a:solidFill>
              <a:srgbClr val="00B4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5" name="Freeform 225"/>
            <p:cNvSpPr>
              <a:spLocks noChangeAspect="1" noEditPoints="1"/>
            </p:cNvSpPr>
            <p:nvPr/>
          </p:nvSpPr>
          <p:spPr bwMode="auto">
            <a:xfrm>
              <a:off x="585448" y="2367730"/>
              <a:ext cx="519037" cy="560230"/>
            </a:xfrm>
            <a:custGeom>
              <a:avLst/>
              <a:gdLst>
                <a:gd name="T0" fmla="*/ 195250 w 377"/>
                <a:gd name="T1" fmla="*/ 165100 h 408"/>
                <a:gd name="T2" fmla="*/ 169252 w 377"/>
                <a:gd name="T3" fmla="*/ 162983 h 408"/>
                <a:gd name="T4" fmla="*/ 185700 w 377"/>
                <a:gd name="T5" fmla="*/ 157163 h 408"/>
                <a:gd name="T6" fmla="*/ 186230 w 377"/>
                <a:gd name="T7" fmla="*/ 111125 h 408"/>
                <a:gd name="T8" fmla="*/ 154927 w 377"/>
                <a:gd name="T9" fmla="*/ 103187 h 408"/>
                <a:gd name="T10" fmla="*/ 192597 w 377"/>
                <a:gd name="T11" fmla="*/ 97896 h 408"/>
                <a:gd name="T12" fmla="*/ 44568 w 377"/>
                <a:gd name="T13" fmla="*/ 103187 h 408"/>
                <a:gd name="T14" fmla="*/ 7428 w 377"/>
                <a:gd name="T15" fmla="*/ 97896 h 408"/>
                <a:gd name="T16" fmla="*/ 0 w 377"/>
                <a:gd name="T17" fmla="*/ 153988 h 408"/>
                <a:gd name="T18" fmla="*/ 17509 w 377"/>
                <a:gd name="T19" fmla="*/ 173567 h 408"/>
                <a:gd name="T20" fmla="*/ 20162 w 377"/>
                <a:gd name="T21" fmla="*/ 161925 h 408"/>
                <a:gd name="T22" fmla="*/ 11673 w 377"/>
                <a:gd name="T23" fmla="*/ 115358 h 408"/>
                <a:gd name="T24" fmla="*/ 20162 w 377"/>
                <a:gd name="T25" fmla="*/ 104775 h 408"/>
                <a:gd name="T26" fmla="*/ 141132 w 377"/>
                <a:gd name="T27" fmla="*/ 83608 h 408"/>
                <a:gd name="T28" fmla="*/ 124153 w 377"/>
                <a:gd name="T29" fmla="*/ 68792 h 408"/>
                <a:gd name="T30" fmla="*/ 68974 w 377"/>
                <a:gd name="T31" fmla="*/ 70908 h 408"/>
                <a:gd name="T32" fmla="*/ 57302 w 377"/>
                <a:gd name="T33" fmla="*/ 87313 h 408"/>
                <a:gd name="T34" fmla="*/ 58363 w 377"/>
                <a:gd name="T35" fmla="*/ 149225 h 408"/>
                <a:gd name="T36" fmla="*/ 68974 w 377"/>
                <a:gd name="T37" fmla="*/ 161396 h 408"/>
                <a:gd name="T38" fmla="*/ 85422 w 377"/>
                <a:gd name="T39" fmla="*/ 152400 h 408"/>
                <a:gd name="T40" fmla="*/ 70035 w 377"/>
                <a:gd name="T41" fmla="*/ 145521 h 408"/>
                <a:gd name="T42" fmla="*/ 69505 w 377"/>
                <a:gd name="T43" fmla="*/ 89958 h 408"/>
                <a:gd name="T44" fmla="*/ 81177 w 377"/>
                <a:gd name="T45" fmla="*/ 79904 h 408"/>
                <a:gd name="T46" fmla="*/ 128398 w 377"/>
                <a:gd name="T47" fmla="*/ 85725 h 408"/>
                <a:gd name="T48" fmla="*/ 129990 w 377"/>
                <a:gd name="T49" fmla="*/ 142346 h 408"/>
                <a:gd name="T50" fmla="*/ 117787 w 377"/>
                <a:gd name="T51" fmla="*/ 152400 h 408"/>
                <a:gd name="T52" fmla="*/ 127867 w 377"/>
                <a:gd name="T53" fmla="*/ 162983 h 408"/>
                <a:gd name="T54" fmla="*/ 139540 w 377"/>
                <a:gd name="T55" fmla="*/ 152400 h 408"/>
                <a:gd name="T56" fmla="*/ 142723 w 377"/>
                <a:gd name="T57" fmla="*/ 91017 h 408"/>
                <a:gd name="T58" fmla="*/ 79055 w 377"/>
                <a:gd name="T59" fmla="*/ 7937 h 408"/>
                <a:gd name="T60" fmla="*/ 110889 w 377"/>
                <a:gd name="T61" fmla="*/ 2117 h 408"/>
                <a:gd name="T62" fmla="*/ 128398 w 377"/>
                <a:gd name="T63" fmla="*/ 28046 h 408"/>
                <a:gd name="T64" fmla="*/ 105053 w 377"/>
                <a:gd name="T65" fmla="*/ 56621 h 408"/>
                <a:gd name="T66" fmla="*/ 75872 w 377"/>
                <a:gd name="T67" fmla="*/ 44979 h 408"/>
                <a:gd name="T68" fmla="*/ 83300 w 377"/>
                <a:gd name="T69" fmla="*/ 31750 h 408"/>
                <a:gd name="T70" fmla="*/ 99217 w 377"/>
                <a:gd name="T71" fmla="*/ 44979 h 408"/>
                <a:gd name="T72" fmla="*/ 114603 w 377"/>
                <a:gd name="T73" fmla="*/ 34925 h 408"/>
                <a:gd name="T74" fmla="*/ 110889 w 377"/>
                <a:gd name="T75" fmla="*/ 16404 h 408"/>
                <a:gd name="T76" fmla="*/ 93380 w 377"/>
                <a:gd name="T77" fmla="*/ 12700 h 408"/>
                <a:gd name="T78" fmla="*/ 83300 w 377"/>
                <a:gd name="T79" fmla="*/ 28046 h 408"/>
                <a:gd name="T80" fmla="*/ 149621 w 377"/>
                <a:gd name="T81" fmla="*/ 28046 h 408"/>
                <a:gd name="T82" fmla="*/ 182516 w 377"/>
                <a:gd name="T83" fmla="*/ 28046 h 408"/>
                <a:gd name="T84" fmla="*/ 194189 w 377"/>
                <a:gd name="T85" fmla="*/ 57150 h 408"/>
                <a:gd name="T86" fmla="*/ 166599 w 377"/>
                <a:gd name="T87" fmla="*/ 80433 h 408"/>
                <a:gd name="T88" fmla="*/ 139540 w 377"/>
                <a:gd name="T89" fmla="*/ 62971 h 408"/>
                <a:gd name="T90" fmla="*/ 151213 w 377"/>
                <a:gd name="T91" fmla="*/ 58208 h 408"/>
                <a:gd name="T92" fmla="*/ 166599 w 377"/>
                <a:gd name="T93" fmla="*/ 68263 h 408"/>
                <a:gd name="T94" fmla="*/ 182516 w 377"/>
                <a:gd name="T95" fmla="*/ 55033 h 408"/>
                <a:gd name="T96" fmla="*/ 175088 w 377"/>
                <a:gd name="T97" fmla="*/ 38629 h 408"/>
                <a:gd name="T98" fmla="*/ 157049 w 377"/>
                <a:gd name="T99" fmla="*/ 38629 h 408"/>
                <a:gd name="T100" fmla="*/ 4775 w 377"/>
                <a:gd name="T101" fmla="*/ 51329 h 408"/>
                <a:gd name="T102" fmla="*/ 22284 w 377"/>
                <a:gd name="T103" fmla="*/ 25400 h 408"/>
                <a:gd name="T104" fmla="*/ 54118 w 377"/>
                <a:gd name="T105" fmla="*/ 31221 h 408"/>
                <a:gd name="T106" fmla="*/ 59954 w 377"/>
                <a:gd name="T107" fmla="*/ 62971 h 408"/>
                <a:gd name="T108" fmla="*/ 33956 w 377"/>
                <a:gd name="T109" fmla="*/ 80433 h 408"/>
                <a:gd name="T110" fmla="*/ 5306 w 377"/>
                <a:gd name="T111" fmla="*/ 57150 h 408"/>
                <a:gd name="T112" fmla="*/ 20162 w 377"/>
                <a:gd name="T113" fmla="*/ 60854 h 408"/>
                <a:gd name="T114" fmla="*/ 36609 w 377"/>
                <a:gd name="T115" fmla="*/ 68263 h 408"/>
                <a:gd name="T116" fmla="*/ 49874 w 377"/>
                <a:gd name="T117" fmla="*/ 51329 h 408"/>
                <a:gd name="T118" fmla="*/ 39793 w 377"/>
                <a:gd name="T119" fmla="*/ 35983 h 408"/>
                <a:gd name="T120" fmla="*/ 21223 w 377"/>
                <a:gd name="T121" fmla="*/ 39688 h 4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77" h="408">
                  <a:moveTo>
                    <a:pt x="377" y="218"/>
                  </a:moveTo>
                  <a:lnTo>
                    <a:pt x="377" y="284"/>
                  </a:lnTo>
                  <a:lnTo>
                    <a:pt x="376" y="291"/>
                  </a:lnTo>
                  <a:lnTo>
                    <a:pt x="374" y="299"/>
                  </a:lnTo>
                  <a:lnTo>
                    <a:pt x="370" y="306"/>
                  </a:lnTo>
                  <a:lnTo>
                    <a:pt x="368" y="312"/>
                  </a:lnTo>
                  <a:lnTo>
                    <a:pt x="362" y="317"/>
                  </a:lnTo>
                  <a:lnTo>
                    <a:pt x="357" y="323"/>
                  </a:lnTo>
                  <a:lnTo>
                    <a:pt x="350" y="327"/>
                  </a:lnTo>
                  <a:lnTo>
                    <a:pt x="343" y="328"/>
                  </a:lnTo>
                  <a:lnTo>
                    <a:pt x="343" y="408"/>
                  </a:lnTo>
                  <a:lnTo>
                    <a:pt x="319" y="408"/>
                  </a:lnTo>
                  <a:lnTo>
                    <a:pt x="319" y="308"/>
                  </a:lnTo>
                  <a:lnTo>
                    <a:pt x="330" y="308"/>
                  </a:lnTo>
                  <a:lnTo>
                    <a:pt x="335" y="308"/>
                  </a:lnTo>
                  <a:lnTo>
                    <a:pt x="339" y="306"/>
                  </a:lnTo>
                  <a:lnTo>
                    <a:pt x="343" y="304"/>
                  </a:lnTo>
                  <a:lnTo>
                    <a:pt x="347" y="301"/>
                  </a:lnTo>
                  <a:lnTo>
                    <a:pt x="350" y="297"/>
                  </a:lnTo>
                  <a:lnTo>
                    <a:pt x="351" y="293"/>
                  </a:lnTo>
                  <a:lnTo>
                    <a:pt x="352" y="288"/>
                  </a:lnTo>
                  <a:lnTo>
                    <a:pt x="354" y="284"/>
                  </a:lnTo>
                  <a:lnTo>
                    <a:pt x="354" y="218"/>
                  </a:lnTo>
                  <a:lnTo>
                    <a:pt x="352" y="214"/>
                  </a:lnTo>
                  <a:lnTo>
                    <a:pt x="351" y="210"/>
                  </a:lnTo>
                  <a:lnTo>
                    <a:pt x="350" y="206"/>
                  </a:lnTo>
                  <a:lnTo>
                    <a:pt x="347" y="202"/>
                  </a:lnTo>
                  <a:lnTo>
                    <a:pt x="343" y="199"/>
                  </a:lnTo>
                  <a:lnTo>
                    <a:pt x="339" y="198"/>
                  </a:lnTo>
                  <a:lnTo>
                    <a:pt x="335" y="196"/>
                  </a:lnTo>
                  <a:lnTo>
                    <a:pt x="330" y="195"/>
                  </a:lnTo>
                  <a:lnTo>
                    <a:pt x="292" y="195"/>
                  </a:lnTo>
                  <a:lnTo>
                    <a:pt x="292" y="172"/>
                  </a:lnTo>
                  <a:lnTo>
                    <a:pt x="330" y="172"/>
                  </a:lnTo>
                  <a:lnTo>
                    <a:pt x="339" y="173"/>
                  </a:lnTo>
                  <a:lnTo>
                    <a:pt x="348" y="176"/>
                  </a:lnTo>
                  <a:lnTo>
                    <a:pt x="357" y="180"/>
                  </a:lnTo>
                  <a:lnTo>
                    <a:pt x="363" y="185"/>
                  </a:lnTo>
                  <a:lnTo>
                    <a:pt x="369" y="192"/>
                  </a:lnTo>
                  <a:lnTo>
                    <a:pt x="373" y="200"/>
                  </a:lnTo>
                  <a:lnTo>
                    <a:pt x="376" y="210"/>
                  </a:lnTo>
                  <a:lnTo>
                    <a:pt x="377" y="218"/>
                  </a:lnTo>
                  <a:close/>
                  <a:moveTo>
                    <a:pt x="47" y="195"/>
                  </a:moveTo>
                  <a:lnTo>
                    <a:pt x="84" y="195"/>
                  </a:lnTo>
                  <a:lnTo>
                    <a:pt x="84" y="172"/>
                  </a:lnTo>
                  <a:lnTo>
                    <a:pt x="47" y="172"/>
                  </a:lnTo>
                  <a:lnTo>
                    <a:pt x="38" y="173"/>
                  </a:lnTo>
                  <a:lnTo>
                    <a:pt x="28" y="176"/>
                  </a:lnTo>
                  <a:lnTo>
                    <a:pt x="21" y="180"/>
                  </a:lnTo>
                  <a:lnTo>
                    <a:pt x="14" y="185"/>
                  </a:lnTo>
                  <a:lnTo>
                    <a:pt x="7" y="192"/>
                  </a:lnTo>
                  <a:lnTo>
                    <a:pt x="3" y="200"/>
                  </a:lnTo>
                  <a:lnTo>
                    <a:pt x="0" y="210"/>
                  </a:lnTo>
                  <a:lnTo>
                    <a:pt x="0" y="218"/>
                  </a:lnTo>
                  <a:lnTo>
                    <a:pt x="0" y="284"/>
                  </a:lnTo>
                  <a:lnTo>
                    <a:pt x="0" y="291"/>
                  </a:lnTo>
                  <a:lnTo>
                    <a:pt x="2" y="299"/>
                  </a:lnTo>
                  <a:lnTo>
                    <a:pt x="6" y="306"/>
                  </a:lnTo>
                  <a:lnTo>
                    <a:pt x="10" y="312"/>
                  </a:lnTo>
                  <a:lnTo>
                    <a:pt x="14" y="317"/>
                  </a:lnTo>
                  <a:lnTo>
                    <a:pt x="20" y="323"/>
                  </a:lnTo>
                  <a:lnTo>
                    <a:pt x="27" y="327"/>
                  </a:lnTo>
                  <a:lnTo>
                    <a:pt x="33" y="328"/>
                  </a:lnTo>
                  <a:lnTo>
                    <a:pt x="33" y="408"/>
                  </a:lnTo>
                  <a:lnTo>
                    <a:pt x="57" y="408"/>
                  </a:lnTo>
                  <a:lnTo>
                    <a:pt x="57" y="308"/>
                  </a:lnTo>
                  <a:lnTo>
                    <a:pt x="47" y="308"/>
                  </a:lnTo>
                  <a:lnTo>
                    <a:pt x="42" y="308"/>
                  </a:lnTo>
                  <a:lnTo>
                    <a:pt x="38" y="306"/>
                  </a:lnTo>
                  <a:lnTo>
                    <a:pt x="33" y="304"/>
                  </a:lnTo>
                  <a:lnTo>
                    <a:pt x="29" y="301"/>
                  </a:lnTo>
                  <a:lnTo>
                    <a:pt x="27" y="297"/>
                  </a:lnTo>
                  <a:lnTo>
                    <a:pt x="25" y="293"/>
                  </a:lnTo>
                  <a:lnTo>
                    <a:pt x="24" y="288"/>
                  </a:lnTo>
                  <a:lnTo>
                    <a:pt x="22" y="284"/>
                  </a:lnTo>
                  <a:lnTo>
                    <a:pt x="22" y="218"/>
                  </a:lnTo>
                  <a:lnTo>
                    <a:pt x="24" y="214"/>
                  </a:lnTo>
                  <a:lnTo>
                    <a:pt x="25" y="210"/>
                  </a:lnTo>
                  <a:lnTo>
                    <a:pt x="27" y="206"/>
                  </a:lnTo>
                  <a:lnTo>
                    <a:pt x="29" y="202"/>
                  </a:lnTo>
                  <a:lnTo>
                    <a:pt x="33" y="199"/>
                  </a:lnTo>
                  <a:lnTo>
                    <a:pt x="38" y="198"/>
                  </a:lnTo>
                  <a:lnTo>
                    <a:pt x="42" y="196"/>
                  </a:lnTo>
                  <a:lnTo>
                    <a:pt x="47" y="195"/>
                  </a:lnTo>
                  <a:close/>
                  <a:moveTo>
                    <a:pt x="269" y="172"/>
                  </a:moveTo>
                  <a:lnTo>
                    <a:pt x="269" y="172"/>
                  </a:lnTo>
                  <a:lnTo>
                    <a:pt x="267" y="165"/>
                  </a:lnTo>
                  <a:lnTo>
                    <a:pt x="266" y="158"/>
                  </a:lnTo>
                  <a:lnTo>
                    <a:pt x="262" y="151"/>
                  </a:lnTo>
                  <a:lnTo>
                    <a:pt x="258" y="144"/>
                  </a:lnTo>
                  <a:lnTo>
                    <a:pt x="252" y="139"/>
                  </a:lnTo>
                  <a:lnTo>
                    <a:pt x="247" y="134"/>
                  </a:lnTo>
                  <a:lnTo>
                    <a:pt x="234" y="130"/>
                  </a:lnTo>
                  <a:lnTo>
                    <a:pt x="229" y="129"/>
                  </a:lnTo>
                  <a:lnTo>
                    <a:pt x="222" y="128"/>
                  </a:lnTo>
                  <a:lnTo>
                    <a:pt x="153" y="128"/>
                  </a:lnTo>
                  <a:lnTo>
                    <a:pt x="148" y="129"/>
                  </a:lnTo>
                  <a:lnTo>
                    <a:pt x="141" y="130"/>
                  </a:lnTo>
                  <a:lnTo>
                    <a:pt x="130" y="134"/>
                  </a:lnTo>
                  <a:lnTo>
                    <a:pt x="124" y="139"/>
                  </a:lnTo>
                  <a:lnTo>
                    <a:pt x="119" y="144"/>
                  </a:lnTo>
                  <a:lnTo>
                    <a:pt x="113" y="151"/>
                  </a:lnTo>
                  <a:lnTo>
                    <a:pt x="110" y="158"/>
                  </a:lnTo>
                  <a:lnTo>
                    <a:pt x="108" y="165"/>
                  </a:lnTo>
                  <a:lnTo>
                    <a:pt x="108" y="172"/>
                  </a:lnTo>
                  <a:lnTo>
                    <a:pt x="106" y="174"/>
                  </a:lnTo>
                  <a:lnTo>
                    <a:pt x="106" y="264"/>
                  </a:lnTo>
                  <a:lnTo>
                    <a:pt x="108" y="273"/>
                  </a:lnTo>
                  <a:lnTo>
                    <a:pt x="110" y="282"/>
                  </a:lnTo>
                  <a:lnTo>
                    <a:pt x="113" y="288"/>
                  </a:lnTo>
                  <a:lnTo>
                    <a:pt x="117" y="294"/>
                  </a:lnTo>
                  <a:lnTo>
                    <a:pt x="123" y="299"/>
                  </a:lnTo>
                  <a:lnTo>
                    <a:pt x="128" y="304"/>
                  </a:lnTo>
                  <a:lnTo>
                    <a:pt x="130" y="305"/>
                  </a:lnTo>
                  <a:lnTo>
                    <a:pt x="135" y="308"/>
                  </a:lnTo>
                  <a:lnTo>
                    <a:pt x="141" y="309"/>
                  </a:lnTo>
                  <a:lnTo>
                    <a:pt x="141" y="408"/>
                  </a:lnTo>
                  <a:lnTo>
                    <a:pt x="164" y="408"/>
                  </a:lnTo>
                  <a:lnTo>
                    <a:pt x="164" y="288"/>
                  </a:lnTo>
                  <a:lnTo>
                    <a:pt x="161" y="288"/>
                  </a:lnTo>
                  <a:lnTo>
                    <a:pt x="153" y="288"/>
                  </a:lnTo>
                  <a:lnTo>
                    <a:pt x="146" y="287"/>
                  </a:lnTo>
                  <a:lnTo>
                    <a:pt x="139" y="283"/>
                  </a:lnTo>
                  <a:lnTo>
                    <a:pt x="135" y="279"/>
                  </a:lnTo>
                  <a:lnTo>
                    <a:pt x="132" y="275"/>
                  </a:lnTo>
                  <a:lnTo>
                    <a:pt x="131" y="269"/>
                  </a:lnTo>
                  <a:lnTo>
                    <a:pt x="130" y="264"/>
                  </a:lnTo>
                  <a:lnTo>
                    <a:pt x="130" y="174"/>
                  </a:lnTo>
                  <a:lnTo>
                    <a:pt x="131" y="170"/>
                  </a:lnTo>
                  <a:lnTo>
                    <a:pt x="132" y="166"/>
                  </a:lnTo>
                  <a:lnTo>
                    <a:pt x="134" y="162"/>
                  </a:lnTo>
                  <a:lnTo>
                    <a:pt x="137" y="158"/>
                  </a:lnTo>
                  <a:lnTo>
                    <a:pt x="141" y="155"/>
                  </a:lnTo>
                  <a:lnTo>
                    <a:pt x="145" y="154"/>
                  </a:lnTo>
                  <a:lnTo>
                    <a:pt x="149" y="152"/>
                  </a:lnTo>
                  <a:lnTo>
                    <a:pt x="153" y="151"/>
                  </a:lnTo>
                  <a:lnTo>
                    <a:pt x="222" y="151"/>
                  </a:lnTo>
                  <a:lnTo>
                    <a:pt x="227" y="152"/>
                  </a:lnTo>
                  <a:lnTo>
                    <a:pt x="231" y="154"/>
                  </a:lnTo>
                  <a:lnTo>
                    <a:pt x="236" y="155"/>
                  </a:lnTo>
                  <a:lnTo>
                    <a:pt x="238" y="158"/>
                  </a:lnTo>
                  <a:lnTo>
                    <a:pt x="242" y="162"/>
                  </a:lnTo>
                  <a:lnTo>
                    <a:pt x="244" y="166"/>
                  </a:lnTo>
                  <a:lnTo>
                    <a:pt x="245" y="170"/>
                  </a:lnTo>
                  <a:lnTo>
                    <a:pt x="245" y="174"/>
                  </a:lnTo>
                  <a:lnTo>
                    <a:pt x="245" y="264"/>
                  </a:lnTo>
                  <a:lnTo>
                    <a:pt x="245" y="269"/>
                  </a:lnTo>
                  <a:lnTo>
                    <a:pt x="244" y="275"/>
                  </a:lnTo>
                  <a:lnTo>
                    <a:pt x="241" y="279"/>
                  </a:lnTo>
                  <a:lnTo>
                    <a:pt x="237" y="282"/>
                  </a:lnTo>
                  <a:lnTo>
                    <a:pt x="230" y="286"/>
                  </a:lnTo>
                  <a:lnTo>
                    <a:pt x="226" y="287"/>
                  </a:lnTo>
                  <a:lnTo>
                    <a:pt x="222" y="288"/>
                  </a:lnTo>
                  <a:lnTo>
                    <a:pt x="215" y="288"/>
                  </a:lnTo>
                  <a:lnTo>
                    <a:pt x="212" y="288"/>
                  </a:lnTo>
                  <a:lnTo>
                    <a:pt x="212" y="408"/>
                  </a:lnTo>
                  <a:lnTo>
                    <a:pt x="234" y="408"/>
                  </a:lnTo>
                  <a:lnTo>
                    <a:pt x="234" y="309"/>
                  </a:lnTo>
                  <a:lnTo>
                    <a:pt x="241" y="308"/>
                  </a:lnTo>
                  <a:lnTo>
                    <a:pt x="247" y="305"/>
                  </a:lnTo>
                  <a:lnTo>
                    <a:pt x="248" y="304"/>
                  </a:lnTo>
                  <a:lnTo>
                    <a:pt x="253" y="299"/>
                  </a:lnTo>
                  <a:lnTo>
                    <a:pt x="259" y="294"/>
                  </a:lnTo>
                  <a:lnTo>
                    <a:pt x="263" y="288"/>
                  </a:lnTo>
                  <a:lnTo>
                    <a:pt x="266" y="282"/>
                  </a:lnTo>
                  <a:lnTo>
                    <a:pt x="269" y="273"/>
                  </a:lnTo>
                  <a:lnTo>
                    <a:pt x="269" y="264"/>
                  </a:lnTo>
                  <a:lnTo>
                    <a:pt x="269" y="174"/>
                  </a:lnTo>
                  <a:lnTo>
                    <a:pt x="269" y="172"/>
                  </a:lnTo>
                  <a:close/>
                  <a:moveTo>
                    <a:pt x="134" y="53"/>
                  </a:moveTo>
                  <a:lnTo>
                    <a:pt x="134" y="53"/>
                  </a:lnTo>
                  <a:lnTo>
                    <a:pt x="135" y="42"/>
                  </a:lnTo>
                  <a:lnTo>
                    <a:pt x="138" y="33"/>
                  </a:lnTo>
                  <a:lnTo>
                    <a:pt x="143" y="23"/>
                  </a:lnTo>
                  <a:lnTo>
                    <a:pt x="149" y="15"/>
                  </a:lnTo>
                  <a:lnTo>
                    <a:pt x="157" y="9"/>
                  </a:lnTo>
                  <a:lnTo>
                    <a:pt x="167" y="4"/>
                  </a:lnTo>
                  <a:lnTo>
                    <a:pt x="176" y="1"/>
                  </a:lnTo>
                  <a:lnTo>
                    <a:pt x="187" y="0"/>
                  </a:lnTo>
                  <a:lnTo>
                    <a:pt x="198" y="1"/>
                  </a:lnTo>
                  <a:lnTo>
                    <a:pt x="209" y="4"/>
                  </a:lnTo>
                  <a:lnTo>
                    <a:pt x="218" y="9"/>
                  </a:lnTo>
                  <a:lnTo>
                    <a:pt x="226" y="15"/>
                  </a:lnTo>
                  <a:lnTo>
                    <a:pt x="233" y="23"/>
                  </a:lnTo>
                  <a:lnTo>
                    <a:pt x="238" y="33"/>
                  </a:lnTo>
                  <a:lnTo>
                    <a:pt x="241" y="42"/>
                  </a:lnTo>
                  <a:lnTo>
                    <a:pt x="242" y="53"/>
                  </a:lnTo>
                  <a:lnTo>
                    <a:pt x="241" y="64"/>
                  </a:lnTo>
                  <a:lnTo>
                    <a:pt x="238" y="75"/>
                  </a:lnTo>
                  <a:lnTo>
                    <a:pt x="233" y="85"/>
                  </a:lnTo>
                  <a:lnTo>
                    <a:pt x="226" y="92"/>
                  </a:lnTo>
                  <a:lnTo>
                    <a:pt x="218" y="99"/>
                  </a:lnTo>
                  <a:lnTo>
                    <a:pt x="209" y="104"/>
                  </a:lnTo>
                  <a:lnTo>
                    <a:pt x="198" y="107"/>
                  </a:lnTo>
                  <a:lnTo>
                    <a:pt x="187" y="108"/>
                  </a:lnTo>
                  <a:lnTo>
                    <a:pt x="176" y="107"/>
                  </a:lnTo>
                  <a:lnTo>
                    <a:pt x="167" y="104"/>
                  </a:lnTo>
                  <a:lnTo>
                    <a:pt x="157" y="99"/>
                  </a:lnTo>
                  <a:lnTo>
                    <a:pt x="149" y="92"/>
                  </a:lnTo>
                  <a:lnTo>
                    <a:pt x="143" y="85"/>
                  </a:lnTo>
                  <a:lnTo>
                    <a:pt x="138" y="75"/>
                  </a:lnTo>
                  <a:lnTo>
                    <a:pt x="135" y="64"/>
                  </a:lnTo>
                  <a:lnTo>
                    <a:pt x="134" y="53"/>
                  </a:lnTo>
                  <a:close/>
                  <a:moveTo>
                    <a:pt x="157" y="53"/>
                  </a:moveTo>
                  <a:lnTo>
                    <a:pt x="157" y="53"/>
                  </a:lnTo>
                  <a:lnTo>
                    <a:pt x="157" y="60"/>
                  </a:lnTo>
                  <a:lnTo>
                    <a:pt x="159" y="66"/>
                  </a:lnTo>
                  <a:lnTo>
                    <a:pt x="161" y="71"/>
                  </a:lnTo>
                  <a:lnTo>
                    <a:pt x="165" y="77"/>
                  </a:lnTo>
                  <a:lnTo>
                    <a:pt x="171" y="79"/>
                  </a:lnTo>
                  <a:lnTo>
                    <a:pt x="176" y="82"/>
                  </a:lnTo>
                  <a:lnTo>
                    <a:pt x="182" y="85"/>
                  </a:lnTo>
                  <a:lnTo>
                    <a:pt x="187" y="85"/>
                  </a:lnTo>
                  <a:lnTo>
                    <a:pt x="194" y="85"/>
                  </a:lnTo>
                  <a:lnTo>
                    <a:pt x="200" y="82"/>
                  </a:lnTo>
                  <a:lnTo>
                    <a:pt x="205" y="79"/>
                  </a:lnTo>
                  <a:lnTo>
                    <a:pt x="209" y="77"/>
                  </a:lnTo>
                  <a:lnTo>
                    <a:pt x="214" y="71"/>
                  </a:lnTo>
                  <a:lnTo>
                    <a:pt x="216" y="66"/>
                  </a:lnTo>
                  <a:lnTo>
                    <a:pt x="219" y="60"/>
                  </a:lnTo>
                  <a:lnTo>
                    <a:pt x="219" y="53"/>
                  </a:lnTo>
                  <a:lnTo>
                    <a:pt x="219" y="48"/>
                  </a:lnTo>
                  <a:lnTo>
                    <a:pt x="216" y="42"/>
                  </a:lnTo>
                  <a:lnTo>
                    <a:pt x="214" y="37"/>
                  </a:lnTo>
                  <a:lnTo>
                    <a:pt x="209" y="31"/>
                  </a:lnTo>
                  <a:lnTo>
                    <a:pt x="205" y="29"/>
                  </a:lnTo>
                  <a:lnTo>
                    <a:pt x="200" y="24"/>
                  </a:lnTo>
                  <a:lnTo>
                    <a:pt x="194" y="23"/>
                  </a:lnTo>
                  <a:lnTo>
                    <a:pt x="187" y="23"/>
                  </a:lnTo>
                  <a:lnTo>
                    <a:pt x="182" y="23"/>
                  </a:lnTo>
                  <a:lnTo>
                    <a:pt x="176" y="24"/>
                  </a:lnTo>
                  <a:lnTo>
                    <a:pt x="171" y="29"/>
                  </a:lnTo>
                  <a:lnTo>
                    <a:pt x="165" y="31"/>
                  </a:lnTo>
                  <a:lnTo>
                    <a:pt x="161" y="37"/>
                  </a:lnTo>
                  <a:lnTo>
                    <a:pt x="159" y="42"/>
                  </a:lnTo>
                  <a:lnTo>
                    <a:pt x="157" y="48"/>
                  </a:lnTo>
                  <a:lnTo>
                    <a:pt x="157" y="53"/>
                  </a:lnTo>
                  <a:close/>
                  <a:moveTo>
                    <a:pt x="259" y="97"/>
                  </a:moveTo>
                  <a:lnTo>
                    <a:pt x="259" y="97"/>
                  </a:lnTo>
                  <a:lnTo>
                    <a:pt x="260" y="86"/>
                  </a:lnTo>
                  <a:lnTo>
                    <a:pt x="263" y="77"/>
                  </a:lnTo>
                  <a:lnTo>
                    <a:pt x="269" y="67"/>
                  </a:lnTo>
                  <a:lnTo>
                    <a:pt x="275" y="59"/>
                  </a:lnTo>
                  <a:lnTo>
                    <a:pt x="282" y="53"/>
                  </a:lnTo>
                  <a:lnTo>
                    <a:pt x="292" y="48"/>
                  </a:lnTo>
                  <a:lnTo>
                    <a:pt x="303" y="45"/>
                  </a:lnTo>
                  <a:lnTo>
                    <a:pt x="314" y="44"/>
                  </a:lnTo>
                  <a:lnTo>
                    <a:pt x="325" y="45"/>
                  </a:lnTo>
                  <a:lnTo>
                    <a:pt x="335" y="48"/>
                  </a:lnTo>
                  <a:lnTo>
                    <a:pt x="344" y="53"/>
                  </a:lnTo>
                  <a:lnTo>
                    <a:pt x="352" y="59"/>
                  </a:lnTo>
                  <a:lnTo>
                    <a:pt x="358" y="67"/>
                  </a:lnTo>
                  <a:lnTo>
                    <a:pt x="363" y="77"/>
                  </a:lnTo>
                  <a:lnTo>
                    <a:pt x="366" y="86"/>
                  </a:lnTo>
                  <a:lnTo>
                    <a:pt x="368" y="97"/>
                  </a:lnTo>
                  <a:lnTo>
                    <a:pt x="366" y="108"/>
                  </a:lnTo>
                  <a:lnTo>
                    <a:pt x="363" y="119"/>
                  </a:lnTo>
                  <a:lnTo>
                    <a:pt x="358" y="129"/>
                  </a:lnTo>
                  <a:lnTo>
                    <a:pt x="352" y="136"/>
                  </a:lnTo>
                  <a:lnTo>
                    <a:pt x="344" y="143"/>
                  </a:lnTo>
                  <a:lnTo>
                    <a:pt x="335" y="148"/>
                  </a:lnTo>
                  <a:lnTo>
                    <a:pt x="325" y="151"/>
                  </a:lnTo>
                  <a:lnTo>
                    <a:pt x="314" y="152"/>
                  </a:lnTo>
                  <a:lnTo>
                    <a:pt x="303" y="151"/>
                  </a:lnTo>
                  <a:lnTo>
                    <a:pt x="292" y="148"/>
                  </a:lnTo>
                  <a:lnTo>
                    <a:pt x="282" y="143"/>
                  </a:lnTo>
                  <a:lnTo>
                    <a:pt x="275" y="136"/>
                  </a:lnTo>
                  <a:lnTo>
                    <a:pt x="269" y="129"/>
                  </a:lnTo>
                  <a:lnTo>
                    <a:pt x="263" y="119"/>
                  </a:lnTo>
                  <a:lnTo>
                    <a:pt x="260" y="108"/>
                  </a:lnTo>
                  <a:lnTo>
                    <a:pt x="259" y="97"/>
                  </a:lnTo>
                  <a:close/>
                  <a:moveTo>
                    <a:pt x="282" y="97"/>
                  </a:moveTo>
                  <a:lnTo>
                    <a:pt x="282" y="97"/>
                  </a:lnTo>
                  <a:lnTo>
                    <a:pt x="282" y="104"/>
                  </a:lnTo>
                  <a:lnTo>
                    <a:pt x="285" y="110"/>
                  </a:lnTo>
                  <a:lnTo>
                    <a:pt x="288" y="115"/>
                  </a:lnTo>
                  <a:lnTo>
                    <a:pt x="291" y="119"/>
                  </a:lnTo>
                  <a:lnTo>
                    <a:pt x="296" y="123"/>
                  </a:lnTo>
                  <a:lnTo>
                    <a:pt x="302" y="126"/>
                  </a:lnTo>
                  <a:lnTo>
                    <a:pt x="307" y="129"/>
                  </a:lnTo>
                  <a:lnTo>
                    <a:pt x="314" y="129"/>
                  </a:lnTo>
                  <a:lnTo>
                    <a:pt x="319" y="129"/>
                  </a:lnTo>
                  <a:lnTo>
                    <a:pt x="325" y="126"/>
                  </a:lnTo>
                  <a:lnTo>
                    <a:pt x="330" y="123"/>
                  </a:lnTo>
                  <a:lnTo>
                    <a:pt x="336" y="119"/>
                  </a:lnTo>
                  <a:lnTo>
                    <a:pt x="339" y="115"/>
                  </a:lnTo>
                  <a:lnTo>
                    <a:pt x="343" y="110"/>
                  </a:lnTo>
                  <a:lnTo>
                    <a:pt x="344" y="104"/>
                  </a:lnTo>
                  <a:lnTo>
                    <a:pt x="344" y="97"/>
                  </a:lnTo>
                  <a:lnTo>
                    <a:pt x="344" y="92"/>
                  </a:lnTo>
                  <a:lnTo>
                    <a:pt x="343" y="86"/>
                  </a:lnTo>
                  <a:lnTo>
                    <a:pt x="339" y="81"/>
                  </a:lnTo>
                  <a:lnTo>
                    <a:pt x="336" y="75"/>
                  </a:lnTo>
                  <a:lnTo>
                    <a:pt x="330" y="73"/>
                  </a:lnTo>
                  <a:lnTo>
                    <a:pt x="325" y="68"/>
                  </a:lnTo>
                  <a:lnTo>
                    <a:pt x="319" y="67"/>
                  </a:lnTo>
                  <a:lnTo>
                    <a:pt x="314" y="67"/>
                  </a:lnTo>
                  <a:lnTo>
                    <a:pt x="307" y="67"/>
                  </a:lnTo>
                  <a:lnTo>
                    <a:pt x="302" y="68"/>
                  </a:lnTo>
                  <a:lnTo>
                    <a:pt x="296" y="73"/>
                  </a:lnTo>
                  <a:lnTo>
                    <a:pt x="291" y="75"/>
                  </a:lnTo>
                  <a:lnTo>
                    <a:pt x="288" y="81"/>
                  </a:lnTo>
                  <a:lnTo>
                    <a:pt x="285" y="86"/>
                  </a:lnTo>
                  <a:lnTo>
                    <a:pt x="282" y="92"/>
                  </a:lnTo>
                  <a:lnTo>
                    <a:pt x="282" y="97"/>
                  </a:lnTo>
                  <a:close/>
                  <a:moveTo>
                    <a:pt x="9" y="97"/>
                  </a:moveTo>
                  <a:lnTo>
                    <a:pt x="9" y="97"/>
                  </a:lnTo>
                  <a:lnTo>
                    <a:pt x="10" y="86"/>
                  </a:lnTo>
                  <a:lnTo>
                    <a:pt x="13" y="77"/>
                  </a:lnTo>
                  <a:lnTo>
                    <a:pt x="18" y="67"/>
                  </a:lnTo>
                  <a:lnTo>
                    <a:pt x="25" y="59"/>
                  </a:lnTo>
                  <a:lnTo>
                    <a:pt x="32" y="53"/>
                  </a:lnTo>
                  <a:lnTo>
                    <a:pt x="42" y="48"/>
                  </a:lnTo>
                  <a:lnTo>
                    <a:pt x="53" y="45"/>
                  </a:lnTo>
                  <a:lnTo>
                    <a:pt x="64" y="44"/>
                  </a:lnTo>
                  <a:lnTo>
                    <a:pt x="75" y="45"/>
                  </a:lnTo>
                  <a:lnTo>
                    <a:pt x="84" y="48"/>
                  </a:lnTo>
                  <a:lnTo>
                    <a:pt x="94" y="53"/>
                  </a:lnTo>
                  <a:lnTo>
                    <a:pt x="102" y="59"/>
                  </a:lnTo>
                  <a:lnTo>
                    <a:pt x="108" y="67"/>
                  </a:lnTo>
                  <a:lnTo>
                    <a:pt x="113" y="77"/>
                  </a:lnTo>
                  <a:lnTo>
                    <a:pt x="116" y="86"/>
                  </a:lnTo>
                  <a:lnTo>
                    <a:pt x="117" y="97"/>
                  </a:lnTo>
                  <a:lnTo>
                    <a:pt x="116" y="108"/>
                  </a:lnTo>
                  <a:lnTo>
                    <a:pt x="113" y="119"/>
                  </a:lnTo>
                  <a:lnTo>
                    <a:pt x="108" y="129"/>
                  </a:lnTo>
                  <a:lnTo>
                    <a:pt x="102" y="136"/>
                  </a:lnTo>
                  <a:lnTo>
                    <a:pt x="94" y="143"/>
                  </a:lnTo>
                  <a:lnTo>
                    <a:pt x="84" y="148"/>
                  </a:lnTo>
                  <a:lnTo>
                    <a:pt x="75" y="151"/>
                  </a:lnTo>
                  <a:lnTo>
                    <a:pt x="64" y="152"/>
                  </a:lnTo>
                  <a:lnTo>
                    <a:pt x="53" y="151"/>
                  </a:lnTo>
                  <a:lnTo>
                    <a:pt x="42" y="148"/>
                  </a:lnTo>
                  <a:lnTo>
                    <a:pt x="32" y="143"/>
                  </a:lnTo>
                  <a:lnTo>
                    <a:pt x="25" y="136"/>
                  </a:lnTo>
                  <a:lnTo>
                    <a:pt x="18" y="129"/>
                  </a:lnTo>
                  <a:lnTo>
                    <a:pt x="13" y="119"/>
                  </a:lnTo>
                  <a:lnTo>
                    <a:pt x="10" y="108"/>
                  </a:lnTo>
                  <a:lnTo>
                    <a:pt x="9" y="97"/>
                  </a:lnTo>
                  <a:close/>
                  <a:moveTo>
                    <a:pt x="32" y="97"/>
                  </a:moveTo>
                  <a:lnTo>
                    <a:pt x="32" y="97"/>
                  </a:lnTo>
                  <a:lnTo>
                    <a:pt x="32" y="104"/>
                  </a:lnTo>
                  <a:lnTo>
                    <a:pt x="35" y="110"/>
                  </a:lnTo>
                  <a:lnTo>
                    <a:pt x="38" y="115"/>
                  </a:lnTo>
                  <a:lnTo>
                    <a:pt x="40" y="119"/>
                  </a:lnTo>
                  <a:lnTo>
                    <a:pt x="46" y="123"/>
                  </a:lnTo>
                  <a:lnTo>
                    <a:pt x="51" y="126"/>
                  </a:lnTo>
                  <a:lnTo>
                    <a:pt x="57" y="129"/>
                  </a:lnTo>
                  <a:lnTo>
                    <a:pt x="64" y="129"/>
                  </a:lnTo>
                  <a:lnTo>
                    <a:pt x="69" y="129"/>
                  </a:lnTo>
                  <a:lnTo>
                    <a:pt x="75" y="126"/>
                  </a:lnTo>
                  <a:lnTo>
                    <a:pt x="80" y="123"/>
                  </a:lnTo>
                  <a:lnTo>
                    <a:pt x="86" y="119"/>
                  </a:lnTo>
                  <a:lnTo>
                    <a:pt x="88" y="115"/>
                  </a:lnTo>
                  <a:lnTo>
                    <a:pt x="93" y="110"/>
                  </a:lnTo>
                  <a:lnTo>
                    <a:pt x="94" y="104"/>
                  </a:lnTo>
                  <a:lnTo>
                    <a:pt x="94" y="97"/>
                  </a:lnTo>
                  <a:lnTo>
                    <a:pt x="94" y="92"/>
                  </a:lnTo>
                  <a:lnTo>
                    <a:pt x="93" y="86"/>
                  </a:lnTo>
                  <a:lnTo>
                    <a:pt x="88" y="81"/>
                  </a:lnTo>
                  <a:lnTo>
                    <a:pt x="86" y="75"/>
                  </a:lnTo>
                  <a:lnTo>
                    <a:pt x="80" y="73"/>
                  </a:lnTo>
                  <a:lnTo>
                    <a:pt x="75" y="68"/>
                  </a:lnTo>
                  <a:lnTo>
                    <a:pt x="69" y="67"/>
                  </a:lnTo>
                  <a:lnTo>
                    <a:pt x="64" y="67"/>
                  </a:lnTo>
                  <a:lnTo>
                    <a:pt x="57" y="67"/>
                  </a:lnTo>
                  <a:lnTo>
                    <a:pt x="51" y="68"/>
                  </a:lnTo>
                  <a:lnTo>
                    <a:pt x="46" y="73"/>
                  </a:lnTo>
                  <a:lnTo>
                    <a:pt x="40" y="75"/>
                  </a:lnTo>
                  <a:lnTo>
                    <a:pt x="38" y="81"/>
                  </a:lnTo>
                  <a:lnTo>
                    <a:pt x="35" y="86"/>
                  </a:lnTo>
                  <a:lnTo>
                    <a:pt x="32" y="92"/>
                  </a:lnTo>
                  <a:lnTo>
                    <a:pt x="32" y="97"/>
                  </a:lnTo>
                  <a:close/>
                </a:path>
              </a:pathLst>
            </a:custGeom>
            <a:solidFill>
              <a:schemeClr val="bg1"/>
            </a:solidFill>
            <a:ln>
              <a:noFill/>
            </a:ln>
          </p:spPr>
          <p:txBody>
            <a:bodyPr/>
            <a:lstStyle/>
            <a:p>
              <a:pPr defTabSz="457200" fontAlgn="base">
                <a:spcBef>
                  <a:spcPct val="0"/>
                </a:spcBef>
                <a:spcAft>
                  <a:spcPct val="0"/>
                </a:spcAft>
              </a:pPr>
              <a:endParaRPr lang="en-US" sz="2400" dirty="0">
                <a:solidFill>
                  <a:prstClr val="black"/>
                </a:solidFill>
                <a:latin typeface="Arial" charset="0"/>
                <a:cs typeface="Arial" charset="0"/>
              </a:endParaRPr>
            </a:p>
          </p:txBody>
        </p:sp>
      </p:grpSp>
      <p:grpSp>
        <p:nvGrpSpPr>
          <p:cNvPr id="5" name="Group 4"/>
          <p:cNvGrpSpPr>
            <a:grpSpLocks noChangeAspect="1"/>
          </p:cNvGrpSpPr>
          <p:nvPr/>
        </p:nvGrpSpPr>
        <p:grpSpPr>
          <a:xfrm>
            <a:off x="214838" y="2703568"/>
            <a:ext cx="1371600" cy="1371600"/>
            <a:chOff x="1960135" y="2232769"/>
            <a:chExt cx="952500" cy="952500"/>
          </a:xfrm>
        </p:grpSpPr>
        <p:sp>
          <p:nvSpPr>
            <p:cNvPr id="11" name="Oval 10"/>
            <p:cNvSpPr/>
            <p:nvPr/>
          </p:nvSpPr>
          <p:spPr>
            <a:xfrm>
              <a:off x="1960135" y="2232769"/>
              <a:ext cx="952500" cy="952500"/>
            </a:xfrm>
            <a:prstGeom prst="ellipse">
              <a:avLst/>
            </a:prstGeom>
            <a:solidFill>
              <a:srgbClr val="0028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6" name="Freeform 168"/>
            <p:cNvSpPr>
              <a:spLocks noChangeAspect="1" noEditPoints="1"/>
            </p:cNvSpPr>
            <p:nvPr/>
          </p:nvSpPr>
          <p:spPr bwMode="auto">
            <a:xfrm>
              <a:off x="2204973" y="2431970"/>
              <a:ext cx="482980" cy="549735"/>
            </a:xfrm>
            <a:custGeom>
              <a:avLst/>
              <a:gdLst>
                <a:gd name="T0" fmla="*/ 147767 w 370"/>
                <a:gd name="T1" fmla="*/ 86577 h 421"/>
                <a:gd name="T2" fmla="*/ 93410 w 370"/>
                <a:gd name="T3" fmla="*/ 133561 h 421"/>
                <a:gd name="T4" fmla="*/ 92882 w 370"/>
                <a:gd name="T5" fmla="*/ 191103 h 421"/>
                <a:gd name="T6" fmla="*/ 83383 w 370"/>
                <a:gd name="T7" fmla="*/ 209580 h 421"/>
                <a:gd name="T8" fmla="*/ 52246 w 370"/>
                <a:gd name="T9" fmla="*/ 222250 h 421"/>
                <a:gd name="T10" fmla="*/ 22165 w 370"/>
                <a:gd name="T11" fmla="*/ 214859 h 421"/>
                <a:gd name="T12" fmla="*/ 0 w 370"/>
                <a:gd name="T13" fmla="*/ 186352 h 421"/>
                <a:gd name="T14" fmla="*/ 4222 w 370"/>
                <a:gd name="T15" fmla="*/ 169987 h 421"/>
                <a:gd name="T16" fmla="*/ 25859 w 370"/>
                <a:gd name="T17" fmla="*/ 156261 h 421"/>
                <a:gd name="T18" fmla="*/ 56468 w 370"/>
                <a:gd name="T19" fmla="*/ 156261 h 421"/>
                <a:gd name="T20" fmla="*/ 70717 w 370"/>
                <a:gd name="T21" fmla="*/ 163124 h 421"/>
                <a:gd name="T22" fmla="*/ 66495 w 370"/>
                <a:gd name="T23" fmla="*/ 174738 h 421"/>
                <a:gd name="T24" fmla="*/ 49607 w 370"/>
                <a:gd name="T25" fmla="*/ 166819 h 421"/>
                <a:gd name="T26" fmla="*/ 19526 w 370"/>
                <a:gd name="T27" fmla="*/ 172099 h 421"/>
                <a:gd name="T28" fmla="*/ 13721 w 370"/>
                <a:gd name="T29" fmla="*/ 190048 h 421"/>
                <a:gd name="T30" fmla="*/ 41691 w 370"/>
                <a:gd name="T31" fmla="*/ 209052 h 421"/>
                <a:gd name="T32" fmla="*/ 70717 w 370"/>
                <a:gd name="T33" fmla="*/ 204829 h 421"/>
                <a:gd name="T34" fmla="*/ 81272 w 370"/>
                <a:gd name="T35" fmla="*/ 135145 h 421"/>
                <a:gd name="T36" fmla="*/ 27442 w 370"/>
                <a:gd name="T37" fmla="*/ 90800 h 421"/>
                <a:gd name="T38" fmla="*/ 23220 w 370"/>
                <a:gd name="T39" fmla="*/ 34314 h 421"/>
                <a:gd name="T40" fmla="*/ 36942 w 370"/>
                <a:gd name="T41" fmla="*/ 13198 h 421"/>
                <a:gd name="T42" fmla="*/ 56468 w 370"/>
                <a:gd name="T43" fmla="*/ 3695 h 421"/>
                <a:gd name="T44" fmla="*/ 65967 w 370"/>
                <a:gd name="T45" fmla="*/ 2112 h 421"/>
                <a:gd name="T46" fmla="*/ 65967 w 370"/>
                <a:gd name="T47" fmla="*/ 31675 h 421"/>
                <a:gd name="T48" fmla="*/ 56468 w 370"/>
                <a:gd name="T49" fmla="*/ 29563 h 421"/>
                <a:gd name="T50" fmla="*/ 41691 w 370"/>
                <a:gd name="T51" fmla="*/ 23756 h 421"/>
                <a:gd name="T52" fmla="*/ 35358 w 370"/>
                <a:gd name="T53" fmla="*/ 73379 h 421"/>
                <a:gd name="T54" fmla="*/ 126657 w 370"/>
                <a:gd name="T55" fmla="*/ 95024 h 421"/>
                <a:gd name="T56" fmla="*/ 138267 w 370"/>
                <a:gd name="T57" fmla="*/ 34314 h 421"/>
                <a:gd name="T58" fmla="*/ 129824 w 370"/>
                <a:gd name="T59" fmla="*/ 23228 h 421"/>
                <a:gd name="T60" fmla="*/ 111353 w 370"/>
                <a:gd name="T61" fmla="*/ 31675 h 421"/>
                <a:gd name="T62" fmla="*/ 101326 w 370"/>
                <a:gd name="T63" fmla="*/ 29563 h 421"/>
                <a:gd name="T64" fmla="*/ 105020 w 370"/>
                <a:gd name="T65" fmla="*/ 528 h 421"/>
                <a:gd name="T66" fmla="*/ 112936 w 370"/>
                <a:gd name="T67" fmla="*/ 6335 h 421"/>
                <a:gd name="T68" fmla="*/ 139851 w 370"/>
                <a:gd name="T69" fmla="*/ 15309 h 421"/>
                <a:gd name="T70" fmla="*/ 149878 w 370"/>
                <a:gd name="T71" fmla="*/ 34314 h 421"/>
                <a:gd name="T72" fmla="*/ 184708 w 370"/>
                <a:gd name="T73" fmla="*/ 172626 h 421"/>
                <a:gd name="T74" fmla="*/ 155155 w 370"/>
                <a:gd name="T75" fmla="*/ 182657 h 421"/>
                <a:gd name="T76" fmla="*/ 131934 w 370"/>
                <a:gd name="T77" fmla="*/ 185824 h 421"/>
                <a:gd name="T78" fmla="*/ 108714 w 370"/>
                <a:gd name="T79" fmla="*/ 193743 h 421"/>
                <a:gd name="T80" fmla="*/ 112408 w 370"/>
                <a:gd name="T81" fmla="*/ 180545 h 421"/>
                <a:gd name="T82" fmla="*/ 129824 w 370"/>
                <a:gd name="T83" fmla="*/ 170515 h 421"/>
                <a:gd name="T84" fmla="*/ 125602 w 370"/>
                <a:gd name="T85" fmla="*/ 147815 h 421"/>
                <a:gd name="T86" fmla="*/ 140378 w 370"/>
                <a:gd name="T87" fmla="*/ 118780 h 421"/>
                <a:gd name="T88" fmla="*/ 174153 w 370"/>
                <a:gd name="T89" fmla="*/ 116140 h 421"/>
                <a:gd name="T90" fmla="*/ 195263 w 370"/>
                <a:gd name="T91" fmla="*/ 147815 h 421"/>
                <a:gd name="T92" fmla="*/ 178903 w 370"/>
                <a:gd name="T93" fmla="*/ 135145 h 421"/>
                <a:gd name="T94" fmla="*/ 160432 w 370"/>
                <a:gd name="T95" fmla="*/ 125643 h 421"/>
                <a:gd name="T96" fmla="*/ 139323 w 370"/>
                <a:gd name="T97" fmla="*/ 139368 h 421"/>
                <a:gd name="T98" fmla="*/ 141434 w 370"/>
                <a:gd name="T99" fmla="*/ 161012 h 421"/>
                <a:gd name="T100" fmla="*/ 160432 w 370"/>
                <a:gd name="T101" fmla="*/ 170515 h 421"/>
                <a:gd name="T102" fmla="*/ 181014 w 370"/>
                <a:gd name="T103" fmla="*/ 156789 h 421"/>
                <a:gd name="T104" fmla="*/ 155683 w 370"/>
                <a:gd name="T105" fmla="*/ 138840 h 421"/>
                <a:gd name="T106" fmla="*/ 153044 w 370"/>
                <a:gd name="T107" fmla="*/ 155205 h 421"/>
                <a:gd name="T108" fmla="*/ 169404 w 370"/>
                <a:gd name="T109" fmla="*/ 152566 h 421"/>
                <a:gd name="T110" fmla="*/ 160432 w 370"/>
                <a:gd name="T111" fmla="*/ 137784 h 42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70" h="421">
                  <a:moveTo>
                    <a:pt x="284" y="65"/>
                  </a:moveTo>
                  <a:lnTo>
                    <a:pt x="284" y="139"/>
                  </a:lnTo>
                  <a:lnTo>
                    <a:pt x="284" y="147"/>
                  </a:lnTo>
                  <a:lnTo>
                    <a:pt x="283" y="155"/>
                  </a:lnTo>
                  <a:lnTo>
                    <a:pt x="280" y="164"/>
                  </a:lnTo>
                  <a:lnTo>
                    <a:pt x="276" y="172"/>
                  </a:lnTo>
                  <a:lnTo>
                    <a:pt x="272" y="180"/>
                  </a:lnTo>
                  <a:lnTo>
                    <a:pt x="266" y="187"/>
                  </a:lnTo>
                  <a:lnTo>
                    <a:pt x="260" y="194"/>
                  </a:lnTo>
                  <a:lnTo>
                    <a:pt x="254" y="199"/>
                  </a:lnTo>
                  <a:lnTo>
                    <a:pt x="177" y="253"/>
                  </a:lnTo>
                  <a:lnTo>
                    <a:pt x="177" y="351"/>
                  </a:lnTo>
                  <a:lnTo>
                    <a:pt x="177" y="355"/>
                  </a:lnTo>
                  <a:lnTo>
                    <a:pt x="176" y="362"/>
                  </a:lnTo>
                  <a:lnTo>
                    <a:pt x="171" y="375"/>
                  </a:lnTo>
                  <a:lnTo>
                    <a:pt x="166" y="386"/>
                  </a:lnTo>
                  <a:lnTo>
                    <a:pt x="158" y="397"/>
                  </a:lnTo>
                  <a:lnTo>
                    <a:pt x="148" y="406"/>
                  </a:lnTo>
                  <a:lnTo>
                    <a:pt x="137" y="412"/>
                  </a:lnTo>
                  <a:lnTo>
                    <a:pt x="126" y="417"/>
                  </a:lnTo>
                  <a:lnTo>
                    <a:pt x="112" y="419"/>
                  </a:lnTo>
                  <a:lnTo>
                    <a:pt x="99" y="421"/>
                  </a:lnTo>
                  <a:lnTo>
                    <a:pt x="88" y="421"/>
                  </a:lnTo>
                  <a:lnTo>
                    <a:pt x="75" y="418"/>
                  </a:lnTo>
                  <a:lnTo>
                    <a:pt x="59" y="414"/>
                  </a:lnTo>
                  <a:lnTo>
                    <a:pt x="42" y="407"/>
                  </a:lnTo>
                  <a:lnTo>
                    <a:pt x="28" y="399"/>
                  </a:lnTo>
                  <a:lnTo>
                    <a:pt x="17" y="389"/>
                  </a:lnTo>
                  <a:lnTo>
                    <a:pt x="9" y="378"/>
                  </a:lnTo>
                  <a:lnTo>
                    <a:pt x="2" y="366"/>
                  </a:lnTo>
                  <a:lnTo>
                    <a:pt x="1" y="360"/>
                  </a:lnTo>
                  <a:lnTo>
                    <a:pt x="0" y="353"/>
                  </a:lnTo>
                  <a:lnTo>
                    <a:pt x="0" y="346"/>
                  </a:lnTo>
                  <a:lnTo>
                    <a:pt x="1" y="341"/>
                  </a:lnTo>
                  <a:lnTo>
                    <a:pt x="2" y="334"/>
                  </a:lnTo>
                  <a:lnTo>
                    <a:pt x="5" y="329"/>
                  </a:lnTo>
                  <a:lnTo>
                    <a:pt x="8" y="322"/>
                  </a:lnTo>
                  <a:lnTo>
                    <a:pt x="12" y="318"/>
                  </a:lnTo>
                  <a:lnTo>
                    <a:pt x="17" y="312"/>
                  </a:lnTo>
                  <a:lnTo>
                    <a:pt x="23" y="308"/>
                  </a:lnTo>
                  <a:lnTo>
                    <a:pt x="35" y="300"/>
                  </a:lnTo>
                  <a:lnTo>
                    <a:pt x="49" y="296"/>
                  </a:lnTo>
                  <a:lnTo>
                    <a:pt x="63" y="293"/>
                  </a:lnTo>
                  <a:lnTo>
                    <a:pt x="77" y="291"/>
                  </a:lnTo>
                  <a:lnTo>
                    <a:pt x="92" y="293"/>
                  </a:lnTo>
                  <a:lnTo>
                    <a:pt x="97" y="294"/>
                  </a:lnTo>
                  <a:lnTo>
                    <a:pt x="107" y="296"/>
                  </a:lnTo>
                  <a:lnTo>
                    <a:pt x="121" y="301"/>
                  </a:lnTo>
                  <a:lnTo>
                    <a:pt x="127" y="304"/>
                  </a:lnTo>
                  <a:lnTo>
                    <a:pt x="134" y="309"/>
                  </a:lnTo>
                  <a:lnTo>
                    <a:pt x="134" y="322"/>
                  </a:lnTo>
                  <a:lnTo>
                    <a:pt x="134" y="338"/>
                  </a:lnTo>
                  <a:lnTo>
                    <a:pt x="126" y="331"/>
                  </a:lnTo>
                  <a:lnTo>
                    <a:pt x="118" y="326"/>
                  </a:lnTo>
                  <a:lnTo>
                    <a:pt x="108" y="320"/>
                  </a:lnTo>
                  <a:lnTo>
                    <a:pt x="101" y="318"/>
                  </a:lnTo>
                  <a:lnTo>
                    <a:pt x="94" y="316"/>
                  </a:lnTo>
                  <a:lnTo>
                    <a:pt x="81" y="315"/>
                  </a:lnTo>
                  <a:lnTo>
                    <a:pt x="68" y="315"/>
                  </a:lnTo>
                  <a:lnTo>
                    <a:pt x="56" y="318"/>
                  </a:lnTo>
                  <a:lnTo>
                    <a:pt x="45" y="322"/>
                  </a:lnTo>
                  <a:lnTo>
                    <a:pt x="37" y="326"/>
                  </a:lnTo>
                  <a:lnTo>
                    <a:pt x="30" y="331"/>
                  </a:lnTo>
                  <a:lnTo>
                    <a:pt x="26" y="338"/>
                  </a:lnTo>
                  <a:lnTo>
                    <a:pt x="23" y="345"/>
                  </a:lnTo>
                  <a:lnTo>
                    <a:pt x="23" y="353"/>
                  </a:lnTo>
                  <a:lnTo>
                    <a:pt x="26" y="360"/>
                  </a:lnTo>
                  <a:lnTo>
                    <a:pt x="30" y="368"/>
                  </a:lnTo>
                  <a:lnTo>
                    <a:pt x="37" y="375"/>
                  </a:lnTo>
                  <a:lnTo>
                    <a:pt x="45" y="382"/>
                  </a:lnTo>
                  <a:lnTo>
                    <a:pt x="56" y="388"/>
                  </a:lnTo>
                  <a:lnTo>
                    <a:pt x="67" y="393"/>
                  </a:lnTo>
                  <a:lnTo>
                    <a:pt x="79" y="396"/>
                  </a:lnTo>
                  <a:lnTo>
                    <a:pt x="96" y="397"/>
                  </a:lnTo>
                  <a:lnTo>
                    <a:pt x="111" y="397"/>
                  </a:lnTo>
                  <a:lnTo>
                    <a:pt x="123" y="393"/>
                  </a:lnTo>
                  <a:lnTo>
                    <a:pt x="134" y="388"/>
                  </a:lnTo>
                  <a:lnTo>
                    <a:pt x="141" y="381"/>
                  </a:lnTo>
                  <a:lnTo>
                    <a:pt x="147" y="373"/>
                  </a:lnTo>
                  <a:lnTo>
                    <a:pt x="151" y="363"/>
                  </a:lnTo>
                  <a:lnTo>
                    <a:pt x="154" y="352"/>
                  </a:lnTo>
                  <a:lnTo>
                    <a:pt x="154" y="351"/>
                  </a:lnTo>
                  <a:lnTo>
                    <a:pt x="154" y="256"/>
                  </a:lnTo>
                  <a:lnTo>
                    <a:pt x="74" y="199"/>
                  </a:lnTo>
                  <a:lnTo>
                    <a:pt x="68" y="194"/>
                  </a:lnTo>
                  <a:lnTo>
                    <a:pt x="61" y="187"/>
                  </a:lnTo>
                  <a:lnTo>
                    <a:pt x="57" y="180"/>
                  </a:lnTo>
                  <a:lnTo>
                    <a:pt x="52" y="172"/>
                  </a:lnTo>
                  <a:lnTo>
                    <a:pt x="49" y="164"/>
                  </a:lnTo>
                  <a:lnTo>
                    <a:pt x="46" y="155"/>
                  </a:lnTo>
                  <a:lnTo>
                    <a:pt x="44" y="147"/>
                  </a:lnTo>
                  <a:lnTo>
                    <a:pt x="44" y="139"/>
                  </a:lnTo>
                  <a:lnTo>
                    <a:pt x="44" y="65"/>
                  </a:lnTo>
                  <a:lnTo>
                    <a:pt x="44" y="56"/>
                  </a:lnTo>
                  <a:lnTo>
                    <a:pt x="46" y="48"/>
                  </a:lnTo>
                  <a:lnTo>
                    <a:pt x="50" y="40"/>
                  </a:lnTo>
                  <a:lnTo>
                    <a:pt x="56" y="34"/>
                  </a:lnTo>
                  <a:lnTo>
                    <a:pt x="63" y="29"/>
                  </a:lnTo>
                  <a:lnTo>
                    <a:pt x="70" y="25"/>
                  </a:lnTo>
                  <a:lnTo>
                    <a:pt x="78" y="22"/>
                  </a:lnTo>
                  <a:lnTo>
                    <a:pt x="86" y="21"/>
                  </a:lnTo>
                  <a:lnTo>
                    <a:pt x="105" y="21"/>
                  </a:lnTo>
                  <a:lnTo>
                    <a:pt x="105" y="12"/>
                  </a:lnTo>
                  <a:lnTo>
                    <a:pt x="107" y="7"/>
                  </a:lnTo>
                  <a:lnTo>
                    <a:pt x="108" y="4"/>
                  </a:lnTo>
                  <a:lnTo>
                    <a:pt x="112" y="1"/>
                  </a:lnTo>
                  <a:lnTo>
                    <a:pt x="116" y="0"/>
                  </a:lnTo>
                  <a:lnTo>
                    <a:pt x="122" y="1"/>
                  </a:lnTo>
                  <a:lnTo>
                    <a:pt x="125" y="4"/>
                  </a:lnTo>
                  <a:lnTo>
                    <a:pt x="127" y="7"/>
                  </a:lnTo>
                  <a:lnTo>
                    <a:pt x="129" y="12"/>
                  </a:lnTo>
                  <a:lnTo>
                    <a:pt x="129" y="52"/>
                  </a:lnTo>
                  <a:lnTo>
                    <a:pt x="127" y="56"/>
                  </a:lnTo>
                  <a:lnTo>
                    <a:pt x="125" y="60"/>
                  </a:lnTo>
                  <a:lnTo>
                    <a:pt x="122" y="62"/>
                  </a:lnTo>
                  <a:lnTo>
                    <a:pt x="116" y="63"/>
                  </a:lnTo>
                  <a:lnTo>
                    <a:pt x="112" y="62"/>
                  </a:lnTo>
                  <a:lnTo>
                    <a:pt x="108" y="60"/>
                  </a:lnTo>
                  <a:lnTo>
                    <a:pt x="107" y="56"/>
                  </a:lnTo>
                  <a:lnTo>
                    <a:pt x="105" y="52"/>
                  </a:lnTo>
                  <a:lnTo>
                    <a:pt x="105" y="44"/>
                  </a:lnTo>
                  <a:lnTo>
                    <a:pt x="86" y="44"/>
                  </a:lnTo>
                  <a:lnTo>
                    <a:pt x="82" y="44"/>
                  </a:lnTo>
                  <a:lnTo>
                    <a:pt x="79" y="45"/>
                  </a:lnTo>
                  <a:lnTo>
                    <a:pt x="72" y="49"/>
                  </a:lnTo>
                  <a:lnTo>
                    <a:pt x="68" y="56"/>
                  </a:lnTo>
                  <a:lnTo>
                    <a:pt x="67" y="60"/>
                  </a:lnTo>
                  <a:lnTo>
                    <a:pt x="67" y="65"/>
                  </a:lnTo>
                  <a:lnTo>
                    <a:pt x="67" y="139"/>
                  </a:lnTo>
                  <a:lnTo>
                    <a:pt x="68" y="150"/>
                  </a:lnTo>
                  <a:lnTo>
                    <a:pt x="72" y="162"/>
                  </a:lnTo>
                  <a:lnTo>
                    <a:pt x="79" y="172"/>
                  </a:lnTo>
                  <a:lnTo>
                    <a:pt x="88" y="180"/>
                  </a:lnTo>
                  <a:lnTo>
                    <a:pt x="165" y="234"/>
                  </a:lnTo>
                  <a:lnTo>
                    <a:pt x="240" y="180"/>
                  </a:lnTo>
                  <a:lnTo>
                    <a:pt x="249" y="172"/>
                  </a:lnTo>
                  <a:lnTo>
                    <a:pt x="255" y="162"/>
                  </a:lnTo>
                  <a:lnTo>
                    <a:pt x="260" y="150"/>
                  </a:lnTo>
                  <a:lnTo>
                    <a:pt x="262" y="139"/>
                  </a:lnTo>
                  <a:lnTo>
                    <a:pt x="262" y="65"/>
                  </a:lnTo>
                  <a:lnTo>
                    <a:pt x="261" y="60"/>
                  </a:lnTo>
                  <a:lnTo>
                    <a:pt x="260" y="56"/>
                  </a:lnTo>
                  <a:lnTo>
                    <a:pt x="255" y="49"/>
                  </a:lnTo>
                  <a:lnTo>
                    <a:pt x="250" y="45"/>
                  </a:lnTo>
                  <a:lnTo>
                    <a:pt x="246" y="44"/>
                  </a:lnTo>
                  <a:lnTo>
                    <a:pt x="242" y="44"/>
                  </a:lnTo>
                  <a:lnTo>
                    <a:pt x="214" y="44"/>
                  </a:lnTo>
                  <a:lnTo>
                    <a:pt x="214" y="52"/>
                  </a:lnTo>
                  <a:lnTo>
                    <a:pt x="214" y="56"/>
                  </a:lnTo>
                  <a:lnTo>
                    <a:pt x="211" y="60"/>
                  </a:lnTo>
                  <a:lnTo>
                    <a:pt x="207" y="62"/>
                  </a:lnTo>
                  <a:lnTo>
                    <a:pt x="203" y="63"/>
                  </a:lnTo>
                  <a:lnTo>
                    <a:pt x="199" y="62"/>
                  </a:lnTo>
                  <a:lnTo>
                    <a:pt x="195" y="60"/>
                  </a:lnTo>
                  <a:lnTo>
                    <a:pt x="192" y="56"/>
                  </a:lnTo>
                  <a:lnTo>
                    <a:pt x="192" y="52"/>
                  </a:lnTo>
                  <a:lnTo>
                    <a:pt x="192" y="12"/>
                  </a:lnTo>
                  <a:lnTo>
                    <a:pt x="192" y="7"/>
                  </a:lnTo>
                  <a:lnTo>
                    <a:pt x="195" y="4"/>
                  </a:lnTo>
                  <a:lnTo>
                    <a:pt x="199" y="1"/>
                  </a:lnTo>
                  <a:lnTo>
                    <a:pt x="203" y="0"/>
                  </a:lnTo>
                  <a:lnTo>
                    <a:pt x="207" y="1"/>
                  </a:lnTo>
                  <a:lnTo>
                    <a:pt x="211" y="4"/>
                  </a:lnTo>
                  <a:lnTo>
                    <a:pt x="214" y="7"/>
                  </a:lnTo>
                  <a:lnTo>
                    <a:pt x="214" y="12"/>
                  </a:lnTo>
                  <a:lnTo>
                    <a:pt x="214" y="21"/>
                  </a:lnTo>
                  <a:lnTo>
                    <a:pt x="242" y="21"/>
                  </a:lnTo>
                  <a:lnTo>
                    <a:pt x="250" y="22"/>
                  </a:lnTo>
                  <a:lnTo>
                    <a:pt x="258" y="25"/>
                  </a:lnTo>
                  <a:lnTo>
                    <a:pt x="265" y="29"/>
                  </a:lnTo>
                  <a:lnTo>
                    <a:pt x="272" y="34"/>
                  </a:lnTo>
                  <a:lnTo>
                    <a:pt x="277" y="40"/>
                  </a:lnTo>
                  <a:lnTo>
                    <a:pt x="282" y="48"/>
                  </a:lnTo>
                  <a:lnTo>
                    <a:pt x="284" y="56"/>
                  </a:lnTo>
                  <a:lnTo>
                    <a:pt x="284" y="65"/>
                  </a:lnTo>
                  <a:close/>
                  <a:moveTo>
                    <a:pt x="370" y="280"/>
                  </a:moveTo>
                  <a:lnTo>
                    <a:pt x="370" y="280"/>
                  </a:lnTo>
                  <a:lnTo>
                    <a:pt x="368" y="294"/>
                  </a:lnTo>
                  <a:lnTo>
                    <a:pt x="364" y="307"/>
                  </a:lnTo>
                  <a:lnTo>
                    <a:pt x="359" y="318"/>
                  </a:lnTo>
                  <a:lnTo>
                    <a:pt x="350" y="327"/>
                  </a:lnTo>
                  <a:lnTo>
                    <a:pt x="341" y="335"/>
                  </a:lnTo>
                  <a:lnTo>
                    <a:pt x="330" y="342"/>
                  </a:lnTo>
                  <a:lnTo>
                    <a:pt x="317" y="345"/>
                  </a:lnTo>
                  <a:lnTo>
                    <a:pt x="304" y="346"/>
                  </a:lnTo>
                  <a:lnTo>
                    <a:pt x="294" y="346"/>
                  </a:lnTo>
                  <a:lnTo>
                    <a:pt x="284" y="344"/>
                  </a:lnTo>
                  <a:lnTo>
                    <a:pt x="275" y="341"/>
                  </a:lnTo>
                  <a:lnTo>
                    <a:pt x="266" y="335"/>
                  </a:lnTo>
                  <a:lnTo>
                    <a:pt x="260" y="344"/>
                  </a:lnTo>
                  <a:lnTo>
                    <a:pt x="250" y="352"/>
                  </a:lnTo>
                  <a:lnTo>
                    <a:pt x="243" y="356"/>
                  </a:lnTo>
                  <a:lnTo>
                    <a:pt x="235" y="360"/>
                  </a:lnTo>
                  <a:lnTo>
                    <a:pt x="227" y="363"/>
                  </a:lnTo>
                  <a:lnTo>
                    <a:pt x="217" y="366"/>
                  </a:lnTo>
                  <a:lnTo>
                    <a:pt x="206" y="367"/>
                  </a:lnTo>
                  <a:lnTo>
                    <a:pt x="198" y="366"/>
                  </a:lnTo>
                  <a:lnTo>
                    <a:pt x="198" y="342"/>
                  </a:lnTo>
                  <a:lnTo>
                    <a:pt x="206" y="344"/>
                  </a:lnTo>
                  <a:lnTo>
                    <a:pt x="213" y="342"/>
                  </a:lnTo>
                  <a:lnTo>
                    <a:pt x="221" y="341"/>
                  </a:lnTo>
                  <a:lnTo>
                    <a:pt x="228" y="338"/>
                  </a:lnTo>
                  <a:lnTo>
                    <a:pt x="233" y="334"/>
                  </a:lnTo>
                  <a:lnTo>
                    <a:pt x="239" y="331"/>
                  </a:lnTo>
                  <a:lnTo>
                    <a:pt x="246" y="323"/>
                  </a:lnTo>
                  <a:lnTo>
                    <a:pt x="250" y="319"/>
                  </a:lnTo>
                  <a:lnTo>
                    <a:pt x="244" y="311"/>
                  </a:lnTo>
                  <a:lnTo>
                    <a:pt x="240" y="301"/>
                  </a:lnTo>
                  <a:lnTo>
                    <a:pt x="238" y="291"/>
                  </a:lnTo>
                  <a:lnTo>
                    <a:pt x="238" y="280"/>
                  </a:lnTo>
                  <a:lnTo>
                    <a:pt x="239" y="267"/>
                  </a:lnTo>
                  <a:lnTo>
                    <a:pt x="242" y="254"/>
                  </a:lnTo>
                  <a:lnTo>
                    <a:pt x="249" y="243"/>
                  </a:lnTo>
                  <a:lnTo>
                    <a:pt x="257" y="234"/>
                  </a:lnTo>
                  <a:lnTo>
                    <a:pt x="266" y="225"/>
                  </a:lnTo>
                  <a:lnTo>
                    <a:pt x="277" y="220"/>
                  </a:lnTo>
                  <a:lnTo>
                    <a:pt x="290" y="216"/>
                  </a:lnTo>
                  <a:lnTo>
                    <a:pt x="304" y="214"/>
                  </a:lnTo>
                  <a:lnTo>
                    <a:pt x="317" y="216"/>
                  </a:lnTo>
                  <a:lnTo>
                    <a:pt x="330" y="220"/>
                  </a:lnTo>
                  <a:lnTo>
                    <a:pt x="341" y="225"/>
                  </a:lnTo>
                  <a:lnTo>
                    <a:pt x="350" y="234"/>
                  </a:lnTo>
                  <a:lnTo>
                    <a:pt x="359" y="243"/>
                  </a:lnTo>
                  <a:lnTo>
                    <a:pt x="364" y="254"/>
                  </a:lnTo>
                  <a:lnTo>
                    <a:pt x="368" y="267"/>
                  </a:lnTo>
                  <a:lnTo>
                    <a:pt x="370" y="280"/>
                  </a:lnTo>
                  <a:close/>
                  <a:moveTo>
                    <a:pt x="346" y="280"/>
                  </a:moveTo>
                  <a:lnTo>
                    <a:pt x="346" y="280"/>
                  </a:lnTo>
                  <a:lnTo>
                    <a:pt x="346" y="272"/>
                  </a:lnTo>
                  <a:lnTo>
                    <a:pt x="343" y="264"/>
                  </a:lnTo>
                  <a:lnTo>
                    <a:pt x="339" y="256"/>
                  </a:lnTo>
                  <a:lnTo>
                    <a:pt x="334" y="250"/>
                  </a:lnTo>
                  <a:lnTo>
                    <a:pt x="327" y="245"/>
                  </a:lnTo>
                  <a:lnTo>
                    <a:pt x="320" y="241"/>
                  </a:lnTo>
                  <a:lnTo>
                    <a:pt x="312" y="238"/>
                  </a:lnTo>
                  <a:lnTo>
                    <a:pt x="304" y="238"/>
                  </a:lnTo>
                  <a:lnTo>
                    <a:pt x="295" y="238"/>
                  </a:lnTo>
                  <a:lnTo>
                    <a:pt x="287" y="241"/>
                  </a:lnTo>
                  <a:lnTo>
                    <a:pt x="279" y="245"/>
                  </a:lnTo>
                  <a:lnTo>
                    <a:pt x="273" y="250"/>
                  </a:lnTo>
                  <a:lnTo>
                    <a:pt x="268" y="256"/>
                  </a:lnTo>
                  <a:lnTo>
                    <a:pt x="264" y="264"/>
                  </a:lnTo>
                  <a:lnTo>
                    <a:pt x="261" y="272"/>
                  </a:lnTo>
                  <a:lnTo>
                    <a:pt x="260" y="280"/>
                  </a:lnTo>
                  <a:lnTo>
                    <a:pt x="261" y="289"/>
                  </a:lnTo>
                  <a:lnTo>
                    <a:pt x="264" y="297"/>
                  </a:lnTo>
                  <a:lnTo>
                    <a:pt x="268" y="305"/>
                  </a:lnTo>
                  <a:lnTo>
                    <a:pt x="273" y="311"/>
                  </a:lnTo>
                  <a:lnTo>
                    <a:pt x="279" y="316"/>
                  </a:lnTo>
                  <a:lnTo>
                    <a:pt x="287" y="320"/>
                  </a:lnTo>
                  <a:lnTo>
                    <a:pt x="295" y="323"/>
                  </a:lnTo>
                  <a:lnTo>
                    <a:pt x="304" y="323"/>
                  </a:lnTo>
                  <a:lnTo>
                    <a:pt x="312" y="323"/>
                  </a:lnTo>
                  <a:lnTo>
                    <a:pt x="320" y="320"/>
                  </a:lnTo>
                  <a:lnTo>
                    <a:pt x="327" y="316"/>
                  </a:lnTo>
                  <a:lnTo>
                    <a:pt x="334" y="311"/>
                  </a:lnTo>
                  <a:lnTo>
                    <a:pt x="339" y="305"/>
                  </a:lnTo>
                  <a:lnTo>
                    <a:pt x="343" y="297"/>
                  </a:lnTo>
                  <a:lnTo>
                    <a:pt x="346" y="289"/>
                  </a:lnTo>
                  <a:lnTo>
                    <a:pt x="346" y="280"/>
                  </a:lnTo>
                  <a:close/>
                  <a:moveTo>
                    <a:pt x="304" y="261"/>
                  </a:moveTo>
                  <a:lnTo>
                    <a:pt x="304" y="261"/>
                  </a:lnTo>
                  <a:lnTo>
                    <a:pt x="295" y="263"/>
                  </a:lnTo>
                  <a:lnTo>
                    <a:pt x="290" y="267"/>
                  </a:lnTo>
                  <a:lnTo>
                    <a:pt x="286" y="272"/>
                  </a:lnTo>
                  <a:lnTo>
                    <a:pt x="283" y="280"/>
                  </a:lnTo>
                  <a:lnTo>
                    <a:pt x="286" y="289"/>
                  </a:lnTo>
                  <a:lnTo>
                    <a:pt x="290" y="294"/>
                  </a:lnTo>
                  <a:lnTo>
                    <a:pt x="295" y="298"/>
                  </a:lnTo>
                  <a:lnTo>
                    <a:pt x="304" y="300"/>
                  </a:lnTo>
                  <a:lnTo>
                    <a:pt x="310" y="298"/>
                  </a:lnTo>
                  <a:lnTo>
                    <a:pt x="317" y="294"/>
                  </a:lnTo>
                  <a:lnTo>
                    <a:pt x="321" y="289"/>
                  </a:lnTo>
                  <a:lnTo>
                    <a:pt x="323" y="280"/>
                  </a:lnTo>
                  <a:lnTo>
                    <a:pt x="321" y="272"/>
                  </a:lnTo>
                  <a:lnTo>
                    <a:pt x="317" y="267"/>
                  </a:lnTo>
                  <a:lnTo>
                    <a:pt x="310" y="263"/>
                  </a:lnTo>
                  <a:lnTo>
                    <a:pt x="304" y="261"/>
                  </a:lnTo>
                  <a:close/>
                </a:path>
              </a:pathLst>
            </a:custGeom>
            <a:solidFill>
              <a:schemeClr val="bg1"/>
            </a:solidFill>
            <a:ln>
              <a:noFill/>
            </a:ln>
          </p:spPr>
          <p:txBody>
            <a:bodyPr/>
            <a:lstStyle/>
            <a:p>
              <a:pPr defTabSz="457200" fontAlgn="base">
                <a:spcBef>
                  <a:spcPct val="0"/>
                </a:spcBef>
                <a:spcAft>
                  <a:spcPct val="0"/>
                </a:spcAft>
              </a:pPr>
              <a:endParaRPr lang="en-US" sz="2400" dirty="0">
                <a:solidFill>
                  <a:prstClr val="black"/>
                </a:solidFill>
                <a:latin typeface="Arial" charset="0"/>
                <a:cs typeface="Arial" charset="0"/>
              </a:endParaRPr>
            </a:p>
          </p:txBody>
        </p:sp>
      </p:grpSp>
      <p:grpSp>
        <p:nvGrpSpPr>
          <p:cNvPr id="7" name="Group 6"/>
          <p:cNvGrpSpPr>
            <a:grpSpLocks noChangeAspect="1"/>
          </p:cNvGrpSpPr>
          <p:nvPr/>
        </p:nvGrpSpPr>
        <p:grpSpPr>
          <a:xfrm>
            <a:off x="243413" y="4169093"/>
            <a:ext cx="1371600" cy="1371600"/>
            <a:chOff x="5212702" y="2233495"/>
            <a:chExt cx="952500" cy="952500"/>
          </a:xfrm>
        </p:grpSpPr>
        <p:sp>
          <p:nvSpPr>
            <p:cNvPr id="12" name="Oval 11"/>
            <p:cNvSpPr/>
            <p:nvPr/>
          </p:nvSpPr>
          <p:spPr>
            <a:xfrm>
              <a:off x="5212702" y="2233495"/>
              <a:ext cx="952500" cy="952500"/>
            </a:xfrm>
            <a:prstGeom prst="ellipse">
              <a:avLst/>
            </a:prstGeom>
            <a:solidFill>
              <a:srgbClr val="00AA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18" name="Freeform 195"/>
            <p:cNvSpPr>
              <a:spLocks noChangeAspect="1" noEditPoints="1"/>
            </p:cNvSpPr>
            <p:nvPr/>
          </p:nvSpPr>
          <p:spPr bwMode="auto">
            <a:xfrm>
              <a:off x="5489143" y="2462517"/>
              <a:ext cx="414336" cy="457200"/>
            </a:xfrm>
            <a:custGeom>
              <a:avLst/>
              <a:gdLst>
                <a:gd name="T0" fmla="*/ 64029 w 348"/>
                <a:gd name="T1" fmla="*/ 200568 h 386"/>
                <a:gd name="T2" fmla="*/ 48154 w 348"/>
                <a:gd name="T3" fmla="*/ 203200 h 386"/>
                <a:gd name="T4" fmla="*/ 29104 w 348"/>
                <a:gd name="T5" fmla="*/ 198462 h 386"/>
                <a:gd name="T6" fmla="*/ 14287 w 348"/>
                <a:gd name="T7" fmla="*/ 188460 h 386"/>
                <a:gd name="T8" fmla="*/ 3704 w 348"/>
                <a:gd name="T9" fmla="*/ 173194 h 386"/>
                <a:gd name="T10" fmla="*/ 0 w 348"/>
                <a:gd name="T11" fmla="*/ 155295 h 386"/>
                <a:gd name="T12" fmla="*/ 1058 w 348"/>
                <a:gd name="T13" fmla="*/ 38429 h 386"/>
                <a:gd name="T14" fmla="*/ 8467 w 348"/>
                <a:gd name="T15" fmla="*/ 21057 h 386"/>
                <a:gd name="T16" fmla="*/ 21167 w 348"/>
                <a:gd name="T17" fmla="*/ 8423 h 386"/>
                <a:gd name="T18" fmla="*/ 38629 w 348"/>
                <a:gd name="T19" fmla="*/ 1053 h 386"/>
                <a:gd name="T20" fmla="*/ 51858 w 348"/>
                <a:gd name="T21" fmla="*/ 0 h 386"/>
                <a:gd name="T22" fmla="*/ 69850 w 348"/>
                <a:gd name="T23" fmla="*/ 3685 h 386"/>
                <a:gd name="T24" fmla="*/ 85196 w 348"/>
                <a:gd name="T25" fmla="*/ 14213 h 386"/>
                <a:gd name="T26" fmla="*/ 95779 w 348"/>
                <a:gd name="T27" fmla="*/ 28953 h 386"/>
                <a:gd name="T28" fmla="*/ 100013 w 348"/>
                <a:gd name="T29" fmla="*/ 47905 h 386"/>
                <a:gd name="T30" fmla="*/ 87313 w 348"/>
                <a:gd name="T31" fmla="*/ 78437 h 386"/>
                <a:gd name="T32" fmla="*/ 84667 w 348"/>
                <a:gd name="T33" fmla="*/ 34218 h 386"/>
                <a:gd name="T34" fmla="*/ 65617 w 348"/>
                <a:gd name="T35" fmla="*/ 15266 h 386"/>
                <a:gd name="T36" fmla="*/ 48154 w 348"/>
                <a:gd name="T37" fmla="*/ 12634 h 386"/>
                <a:gd name="T38" fmla="*/ 22754 w 348"/>
                <a:gd name="T39" fmla="*/ 22636 h 386"/>
                <a:gd name="T40" fmla="*/ 12700 w 348"/>
                <a:gd name="T41" fmla="*/ 47905 h 386"/>
                <a:gd name="T42" fmla="*/ 62971 w 348"/>
                <a:gd name="T43" fmla="*/ 101074 h 386"/>
                <a:gd name="T44" fmla="*/ 12700 w 348"/>
                <a:gd name="T45" fmla="*/ 155295 h 386"/>
                <a:gd name="T46" fmla="*/ 22754 w 348"/>
                <a:gd name="T47" fmla="*/ 180037 h 386"/>
                <a:gd name="T48" fmla="*/ 48154 w 348"/>
                <a:gd name="T49" fmla="*/ 190566 h 386"/>
                <a:gd name="T50" fmla="*/ 66675 w 348"/>
                <a:gd name="T51" fmla="*/ 186881 h 386"/>
                <a:gd name="T52" fmla="*/ 75142 w 348"/>
                <a:gd name="T53" fmla="*/ 196356 h 386"/>
                <a:gd name="T54" fmla="*/ 183621 w 348"/>
                <a:gd name="T55" fmla="*/ 154242 h 386"/>
                <a:gd name="T56" fmla="*/ 174096 w 348"/>
                <a:gd name="T57" fmla="*/ 176352 h 386"/>
                <a:gd name="T58" fmla="*/ 157163 w 348"/>
                <a:gd name="T59" fmla="*/ 192672 h 386"/>
                <a:gd name="T60" fmla="*/ 135467 w 348"/>
                <a:gd name="T61" fmla="*/ 201621 h 386"/>
                <a:gd name="T62" fmla="*/ 116417 w 348"/>
                <a:gd name="T63" fmla="*/ 203200 h 386"/>
                <a:gd name="T64" fmla="*/ 94192 w 348"/>
                <a:gd name="T65" fmla="*/ 195830 h 386"/>
                <a:gd name="T66" fmla="*/ 75671 w 348"/>
                <a:gd name="T67" fmla="*/ 180564 h 386"/>
                <a:gd name="T68" fmla="*/ 64029 w 348"/>
                <a:gd name="T69" fmla="*/ 160033 h 386"/>
                <a:gd name="T70" fmla="*/ 61383 w 348"/>
                <a:gd name="T71" fmla="*/ 142135 h 386"/>
                <a:gd name="T72" fmla="*/ 66675 w 348"/>
                <a:gd name="T73" fmla="*/ 118446 h 386"/>
                <a:gd name="T74" fmla="*/ 79375 w 348"/>
                <a:gd name="T75" fmla="*/ 98968 h 386"/>
                <a:gd name="T76" fmla="*/ 98954 w 348"/>
                <a:gd name="T77" fmla="*/ 85807 h 386"/>
                <a:gd name="T78" fmla="*/ 123296 w 348"/>
                <a:gd name="T79" fmla="*/ 80543 h 386"/>
                <a:gd name="T80" fmla="*/ 141288 w 348"/>
                <a:gd name="T81" fmla="*/ 83702 h 386"/>
                <a:gd name="T82" fmla="*/ 162454 w 348"/>
                <a:gd name="T83" fmla="*/ 94230 h 386"/>
                <a:gd name="T84" fmla="*/ 177271 w 348"/>
                <a:gd name="T85" fmla="*/ 112655 h 386"/>
                <a:gd name="T86" fmla="*/ 184150 w 348"/>
                <a:gd name="T87" fmla="*/ 135818 h 386"/>
                <a:gd name="T88" fmla="*/ 147108 w 348"/>
                <a:gd name="T89" fmla="*/ 99494 h 386"/>
                <a:gd name="T90" fmla="*/ 129646 w 348"/>
                <a:gd name="T91" fmla="*/ 93704 h 386"/>
                <a:gd name="T92" fmla="*/ 113242 w 348"/>
                <a:gd name="T93" fmla="*/ 93704 h 386"/>
                <a:gd name="T94" fmla="*/ 95779 w 348"/>
                <a:gd name="T95" fmla="*/ 101600 h 386"/>
                <a:gd name="T96" fmla="*/ 82550 w 348"/>
                <a:gd name="T97" fmla="*/ 114761 h 386"/>
                <a:gd name="T98" fmla="*/ 75142 w 348"/>
                <a:gd name="T99" fmla="*/ 132133 h 386"/>
                <a:gd name="T100" fmla="*/ 74613 w 348"/>
                <a:gd name="T101" fmla="*/ 146346 h 386"/>
                <a:gd name="T102" fmla="*/ 79375 w 348"/>
                <a:gd name="T103" fmla="*/ 164771 h 386"/>
                <a:gd name="T104" fmla="*/ 172508 w 348"/>
                <a:gd name="T105" fmla="*/ 142135 h 386"/>
                <a:gd name="T106" fmla="*/ 169863 w 348"/>
                <a:gd name="T107" fmla="*/ 126868 h 386"/>
                <a:gd name="T108" fmla="*/ 160338 w 348"/>
                <a:gd name="T109" fmla="*/ 109496 h 386"/>
                <a:gd name="T110" fmla="*/ 103717 w 348"/>
                <a:gd name="T111" fmla="*/ 186354 h 386"/>
                <a:gd name="T112" fmla="*/ 123296 w 348"/>
                <a:gd name="T113" fmla="*/ 190566 h 386"/>
                <a:gd name="T114" fmla="*/ 142346 w 348"/>
                <a:gd name="T115" fmla="*/ 186881 h 386"/>
                <a:gd name="T116" fmla="*/ 158221 w 348"/>
                <a:gd name="T117" fmla="*/ 176352 h 386"/>
                <a:gd name="T118" fmla="*/ 168275 w 348"/>
                <a:gd name="T119" fmla="*/ 161086 h 386"/>
                <a:gd name="T120" fmla="*/ 172508 w 348"/>
                <a:gd name="T121" fmla="*/ 142135 h 38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48" h="386">
                  <a:moveTo>
                    <a:pt x="142" y="373"/>
                  </a:moveTo>
                  <a:lnTo>
                    <a:pt x="142" y="373"/>
                  </a:lnTo>
                  <a:lnTo>
                    <a:pt x="131" y="379"/>
                  </a:lnTo>
                  <a:lnTo>
                    <a:pt x="121" y="381"/>
                  </a:lnTo>
                  <a:lnTo>
                    <a:pt x="109" y="384"/>
                  </a:lnTo>
                  <a:lnTo>
                    <a:pt x="98" y="386"/>
                  </a:lnTo>
                  <a:lnTo>
                    <a:pt x="91" y="386"/>
                  </a:lnTo>
                  <a:lnTo>
                    <a:pt x="82" y="384"/>
                  </a:lnTo>
                  <a:lnTo>
                    <a:pt x="73" y="383"/>
                  </a:lnTo>
                  <a:lnTo>
                    <a:pt x="65" y="381"/>
                  </a:lnTo>
                  <a:lnTo>
                    <a:pt x="55" y="377"/>
                  </a:lnTo>
                  <a:lnTo>
                    <a:pt x="49" y="375"/>
                  </a:lnTo>
                  <a:lnTo>
                    <a:pt x="40" y="369"/>
                  </a:lnTo>
                  <a:lnTo>
                    <a:pt x="33" y="365"/>
                  </a:lnTo>
                  <a:lnTo>
                    <a:pt x="27" y="358"/>
                  </a:lnTo>
                  <a:lnTo>
                    <a:pt x="21" y="353"/>
                  </a:lnTo>
                  <a:lnTo>
                    <a:pt x="16" y="344"/>
                  </a:lnTo>
                  <a:lnTo>
                    <a:pt x="11" y="337"/>
                  </a:lnTo>
                  <a:lnTo>
                    <a:pt x="7" y="329"/>
                  </a:lnTo>
                  <a:lnTo>
                    <a:pt x="5" y="321"/>
                  </a:lnTo>
                  <a:lnTo>
                    <a:pt x="2" y="313"/>
                  </a:lnTo>
                  <a:lnTo>
                    <a:pt x="0" y="303"/>
                  </a:lnTo>
                  <a:lnTo>
                    <a:pt x="0" y="295"/>
                  </a:lnTo>
                  <a:lnTo>
                    <a:pt x="0" y="91"/>
                  </a:lnTo>
                  <a:lnTo>
                    <a:pt x="0" y="82"/>
                  </a:lnTo>
                  <a:lnTo>
                    <a:pt x="2" y="73"/>
                  </a:lnTo>
                  <a:lnTo>
                    <a:pt x="5" y="64"/>
                  </a:lnTo>
                  <a:lnTo>
                    <a:pt x="7" y="55"/>
                  </a:lnTo>
                  <a:lnTo>
                    <a:pt x="11" y="47"/>
                  </a:lnTo>
                  <a:lnTo>
                    <a:pt x="16" y="40"/>
                  </a:lnTo>
                  <a:lnTo>
                    <a:pt x="21" y="33"/>
                  </a:lnTo>
                  <a:lnTo>
                    <a:pt x="27" y="27"/>
                  </a:lnTo>
                  <a:lnTo>
                    <a:pt x="33" y="21"/>
                  </a:lnTo>
                  <a:lnTo>
                    <a:pt x="40" y="16"/>
                  </a:lnTo>
                  <a:lnTo>
                    <a:pt x="49" y="11"/>
                  </a:lnTo>
                  <a:lnTo>
                    <a:pt x="55" y="7"/>
                  </a:lnTo>
                  <a:lnTo>
                    <a:pt x="65" y="5"/>
                  </a:lnTo>
                  <a:lnTo>
                    <a:pt x="73" y="2"/>
                  </a:lnTo>
                  <a:lnTo>
                    <a:pt x="82" y="0"/>
                  </a:lnTo>
                  <a:lnTo>
                    <a:pt x="91" y="0"/>
                  </a:lnTo>
                  <a:lnTo>
                    <a:pt x="98" y="0"/>
                  </a:lnTo>
                  <a:lnTo>
                    <a:pt x="106" y="0"/>
                  </a:lnTo>
                  <a:lnTo>
                    <a:pt x="116" y="2"/>
                  </a:lnTo>
                  <a:lnTo>
                    <a:pt x="124" y="5"/>
                  </a:lnTo>
                  <a:lnTo>
                    <a:pt x="132" y="7"/>
                  </a:lnTo>
                  <a:lnTo>
                    <a:pt x="141" y="11"/>
                  </a:lnTo>
                  <a:lnTo>
                    <a:pt x="148" y="16"/>
                  </a:lnTo>
                  <a:lnTo>
                    <a:pt x="156" y="21"/>
                  </a:lnTo>
                  <a:lnTo>
                    <a:pt x="161" y="27"/>
                  </a:lnTo>
                  <a:lnTo>
                    <a:pt x="167" y="33"/>
                  </a:lnTo>
                  <a:lnTo>
                    <a:pt x="172" y="40"/>
                  </a:lnTo>
                  <a:lnTo>
                    <a:pt x="178" y="47"/>
                  </a:lnTo>
                  <a:lnTo>
                    <a:pt x="181" y="55"/>
                  </a:lnTo>
                  <a:lnTo>
                    <a:pt x="185" y="64"/>
                  </a:lnTo>
                  <a:lnTo>
                    <a:pt x="186" y="73"/>
                  </a:lnTo>
                  <a:lnTo>
                    <a:pt x="187" y="82"/>
                  </a:lnTo>
                  <a:lnTo>
                    <a:pt x="189" y="91"/>
                  </a:lnTo>
                  <a:lnTo>
                    <a:pt x="189" y="139"/>
                  </a:lnTo>
                  <a:lnTo>
                    <a:pt x="176" y="144"/>
                  </a:lnTo>
                  <a:lnTo>
                    <a:pt x="165" y="149"/>
                  </a:lnTo>
                  <a:lnTo>
                    <a:pt x="165" y="91"/>
                  </a:lnTo>
                  <a:lnTo>
                    <a:pt x="164" y="77"/>
                  </a:lnTo>
                  <a:lnTo>
                    <a:pt x="160" y="65"/>
                  </a:lnTo>
                  <a:lnTo>
                    <a:pt x="153" y="53"/>
                  </a:lnTo>
                  <a:lnTo>
                    <a:pt x="145" y="43"/>
                  </a:lnTo>
                  <a:lnTo>
                    <a:pt x="135" y="35"/>
                  </a:lnTo>
                  <a:lnTo>
                    <a:pt x="124" y="29"/>
                  </a:lnTo>
                  <a:lnTo>
                    <a:pt x="110" y="25"/>
                  </a:lnTo>
                  <a:lnTo>
                    <a:pt x="98" y="24"/>
                  </a:lnTo>
                  <a:lnTo>
                    <a:pt x="91" y="24"/>
                  </a:lnTo>
                  <a:lnTo>
                    <a:pt x="77" y="25"/>
                  </a:lnTo>
                  <a:lnTo>
                    <a:pt x="65" y="29"/>
                  </a:lnTo>
                  <a:lnTo>
                    <a:pt x="54" y="35"/>
                  </a:lnTo>
                  <a:lnTo>
                    <a:pt x="43" y="43"/>
                  </a:lnTo>
                  <a:lnTo>
                    <a:pt x="35" y="53"/>
                  </a:lnTo>
                  <a:lnTo>
                    <a:pt x="29" y="65"/>
                  </a:lnTo>
                  <a:lnTo>
                    <a:pt x="25" y="77"/>
                  </a:lnTo>
                  <a:lnTo>
                    <a:pt x="24" y="91"/>
                  </a:lnTo>
                  <a:lnTo>
                    <a:pt x="24" y="181"/>
                  </a:lnTo>
                  <a:lnTo>
                    <a:pt x="127" y="181"/>
                  </a:lnTo>
                  <a:lnTo>
                    <a:pt x="119" y="192"/>
                  </a:lnTo>
                  <a:lnTo>
                    <a:pt x="110" y="204"/>
                  </a:lnTo>
                  <a:lnTo>
                    <a:pt x="24" y="204"/>
                  </a:lnTo>
                  <a:lnTo>
                    <a:pt x="24" y="295"/>
                  </a:lnTo>
                  <a:lnTo>
                    <a:pt x="25" y="307"/>
                  </a:lnTo>
                  <a:lnTo>
                    <a:pt x="29" y="321"/>
                  </a:lnTo>
                  <a:lnTo>
                    <a:pt x="35" y="332"/>
                  </a:lnTo>
                  <a:lnTo>
                    <a:pt x="43" y="342"/>
                  </a:lnTo>
                  <a:lnTo>
                    <a:pt x="54" y="350"/>
                  </a:lnTo>
                  <a:lnTo>
                    <a:pt x="65" y="357"/>
                  </a:lnTo>
                  <a:lnTo>
                    <a:pt x="77" y="361"/>
                  </a:lnTo>
                  <a:lnTo>
                    <a:pt x="91" y="362"/>
                  </a:lnTo>
                  <a:lnTo>
                    <a:pt x="98" y="362"/>
                  </a:lnTo>
                  <a:lnTo>
                    <a:pt x="112" y="361"/>
                  </a:lnTo>
                  <a:lnTo>
                    <a:pt x="126" y="355"/>
                  </a:lnTo>
                  <a:lnTo>
                    <a:pt x="132" y="365"/>
                  </a:lnTo>
                  <a:lnTo>
                    <a:pt x="142" y="373"/>
                  </a:lnTo>
                  <a:close/>
                  <a:moveTo>
                    <a:pt x="348" y="270"/>
                  </a:moveTo>
                  <a:lnTo>
                    <a:pt x="348" y="270"/>
                  </a:lnTo>
                  <a:lnTo>
                    <a:pt x="348" y="281"/>
                  </a:lnTo>
                  <a:lnTo>
                    <a:pt x="347" y="293"/>
                  </a:lnTo>
                  <a:lnTo>
                    <a:pt x="344" y="304"/>
                  </a:lnTo>
                  <a:lnTo>
                    <a:pt x="340" y="314"/>
                  </a:lnTo>
                  <a:lnTo>
                    <a:pt x="335" y="325"/>
                  </a:lnTo>
                  <a:lnTo>
                    <a:pt x="329" y="335"/>
                  </a:lnTo>
                  <a:lnTo>
                    <a:pt x="322" y="343"/>
                  </a:lnTo>
                  <a:lnTo>
                    <a:pt x="315" y="351"/>
                  </a:lnTo>
                  <a:lnTo>
                    <a:pt x="307" y="359"/>
                  </a:lnTo>
                  <a:lnTo>
                    <a:pt x="297" y="366"/>
                  </a:lnTo>
                  <a:lnTo>
                    <a:pt x="288" y="372"/>
                  </a:lnTo>
                  <a:lnTo>
                    <a:pt x="278" y="376"/>
                  </a:lnTo>
                  <a:lnTo>
                    <a:pt x="267" y="380"/>
                  </a:lnTo>
                  <a:lnTo>
                    <a:pt x="256" y="383"/>
                  </a:lnTo>
                  <a:lnTo>
                    <a:pt x="244" y="386"/>
                  </a:lnTo>
                  <a:lnTo>
                    <a:pt x="233" y="386"/>
                  </a:lnTo>
                  <a:lnTo>
                    <a:pt x="220" y="386"/>
                  </a:lnTo>
                  <a:lnTo>
                    <a:pt x="209" y="383"/>
                  </a:lnTo>
                  <a:lnTo>
                    <a:pt x="198" y="380"/>
                  </a:lnTo>
                  <a:lnTo>
                    <a:pt x="187" y="376"/>
                  </a:lnTo>
                  <a:lnTo>
                    <a:pt x="178" y="372"/>
                  </a:lnTo>
                  <a:lnTo>
                    <a:pt x="168" y="366"/>
                  </a:lnTo>
                  <a:lnTo>
                    <a:pt x="159" y="359"/>
                  </a:lnTo>
                  <a:lnTo>
                    <a:pt x="150" y="351"/>
                  </a:lnTo>
                  <a:lnTo>
                    <a:pt x="143" y="343"/>
                  </a:lnTo>
                  <a:lnTo>
                    <a:pt x="137" y="335"/>
                  </a:lnTo>
                  <a:lnTo>
                    <a:pt x="131" y="325"/>
                  </a:lnTo>
                  <a:lnTo>
                    <a:pt x="126" y="314"/>
                  </a:lnTo>
                  <a:lnTo>
                    <a:pt x="121" y="304"/>
                  </a:lnTo>
                  <a:lnTo>
                    <a:pt x="119" y="293"/>
                  </a:lnTo>
                  <a:lnTo>
                    <a:pt x="117" y="281"/>
                  </a:lnTo>
                  <a:lnTo>
                    <a:pt x="116" y="270"/>
                  </a:lnTo>
                  <a:lnTo>
                    <a:pt x="117" y="258"/>
                  </a:lnTo>
                  <a:lnTo>
                    <a:pt x="119" y="247"/>
                  </a:lnTo>
                  <a:lnTo>
                    <a:pt x="121" y="236"/>
                  </a:lnTo>
                  <a:lnTo>
                    <a:pt x="126" y="225"/>
                  </a:lnTo>
                  <a:lnTo>
                    <a:pt x="131" y="214"/>
                  </a:lnTo>
                  <a:lnTo>
                    <a:pt x="137" y="204"/>
                  </a:lnTo>
                  <a:lnTo>
                    <a:pt x="143" y="196"/>
                  </a:lnTo>
                  <a:lnTo>
                    <a:pt x="150" y="188"/>
                  </a:lnTo>
                  <a:lnTo>
                    <a:pt x="159" y="179"/>
                  </a:lnTo>
                  <a:lnTo>
                    <a:pt x="168" y="174"/>
                  </a:lnTo>
                  <a:lnTo>
                    <a:pt x="178" y="167"/>
                  </a:lnTo>
                  <a:lnTo>
                    <a:pt x="187" y="163"/>
                  </a:lnTo>
                  <a:lnTo>
                    <a:pt x="198" y="159"/>
                  </a:lnTo>
                  <a:lnTo>
                    <a:pt x="209" y="156"/>
                  </a:lnTo>
                  <a:lnTo>
                    <a:pt x="220" y="155"/>
                  </a:lnTo>
                  <a:lnTo>
                    <a:pt x="233" y="153"/>
                  </a:lnTo>
                  <a:lnTo>
                    <a:pt x="244" y="155"/>
                  </a:lnTo>
                  <a:lnTo>
                    <a:pt x="256" y="156"/>
                  </a:lnTo>
                  <a:lnTo>
                    <a:pt x="267" y="159"/>
                  </a:lnTo>
                  <a:lnTo>
                    <a:pt x="278" y="163"/>
                  </a:lnTo>
                  <a:lnTo>
                    <a:pt x="288" y="167"/>
                  </a:lnTo>
                  <a:lnTo>
                    <a:pt x="297" y="174"/>
                  </a:lnTo>
                  <a:lnTo>
                    <a:pt x="307" y="179"/>
                  </a:lnTo>
                  <a:lnTo>
                    <a:pt x="315" y="188"/>
                  </a:lnTo>
                  <a:lnTo>
                    <a:pt x="322" y="196"/>
                  </a:lnTo>
                  <a:lnTo>
                    <a:pt x="329" y="204"/>
                  </a:lnTo>
                  <a:lnTo>
                    <a:pt x="335" y="214"/>
                  </a:lnTo>
                  <a:lnTo>
                    <a:pt x="340" y="225"/>
                  </a:lnTo>
                  <a:lnTo>
                    <a:pt x="344" y="236"/>
                  </a:lnTo>
                  <a:lnTo>
                    <a:pt x="347" y="247"/>
                  </a:lnTo>
                  <a:lnTo>
                    <a:pt x="348" y="258"/>
                  </a:lnTo>
                  <a:lnTo>
                    <a:pt x="348" y="270"/>
                  </a:lnTo>
                  <a:close/>
                  <a:moveTo>
                    <a:pt x="165" y="335"/>
                  </a:moveTo>
                  <a:lnTo>
                    <a:pt x="278" y="189"/>
                  </a:lnTo>
                  <a:lnTo>
                    <a:pt x="267" y="183"/>
                  </a:lnTo>
                  <a:lnTo>
                    <a:pt x="256" y="179"/>
                  </a:lnTo>
                  <a:lnTo>
                    <a:pt x="245" y="178"/>
                  </a:lnTo>
                  <a:lnTo>
                    <a:pt x="233" y="177"/>
                  </a:lnTo>
                  <a:lnTo>
                    <a:pt x="223" y="177"/>
                  </a:lnTo>
                  <a:lnTo>
                    <a:pt x="214" y="178"/>
                  </a:lnTo>
                  <a:lnTo>
                    <a:pt x="205" y="181"/>
                  </a:lnTo>
                  <a:lnTo>
                    <a:pt x="197" y="183"/>
                  </a:lnTo>
                  <a:lnTo>
                    <a:pt x="189" y="188"/>
                  </a:lnTo>
                  <a:lnTo>
                    <a:pt x="181" y="193"/>
                  </a:lnTo>
                  <a:lnTo>
                    <a:pt x="174" y="197"/>
                  </a:lnTo>
                  <a:lnTo>
                    <a:pt x="167" y="204"/>
                  </a:lnTo>
                  <a:lnTo>
                    <a:pt x="161" y="211"/>
                  </a:lnTo>
                  <a:lnTo>
                    <a:pt x="156" y="218"/>
                  </a:lnTo>
                  <a:lnTo>
                    <a:pt x="150" y="225"/>
                  </a:lnTo>
                  <a:lnTo>
                    <a:pt x="148" y="233"/>
                  </a:lnTo>
                  <a:lnTo>
                    <a:pt x="143" y="243"/>
                  </a:lnTo>
                  <a:lnTo>
                    <a:pt x="142" y="251"/>
                  </a:lnTo>
                  <a:lnTo>
                    <a:pt x="141" y="260"/>
                  </a:lnTo>
                  <a:lnTo>
                    <a:pt x="139" y="270"/>
                  </a:lnTo>
                  <a:lnTo>
                    <a:pt x="141" y="278"/>
                  </a:lnTo>
                  <a:lnTo>
                    <a:pt x="142" y="288"/>
                  </a:lnTo>
                  <a:lnTo>
                    <a:pt x="143" y="296"/>
                  </a:lnTo>
                  <a:lnTo>
                    <a:pt x="146" y="306"/>
                  </a:lnTo>
                  <a:lnTo>
                    <a:pt x="150" y="313"/>
                  </a:lnTo>
                  <a:lnTo>
                    <a:pt x="154" y="321"/>
                  </a:lnTo>
                  <a:lnTo>
                    <a:pt x="165" y="335"/>
                  </a:lnTo>
                  <a:close/>
                  <a:moveTo>
                    <a:pt x="326" y="270"/>
                  </a:moveTo>
                  <a:lnTo>
                    <a:pt x="326" y="270"/>
                  </a:lnTo>
                  <a:lnTo>
                    <a:pt x="325" y="259"/>
                  </a:lnTo>
                  <a:lnTo>
                    <a:pt x="324" y="251"/>
                  </a:lnTo>
                  <a:lnTo>
                    <a:pt x="321" y="241"/>
                  </a:lnTo>
                  <a:lnTo>
                    <a:pt x="318" y="232"/>
                  </a:lnTo>
                  <a:lnTo>
                    <a:pt x="314" y="223"/>
                  </a:lnTo>
                  <a:lnTo>
                    <a:pt x="308" y="216"/>
                  </a:lnTo>
                  <a:lnTo>
                    <a:pt x="303" y="208"/>
                  </a:lnTo>
                  <a:lnTo>
                    <a:pt x="296" y="203"/>
                  </a:lnTo>
                  <a:lnTo>
                    <a:pt x="185" y="348"/>
                  </a:lnTo>
                  <a:lnTo>
                    <a:pt x="196" y="354"/>
                  </a:lnTo>
                  <a:lnTo>
                    <a:pt x="207" y="359"/>
                  </a:lnTo>
                  <a:lnTo>
                    <a:pt x="219" y="362"/>
                  </a:lnTo>
                  <a:lnTo>
                    <a:pt x="233" y="362"/>
                  </a:lnTo>
                  <a:lnTo>
                    <a:pt x="242" y="362"/>
                  </a:lnTo>
                  <a:lnTo>
                    <a:pt x="251" y="361"/>
                  </a:lnTo>
                  <a:lnTo>
                    <a:pt x="260" y="358"/>
                  </a:lnTo>
                  <a:lnTo>
                    <a:pt x="269" y="355"/>
                  </a:lnTo>
                  <a:lnTo>
                    <a:pt x="277" y="351"/>
                  </a:lnTo>
                  <a:lnTo>
                    <a:pt x="285" y="347"/>
                  </a:lnTo>
                  <a:lnTo>
                    <a:pt x="292" y="342"/>
                  </a:lnTo>
                  <a:lnTo>
                    <a:pt x="299" y="335"/>
                  </a:lnTo>
                  <a:lnTo>
                    <a:pt x="304" y="329"/>
                  </a:lnTo>
                  <a:lnTo>
                    <a:pt x="310" y="321"/>
                  </a:lnTo>
                  <a:lnTo>
                    <a:pt x="314" y="314"/>
                  </a:lnTo>
                  <a:lnTo>
                    <a:pt x="318" y="306"/>
                  </a:lnTo>
                  <a:lnTo>
                    <a:pt x="321" y="298"/>
                  </a:lnTo>
                  <a:lnTo>
                    <a:pt x="324" y="288"/>
                  </a:lnTo>
                  <a:lnTo>
                    <a:pt x="325" y="280"/>
                  </a:lnTo>
                  <a:lnTo>
                    <a:pt x="326" y="270"/>
                  </a:lnTo>
                  <a:close/>
                </a:path>
              </a:pathLst>
            </a:custGeom>
            <a:solidFill>
              <a:schemeClr val="bg1"/>
            </a:solidFill>
            <a:ln>
              <a:noFill/>
            </a:ln>
          </p:spPr>
          <p:txBody>
            <a:bodyPr/>
            <a:lstStyle/>
            <a:p>
              <a:pPr defTabSz="457200" fontAlgn="base">
                <a:spcBef>
                  <a:spcPct val="0"/>
                </a:spcBef>
                <a:spcAft>
                  <a:spcPct val="0"/>
                </a:spcAft>
              </a:pPr>
              <a:endParaRPr lang="en-US" sz="2400" dirty="0">
                <a:solidFill>
                  <a:prstClr val="black"/>
                </a:solidFill>
                <a:latin typeface="Arial" charset="0"/>
                <a:cs typeface="Arial" charset="0"/>
              </a:endParaRPr>
            </a:p>
          </p:txBody>
        </p:sp>
      </p:grpSp>
      <p:sp>
        <p:nvSpPr>
          <p:cNvPr id="23" name="Rectangle 22"/>
          <p:cNvSpPr/>
          <p:nvPr/>
        </p:nvSpPr>
        <p:spPr>
          <a:xfrm>
            <a:off x="0" y="1006475"/>
            <a:ext cx="9144000" cy="136525"/>
          </a:xfrm>
          <a:prstGeom prst="rect">
            <a:avLst/>
          </a:prstGeom>
          <a:solidFill>
            <a:srgbClr val="00498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24" name="Rectangle 23"/>
          <p:cNvSpPr/>
          <p:nvPr/>
        </p:nvSpPr>
        <p:spPr>
          <a:xfrm>
            <a:off x="0" y="5654675"/>
            <a:ext cx="9144000" cy="136525"/>
          </a:xfrm>
          <a:prstGeom prst="rect">
            <a:avLst/>
          </a:prstGeom>
          <a:solidFill>
            <a:srgbClr val="00498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Tree>
    <p:extLst>
      <p:ext uri="{BB962C8B-B14F-4D97-AF65-F5344CB8AC3E}">
        <p14:creationId xmlns:p14="http://schemas.microsoft.com/office/powerpoint/2010/main" val="3379604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33322" t="-297" r="17504" b="2059"/>
          <a:stretch/>
        </p:blipFill>
        <p:spPr>
          <a:xfrm>
            <a:off x="5439747" y="1080487"/>
            <a:ext cx="3704253" cy="4629518"/>
          </a:xfrm>
          <a:prstGeom prst="rect">
            <a:avLst/>
          </a:prstGeom>
        </p:spPr>
      </p:pic>
      <p:sp>
        <p:nvSpPr>
          <p:cNvPr id="3" name="Slide Number Placeholder 2"/>
          <p:cNvSpPr>
            <a:spLocks noGrp="1"/>
          </p:cNvSpPr>
          <p:nvPr>
            <p:ph type="sldNum" sz="quarter" idx="10"/>
          </p:nvPr>
        </p:nvSpPr>
        <p:spPr/>
        <p:txBody>
          <a:bodyPr/>
          <a:lstStyle/>
          <a:p>
            <a:fld id="{97C9F2F1-5B60-4828-8D48-CC3CA0267DF1}" type="slidenum">
              <a:rPr lang="en-US" altLang="en-US" smtClean="0"/>
              <a:pPr/>
              <a:t>20</a:t>
            </a:fld>
            <a:endParaRPr lang="en-US" altLang="en-US"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13" name="Rectangle 12"/>
          <p:cNvSpPr/>
          <p:nvPr/>
        </p:nvSpPr>
        <p:spPr>
          <a:xfrm>
            <a:off x="452439" y="1133386"/>
            <a:ext cx="4854758" cy="646331"/>
          </a:xfrm>
          <a:prstGeom prst="rect">
            <a:avLst/>
          </a:prstGeom>
        </p:spPr>
        <p:txBody>
          <a:bodyPr wrap="square">
            <a:spAutoFit/>
          </a:bodyPr>
          <a:lstStyle/>
          <a:p>
            <a:r>
              <a:rPr lang="en-US" sz="1200" b="1" dirty="0">
                <a:solidFill>
                  <a:srgbClr val="0065A6"/>
                </a:solidFill>
              </a:rPr>
              <a:t>Access to functions on the Cigna for Health Care Professionals website (CignaforHCP.com) are assigned by your website access manager.</a:t>
            </a:r>
          </a:p>
        </p:txBody>
      </p:sp>
      <p:sp>
        <p:nvSpPr>
          <p:cNvPr id="16" name="Rectangle 15"/>
          <p:cNvSpPr/>
          <p:nvPr/>
        </p:nvSpPr>
        <p:spPr>
          <a:xfrm>
            <a:off x="466038" y="3260153"/>
            <a:ext cx="4786018" cy="461665"/>
          </a:xfrm>
          <a:prstGeom prst="rect">
            <a:avLst/>
          </a:prstGeom>
        </p:spPr>
        <p:txBody>
          <a:bodyPr wrap="square">
            <a:spAutoFit/>
          </a:bodyPr>
          <a:lstStyle/>
          <a:p>
            <a:r>
              <a:rPr lang="en-US" sz="1200" b="1" dirty="0">
                <a:solidFill>
                  <a:srgbClr val="0065A6"/>
                </a:solidFill>
              </a:rPr>
              <a:t>To assign access, the website access manager begins by navigating to Working with Cigna &gt; Manage Users Access.</a:t>
            </a:r>
          </a:p>
        </p:txBody>
      </p:sp>
      <p:pic>
        <p:nvPicPr>
          <p:cNvPr id="15" name="Picture 14"/>
          <p:cNvPicPr>
            <a:picLocks noChangeAspect="1"/>
          </p:cNvPicPr>
          <p:nvPr/>
        </p:nvPicPr>
        <p:blipFill rotWithShape="1">
          <a:blip r:embed="rId3"/>
          <a:srcRect r="5482" b="9715"/>
          <a:stretch/>
        </p:blipFill>
        <p:spPr>
          <a:xfrm>
            <a:off x="514784" y="1806165"/>
            <a:ext cx="4737272" cy="1407845"/>
          </a:xfrm>
          <a:prstGeom prst="rect">
            <a:avLst/>
          </a:prstGeom>
          <a:ln w="6350">
            <a:solidFill>
              <a:schemeClr val="tx1"/>
            </a:solidFill>
          </a:ln>
          <a:effectLst/>
        </p:spPr>
      </p:pic>
      <p:pic>
        <p:nvPicPr>
          <p:cNvPr id="20" name="Picture 19"/>
          <p:cNvPicPr>
            <a:picLocks noChangeAspect="1"/>
          </p:cNvPicPr>
          <p:nvPr/>
        </p:nvPicPr>
        <p:blipFill rotWithShape="1">
          <a:blip r:embed="rId4"/>
          <a:srcRect l="1356" t="44867" r="4283" b="-202"/>
          <a:stretch/>
        </p:blipFill>
        <p:spPr>
          <a:xfrm>
            <a:off x="500852" y="3721818"/>
            <a:ext cx="4751204" cy="1866646"/>
          </a:xfrm>
          <a:prstGeom prst="rect">
            <a:avLst/>
          </a:prstGeom>
          <a:ln w="6350">
            <a:solidFill>
              <a:schemeClr val="tx1"/>
            </a:solidFill>
          </a:ln>
          <a:effectLst/>
        </p:spPr>
      </p:pic>
      <p:sp>
        <p:nvSpPr>
          <p:cNvPr id="14" name="Rectangle 13"/>
          <p:cNvSpPr/>
          <p:nvPr/>
        </p:nvSpPr>
        <p:spPr>
          <a:xfrm>
            <a:off x="0" y="10064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18" name="Rectangle 17"/>
          <p:cNvSpPr/>
          <p:nvPr/>
        </p:nvSpPr>
        <p:spPr>
          <a:xfrm>
            <a:off x="0" y="5654675"/>
            <a:ext cx="9144000" cy="136525"/>
          </a:xfrm>
          <a:prstGeom prst="rect">
            <a:avLst/>
          </a:prstGeom>
          <a:solidFill>
            <a:srgbClr val="0065A6"/>
          </a:solidFill>
          <a:ln w="92075">
            <a:noFill/>
          </a:ln>
          <a:effectLst/>
        </p:spPr>
        <p:style>
          <a:lnRef idx="1">
            <a:schemeClr val="accent1"/>
          </a:lnRef>
          <a:fillRef idx="3">
            <a:schemeClr val="accent1"/>
          </a:fillRef>
          <a:effectRef idx="2">
            <a:schemeClr val="accent1"/>
          </a:effectRef>
          <a:fontRef idx="minor">
            <a:schemeClr val="lt1"/>
          </a:fontRef>
        </p:style>
        <p:txBody>
          <a:bodyPr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dirty="0">
              <a:solidFill>
                <a:prstClr val="white"/>
              </a:solidFill>
              <a:latin typeface="Arial"/>
            </a:endParaRPr>
          </a:p>
        </p:txBody>
      </p:sp>
      <p:sp>
        <p:nvSpPr>
          <p:cNvPr id="19" name="Footer Placeholder 4"/>
          <p:cNvSpPr txBox="1">
            <a:spLocks/>
          </p:cNvSpPr>
          <p:nvPr/>
        </p:nvSpPr>
        <p:spPr bwMode="auto">
          <a:xfrm>
            <a:off x="457200" y="641350"/>
            <a:ext cx="6835026" cy="381000"/>
          </a:xfrm>
          <a:prstGeom prst="rect">
            <a:avLst/>
          </a:prstGeom>
          <a:noFill/>
          <a:ln w="9525">
            <a:noFill/>
            <a:miter lim="800000"/>
            <a:headEnd/>
            <a:tailEnd/>
          </a:ln>
        </p:spPr>
        <p:txBody>
          <a:bodyPr/>
          <a:lstStyle/>
          <a:p>
            <a:pPr>
              <a:defRPr/>
            </a:pPr>
            <a:r>
              <a:rPr lang="en-US" sz="1600" b="1" dirty="0">
                <a:solidFill>
                  <a:schemeClr val="tx1">
                    <a:lumMod val="65000"/>
                    <a:lumOff val="35000"/>
                  </a:schemeClr>
                </a:solidFill>
                <a:latin typeface="Arial" pitchFamily="-1" charset="0"/>
                <a:ea typeface="ＭＳ Ｐゴシック" pitchFamily="-65" charset="-128"/>
                <a:cs typeface="ＭＳ Ｐゴシック" pitchFamily="-65" charset="-128"/>
              </a:rPr>
              <a:t>Talk to your website access manager</a:t>
            </a:r>
          </a:p>
        </p:txBody>
      </p:sp>
      <p:sp>
        <p:nvSpPr>
          <p:cNvPr id="8" name="Title 7"/>
          <p:cNvSpPr>
            <a:spLocks noGrp="1"/>
          </p:cNvSpPr>
          <p:nvPr>
            <p:ph type="title"/>
          </p:nvPr>
        </p:nvSpPr>
        <p:spPr/>
        <p:txBody>
          <a:bodyPr/>
          <a:lstStyle/>
          <a:p>
            <a:r>
              <a:rPr lang="en-US" dirty="0"/>
              <a:t>Do you have the right access?</a:t>
            </a:r>
          </a:p>
        </p:txBody>
      </p:sp>
      <p:sp>
        <p:nvSpPr>
          <p:cNvPr id="21" name="Rectangle 20"/>
          <p:cNvSpPr/>
          <p:nvPr/>
        </p:nvSpPr>
        <p:spPr>
          <a:xfrm>
            <a:off x="0" y="3260154"/>
            <a:ext cx="5439747" cy="2398778"/>
          </a:xfrm>
          <a:prstGeom prst="rect">
            <a:avLst/>
          </a:prstGeom>
          <a:solidFill>
            <a:srgbClr val="0065A6">
              <a:alpha val="5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3864774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p:cNvSpPr>
          <p:nvPr>
            <p:ph type="ctrTitle"/>
          </p:nvPr>
        </p:nvSpPr>
        <p:spPr>
          <a:xfrm>
            <a:off x="452438" y="2979738"/>
            <a:ext cx="8716962" cy="957262"/>
          </a:xfrm>
        </p:spPr>
        <p:txBody>
          <a:bodyPr/>
          <a:lstStyle/>
          <a:p>
            <a:pPr>
              <a:defRPr/>
            </a:pPr>
            <a:r>
              <a:rPr lang="en-US" altLang="en-US" sz="4400" dirty="0">
                <a:ea typeface="ＭＳ Ｐゴシック" charset="-128"/>
              </a:rPr>
              <a:t>Q&amp;A </a:t>
            </a:r>
          </a:p>
        </p:txBody>
      </p:sp>
      <p:sp>
        <p:nvSpPr>
          <p:cNvPr id="39941"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114000"/>
              </a:lnSpc>
              <a:spcBef>
                <a:spcPts val="1200"/>
              </a:spcBef>
              <a:spcAft>
                <a:spcPts val="100"/>
              </a:spcAft>
              <a:buClr>
                <a:srgbClr val="004986"/>
              </a:buClr>
              <a:buFont typeface="Lucida Grande" pitchFamily="-1" charset="0"/>
              <a:defRPr sz="1600">
                <a:solidFill>
                  <a:schemeClr val="tx1"/>
                </a:solidFill>
                <a:latin typeface="Arial" pitchFamily="34" charset="0"/>
                <a:ea typeface="MS PGothic" pitchFamily="34" charset="-128"/>
                <a:cs typeface="Arial" pitchFamily="34" charset="0"/>
              </a:defRPr>
            </a:lvl1pPr>
            <a:lvl2pPr marL="742950" indent="-285750" eaLnBrk="0" hangingPunct="0">
              <a:lnSpc>
                <a:spcPct val="114000"/>
              </a:lnSpc>
              <a:spcBef>
                <a:spcPts val="200"/>
              </a:spcBef>
              <a:spcAft>
                <a:spcPts val="300"/>
              </a:spcAft>
              <a:buClr>
                <a:srgbClr val="004986"/>
              </a:buClr>
              <a:buFont typeface="Arial" pitchFamily="34" charset="0"/>
              <a:buChar char="&gt;"/>
              <a:defRPr sz="1500">
                <a:solidFill>
                  <a:schemeClr val="tx1"/>
                </a:solidFill>
                <a:latin typeface="Arial" pitchFamily="34" charset="0"/>
                <a:ea typeface="MS PGothic" pitchFamily="34" charset="-128"/>
                <a:cs typeface="Arial" pitchFamily="34" charset="0"/>
              </a:defRPr>
            </a:lvl2pPr>
            <a:lvl3pPr marL="1143000" indent="-228600" eaLnBrk="0" hangingPunct="0">
              <a:lnSpc>
                <a:spcPct val="114000"/>
              </a:lnSpc>
              <a:spcBef>
                <a:spcPts val="200"/>
              </a:spcBef>
              <a:spcAft>
                <a:spcPts val="20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3pPr>
            <a:lvl4pPr marL="1600200" indent="-228600"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4pPr>
            <a:lvl5pPr marL="2057400" indent="-228600"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5pPr>
            <a:lvl6pPr marL="2514600" indent="-228600"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6pPr>
            <a:lvl7pPr marL="2971800" indent="-228600"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7pPr>
            <a:lvl8pPr marL="3429000" indent="-228600"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8pPr>
            <a:lvl9pPr marL="3886200" indent="-228600"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9pPr>
          </a:lstStyle>
          <a:p>
            <a:pPr eaLnBrk="1" hangingPunct="1">
              <a:lnSpc>
                <a:spcPct val="100000"/>
              </a:lnSpc>
              <a:spcBef>
                <a:spcPct val="0"/>
              </a:spcBef>
              <a:spcAft>
                <a:spcPct val="0"/>
              </a:spcAft>
              <a:buClrTx/>
              <a:buFontTx/>
              <a:buNone/>
            </a:pPr>
            <a:fld id="{5A896873-D204-458E-9142-11D4AB14F04D}" type="slidenum">
              <a:rPr lang="en-US" altLang="en-US" sz="1000" smtClean="0">
                <a:solidFill>
                  <a:srgbClr val="999999"/>
                </a:solidFill>
              </a:rPr>
              <a:pPr eaLnBrk="1" hangingPunct="1">
                <a:lnSpc>
                  <a:spcPct val="100000"/>
                </a:lnSpc>
                <a:spcBef>
                  <a:spcPct val="0"/>
                </a:spcBef>
                <a:spcAft>
                  <a:spcPct val="0"/>
                </a:spcAft>
                <a:buClrTx/>
                <a:buFontTx/>
                <a:buNone/>
              </a:pPr>
              <a:t>21</a:t>
            </a:fld>
            <a:endParaRPr lang="en-US" altLang="en-US" sz="1000" dirty="0">
              <a:solidFill>
                <a:srgbClr val="999999"/>
              </a:solidFill>
            </a:endParaRPr>
          </a:p>
        </p:txBody>
      </p:sp>
      <p:sp>
        <p:nvSpPr>
          <p:cNvPr id="5" name="Footer Placeholder 2"/>
          <p:cNvSpPr>
            <a:spLocks noGrp="1"/>
          </p:cNvSpPr>
          <p:nvPr>
            <p:ph type="ftr" sz="quarter" idx="11"/>
          </p:nvPr>
        </p:nvSpPr>
        <p:spPr>
          <a:xfrm>
            <a:off x="0" y="6626225"/>
            <a:ext cx="7011988"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114000"/>
              </a:lnSpc>
              <a:spcBef>
                <a:spcPts val="1200"/>
              </a:spcBef>
              <a:spcAft>
                <a:spcPts val="100"/>
              </a:spcAft>
              <a:buClr>
                <a:srgbClr val="004986"/>
              </a:buClr>
              <a:buFont typeface="Lucida Grande" pitchFamily="-1" charset="0"/>
              <a:defRPr sz="1600">
                <a:solidFill>
                  <a:schemeClr val="tx1"/>
                </a:solidFill>
                <a:latin typeface="Arial" pitchFamily="34" charset="0"/>
                <a:ea typeface="MS PGothic" pitchFamily="34" charset="-128"/>
                <a:cs typeface="Arial" pitchFamily="34" charset="0"/>
              </a:defRPr>
            </a:lvl1pPr>
            <a:lvl2pPr marL="37931725" indent="-37474525" eaLnBrk="0" hangingPunct="0">
              <a:lnSpc>
                <a:spcPct val="114000"/>
              </a:lnSpc>
              <a:spcBef>
                <a:spcPts val="200"/>
              </a:spcBef>
              <a:spcAft>
                <a:spcPts val="300"/>
              </a:spcAft>
              <a:buClr>
                <a:srgbClr val="004986"/>
              </a:buClr>
              <a:buFont typeface="Arial" pitchFamily="34" charset="0"/>
              <a:buChar char="&gt;"/>
              <a:defRPr sz="1500">
                <a:solidFill>
                  <a:schemeClr val="tx1"/>
                </a:solidFill>
                <a:latin typeface="Arial" pitchFamily="34" charset="0"/>
                <a:ea typeface="MS PGothic" pitchFamily="34" charset="-128"/>
                <a:cs typeface="Arial" pitchFamily="34" charset="0"/>
              </a:defRPr>
            </a:lvl2pPr>
            <a:lvl3pPr marL="684213" indent="-230188" eaLnBrk="0" hangingPunct="0">
              <a:lnSpc>
                <a:spcPct val="114000"/>
              </a:lnSpc>
              <a:spcBef>
                <a:spcPts val="200"/>
              </a:spcBef>
              <a:spcAft>
                <a:spcPts val="20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3pPr>
            <a:lvl4pPr marL="915988" indent="-231775"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4pPr>
            <a:lvl5pPr marL="1146175" indent="-230188"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5pPr>
            <a:lvl6pPr marL="16033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6pPr>
            <a:lvl7pPr marL="20605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7pPr>
            <a:lvl8pPr marL="25177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8pPr>
            <a:lvl9pPr marL="29749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9pPr>
          </a:lstStyle>
          <a:p>
            <a:pPr eaLnBrk="1" hangingPunct="1">
              <a:lnSpc>
                <a:spcPct val="100000"/>
              </a:lnSpc>
              <a:spcBef>
                <a:spcPct val="0"/>
              </a:spcBef>
              <a:spcAft>
                <a:spcPct val="0"/>
              </a:spcAft>
              <a:buClrTx/>
              <a:buFontTx/>
              <a:buNone/>
            </a:pPr>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  </a:t>
            </a:r>
          </a:p>
        </p:txBody>
      </p:sp>
    </p:spTree>
    <p:extLst>
      <p:ext uri="{BB962C8B-B14F-4D97-AF65-F5344CB8AC3E}">
        <p14:creationId xmlns:p14="http://schemas.microsoft.com/office/powerpoint/2010/main" val="1644473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rot="5400000">
            <a:off x="3878262" y="519113"/>
            <a:ext cx="1404937" cy="9170988"/>
          </a:xfrm>
          <a:prstGeom prst="rect">
            <a:avLst/>
          </a:prstGeom>
          <a:solidFill>
            <a:srgbClr val="188CCC"/>
          </a:solidFill>
          <a:ln w="34925" cap="flat" cmpd="sng" algn="ctr">
            <a:no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a typeface="ＭＳ Ｐゴシック" pitchFamily="34" charset="-128"/>
            </a:endParaRPr>
          </a:p>
        </p:txBody>
      </p:sp>
      <p:sp>
        <p:nvSpPr>
          <p:cNvPr id="71684" name="TextBox 2"/>
          <p:cNvSpPr txBox="1">
            <a:spLocks noChangeArrowheads="1"/>
          </p:cNvSpPr>
          <p:nvPr/>
        </p:nvSpPr>
        <p:spPr bwMode="auto">
          <a:xfrm>
            <a:off x="457200" y="2662873"/>
            <a:ext cx="818832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eaLnBrk="0" hangingPunct="0">
              <a:defRPr sz="2400">
                <a:solidFill>
                  <a:schemeClr val="tx1"/>
                </a:solidFill>
                <a:latin typeface="Arial" pitchFamily="34" charset="0"/>
                <a:cs typeface="Arial" pitchFamily="34" charset="0"/>
              </a:defRPr>
            </a:lvl1pPr>
            <a:lvl2pPr marL="37931725" indent="-37474525" eaLnBrk="0" hangingPunct="0">
              <a:defRPr sz="2400">
                <a:solidFill>
                  <a:schemeClr val="tx1"/>
                </a:solidFill>
                <a:latin typeface="Arial" pitchFamily="34" charset="0"/>
                <a:cs typeface="Arial" pitchFamily="34" charset="0"/>
              </a:defRPr>
            </a:lvl2pPr>
            <a:lvl3pPr marL="1143000" indent="-228600" eaLnBrk="0" hangingPunct="0">
              <a:defRPr sz="2400">
                <a:solidFill>
                  <a:schemeClr val="tx1"/>
                </a:solidFill>
                <a:latin typeface="Arial" pitchFamily="34" charset="0"/>
                <a:cs typeface="Arial" pitchFamily="34" charset="0"/>
              </a:defRPr>
            </a:lvl3pPr>
            <a:lvl4pPr marL="1600200" indent="-228600" eaLnBrk="0" hangingPunct="0">
              <a:defRPr sz="2400">
                <a:solidFill>
                  <a:schemeClr val="tx1"/>
                </a:solidFill>
                <a:latin typeface="Arial" pitchFamily="34" charset="0"/>
                <a:cs typeface="Arial" pitchFamily="34" charset="0"/>
              </a:defRPr>
            </a:lvl4pPr>
            <a:lvl5pPr marL="2057400" indent="-228600" eaLnBrk="0" hangingPunct="0">
              <a:defRPr sz="2400">
                <a:solidFill>
                  <a:schemeClr val="tx1"/>
                </a:solidFill>
                <a:latin typeface="Arial" pitchFamily="34" charset="0"/>
                <a:cs typeface="Arial" pitchFamily="34" charset="0"/>
              </a:defRPr>
            </a:lvl5pPr>
            <a:lvl6pPr marL="2514600" indent="-228600" defTabSz="45720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defTabSz="45720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defTabSz="45720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defTabSz="457200" eaLnBrk="0" fontAlgn="base" hangingPunct="0">
              <a:spcBef>
                <a:spcPct val="0"/>
              </a:spcBef>
              <a:spcAft>
                <a:spcPct val="0"/>
              </a:spcAft>
              <a:defRPr sz="2400">
                <a:solidFill>
                  <a:schemeClr val="tx1"/>
                </a:solidFill>
                <a:latin typeface="Arial" pitchFamily="34" charset="0"/>
                <a:cs typeface="Arial" pitchFamily="34" charset="0"/>
              </a:defRPr>
            </a:lvl9pPr>
          </a:lstStyle>
          <a:p>
            <a:pPr algn="just" eaLnBrk="1" hangingPunct="1"/>
            <a:r>
              <a:rPr lang="en-US" altLang="en-US" sz="1000" b="1" dirty="0">
                <a:solidFill>
                  <a:srgbClr val="FFFFFF"/>
                </a:solidFill>
                <a:latin typeface="Arial Narrow" panose="020B0606020202030204" pitchFamily="34" charset="0"/>
              </a:rPr>
              <a:t>Offered by: Connecticut General Life Insurance Company or Cigna Health and Life Insurance Company.</a:t>
            </a:r>
          </a:p>
          <a:p>
            <a:pPr algn="just" eaLnBrk="1" hangingPunct="1"/>
            <a:endParaRPr lang="en-US" altLang="en-US" sz="1000" dirty="0">
              <a:solidFill>
                <a:srgbClr val="FFFFFF"/>
              </a:solidFill>
              <a:latin typeface="Arial Narrow" panose="020B0606020202030204" pitchFamily="34" charset="0"/>
            </a:endParaRPr>
          </a:p>
          <a:p>
            <a:pPr algn="just" eaLnBrk="1" hangingPunct="1"/>
            <a:r>
              <a:rPr lang="en-US" altLang="en-US" sz="1000" dirty="0">
                <a:solidFill>
                  <a:schemeClr val="bg1"/>
                </a:solidFill>
                <a:latin typeface="Arial Narrow" panose="020B0606020202030204" pitchFamily="34" charset="0"/>
              </a:rPr>
              <a:t>All Cigna products and services are provided exclusively by or through operating subsidiaries of Cigna Corporation, including Cigna Health and Life Insurance Company, Connecticut General Life Insurance Company, Cigna Behavioral Health, Inc., and HMO or service company subsidiaries of Cigna Health Corporation. The Cigna name, logo, and other Cigna marks are owned by Cigna Intellectual Property, Inc.</a:t>
            </a:r>
          </a:p>
          <a:p>
            <a:pPr algn="just" eaLnBrk="1" hangingPunct="1"/>
            <a:endParaRPr lang="en-US" altLang="en-US" sz="1000" dirty="0">
              <a:solidFill>
                <a:schemeClr val="bg1"/>
              </a:solidFill>
              <a:latin typeface="Arial Narrow" panose="020B0606020202030204" pitchFamily="34" charset="0"/>
            </a:endParaRPr>
          </a:p>
          <a:p>
            <a:pPr algn="just" eaLnBrk="1" hangingPunct="1"/>
            <a:r>
              <a:rPr lang="en-US" altLang="en-US" sz="1000" dirty="0">
                <a:solidFill>
                  <a:schemeClr val="bg1"/>
                </a:solidFill>
                <a:latin typeface="Arial Narrow" panose="020B0606020202030204" pitchFamily="34" charset="0"/>
              </a:rPr>
              <a:t>All models are used for illustrative purposes only</a:t>
            </a:r>
            <a:r>
              <a:rPr lang="en-US" altLang="en-US" sz="1000" dirty="0">
                <a:solidFill>
                  <a:srgbClr val="FFFFFF"/>
                </a:solidFill>
                <a:latin typeface="Arial Narrow" panose="020B0606020202030204" pitchFamily="34" charset="0"/>
              </a:rPr>
              <a:t>.</a:t>
            </a:r>
          </a:p>
          <a:p>
            <a:pPr algn="just" eaLnBrk="1" hangingPunct="1"/>
            <a:endParaRPr lang="en-US" altLang="en-US" sz="1000" dirty="0">
              <a:solidFill>
                <a:srgbClr val="FFFFFF"/>
              </a:solidFill>
              <a:latin typeface="Arial Narrow" panose="020B0606020202030204" pitchFamily="34" charset="0"/>
            </a:endParaRPr>
          </a:p>
          <a:p>
            <a:pPr algn="just" eaLnBrk="1" hangingPunct="1"/>
            <a:r>
              <a:rPr lang="en-US" altLang="en-US" sz="1000" dirty="0">
                <a:solidFill>
                  <a:schemeClr val="bg1"/>
                </a:solidFill>
                <a:latin typeface="Arial Narrow" panose="020B0606020202030204" pitchFamily="34" charset="0"/>
              </a:rPr>
              <a:t>PCOMM-2021-473-MA  5/21 </a:t>
            </a:r>
            <a:r>
              <a:rPr lang="en-US" altLang="en-US" sz="1000" dirty="0">
                <a:solidFill>
                  <a:srgbClr val="FFFFFF"/>
                </a:solidFill>
                <a:latin typeface="Arial Narrow" panose="020B0606020202030204" pitchFamily="34" charset="0"/>
              </a:rPr>
              <a:t>© 2021 Cigna. Some content provided under license.</a:t>
            </a:r>
          </a:p>
        </p:txBody>
      </p:sp>
      <p:pic>
        <p:nvPicPr>
          <p:cNvPr id="5" name="Picture 9" descr="Togethe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6400" y="6165850"/>
            <a:ext cx="2443163"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ooter Placeholder 2"/>
          <p:cNvSpPr>
            <a:spLocks noGrp="1"/>
          </p:cNvSpPr>
          <p:nvPr>
            <p:ph type="ftr" sz="quarter" idx="11"/>
          </p:nvPr>
        </p:nvSpPr>
        <p:spPr>
          <a:xfrm>
            <a:off x="0" y="6626225"/>
            <a:ext cx="7011988" cy="228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lnSpc>
                <a:spcPct val="114000"/>
              </a:lnSpc>
              <a:spcBef>
                <a:spcPts val="1200"/>
              </a:spcBef>
              <a:spcAft>
                <a:spcPts val="100"/>
              </a:spcAft>
              <a:buClr>
                <a:srgbClr val="004986"/>
              </a:buClr>
              <a:buFont typeface="Lucida Grande" pitchFamily="-1" charset="0"/>
              <a:defRPr sz="1600">
                <a:solidFill>
                  <a:schemeClr val="tx1"/>
                </a:solidFill>
                <a:latin typeface="Arial" pitchFamily="34" charset="0"/>
                <a:ea typeface="MS PGothic" pitchFamily="34" charset="-128"/>
                <a:cs typeface="Arial" pitchFamily="34" charset="0"/>
              </a:defRPr>
            </a:lvl1pPr>
            <a:lvl2pPr marL="37931725" indent="-37474525" eaLnBrk="0" hangingPunct="0">
              <a:lnSpc>
                <a:spcPct val="114000"/>
              </a:lnSpc>
              <a:spcBef>
                <a:spcPts val="200"/>
              </a:spcBef>
              <a:spcAft>
                <a:spcPts val="300"/>
              </a:spcAft>
              <a:buClr>
                <a:srgbClr val="004986"/>
              </a:buClr>
              <a:buFont typeface="Arial" pitchFamily="34" charset="0"/>
              <a:buChar char="&gt;"/>
              <a:defRPr sz="1500">
                <a:solidFill>
                  <a:schemeClr val="tx1"/>
                </a:solidFill>
                <a:latin typeface="Arial" pitchFamily="34" charset="0"/>
                <a:ea typeface="MS PGothic" pitchFamily="34" charset="-128"/>
                <a:cs typeface="Arial" pitchFamily="34" charset="0"/>
              </a:defRPr>
            </a:lvl2pPr>
            <a:lvl3pPr marL="684213" indent="-230188" eaLnBrk="0" hangingPunct="0">
              <a:lnSpc>
                <a:spcPct val="114000"/>
              </a:lnSpc>
              <a:spcBef>
                <a:spcPts val="200"/>
              </a:spcBef>
              <a:spcAft>
                <a:spcPts val="20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3pPr>
            <a:lvl4pPr marL="915988" indent="-231775"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4pPr>
            <a:lvl5pPr marL="1146175" indent="-230188" eaLnBrk="0" hangingPunct="0">
              <a:spcBef>
                <a:spcPct val="20000"/>
              </a:spcBef>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5pPr>
            <a:lvl6pPr marL="16033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6pPr>
            <a:lvl7pPr marL="20605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7pPr>
            <a:lvl8pPr marL="25177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8pPr>
            <a:lvl9pPr marL="2974975" indent="-230188" defTabSz="457200" eaLnBrk="0" fontAlgn="base" hangingPunct="0">
              <a:spcBef>
                <a:spcPct val="20000"/>
              </a:spcBef>
              <a:spcAft>
                <a:spcPct val="0"/>
              </a:spcAft>
              <a:buClr>
                <a:schemeClr val="tx1"/>
              </a:buClr>
              <a:buFont typeface="Arial" pitchFamily="34" charset="0"/>
              <a:buChar char="–"/>
              <a:defRPr sz="1400">
                <a:solidFill>
                  <a:schemeClr val="tx1"/>
                </a:solidFill>
                <a:latin typeface="Arial" pitchFamily="34" charset="0"/>
                <a:ea typeface="MS PGothic" pitchFamily="34" charset="-128"/>
                <a:cs typeface="Arial" pitchFamily="34" charset="0"/>
              </a:defRPr>
            </a:lvl9pPr>
          </a:lstStyle>
          <a:p>
            <a:pPr eaLnBrk="1" hangingPunct="1">
              <a:lnSpc>
                <a:spcPct val="100000"/>
              </a:lnSpc>
              <a:spcBef>
                <a:spcPct val="0"/>
              </a:spcBef>
              <a:spcAft>
                <a:spcPct val="0"/>
              </a:spcAft>
              <a:buClrTx/>
              <a:buFontTx/>
              <a:buNone/>
            </a:pPr>
            <a:r>
              <a:rPr lang="en-US" altLang="en-US" sz="800" dirty="0">
                <a:solidFill>
                  <a:srgbClr val="999999"/>
                </a:solidFill>
                <a:latin typeface="Arial Narrow" pitchFamily="34" charset="0"/>
              </a:rPr>
              <a:t>Confidential, unpublished property of Cigna. Do not duplicate or distribute. Use and distribution limited solely to authorized personnel. © 2021 Cigna  </a:t>
            </a:r>
          </a:p>
        </p:txBody>
      </p:sp>
    </p:spTree>
    <p:extLst>
      <p:ext uri="{BB962C8B-B14F-4D97-AF65-F5344CB8AC3E}">
        <p14:creationId xmlns:p14="http://schemas.microsoft.com/office/powerpoint/2010/main" val="170158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2450" y="1418688"/>
            <a:ext cx="2479418" cy="2479418"/>
          </a:xfrm>
          <a:prstGeom prst="rect">
            <a:avLst/>
          </a:prstGeom>
        </p:spPr>
      </p:pic>
      <p:sp>
        <p:nvSpPr>
          <p:cNvPr id="3" name="Title 2"/>
          <p:cNvSpPr>
            <a:spLocks noGrp="1"/>
          </p:cNvSpPr>
          <p:nvPr>
            <p:ph type="title"/>
          </p:nvPr>
        </p:nvSpPr>
        <p:spPr>
          <a:xfrm>
            <a:off x="124438" y="234011"/>
            <a:ext cx="8229600" cy="484584"/>
          </a:xfrm>
        </p:spPr>
        <p:txBody>
          <a:bodyPr/>
          <a:lstStyle/>
          <a:p>
            <a:r>
              <a:rPr lang="en-US" sz="1800" dirty="0">
                <a:solidFill>
                  <a:srgbClr val="004986"/>
                </a:solidFill>
              </a:rPr>
              <a:t>Evernorth continues expansion</a:t>
            </a:r>
          </a:p>
        </p:txBody>
      </p:sp>
      <p:sp>
        <p:nvSpPr>
          <p:cNvPr id="4" name="Slide Number Placeholder 3"/>
          <p:cNvSpPr>
            <a:spLocks noGrp="1"/>
          </p:cNvSpPr>
          <p:nvPr>
            <p:ph type="sldNum" sz="quarter" idx="10"/>
          </p:nvPr>
        </p:nvSpPr>
        <p:spPr/>
        <p:txBody>
          <a:bodyPr/>
          <a:lstStyle/>
          <a:p>
            <a:fld id="{38EC0547-4173-4FD2-B3AD-CE0209F6F09F}" type="slidenum">
              <a:rPr lang="en-US" altLang="en-US" smtClean="0"/>
              <a:pPr/>
              <a:t>3</a:t>
            </a:fld>
            <a:endParaRPr lang="en-US" altLang="en-US" dirty="0"/>
          </a:p>
        </p:txBody>
      </p:sp>
      <p:sp>
        <p:nvSpPr>
          <p:cNvPr id="5" name="Footer Placeholder 4"/>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7" name="Rectangle 6"/>
          <p:cNvSpPr/>
          <p:nvPr/>
        </p:nvSpPr>
        <p:spPr>
          <a:xfrm>
            <a:off x="124438" y="726414"/>
            <a:ext cx="8692303" cy="1015663"/>
          </a:xfrm>
          <a:prstGeom prst="rect">
            <a:avLst/>
          </a:prstGeom>
        </p:spPr>
        <p:txBody>
          <a:bodyPr wrap="square">
            <a:spAutoFit/>
          </a:bodyPr>
          <a:lstStyle/>
          <a:p>
            <a:r>
              <a:rPr lang="en-US" sz="1500" dirty="0"/>
              <a:t>Evernorth is the new health services portfolio of Cigna. Evernorth brings together and coordinates premier health services offerings like pharmacy solutions, benefits management, care solutions, and virtual care to deliver innovative and flexible solutions for health plans, employers, government programs, and providers.</a:t>
            </a:r>
            <a:endParaRPr lang="en-US" sz="1400" b="1" dirty="0">
              <a:solidFill>
                <a:srgbClr val="188CCC"/>
              </a:solidFill>
            </a:endParaRPr>
          </a:p>
        </p:txBody>
      </p:sp>
      <p:sp>
        <p:nvSpPr>
          <p:cNvPr id="8" name="Rectangle 7"/>
          <p:cNvSpPr/>
          <p:nvPr/>
        </p:nvSpPr>
        <p:spPr>
          <a:xfrm>
            <a:off x="124437" y="6158529"/>
            <a:ext cx="4572000" cy="692497"/>
          </a:xfrm>
          <a:prstGeom prst="rect">
            <a:avLst/>
          </a:prstGeom>
        </p:spPr>
        <p:txBody>
          <a:bodyPr>
            <a:spAutoFit/>
          </a:bodyPr>
          <a:lstStyle/>
          <a:p>
            <a:r>
              <a:rPr lang="en-US" sz="1500" b="1" dirty="0">
                <a:solidFill>
                  <a:srgbClr val="188CCC"/>
                </a:solidFill>
              </a:rPr>
              <a:t>To learn more, visit </a:t>
            </a:r>
            <a:r>
              <a:rPr lang="en-US" sz="1500" b="1" dirty="0">
                <a:solidFill>
                  <a:srgbClr val="188CCC"/>
                </a:solidFill>
                <a:hlinkClick r:id="rId4"/>
              </a:rPr>
              <a:t>Evernorth.com</a:t>
            </a:r>
            <a:r>
              <a:rPr lang="en-US" sz="1500" b="1" dirty="0">
                <a:solidFill>
                  <a:srgbClr val="188CCC"/>
                </a:solidFill>
              </a:rPr>
              <a:t>.</a:t>
            </a:r>
          </a:p>
          <a:p>
            <a:endParaRPr lang="en-US" dirty="0">
              <a:solidFill>
                <a:srgbClr val="004986"/>
              </a:solidFill>
            </a:endParaRPr>
          </a:p>
        </p:txBody>
      </p:sp>
      <p:sp>
        <p:nvSpPr>
          <p:cNvPr id="9" name="Rectangle 8"/>
          <p:cNvSpPr/>
          <p:nvPr/>
        </p:nvSpPr>
        <p:spPr>
          <a:xfrm>
            <a:off x="124438" y="1881633"/>
            <a:ext cx="6112733" cy="1708160"/>
          </a:xfrm>
          <a:prstGeom prst="rect">
            <a:avLst/>
          </a:prstGeom>
        </p:spPr>
        <p:txBody>
          <a:bodyPr wrap="square">
            <a:spAutoFit/>
          </a:bodyPr>
          <a:lstStyle/>
          <a:p>
            <a:r>
              <a:rPr lang="en-US" sz="1500" b="1" dirty="0">
                <a:solidFill>
                  <a:srgbClr val="188CCC"/>
                </a:solidFill>
              </a:rPr>
              <a:t>What this means to you</a:t>
            </a:r>
          </a:p>
          <a:p>
            <a:r>
              <a:rPr lang="en-US" sz="1500" dirty="0"/>
              <a:t>While you and your patients may see communications reflecting the Evernorth brand, </a:t>
            </a:r>
            <a:r>
              <a:rPr lang="en-US" sz="1500" b="1" dirty="0"/>
              <a:t>your day-to-day business with Cigna, Express Scripts, eviCore, MDLIVE, and other affiliated companies remains the same at this time. </a:t>
            </a:r>
            <a:r>
              <a:rPr lang="en-US" sz="1500" dirty="0"/>
              <a:t>You will continue to leverage existing systems and methods for submitting claims, requesting precertification, getting reimbursed, and other transactional activities.</a:t>
            </a:r>
          </a:p>
        </p:txBody>
      </p:sp>
      <p:sp>
        <p:nvSpPr>
          <p:cNvPr id="10" name="Rectangle 9"/>
          <p:cNvSpPr/>
          <p:nvPr/>
        </p:nvSpPr>
        <p:spPr>
          <a:xfrm>
            <a:off x="124438" y="3740360"/>
            <a:ext cx="2717411" cy="323165"/>
          </a:xfrm>
          <a:prstGeom prst="rect">
            <a:avLst/>
          </a:prstGeom>
        </p:spPr>
        <p:txBody>
          <a:bodyPr wrap="none">
            <a:spAutoFit/>
          </a:bodyPr>
          <a:lstStyle/>
          <a:p>
            <a:r>
              <a:rPr lang="en-US" sz="1500" b="1" dirty="0">
                <a:solidFill>
                  <a:srgbClr val="188CCC"/>
                </a:solidFill>
              </a:rPr>
              <a:t>Evernorth acquires MDLIVE</a:t>
            </a:r>
            <a:endParaRPr lang="en-US" sz="1500" dirty="0"/>
          </a:p>
        </p:txBody>
      </p:sp>
      <p:sp>
        <p:nvSpPr>
          <p:cNvPr id="11" name="Rectangle 10"/>
          <p:cNvSpPr/>
          <p:nvPr/>
        </p:nvSpPr>
        <p:spPr>
          <a:xfrm>
            <a:off x="124437" y="3977361"/>
            <a:ext cx="8817431" cy="1708160"/>
          </a:xfrm>
          <a:prstGeom prst="rect">
            <a:avLst/>
          </a:prstGeom>
        </p:spPr>
        <p:txBody>
          <a:bodyPr wrap="square">
            <a:spAutoFit/>
          </a:bodyPr>
          <a:lstStyle/>
          <a:p>
            <a:r>
              <a:rPr lang="en-US" sz="1500" dirty="0"/>
              <a:t>On April 19, 2021, we </a:t>
            </a:r>
            <a:r>
              <a:rPr lang="en-US" sz="1500" u="sng" dirty="0">
                <a:hlinkClick r:id="rId5"/>
              </a:rPr>
              <a:t>announced</a:t>
            </a:r>
            <a:r>
              <a:rPr lang="en-US" sz="1500" dirty="0"/>
              <a:t> that Evernorth completed its acquisition of MDLIVE</a:t>
            </a:r>
            <a:r>
              <a:rPr lang="en-US" sz="1500" baseline="30000" dirty="0"/>
              <a:t>®</a:t>
            </a:r>
            <a:r>
              <a:rPr lang="en-US" sz="1500" dirty="0"/>
              <a:t>, a leading 24/7 virtual care delivery platform. We believe this will strategically position our capabilities and solutions to address the critical needs of affordability, predictability, and simplicity for our customers. </a:t>
            </a:r>
          </a:p>
          <a:p>
            <a:endParaRPr lang="en-US" sz="1500" dirty="0"/>
          </a:p>
          <a:p>
            <a:r>
              <a:rPr lang="en-US" sz="1500" dirty="0"/>
              <a:t>There are no immediate changes for providers who deliver face-to-face or virtual care to patients with Cigna coverage. Providers remain a central part of our strategy, and our commitment to them remains the same – to ensure they can continue to deliver care how, when, and where they want to. </a:t>
            </a:r>
            <a:endParaRPr lang="en-US" sz="1600" dirty="0"/>
          </a:p>
        </p:txBody>
      </p:sp>
    </p:spTree>
    <p:extLst>
      <p:ext uri="{BB962C8B-B14F-4D97-AF65-F5344CB8AC3E}">
        <p14:creationId xmlns:p14="http://schemas.microsoft.com/office/powerpoint/2010/main" val="4233156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7C9F2F1-5B60-4828-8D48-CC3CA0267DF1}" type="slidenum">
              <a:rPr lang="en-US" altLang="en-US" smtClean="0"/>
              <a:pPr/>
              <a:t>4</a:t>
            </a:fld>
            <a:endParaRPr lang="en-US" altLang="en-US" dirty="0"/>
          </a:p>
        </p:txBody>
      </p:sp>
      <p:sp>
        <p:nvSpPr>
          <p:cNvPr id="4" name="Footer Placeholder 3"/>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5" name="Content Placeholder 4"/>
          <p:cNvSpPr>
            <a:spLocks noGrp="1"/>
          </p:cNvSpPr>
          <p:nvPr>
            <p:ph idx="1"/>
          </p:nvPr>
        </p:nvSpPr>
        <p:spPr>
          <a:xfrm>
            <a:off x="141010" y="1114267"/>
            <a:ext cx="7340445" cy="1003653"/>
          </a:xfrm>
          <a:noFill/>
        </p:spPr>
        <p:txBody>
          <a:bodyPr/>
          <a:lstStyle/>
          <a:p>
            <a:pPr marL="0" indent="0">
              <a:buClr>
                <a:srgbClr val="004986"/>
              </a:buClr>
              <a:buNone/>
            </a:pPr>
            <a:r>
              <a:rPr lang="en-US" sz="1300" dirty="0"/>
              <a:t>On February 1, 2021, eviCore replaced CareCentrix (CCx) as our home health (HH), home infusion therapy (HIT), durable medical equipment (DME) and sleep services provider. </a:t>
            </a:r>
          </a:p>
          <a:p>
            <a:pPr marL="0" indent="0">
              <a:buClr>
                <a:srgbClr val="004986"/>
              </a:buClr>
              <a:buNone/>
            </a:pPr>
            <a:endParaRPr lang="en-US" sz="1300" dirty="0"/>
          </a:p>
          <a:p>
            <a:pPr marL="0" indent="0">
              <a:buClr>
                <a:srgbClr val="004986"/>
              </a:buClr>
              <a:buNone/>
            </a:pPr>
            <a:r>
              <a:rPr lang="en-US" sz="1300" dirty="0"/>
              <a:t>eviCore now manages the network of HH/DME/HIT providers for Cigna commercial customers. The sleep network continues to be managed by Cigna.</a:t>
            </a:r>
          </a:p>
          <a:p>
            <a:endParaRPr lang="en-US" dirty="0"/>
          </a:p>
        </p:txBody>
      </p:sp>
      <p:sp>
        <p:nvSpPr>
          <p:cNvPr id="6" name="TextBox 5"/>
          <p:cNvSpPr txBox="1"/>
          <p:nvPr/>
        </p:nvSpPr>
        <p:spPr>
          <a:xfrm>
            <a:off x="141010" y="150545"/>
            <a:ext cx="6741054" cy="646331"/>
          </a:xfrm>
          <a:prstGeom prst="rect">
            <a:avLst/>
          </a:prstGeom>
          <a:noFill/>
        </p:spPr>
        <p:txBody>
          <a:bodyPr wrap="square" rtlCol="0">
            <a:spAutoFit/>
          </a:bodyPr>
          <a:lstStyle/>
          <a:p>
            <a:r>
              <a:rPr lang="en-US" sz="1800" b="1" dirty="0">
                <a:solidFill>
                  <a:srgbClr val="004986"/>
                </a:solidFill>
              </a:rPr>
              <a:t>Home care and sleep diagnostic services transitioned to eviCore healthcare</a:t>
            </a:r>
          </a:p>
        </p:txBody>
      </p:sp>
      <p:sp>
        <p:nvSpPr>
          <p:cNvPr id="19" name="Content Placeholder 1"/>
          <p:cNvSpPr txBox="1">
            <a:spLocks/>
          </p:cNvSpPr>
          <p:nvPr/>
        </p:nvSpPr>
        <p:spPr bwMode="auto">
          <a:xfrm>
            <a:off x="141010" y="2865635"/>
            <a:ext cx="651004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30188" indent="-230188" algn="l" defTabSz="457200" rtl="0" eaLnBrk="1" fontAlgn="base" hangingPunct="1">
              <a:spcBef>
                <a:spcPct val="20000"/>
              </a:spcBef>
              <a:spcAft>
                <a:spcPct val="0"/>
              </a:spcAft>
              <a:buClr>
                <a:schemeClr val="tx1"/>
              </a:buClr>
              <a:buFont typeface="Arial" panose="020B0604020202020204" pitchFamily="34" charset="0"/>
              <a:buChar char="•"/>
              <a:defRPr sz="1600" kern="1200">
                <a:solidFill>
                  <a:schemeClr val="tx1"/>
                </a:solidFill>
                <a:latin typeface="Arial"/>
                <a:ea typeface="MS PGothic" pitchFamily="34" charset="-128"/>
                <a:cs typeface="Arial"/>
              </a:defRPr>
            </a:lvl1pPr>
            <a:lvl2pPr marL="454025" indent="-22383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2pPr>
            <a:lvl3pPr marL="684213"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3pPr>
            <a:lvl4pPr marL="915988" indent="-231775"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4pPr>
            <a:lvl5pPr marL="1146175" indent="-230188" algn="l" defTabSz="457200" rtl="0" eaLnBrk="1" fontAlgn="base" hangingPunct="1">
              <a:spcBef>
                <a:spcPct val="20000"/>
              </a:spcBef>
              <a:spcAft>
                <a:spcPct val="0"/>
              </a:spcAft>
              <a:buClr>
                <a:schemeClr val="tx1"/>
              </a:buClr>
              <a:buFont typeface="Arial" charset="0"/>
              <a:buChar char="–"/>
              <a:defRPr sz="1600" kern="1200">
                <a:solidFill>
                  <a:schemeClr val="tx1"/>
                </a:solidFill>
                <a:latin typeface="Arial"/>
                <a:ea typeface="MS PGothic" pitchFamily="34"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US" sz="1350" b="1" dirty="0">
                <a:solidFill>
                  <a:schemeClr val="tx1">
                    <a:lumMod val="65000"/>
                    <a:lumOff val="35000"/>
                  </a:schemeClr>
                </a:solidFill>
              </a:rPr>
              <a:t>Home health, DME, and nonspecialty home infusion services</a:t>
            </a:r>
            <a:endParaRPr lang="en-US" sz="1350" dirty="0">
              <a:solidFill>
                <a:schemeClr val="tx1">
                  <a:lumMod val="65000"/>
                  <a:lumOff val="35000"/>
                </a:schemeClr>
              </a:solidFill>
            </a:endParaRPr>
          </a:p>
          <a:p>
            <a:pPr algn="just">
              <a:buClr>
                <a:srgbClr val="004986"/>
              </a:buClr>
            </a:pPr>
            <a:r>
              <a:rPr lang="en-US" sz="1300" dirty="0"/>
              <a:t>Most providers offering these services to Cigna customers today will continue to be in the Cigna network. </a:t>
            </a:r>
          </a:p>
          <a:p>
            <a:pPr algn="just">
              <a:buClr>
                <a:srgbClr val="004986"/>
              </a:buClr>
            </a:pPr>
            <a:r>
              <a:rPr lang="en-US" sz="1300" dirty="0"/>
              <a:t>There may be some exceptions. To find a participating provider, please refer to the list of participating providers at Cigna.com &gt; Find a Doctor, Dentist or Facility. You may also call Cigna Customer Service at 800.88Cigna (882.4462).</a:t>
            </a:r>
          </a:p>
          <a:p>
            <a:pPr marL="0" indent="0" algn="just">
              <a:buFont typeface="Arial" panose="020B0604020202020204" pitchFamily="34" charset="0"/>
              <a:buNone/>
            </a:pPr>
            <a:r>
              <a:rPr lang="en-US" sz="1300" dirty="0"/>
              <a:t> </a:t>
            </a:r>
          </a:p>
          <a:p>
            <a:pPr marL="0" indent="0" algn="just">
              <a:buFont typeface="Arial" panose="020B0604020202020204" pitchFamily="34" charset="0"/>
              <a:buNone/>
            </a:pPr>
            <a:r>
              <a:rPr lang="en-US" sz="1350" b="1" dirty="0">
                <a:solidFill>
                  <a:schemeClr val="tx1">
                    <a:lumMod val="65000"/>
                    <a:lumOff val="35000"/>
                  </a:schemeClr>
                </a:solidFill>
              </a:rPr>
              <a:t>Specialty home infusion services</a:t>
            </a:r>
            <a:endParaRPr lang="en-US" sz="1350" dirty="0">
              <a:solidFill>
                <a:schemeClr val="tx1">
                  <a:lumMod val="65000"/>
                  <a:lumOff val="35000"/>
                </a:schemeClr>
              </a:solidFill>
            </a:endParaRPr>
          </a:p>
          <a:p>
            <a:pPr marL="0" indent="0" algn="just">
              <a:buFont typeface="Arial" panose="020B0604020202020204" pitchFamily="34" charset="0"/>
              <a:buNone/>
            </a:pPr>
            <a:r>
              <a:rPr lang="en-US" sz="1300" dirty="0"/>
              <a:t>Contact Accredo or a Cigna-participating home infusion therapy provider for services.</a:t>
            </a:r>
          </a:p>
          <a:p>
            <a:pPr marL="0" indent="0" algn="just">
              <a:buFont typeface="Arial" panose="020B0604020202020204" pitchFamily="34" charset="0"/>
              <a:buNone/>
            </a:pPr>
            <a:r>
              <a:rPr lang="en-US" sz="1300" dirty="0"/>
              <a:t> </a:t>
            </a:r>
          </a:p>
          <a:p>
            <a:pPr marL="0" indent="0" algn="just">
              <a:buFont typeface="Arial" panose="020B0604020202020204" pitchFamily="34" charset="0"/>
              <a:buNone/>
            </a:pPr>
            <a:r>
              <a:rPr lang="en-US" sz="1350" b="1" dirty="0">
                <a:solidFill>
                  <a:schemeClr val="tx1">
                    <a:lumMod val="65000"/>
                    <a:lumOff val="35000"/>
                  </a:schemeClr>
                </a:solidFill>
              </a:rPr>
              <a:t>Sleep diagnostic services</a:t>
            </a:r>
            <a:endParaRPr lang="en-US" sz="1350" dirty="0">
              <a:solidFill>
                <a:schemeClr val="tx1">
                  <a:lumMod val="65000"/>
                  <a:lumOff val="35000"/>
                </a:schemeClr>
              </a:solidFill>
            </a:endParaRPr>
          </a:p>
          <a:p>
            <a:pPr marL="0" indent="0" algn="just">
              <a:buFont typeface="Arial" panose="020B0604020202020204" pitchFamily="34" charset="0"/>
              <a:buNone/>
            </a:pPr>
            <a:r>
              <a:rPr lang="en-US" sz="1300" dirty="0"/>
              <a:t>The process for ordering sleep diagnostic services for your patients will not change. Please continue to send these orders to a sleep provider participating in the Cigna network. Refer to the current list of participating providers at Cigna.com &gt; Find a Doctor, Dentist or Facility.</a:t>
            </a:r>
          </a:p>
          <a:p>
            <a:pPr algn="just"/>
            <a:endParaRPr lang="en-US" sz="1400" dirty="0"/>
          </a:p>
          <a:p>
            <a:pPr marL="0" indent="0" algn="just">
              <a:buFont typeface="Arial" panose="020B0604020202020204" pitchFamily="34" charset="0"/>
              <a:buNone/>
            </a:pPr>
            <a:endParaRPr lang="en-US" sz="1400" dirty="0"/>
          </a:p>
        </p:txBody>
      </p:sp>
      <p:sp>
        <p:nvSpPr>
          <p:cNvPr id="20" name="Rectangle 19">
            <a:extLst>
              <a:ext uri="{FF2B5EF4-FFF2-40B4-BE49-F238E27FC236}">
                <a16:creationId xmlns:a16="http://schemas.microsoft.com/office/drawing/2014/main" id="{593A216F-07A6-C04B-9DD6-074660B7B7F1}"/>
              </a:ext>
            </a:extLst>
          </p:cNvPr>
          <p:cNvSpPr/>
          <p:nvPr/>
        </p:nvSpPr>
        <p:spPr>
          <a:xfrm>
            <a:off x="141010" y="943026"/>
            <a:ext cx="7243463" cy="1502105"/>
          </a:xfrm>
          <a:prstGeom prst="rect">
            <a:avLst/>
          </a:prstGeom>
          <a:solidFill>
            <a:srgbClr val="17ABE0">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endParaRPr>
          </a:p>
        </p:txBody>
      </p:sp>
      <p:sp>
        <p:nvSpPr>
          <p:cNvPr id="21" name="TextBox 20"/>
          <p:cNvSpPr txBox="1"/>
          <p:nvPr/>
        </p:nvSpPr>
        <p:spPr>
          <a:xfrm>
            <a:off x="141010" y="2618066"/>
            <a:ext cx="5093433" cy="307777"/>
          </a:xfrm>
          <a:prstGeom prst="rect">
            <a:avLst/>
          </a:prstGeom>
          <a:noFill/>
        </p:spPr>
        <p:txBody>
          <a:bodyPr wrap="square" rtlCol="0">
            <a:spAutoFit/>
          </a:bodyPr>
          <a:lstStyle/>
          <a:p>
            <a:r>
              <a:rPr lang="en-US" sz="1400" b="1" dirty="0">
                <a:solidFill>
                  <a:srgbClr val="188CCC"/>
                </a:solidFill>
                <a:latin typeface="Arial"/>
                <a:ea typeface="MS PGothic" pitchFamily="34" charset="-128"/>
                <a:cs typeface="Arial"/>
              </a:rPr>
              <a:t>What this means to you</a:t>
            </a:r>
          </a:p>
        </p:txBody>
      </p:sp>
      <p:sp>
        <p:nvSpPr>
          <p:cNvPr id="22" name="Flowchart: Connector 21"/>
          <p:cNvSpPr/>
          <p:nvPr/>
        </p:nvSpPr>
        <p:spPr>
          <a:xfrm>
            <a:off x="7079673" y="154857"/>
            <a:ext cx="1897399" cy="1743216"/>
          </a:xfrm>
          <a:prstGeom prst="flowChartConnector">
            <a:avLst/>
          </a:prstGeom>
          <a:blipFill dpi="0" rotWithShape="1">
            <a:blip r:embed="rId3">
              <a:extLst>
                <a:ext uri="{28A0092B-C50C-407E-A947-70E740481C1C}">
                  <a14:useLocalDpi xmlns:a14="http://schemas.microsoft.com/office/drawing/2010/main" val="0"/>
                </a:ext>
              </a:extLst>
            </a:blip>
            <a:srcRect/>
            <a:stretch>
              <a:fillRect/>
            </a:stretch>
          </a:blipFill>
          <a:ln>
            <a:solidFill>
              <a:schemeClr val="bg1">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eaLnBrk="1" hangingPunct="1"/>
            <a:endParaRPr lang="en-US" dirty="0">
              <a:solidFill>
                <a:prstClr val="white"/>
              </a:solidFill>
            </a:endParaRPr>
          </a:p>
        </p:txBody>
      </p:sp>
      <p:sp>
        <p:nvSpPr>
          <p:cNvPr id="23" name="Rectangle 22">
            <a:extLst>
              <a:ext uri="{FF2B5EF4-FFF2-40B4-BE49-F238E27FC236}">
                <a16:creationId xmlns:a16="http://schemas.microsoft.com/office/drawing/2014/main" id="{2D6994EB-0E91-BC4D-A9FF-C7103F10AC7C}"/>
              </a:ext>
            </a:extLst>
          </p:cNvPr>
          <p:cNvSpPr/>
          <p:nvPr/>
        </p:nvSpPr>
        <p:spPr>
          <a:xfrm>
            <a:off x="6787314" y="3345250"/>
            <a:ext cx="2266760" cy="2010239"/>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just" eaLnBrk="1" hangingPunct="1">
              <a:spcBef>
                <a:spcPct val="20000"/>
              </a:spcBef>
              <a:buClr>
                <a:prstClr val="black"/>
              </a:buClr>
            </a:pPr>
            <a:r>
              <a:rPr lang="en-US" sz="1400" b="1" dirty="0">
                <a:solidFill>
                  <a:srgbClr val="004986"/>
                </a:solidFill>
                <a:latin typeface="Arial"/>
                <a:ea typeface="MS PGothic" pitchFamily="34" charset="-128"/>
                <a:cs typeface="Arial"/>
              </a:rPr>
              <a:t>Additional information</a:t>
            </a:r>
          </a:p>
          <a:p>
            <a:pPr marL="285750" lvl="0" indent="-285750" eaLnBrk="1" fontAlgn="auto" hangingPunct="1">
              <a:spcBef>
                <a:spcPts val="0"/>
              </a:spcBef>
              <a:spcAft>
                <a:spcPts val="0"/>
              </a:spcAft>
              <a:buFont typeface="Arial" panose="020B0604020202020204" pitchFamily="34" charset="0"/>
              <a:buChar char="•"/>
            </a:pPr>
            <a:r>
              <a:rPr lang="en-US" sz="1200" dirty="0">
                <a:solidFill>
                  <a:prstClr val="black"/>
                </a:solidFill>
                <a:latin typeface="Arial"/>
                <a:ea typeface="MS PGothic" pitchFamily="34" charset="-128"/>
                <a:cs typeface="Arial"/>
                <a:hlinkClick r:id="rId4"/>
              </a:rPr>
              <a:t>eviCore.com</a:t>
            </a:r>
            <a:endParaRPr lang="en-US" sz="1200" dirty="0">
              <a:solidFill>
                <a:prstClr val="black"/>
              </a:solidFill>
              <a:latin typeface="Arial"/>
              <a:ea typeface="MS PGothic" pitchFamily="34" charset="-128"/>
              <a:cs typeface="Arial"/>
            </a:endParaRPr>
          </a:p>
          <a:p>
            <a:pPr marL="285750" lvl="0" indent="-285750" eaLnBrk="1" fontAlgn="auto" hangingPunct="1">
              <a:spcBef>
                <a:spcPts val="0"/>
              </a:spcBef>
              <a:spcAft>
                <a:spcPts val="0"/>
              </a:spcAft>
              <a:buFont typeface="Arial" panose="020B0604020202020204" pitchFamily="34" charset="0"/>
              <a:buChar char="•"/>
            </a:pPr>
            <a:r>
              <a:rPr lang="en-US" sz="1200" dirty="0">
                <a:solidFill>
                  <a:prstClr val="black"/>
                </a:solidFill>
                <a:latin typeface="Arial"/>
                <a:ea typeface="MS PGothic" pitchFamily="34" charset="-128"/>
                <a:cs typeface="Arial"/>
              </a:rPr>
              <a:t>Provider resource pages can be found at </a:t>
            </a:r>
            <a:r>
              <a:rPr lang="en-US" sz="1200" dirty="0">
                <a:solidFill>
                  <a:prstClr val="black"/>
                </a:solidFill>
                <a:latin typeface="Arial" panose="020B0604020202020204" pitchFamily="34" charset="0"/>
                <a:cs typeface="Arial" panose="020B0604020202020204" pitchFamily="34" charset="0"/>
                <a:hlinkClick r:id="rId5"/>
              </a:rPr>
              <a:t>www.eviCore.com/resources/healthplan/Cigna</a:t>
            </a:r>
            <a:endParaRPr lang="en-US" sz="1200" dirty="0">
              <a:solidFill>
                <a:prstClr val="black"/>
              </a:solidFill>
              <a:latin typeface="Arial" panose="020B0604020202020204" pitchFamily="34" charset="0"/>
              <a:cs typeface="Arial" panose="020B0604020202020204" pitchFamily="34" charset="0"/>
            </a:endParaRPr>
          </a:p>
          <a:p>
            <a:pPr marL="285750" lvl="0" indent="-285750" eaLnBrk="1" fontAlgn="auto" hangingPunct="1">
              <a:spcBef>
                <a:spcPts val="0"/>
              </a:spcBef>
              <a:spcAft>
                <a:spcPts val="0"/>
              </a:spcAft>
              <a:buFont typeface="Arial" panose="020B0604020202020204" pitchFamily="34" charset="0"/>
              <a:buChar char="•"/>
            </a:pPr>
            <a:r>
              <a:rPr lang="en-US" sz="1200" dirty="0">
                <a:solidFill>
                  <a:prstClr val="black"/>
                </a:solidFill>
                <a:latin typeface="Arial"/>
                <a:ea typeface="MS PGothic" pitchFamily="34" charset="-128"/>
                <a:cs typeface="Arial"/>
              </a:rPr>
              <a:t>eviCore Provider Services at </a:t>
            </a:r>
            <a:r>
              <a:rPr lang="en-US" sz="1200" b="1" dirty="0">
                <a:solidFill>
                  <a:prstClr val="black"/>
                </a:solidFill>
                <a:latin typeface="Arial"/>
                <a:ea typeface="MS PGothic" pitchFamily="34" charset="-128"/>
                <a:cs typeface="Arial"/>
              </a:rPr>
              <a:t>800.298.4806</a:t>
            </a:r>
          </a:p>
        </p:txBody>
      </p:sp>
    </p:spTree>
    <p:extLst>
      <p:ext uri="{BB962C8B-B14F-4D97-AF65-F5344CB8AC3E}">
        <p14:creationId xmlns:p14="http://schemas.microsoft.com/office/powerpoint/2010/main" val="2433439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765" y="161093"/>
            <a:ext cx="8229600" cy="484584"/>
          </a:xfrm>
        </p:spPr>
        <p:txBody>
          <a:bodyPr/>
          <a:lstStyle/>
          <a:p>
            <a:r>
              <a:rPr lang="en-US" sz="1800" dirty="0">
                <a:solidFill>
                  <a:srgbClr val="004986"/>
                </a:solidFill>
              </a:rPr>
              <a:t>High-tech Radiology Site of Service </a:t>
            </a:r>
          </a:p>
        </p:txBody>
      </p:sp>
      <p:sp>
        <p:nvSpPr>
          <p:cNvPr id="4" name="Slide Number Placeholder 3"/>
          <p:cNvSpPr>
            <a:spLocks noGrp="1"/>
          </p:cNvSpPr>
          <p:nvPr>
            <p:ph type="sldNum" sz="quarter" idx="10"/>
          </p:nvPr>
        </p:nvSpPr>
        <p:spPr/>
        <p:txBody>
          <a:bodyPr/>
          <a:lstStyle/>
          <a:p>
            <a:fld id="{38EC0547-4173-4FD2-B3AD-CE0209F6F09F}" type="slidenum">
              <a:rPr lang="en-US" altLang="en-US" smtClean="0"/>
              <a:pPr/>
              <a:t>5</a:t>
            </a:fld>
            <a:endParaRPr lang="en-US" altLang="en-US" dirty="0"/>
          </a:p>
        </p:txBody>
      </p:sp>
      <p:sp>
        <p:nvSpPr>
          <p:cNvPr id="5" name="Footer Placeholder 4"/>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7" name="Rectangle 6">
            <a:extLst>
              <a:ext uri="{FF2B5EF4-FFF2-40B4-BE49-F238E27FC236}">
                <a16:creationId xmlns:a16="http://schemas.microsoft.com/office/drawing/2014/main" id="{593A216F-07A6-C04B-9DD6-074660B7B7F1}"/>
              </a:ext>
            </a:extLst>
          </p:cNvPr>
          <p:cNvSpPr/>
          <p:nvPr/>
        </p:nvSpPr>
        <p:spPr>
          <a:xfrm>
            <a:off x="1577" y="1642972"/>
            <a:ext cx="9142423" cy="2333826"/>
          </a:xfrm>
          <a:prstGeom prst="rect">
            <a:avLst/>
          </a:prstGeom>
          <a:solidFill>
            <a:srgbClr val="17ABE0">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endParaRPr>
          </a:p>
        </p:txBody>
      </p:sp>
      <p:sp>
        <p:nvSpPr>
          <p:cNvPr id="13" name="Rectangle 12"/>
          <p:cNvSpPr/>
          <p:nvPr/>
        </p:nvSpPr>
        <p:spPr>
          <a:xfrm>
            <a:off x="44360" y="4167162"/>
            <a:ext cx="2465831" cy="523220"/>
          </a:xfrm>
          <a:prstGeom prst="rect">
            <a:avLst/>
          </a:prstGeom>
        </p:spPr>
        <p:txBody>
          <a:bodyPr wrap="square">
            <a:spAutoFit/>
          </a:bodyPr>
          <a:lstStyle/>
          <a:p>
            <a:pPr algn="just"/>
            <a:r>
              <a:rPr lang="en-US" sz="1400" b="1" dirty="0">
                <a:solidFill>
                  <a:srgbClr val="004986"/>
                </a:solidFill>
              </a:rPr>
              <a:t>Additional information</a:t>
            </a:r>
          </a:p>
          <a:p>
            <a:pPr algn="just"/>
            <a:endParaRPr lang="en-US" sz="1400" b="1" dirty="0">
              <a:solidFill>
                <a:srgbClr val="0065A6"/>
              </a:solidFill>
            </a:endParaRPr>
          </a:p>
        </p:txBody>
      </p:sp>
      <p:sp>
        <p:nvSpPr>
          <p:cNvPr id="14" name="TextBox 13"/>
          <p:cNvSpPr txBox="1"/>
          <p:nvPr/>
        </p:nvSpPr>
        <p:spPr>
          <a:xfrm>
            <a:off x="113342" y="4457608"/>
            <a:ext cx="8791169" cy="1600438"/>
          </a:xfrm>
          <a:prstGeom prst="rect">
            <a:avLst/>
          </a:prstGeom>
          <a:noFill/>
        </p:spPr>
        <p:txBody>
          <a:bodyPr wrap="square" rtlCol="0">
            <a:spAutoFit/>
          </a:bodyPr>
          <a:lstStyle/>
          <a:p>
            <a:pPr marL="285750" indent="-285750">
              <a:buClr>
                <a:srgbClr val="004986"/>
              </a:buClr>
              <a:buFont typeface="Arial" panose="020B0604020202020204" pitchFamily="34" charset="0"/>
              <a:buChar char="•"/>
            </a:pPr>
            <a:r>
              <a:rPr lang="en-US" sz="1400" dirty="0">
                <a:solidFill>
                  <a:prstClr val="black"/>
                </a:solidFill>
              </a:rPr>
              <a:t>Precertification request status: eviCore.com &gt; PROVIDERS</a:t>
            </a:r>
          </a:p>
          <a:p>
            <a:pPr marL="285750" indent="-285750">
              <a:buClr>
                <a:srgbClr val="004986"/>
              </a:buClr>
              <a:buFont typeface="Arial" panose="020B0604020202020204" pitchFamily="34" charset="0"/>
              <a:buChar char="•"/>
            </a:pPr>
            <a:r>
              <a:rPr lang="en-US" sz="1400" dirty="0">
                <a:solidFill>
                  <a:prstClr val="black"/>
                </a:solidFill>
              </a:rPr>
              <a:t>High-tech Radiology Site of Care program: </a:t>
            </a:r>
            <a:r>
              <a:rPr lang="en-US" sz="1400" dirty="0">
                <a:solidFill>
                  <a:prstClr val="black"/>
                </a:solidFill>
                <a:hlinkClick r:id="rId3"/>
              </a:rPr>
              <a:t>eviCore.com/resources/healthplan/Cigna</a:t>
            </a:r>
            <a:endParaRPr lang="en-US" sz="1400" dirty="0">
              <a:solidFill>
                <a:prstClr val="black"/>
              </a:solidFill>
            </a:endParaRPr>
          </a:p>
          <a:p>
            <a:pPr marL="285750" indent="-285750">
              <a:buClr>
                <a:srgbClr val="004986"/>
              </a:buClr>
              <a:buFont typeface="Arial" panose="020B0604020202020204" pitchFamily="34" charset="0"/>
              <a:buChar char="•"/>
            </a:pPr>
            <a:r>
              <a:rPr lang="en-US" sz="1400" dirty="0">
                <a:solidFill>
                  <a:prstClr val="black"/>
                </a:solidFill>
              </a:rPr>
              <a:t>Precertification of high-tech radiology services – eviCore: </a:t>
            </a:r>
          </a:p>
          <a:p>
            <a:pPr marL="742950" lvl="1" indent="-285750">
              <a:buClr>
                <a:srgbClr val="004986"/>
              </a:buClr>
              <a:buFont typeface="Arial" panose="020B0604020202020204" pitchFamily="34" charset="0"/>
              <a:buChar char="•"/>
            </a:pPr>
            <a:r>
              <a:rPr lang="en-US" sz="1400" dirty="0">
                <a:solidFill>
                  <a:prstClr val="black"/>
                </a:solidFill>
                <a:hlinkClick r:id="rId4"/>
              </a:rPr>
              <a:t>eviCore.com/providers</a:t>
            </a:r>
            <a:endParaRPr lang="en-US" sz="1400" dirty="0">
              <a:solidFill>
                <a:prstClr val="black"/>
              </a:solidFill>
            </a:endParaRPr>
          </a:p>
          <a:p>
            <a:pPr marL="742950" lvl="1" indent="-285750">
              <a:buClr>
                <a:srgbClr val="004986"/>
              </a:buClr>
              <a:buFont typeface="Arial" panose="020B0604020202020204" pitchFamily="34" charset="0"/>
              <a:buChar char="•"/>
            </a:pPr>
            <a:r>
              <a:rPr lang="en-US" sz="1400" b="1" dirty="0">
                <a:solidFill>
                  <a:prstClr val="black"/>
                </a:solidFill>
              </a:rPr>
              <a:t>888.693.3297</a:t>
            </a:r>
            <a:r>
              <a:rPr lang="en-US" sz="1400" dirty="0">
                <a:solidFill>
                  <a:prstClr val="black"/>
                </a:solidFill>
              </a:rPr>
              <a:t> (7am – 7pm ET)</a:t>
            </a:r>
          </a:p>
          <a:p>
            <a:pPr marL="742950" lvl="1" indent="-285750">
              <a:buClr>
                <a:srgbClr val="004986"/>
              </a:buClr>
              <a:buFont typeface="Arial" panose="020B0604020202020204" pitchFamily="34" charset="0"/>
              <a:buChar char="•"/>
            </a:pPr>
            <a:r>
              <a:rPr lang="en-US" sz="1400" dirty="0">
                <a:solidFill>
                  <a:prstClr val="black"/>
                </a:solidFill>
              </a:rPr>
              <a:t>Clinical guidelines: </a:t>
            </a:r>
            <a:r>
              <a:rPr lang="en-US" sz="1400" dirty="0">
                <a:solidFill>
                  <a:prstClr val="black"/>
                </a:solidFill>
                <a:hlinkClick r:id="rId5"/>
              </a:rPr>
              <a:t>eviCore.com</a:t>
            </a:r>
            <a:endParaRPr lang="en-US" sz="1400" dirty="0">
              <a:solidFill>
                <a:prstClr val="black"/>
              </a:solidFill>
            </a:endParaRPr>
          </a:p>
          <a:p>
            <a:pPr marL="285750" indent="-285750">
              <a:buClr>
                <a:srgbClr val="004986"/>
              </a:buClr>
              <a:buFont typeface="Arial" panose="020B0604020202020204" pitchFamily="34" charset="0"/>
              <a:buChar char="•"/>
            </a:pPr>
            <a:r>
              <a:rPr lang="en-US" sz="1400" dirty="0">
                <a:solidFill>
                  <a:prstClr val="black"/>
                </a:solidFill>
              </a:rPr>
              <a:t>Benefits eligibility and coverage: Cigna Customer Service at </a:t>
            </a:r>
            <a:r>
              <a:rPr lang="en-US" sz="1400" b="1" dirty="0">
                <a:solidFill>
                  <a:prstClr val="black"/>
                </a:solidFill>
              </a:rPr>
              <a:t>800.88Cigna (882.4462)</a:t>
            </a:r>
          </a:p>
        </p:txBody>
      </p:sp>
      <p:sp>
        <p:nvSpPr>
          <p:cNvPr id="18" name="TextBox 17"/>
          <p:cNvSpPr txBox="1"/>
          <p:nvPr/>
        </p:nvSpPr>
        <p:spPr>
          <a:xfrm>
            <a:off x="113342" y="2008458"/>
            <a:ext cx="9032235" cy="2031325"/>
          </a:xfrm>
          <a:prstGeom prst="rect">
            <a:avLst/>
          </a:prstGeom>
          <a:noFill/>
        </p:spPr>
        <p:txBody>
          <a:bodyPr wrap="square" rtlCol="0">
            <a:spAutoFit/>
          </a:bodyPr>
          <a:lstStyle/>
          <a:p>
            <a:r>
              <a:rPr lang="en-US" sz="1400" b="1" dirty="0">
                <a:solidFill>
                  <a:prstClr val="black"/>
                </a:solidFill>
              </a:rPr>
              <a:t>eviCore will approve:</a:t>
            </a:r>
          </a:p>
          <a:p>
            <a:pPr marL="285750" indent="-285750">
              <a:buClr>
                <a:srgbClr val="004986"/>
              </a:buClr>
              <a:buFont typeface="Arial" panose="020B0604020202020204" pitchFamily="34" charset="0"/>
              <a:buChar char="•"/>
            </a:pPr>
            <a:r>
              <a:rPr lang="en-US" sz="1400" dirty="0">
                <a:solidFill>
                  <a:prstClr val="black"/>
                </a:solidFill>
              </a:rPr>
              <a:t>Precertification requests that include an appropriate site of care, and are in accordance with the terms of our coverage policy and the customer’s benefits.</a:t>
            </a:r>
          </a:p>
          <a:p>
            <a:pPr marL="285750" indent="-285750">
              <a:buClr>
                <a:srgbClr val="004986"/>
              </a:buClr>
              <a:buFont typeface="Arial" panose="020B0604020202020204" pitchFamily="34" charset="0"/>
              <a:buChar char="•"/>
            </a:pPr>
            <a:r>
              <a:rPr lang="en-US" sz="1400" dirty="0">
                <a:solidFill>
                  <a:prstClr val="black"/>
                </a:solidFill>
              </a:rPr>
              <a:t>An outpatient hospital setting when medically necessary, as defined in the Site of Care: High-tech Radiology policy and the customer’s benefit plan.</a:t>
            </a:r>
          </a:p>
          <a:p>
            <a:pPr marL="285750" indent="-285750">
              <a:buFont typeface="Arial" panose="020B0604020202020204" pitchFamily="34" charset="0"/>
              <a:buChar char="•"/>
            </a:pPr>
            <a:endParaRPr lang="en-US" sz="1400" dirty="0">
              <a:solidFill>
                <a:prstClr val="black"/>
              </a:solidFill>
            </a:endParaRPr>
          </a:p>
          <a:p>
            <a:r>
              <a:rPr lang="en-US" sz="1400" dirty="0">
                <a:solidFill>
                  <a:prstClr val="black"/>
                </a:solidFill>
              </a:rPr>
              <a:t>Cigna will not cover certain MRI or CT scans performed in an outpatient hospital setting if there is a less restrictive setting available, unless there is clinical rationale.*</a:t>
            </a:r>
          </a:p>
          <a:p>
            <a:endParaRPr lang="en-US" sz="1400" dirty="0">
              <a:solidFill>
                <a:prstClr val="black"/>
              </a:solidFill>
            </a:endParaRPr>
          </a:p>
        </p:txBody>
      </p:sp>
      <p:sp>
        <p:nvSpPr>
          <p:cNvPr id="19" name="Rectangle 18"/>
          <p:cNvSpPr/>
          <p:nvPr/>
        </p:nvSpPr>
        <p:spPr>
          <a:xfrm>
            <a:off x="111765" y="678605"/>
            <a:ext cx="8862880" cy="1169551"/>
          </a:xfrm>
          <a:prstGeom prst="rect">
            <a:avLst/>
          </a:prstGeom>
        </p:spPr>
        <p:txBody>
          <a:bodyPr wrap="square">
            <a:spAutoFit/>
          </a:bodyPr>
          <a:lstStyle/>
          <a:p>
            <a:r>
              <a:rPr lang="en-US" sz="1400" dirty="0"/>
              <a:t>On August 1, 2020, we expanded our precertification requirements for CT scans and MRI to include a medical necessity review for site of care customers with fully insured Cigna plans and participants in the Cigna employer account. As of January 1, 2021, the program also applies to customers with IFP Plans. </a:t>
            </a:r>
          </a:p>
          <a:p>
            <a:pPr marL="0" indent="0">
              <a:buNone/>
            </a:pPr>
            <a:endParaRPr lang="en-US" sz="1400" dirty="0"/>
          </a:p>
          <a:p>
            <a:endParaRPr lang="en-US" sz="1400" dirty="0">
              <a:solidFill>
                <a:prstClr val="black"/>
              </a:solidFill>
            </a:endParaRPr>
          </a:p>
        </p:txBody>
      </p:sp>
      <p:sp>
        <p:nvSpPr>
          <p:cNvPr id="20" name="TextBox 19"/>
          <p:cNvSpPr txBox="1"/>
          <p:nvPr/>
        </p:nvSpPr>
        <p:spPr>
          <a:xfrm>
            <a:off x="44360" y="6343406"/>
            <a:ext cx="6834278" cy="261610"/>
          </a:xfrm>
          <a:prstGeom prst="rect">
            <a:avLst/>
          </a:prstGeom>
          <a:noFill/>
        </p:spPr>
        <p:txBody>
          <a:bodyPr wrap="square" rtlCol="0">
            <a:spAutoFit/>
          </a:bodyPr>
          <a:lstStyle/>
          <a:p>
            <a:r>
              <a:rPr lang="en-US" sz="1100" dirty="0">
                <a:solidFill>
                  <a:prstClr val="black"/>
                </a:solidFill>
              </a:rPr>
              <a:t>*Some hospitals with competitive costs will be exempt from the site-of-care review.</a:t>
            </a:r>
          </a:p>
        </p:txBody>
      </p:sp>
      <p:sp>
        <p:nvSpPr>
          <p:cNvPr id="16" name="Rectangle 15"/>
          <p:cNvSpPr/>
          <p:nvPr/>
        </p:nvSpPr>
        <p:spPr>
          <a:xfrm>
            <a:off x="54241" y="1687855"/>
            <a:ext cx="5947462" cy="338554"/>
          </a:xfrm>
          <a:prstGeom prst="rect">
            <a:avLst/>
          </a:prstGeom>
        </p:spPr>
        <p:txBody>
          <a:bodyPr wrap="none">
            <a:spAutoFit/>
          </a:bodyPr>
          <a:lstStyle/>
          <a:p>
            <a:pPr algn="just"/>
            <a:r>
              <a:rPr lang="en-US" sz="1600" b="1" dirty="0">
                <a:solidFill>
                  <a:srgbClr val="188CCC"/>
                </a:solidFill>
              </a:rPr>
              <a:t>What this means to you and your patients with Cigna plans</a:t>
            </a:r>
          </a:p>
        </p:txBody>
      </p:sp>
    </p:spTree>
    <p:extLst>
      <p:ext uri="{BB962C8B-B14F-4D97-AF65-F5344CB8AC3E}">
        <p14:creationId xmlns:p14="http://schemas.microsoft.com/office/powerpoint/2010/main" val="2596480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48780" y="762000"/>
            <a:ext cx="8757094" cy="4267200"/>
          </a:xfrm>
        </p:spPr>
        <p:txBody>
          <a:bodyPr/>
          <a:lstStyle/>
          <a:p>
            <a:pPr marL="0" indent="0">
              <a:buNone/>
            </a:pPr>
            <a:r>
              <a:rPr lang="en-US" sz="1500" dirty="0"/>
              <a:t>On March 15, 2021, Cigna expanded prior authorization requirements for select oncology drugs to include review of medical necessity of the site of care. </a:t>
            </a:r>
          </a:p>
          <a:p>
            <a:endParaRPr lang="en-US" dirty="0"/>
          </a:p>
          <a:p>
            <a:pPr marL="0" indent="0">
              <a:buNone/>
            </a:pPr>
            <a:endParaRPr lang="en-US" dirty="0"/>
          </a:p>
        </p:txBody>
      </p:sp>
      <p:sp>
        <p:nvSpPr>
          <p:cNvPr id="3" name="Title 2"/>
          <p:cNvSpPr>
            <a:spLocks noGrp="1"/>
          </p:cNvSpPr>
          <p:nvPr>
            <p:ph type="title"/>
          </p:nvPr>
        </p:nvSpPr>
        <p:spPr>
          <a:xfrm>
            <a:off x="148780" y="194980"/>
            <a:ext cx="8566594" cy="646112"/>
          </a:xfrm>
        </p:spPr>
        <p:txBody>
          <a:bodyPr/>
          <a:lstStyle/>
          <a:p>
            <a:r>
              <a:rPr lang="en-US" sz="1800" dirty="0">
                <a:solidFill>
                  <a:srgbClr val="004986"/>
                </a:solidFill>
              </a:rPr>
              <a:t>Oncology enhanced specialty care options program site-of-care review</a:t>
            </a:r>
          </a:p>
        </p:txBody>
      </p:sp>
      <p:sp>
        <p:nvSpPr>
          <p:cNvPr id="4" name="Slide Number Placeholder 3"/>
          <p:cNvSpPr>
            <a:spLocks noGrp="1"/>
          </p:cNvSpPr>
          <p:nvPr>
            <p:ph type="sldNum" sz="quarter" idx="10"/>
          </p:nvPr>
        </p:nvSpPr>
        <p:spPr/>
        <p:txBody>
          <a:bodyPr/>
          <a:lstStyle/>
          <a:p>
            <a:fld id="{38EC0547-4173-4FD2-B3AD-CE0209F6F09F}" type="slidenum">
              <a:rPr lang="en-US" altLang="en-US" smtClean="0"/>
              <a:pPr/>
              <a:t>6</a:t>
            </a:fld>
            <a:endParaRPr lang="en-US" altLang="en-US" dirty="0"/>
          </a:p>
        </p:txBody>
      </p:sp>
      <p:sp>
        <p:nvSpPr>
          <p:cNvPr id="5" name="Footer Placeholder 4"/>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2018 Cigna</a:t>
            </a:r>
          </a:p>
        </p:txBody>
      </p:sp>
      <p:sp>
        <p:nvSpPr>
          <p:cNvPr id="6" name="Rectangle 5">
            <a:extLst>
              <a:ext uri="{FF2B5EF4-FFF2-40B4-BE49-F238E27FC236}">
                <a16:creationId xmlns:a16="http://schemas.microsoft.com/office/drawing/2014/main" id="{593A216F-07A6-C04B-9DD6-074660B7B7F1}"/>
              </a:ext>
            </a:extLst>
          </p:cNvPr>
          <p:cNvSpPr/>
          <p:nvPr/>
        </p:nvSpPr>
        <p:spPr>
          <a:xfrm>
            <a:off x="-8954" y="1647862"/>
            <a:ext cx="9144000" cy="2453083"/>
          </a:xfrm>
          <a:prstGeom prst="rect">
            <a:avLst/>
          </a:prstGeom>
          <a:solidFill>
            <a:srgbClr val="17ABE0">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endParaRPr>
          </a:p>
        </p:txBody>
      </p:sp>
      <p:sp>
        <p:nvSpPr>
          <p:cNvPr id="7" name="Rectangle 6"/>
          <p:cNvSpPr/>
          <p:nvPr/>
        </p:nvSpPr>
        <p:spPr>
          <a:xfrm>
            <a:off x="113061" y="4270862"/>
            <a:ext cx="8899969" cy="1600438"/>
          </a:xfrm>
          <a:prstGeom prst="rect">
            <a:avLst/>
          </a:prstGeom>
        </p:spPr>
        <p:txBody>
          <a:bodyPr wrap="square">
            <a:spAutoFit/>
          </a:bodyPr>
          <a:lstStyle/>
          <a:p>
            <a:r>
              <a:rPr lang="en-US" sz="1400" b="1" dirty="0">
                <a:solidFill>
                  <a:srgbClr val="004986"/>
                </a:solidFill>
              </a:rPr>
              <a:t>Additional information</a:t>
            </a:r>
          </a:p>
          <a:p>
            <a:r>
              <a:rPr lang="en-US" sz="1400" dirty="0">
                <a:solidFill>
                  <a:prstClr val="black"/>
                </a:solidFill>
              </a:rPr>
              <a:t>The full list of drugs subject to site of care review is included in the Medication Administration Site of Care – 1605 coverage policy. To review the coverage policy, go to the Cigna for Health Care Professionals website (</a:t>
            </a:r>
            <a:r>
              <a:rPr lang="en-US" sz="1400" dirty="0">
                <a:solidFill>
                  <a:prstClr val="black"/>
                </a:solidFill>
                <a:hlinkClick r:id="rId3"/>
              </a:rPr>
              <a:t>CignaforHCP.com</a:t>
            </a:r>
            <a:r>
              <a:rPr lang="en-US" sz="1400" dirty="0">
                <a:solidFill>
                  <a:prstClr val="black"/>
                </a:solidFill>
              </a:rPr>
              <a:t> &gt; Resources &gt; Coverage Policies &gt; Pharmacy (Drugs, Vaccines &amp; Biologics) A-Z Index &gt; </a:t>
            </a:r>
            <a:r>
              <a:rPr lang="en-US" sz="1400" dirty="0">
                <a:solidFill>
                  <a:prstClr val="black"/>
                </a:solidFill>
                <a:hlinkClick r:id="rId4"/>
              </a:rPr>
              <a:t>Medication Administration Site of Care - 1605</a:t>
            </a:r>
            <a:r>
              <a:rPr lang="en-US" sz="1400" dirty="0">
                <a:solidFill>
                  <a:prstClr val="black"/>
                </a:solidFill>
              </a:rPr>
              <a:t>).</a:t>
            </a:r>
          </a:p>
          <a:p>
            <a:endParaRPr lang="en-US" sz="1400" dirty="0">
              <a:solidFill>
                <a:prstClr val="black"/>
              </a:solidFill>
            </a:endParaRPr>
          </a:p>
          <a:p>
            <a:r>
              <a:rPr lang="en-US" sz="1400" dirty="0">
                <a:solidFill>
                  <a:prstClr val="black"/>
                </a:solidFill>
              </a:rPr>
              <a:t>You may call Cigna Customer Service at </a:t>
            </a:r>
            <a:r>
              <a:rPr lang="en-US" sz="1400" b="1" dirty="0">
                <a:solidFill>
                  <a:prstClr val="black"/>
                </a:solidFill>
              </a:rPr>
              <a:t>800.88Cigna (882.4462) </a:t>
            </a:r>
            <a:r>
              <a:rPr lang="en-US" sz="1400" dirty="0">
                <a:solidFill>
                  <a:prstClr val="black"/>
                </a:solidFill>
              </a:rPr>
              <a:t>with questions.</a:t>
            </a:r>
          </a:p>
        </p:txBody>
      </p:sp>
      <p:sp>
        <p:nvSpPr>
          <p:cNvPr id="8" name="Rectangle 7"/>
          <p:cNvSpPr/>
          <p:nvPr/>
        </p:nvSpPr>
        <p:spPr>
          <a:xfrm>
            <a:off x="244031" y="1655645"/>
            <a:ext cx="2547492" cy="338554"/>
          </a:xfrm>
          <a:prstGeom prst="rect">
            <a:avLst/>
          </a:prstGeom>
        </p:spPr>
        <p:txBody>
          <a:bodyPr wrap="none">
            <a:spAutoFit/>
          </a:bodyPr>
          <a:lstStyle/>
          <a:p>
            <a:r>
              <a:rPr lang="en-US" sz="1600" b="1" dirty="0">
                <a:solidFill>
                  <a:srgbClr val="188CCC"/>
                </a:solidFill>
              </a:rPr>
              <a:t>What this means to you </a:t>
            </a:r>
            <a:endParaRPr lang="en-US" sz="1600" dirty="0">
              <a:solidFill>
                <a:srgbClr val="188CCC"/>
              </a:solidFill>
            </a:endParaRPr>
          </a:p>
        </p:txBody>
      </p:sp>
      <p:sp>
        <p:nvSpPr>
          <p:cNvPr id="9" name="TextBox 8"/>
          <p:cNvSpPr txBox="1"/>
          <p:nvPr/>
        </p:nvSpPr>
        <p:spPr>
          <a:xfrm>
            <a:off x="148780" y="1994199"/>
            <a:ext cx="8757094" cy="1938992"/>
          </a:xfrm>
          <a:prstGeom prst="rect">
            <a:avLst/>
          </a:prstGeom>
          <a:noFill/>
        </p:spPr>
        <p:txBody>
          <a:bodyPr wrap="square" rtlCol="0">
            <a:spAutoFit/>
          </a:bodyPr>
          <a:lstStyle/>
          <a:p>
            <a:pPr marL="342900" indent="-342900">
              <a:buClr>
                <a:srgbClr val="004986"/>
              </a:buClr>
              <a:buFont typeface="Arial" panose="020B0604020202020204" pitchFamily="34" charset="0"/>
              <a:buChar char="•"/>
            </a:pPr>
            <a:r>
              <a:rPr lang="en-US" sz="1500" dirty="0">
                <a:solidFill>
                  <a:prstClr val="black"/>
                </a:solidFill>
              </a:rPr>
              <a:t>There is no change in the requirement for requesting prior authorization for qualifying specialty medications. </a:t>
            </a:r>
          </a:p>
          <a:p>
            <a:pPr marL="342900" indent="-342900">
              <a:buClr>
                <a:srgbClr val="004986"/>
              </a:buClr>
              <a:buFont typeface="Arial" panose="020B0604020202020204" pitchFamily="34" charset="0"/>
              <a:buChar char="•"/>
            </a:pPr>
            <a:r>
              <a:rPr lang="en-US" sz="1500" dirty="0">
                <a:solidFill>
                  <a:prstClr val="black"/>
                </a:solidFill>
              </a:rPr>
              <a:t>If a prior authorization request includes an outpatient hospital setting for administration of a drug, a Cigna medical director or pharmacist may contact you to discuss administration at a less intensive site of care.</a:t>
            </a:r>
          </a:p>
          <a:p>
            <a:endParaRPr lang="en-US" sz="1500" dirty="0">
              <a:solidFill>
                <a:prstClr val="black"/>
              </a:solidFill>
            </a:endParaRPr>
          </a:p>
          <a:p>
            <a:r>
              <a:rPr lang="en-US" sz="1500" dirty="0">
                <a:solidFill>
                  <a:prstClr val="black"/>
                </a:solidFill>
              </a:rPr>
              <a:t>Please note that a medical director may deny continued authorization of coverage if the outpatient hospital setting is determined to not be medically necessary for the patient.</a:t>
            </a:r>
          </a:p>
        </p:txBody>
      </p:sp>
    </p:spTree>
    <p:extLst>
      <p:ext uri="{BB962C8B-B14F-4D97-AF65-F5344CB8AC3E}">
        <p14:creationId xmlns:p14="http://schemas.microsoft.com/office/powerpoint/2010/main" val="144064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9106" y="583670"/>
            <a:ext cx="8445500" cy="484584"/>
          </a:xfrm>
        </p:spPr>
        <p:txBody>
          <a:bodyPr/>
          <a:lstStyle/>
          <a:p>
            <a:r>
              <a:rPr lang="en-US" sz="1800" dirty="0">
                <a:solidFill>
                  <a:srgbClr val="004986"/>
                </a:solidFill>
              </a:rPr>
              <a:t>Express Scripts Pharmacy</a:t>
            </a:r>
            <a:br>
              <a:rPr lang="en-US" sz="1800" dirty="0">
                <a:solidFill>
                  <a:srgbClr val="004986"/>
                </a:solidFill>
              </a:rPr>
            </a:br>
            <a:r>
              <a:rPr lang="en-US" sz="1800" dirty="0">
                <a:solidFill>
                  <a:srgbClr val="004986"/>
                </a:solidFill>
              </a:rPr>
              <a:t>now the home delivery pharmacy for Cigna customers</a:t>
            </a:r>
          </a:p>
        </p:txBody>
      </p:sp>
      <p:sp>
        <p:nvSpPr>
          <p:cNvPr id="4" name="Slide Number Placeholder 3"/>
          <p:cNvSpPr>
            <a:spLocks noGrp="1"/>
          </p:cNvSpPr>
          <p:nvPr>
            <p:ph type="sldNum" sz="quarter" idx="10"/>
          </p:nvPr>
        </p:nvSpPr>
        <p:spPr/>
        <p:txBody>
          <a:bodyPr/>
          <a:lstStyle/>
          <a:p>
            <a:fld id="{38EC0547-4173-4FD2-B3AD-CE0209F6F09F}" type="slidenum">
              <a:rPr lang="en-US" altLang="en-US" smtClean="0"/>
              <a:pPr/>
              <a:t>7</a:t>
            </a:fld>
            <a:endParaRPr lang="en-US" altLang="en-US" dirty="0"/>
          </a:p>
        </p:txBody>
      </p:sp>
      <p:sp>
        <p:nvSpPr>
          <p:cNvPr id="5" name="Footer Placeholder 4"/>
          <p:cNvSpPr>
            <a:spLocks noGrp="1"/>
          </p:cNvSpPr>
          <p:nvPr>
            <p:ph type="ftr" sz="quarter" idx="11"/>
          </p:nvPr>
        </p:nvSpPr>
        <p:spPr/>
        <p:txBody>
          <a:bodyPr/>
          <a:lstStyle/>
          <a:p>
            <a:r>
              <a:rPr lang="en-US" altLang="en-US" dirty="0"/>
              <a:t>Confidential, unpublished property of Cigna. Do not duplicate or distribute. Use and distribution limited solely to authorized personnel. © 2021 Cigna</a:t>
            </a:r>
          </a:p>
        </p:txBody>
      </p:sp>
      <p:sp>
        <p:nvSpPr>
          <p:cNvPr id="10" name="Content Placeholder 1"/>
          <p:cNvSpPr>
            <a:spLocks noGrp="1"/>
          </p:cNvSpPr>
          <p:nvPr>
            <p:ph idx="1"/>
          </p:nvPr>
        </p:nvSpPr>
        <p:spPr>
          <a:xfrm>
            <a:off x="209106" y="1528751"/>
            <a:ext cx="8365848" cy="3686280"/>
          </a:xfrm>
        </p:spPr>
        <p:txBody>
          <a:bodyPr/>
          <a:lstStyle/>
          <a:p>
            <a:pPr marL="0" indent="0">
              <a:buNone/>
            </a:pPr>
            <a:r>
              <a:rPr lang="en-US" sz="1450" dirty="0"/>
              <a:t>Express Scripts Pharmacy, a Cigna company, is the home delivery pharmacy for Cigna customers. This change affects both home delivery prescription fulfillment and prior authorization. </a:t>
            </a:r>
          </a:p>
          <a:p>
            <a:pPr marL="0" indent="0" algn="just">
              <a:buNone/>
            </a:pPr>
            <a:endParaRPr lang="en-US" sz="1500" dirty="0"/>
          </a:p>
          <a:p>
            <a:pPr marL="0" indent="0" algn="just">
              <a:buNone/>
            </a:pPr>
            <a:endParaRPr lang="en-US" sz="1500" dirty="0"/>
          </a:p>
          <a:p>
            <a:pPr marL="0" indent="0" algn="just">
              <a:buNone/>
            </a:pPr>
            <a:r>
              <a:rPr lang="en-US" b="1" dirty="0">
                <a:solidFill>
                  <a:srgbClr val="188CCC"/>
                </a:solidFill>
              </a:rPr>
              <a:t>What this means to you</a:t>
            </a:r>
          </a:p>
          <a:p>
            <a:pPr algn="just">
              <a:buClr>
                <a:srgbClr val="004986"/>
              </a:buClr>
            </a:pPr>
            <a:r>
              <a:rPr lang="en-US" sz="1500" dirty="0"/>
              <a:t>All home delivery prescriptions should be sent to Express Scripts.</a:t>
            </a:r>
          </a:p>
          <a:p>
            <a:pPr algn="just">
              <a:buClr>
                <a:srgbClr val="004986"/>
              </a:buClr>
            </a:pPr>
            <a:r>
              <a:rPr lang="en-US" sz="1500" dirty="0"/>
              <a:t>Use CoverMyMeds® or Surescripts® for electronic prior authorization to save time.</a:t>
            </a:r>
          </a:p>
          <a:p>
            <a:pPr algn="just">
              <a:buClr>
                <a:srgbClr val="004986"/>
              </a:buClr>
            </a:pPr>
            <a:r>
              <a:rPr lang="en-US" sz="1500" dirty="0"/>
              <a:t>PromptPATM is no longer available. If you continue to use it for a Cigna customer, you may receive a message that says, “Eligibility not found.”</a:t>
            </a:r>
          </a:p>
          <a:p>
            <a:pPr marL="0" indent="0" algn="just">
              <a:buNone/>
            </a:pPr>
            <a:endParaRPr lang="en-US" sz="1500" dirty="0"/>
          </a:p>
          <a:p>
            <a:pPr marL="0" indent="0" algn="just">
              <a:buNone/>
            </a:pPr>
            <a:endParaRPr lang="en-US" sz="1300"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3054" y="20217"/>
            <a:ext cx="1411552" cy="1411552"/>
          </a:xfrm>
          <a:prstGeom prst="rect">
            <a:avLst/>
          </a:prstGeom>
        </p:spPr>
      </p:pic>
      <p:sp>
        <p:nvSpPr>
          <p:cNvPr id="2" name="Rectangle 1"/>
          <p:cNvSpPr/>
          <p:nvPr/>
        </p:nvSpPr>
        <p:spPr>
          <a:xfrm>
            <a:off x="209106" y="4570342"/>
            <a:ext cx="10501745" cy="538609"/>
          </a:xfrm>
          <a:prstGeom prst="rect">
            <a:avLst/>
          </a:prstGeom>
        </p:spPr>
        <p:txBody>
          <a:bodyPr wrap="square">
            <a:spAutoFit/>
          </a:bodyPr>
          <a:lstStyle/>
          <a:p>
            <a:pPr algn="just"/>
            <a:r>
              <a:rPr lang="en-US" sz="1450" b="1" dirty="0">
                <a:solidFill>
                  <a:srgbClr val="004986"/>
                </a:solidFill>
              </a:rPr>
              <a:t>Additional information</a:t>
            </a:r>
          </a:p>
          <a:p>
            <a:pPr marL="0" indent="0" algn="just">
              <a:buNone/>
            </a:pPr>
            <a:r>
              <a:rPr lang="en-US" sz="1450" dirty="0"/>
              <a:t>Call Cigna Customer Service </a:t>
            </a:r>
            <a:r>
              <a:rPr lang="en-US" sz="1450" b="1" dirty="0">
                <a:solidFill>
                  <a:srgbClr val="188CCC"/>
                </a:solidFill>
              </a:rPr>
              <a:t>800.88Cigna (882-4462)</a:t>
            </a:r>
            <a:r>
              <a:rPr lang="en-US" sz="1450" dirty="0">
                <a:solidFill>
                  <a:srgbClr val="188CCC"/>
                </a:solidFill>
              </a:rPr>
              <a:t> </a:t>
            </a:r>
            <a:r>
              <a:rPr lang="en-US" sz="1450" dirty="0"/>
              <a:t>with questions. </a:t>
            </a:r>
          </a:p>
        </p:txBody>
      </p:sp>
      <p:sp>
        <p:nvSpPr>
          <p:cNvPr id="9" name="Rectangle 8">
            <a:extLst>
              <a:ext uri="{FF2B5EF4-FFF2-40B4-BE49-F238E27FC236}">
                <a16:creationId xmlns:a16="http://schemas.microsoft.com/office/drawing/2014/main" id="{593A216F-07A6-C04B-9DD6-074660B7B7F1}"/>
              </a:ext>
            </a:extLst>
          </p:cNvPr>
          <p:cNvSpPr/>
          <p:nvPr/>
        </p:nvSpPr>
        <p:spPr>
          <a:xfrm>
            <a:off x="0" y="2421065"/>
            <a:ext cx="9144000" cy="1839841"/>
          </a:xfrm>
          <a:prstGeom prst="rect">
            <a:avLst/>
          </a:prstGeom>
          <a:solidFill>
            <a:srgbClr val="17ABE0">
              <a:alpha val="1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endParaRPr>
          </a:p>
        </p:txBody>
      </p:sp>
    </p:spTree>
    <p:extLst>
      <p:ext uri="{BB962C8B-B14F-4D97-AF65-F5344CB8AC3E}">
        <p14:creationId xmlns:p14="http://schemas.microsoft.com/office/powerpoint/2010/main" val="3203421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E610E1DF-8D3F-4AD8-AE6B-6D4EC949FB90}" type="slidenum">
              <a:rPr lang="en-US" altLang="en-US" smtClean="0"/>
              <a:pPr/>
              <a:t>8</a:t>
            </a:fld>
            <a:endParaRPr lang="en-US" altLang="en-US" dirty="0"/>
          </a:p>
        </p:txBody>
      </p:sp>
      <p:sp>
        <p:nvSpPr>
          <p:cNvPr id="3" name="Footer Placeholder 2"/>
          <p:cNvSpPr>
            <a:spLocks noGrp="1"/>
          </p:cNvSpPr>
          <p:nvPr>
            <p:ph type="ftr" sz="quarter" idx="11"/>
          </p:nvPr>
        </p:nvSpPr>
        <p:spPr/>
        <p:txBody>
          <a:bodyPr/>
          <a:lstStyle/>
          <a:p>
            <a:r>
              <a:rPr lang="en-US" altLang="en-US" dirty="0"/>
              <a:t>Confidential, unpublished property of Cigna. Do not duplicate or distribute. For internal use only. Use and distribution limited solely to authorized personnel. © 2021 Cigna</a:t>
            </a:r>
          </a:p>
        </p:txBody>
      </p:sp>
      <p:sp>
        <p:nvSpPr>
          <p:cNvPr id="4" name="TextBox 3"/>
          <p:cNvSpPr txBox="1"/>
          <p:nvPr/>
        </p:nvSpPr>
        <p:spPr>
          <a:xfrm>
            <a:off x="53105" y="134888"/>
            <a:ext cx="5455340" cy="369332"/>
          </a:xfrm>
          <a:prstGeom prst="rect">
            <a:avLst/>
          </a:prstGeom>
          <a:noFill/>
        </p:spPr>
        <p:txBody>
          <a:bodyPr wrap="none" rtlCol="0">
            <a:spAutoFit/>
          </a:bodyPr>
          <a:lstStyle/>
          <a:p>
            <a:r>
              <a:rPr lang="en-US" sz="1800" b="1" dirty="0">
                <a:solidFill>
                  <a:srgbClr val="004986"/>
                </a:solidFill>
              </a:rPr>
              <a:t>Coverage updates for telehealth and cost share </a:t>
            </a:r>
            <a:endParaRPr lang="en-US" sz="1800" i="1" dirty="0">
              <a:solidFill>
                <a:srgbClr val="004986"/>
              </a:solidFill>
            </a:endParaRPr>
          </a:p>
        </p:txBody>
      </p:sp>
      <p:sp>
        <p:nvSpPr>
          <p:cNvPr id="5" name="Rectangle 4"/>
          <p:cNvSpPr/>
          <p:nvPr/>
        </p:nvSpPr>
        <p:spPr>
          <a:xfrm>
            <a:off x="143921" y="477159"/>
            <a:ext cx="9069352" cy="5578450"/>
          </a:xfrm>
          <a:prstGeom prst="rect">
            <a:avLst/>
          </a:prstGeom>
        </p:spPr>
        <p:txBody>
          <a:bodyPr wrap="square">
            <a:spAutoFit/>
          </a:bodyPr>
          <a:lstStyle/>
          <a:p>
            <a:pPr eaLnBrk="1" hangingPunct="1">
              <a:lnSpc>
                <a:spcPct val="150000"/>
              </a:lnSpc>
              <a:spcAft>
                <a:spcPts val="1200"/>
              </a:spcAft>
            </a:pPr>
            <a:r>
              <a:rPr lang="en-US" sz="1600" b="1" dirty="0">
                <a:solidFill>
                  <a:srgbClr val="188CCC"/>
                </a:solidFill>
                <a:latin typeface="Arial" charset="0"/>
                <a:cs typeface="Arial" charset="0"/>
              </a:rPr>
              <a:t>How Cigna covers virtual care (i.e., telehealth)</a:t>
            </a:r>
            <a:endParaRPr lang="en-US" sz="1400" dirty="0">
              <a:solidFill>
                <a:srgbClr val="188CCC"/>
              </a:solidFill>
              <a:latin typeface="Arial" charset="0"/>
              <a:cs typeface="Arial" charset="0"/>
            </a:endParaRPr>
          </a:p>
          <a:p>
            <a:pPr>
              <a:lnSpc>
                <a:spcPct val="150000"/>
              </a:lnSpc>
              <a:buClr>
                <a:srgbClr val="0065A6"/>
              </a:buClr>
            </a:pPr>
            <a:r>
              <a:rPr lang="en-US" sz="1200" dirty="0">
                <a:solidFill>
                  <a:prstClr val="black"/>
                </a:solidFill>
                <a:latin typeface="Arial" charset="0"/>
                <a:cs typeface="Arial" charset="0"/>
              </a:rPr>
              <a:t>On </a:t>
            </a:r>
            <a:r>
              <a:rPr lang="en-US" sz="1200" b="1" dirty="0">
                <a:solidFill>
                  <a:srgbClr val="188CCC"/>
                </a:solidFill>
                <a:latin typeface="Arial" charset="0"/>
                <a:cs typeface="Arial" charset="0"/>
              </a:rPr>
              <a:t>January 1, 2021</a:t>
            </a:r>
            <a:r>
              <a:rPr lang="en-US" sz="1200" dirty="0">
                <a:solidFill>
                  <a:prstClr val="black"/>
                </a:solidFill>
                <a:latin typeface="Arial" charset="0"/>
                <a:cs typeface="Arial" charset="0"/>
              </a:rPr>
              <a:t>, we implemented the new Virtual Care Reimbursement Policy to ensure providers can continue to receive ongoing reimbursement at face-to-face rates for virtual care provided to their patients with Cigna commercial medical coverage.</a:t>
            </a:r>
            <a:r>
              <a:rPr lang="en-US" sz="1200" dirty="0">
                <a:latin typeface="Arial"/>
              </a:rPr>
              <a:t> </a:t>
            </a:r>
          </a:p>
          <a:p>
            <a:pPr marL="628650" lvl="1" indent="-171450">
              <a:lnSpc>
                <a:spcPct val="150000"/>
              </a:lnSpc>
              <a:buClr>
                <a:srgbClr val="004986"/>
              </a:buClr>
              <a:buSzPct val="93000"/>
              <a:buFont typeface="Arial" panose="020B0604020202020204" pitchFamily="34" charset="0"/>
              <a:buChar char="•"/>
            </a:pPr>
            <a:r>
              <a:rPr lang="en-US" sz="1200" dirty="0">
                <a:latin typeface="Arial"/>
              </a:rPr>
              <a:t>Reimbursement at parity (100% of face-to-face)</a:t>
            </a:r>
          </a:p>
          <a:p>
            <a:pPr marL="628650" lvl="1" indent="-171450">
              <a:lnSpc>
                <a:spcPct val="150000"/>
              </a:lnSpc>
              <a:buClr>
                <a:srgbClr val="004986"/>
              </a:buClr>
              <a:buSzPct val="93000"/>
              <a:buFont typeface="Arial" panose="020B0604020202020204" pitchFamily="34" charset="0"/>
              <a:buChar char="•"/>
            </a:pPr>
            <a:r>
              <a:rPr lang="en-US" sz="1200" dirty="0">
                <a:latin typeface="Arial"/>
              </a:rPr>
              <a:t>Select commercial medical services covered*</a:t>
            </a:r>
          </a:p>
          <a:p>
            <a:pPr marL="628650" lvl="1" indent="-171450">
              <a:lnSpc>
                <a:spcPct val="150000"/>
              </a:lnSpc>
              <a:buClr>
                <a:srgbClr val="004986"/>
              </a:buClr>
              <a:buSzPct val="93000"/>
              <a:buFont typeface="Arial" panose="020B0604020202020204" pitchFamily="34" charset="0"/>
              <a:buChar char="•"/>
            </a:pPr>
            <a:r>
              <a:rPr lang="en-US" sz="1200" dirty="0">
                <a:latin typeface="Arial"/>
              </a:rPr>
              <a:t>Synchronous communication required (audio &amp; video) except for audio-only codes</a:t>
            </a:r>
          </a:p>
          <a:p>
            <a:pPr eaLnBrk="1" hangingPunct="1">
              <a:lnSpc>
                <a:spcPct val="150000"/>
              </a:lnSpc>
              <a:buClr>
                <a:srgbClr val="4F81BD"/>
              </a:buClr>
            </a:pPr>
            <a:r>
              <a:rPr lang="en-US" sz="1200" b="1" dirty="0">
                <a:solidFill>
                  <a:srgbClr val="0065A6"/>
                </a:solidFill>
                <a:latin typeface="Arial" charset="0"/>
                <a:cs typeface="Arial" charset="0"/>
              </a:rPr>
              <a:t>	</a:t>
            </a:r>
            <a:r>
              <a:rPr lang="en-US" sz="1200" b="1" dirty="0">
                <a:solidFill>
                  <a:srgbClr val="188CCC"/>
                </a:solidFill>
                <a:latin typeface="Arial" charset="0"/>
                <a:cs typeface="Arial" charset="0"/>
              </a:rPr>
              <a:t>View the full policy at </a:t>
            </a:r>
            <a:r>
              <a:rPr lang="en-US" sz="1200" b="1" dirty="0">
                <a:solidFill>
                  <a:srgbClr val="188CCC"/>
                </a:solidFill>
                <a:latin typeface="Arial" charset="0"/>
                <a:cs typeface="Arial" charset="0"/>
                <a:hlinkClick r:id="rId3"/>
              </a:rPr>
              <a:t>CignaforHCP.com/virtualcare</a:t>
            </a:r>
            <a:r>
              <a:rPr lang="en-US" sz="1200" b="1" dirty="0">
                <a:solidFill>
                  <a:srgbClr val="188CCC"/>
                </a:solidFill>
                <a:latin typeface="Arial" charset="0"/>
                <a:cs typeface="Arial" charset="0"/>
              </a:rPr>
              <a:t>.</a:t>
            </a:r>
          </a:p>
          <a:p>
            <a:pPr eaLnBrk="1" hangingPunct="1">
              <a:lnSpc>
                <a:spcPct val="150000"/>
              </a:lnSpc>
              <a:buClr>
                <a:srgbClr val="4F81BD"/>
              </a:buClr>
            </a:pPr>
            <a:endParaRPr lang="en-US" sz="1200" dirty="0">
              <a:solidFill>
                <a:prstClr val="black"/>
              </a:solidFill>
              <a:latin typeface="Arial" charset="0"/>
              <a:cs typeface="Arial" charset="0"/>
            </a:endParaRPr>
          </a:p>
          <a:p>
            <a:pPr eaLnBrk="1" hangingPunct="1">
              <a:lnSpc>
                <a:spcPct val="150000"/>
              </a:lnSpc>
              <a:buClr>
                <a:srgbClr val="4F81BD"/>
              </a:buClr>
            </a:pPr>
            <a:r>
              <a:rPr lang="en-US" sz="1200" dirty="0">
                <a:solidFill>
                  <a:prstClr val="black"/>
                </a:solidFill>
                <a:latin typeface="Arial" charset="0"/>
                <a:cs typeface="Arial" charset="0"/>
              </a:rPr>
              <a:t>Through </a:t>
            </a:r>
            <a:r>
              <a:rPr lang="en-US" sz="1200" b="1" dirty="0">
                <a:solidFill>
                  <a:srgbClr val="188CCC"/>
                </a:solidFill>
                <a:latin typeface="Arial" charset="0"/>
                <a:cs typeface="Arial" charset="0"/>
              </a:rPr>
              <a:t>July 20, 2021</a:t>
            </a:r>
            <a:r>
              <a:rPr lang="en-US" sz="1200" dirty="0">
                <a:solidFill>
                  <a:prstClr val="black"/>
                </a:solidFill>
                <a:latin typeface="Arial" charset="0"/>
                <a:cs typeface="Arial" charset="0"/>
              </a:rPr>
              <a:t>:</a:t>
            </a:r>
          </a:p>
          <a:p>
            <a:pPr marL="171450" indent="-171450" eaLnBrk="1" hangingPunct="1">
              <a:lnSpc>
                <a:spcPct val="150000"/>
              </a:lnSpc>
              <a:buClr>
                <a:srgbClr val="004986"/>
              </a:buClr>
              <a:buFont typeface="Wingdings" panose="05000000000000000000" pitchFamily="2" charset="2"/>
              <a:buChar char="§"/>
            </a:pPr>
            <a:r>
              <a:rPr lang="en-US" sz="1200" dirty="0">
                <a:solidFill>
                  <a:prstClr val="black"/>
                </a:solidFill>
                <a:latin typeface="Arial" charset="0"/>
                <a:cs typeface="Arial" charset="0"/>
              </a:rPr>
              <a:t>Customers cost-share will be waived for COVID-19 related virtual services (e.g., telephonic screening). </a:t>
            </a:r>
          </a:p>
          <a:p>
            <a:pPr marL="171450" indent="-171450" eaLnBrk="1" hangingPunct="1">
              <a:lnSpc>
                <a:spcPct val="150000"/>
              </a:lnSpc>
              <a:buClr>
                <a:srgbClr val="004986"/>
              </a:buClr>
              <a:buFont typeface="Wingdings" panose="05000000000000000000" pitchFamily="2" charset="2"/>
              <a:buChar char="§"/>
            </a:pPr>
            <a:r>
              <a:rPr lang="en-US" sz="1200" dirty="0">
                <a:solidFill>
                  <a:prstClr val="black"/>
                </a:solidFill>
                <a:latin typeface="Arial" charset="0"/>
                <a:cs typeface="Arial" charset="0"/>
              </a:rPr>
              <a:t>We will continue to make additional virtual care accommodations by allowing:</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Facilities to bill on a UB-04 claim form</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Providers and facilities to bill certain home health codes</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Urgent care centers to offer virtual care</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Code G2012 to be billed for quick 5-10 minute phone conversations </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Most synchronous technology to be used (e.g., FaceTime, Skype, Zoom, etc.)</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eConsult codes (99446-99449, 99451, and 99452)</a:t>
            </a:r>
          </a:p>
          <a:p>
            <a:pPr marL="628650" marR="0" lvl="1" indent="-171450">
              <a:lnSpc>
                <a:spcPct val="150000"/>
              </a:lnSpc>
              <a:spcBef>
                <a:spcPts val="0"/>
              </a:spcBef>
              <a:spcAft>
                <a:spcPts val="0"/>
              </a:spcAft>
              <a:buClr>
                <a:srgbClr val="004986"/>
              </a:buClr>
              <a:buFont typeface="Arial" panose="020B0604020202020204" pitchFamily="34" charset="0"/>
              <a:buChar char="•"/>
            </a:pPr>
            <a:r>
              <a:rPr lang="en-US" sz="1200" dirty="0">
                <a:ea typeface="Times New Roman" panose="02020603050405020304" pitchFamily="18" charset="0"/>
              </a:rPr>
              <a:t>Preventive care services (99381-99387 and 99391-99397)</a:t>
            </a:r>
          </a:p>
          <a:p>
            <a:pPr eaLnBrk="1" hangingPunct="1">
              <a:lnSpc>
                <a:spcPct val="150000"/>
              </a:lnSpc>
              <a:buClr>
                <a:srgbClr val="4F81BD"/>
              </a:buClr>
            </a:pPr>
            <a:endParaRPr lang="en-US" sz="1100" dirty="0">
              <a:solidFill>
                <a:prstClr val="black"/>
              </a:solidFill>
              <a:latin typeface="Arial" charset="0"/>
              <a:cs typeface="Arial" charset="0"/>
            </a:endParaRPr>
          </a:p>
        </p:txBody>
      </p:sp>
      <p:sp>
        <p:nvSpPr>
          <p:cNvPr id="6" name="Rectangle 5"/>
          <p:cNvSpPr/>
          <p:nvPr/>
        </p:nvSpPr>
        <p:spPr>
          <a:xfrm>
            <a:off x="53105" y="5973680"/>
            <a:ext cx="8515351" cy="584775"/>
          </a:xfrm>
          <a:prstGeom prst="rect">
            <a:avLst/>
          </a:prstGeom>
        </p:spPr>
        <p:txBody>
          <a:bodyPr wrap="square">
            <a:spAutoFit/>
          </a:bodyPr>
          <a:lstStyle/>
          <a:p>
            <a:pPr eaLnBrk="1" hangingPunct="1"/>
            <a:r>
              <a:rPr lang="en-US" sz="800" dirty="0">
                <a:solidFill>
                  <a:prstClr val="white">
                    <a:lumMod val="50000"/>
                  </a:prstClr>
                </a:solidFill>
                <a:latin typeface="Arial Narrow" panose="020B0606020202030204" pitchFamily="34" charset="0"/>
              </a:rPr>
              <a:t>* This Virtual Care Reimbursement Policy only applies to services provided to commercial medical customers, including those with Individual &amp; Family Plans (IFP). Cigna Behavioral Health and Cigna Medicare Advantage customers continue to have covered virtual care services through their own separate benefit plans.  For more information about current Cigna Behavioral Health virtual care guidance, please visit CignaforHCP.com &gt; Resources &gt; Behavioral Resources &gt; Doing Business with Cigna &gt; COVID-19: Interim Guidance. For more information about current Cigna Medicare Advantage virtual care guidance, please visit</a:t>
            </a:r>
          </a:p>
          <a:p>
            <a:pPr eaLnBrk="1" hangingPunct="1"/>
            <a:r>
              <a:rPr lang="en-US" sz="800" dirty="0">
                <a:solidFill>
                  <a:prstClr val="white">
                    <a:lumMod val="50000"/>
                  </a:prstClr>
                </a:solidFill>
                <a:latin typeface="Arial Narrow" panose="020B0606020202030204" pitchFamily="34" charset="0"/>
              </a:rPr>
              <a:t>medicareproviders.cigna.com &gt; Billing Guidance and FAQ &gt; Telehealth</a:t>
            </a: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588" y="3737293"/>
            <a:ext cx="1687868" cy="1687868"/>
          </a:xfrm>
          <a:prstGeom prst="rect">
            <a:avLst/>
          </a:prstGeom>
        </p:spPr>
      </p:pic>
    </p:spTree>
    <p:extLst>
      <p:ext uri="{BB962C8B-B14F-4D97-AF65-F5344CB8AC3E}">
        <p14:creationId xmlns:p14="http://schemas.microsoft.com/office/powerpoint/2010/main" val="1471066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2"/>
          <p:cNvSpPr>
            <a:spLocks noGrp="1"/>
          </p:cNvSpPr>
          <p:nvPr>
            <p:ph type="title"/>
          </p:nvPr>
        </p:nvSpPr>
        <p:spPr>
          <a:xfrm>
            <a:off x="144207" y="159426"/>
            <a:ext cx="8410290" cy="1143000"/>
          </a:xfrm>
        </p:spPr>
        <p:txBody>
          <a:bodyPr/>
          <a:lstStyle/>
          <a:p>
            <a:r>
              <a:rPr lang="en-US" altLang="en-US" sz="1800" dirty="0">
                <a:solidFill>
                  <a:srgbClr val="004986"/>
                </a:solidFill>
                <a:latin typeface="Arial" pitchFamily="34" charset="0"/>
                <a:cs typeface="Arial" pitchFamily="34" charset="0"/>
              </a:rPr>
              <a:t>Coverage and updates for telehealth and cost-share </a:t>
            </a:r>
            <a:r>
              <a:rPr lang="en-US" altLang="en-US" sz="1800" b="0" i="1" dirty="0">
                <a:solidFill>
                  <a:schemeClr val="bg1">
                    <a:lumMod val="65000"/>
                  </a:schemeClr>
                </a:solidFill>
                <a:latin typeface="Arial" pitchFamily="34" charset="0"/>
                <a:cs typeface="Arial" pitchFamily="34" charset="0"/>
              </a:rPr>
              <a:t>(continued)</a:t>
            </a:r>
          </a:p>
        </p:txBody>
      </p:sp>
      <p:sp>
        <p:nvSpPr>
          <p:cNvPr id="6" name="Rectangle 5"/>
          <p:cNvSpPr/>
          <p:nvPr/>
        </p:nvSpPr>
        <p:spPr>
          <a:xfrm>
            <a:off x="220122" y="730926"/>
            <a:ext cx="8334375" cy="656590"/>
          </a:xfrm>
          <a:prstGeom prst="rect">
            <a:avLst/>
          </a:prstGeom>
        </p:spPr>
        <p:txBody>
          <a:bodyPr wrap="square">
            <a:spAutoFit/>
          </a:bodyPr>
          <a:lstStyle/>
          <a:p>
            <a:pPr eaLnBrk="1" hangingPunct="1">
              <a:lnSpc>
                <a:spcPts val="1920"/>
              </a:lnSpc>
              <a:spcAft>
                <a:spcPts val="600"/>
              </a:spcAft>
            </a:pPr>
            <a:r>
              <a:rPr lang="en-US" sz="1600" b="1" dirty="0">
                <a:solidFill>
                  <a:srgbClr val="188CCC"/>
                </a:solidFill>
                <a:latin typeface="Arial" charset="0"/>
                <a:cs typeface="Arial" charset="0"/>
              </a:rPr>
              <a:t>Cost-share</a:t>
            </a:r>
            <a:endParaRPr lang="en-US" sz="1800" b="1" dirty="0">
              <a:solidFill>
                <a:srgbClr val="188CCC"/>
              </a:solidFill>
              <a:latin typeface="Arial" charset="0"/>
              <a:cs typeface="Arial" charset="0"/>
            </a:endParaRPr>
          </a:p>
          <a:p>
            <a:pPr eaLnBrk="1" hangingPunct="1">
              <a:lnSpc>
                <a:spcPts val="1920"/>
              </a:lnSpc>
            </a:pPr>
            <a:r>
              <a:rPr lang="en-US" sz="1400" dirty="0">
                <a:solidFill>
                  <a:srgbClr val="000000"/>
                </a:solidFill>
                <a:latin typeface="Arial" charset="0"/>
                <a:cs typeface="Arial" charset="0"/>
              </a:rPr>
              <a:t>Cigna will waive customer co-pay and cost-share for COVID-19 services, as follows.</a:t>
            </a:r>
          </a:p>
        </p:txBody>
      </p:sp>
      <p:sp>
        <p:nvSpPr>
          <p:cNvPr id="8" name="TextBox 7"/>
          <p:cNvSpPr txBox="1"/>
          <p:nvPr/>
        </p:nvSpPr>
        <p:spPr>
          <a:xfrm>
            <a:off x="220122" y="5265386"/>
            <a:ext cx="6843268" cy="461665"/>
          </a:xfrm>
          <a:prstGeom prst="rect">
            <a:avLst/>
          </a:prstGeom>
          <a:noFill/>
        </p:spPr>
        <p:txBody>
          <a:bodyPr wrap="square" rtlCol="0">
            <a:spAutoFit/>
          </a:bodyPr>
          <a:lstStyle/>
          <a:p>
            <a:pPr eaLnBrk="1" hangingPunct="1"/>
            <a:r>
              <a:rPr lang="en-US" altLang="en-US" sz="1200" dirty="0">
                <a:solidFill>
                  <a:srgbClr val="188CCC"/>
                </a:solidFill>
                <a:latin typeface="Arial" charset="0"/>
                <a:cs typeface="Arial" charset="0"/>
              </a:rPr>
              <a:t>Additional information about these updates is available on the Cigna for Health Care Professionals website (CignaforHCP.com &gt; Cigna’s response to coronavirus).</a:t>
            </a:r>
            <a:endParaRPr lang="en-US" sz="1200" dirty="0">
              <a:solidFill>
                <a:srgbClr val="188CCC"/>
              </a:solidFill>
              <a:latin typeface="Arial" charset="0"/>
              <a:cs typeface="Arial"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563850729"/>
              </p:ext>
            </p:extLst>
          </p:nvPr>
        </p:nvGraphicFramePr>
        <p:xfrm>
          <a:off x="288758" y="1616999"/>
          <a:ext cx="8404305" cy="3333814"/>
        </p:xfrm>
        <a:graphic>
          <a:graphicData uri="http://schemas.openxmlformats.org/drawingml/2006/table">
            <a:tbl>
              <a:tblPr firstRow="1" firstCol="1" bandRow="1">
                <a:tableStyleId>{69012ECD-51FC-41F1-AA8D-1B2483CD663E}</a:tableStyleId>
              </a:tblPr>
              <a:tblGrid>
                <a:gridCol w="5716809">
                  <a:extLst>
                    <a:ext uri="{9D8B030D-6E8A-4147-A177-3AD203B41FA5}">
                      <a16:colId xmlns:a16="http://schemas.microsoft.com/office/drawing/2014/main" val="20000"/>
                    </a:ext>
                  </a:extLst>
                </a:gridCol>
                <a:gridCol w="2687496">
                  <a:extLst>
                    <a:ext uri="{9D8B030D-6E8A-4147-A177-3AD203B41FA5}">
                      <a16:colId xmlns:a16="http://schemas.microsoft.com/office/drawing/2014/main" val="20001"/>
                    </a:ext>
                  </a:extLst>
                </a:gridCol>
              </a:tblGrid>
              <a:tr h="514981">
                <a:tc>
                  <a:txBody>
                    <a:bodyPr/>
                    <a:lstStyle/>
                    <a:p>
                      <a:pPr marL="0" marR="0">
                        <a:lnSpc>
                          <a:spcPts val="1400"/>
                        </a:lnSpc>
                        <a:spcBef>
                          <a:spcPts val="0"/>
                        </a:spcBef>
                        <a:spcAft>
                          <a:spcPts val="0"/>
                        </a:spcAft>
                      </a:pPr>
                      <a:r>
                        <a:rPr lang="en-US" sz="1400" dirty="0">
                          <a:effectLst/>
                          <a:latin typeface="Arial" panose="020B0604020202020204" pitchFamily="34" charset="0"/>
                          <a:cs typeface="Arial" panose="020B0604020202020204" pitchFamily="34" charset="0"/>
                        </a:rPr>
                        <a:t>Service</a:t>
                      </a:r>
                      <a:endParaRPr lang="en-US" sz="14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12700"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tc>
                  <a:txBody>
                    <a:bodyPr/>
                    <a:lstStyle/>
                    <a:p>
                      <a:pPr marL="0" marR="0" algn="ctr">
                        <a:lnSpc>
                          <a:spcPts val="1400"/>
                        </a:lnSpc>
                        <a:spcBef>
                          <a:spcPts val="0"/>
                        </a:spcBef>
                        <a:spcAft>
                          <a:spcPts val="0"/>
                        </a:spcAft>
                      </a:pPr>
                      <a:r>
                        <a:rPr lang="en-US" sz="1400" dirty="0">
                          <a:effectLst/>
                          <a:latin typeface="Arial" panose="020B0604020202020204" pitchFamily="34" charset="0"/>
                          <a:cs typeface="Arial" panose="020B0604020202020204" pitchFamily="34" charset="0"/>
                        </a:rPr>
                        <a:t>Cost-share waived through</a:t>
                      </a:r>
                      <a:endParaRPr lang="en-US" sz="140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850"/>
                    </a:solidFill>
                  </a:tcPr>
                </a:tc>
                <a:extLst>
                  <a:ext uri="{0D108BD9-81ED-4DB2-BD59-A6C34878D82A}">
                    <a16:rowId xmlns:a16="http://schemas.microsoft.com/office/drawing/2014/main" val="10000"/>
                  </a:ext>
                </a:extLst>
              </a:tr>
              <a:tr h="925431">
                <a:tc>
                  <a:txBody>
                    <a:bodyPr/>
                    <a:lstStyle/>
                    <a:p>
                      <a:pPr marL="0" marR="0">
                        <a:lnSpc>
                          <a:spcPts val="1400"/>
                        </a:lnSpc>
                        <a:spcBef>
                          <a:spcPts val="0"/>
                        </a:spcBef>
                        <a:spcAft>
                          <a:spcPts val="0"/>
                        </a:spcAft>
                      </a:pPr>
                      <a:r>
                        <a:rPr lang="en-US" sz="1300" b="0" dirty="0">
                          <a:effectLst/>
                          <a:latin typeface="Arial" panose="020B0604020202020204" pitchFamily="34" charset="0"/>
                          <a:cs typeface="Arial" panose="020B0604020202020204" pitchFamily="34" charset="0"/>
                        </a:rPr>
                        <a:t>The initial COVID-19 screening (virtually, in an office, or at an emergency room, urgent care center, “drive thru” specimen collection center, or other facility)</a:t>
                      </a:r>
                      <a:endParaRPr lang="en-US" sz="1300" b="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marL="0" marR="0" algn="ctr">
                        <a:lnSpc>
                          <a:spcPts val="1400"/>
                        </a:lnSpc>
                        <a:spcBef>
                          <a:spcPts val="0"/>
                        </a:spcBef>
                        <a:spcAft>
                          <a:spcPts val="0"/>
                        </a:spcAft>
                      </a:pPr>
                      <a:r>
                        <a:rPr lang="en-US" sz="1300" b="1" dirty="0">
                          <a:solidFill>
                            <a:srgbClr val="188CCC"/>
                          </a:solidFill>
                          <a:effectLst/>
                          <a:latin typeface="Arial" panose="020B0604020202020204" pitchFamily="34" charset="0"/>
                          <a:cs typeface="Arial" panose="020B0604020202020204" pitchFamily="34" charset="0"/>
                        </a:rPr>
                        <a:t>July 20, 2021</a:t>
                      </a:r>
                      <a:endParaRPr lang="en-US" sz="1300" b="0" dirty="0">
                        <a:solidFill>
                          <a:srgbClr val="188CCC"/>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83732">
                <a:tc>
                  <a:txBody>
                    <a:bodyPr/>
                    <a:lstStyle/>
                    <a:p>
                      <a:pPr marL="0" marR="0">
                        <a:lnSpc>
                          <a:spcPts val="1400"/>
                        </a:lnSpc>
                        <a:spcBef>
                          <a:spcPts val="0"/>
                        </a:spcBef>
                        <a:spcAft>
                          <a:spcPts val="0"/>
                        </a:spcAft>
                      </a:pPr>
                      <a:r>
                        <a:rPr lang="en-US" sz="1300" b="0" dirty="0">
                          <a:effectLst/>
                          <a:latin typeface="Arial" panose="020B0604020202020204" pitchFamily="34" charset="0"/>
                          <a:cs typeface="Arial" panose="020B0604020202020204" pitchFamily="34" charset="0"/>
                        </a:rPr>
                        <a:t>Specimen collection by a health care provider</a:t>
                      </a:r>
                      <a:endParaRPr lang="en-US" sz="1300" b="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extLst>
                  <a:ext uri="{0D108BD9-81ED-4DB2-BD59-A6C34878D82A}">
                    <a16:rowId xmlns:a16="http://schemas.microsoft.com/office/drawing/2014/main" val="10002"/>
                  </a:ext>
                </a:extLst>
              </a:tr>
              <a:tr h="527707">
                <a:tc>
                  <a:txBody>
                    <a:bodyPr/>
                    <a:lstStyle/>
                    <a:p>
                      <a:pPr marL="0" marR="0">
                        <a:lnSpc>
                          <a:spcPts val="1400"/>
                        </a:lnSpc>
                        <a:spcBef>
                          <a:spcPts val="0"/>
                        </a:spcBef>
                        <a:spcAft>
                          <a:spcPts val="0"/>
                        </a:spcAft>
                      </a:pPr>
                      <a:r>
                        <a:rPr lang="en-US" sz="1300" b="0" dirty="0">
                          <a:effectLst/>
                          <a:latin typeface="Arial" panose="020B0604020202020204" pitchFamily="34" charset="0"/>
                          <a:cs typeface="Arial" panose="020B0604020202020204" pitchFamily="34" charset="0"/>
                        </a:rPr>
                        <a:t>Laboratory test (performed by state, hospital, or commercial laboratory; or other provider)</a:t>
                      </a:r>
                      <a:endParaRPr lang="en-US" sz="1300" b="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a:p>
                  </a:txBody>
                  <a:tcPr/>
                </a:tc>
                <a:extLst>
                  <a:ext uri="{0D108BD9-81ED-4DB2-BD59-A6C34878D82A}">
                    <a16:rowId xmlns:a16="http://schemas.microsoft.com/office/drawing/2014/main" val="10003"/>
                  </a:ext>
                </a:extLst>
              </a:tr>
              <a:tr h="881963">
                <a:tc>
                  <a:txBody>
                    <a:bodyPr/>
                    <a:lstStyle/>
                    <a:p>
                      <a:pPr marL="0" marR="0">
                        <a:lnSpc>
                          <a:spcPts val="1400"/>
                        </a:lnSpc>
                        <a:spcBef>
                          <a:spcPts val="0"/>
                        </a:spcBef>
                        <a:spcAft>
                          <a:spcPts val="0"/>
                        </a:spcAft>
                      </a:pPr>
                      <a:r>
                        <a:rPr lang="en-US" sz="1300" b="0" dirty="0">
                          <a:effectLst/>
                          <a:latin typeface="Arial" panose="020B0604020202020204" pitchFamily="34" charset="0"/>
                          <a:cs typeface="Arial" panose="020B0604020202020204" pitchFamily="34" charset="0"/>
                        </a:rPr>
                        <a:t>Treatment (treatments that Cigna will cover for COVID-19 are those covered under Medicare or other applicable state regulations.)</a:t>
                      </a:r>
                      <a:endParaRPr lang="en-US" sz="1300" b="0" dirty="0">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ts val="1400"/>
                        </a:lnSpc>
                        <a:spcBef>
                          <a:spcPts val="0"/>
                        </a:spcBef>
                        <a:spcAft>
                          <a:spcPts val="0"/>
                        </a:spcAft>
                      </a:pPr>
                      <a:r>
                        <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rPr>
                        <a:t>February 15</a:t>
                      </a:r>
                      <a:r>
                        <a:rPr lang="en-US" sz="1300" b="1" baseline="0" dirty="0">
                          <a:solidFill>
                            <a:srgbClr val="188CCC"/>
                          </a:solidFill>
                          <a:effectLst/>
                          <a:latin typeface="Arial" panose="020B0604020202020204" pitchFamily="34" charset="0"/>
                          <a:ea typeface="Times" panose="02020603050405020304" pitchFamily="18" charset="0"/>
                          <a:cs typeface="Arial" panose="020B0604020202020204" pitchFamily="34" charset="0"/>
                        </a:rPr>
                        <a:t>, 2021</a:t>
                      </a:r>
                      <a:endParaRPr lang="en-US" sz="1300" b="1" dirty="0">
                        <a:solidFill>
                          <a:srgbClr val="188CCC"/>
                        </a:solidFill>
                        <a:effectLst/>
                        <a:latin typeface="Arial" panose="020B0604020202020204" pitchFamily="34" charset="0"/>
                        <a:ea typeface="Times" panose="02020603050405020304" pitchFamily="18" charset="0"/>
                        <a:cs typeface="Arial" panose="020B0604020202020204" pitchFamily="34" charset="0"/>
                      </a:endParaRPr>
                    </a:p>
                  </a:txBody>
                  <a:tcPr marL="68580" marR="6858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7" name="Footer Placeholder 2"/>
          <p:cNvSpPr>
            <a:spLocks noGrp="1"/>
          </p:cNvSpPr>
          <p:nvPr>
            <p:ph type="ftr" sz="quarter" idx="11"/>
          </p:nvPr>
        </p:nvSpPr>
        <p:spPr>
          <a:xfrm>
            <a:off x="0" y="6615085"/>
            <a:ext cx="7011988" cy="228600"/>
          </a:xfrm>
        </p:spPr>
        <p:txBody>
          <a:bodyPr/>
          <a:lstStyle/>
          <a:p>
            <a:r>
              <a:rPr lang="en-US" altLang="en-US" dirty="0"/>
              <a:t>Confidential, unpublished property of Cigna. Do not duplicate or distribute. For internal use only. Use and distribution limited solely to authorized personnel. © 2021 Cigna</a:t>
            </a:r>
          </a:p>
        </p:txBody>
      </p:sp>
    </p:spTree>
    <p:extLst>
      <p:ext uri="{BB962C8B-B14F-4D97-AF65-F5344CB8AC3E}">
        <p14:creationId xmlns:p14="http://schemas.microsoft.com/office/powerpoint/2010/main" val="2390682184"/>
      </p:ext>
    </p:extLst>
  </p:cSld>
  <p:clrMapOvr>
    <a:masterClrMapping/>
  </p:clrMapOvr>
</p:sld>
</file>

<file path=ppt/theme/theme1.xml><?xml version="1.0" encoding="utf-8"?>
<a:theme xmlns:a="http://schemas.openxmlformats.org/drawingml/2006/main" name="2014_Ext_Purple_QP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rand_BlueBand_PPT_External_4x3-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017_LowInk_Blue_16x9_Template_v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65A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_Blue_PPT_Internal_LowInk_16x9-2017.potx [Read-Only]" id="{C6CAEF7A-4242-42B2-BB71-EDBB3A5D4CBE}" vid="{16D245D1-C102-4173-8A92-C5426A550C10}"/>
    </a:ext>
  </a:extLst>
</a:theme>
</file>

<file path=ppt/theme/theme4.xml><?xml version="1.0" encoding="utf-8"?>
<a:theme xmlns:a="http://schemas.openxmlformats.org/drawingml/2006/main" name="Brand_BlueBand_PPT_External_16x9-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Brand_BlueBand_PPT_External_4x3-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411D76EA639C49942FE4B051355D14" ma:contentTypeVersion="0" ma:contentTypeDescription="Create a new document." ma:contentTypeScope="" ma:versionID="3274e0a896c41900e906864f4c3ccf3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2C4C03B-65A7-408A-88B5-7138B0EDB3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A0F5FEE-2C48-4178-91E2-1F0737AF6801}">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7969</TotalTime>
  <Words>4610</Words>
  <Application>Microsoft Office PowerPoint</Application>
  <PresentationFormat>On-screen Show (4:3)</PresentationFormat>
  <Paragraphs>380</Paragraphs>
  <Slides>22</Slides>
  <Notes>17</Notes>
  <HiddenSlides>0</HiddenSlides>
  <MMClips>0</MMClips>
  <ScaleCrop>false</ScaleCrop>
  <HeadingPairs>
    <vt:vector size="6" baseType="variant">
      <vt:variant>
        <vt:lpstr>Fonts Used</vt:lpstr>
      </vt:variant>
      <vt:variant>
        <vt:i4>10</vt:i4>
      </vt:variant>
      <vt:variant>
        <vt:lpstr>Theme</vt:lpstr>
      </vt:variant>
      <vt:variant>
        <vt:i4>5</vt:i4>
      </vt:variant>
      <vt:variant>
        <vt:lpstr>Slide Titles</vt:lpstr>
      </vt:variant>
      <vt:variant>
        <vt:i4>22</vt:i4>
      </vt:variant>
    </vt:vector>
  </HeadingPairs>
  <TitlesOfParts>
    <vt:vector size="37" baseType="lpstr">
      <vt:lpstr>Arial</vt:lpstr>
      <vt:lpstr>Arial Narrow</vt:lpstr>
      <vt:lpstr>Calibri</vt:lpstr>
      <vt:lpstr>Courier New</vt:lpstr>
      <vt:lpstr>Lucida Grande</vt:lpstr>
      <vt:lpstr>Open Sans</vt:lpstr>
      <vt:lpstr>Symbol</vt:lpstr>
      <vt:lpstr>Times New Roman</vt:lpstr>
      <vt:lpstr>Wingdings</vt:lpstr>
      <vt:lpstr>Wingdings 2</vt:lpstr>
      <vt:lpstr>2014_Ext_Purple_QPA</vt:lpstr>
      <vt:lpstr>Brand_BlueBand_PPT_External_4x3-2017</vt:lpstr>
      <vt:lpstr>2017_LowInk_Blue_16x9_Template_v1</vt:lpstr>
      <vt:lpstr>Brand_BlueBand_PPT_External_16x9-2017</vt:lpstr>
      <vt:lpstr>3_Brand_BlueBand_PPT_External_4x3-2017</vt:lpstr>
      <vt:lpstr>WORKING WITH CIGNA</vt:lpstr>
      <vt:lpstr>Agenda</vt:lpstr>
      <vt:lpstr>Evernorth continues expansion</vt:lpstr>
      <vt:lpstr>PowerPoint Presentation</vt:lpstr>
      <vt:lpstr>High-tech Radiology Site of Service </vt:lpstr>
      <vt:lpstr>Oncology enhanced specialty care options program site-of-care review</vt:lpstr>
      <vt:lpstr>Express Scripts Pharmacy now the home delivery pharmacy for Cigna customers</vt:lpstr>
      <vt:lpstr>PowerPoint Presentation</vt:lpstr>
      <vt:lpstr>Coverage and updates for telehealth and cost-share (continued)</vt:lpstr>
      <vt:lpstr>Coverage and updates for the COVID-19 vaccine </vt:lpstr>
      <vt:lpstr>Keeping you updated</vt:lpstr>
      <vt:lpstr>Other coverage and reimbursement policy updates</vt:lpstr>
      <vt:lpstr>Precertification updates</vt:lpstr>
      <vt:lpstr>PROVIDER DIGITAL SOLUTIONS</vt:lpstr>
      <vt:lpstr>Benefit reference number </vt:lpstr>
      <vt:lpstr>Claim reconsiderations and appeals online</vt:lpstr>
      <vt:lpstr>Claim reconsiderations and appeals online</vt:lpstr>
      <vt:lpstr>Upload documentation for pended claims </vt:lpstr>
      <vt:lpstr>Precertifications</vt:lpstr>
      <vt:lpstr>Do you have the right access?</vt:lpstr>
      <vt:lpstr>Q&amp;A </vt:lpstr>
      <vt:lpstr>PowerPoint Presentation</vt:lpstr>
    </vt:vector>
  </TitlesOfParts>
  <Company>Cigna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Latorra, Gail E      W1CS</dc:creator>
  <cp:lastModifiedBy>Giunta, John</cp:lastModifiedBy>
  <cp:revision>426</cp:revision>
  <cp:lastPrinted>2018-10-24T17:04:49Z</cp:lastPrinted>
  <dcterms:created xsi:type="dcterms:W3CDTF">2014-08-25T18:31:45Z</dcterms:created>
  <dcterms:modified xsi:type="dcterms:W3CDTF">2021-05-20T10:49:57Z</dcterms:modified>
</cp:coreProperties>
</file>