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Lst>
  <p:notesMasterIdLst>
    <p:notesMasterId r:id="rId34"/>
  </p:notesMasterIdLst>
  <p:handoutMasterIdLst>
    <p:handoutMasterId r:id="rId35"/>
  </p:handoutMasterIdLst>
  <p:sldIdLst>
    <p:sldId id="543" r:id="rId6"/>
    <p:sldId id="471" r:id="rId7"/>
    <p:sldId id="469" r:id="rId8"/>
    <p:sldId id="356" r:id="rId9"/>
    <p:sldId id="278" r:id="rId10"/>
    <p:sldId id="541" r:id="rId11"/>
    <p:sldId id="505" r:id="rId12"/>
    <p:sldId id="512" r:id="rId13"/>
    <p:sldId id="548" r:id="rId14"/>
    <p:sldId id="549" r:id="rId15"/>
    <p:sldId id="480" r:id="rId16"/>
    <p:sldId id="474" r:id="rId17"/>
    <p:sldId id="464" r:id="rId18"/>
    <p:sldId id="513" r:id="rId19"/>
    <p:sldId id="478" r:id="rId20"/>
    <p:sldId id="489" r:id="rId21"/>
    <p:sldId id="483" r:id="rId22"/>
    <p:sldId id="506" r:id="rId23"/>
    <p:sldId id="545" r:id="rId24"/>
    <p:sldId id="490" r:id="rId25"/>
    <p:sldId id="514" r:id="rId26"/>
    <p:sldId id="546" r:id="rId27"/>
    <p:sldId id="449" r:id="rId28"/>
    <p:sldId id="507" r:id="rId29"/>
    <p:sldId id="488" r:id="rId30"/>
    <p:sldId id="547" r:id="rId31"/>
    <p:sldId id="524" r:id="rId32"/>
    <p:sldId id="533" r:id="rId33"/>
  </p:sldIdLst>
  <p:sldSz cx="9144000" cy="6858000" type="screen4x3"/>
  <p:notesSz cx="695483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331"/>
    <a:srgbClr val="F35C2D"/>
    <a:srgbClr val="4777F2"/>
    <a:srgbClr val="FFCC66"/>
    <a:srgbClr val="4C6DB0"/>
    <a:srgbClr val="A03214"/>
    <a:srgbClr val="9773B0"/>
    <a:srgbClr val="50A8DE"/>
    <a:srgbClr val="4C6CB0"/>
    <a:srgbClr val="4978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04" autoAdjust="0"/>
    <p:restoredTop sz="91759" autoAdjust="0"/>
  </p:normalViewPr>
  <p:slideViewPr>
    <p:cSldViewPr snapToGrid="0" snapToObjects="1">
      <p:cViewPr varScale="1">
        <p:scale>
          <a:sx n="130" d="100"/>
          <a:sy n="130" d="100"/>
        </p:scale>
        <p:origin x="900" y="12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5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06" tIns="46253" rIns="92506" bIns="46253" rtlCol="0"/>
          <a:lstStyle>
            <a:lvl1pPr algn="l">
              <a:defRPr sz="1200"/>
            </a:lvl1pPr>
          </a:lstStyle>
          <a:p>
            <a:endParaRPr lang="en-US"/>
          </a:p>
        </p:txBody>
      </p:sp>
      <p:sp>
        <p:nvSpPr>
          <p:cNvPr id="3" name="Date Placeholder 2"/>
          <p:cNvSpPr>
            <a:spLocks noGrp="1"/>
          </p:cNvSpPr>
          <p:nvPr>
            <p:ph type="dt" sz="quarter" idx="1"/>
          </p:nvPr>
        </p:nvSpPr>
        <p:spPr>
          <a:xfrm>
            <a:off x="3939469" y="0"/>
            <a:ext cx="3013763" cy="461804"/>
          </a:xfrm>
          <a:prstGeom prst="rect">
            <a:avLst/>
          </a:prstGeom>
        </p:spPr>
        <p:txBody>
          <a:bodyPr vert="horz" lIns="92506" tIns="46253" rIns="92506" bIns="46253" rtlCol="0"/>
          <a:lstStyle>
            <a:lvl1pPr algn="r">
              <a:defRPr sz="1200"/>
            </a:lvl1pPr>
          </a:lstStyle>
          <a:p>
            <a:fld id="{2044E5DA-8799-4D4C-AD50-CFE1352E9DAF}" type="datetimeFigureOut">
              <a:rPr lang="en-US" smtClean="0"/>
              <a:t>5/20/2021</a:t>
            </a:fld>
            <a:endParaRPr lang="en-US"/>
          </a:p>
        </p:txBody>
      </p:sp>
      <p:sp>
        <p:nvSpPr>
          <p:cNvPr id="4" name="Footer Placeholder 3"/>
          <p:cNvSpPr>
            <a:spLocks noGrp="1"/>
          </p:cNvSpPr>
          <p:nvPr>
            <p:ph type="ftr" sz="quarter" idx="2"/>
          </p:nvPr>
        </p:nvSpPr>
        <p:spPr>
          <a:xfrm>
            <a:off x="0" y="8772668"/>
            <a:ext cx="3013763" cy="461804"/>
          </a:xfrm>
          <a:prstGeom prst="rect">
            <a:avLst/>
          </a:prstGeom>
        </p:spPr>
        <p:txBody>
          <a:bodyPr vert="horz" lIns="92506" tIns="46253" rIns="92506" bIns="46253" rtlCol="0" anchor="b"/>
          <a:lstStyle>
            <a:lvl1pPr algn="l">
              <a:defRPr sz="1200"/>
            </a:lvl1pPr>
          </a:lstStyle>
          <a:p>
            <a:endParaRPr lang="en-US"/>
          </a:p>
        </p:txBody>
      </p:sp>
      <p:sp>
        <p:nvSpPr>
          <p:cNvPr id="5" name="Slide Number Placeholder 4"/>
          <p:cNvSpPr>
            <a:spLocks noGrp="1"/>
          </p:cNvSpPr>
          <p:nvPr>
            <p:ph type="sldNum" sz="quarter" idx="3"/>
          </p:nvPr>
        </p:nvSpPr>
        <p:spPr>
          <a:xfrm>
            <a:off x="3939469" y="8772668"/>
            <a:ext cx="3013763" cy="461804"/>
          </a:xfrm>
          <a:prstGeom prst="rect">
            <a:avLst/>
          </a:prstGeom>
        </p:spPr>
        <p:txBody>
          <a:bodyPr vert="horz" lIns="92506" tIns="46253" rIns="92506" bIns="46253" rtlCol="0" anchor="b"/>
          <a:lstStyle>
            <a:lvl1pPr algn="r">
              <a:defRPr sz="1200"/>
            </a:lvl1pPr>
          </a:lstStyle>
          <a:p>
            <a:fld id="{8B887C9E-CC8B-6648-959D-369055E49168}" type="slidenum">
              <a:rPr lang="en-US" smtClean="0"/>
              <a:t>‹#›</a:t>
            </a:fld>
            <a:endParaRPr lang="en-US"/>
          </a:p>
        </p:txBody>
      </p:sp>
    </p:spTree>
    <p:extLst>
      <p:ext uri="{BB962C8B-B14F-4D97-AF65-F5344CB8AC3E}">
        <p14:creationId xmlns:p14="http://schemas.microsoft.com/office/powerpoint/2010/main" val="1835289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2506" tIns="46253" rIns="92506" bIns="46253" rtlCol="0"/>
          <a:lstStyle>
            <a:lvl1pPr algn="l">
              <a:defRPr sz="1200"/>
            </a:lvl1pPr>
          </a:lstStyle>
          <a:p>
            <a:endParaRPr lang="en-US"/>
          </a:p>
        </p:txBody>
      </p:sp>
      <p:sp>
        <p:nvSpPr>
          <p:cNvPr id="3" name="Date Placeholder 2"/>
          <p:cNvSpPr>
            <a:spLocks noGrp="1"/>
          </p:cNvSpPr>
          <p:nvPr>
            <p:ph type="dt" idx="1"/>
          </p:nvPr>
        </p:nvSpPr>
        <p:spPr>
          <a:xfrm>
            <a:off x="3939469" y="0"/>
            <a:ext cx="3013763" cy="461804"/>
          </a:xfrm>
          <a:prstGeom prst="rect">
            <a:avLst/>
          </a:prstGeom>
        </p:spPr>
        <p:txBody>
          <a:bodyPr vert="horz" lIns="92506" tIns="46253" rIns="92506" bIns="46253" rtlCol="0"/>
          <a:lstStyle>
            <a:lvl1pPr algn="r">
              <a:defRPr sz="1200"/>
            </a:lvl1pPr>
          </a:lstStyle>
          <a:p>
            <a:fld id="{3F2737BD-BF0F-6340-8F61-D8F020C443F9}" type="datetimeFigureOut">
              <a:rPr lang="en-US" smtClean="0"/>
              <a:t>5/20/2021</a:t>
            </a:fld>
            <a:endParaRPr lang="en-US"/>
          </a:p>
        </p:txBody>
      </p:sp>
      <p:sp>
        <p:nvSpPr>
          <p:cNvPr id="4" name="Slide Image Placeholder 3"/>
          <p:cNvSpPr>
            <a:spLocks noGrp="1" noRot="1" noChangeAspect="1"/>
          </p:cNvSpPr>
          <p:nvPr>
            <p:ph type="sldImg" idx="2"/>
          </p:nvPr>
        </p:nvSpPr>
        <p:spPr>
          <a:xfrm>
            <a:off x="1168400" y="692150"/>
            <a:ext cx="4618038" cy="3463925"/>
          </a:xfrm>
          <a:prstGeom prst="rect">
            <a:avLst/>
          </a:prstGeom>
          <a:noFill/>
          <a:ln w="12700">
            <a:solidFill>
              <a:prstClr val="black"/>
            </a:solidFill>
          </a:ln>
        </p:spPr>
        <p:txBody>
          <a:bodyPr vert="horz" lIns="92506" tIns="46253" rIns="92506" bIns="46253" rtlCol="0" anchor="ctr"/>
          <a:lstStyle/>
          <a:p>
            <a:endParaRPr lang="en-US"/>
          </a:p>
        </p:txBody>
      </p:sp>
      <p:sp>
        <p:nvSpPr>
          <p:cNvPr id="5" name="Notes Placeholder 4"/>
          <p:cNvSpPr>
            <a:spLocks noGrp="1"/>
          </p:cNvSpPr>
          <p:nvPr>
            <p:ph type="body" sz="quarter" idx="3"/>
          </p:nvPr>
        </p:nvSpPr>
        <p:spPr>
          <a:xfrm>
            <a:off x="695484" y="4387138"/>
            <a:ext cx="5563870" cy="4156234"/>
          </a:xfrm>
          <a:prstGeom prst="rect">
            <a:avLst/>
          </a:prstGeom>
        </p:spPr>
        <p:txBody>
          <a:bodyPr vert="horz" lIns="92506" tIns="46253" rIns="92506" bIns="462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2506" tIns="46253" rIns="92506" bIns="46253" rtlCol="0" anchor="b"/>
          <a:lstStyle>
            <a:lvl1pPr algn="l">
              <a:defRPr sz="1200"/>
            </a:lvl1pPr>
          </a:lstStyle>
          <a:p>
            <a:endParaRPr lang="en-US"/>
          </a:p>
        </p:txBody>
      </p:sp>
      <p:sp>
        <p:nvSpPr>
          <p:cNvPr id="7" name="Slide Number Placeholder 6"/>
          <p:cNvSpPr>
            <a:spLocks noGrp="1"/>
          </p:cNvSpPr>
          <p:nvPr>
            <p:ph type="sldNum" sz="quarter" idx="5"/>
          </p:nvPr>
        </p:nvSpPr>
        <p:spPr>
          <a:xfrm>
            <a:off x="3939469" y="8772668"/>
            <a:ext cx="3013763" cy="461804"/>
          </a:xfrm>
          <a:prstGeom prst="rect">
            <a:avLst/>
          </a:prstGeom>
        </p:spPr>
        <p:txBody>
          <a:bodyPr vert="horz" lIns="92506" tIns="46253" rIns="92506" bIns="46253" rtlCol="0" anchor="b"/>
          <a:lstStyle>
            <a:lvl1pPr algn="r">
              <a:defRPr sz="1200"/>
            </a:lvl1pPr>
          </a:lstStyle>
          <a:p>
            <a:fld id="{96E3955F-8526-924F-B3E0-C584C4283C81}" type="slidenum">
              <a:rPr lang="en-US" smtClean="0"/>
              <a:t>‹#›</a:t>
            </a:fld>
            <a:endParaRPr lang="en-US"/>
          </a:p>
        </p:txBody>
      </p:sp>
    </p:spTree>
    <p:extLst>
      <p:ext uri="{BB962C8B-B14F-4D97-AF65-F5344CB8AC3E}">
        <p14:creationId xmlns:p14="http://schemas.microsoft.com/office/powerpoint/2010/main" val="36718277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E3955F-8526-924F-B3E0-C584C4283C81}" type="slidenum">
              <a:rPr lang="en-US" smtClean="0"/>
              <a:t>4</a:t>
            </a:fld>
            <a:endParaRPr lang="en-US"/>
          </a:p>
        </p:txBody>
      </p:sp>
    </p:spTree>
    <p:extLst>
      <p:ext uri="{BB962C8B-B14F-4D97-AF65-F5344CB8AC3E}">
        <p14:creationId xmlns:p14="http://schemas.microsoft.com/office/powerpoint/2010/main" val="3141183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savings $2.5M over 3 years</a:t>
            </a:r>
          </a:p>
        </p:txBody>
      </p:sp>
      <p:sp>
        <p:nvSpPr>
          <p:cNvPr id="4" name="Slide Number Placeholder 3"/>
          <p:cNvSpPr>
            <a:spLocks noGrp="1"/>
          </p:cNvSpPr>
          <p:nvPr>
            <p:ph type="sldNum" sz="quarter" idx="10"/>
          </p:nvPr>
        </p:nvSpPr>
        <p:spPr/>
        <p:txBody>
          <a:bodyPr/>
          <a:lstStyle/>
          <a:p>
            <a:fld id="{96E3955F-8526-924F-B3E0-C584C4283C81}" type="slidenum">
              <a:rPr lang="en-US" smtClean="0"/>
              <a:t>19</a:t>
            </a:fld>
            <a:endParaRPr lang="en-US"/>
          </a:p>
        </p:txBody>
      </p:sp>
    </p:spTree>
    <p:extLst>
      <p:ext uri="{BB962C8B-B14F-4D97-AF65-F5344CB8AC3E}">
        <p14:creationId xmlns:p14="http://schemas.microsoft.com/office/powerpoint/2010/main" val="3579573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Estimated savings $2.5M over 3 years</a:t>
            </a:r>
          </a:p>
        </p:txBody>
      </p:sp>
      <p:sp>
        <p:nvSpPr>
          <p:cNvPr id="4" name="Slide Number Placeholder 3"/>
          <p:cNvSpPr>
            <a:spLocks noGrp="1"/>
          </p:cNvSpPr>
          <p:nvPr>
            <p:ph type="sldNum" sz="quarter" idx="10"/>
          </p:nvPr>
        </p:nvSpPr>
        <p:spPr/>
        <p:txBody>
          <a:bodyPr/>
          <a:lstStyle/>
          <a:p>
            <a:fld id="{96E3955F-8526-924F-B3E0-C584C4283C81}" type="slidenum">
              <a:rPr lang="en-US" smtClean="0"/>
              <a:t>23</a:t>
            </a:fld>
            <a:endParaRPr lang="en-US"/>
          </a:p>
        </p:txBody>
      </p:sp>
    </p:spTree>
    <p:extLst>
      <p:ext uri="{BB962C8B-B14F-4D97-AF65-F5344CB8AC3E}">
        <p14:creationId xmlns:p14="http://schemas.microsoft.com/office/powerpoint/2010/main" val="39544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20:</a:t>
            </a:r>
          </a:p>
          <a:p>
            <a:endParaRPr lang="en-US" b="1" dirty="0"/>
          </a:p>
          <a:p>
            <a:r>
              <a:rPr lang="en-US" b="1" dirty="0"/>
              <a:t>Health New England Medicare Supplement plans have some unique features to them. Some of the highlights are as follows:</a:t>
            </a:r>
            <a:r>
              <a:rPr lang="en-US" b="1" baseline="0" dirty="0"/>
              <a:t> </a:t>
            </a:r>
          </a:p>
          <a:p>
            <a:pPr marL="342900" lvl="0" indent="-342900">
              <a:buFont typeface="Arial" panose="020B0604020202020204" pitchFamily="34" charset="0"/>
              <a:buChar char="•"/>
            </a:pPr>
            <a:r>
              <a:rPr lang="en-US" sz="2000" dirty="0"/>
              <a:t>You are covered throughout the US, and US territories,</a:t>
            </a:r>
            <a:r>
              <a:rPr lang="en-US" sz="2000" baseline="0" dirty="0"/>
              <a:t> y</a:t>
            </a:r>
            <a:r>
              <a:rPr lang="en-US" sz="2000" dirty="0"/>
              <a:t>ou must use a provider, doctor, or hospital that accepts Original Medicare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0" dirty="0">
                <a:latin typeface="Arial" pitchFamily="34" charset="0"/>
                <a:cs typeface="Arial" pitchFamily="34" charset="0"/>
              </a:rPr>
              <a:t>The Health New England Supplement 1 and 1A plans have a wellness reimbursement program. We will reimburse you up to $150 per calendar year. This may be used for the following services: Fitness Club membership, Weight Watchers, School and Town Sports, Aerobic/Wellness Class, Personal Trainer fees, Athletic Event Registration Fees, Golf (lessons or rounds of golf), Ski tickets, Fitness Equipment and Devices, Nutrition Classes, Mindfulness Classes, Community Supported Agriculture (CSA) or Farm Shares) </a:t>
            </a:r>
          </a:p>
          <a:p>
            <a:pPr marL="342900" lvl="0" indent="-342900">
              <a:buFont typeface="Arial" panose="020B0604020202020204" pitchFamily="34" charset="0"/>
              <a:buChar char="•"/>
            </a:pPr>
            <a:r>
              <a:rPr lang="en-US" sz="2000" dirty="0"/>
              <a:t>You do not require a Primary Care Provider or a referral to see a specialist </a:t>
            </a:r>
          </a:p>
          <a:p>
            <a:pPr marL="342900" lvl="0" indent="-342900">
              <a:buFont typeface="Arial" panose="020B0604020202020204" pitchFamily="34" charset="0"/>
              <a:buChar char="•"/>
            </a:pPr>
            <a:r>
              <a:rPr lang="en-US" sz="2000" dirty="0"/>
              <a:t>Medicare Supplement plans do not</a:t>
            </a:r>
            <a:r>
              <a:rPr lang="en-US" sz="2000" baseline="0" dirty="0"/>
              <a:t> </a:t>
            </a:r>
            <a:r>
              <a:rPr lang="en-US" sz="2000" dirty="0"/>
              <a:t>include Part D drug coverage, must purchase separately</a:t>
            </a:r>
          </a:p>
          <a:p>
            <a:pPr marL="0" lvl="0" indent="0">
              <a:buFont typeface="Arial" panose="020B0604020202020204" pitchFamily="34" charset="0"/>
              <a:buNone/>
            </a:pPr>
            <a:endParaRPr lang="en-US" sz="2000" dirty="0"/>
          </a:p>
          <a:p>
            <a:endParaRPr lang="en-US" b="1" dirty="0"/>
          </a:p>
        </p:txBody>
      </p:sp>
      <p:sp>
        <p:nvSpPr>
          <p:cNvPr id="4" name="Slide Number Placeholder 3"/>
          <p:cNvSpPr>
            <a:spLocks noGrp="1"/>
          </p:cNvSpPr>
          <p:nvPr>
            <p:ph type="sldNum" sz="quarter" idx="10"/>
          </p:nvPr>
        </p:nvSpPr>
        <p:spPr/>
        <p:txBody>
          <a:bodyPr/>
          <a:lstStyle/>
          <a:p>
            <a:fld id="{96E3955F-8526-924F-B3E0-C584C4283C81}" type="slidenum">
              <a:rPr lang="en-US" smtClean="0"/>
              <a:t>27</a:t>
            </a:fld>
            <a:endParaRPr lang="en-US" dirty="0"/>
          </a:p>
        </p:txBody>
      </p:sp>
    </p:spTree>
    <p:extLst>
      <p:ext uri="{BB962C8B-B14F-4D97-AF65-F5344CB8AC3E}">
        <p14:creationId xmlns:p14="http://schemas.microsoft.com/office/powerpoint/2010/main" val="2102873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9694" y="2625488"/>
            <a:ext cx="6400800" cy="503288"/>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0" y="1605894"/>
            <a:ext cx="9144000" cy="82296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 y="1605894"/>
            <a:ext cx="347472" cy="822960"/>
          </a:xfrm>
          <a:prstGeom prst="rect">
            <a:avLst/>
          </a:prstGeom>
          <a:solidFill>
            <a:srgbClr val="4C6C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5509" y="1601391"/>
            <a:ext cx="8330646" cy="827464"/>
          </a:xfrm>
        </p:spPr>
        <p:txBody>
          <a:bodyPr/>
          <a:lstStyle>
            <a:lvl1pPr>
              <a:defRPr>
                <a:solidFill>
                  <a:schemeClr val="bg1"/>
                </a:solidFill>
              </a:defRPr>
            </a:lvl1pPr>
          </a:lstStyle>
          <a:p>
            <a:r>
              <a:rPr lang="en-US" dirty="0"/>
              <a:t>Click to edit Master title style</a:t>
            </a:r>
          </a:p>
        </p:txBody>
      </p:sp>
      <p:cxnSp>
        <p:nvCxnSpPr>
          <p:cNvPr id="11" name="Straight Connector 10"/>
          <p:cNvCxnSpPr/>
          <p:nvPr userDrawn="1"/>
        </p:nvCxnSpPr>
        <p:spPr>
          <a:xfrm>
            <a:off x="469333" y="1858862"/>
            <a:ext cx="0" cy="358889"/>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1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0655"/>
          </a:xfrm>
        </p:spPr>
        <p:txBody>
          <a:bodyPr/>
          <a:lstStyle>
            <a:lvl1pPr>
              <a:defRPr>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60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3BBB3D11-98FF-9A4C-8492-68051C44350C}" type="slidenum">
              <a:rPr lang="en-US" smtClean="0"/>
              <a:pPr/>
              <a:t>‹#›</a:t>
            </a:fld>
            <a:endParaRPr lang="en-US"/>
          </a:p>
        </p:txBody>
      </p:sp>
    </p:spTree>
    <p:extLst>
      <p:ext uri="{BB962C8B-B14F-4D97-AF65-F5344CB8AC3E}">
        <p14:creationId xmlns:p14="http://schemas.microsoft.com/office/powerpoint/2010/main" val="4198056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1605894"/>
            <a:ext cx="9144000" cy="8229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1605894"/>
            <a:ext cx="347472" cy="822960"/>
          </a:xfrm>
          <a:prstGeom prst="rect">
            <a:avLst/>
          </a:prstGeom>
          <a:solidFill>
            <a:srgbClr val="4C6D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469333" y="1858862"/>
            <a:ext cx="0" cy="358889"/>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11" name="Title 10"/>
          <p:cNvSpPr>
            <a:spLocks noGrp="1"/>
          </p:cNvSpPr>
          <p:nvPr>
            <p:ph type="title"/>
          </p:nvPr>
        </p:nvSpPr>
        <p:spPr>
          <a:xfrm>
            <a:off x="457200" y="1605894"/>
            <a:ext cx="8229600" cy="822960"/>
          </a:xfrm>
        </p:spPr>
        <p:txBody>
          <a:bodyPr/>
          <a:lstStyle/>
          <a:p>
            <a:r>
              <a:rPr lang="en-US"/>
              <a:t>Click to edit Master title style</a:t>
            </a:r>
          </a:p>
        </p:txBody>
      </p:sp>
    </p:spTree>
    <p:extLst>
      <p:ext uri="{BB962C8B-B14F-4D97-AF65-F5344CB8AC3E}">
        <p14:creationId xmlns:p14="http://schemas.microsoft.com/office/powerpoint/2010/main" val="3395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p:txBody>
          <a:bodyPr/>
          <a:lstStyle/>
          <a:p>
            <a:fld id="{3BBB3D11-98FF-9A4C-8492-68051C44350C}" type="slidenum">
              <a:rPr lang="en-US" smtClean="0"/>
              <a:pPr/>
              <a:t>‹#›</a:t>
            </a:fld>
            <a:endParaRPr lang="en-US"/>
          </a:p>
        </p:txBody>
      </p:sp>
    </p:spTree>
    <p:extLst>
      <p:ext uri="{BB962C8B-B14F-4D97-AF65-F5344CB8AC3E}">
        <p14:creationId xmlns:p14="http://schemas.microsoft.com/office/powerpoint/2010/main" val="6271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9"/>
          <p:cNvSpPr>
            <a:spLocks noGrp="1"/>
          </p:cNvSpPr>
          <p:nvPr>
            <p:ph type="sldNum" sz="quarter" idx="10"/>
          </p:nvPr>
        </p:nvSpPr>
        <p:spPr/>
        <p:txBody>
          <a:bodyPr/>
          <a:lstStyle/>
          <a:p>
            <a:fld id="{3BBB3D11-98FF-9A4C-8492-68051C44350C}" type="slidenum">
              <a:rPr lang="en-US" smtClean="0"/>
              <a:pPr/>
              <a:t>‹#›</a:t>
            </a:fld>
            <a:endParaRPr lang="en-US"/>
          </a:p>
        </p:txBody>
      </p:sp>
    </p:spTree>
    <p:extLst>
      <p:ext uri="{BB962C8B-B14F-4D97-AF65-F5344CB8AC3E}">
        <p14:creationId xmlns:p14="http://schemas.microsoft.com/office/powerpoint/2010/main" val="202297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3BBB3D11-98FF-9A4C-8492-68051C44350C}" type="slidenum">
              <a:rPr lang="en-US" smtClean="0"/>
              <a:pPr/>
              <a:t>‹#›</a:t>
            </a:fld>
            <a:endParaRPr lang="en-US"/>
          </a:p>
        </p:txBody>
      </p:sp>
    </p:spTree>
    <p:extLst>
      <p:ext uri="{BB962C8B-B14F-4D97-AF65-F5344CB8AC3E}">
        <p14:creationId xmlns:p14="http://schemas.microsoft.com/office/powerpoint/2010/main" val="2719416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3BBB3D11-98FF-9A4C-8492-68051C44350C}" type="slidenum">
              <a:rPr lang="en-US" smtClean="0"/>
              <a:pPr/>
              <a:t>‹#›</a:t>
            </a:fld>
            <a:endParaRPr lang="en-US"/>
          </a:p>
        </p:txBody>
      </p:sp>
    </p:spTree>
    <p:extLst>
      <p:ext uri="{BB962C8B-B14F-4D97-AF65-F5344CB8AC3E}">
        <p14:creationId xmlns:p14="http://schemas.microsoft.com/office/powerpoint/2010/main" val="45230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8A827B-803B-AE49-BFFB-778B5AF1BB87}" type="datetimeFigureOut">
              <a:rPr lang="en-US" smtClean="0">
                <a:solidFill>
                  <a:prstClr val="black">
                    <a:tint val="75000"/>
                  </a:prstClr>
                </a:solidFill>
              </a:rPr>
              <a:pPr/>
              <a:t>5/20/2021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B2D1C6F-5931-3D43-A219-56615D462E3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134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0306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79118"/>
            <a:ext cx="8229600" cy="48470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38941" y="6356350"/>
            <a:ext cx="5420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B3D11-98FF-9A4C-8492-68051C44350C}" type="slidenum">
              <a:rPr lang="en-US" smtClean="0"/>
              <a:pPr/>
              <a:t>‹#›</a:t>
            </a:fld>
            <a:endParaRPr lang="en-US"/>
          </a:p>
        </p:txBody>
      </p:sp>
    </p:spTree>
    <p:extLst>
      <p:ext uri="{BB962C8B-B14F-4D97-AF65-F5344CB8AC3E}">
        <p14:creationId xmlns:p14="http://schemas.microsoft.com/office/powerpoint/2010/main" val="2295981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457200" rtl="0" eaLnBrk="1" latinLnBrk="0" hangingPunct="1">
        <a:spcBef>
          <a:spcPct val="0"/>
        </a:spcBef>
        <a:buNone/>
        <a:defRPr sz="2600" kern="1200">
          <a:solidFill>
            <a:srgbClr val="FFFFFF"/>
          </a:solidFill>
          <a:latin typeface="Arial"/>
          <a:ea typeface="+mj-ea"/>
          <a:cs typeface="Arial"/>
        </a:defRPr>
      </a:lvl1pPr>
    </p:titleStyle>
    <p:bodyStyle>
      <a:lvl1pPr marL="228600" indent="-228600" algn="l" defTabSz="457200" rtl="0" eaLnBrk="1" latinLnBrk="0" hangingPunct="1">
        <a:spcBef>
          <a:spcPts val="600"/>
        </a:spcBef>
        <a:spcAft>
          <a:spcPts val="600"/>
        </a:spcAft>
        <a:buClr>
          <a:schemeClr val="accent1"/>
        </a:buClr>
        <a:buFont typeface="Arial"/>
        <a:buChar char="•"/>
        <a:defRPr sz="2000" kern="1200">
          <a:solidFill>
            <a:srgbClr val="55555A"/>
          </a:solidFill>
          <a:latin typeface="Arial"/>
          <a:ea typeface="+mn-ea"/>
          <a:cs typeface="Arial"/>
        </a:defRPr>
      </a:lvl1pPr>
      <a:lvl2pPr marL="685800" indent="-228600" algn="l" defTabSz="457200" rtl="0" eaLnBrk="1" latinLnBrk="0" hangingPunct="1">
        <a:spcBef>
          <a:spcPts val="0"/>
        </a:spcBef>
        <a:spcAft>
          <a:spcPts val="600"/>
        </a:spcAft>
        <a:buFont typeface="Arial"/>
        <a:buChar char="–"/>
        <a:defRPr sz="1600" kern="1200">
          <a:solidFill>
            <a:srgbClr val="55555A"/>
          </a:solidFill>
          <a:latin typeface="Arial"/>
          <a:ea typeface="+mn-ea"/>
          <a:cs typeface="Arial"/>
        </a:defRPr>
      </a:lvl2pPr>
      <a:lvl3pPr marL="1143000" indent="-228600" algn="l" defTabSz="457200" rtl="0" eaLnBrk="1" latinLnBrk="0" hangingPunct="1">
        <a:spcBef>
          <a:spcPts val="0"/>
        </a:spcBef>
        <a:spcAft>
          <a:spcPts val="600"/>
        </a:spcAft>
        <a:buFont typeface="Arial"/>
        <a:buChar char="•"/>
        <a:defRPr sz="1600" kern="1200">
          <a:solidFill>
            <a:srgbClr val="55555A"/>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1600" kern="1200">
          <a:solidFill>
            <a:srgbClr val="55555A"/>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1600" kern="1200">
          <a:solidFill>
            <a:srgbClr val="55555A"/>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78A827B-803B-AE49-BFFB-778B5AF1BB87}" type="datetimeFigureOut">
              <a:rPr lang="en-US" smtClean="0">
                <a:solidFill>
                  <a:prstClr val="black">
                    <a:tint val="75000"/>
                  </a:prstClr>
                </a:solidFill>
              </a:rPr>
              <a:pPr defTabSz="914400"/>
              <a:t>5/20/2021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B2D1C6F-5931-3D43-A219-56615D462E32}"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695812258"/>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healthnewengland.org/providers/coding" TargetMode="External"/><Relationship Id="rId2" Type="http://schemas.openxmlformats.org/officeDocument/2006/relationships/hyperlink" Target="https://healthnewengland.org/provider" TargetMode="External"/><Relationship Id="rId1" Type="http://schemas.openxmlformats.org/officeDocument/2006/relationships/slideLayout" Target="../slideLayouts/slideLayout2.xml"/><Relationship Id="rId5" Type="http://schemas.openxmlformats.org/officeDocument/2006/relationships/hyperlink" Target="https://www.cms.gov/Medicare/Coding/ICD10" TargetMode="External"/><Relationship Id="rId4" Type="http://schemas.openxmlformats.org/officeDocument/2006/relationships/hyperlink" Target="https://www.ama-assn.org/amaone/cpt-current-procedural-terminology"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cms.gov/medicare-coverage-database/indexes/lab-ncd-index.aspx?NCDId=102&amp;ncdver=2&amp;bc=AACAAAAAAAAA&am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2021 Payers Day</a:t>
            </a:r>
          </a:p>
        </p:txBody>
      </p:sp>
      <p:sp>
        <p:nvSpPr>
          <p:cNvPr id="3" name="Subtitle 2"/>
          <p:cNvSpPr>
            <a:spLocks noGrp="1"/>
          </p:cNvSpPr>
          <p:nvPr>
            <p:ph type="subTitle" idx="1"/>
          </p:nvPr>
        </p:nvSpPr>
        <p:spPr>
          <a:xfrm>
            <a:off x="349694" y="2625488"/>
            <a:ext cx="6400800" cy="1175054"/>
          </a:xfrm>
        </p:spPr>
        <p:txBody>
          <a:bodyPr>
            <a:noAutofit/>
          </a:bodyPr>
          <a:lstStyle/>
          <a:p>
            <a:pPr>
              <a:spcBef>
                <a:spcPts val="0"/>
              </a:spcBef>
              <a:spcAft>
                <a:spcPts val="0"/>
              </a:spcAft>
            </a:pPr>
            <a:endParaRPr lang="en-US" dirty="0"/>
          </a:p>
        </p:txBody>
      </p:sp>
    </p:spTree>
    <p:extLst>
      <p:ext uri="{BB962C8B-B14F-4D97-AF65-F5344CB8AC3E}">
        <p14:creationId xmlns:p14="http://schemas.microsoft.com/office/powerpoint/2010/main" val="904880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Formularies</a:t>
            </a:r>
          </a:p>
        </p:txBody>
      </p:sp>
      <p:sp>
        <p:nvSpPr>
          <p:cNvPr id="4" name="Slide Number Placeholder 3"/>
          <p:cNvSpPr>
            <a:spLocks noGrp="1"/>
          </p:cNvSpPr>
          <p:nvPr>
            <p:ph type="sldNum" sz="quarter" idx="10"/>
          </p:nvPr>
        </p:nvSpPr>
        <p:spPr/>
        <p:txBody>
          <a:bodyPr/>
          <a:lstStyle/>
          <a:p>
            <a:fld id="{3BBB3D11-98FF-9A4C-8492-68051C44350C}" type="slidenum">
              <a:rPr lang="en-US" smtClean="0"/>
              <a:pPr/>
              <a:t>10</a:t>
            </a:fld>
            <a:endParaRPr lang="en-US"/>
          </a:p>
        </p:txBody>
      </p:sp>
      <p:pic>
        <p:nvPicPr>
          <p:cNvPr id="3" name="Picture 2"/>
          <p:cNvPicPr>
            <a:picLocks noChangeAspect="1"/>
          </p:cNvPicPr>
          <p:nvPr/>
        </p:nvPicPr>
        <p:blipFill>
          <a:blip r:embed="rId2"/>
          <a:stretch>
            <a:fillRect/>
          </a:stretch>
        </p:blipFill>
        <p:spPr>
          <a:xfrm>
            <a:off x="1673352" y="1139212"/>
            <a:ext cx="5347943" cy="5217138"/>
          </a:xfrm>
          <a:prstGeom prst="rect">
            <a:avLst/>
          </a:prstGeom>
        </p:spPr>
      </p:pic>
    </p:spTree>
    <p:extLst>
      <p:ext uri="{BB962C8B-B14F-4D97-AF65-F5344CB8AC3E}">
        <p14:creationId xmlns:p14="http://schemas.microsoft.com/office/powerpoint/2010/main" val="101056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Guide to Procedures &amp; Policies</a:t>
            </a:r>
          </a:p>
        </p:txBody>
      </p:sp>
      <p:sp>
        <p:nvSpPr>
          <p:cNvPr id="3" name="Slide Number Placeholder 2"/>
          <p:cNvSpPr>
            <a:spLocks noGrp="1"/>
          </p:cNvSpPr>
          <p:nvPr>
            <p:ph type="sldNum" sz="quarter" idx="10"/>
          </p:nvPr>
        </p:nvSpPr>
        <p:spPr/>
        <p:txBody>
          <a:bodyPr/>
          <a:lstStyle/>
          <a:p>
            <a:fld id="{3BBB3D11-98FF-9A4C-8492-68051C44350C}" type="slidenum">
              <a:rPr lang="en-US" smtClean="0"/>
              <a:pPr/>
              <a:t>11</a:t>
            </a:fld>
            <a:endParaRPr lang="en-US"/>
          </a:p>
        </p:txBody>
      </p:sp>
      <p:pic>
        <p:nvPicPr>
          <p:cNvPr id="6" name="Picture 5"/>
          <p:cNvPicPr>
            <a:picLocks noChangeAspect="1"/>
          </p:cNvPicPr>
          <p:nvPr/>
        </p:nvPicPr>
        <p:blipFill>
          <a:blip r:embed="rId2"/>
          <a:stretch>
            <a:fillRect/>
          </a:stretch>
        </p:blipFill>
        <p:spPr>
          <a:xfrm>
            <a:off x="1605229" y="1390314"/>
            <a:ext cx="5933541" cy="4748760"/>
          </a:xfrm>
          <a:prstGeom prst="rect">
            <a:avLst/>
          </a:prstGeom>
        </p:spPr>
      </p:pic>
    </p:spTree>
    <p:extLst>
      <p:ext uri="{BB962C8B-B14F-4D97-AF65-F5344CB8AC3E}">
        <p14:creationId xmlns:p14="http://schemas.microsoft.com/office/powerpoint/2010/main" val="397663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News and Articles</a:t>
            </a:r>
          </a:p>
        </p:txBody>
      </p:sp>
      <p:sp>
        <p:nvSpPr>
          <p:cNvPr id="3" name="Content Placeholder 2"/>
          <p:cNvSpPr>
            <a:spLocks noGrp="1"/>
          </p:cNvSpPr>
          <p:nvPr>
            <p:ph idx="1"/>
          </p:nvPr>
        </p:nvSpPr>
        <p:spPr/>
        <p:txBody>
          <a:bodyPr>
            <a:normAutofit/>
          </a:bodyPr>
          <a:lstStyle/>
          <a:p>
            <a:pPr marL="0" indent="0">
              <a:buNone/>
            </a:pPr>
            <a:r>
              <a:rPr lang="en-US" sz="1600" i="1" dirty="0">
                <a:solidFill>
                  <a:schemeClr val="accent1">
                    <a:lumMod val="75000"/>
                  </a:schemeClr>
                </a:solidFill>
              </a:rPr>
              <a:t>ProviderMatters</a:t>
            </a:r>
            <a:r>
              <a:rPr lang="en-US" sz="1600" dirty="0">
                <a:solidFill>
                  <a:schemeClr val="accent1">
                    <a:lumMod val="75000"/>
                  </a:schemeClr>
                </a:solidFill>
              </a:rPr>
              <a:t>, which allows providers to receive an email notification when important information is added, such as:</a:t>
            </a:r>
          </a:p>
          <a:p>
            <a:r>
              <a:rPr lang="en-US" sz="1600" dirty="0">
                <a:solidFill>
                  <a:schemeClr val="accent1">
                    <a:lumMod val="75000"/>
                  </a:schemeClr>
                </a:solidFill>
              </a:rPr>
              <a:t>New HNE Products and Services</a:t>
            </a:r>
          </a:p>
          <a:p>
            <a:r>
              <a:rPr lang="en-US" sz="1600" dirty="0">
                <a:solidFill>
                  <a:schemeClr val="accent1">
                    <a:lumMod val="75000"/>
                  </a:schemeClr>
                </a:solidFill>
              </a:rPr>
              <a:t>HNE/Industry News and Information</a:t>
            </a:r>
          </a:p>
          <a:p>
            <a:r>
              <a:rPr lang="en-US" sz="1600" dirty="0">
                <a:solidFill>
                  <a:schemeClr val="accent1">
                    <a:lumMod val="75000"/>
                  </a:schemeClr>
                </a:solidFill>
              </a:rPr>
              <a:t>Notice of Policy Changes</a:t>
            </a:r>
          </a:p>
          <a:p>
            <a:r>
              <a:rPr lang="en-US" sz="1600" dirty="0">
                <a:solidFill>
                  <a:schemeClr val="accent1">
                    <a:lumMod val="75000"/>
                  </a:schemeClr>
                </a:solidFill>
              </a:rPr>
              <a:t>Pharmacy Updates</a:t>
            </a:r>
          </a:p>
          <a:p>
            <a:r>
              <a:rPr lang="en-US" sz="1600" dirty="0">
                <a:solidFill>
                  <a:schemeClr val="accent1">
                    <a:lumMod val="75000"/>
                  </a:schemeClr>
                </a:solidFill>
              </a:rPr>
              <a:t>Policy/Administrative Reminders</a:t>
            </a:r>
          </a:p>
          <a:p>
            <a:r>
              <a:rPr lang="en-US" sz="1600" dirty="0">
                <a:solidFill>
                  <a:schemeClr val="accent1">
                    <a:lumMod val="75000"/>
                  </a:schemeClr>
                </a:solidFill>
              </a:rPr>
              <a:t>Semi-Annual Notice of Benefit Changes</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3BBB3D11-98FF-9A4C-8492-68051C44350C}" type="slidenum">
              <a:rPr lang="en-US" smtClean="0"/>
              <a:pPr/>
              <a:t>12</a:t>
            </a:fld>
            <a:endParaRPr lang="en-US"/>
          </a:p>
        </p:txBody>
      </p:sp>
      <p:pic>
        <p:nvPicPr>
          <p:cNvPr id="5" name="Picture 4"/>
          <p:cNvPicPr>
            <a:picLocks noChangeAspect="1"/>
          </p:cNvPicPr>
          <p:nvPr/>
        </p:nvPicPr>
        <p:blipFill>
          <a:blip r:embed="rId2"/>
          <a:stretch>
            <a:fillRect/>
          </a:stretch>
        </p:blipFill>
        <p:spPr>
          <a:xfrm>
            <a:off x="4461554" y="2808390"/>
            <a:ext cx="4448635" cy="3180930"/>
          </a:xfrm>
          <a:prstGeom prst="rect">
            <a:avLst/>
          </a:prstGeom>
        </p:spPr>
      </p:pic>
    </p:spTree>
    <p:extLst>
      <p:ext uri="{BB962C8B-B14F-4D97-AF65-F5344CB8AC3E}">
        <p14:creationId xmlns:p14="http://schemas.microsoft.com/office/powerpoint/2010/main" val="279090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 Authorization</a:t>
            </a:r>
          </a:p>
        </p:txBody>
      </p:sp>
      <p:sp>
        <p:nvSpPr>
          <p:cNvPr id="3" name="Slide Number Placeholder 2"/>
          <p:cNvSpPr>
            <a:spLocks noGrp="1"/>
          </p:cNvSpPr>
          <p:nvPr>
            <p:ph type="sldNum" sz="quarter" idx="10"/>
          </p:nvPr>
        </p:nvSpPr>
        <p:spPr/>
        <p:txBody>
          <a:bodyPr/>
          <a:lstStyle/>
          <a:p>
            <a:fld id="{3BBB3D11-98FF-9A4C-8492-68051C44350C}" type="slidenum">
              <a:rPr lang="en-US" smtClean="0"/>
              <a:pPr/>
              <a:t>13</a:t>
            </a:fld>
            <a:endParaRPr lang="en-US"/>
          </a:p>
        </p:txBody>
      </p:sp>
      <p:sp>
        <p:nvSpPr>
          <p:cNvPr id="4" name="Rectangle 3"/>
          <p:cNvSpPr/>
          <p:nvPr/>
        </p:nvSpPr>
        <p:spPr>
          <a:xfrm>
            <a:off x="457200" y="1532238"/>
            <a:ext cx="8513805" cy="3108543"/>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2">
                    <a:lumMod val="50000"/>
                  </a:schemeClr>
                </a:solidFill>
                <a:cs typeface="Arial"/>
              </a:rPr>
              <a:t>Guidelines for procedures and services requiring prior authorization, can be found in the </a:t>
            </a:r>
            <a:r>
              <a:rPr lang="en-US" sz="1600" i="1" dirty="0">
                <a:solidFill>
                  <a:schemeClr val="bg2">
                    <a:lumMod val="50000"/>
                  </a:schemeClr>
                </a:solidFill>
                <a:cs typeface="Arial"/>
              </a:rPr>
              <a:t>Provider Manual </a:t>
            </a:r>
          </a:p>
          <a:p>
            <a:pPr marL="285750" indent="-285750">
              <a:buFont typeface="Arial" panose="020B0604020202020204" pitchFamily="34" charset="0"/>
              <a:buChar char="•"/>
            </a:pPr>
            <a:endParaRPr lang="en-US" sz="1600" dirty="0">
              <a:solidFill>
                <a:schemeClr val="bg2">
                  <a:lumMod val="50000"/>
                </a:schemeClr>
              </a:solidFill>
              <a:cs typeface="Arial"/>
            </a:endParaRPr>
          </a:p>
          <a:p>
            <a:pPr marL="285750" indent="-285750">
              <a:buFont typeface="Arial" panose="020B0604020202020204" pitchFamily="34" charset="0"/>
              <a:buChar char="•"/>
            </a:pPr>
            <a:r>
              <a:rPr lang="en-US" sz="1600" dirty="0">
                <a:solidFill>
                  <a:schemeClr val="bg2">
                    <a:lumMod val="50000"/>
                  </a:schemeClr>
                </a:solidFill>
                <a:cs typeface="Arial"/>
              </a:rPr>
              <a:t>To verify a specific service, procedure, or treatment requiring prior </a:t>
            </a:r>
            <a:br>
              <a:rPr lang="en-US" sz="1600" dirty="0">
                <a:solidFill>
                  <a:schemeClr val="bg2">
                    <a:lumMod val="50000"/>
                  </a:schemeClr>
                </a:solidFill>
                <a:cs typeface="Arial"/>
              </a:rPr>
            </a:br>
            <a:r>
              <a:rPr lang="en-US" sz="1600" dirty="0">
                <a:solidFill>
                  <a:schemeClr val="bg2">
                    <a:lumMod val="50000"/>
                  </a:schemeClr>
                </a:solidFill>
                <a:cs typeface="Arial"/>
              </a:rPr>
              <a:t>authorization, contact HNE Health Services directly at (</a:t>
            </a:r>
            <a:r>
              <a:rPr lang="en-US" sz="1600" i="1" dirty="0">
                <a:solidFill>
                  <a:schemeClr val="bg2">
                    <a:lumMod val="50000"/>
                  </a:schemeClr>
                </a:solidFill>
                <a:cs typeface="Arial"/>
              </a:rPr>
              <a:t>413) 787-4000</a:t>
            </a:r>
            <a:r>
              <a:rPr lang="en-US" sz="1600" dirty="0">
                <a:solidFill>
                  <a:schemeClr val="bg2">
                    <a:lumMod val="50000"/>
                  </a:schemeClr>
                </a:solidFill>
                <a:cs typeface="Arial"/>
              </a:rPr>
              <a:t>, </a:t>
            </a:r>
            <a:br>
              <a:rPr lang="en-US" sz="1600" dirty="0">
                <a:solidFill>
                  <a:schemeClr val="bg2">
                    <a:lumMod val="50000"/>
                  </a:schemeClr>
                </a:solidFill>
                <a:cs typeface="Arial"/>
              </a:rPr>
            </a:br>
            <a:r>
              <a:rPr lang="en-US" sz="1600" dirty="0">
                <a:solidFill>
                  <a:schemeClr val="bg2">
                    <a:lumMod val="50000"/>
                  </a:schemeClr>
                </a:solidFill>
                <a:cs typeface="Arial"/>
              </a:rPr>
              <a:t>extension </a:t>
            </a:r>
            <a:r>
              <a:rPr lang="en-US" sz="1600" i="1" dirty="0">
                <a:solidFill>
                  <a:schemeClr val="bg2">
                    <a:lumMod val="50000"/>
                  </a:schemeClr>
                </a:solidFill>
                <a:cs typeface="Arial"/>
              </a:rPr>
              <a:t>5027</a:t>
            </a:r>
            <a:r>
              <a:rPr lang="en-US" sz="1600" dirty="0">
                <a:solidFill>
                  <a:schemeClr val="bg2">
                    <a:lumMod val="50000"/>
                  </a:schemeClr>
                </a:solidFill>
                <a:cs typeface="Arial"/>
              </a:rPr>
              <a:t> or (</a:t>
            </a:r>
            <a:r>
              <a:rPr lang="en-US" sz="1600" i="1" dirty="0">
                <a:solidFill>
                  <a:schemeClr val="bg2">
                    <a:lumMod val="50000"/>
                  </a:schemeClr>
                </a:solidFill>
                <a:cs typeface="Arial"/>
              </a:rPr>
              <a:t>800) 842-4464</a:t>
            </a:r>
            <a:r>
              <a:rPr lang="en-US" sz="1600" dirty="0">
                <a:solidFill>
                  <a:schemeClr val="bg2">
                    <a:lumMod val="50000"/>
                  </a:schemeClr>
                </a:solidFill>
                <a:cs typeface="Arial"/>
              </a:rPr>
              <a:t>, extension </a:t>
            </a:r>
            <a:r>
              <a:rPr lang="en-US" sz="1600" i="1" dirty="0">
                <a:solidFill>
                  <a:schemeClr val="bg2">
                    <a:lumMod val="50000"/>
                  </a:schemeClr>
                </a:solidFill>
                <a:cs typeface="Arial"/>
              </a:rPr>
              <a:t>5027</a:t>
            </a:r>
            <a:r>
              <a:rPr lang="en-US" sz="1600" dirty="0">
                <a:solidFill>
                  <a:schemeClr val="bg2">
                    <a:lumMod val="50000"/>
                  </a:schemeClr>
                </a:solidFill>
                <a:cs typeface="Arial"/>
              </a:rPr>
              <a:t>, or HNE Member Services at (</a:t>
            </a:r>
            <a:r>
              <a:rPr lang="en-US" sz="1600" i="1" dirty="0">
                <a:solidFill>
                  <a:schemeClr val="bg2">
                    <a:lumMod val="50000"/>
                  </a:schemeClr>
                </a:solidFill>
                <a:cs typeface="Arial"/>
              </a:rPr>
              <a:t>800) 310-2835</a:t>
            </a:r>
          </a:p>
          <a:p>
            <a:pPr marL="285750" indent="-285750">
              <a:buFont typeface="Arial" panose="020B0604020202020204" pitchFamily="34" charset="0"/>
              <a:buChar char="•"/>
            </a:pPr>
            <a:endParaRPr lang="en-US" sz="1600" i="1" dirty="0">
              <a:solidFill>
                <a:schemeClr val="bg2">
                  <a:lumMod val="50000"/>
                </a:schemeClr>
              </a:solidFill>
              <a:cs typeface="Arial"/>
            </a:endParaRPr>
          </a:p>
          <a:p>
            <a:pPr marL="285750" indent="-285750">
              <a:buFont typeface="Arial" panose="020B0604020202020204" pitchFamily="34" charset="0"/>
              <a:buChar char="•"/>
            </a:pPr>
            <a:r>
              <a:rPr lang="en-US" sz="1600" dirty="0">
                <a:solidFill>
                  <a:schemeClr val="bg2">
                    <a:lumMod val="50000"/>
                  </a:schemeClr>
                </a:solidFill>
                <a:cs typeface="Arial"/>
              </a:rPr>
              <a:t>Form can be located at </a:t>
            </a:r>
          </a:p>
          <a:p>
            <a:r>
              <a:rPr lang="en-US" sz="1600" dirty="0">
                <a:solidFill>
                  <a:schemeClr val="bg2">
                    <a:lumMod val="50000"/>
                  </a:schemeClr>
                </a:solidFill>
                <a:cs typeface="Arial"/>
              </a:rPr>
              <a:t>     </a:t>
            </a:r>
            <a:r>
              <a:rPr lang="en-US" sz="1600" i="1" u="sng" dirty="0">
                <a:solidFill>
                  <a:schemeClr val="bg2">
                    <a:lumMod val="50000"/>
                  </a:schemeClr>
                </a:solidFill>
                <a:cs typeface="Arial"/>
              </a:rPr>
              <a:t>http://healthnewengland.org/forms</a:t>
            </a:r>
          </a:p>
          <a:p>
            <a:endParaRPr lang="en-US" b="1" dirty="0">
              <a:cs typeface="Arial"/>
            </a:endParaRPr>
          </a:p>
          <a:p>
            <a:endParaRPr lang="en-US" b="1" dirty="0">
              <a:cs typeface="Arial"/>
            </a:endParaRPr>
          </a:p>
        </p:txBody>
      </p:sp>
      <p:pic>
        <p:nvPicPr>
          <p:cNvPr id="5" name="Picture 4"/>
          <p:cNvPicPr>
            <a:picLocks noChangeAspect="1"/>
          </p:cNvPicPr>
          <p:nvPr/>
        </p:nvPicPr>
        <p:blipFill>
          <a:blip r:embed="rId2"/>
          <a:stretch>
            <a:fillRect/>
          </a:stretch>
        </p:blipFill>
        <p:spPr>
          <a:xfrm>
            <a:off x="4123944" y="3244017"/>
            <a:ext cx="3959433" cy="3112334"/>
          </a:xfrm>
          <a:prstGeom prst="rect">
            <a:avLst/>
          </a:prstGeom>
        </p:spPr>
      </p:pic>
    </p:spTree>
    <p:extLst>
      <p:ext uri="{BB962C8B-B14F-4D97-AF65-F5344CB8AC3E}">
        <p14:creationId xmlns:p14="http://schemas.microsoft.com/office/powerpoint/2010/main" val="2195802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Telehealth </a:t>
            </a:r>
          </a:p>
        </p:txBody>
      </p:sp>
      <p:sp>
        <p:nvSpPr>
          <p:cNvPr id="4" name="Slide Number Placeholder 3"/>
          <p:cNvSpPr>
            <a:spLocks noGrp="1"/>
          </p:cNvSpPr>
          <p:nvPr>
            <p:ph type="sldNum" sz="quarter" idx="10"/>
          </p:nvPr>
        </p:nvSpPr>
        <p:spPr/>
        <p:txBody>
          <a:bodyPr/>
          <a:lstStyle/>
          <a:p>
            <a:fld id="{3BBB3D11-98FF-9A4C-8492-68051C44350C}" type="slidenum">
              <a:rPr lang="en-US" smtClean="0"/>
              <a:pPr/>
              <a:t>14</a:t>
            </a:fld>
            <a:endParaRPr lang="en-US"/>
          </a:p>
        </p:txBody>
      </p:sp>
      <p:sp>
        <p:nvSpPr>
          <p:cNvPr id="3" name="Content Placeholder 2"/>
          <p:cNvSpPr>
            <a:spLocks noGrp="1"/>
          </p:cNvSpPr>
          <p:nvPr>
            <p:ph idx="1"/>
          </p:nvPr>
        </p:nvSpPr>
        <p:spPr>
          <a:xfrm>
            <a:off x="457200" y="1197864"/>
            <a:ext cx="8229600" cy="4928300"/>
          </a:xfrm>
        </p:spPr>
        <p:txBody>
          <a:bodyPr>
            <a:normAutofit fontScale="92500" lnSpcReduction="20000"/>
          </a:bodyPr>
          <a:lstStyle/>
          <a:p>
            <a:pPr marL="0" indent="0">
              <a:buNone/>
            </a:pPr>
            <a:r>
              <a:rPr lang="en-US" b="1" u="sng" dirty="0">
                <a:solidFill>
                  <a:schemeClr val="bg2">
                    <a:lumMod val="50000"/>
                  </a:schemeClr>
                </a:solidFill>
              </a:rPr>
              <a:t>State of Emergency:</a:t>
            </a:r>
          </a:p>
          <a:p>
            <a:r>
              <a:rPr lang="en-US" dirty="0">
                <a:solidFill>
                  <a:schemeClr val="bg2">
                    <a:lumMod val="50000"/>
                  </a:schemeClr>
                </a:solidFill>
              </a:rPr>
              <a:t>CMS rules relaxed to meet State and Federal Mandates</a:t>
            </a:r>
          </a:p>
          <a:p>
            <a:pPr marL="457200" lvl="1" indent="0">
              <a:buNone/>
            </a:pPr>
            <a:endParaRPr lang="en-US" dirty="0">
              <a:solidFill>
                <a:schemeClr val="bg2">
                  <a:lumMod val="50000"/>
                </a:schemeClr>
              </a:solidFill>
            </a:endParaRPr>
          </a:p>
          <a:p>
            <a:r>
              <a:rPr lang="en-US" dirty="0">
                <a:solidFill>
                  <a:schemeClr val="bg2">
                    <a:lumMod val="50000"/>
                  </a:schemeClr>
                </a:solidFill>
              </a:rPr>
              <a:t>Resources for HNE Business Decisions / State of Emergency Communications </a:t>
            </a:r>
          </a:p>
          <a:p>
            <a:pPr lvl="1"/>
            <a:r>
              <a:rPr lang="en-US" dirty="0">
                <a:solidFill>
                  <a:schemeClr val="bg2">
                    <a:lumMod val="50000"/>
                  </a:schemeClr>
                </a:solidFill>
                <a:hlinkClick r:id="rId2"/>
              </a:rPr>
              <a:t>https://healthnewengland.org/provider</a:t>
            </a:r>
            <a:endParaRPr lang="en-US" dirty="0">
              <a:solidFill>
                <a:schemeClr val="bg2">
                  <a:lumMod val="50000"/>
                </a:schemeClr>
              </a:solidFill>
            </a:endParaRPr>
          </a:p>
          <a:p>
            <a:pPr lvl="1"/>
            <a:r>
              <a:rPr lang="en-US" dirty="0">
                <a:solidFill>
                  <a:schemeClr val="bg2">
                    <a:lumMod val="50000"/>
                  </a:schemeClr>
                </a:solidFill>
                <a:hlinkClick r:id="rId3"/>
              </a:rPr>
              <a:t>https://healthnewengland.org/providers/coding</a:t>
            </a:r>
            <a:endParaRPr lang="en-US" dirty="0">
              <a:solidFill>
                <a:schemeClr val="bg2">
                  <a:lumMod val="50000"/>
                </a:schemeClr>
              </a:solidFill>
            </a:endParaRPr>
          </a:p>
          <a:p>
            <a:pPr marL="0" indent="0">
              <a:buNone/>
            </a:pPr>
            <a:endParaRPr lang="en-US" dirty="0">
              <a:solidFill>
                <a:schemeClr val="bg2">
                  <a:lumMod val="50000"/>
                </a:schemeClr>
              </a:solidFill>
            </a:endParaRPr>
          </a:p>
          <a:p>
            <a:pPr marL="0" indent="0">
              <a:buNone/>
            </a:pPr>
            <a:r>
              <a:rPr lang="en-US" b="1" u="sng" dirty="0">
                <a:solidFill>
                  <a:schemeClr val="bg2">
                    <a:lumMod val="50000"/>
                  </a:schemeClr>
                </a:solidFill>
              </a:rPr>
              <a:t>No State of Emergency (Awaiting guidance from Division </a:t>
            </a:r>
            <a:r>
              <a:rPr lang="en-US" b="1" u="sng">
                <a:solidFill>
                  <a:schemeClr val="bg2">
                    <a:lumMod val="50000"/>
                  </a:schemeClr>
                </a:solidFill>
              </a:rPr>
              <a:t>of Insurance)</a:t>
            </a:r>
            <a:endParaRPr lang="en-US" b="1" u="sng" dirty="0">
              <a:solidFill>
                <a:schemeClr val="bg2">
                  <a:lumMod val="50000"/>
                </a:schemeClr>
              </a:solidFill>
            </a:endParaRPr>
          </a:p>
          <a:p>
            <a:r>
              <a:rPr lang="en-US" dirty="0">
                <a:solidFill>
                  <a:schemeClr val="bg2">
                    <a:lumMod val="50000"/>
                  </a:schemeClr>
                </a:solidFill>
              </a:rPr>
              <a:t>CMS rules will apply</a:t>
            </a:r>
          </a:p>
          <a:p>
            <a:r>
              <a:rPr lang="en-US" dirty="0">
                <a:solidFill>
                  <a:schemeClr val="bg2">
                    <a:lumMod val="50000"/>
                  </a:schemeClr>
                </a:solidFill>
              </a:rPr>
              <a:t>Resources to understand CMS rules as it pertains to CPT / HCPC codes, modifiers, place of service</a:t>
            </a:r>
          </a:p>
          <a:p>
            <a:pPr lvl="1"/>
            <a:r>
              <a:rPr lang="en-US" dirty="0">
                <a:solidFill>
                  <a:schemeClr val="bg2">
                    <a:lumMod val="50000"/>
                  </a:schemeClr>
                </a:solidFill>
                <a:hlinkClick r:id="rId4"/>
              </a:rPr>
              <a:t>https://www.ama-assn.org/amaone/cpt-current-procedural-terminology</a:t>
            </a:r>
            <a:endParaRPr lang="en-US" dirty="0">
              <a:solidFill>
                <a:schemeClr val="bg2">
                  <a:lumMod val="50000"/>
                </a:schemeClr>
              </a:solidFill>
            </a:endParaRPr>
          </a:p>
          <a:p>
            <a:pPr lvl="1"/>
            <a:r>
              <a:rPr lang="en-US" dirty="0">
                <a:solidFill>
                  <a:schemeClr val="bg2">
                    <a:lumMod val="50000"/>
                  </a:schemeClr>
                </a:solidFill>
                <a:hlinkClick r:id="rId5"/>
              </a:rPr>
              <a:t>https://www.cms.gov/Medicare/Coding/ICD10</a:t>
            </a:r>
            <a:endParaRPr lang="en-US" dirty="0">
              <a:solidFill>
                <a:schemeClr val="bg2">
                  <a:lumMod val="50000"/>
                </a:schemeClr>
              </a:solidFill>
            </a:endParaRPr>
          </a:p>
          <a:p>
            <a:endParaRPr lang="en-US" dirty="0"/>
          </a:p>
        </p:txBody>
      </p:sp>
    </p:spTree>
    <p:extLst>
      <p:ext uri="{BB962C8B-B14F-4D97-AF65-F5344CB8AC3E}">
        <p14:creationId xmlns:p14="http://schemas.microsoft.com/office/powerpoint/2010/main" val="336481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Claims Editing Rules</a:t>
            </a:r>
          </a:p>
        </p:txBody>
      </p:sp>
      <p:sp>
        <p:nvSpPr>
          <p:cNvPr id="4" name="Slide Number Placeholder 3"/>
          <p:cNvSpPr>
            <a:spLocks noGrp="1"/>
          </p:cNvSpPr>
          <p:nvPr>
            <p:ph type="sldNum" sz="quarter" idx="10"/>
          </p:nvPr>
        </p:nvSpPr>
        <p:spPr/>
        <p:txBody>
          <a:bodyPr/>
          <a:lstStyle/>
          <a:p>
            <a:fld id="{3BBB3D11-98FF-9A4C-8492-68051C44350C}" type="slidenum">
              <a:rPr lang="en-US" smtClean="0"/>
              <a:pPr/>
              <a:t>15</a:t>
            </a:fld>
            <a:endParaRPr lang="en-US"/>
          </a:p>
        </p:txBody>
      </p:sp>
      <p:sp>
        <p:nvSpPr>
          <p:cNvPr id="3" name="Content Placeholder 2"/>
          <p:cNvSpPr>
            <a:spLocks noGrp="1"/>
          </p:cNvSpPr>
          <p:nvPr>
            <p:ph idx="1"/>
          </p:nvPr>
        </p:nvSpPr>
        <p:spPr>
          <a:xfrm>
            <a:off x="457200" y="1197864"/>
            <a:ext cx="8229600" cy="4928300"/>
          </a:xfrm>
        </p:spPr>
        <p:txBody>
          <a:bodyPr/>
          <a:lstStyle/>
          <a:p>
            <a:r>
              <a:rPr lang="en-US" dirty="0">
                <a:solidFill>
                  <a:schemeClr val="bg2">
                    <a:lumMod val="50000"/>
                  </a:schemeClr>
                </a:solidFill>
              </a:rPr>
              <a:t>Historically HNE has been lenient with implementing CMS editing rules</a:t>
            </a:r>
          </a:p>
          <a:p>
            <a:r>
              <a:rPr lang="en-US" dirty="0">
                <a:solidFill>
                  <a:schemeClr val="bg2">
                    <a:lumMod val="50000"/>
                  </a:schemeClr>
                </a:solidFill>
              </a:rPr>
              <a:t>Initiative underway to align to CMS guidelines</a:t>
            </a:r>
          </a:p>
          <a:p>
            <a:pPr lvl="1"/>
            <a:r>
              <a:rPr lang="en-US" dirty="0">
                <a:solidFill>
                  <a:schemeClr val="bg2">
                    <a:lumMod val="50000"/>
                  </a:schemeClr>
                </a:solidFill>
              </a:rPr>
              <a:t>Payment Policy includes a link to “newly released” NCD edits </a:t>
            </a:r>
          </a:p>
          <a:p>
            <a:pPr lvl="1"/>
            <a:r>
              <a:rPr lang="en-US" dirty="0">
                <a:solidFill>
                  <a:schemeClr val="bg2">
                    <a:lumMod val="50000"/>
                  </a:schemeClr>
                </a:solidFill>
              </a:rPr>
              <a:t>What HNE is working on is catch up</a:t>
            </a:r>
          </a:p>
          <a:p>
            <a:r>
              <a:rPr lang="en-US" dirty="0">
                <a:solidFill>
                  <a:schemeClr val="bg2">
                    <a:lumMod val="50000"/>
                  </a:schemeClr>
                </a:solidFill>
              </a:rPr>
              <a:t>Changes will occur monthly</a:t>
            </a:r>
          </a:p>
          <a:p>
            <a:pPr lvl="1"/>
            <a:r>
              <a:rPr lang="en-US" dirty="0">
                <a:solidFill>
                  <a:schemeClr val="bg2">
                    <a:lumMod val="50000"/>
                  </a:schemeClr>
                </a:solidFill>
              </a:rPr>
              <a:t>Could see variances in payment </a:t>
            </a:r>
          </a:p>
          <a:p>
            <a:r>
              <a:rPr lang="en-US" dirty="0">
                <a:solidFill>
                  <a:schemeClr val="bg2">
                    <a:lumMod val="50000"/>
                  </a:schemeClr>
                </a:solidFill>
              </a:rPr>
              <a:t>Resources to help with questions</a:t>
            </a:r>
          </a:p>
          <a:p>
            <a:pPr lvl="1"/>
            <a:r>
              <a:rPr lang="en-US" dirty="0">
                <a:solidFill>
                  <a:schemeClr val="bg2">
                    <a:lumMod val="50000"/>
                  </a:schemeClr>
                </a:solidFill>
                <a:hlinkClick r:id="rId2"/>
              </a:rPr>
              <a:t>Lab National Coverage Determination </a:t>
            </a:r>
            <a:endParaRPr lang="en-US" dirty="0">
              <a:solidFill>
                <a:schemeClr val="bg2">
                  <a:lumMod val="50000"/>
                </a:schemeClr>
              </a:solidFill>
            </a:endParaRPr>
          </a:p>
          <a:p>
            <a:pPr lvl="1"/>
            <a:r>
              <a:rPr lang="en-US" dirty="0">
                <a:solidFill>
                  <a:schemeClr val="bg2">
                    <a:lumMod val="50000"/>
                  </a:schemeClr>
                </a:solidFill>
              </a:rPr>
              <a:t>Provider Relations Representative </a:t>
            </a:r>
          </a:p>
        </p:txBody>
      </p:sp>
    </p:spTree>
    <p:extLst>
      <p:ext uri="{BB962C8B-B14F-4D97-AF65-F5344CB8AC3E}">
        <p14:creationId xmlns:p14="http://schemas.microsoft.com/office/powerpoint/2010/main" val="945955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Appeals</a:t>
            </a:r>
          </a:p>
        </p:txBody>
      </p:sp>
      <p:sp>
        <p:nvSpPr>
          <p:cNvPr id="4" name="Slide Number Placeholder 3"/>
          <p:cNvSpPr>
            <a:spLocks noGrp="1"/>
          </p:cNvSpPr>
          <p:nvPr>
            <p:ph type="sldNum" sz="quarter" idx="10"/>
          </p:nvPr>
        </p:nvSpPr>
        <p:spPr/>
        <p:txBody>
          <a:bodyPr/>
          <a:lstStyle/>
          <a:p>
            <a:fld id="{3BBB3D11-98FF-9A4C-8492-68051C44350C}" type="slidenum">
              <a:rPr lang="en-US" smtClean="0"/>
              <a:pPr/>
              <a:t>16</a:t>
            </a:fld>
            <a:endParaRPr lang="en-US"/>
          </a:p>
        </p:txBody>
      </p:sp>
      <p:sp>
        <p:nvSpPr>
          <p:cNvPr id="3" name="Content Placeholder 2"/>
          <p:cNvSpPr>
            <a:spLocks noGrp="1"/>
          </p:cNvSpPr>
          <p:nvPr>
            <p:ph idx="1"/>
          </p:nvPr>
        </p:nvSpPr>
        <p:spPr>
          <a:xfrm>
            <a:off x="457200" y="1279118"/>
            <a:ext cx="3604054" cy="3943671"/>
          </a:xfrm>
        </p:spPr>
        <p:txBody>
          <a:bodyPr>
            <a:normAutofit fontScale="85000" lnSpcReduction="10000"/>
          </a:bodyPr>
          <a:lstStyle/>
          <a:p>
            <a:endParaRPr lang="en-US" dirty="0"/>
          </a:p>
          <a:p>
            <a:endParaRPr lang="en-US" dirty="0"/>
          </a:p>
          <a:p>
            <a:r>
              <a:rPr lang="en-US" dirty="0">
                <a:solidFill>
                  <a:schemeClr val="bg2">
                    <a:lumMod val="50000"/>
                  </a:schemeClr>
                </a:solidFill>
              </a:rPr>
              <a:t>Provider has a right to appeal.</a:t>
            </a:r>
          </a:p>
          <a:p>
            <a:r>
              <a:rPr lang="en-US" dirty="0">
                <a:solidFill>
                  <a:schemeClr val="bg2">
                    <a:lumMod val="50000"/>
                  </a:schemeClr>
                </a:solidFill>
              </a:rPr>
              <a:t>Denied claim review comes to Provider Relations/Appeals Dept. </a:t>
            </a:r>
          </a:p>
          <a:p>
            <a:pPr lvl="1"/>
            <a:r>
              <a:rPr lang="en-US" dirty="0">
                <a:solidFill>
                  <a:schemeClr val="bg2">
                    <a:lumMod val="50000"/>
                  </a:schemeClr>
                </a:solidFill>
              </a:rPr>
              <a:t>Fill out claim review form</a:t>
            </a:r>
          </a:p>
          <a:p>
            <a:pPr lvl="1"/>
            <a:r>
              <a:rPr lang="en-US" dirty="0">
                <a:solidFill>
                  <a:schemeClr val="bg2">
                    <a:lumMod val="50000"/>
                  </a:schemeClr>
                </a:solidFill>
              </a:rPr>
              <a:t>Provide all necessary paperwork</a:t>
            </a:r>
          </a:p>
          <a:p>
            <a:pPr lvl="1"/>
            <a:r>
              <a:rPr lang="en-US" dirty="0">
                <a:solidFill>
                  <a:schemeClr val="bg2">
                    <a:lumMod val="50000"/>
                  </a:schemeClr>
                </a:solidFill>
              </a:rPr>
              <a:t>Fax or mail USPS</a:t>
            </a:r>
          </a:p>
          <a:p>
            <a:r>
              <a:rPr lang="en-US" dirty="0">
                <a:solidFill>
                  <a:schemeClr val="bg2">
                    <a:lumMod val="50000"/>
                  </a:schemeClr>
                </a:solidFill>
              </a:rPr>
              <a:t>Health New England makes a determination within 90 business days</a:t>
            </a:r>
          </a:p>
        </p:txBody>
      </p:sp>
      <p:pic>
        <p:nvPicPr>
          <p:cNvPr id="13" name="Picture 12"/>
          <p:cNvPicPr>
            <a:picLocks noChangeAspect="1"/>
          </p:cNvPicPr>
          <p:nvPr/>
        </p:nvPicPr>
        <p:blipFill>
          <a:blip r:embed="rId2"/>
          <a:stretch>
            <a:fillRect/>
          </a:stretch>
        </p:blipFill>
        <p:spPr>
          <a:xfrm>
            <a:off x="4707924" y="1404055"/>
            <a:ext cx="3669957" cy="4794918"/>
          </a:xfrm>
          <a:prstGeom prst="rect">
            <a:avLst/>
          </a:prstGeom>
        </p:spPr>
      </p:pic>
    </p:spTree>
    <p:extLst>
      <p:ext uri="{BB962C8B-B14F-4D97-AF65-F5344CB8AC3E}">
        <p14:creationId xmlns:p14="http://schemas.microsoft.com/office/powerpoint/2010/main" val="250751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Contacts </a:t>
            </a:r>
          </a:p>
        </p:txBody>
      </p:sp>
      <p:sp>
        <p:nvSpPr>
          <p:cNvPr id="3" name="Slide Number Placeholder 2"/>
          <p:cNvSpPr>
            <a:spLocks noGrp="1"/>
          </p:cNvSpPr>
          <p:nvPr>
            <p:ph type="sldNum" sz="quarter" idx="10"/>
          </p:nvPr>
        </p:nvSpPr>
        <p:spPr/>
        <p:txBody>
          <a:bodyPr/>
          <a:lstStyle/>
          <a:p>
            <a:fld id="{3BBB3D11-98FF-9A4C-8492-68051C44350C}" type="slidenum">
              <a:rPr lang="en-US" smtClean="0"/>
              <a:pPr/>
              <a:t>17</a:t>
            </a:fld>
            <a:endParaRPr lang="en-US"/>
          </a:p>
        </p:txBody>
      </p:sp>
      <p:pic>
        <p:nvPicPr>
          <p:cNvPr id="4" name="Picture 3"/>
          <p:cNvPicPr>
            <a:picLocks noChangeAspect="1"/>
          </p:cNvPicPr>
          <p:nvPr/>
        </p:nvPicPr>
        <p:blipFill>
          <a:blip r:embed="rId2"/>
          <a:stretch>
            <a:fillRect/>
          </a:stretch>
        </p:blipFill>
        <p:spPr>
          <a:xfrm>
            <a:off x="1682601" y="1102569"/>
            <a:ext cx="5778797" cy="5181866"/>
          </a:xfrm>
          <a:prstGeom prst="rect">
            <a:avLst/>
          </a:prstGeom>
        </p:spPr>
      </p:pic>
    </p:spTree>
    <p:extLst>
      <p:ext uri="{BB962C8B-B14F-4D97-AF65-F5344CB8AC3E}">
        <p14:creationId xmlns:p14="http://schemas.microsoft.com/office/powerpoint/2010/main" val="4195869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Specialty Partnerships</a:t>
            </a:r>
            <a:endParaRPr lang="en-US" dirty="0"/>
          </a:p>
        </p:txBody>
      </p:sp>
    </p:spTree>
    <p:extLst>
      <p:ext uri="{BB962C8B-B14F-4D97-AF65-F5344CB8AC3E}">
        <p14:creationId xmlns:p14="http://schemas.microsoft.com/office/powerpoint/2010/main" val="122476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New England Specialty Partners</a:t>
            </a:r>
          </a:p>
        </p:txBody>
      </p:sp>
      <p:sp>
        <p:nvSpPr>
          <p:cNvPr id="5" name="Slide Number Placeholder 4"/>
          <p:cNvSpPr>
            <a:spLocks noGrp="1"/>
          </p:cNvSpPr>
          <p:nvPr>
            <p:ph type="sldNum" sz="quarter" idx="10"/>
          </p:nvPr>
        </p:nvSpPr>
        <p:spPr/>
        <p:txBody>
          <a:bodyPr/>
          <a:lstStyle/>
          <a:p>
            <a:fld id="{3BBB3D11-98FF-9A4C-8492-68051C44350C}" type="slidenum">
              <a:rPr lang="en-US" smtClean="0"/>
              <a:pPr/>
              <a:t>19</a:t>
            </a:fld>
            <a:endParaRPr lang="en-US"/>
          </a:p>
        </p:txBody>
      </p:sp>
      <p:pic>
        <p:nvPicPr>
          <p:cNvPr id="7" name="Picture 6"/>
          <p:cNvPicPr>
            <a:picLocks noChangeAspect="1"/>
          </p:cNvPicPr>
          <p:nvPr/>
        </p:nvPicPr>
        <p:blipFill>
          <a:blip r:embed="rId3"/>
          <a:stretch>
            <a:fillRect/>
          </a:stretch>
        </p:blipFill>
        <p:spPr>
          <a:xfrm>
            <a:off x="4941828" y="3318934"/>
            <a:ext cx="3433875" cy="2534416"/>
          </a:xfrm>
          <a:prstGeom prst="rect">
            <a:avLst/>
          </a:prstGeom>
        </p:spPr>
      </p:pic>
      <p:pic>
        <p:nvPicPr>
          <p:cNvPr id="8" name="Picture 7"/>
          <p:cNvPicPr>
            <a:picLocks noChangeAspect="1"/>
          </p:cNvPicPr>
          <p:nvPr/>
        </p:nvPicPr>
        <p:blipFill>
          <a:blip r:embed="rId4"/>
          <a:stretch>
            <a:fillRect/>
          </a:stretch>
        </p:blipFill>
        <p:spPr>
          <a:xfrm>
            <a:off x="1217067" y="3594106"/>
            <a:ext cx="3911801" cy="2178162"/>
          </a:xfrm>
          <a:prstGeom prst="rect">
            <a:avLst/>
          </a:prstGeom>
        </p:spPr>
      </p:pic>
      <p:pic>
        <p:nvPicPr>
          <p:cNvPr id="9" name="Picture 8"/>
          <p:cNvPicPr>
            <a:picLocks noChangeAspect="1"/>
          </p:cNvPicPr>
          <p:nvPr/>
        </p:nvPicPr>
        <p:blipFill>
          <a:blip r:embed="rId5"/>
          <a:stretch>
            <a:fillRect/>
          </a:stretch>
        </p:blipFill>
        <p:spPr>
          <a:xfrm>
            <a:off x="1636776" y="1174130"/>
            <a:ext cx="5687568" cy="2276501"/>
          </a:xfrm>
          <a:prstGeom prst="rect">
            <a:avLst/>
          </a:prstGeom>
        </p:spPr>
      </p:pic>
    </p:spTree>
    <p:extLst>
      <p:ext uri="{BB962C8B-B14F-4D97-AF65-F5344CB8AC3E}">
        <p14:creationId xmlns:p14="http://schemas.microsoft.com/office/powerpoint/2010/main" val="421536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Introductions</a:t>
            </a:r>
          </a:p>
        </p:txBody>
      </p:sp>
      <p:sp>
        <p:nvSpPr>
          <p:cNvPr id="3" name="Content Placeholder 2"/>
          <p:cNvSpPr>
            <a:spLocks noGrp="1"/>
          </p:cNvSpPr>
          <p:nvPr>
            <p:ph idx="1"/>
          </p:nvPr>
        </p:nvSpPr>
        <p:spPr/>
        <p:txBody>
          <a:bodyPr/>
          <a:lstStyle/>
          <a:p>
            <a:r>
              <a:rPr lang="en-US" dirty="0"/>
              <a:t>Mary Santiago, Sr. Provider Relations Representative</a:t>
            </a:r>
          </a:p>
          <a:p>
            <a:r>
              <a:rPr lang="en-US" dirty="0"/>
              <a:t>Mary Humel, Sr. Provider Relations Representative</a:t>
            </a:r>
          </a:p>
          <a:p>
            <a:endParaRPr lang="en-US" dirty="0"/>
          </a:p>
        </p:txBody>
      </p:sp>
      <p:sp>
        <p:nvSpPr>
          <p:cNvPr id="4" name="Slide Number Placeholder 3"/>
          <p:cNvSpPr>
            <a:spLocks noGrp="1"/>
          </p:cNvSpPr>
          <p:nvPr>
            <p:ph type="sldNum" sz="quarter" idx="10"/>
          </p:nvPr>
        </p:nvSpPr>
        <p:spPr/>
        <p:txBody>
          <a:bodyPr/>
          <a:lstStyle/>
          <a:p>
            <a:fld id="{3BBB3D11-98FF-9A4C-8492-68051C44350C}" type="slidenum">
              <a:rPr lang="en-US" smtClean="0"/>
              <a:pPr/>
              <a:t>2</a:t>
            </a:fld>
            <a:endParaRPr lang="en-US"/>
          </a:p>
        </p:txBody>
      </p:sp>
    </p:spTree>
    <p:extLst>
      <p:ext uri="{BB962C8B-B14F-4D97-AF65-F5344CB8AC3E}">
        <p14:creationId xmlns:p14="http://schemas.microsoft.com/office/powerpoint/2010/main" val="2366533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&amp; Coding Reviews</a:t>
            </a:r>
          </a:p>
        </p:txBody>
      </p:sp>
      <p:sp>
        <p:nvSpPr>
          <p:cNvPr id="4" name="Slide Number Placeholder 3"/>
          <p:cNvSpPr>
            <a:spLocks noGrp="1"/>
          </p:cNvSpPr>
          <p:nvPr>
            <p:ph type="sldNum" sz="quarter" idx="10"/>
          </p:nvPr>
        </p:nvSpPr>
        <p:spPr/>
        <p:txBody>
          <a:bodyPr/>
          <a:lstStyle/>
          <a:p>
            <a:fld id="{3BBB3D11-98FF-9A4C-8492-68051C44350C}" type="slidenum">
              <a:rPr lang="en-US" smtClean="0"/>
              <a:pPr/>
              <a:t>20</a:t>
            </a:fld>
            <a:endParaRPr lang="en-US"/>
          </a:p>
        </p:txBody>
      </p:sp>
      <p:sp>
        <p:nvSpPr>
          <p:cNvPr id="3" name="Content Placeholder 2"/>
          <p:cNvSpPr>
            <a:spLocks noGrp="1"/>
          </p:cNvSpPr>
          <p:nvPr>
            <p:ph idx="1"/>
          </p:nvPr>
        </p:nvSpPr>
        <p:spPr>
          <a:xfrm>
            <a:off x="457200" y="1279118"/>
            <a:ext cx="7772400" cy="5077232"/>
          </a:xfrm>
        </p:spPr>
        <p:txBody>
          <a:bodyPr>
            <a:normAutofit fontScale="92500" lnSpcReduction="10000"/>
          </a:bodyPr>
          <a:lstStyle/>
          <a:p>
            <a:pPr>
              <a:buFont typeface="Arial" panose="020B0604020202020204" pitchFamily="34" charset="0"/>
              <a:buChar char="•"/>
            </a:pPr>
            <a:r>
              <a:rPr lang="en-US" dirty="0" err="1">
                <a:solidFill>
                  <a:schemeClr val="bg2">
                    <a:lumMod val="50000"/>
                  </a:schemeClr>
                </a:solidFill>
              </a:rPr>
              <a:t>Zelis</a:t>
            </a:r>
            <a:endParaRPr lang="en-US" dirty="0">
              <a:solidFill>
                <a:schemeClr val="bg2">
                  <a:lumMod val="50000"/>
                </a:schemeClr>
              </a:solidFill>
            </a:endParaRPr>
          </a:p>
          <a:p>
            <a:pPr lvl="1">
              <a:buFont typeface="Arial" panose="020B0604020202020204" pitchFamily="34" charset="0"/>
              <a:buChar char="̶"/>
            </a:pPr>
            <a:r>
              <a:rPr lang="en-US" dirty="0"/>
              <a:t>High dollar claim review</a:t>
            </a:r>
          </a:p>
          <a:p>
            <a:pPr lvl="1">
              <a:buFont typeface="Arial" panose="020B0604020202020204" pitchFamily="34" charset="0"/>
              <a:buChar char="̶"/>
            </a:pPr>
            <a:r>
              <a:rPr lang="en-US" dirty="0"/>
              <a:t>Vendor to perform what was already in place/more efficient</a:t>
            </a:r>
          </a:p>
          <a:p>
            <a:pPr lvl="1">
              <a:buFont typeface="Arial" panose="020B0604020202020204" pitchFamily="34" charset="0"/>
              <a:buChar char="̶"/>
            </a:pPr>
            <a:r>
              <a:rPr lang="en-US" dirty="0"/>
              <a:t>Communication was sent out February 2019</a:t>
            </a:r>
          </a:p>
          <a:p>
            <a:pPr lvl="1">
              <a:buFont typeface="Arial" panose="020B0604020202020204" pitchFamily="34" charset="0"/>
              <a:buChar char="̶"/>
            </a:pPr>
            <a:r>
              <a:rPr lang="en-US" dirty="0"/>
              <a:t>Reviewing claims starting at $35K </a:t>
            </a:r>
          </a:p>
          <a:p>
            <a:pPr lvl="1">
              <a:buFont typeface="Arial" panose="020B0604020202020204" pitchFamily="34" charset="0"/>
              <a:buChar char="̶"/>
            </a:pPr>
            <a:r>
              <a:rPr lang="en-US" dirty="0"/>
              <a:t>May request medical records for high dollars $100k</a:t>
            </a:r>
          </a:p>
          <a:p>
            <a:pPr lvl="1">
              <a:buFont typeface="Arial" panose="020B0604020202020204" pitchFamily="34" charset="0"/>
              <a:buChar char="̶"/>
            </a:pPr>
            <a:r>
              <a:rPr lang="en-US" dirty="0"/>
              <a:t>Process of claim review is approximately 7 – 10 business day</a:t>
            </a:r>
          </a:p>
          <a:p>
            <a:pPr marL="0" indent="0">
              <a:buNone/>
            </a:pPr>
            <a:endParaRPr lang="en-US" dirty="0"/>
          </a:p>
          <a:p>
            <a:pPr>
              <a:buFont typeface="Arial" panose="020B0604020202020204" pitchFamily="34" charset="0"/>
              <a:buChar char="•"/>
            </a:pPr>
            <a:r>
              <a:rPr lang="en-US" dirty="0">
                <a:solidFill>
                  <a:schemeClr val="bg2">
                    <a:lumMod val="50000"/>
                  </a:schemeClr>
                </a:solidFill>
              </a:rPr>
              <a:t>Amenity (Nurse Audit) </a:t>
            </a:r>
          </a:p>
          <a:p>
            <a:pPr lvl="1">
              <a:buFont typeface="Arial" panose="020B0604020202020204" pitchFamily="34" charset="0"/>
              <a:buChar char="̶"/>
            </a:pPr>
            <a:r>
              <a:rPr lang="en-US" dirty="0"/>
              <a:t>Institutional and Professional Coding &amp; Clinical Review</a:t>
            </a:r>
          </a:p>
          <a:p>
            <a:pPr marL="0" indent="0">
              <a:buNone/>
            </a:pPr>
            <a:endParaRPr lang="en-US" dirty="0"/>
          </a:p>
          <a:p>
            <a:pPr>
              <a:buFont typeface="Arial" panose="020B0604020202020204" pitchFamily="34" charset="0"/>
              <a:buChar char="•"/>
            </a:pPr>
            <a:r>
              <a:rPr lang="en-US" dirty="0">
                <a:solidFill>
                  <a:schemeClr val="bg2">
                    <a:lumMod val="50000"/>
                  </a:schemeClr>
                </a:solidFill>
              </a:rPr>
              <a:t>Discovery Health Partner </a:t>
            </a:r>
          </a:p>
          <a:p>
            <a:pPr lvl="1"/>
            <a:r>
              <a:rPr lang="en-US" dirty="0"/>
              <a:t>Claims audit on Medicare Advantage plan members with end-stage renal disease</a:t>
            </a:r>
          </a:p>
          <a:p>
            <a:pPr lvl="1"/>
            <a:r>
              <a:rPr lang="en-US" dirty="0"/>
              <a:t>Ensures dialysis providers submit accurate and complete CMS-2728-U3 forms to the Centers for Medicare &amp; Medicaid Services (CMS) </a:t>
            </a:r>
          </a:p>
        </p:txBody>
      </p:sp>
    </p:spTree>
    <p:extLst>
      <p:ext uri="{BB962C8B-B14F-4D97-AF65-F5344CB8AC3E}">
        <p14:creationId xmlns:p14="http://schemas.microsoft.com/office/powerpoint/2010/main" val="50248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Management and Benefits Solutions</a:t>
            </a:r>
          </a:p>
        </p:txBody>
      </p:sp>
      <p:sp>
        <p:nvSpPr>
          <p:cNvPr id="4" name="Slide Number Placeholder 3"/>
          <p:cNvSpPr>
            <a:spLocks noGrp="1"/>
          </p:cNvSpPr>
          <p:nvPr>
            <p:ph type="sldNum" sz="quarter" idx="10"/>
          </p:nvPr>
        </p:nvSpPr>
        <p:spPr/>
        <p:txBody>
          <a:bodyPr/>
          <a:lstStyle/>
          <a:p>
            <a:fld id="{3BBB3D11-98FF-9A4C-8492-68051C44350C}" type="slidenum">
              <a:rPr lang="en-US" smtClean="0"/>
              <a:pPr/>
              <a:t>21</a:t>
            </a:fld>
            <a:endParaRPr lang="en-US"/>
          </a:p>
        </p:txBody>
      </p:sp>
      <p:sp>
        <p:nvSpPr>
          <p:cNvPr id="3" name="Content Placeholder 2"/>
          <p:cNvSpPr>
            <a:spLocks noGrp="1"/>
          </p:cNvSpPr>
          <p:nvPr>
            <p:ph idx="1"/>
          </p:nvPr>
        </p:nvSpPr>
        <p:spPr>
          <a:xfrm>
            <a:off x="457200" y="1279118"/>
            <a:ext cx="7772400" cy="5077232"/>
          </a:xfrm>
        </p:spPr>
        <p:txBody>
          <a:bodyPr>
            <a:normAutofit fontScale="92500" lnSpcReduction="10000"/>
          </a:bodyPr>
          <a:lstStyle/>
          <a:p>
            <a:r>
              <a:rPr lang="en-US" dirty="0">
                <a:solidFill>
                  <a:schemeClr val="bg2">
                    <a:lumMod val="50000"/>
                  </a:schemeClr>
                </a:solidFill>
              </a:rPr>
              <a:t>Healthmap Solutions </a:t>
            </a:r>
          </a:p>
          <a:p>
            <a:pPr lvl="1"/>
            <a:r>
              <a:rPr lang="en-US" dirty="0"/>
              <a:t>Care Management benefit</a:t>
            </a:r>
          </a:p>
          <a:p>
            <a:pPr lvl="1"/>
            <a:r>
              <a:rPr lang="en-US" dirty="0"/>
              <a:t>Identifies member with potential kidney disease or end-stage renal disease</a:t>
            </a:r>
          </a:p>
          <a:p>
            <a:r>
              <a:rPr lang="en-US" dirty="0">
                <a:solidFill>
                  <a:schemeClr val="bg2">
                    <a:lumMod val="50000"/>
                  </a:schemeClr>
                </a:solidFill>
              </a:rPr>
              <a:t>Rx Savings Solution</a:t>
            </a:r>
          </a:p>
          <a:p>
            <a:pPr lvl="1"/>
            <a:r>
              <a:rPr lang="en-US" dirty="0"/>
              <a:t>Pharmacy savings solution </a:t>
            </a:r>
          </a:p>
          <a:p>
            <a:pPr lvl="1"/>
            <a:r>
              <a:rPr lang="en-US" dirty="0"/>
              <a:t>Works with providers to identify cost-effective medication</a:t>
            </a:r>
          </a:p>
          <a:p>
            <a:r>
              <a:rPr lang="en-US" dirty="0">
                <a:solidFill>
                  <a:schemeClr val="bg2">
                    <a:lumMod val="50000"/>
                  </a:schemeClr>
                </a:solidFill>
              </a:rPr>
              <a:t>Optum</a:t>
            </a:r>
          </a:p>
          <a:p>
            <a:pPr lvl="1"/>
            <a:r>
              <a:rPr lang="en-US" dirty="0"/>
              <a:t>Pharmacy Benefit Manager</a:t>
            </a:r>
          </a:p>
          <a:p>
            <a:pPr lvl="1"/>
            <a:r>
              <a:rPr lang="en-US" dirty="0"/>
              <a:t>Acupuncture network</a:t>
            </a:r>
          </a:p>
          <a:p>
            <a:pPr lvl="1"/>
            <a:r>
              <a:rPr lang="en-US" dirty="0"/>
              <a:t>Transplant assistance </a:t>
            </a:r>
          </a:p>
          <a:p>
            <a:r>
              <a:rPr lang="en-US" dirty="0" err="1">
                <a:solidFill>
                  <a:schemeClr val="bg2">
                    <a:lumMod val="50000"/>
                  </a:schemeClr>
                </a:solidFill>
              </a:rPr>
              <a:t>Evicore</a:t>
            </a:r>
            <a:endParaRPr lang="en-US" dirty="0">
              <a:solidFill>
                <a:schemeClr val="bg2">
                  <a:lumMod val="50000"/>
                </a:schemeClr>
              </a:solidFill>
            </a:endParaRPr>
          </a:p>
          <a:p>
            <a:pPr lvl="1"/>
            <a:r>
              <a:rPr lang="en-US" dirty="0"/>
              <a:t>Authorization management for genetic lab, high cost imaging, sleep studies</a:t>
            </a:r>
          </a:p>
          <a:p>
            <a:r>
              <a:rPr lang="en-US" dirty="0">
                <a:solidFill>
                  <a:schemeClr val="bg2">
                    <a:lumMod val="50000"/>
                  </a:schemeClr>
                </a:solidFill>
              </a:rPr>
              <a:t>Northwood</a:t>
            </a:r>
            <a:r>
              <a:rPr lang="en-US" dirty="0"/>
              <a:t> </a:t>
            </a:r>
          </a:p>
          <a:p>
            <a:pPr lvl="1"/>
            <a:r>
              <a:rPr lang="en-US" dirty="0"/>
              <a:t>Network of providers supplying durable medical equipment &amp; supplies</a:t>
            </a:r>
          </a:p>
          <a:p>
            <a:pPr lvl="1"/>
            <a:r>
              <a:rPr lang="en-US" dirty="0"/>
              <a:t>Management of authorization</a:t>
            </a:r>
          </a:p>
        </p:txBody>
      </p:sp>
    </p:spTree>
    <p:extLst>
      <p:ext uri="{BB962C8B-B14F-4D97-AF65-F5344CB8AC3E}">
        <p14:creationId xmlns:p14="http://schemas.microsoft.com/office/powerpoint/2010/main" val="111724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Added Value Program Resources</a:t>
            </a:r>
            <a:endParaRPr lang="en-US" dirty="0"/>
          </a:p>
        </p:txBody>
      </p:sp>
    </p:spTree>
    <p:extLst>
      <p:ext uri="{BB962C8B-B14F-4D97-AF65-F5344CB8AC3E}">
        <p14:creationId xmlns:p14="http://schemas.microsoft.com/office/powerpoint/2010/main" val="1376369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New England Resources</a:t>
            </a:r>
          </a:p>
        </p:txBody>
      </p:sp>
      <p:sp>
        <p:nvSpPr>
          <p:cNvPr id="5" name="Slide Number Placeholder 4"/>
          <p:cNvSpPr>
            <a:spLocks noGrp="1"/>
          </p:cNvSpPr>
          <p:nvPr>
            <p:ph type="sldNum" sz="quarter" idx="10"/>
          </p:nvPr>
        </p:nvSpPr>
        <p:spPr/>
        <p:txBody>
          <a:bodyPr/>
          <a:lstStyle/>
          <a:p>
            <a:fld id="{3BBB3D11-98FF-9A4C-8492-68051C44350C}" type="slidenum">
              <a:rPr lang="en-US" smtClean="0"/>
              <a:pPr/>
              <a:t>23</a:t>
            </a:fld>
            <a:endParaRPr lang="en-US"/>
          </a:p>
        </p:txBody>
      </p:sp>
      <p:pic>
        <p:nvPicPr>
          <p:cNvPr id="4" name="Content Placeholder 3"/>
          <p:cNvPicPr>
            <a:picLocks noGrp="1" noChangeAspect="1"/>
          </p:cNvPicPr>
          <p:nvPr>
            <p:ph idx="1"/>
          </p:nvPr>
        </p:nvPicPr>
        <p:blipFill>
          <a:blip r:embed="rId3"/>
          <a:stretch>
            <a:fillRect/>
          </a:stretch>
        </p:blipFill>
        <p:spPr>
          <a:xfrm>
            <a:off x="1773936" y="1321655"/>
            <a:ext cx="5596128" cy="4743694"/>
          </a:xfrm>
          <a:prstGeom prst="rect">
            <a:avLst/>
          </a:prstGeom>
        </p:spPr>
      </p:pic>
    </p:spTree>
    <p:extLst>
      <p:ext uri="{BB962C8B-B14F-4D97-AF65-F5344CB8AC3E}">
        <p14:creationId xmlns:p14="http://schemas.microsoft.com/office/powerpoint/2010/main" val="2381431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Product &amp; Membership Updates</a:t>
            </a:r>
            <a:endParaRPr lang="en-US" dirty="0"/>
          </a:p>
        </p:txBody>
      </p:sp>
    </p:spTree>
    <p:extLst>
      <p:ext uri="{BB962C8B-B14F-4D97-AF65-F5344CB8AC3E}">
        <p14:creationId xmlns:p14="http://schemas.microsoft.com/office/powerpoint/2010/main" val="1284911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 Update </a:t>
            </a: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BBB3D11-98FF-9A4C-8492-68051C44350C}" type="slidenum">
              <a:rPr lang="en-US" smtClean="0"/>
              <a:pPr/>
              <a:t>25</a:t>
            </a:fld>
            <a:endParaRPr lang="en-US"/>
          </a:p>
        </p:txBody>
      </p:sp>
      <p:pic>
        <p:nvPicPr>
          <p:cNvPr id="6" name="Picture 5"/>
          <p:cNvPicPr>
            <a:picLocks noChangeAspect="1"/>
          </p:cNvPicPr>
          <p:nvPr/>
        </p:nvPicPr>
        <p:blipFill>
          <a:blip r:embed="rId2"/>
          <a:stretch>
            <a:fillRect/>
          </a:stretch>
        </p:blipFill>
        <p:spPr>
          <a:xfrm>
            <a:off x="2366962" y="1609725"/>
            <a:ext cx="4410075" cy="3638550"/>
          </a:xfrm>
          <a:prstGeom prst="rect">
            <a:avLst/>
          </a:prstGeom>
        </p:spPr>
      </p:pic>
    </p:spTree>
    <p:extLst>
      <p:ext uri="{BB962C8B-B14F-4D97-AF65-F5344CB8AC3E}">
        <p14:creationId xmlns:p14="http://schemas.microsoft.com/office/powerpoint/2010/main" val="32887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Commercial Product Update </a:t>
            </a:r>
          </a:p>
        </p:txBody>
      </p:sp>
      <p:sp>
        <p:nvSpPr>
          <p:cNvPr id="3" name="Content Placeholder 2"/>
          <p:cNvSpPr>
            <a:spLocks noGrp="1"/>
          </p:cNvSpPr>
          <p:nvPr>
            <p:ph idx="1"/>
          </p:nvPr>
        </p:nvSpPr>
        <p:spPr/>
        <p:txBody>
          <a:bodyPr>
            <a:normAutofit/>
          </a:bodyPr>
          <a:lstStyle/>
          <a:p>
            <a:pPr marL="0" indent="0">
              <a:buNone/>
            </a:pPr>
            <a:r>
              <a:rPr lang="en-US" dirty="0">
                <a:solidFill>
                  <a:schemeClr val="bg2">
                    <a:lumMod val="50000"/>
                  </a:schemeClr>
                </a:solidFill>
              </a:rPr>
              <a:t>Commercial Fully Funded HMO &amp; PPO</a:t>
            </a:r>
          </a:p>
          <a:p>
            <a:pPr lvl="1"/>
            <a:r>
              <a:rPr lang="en-US" dirty="0"/>
              <a:t>PHCS for out-of-network visits so member experience is in-network benefits</a:t>
            </a:r>
          </a:p>
          <a:p>
            <a:pPr lvl="1"/>
            <a:r>
              <a:rPr lang="en-US" dirty="0"/>
              <a:t>Additional benefits like Acupuncture and Massage Reimbursement</a:t>
            </a:r>
          </a:p>
          <a:p>
            <a:pPr lvl="1"/>
            <a:endParaRPr lang="en-US" dirty="0"/>
          </a:p>
          <a:p>
            <a:pPr marL="0" indent="0">
              <a:buNone/>
            </a:pPr>
            <a:r>
              <a:rPr lang="en-US" dirty="0">
                <a:solidFill>
                  <a:schemeClr val="bg2">
                    <a:lumMod val="50000"/>
                  </a:schemeClr>
                </a:solidFill>
              </a:rPr>
              <a:t>Medicare Supplement throughout Massachusetts</a:t>
            </a:r>
          </a:p>
          <a:p>
            <a:pPr lvl="1"/>
            <a:r>
              <a:rPr lang="en-US" sz="1700" dirty="0">
                <a:solidFill>
                  <a:schemeClr val="tx1"/>
                </a:solidFill>
              </a:rPr>
              <a:t>Health New England Core</a:t>
            </a:r>
          </a:p>
          <a:p>
            <a:pPr lvl="1"/>
            <a:r>
              <a:rPr lang="en-US" sz="1700" dirty="0">
                <a:solidFill>
                  <a:schemeClr val="tx1"/>
                </a:solidFill>
              </a:rPr>
              <a:t>Health New England Supplement 1</a:t>
            </a:r>
          </a:p>
          <a:p>
            <a:pPr lvl="1"/>
            <a:r>
              <a:rPr lang="en-US" sz="1700" dirty="0">
                <a:solidFill>
                  <a:schemeClr val="tx1"/>
                </a:solidFill>
              </a:rPr>
              <a:t>Health New England Supplement 1A</a:t>
            </a:r>
            <a:endParaRPr lang="en-US" dirty="0"/>
          </a:p>
          <a:p>
            <a:pPr marL="0" indent="0">
              <a:buNone/>
            </a:pPr>
            <a:endParaRPr lang="en-US" dirty="0"/>
          </a:p>
          <a:p>
            <a:pPr marL="0" indent="0">
              <a:buNone/>
            </a:pPr>
            <a:r>
              <a:rPr lang="en-US" dirty="0">
                <a:solidFill>
                  <a:schemeClr val="bg2">
                    <a:lumMod val="50000"/>
                  </a:schemeClr>
                </a:solidFill>
              </a:rPr>
              <a:t>Medicare Advantage / Medicaid – Western Massachusetts area</a:t>
            </a:r>
          </a:p>
          <a:p>
            <a:endParaRPr lang="en-US" dirty="0"/>
          </a:p>
          <a:p>
            <a:endParaRPr lang="en-US" dirty="0"/>
          </a:p>
        </p:txBody>
      </p:sp>
      <p:sp>
        <p:nvSpPr>
          <p:cNvPr id="4" name="Slide Number Placeholder 3"/>
          <p:cNvSpPr>
            <a:spLocks noGrp="1"/>
          </p:cNvSpPr>
          <p:nvPr>
            <p:ph type="sldNum" sz="quarter" idx="10"/>
          </p:nvPr>
        </p:nvSpPr>
        <p:spPr/>
        <p:txBody>
          <a:bodyPr/>
          <a:lstStyle/>
          <a:p>
            <a:fld id="{3BBB3D11-98FF-9A4C-8492-68051C44350C}" type="slidenum">
              <a:rPr lang="en-US" smtClean="0"/>
              <a:pPr/>
              <a:t>26</a:t>
            </a:fld>
            <a:endParaRPr lang="en-US"/>
          </a:p>
        </p:txBody>
      </p:sp>
    </p:spTree>
    <p:extLst>
      <p:ext uri="{BB962C8B-B14F-4D97-AF65-F5344CB8AC3E}">
        <p14:creationId xmlns:p14="http://schemas.microsoft.com/office/powerpoint/2010/main" val="2725403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5451" y="1"/>
            <a:ext cx="8768549" cy="1017036"/>
          </a:xfrm>
          <a:prstGeom prst="rect">
            <a:avLst/>
          </a:prstGeom>
        </p:spPr>
        <p:txBody>
          <a:bodyPr vert="horz" lIns="91440" tIns="45720" rIns="91440" bIns="45720" rtlCol="0" anchor="ctr">
            <a:noAutofit/>
          </a:bodyPr>
          <a:lstStyle/>
          <a:p>
            <a:pPr defTabSz="914400">
              <a:spcBef>
                <a:spcPct val="0"/>
              </a:spcBef>
              <a:defRPr/>
            </a:pPr>
            <a:r>
              <a:rPr lang="en-US" sz="2800" b="1" dirty="0">
                <a:solidFill>
                  <a:schemeClr val="bg1"/>
                </a:solidFill>
                <a:latin typeface="Arial"/>
                <a:cs typeface="Arial"/>
              </a:rPr>
              <a:t>Medicare Supplement </a:t>
            </a:r>
            <a:r>
              <a:rPr lang="en-US" sz="2800" b="1" dirty="0">
                <a:solidFill>
                  <a:schemeClr val="bg1"/>
                </a:solidFill>
                <a:cs typeface="Arial"/>
              </a:rPr>
              <a:t>Plans - </a:t>
            </a:r>
            <a:r>
              <a:rPr lang="en-US" sz="2400" b="1" dirty="0">
                <a:solidFill>
                  <a:schemeClr val="bg1"/>
                </a:solidFill>
                <a:cs typeface="Arial"/>
              </a:rPr>
              <a:t>Important to Know</a:t>
            </a:r>
            <a:endParaRPr lang="en-US" sz="2400" b="1" dirty="0">
              <a:solidFill>
                <a:schemeClr val="bg1"/>
              </a:solidFill>
              <a:latin typeface="Arial"/>
              <a:cs typeface="Arial"/>
            </a:endParaRPr>
          </a:p>
        </p:txBody>
      </p:sp>
      <p:sp>
        <p:nvSpPr>
          <p:cNvPr id="2" name="Slide Number Placeholder 1"/>
          <p:cNvSpPr>
            <a:spLocks noGrp="1"/>
          </p:cNvSpPr>
          <p:nvPr>
            <p:ph type="sldNum" sz="quarter" idx="10"/>
          </p:nvPr>
        </p:nvSpPr>
        <p:spPr/>
        <p:txBody>
          <a:bodyPr/>
          <a:lstStyle/>
          <a:p>
            <a:fld id="{3BBB3D11-98FF-9A4C-8492-68051C44350C}" type="slidenum">
              <a:rPr lang="en-US" smtClean="0"/>
              <a:pPr/>
              <a:t>27</a:t>
            </a:fld>
            <a:endParaRPr lang="en-US" dirty="0"/>
          </a:p>
        </p:txBody>
      </p:sp>
      <p:pic>
        <p:nvPicPr>
          <p:cNvPr id="3" name="Picture 2"/>
          <p:cNvPicPr>
            <a:picLocks noChangeAspect="1"/>
          </p:cNvPicPr>
          <p:nvPr/>
        </p:nvPicPr>
        <p:blipFill>
          <a:blip r:embed="rId3"/>
          <a:stretch>
            <a:fillRect/>
          </a:stretch>
        </p:blipFill>
        <p:spPr>
          <a:xfrm>
            <a:off x="293722" y="3916326"/>
            <a:ext cx="1118902" cy="1118902"/>
          </a:xfrm>
          <a:prstGeom prst="rect">
            <a:avLst/>
          </a:prstGeom>
        </p:spPr>
      </p:pic>
      <p:pic>
        <p:nvPicPr>
          <p:cNvPr id="4" name="Picture 3"/>
          <p:cNvPicPr>
            <a:picLocks noChangeAspect="1"/>
          </p:cNvPicPr>
          <p:nvPr/>
        </p:nvPicPr>
        <p:blipFill>
          <a:blip r:embed="rId4"/>
          <a:stretch>
            <a:fillRect/>
          </a:stretch>
        </p:blipFill>
        <p:spPr>
          <a:xfrm>
            <a:off x="296746" y="1069276"/>
            <a:ext cx="1115878" cy="1134191"/>
          </a:xfrm>
          <a:prstGeom prst="rect">
            <a:avLst/>
          </a:prstGeom>
        </p:spPr>
      </p:pic>
      <p:sp>
        <p:nvSpPr>
          <p:cNvPr id="8" name="TextBox 7"/>
          <p:cNvSpPr txBox="1"/>
          <p:nvPr/>
        </p:nvSpPr>
        <p:spPr>
          <a:xfrm>
            <a:off x="1673308" y="3755233"/>
            <a:ext cx="7266432" cy="923330"/>
          </a:xfrm>
          <a:prstGeom prst="rect">
            <a:avLst/>
          </a:prstGeom>
          <a:noFill/>
        </p:spPr>
        <p:txBody>
          <a:bodyPr wrap="square" rtlCol="0">
            <a:spAutoFit/>
          </a:bodyPr>
          <a:lstStyle/>
          <a:p>
            <a:r>
              <a:rPr lang="en-US" dirty="0"/>
              <a:t>Medicare beneficiaries are covered throughout the US and US territories and must use a provider, doctor or hospital that accepts Original Medicare.</a:t>
            </a:r>
          </a:p>
        </p:txBody>
      </p:sp>
      <p:sp>
        <p:nvSpPr>
          <p:cNvPr id="9" name="TextBox 8"/>
          <p:cNvSpPr txBox="1"/>
          <p:nvPr/>
        </p:nvSpPr>
        <p:spPr>
          <a:xfrm>
            <a:off x="1673308" y="1142266"/>
            <a:ext cx="7266433" cy="665550"/>
          </a:xfrm>
          <a:prstGeom prst="rect">
            <a:avLst/>
          </a:prstGeom>
          <a:noFill/>
        </p:spPr>
        <p:txBody>
          <a:bodyPr wrap="square" rtlCol="0">
            <a:spAutoFit/>
          </a:bodyPr>
          <a:lstStyle/>
          <a:p>
            <a:r>
              <a:rPr lang="en-US" dirty="0"/>
              <a:t>Medicare Supplement members do not require a Primary Care Provider or a referral to see a specialist. </a:t>
            </a:r>
          </a:p>
        </p:txBody>
      </p:sp>
      <p:pic>
        <p:nvPicPr>
          <p:cNvPr id="12" name="Picture 11"/>
          <p:cNvPicPr>
            <a:picLocks noChangeAspect="1"/>
          </p:cNvPicPr>
          <p:nvPr/>
        </p:nvPicPr>
        <p:blipFill>
          <a:blip r:embed="rId5"/>
          <a:stretch>
            <a:fillRect/>
          </a:stretch>
        </p:blipFill>
        <p:spPr>
          <a:xfrm>
            <a:off x="296746" y="2380318"/>
            <a:ext cx="1127760" cy="1127760"/>
          </a:xfrm>
          <a:prstGeom prst="rect">
            <a:avLst/>
          </a:prstGeom>
        </p:spPr>
      </p:pic>
      <p:sp>
        <p:nvSpPr>
          <p:cNvPr id="13" name="TextBox 12"/>
          <p:cNvSpPr txBox="1"/>
          <p:nvPr/>
        </p:nvSpPr>
        <p:spPr>
          <a:xfrm>
            <a:off x="1673308" y="2396402"/>
            <a:ext cx="7266432" cy="646331"/>
          </a:xfrm>
          <a:prstGeom prst="rect">
            <a:avLst/>
          </a:prstGeom>
          <a:noFill/>
        </p:spPr>
        <p:txBody>
          <a:bodyPr wrap="square" rtlCol="0">
            <a:spAutoFit/>
          </a:bodyPr>
          <a:lstStyle/>
          <a:p>
            <a:r>
              <a:rPr lang="en-US" dirty="0"/>
              <a:t>Part D drug coverage is not included; Medicare beneficiaries must purchase a Part D drug plan separately.</a:t>
            </a:r>
          </a:p>
        </p:txBody>
      </p:sp>
      <p:pic>
        <p:nvPicPr>
          <p:cNvPr id="10" name="Picture 9"/>
          <p:cNvPicPr>
            <a:picLocks noChangeAspect="1"/>
          </p:cNvPicPr>
          <p:nvPr/>
        </p:nvPicPr>
        <p:blipFill>
          <a:blip r:embed="rId6"/>
          <a:stretch>
            <a:fillRect/>
          </a:stretch>
        </p:blipFill>
        <p:spPr>
          <a:xfrm>
            <a:off x="293722" y="5259070"/>
            <a:ext cx="1097280" cy="1097280"/>
          </a:xfrm>
          <a:prstGeom prst="rect">
            <a:avLst/>
          </a:prstGeom>
        </p:spPr>
      </p:pic>
      <p:sp>
        <p:nvSpPr>
          <p:cNvPr id="15" name="Rectangle 14"/>
          <p:cNvSpPr/>
          <p:nvPr/>
        </p:nvSpPr>
        <p:spPr>
          <a:xfrm>
            <a:off x="1673307" y="5179967"/>
            <a:ext cx="7266433" cy="830997"/>
          </a:xfrm>
          <a:prstGeom prst="rect">
            <a:avLst/>
          </a:prstGeom>
        </p:spPr>
        <p:txBody>
          <a:bodyPr wrap="square">
            <a:spAutoFit/>
          </a:bodyPr>
          <a:lstStyle/>
          <a:p>
            <a:r>
              <a:rPr lang="en-US" dirty="0"/>
              <a:t>All Medicare Supplement plans have to cover the same set of core benefits. </a:t>
            </a:r>
          </a:p>
          <a:p>
            <a:pPr marL="285750" indent="-285750">
              <a:buFont typeface="Arial" panose="020B0604020202020204" pitchFamily="34" charset="0"/>
              <a:buChar char="•"/>
            </a:pPr>
            <a:r>
              <a:rPr lang="en-US" sz="1200" b="1" dirty="0"/>
              <a:t>Difference between carriers: </a:t>
            </a:r>
            <a:r>
              <a:rPr lang="en-US" sz="1200" i="1" dirty="0"/>
              <a:t>Monthly Premium, Additional Benefits, Premium Discount. </a:t>
            </a:r>
          </a:p>
        </p:txBody>
      </p:sp>
    </p:spTree>
    <p:extLst>
      <p:ext uri="{BB962C8B-B14F-4D97-AF65-F5344CB8AC3E}">
        <p14:creationId xmlns:p14="http://schemas.microsoft.com/office/powerpoint/2010/main" val="205181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Questions</a:t>
            </a:r>
          </a:p>
        </p:txBody>
      </p:sp>
    </p:spTree>
    <p:extLst>
      <p:ext uri="{BB962C8B-B14F-4D97-AF65-F5344CB8AC3E}">
        <p14:creationId xmlns:p14="http://schemas.microsoft.com/office/powerpoint/2010/main" val="419160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509304"/>
            <a:ext cx="8229600" cy="4847046"/>
          </a:xfrm>
        </p:spPr>
        <p:txBody>
          <a:bodyPr>
            <a:normAutofit fontScale="55000" lnSpcReduction="20000"/>
          </a:bodyPr>
          <a:lstStyle/>
          <a:p>
            <a:r>
              <a:rPr lang="en-US" dirty="0"/>
              <a:t>Introductions</a:t>
            </a:r>
          </a:p>
          <a:p>
            <a:r>
              <a:rPr lang="en-US" dirty="0"/>
              <a:t>Company Profile</a:t>
            </a:r>
          </a:p>
          <a:p>
            <a:r>
              <a:rPr lang="en-US" dirty="0"/>
              <a:t>Service &amp; Eligibility Area</a:t>
            </a:r>
          </a:p>
          <a:p>
            <a:r>
              <a:rPr lang="en-US" dirty="0"/>
              <a:t>Provider Service Model</a:t>
            </a:r>
          </a:p>
          <a:p>
            <a:r>
              <a:rPr lang="en-US" dirty="0"/>
              <a:t>Working with Health New England</a:t>
            </a:r>
          </a:p>
          <a:p>
            <a:pPr lvl="1"/>
            <a:r>
              <a:rPr lang="en-US" dirty="0"/>
              <a:t>ID cards</a:t>
            </a:r>
          </a:p>
          <a:p>
            <a:pPr lvl="1"/>
            <a:r>
              <a:rPr lang="en-US" dirty="0"/>
              <a:t>Online Resources</a:t>
            </a:r>
          </a:p>
          <a:p>
            <a:pPr lvl="1"/>
            <a:r>
              <a:rPr lang="en-US" dirty="0"/>
              <a:t>Formularies</a:t>
            </a:r>
          </a:p>
          <a:p>
            <a:pPr lvl="1"/>
            <a:r>
              <a:rPr lang="en-US" dirty="0"/>
              <a:t>Guide to Procedures and Policies</a:t>
            </a:r>
          </a:p>
          <a:p>
            <a:pPr lvl="1"/>
            <a:r>
              <a:rPr lang="en-US" dirty="0"/>
              <a:t>News and Articles</a:t>
            </a:r>
          </a:p>
          <a:p>
            <a:pPr lvl="1"/>
            <a:r>
              <a:rPr lang="en-US" dirty="0"/>
              <a:t>Prior Authorization</a:t>
            </a:r>
          </a:p>
          <a:p>
            <a:pPr lvl="1"/>
            <a:r>
              <a:rPr lang="en-US" dirty="0"/>
              <a:t>Telehealth</a:t>
            </a:r>
          </a:p>
          <a:p>
            <a:pPr lvl="1"/>
            <a:r>
              <a:rPr lang="en-US" dirty="0"/>
              <a:t>Claims Editing</a:t>
            </a:r>
          </a:p>
          <a:p>
            <a:pPr lvl="1"/>
            <a:r>
              <a:rPr lang="en-US" dirty="0"/>
              <a:t>Appeals</a:t>
            </a:r>
          </a:p>
          <a:p>
            <a:pPr lvl="1"/>
            <a:r>
              <a:rPr lang="en-US" dirty="0"/>
              <a:t>Key Contacts</a:t>
            </a:r>
          </a:p>
          <a:p>
            <a:r>
              <a:rPr lang="en-US" dirty="0"/>
              <a:t>Specialty Partners</a:t>
            </a:r>
          </a:p>
          <a:p>
            <a:r>
              <a:rPr lang="en-US" dirty="0"/>
              <a:t>Added Value Program Resources</a:t>
            </a:r>
          </a:p>
          <a:p>
            <a:r>
              <a:rPr lang="en-US" dirty="0"/>
              <a:t>Product </a:t>
            </a:r>
            <a:r>
              <a:rPr lang="en-US"/>
              <a:t>&amp; Membership Updates </a:t>
            </a:r>
            <a:endParaRPr lang="en-US" dirty="0"/>
          </a:p>
          <a:p>
            <a:pPr lvl="1"/>
            <a:r>
              <a:rPr lang="en-US" dirty="0"/>
              <a:t>Commercial</a:t>
            </a:r>
          </a:p>
          <a:p>
            <a:pPr lvl="1"/>
            <a:r>
              <a:rPr lang="en-US" dirty="0"/>
              <a:t>Medicare Supplement</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BBB3D11-98FF-9A4C-8492-68051C44350C}" type="slidenum">
              <a:rPr lang="en-US" smtClean="0"/>
              <a:pPr/>
              <a:t>3</a:t>
            </a:fld>
            <a:endParaRPr lang="en-US"/>
          </a:p>
        </p:txBody>
      </p:sp>
    </p:spTree>
    <p:extLst>
      <p:ext uri="{BB962C8B-B14F-4D97-AF65-F5344CB8AC3E}">
        <p14:creationId xmlns:p14="http://schemas.microsoft.com/office/powerpoint/2010/main" val="319433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BBB3D11-98FF-9A4C-8492-68051C44350C}" type="slidenum">
              <a:rPr lang="en-US" smtClean="0"/>
              <a:pPr/>
              <a:t>4</a:t>
            </a:fld>
            <a:endParaRPr lang="en-US" dirty="0"/>
          </a:p>
        </p:txBody>
      </p:sp>
      <p:sp>
        <p:nvSpPr>
          <p:cNvPr id="2" name="Title 1"/>
          <p:cNvSpPr>
            <a:spLocks noGrp="1"/>
          </p:cNvSpPr>
          <p:nvPr>
            <p:ph type="title"/>
          </p:nvPr>
        </p:nvSpPr>
        <p:spPr>
          <a:xfrm>
            <a:off x="457199" y="-2"/>
            <a:ext cx="6161146" cy="1030655"/>
          </a:xfrm>
          <a:solidFill>
            <a:srgbClr val="50A8DE"/>
          </a:solidFill>
          <a:ln>
            <a:noFill/>
          </a:ln>
        </p:spPr>
        <p:txBody>
          <a:bodyPr/>
          <a:lstStyle/>
          <a:p>
            <a:r>
              <a:rPr lang="en-US" dirty="0"/>
              <a:t>Company Profile</a:t>
            </a:r>
          </a:p>
        </p:txBody>
      </p:sp>
      <p:sp>
        <p:nvSpPr>
          <p:cNvPr id="7" name="Rectangle 6"/>
          <p:cNvSpPr/>
          <p:nvPr/>
        </p:nvSpPr>
        <p:spPr>
          <a:xfrm>
            <a:off x="457199" y="1358424"/>
            <a:ext cx="8102010" cy="4262705"/>
          </a:xfrm>
          <a:prstGeom prst="rect">
            <a:avLst/>
          </a:prstGeom>
        </p:spPr>
        <p:txBody>
          <a:bodyPr wrap="square">
            <a:spAutoFit/>
          </a:bodyPr>
          <a:lstStyle/>
          <a:p>
            <a:pPr marL="285750" indent="-285750" defTabSz="914400">
              <a:buClr>
                <a:schemeClr val="accent1"/>
              </a:buClr>
              <a:buFont typeface="Arial" panose="020B0604020202020204" pitchFamily="34" charset="0"/>
              <a:buChar char="•"/>
            </a:pPr>
            <a:r>
              <a:rPr lang="en-US" sz="1700" dirty="0">
                <a:solidFill>
                  <a:prstClr val="black"/>
                </a:solidFill>
                <a:cs typeface="Arial" pitchFamily="34" charset="0"/>
              </a:rPr>
              <a:t>Health New England is a </a:t>
            </a:r>
            <a:r>
              <a:rPr lang="en-US" sz="1700" b="1" dirty="0">
                <a:solidFill>
                  <a:prstClr val="black"/>
                </a:solidFill>
                <a:cs typeface="Arial" pitchFamily="34" charset="0"/>
              </a:rPr>
              <a:t>non-profit health plan </a:t>
            </a:r>
            <a:r>
              <a:rPr lang="en-US" sz="1700" dirty="0">
                <a:solidFill>
                  <a:prstClr val="black"/>
                </a:solidFill>
                <a:cs typeface="Arial" pitchFamily="34" charset="0"/>
              </a:rPr>
              <a:t>owned by Baystate Health, one of the leading integrated delivery systems in Massachusetts.</a:t>
            </a:r>
          </a:p>
          <a:p>
            <a:pPr marL="285750" indent="-285750" defTabSz="914400">
              <a:buClr>
                <a:schemeClr val="accent1"/>
              </a:buClr>
              <a:buFont typeface="Arial" panose="020B0604020202020204" pitchFamily="34" charset="0"/>
              <a:buChar char="•"/>
            </a:pPr>
            <a:endParaRPr lang="en-US" sz="1700" dirty="0">
              <a:solidFill>
                <a:prstClr val="black"/>
              </a:solidFill>
              <a:cs typeface="Arial" pitchFamily="34" charset="0"/>
            </a:endParaRPr>
          </a:p>
          <a:p>
            <a:pPr marL="285750" indent="-285750" defTabSz="914400">
              <a:buClr>
                <a:schemeClr val="accent1"/>
              </a:buClr>
              <a:buFont typeface="Arial" panose="020B0604020202020204" pitchFamily="34" charset="0"/>
              <a:buChar char="•"/>
            </a:pPr>
            <a:r>
              <a:rPr lang="en-US" sz="1700" dirty="0">
                <a:solidFill>
                  <a:prstClr val="black"/>
                </a:solidFill>
                <a:cs typeface="Arial" pitchFamily="34" charset="0"/>
              </a:rPr>
              <a:t>Nearly 160,000 </a:t>
            </a:r>
            <a:r>
              <a:rPr lang="en-US" sz="1700" b="1" dirty="0">
                <a:solidFill>
                  <a:prstClr val="black"/>
                </a:solidFill>
                <a:cs typeface="Arial" pitchFamily="34" charset="0"/>
              </a:rPr>
              <a:t>members in Western and Central MA trust Health New England</a:t>
            </a:r>
            <a:r>
              <a:rPr lang="en-US" sz="1700" dirty="0">
                <a:solidFill>
                  <a:prstClr val="black"/>
                </a:solidFill>
                <a:cs typeface="Arial" pitchFamily="34" charset="0"/>
              </a:rPr>
              <a:t> for their health insurance needs.</a:t>
            </a:r>
          </a:p>
          <a:p>
            <a:pPr marL="285750" indent="-285750" defTabSz="914400">
              <a:buClr>
                <a:schemeClr val="accent1"/>
              </a:buClr>
              <a:buFont typeface="Arial" panose="020B0604020202020204" pitchFamily="34" charset="0"/>
              <a:buChar char="•"/>
            </a:pPr>
            <a:endParaRPr lang="en-US" sz="1700" dirty="0">
              <a:solidFill>
                <a:prstClr val="black"/>
              </a:solidFill>
              <a:cs typeface="Arial" pitchFamily="34" charset="0"/>
            </a:endParaRPr>
          </a:p>
          <a:p>
            <a:pPr marL="285750" indent="-285750" defTabSz="914400">
              <a:buClr>
                <a:schemeClr val="accent1"/>
              </a:buClr>
              <a:buFont typeface="Arial" panose="020B0604020202020204" pitchFamily="34" charset="0"/>
              <a:buChar char="•"/>
            </a:pPr>
            <a:r>
              <a:rPr lang="en-US" sz="1700" dirty="0">
                <a:solidFill>
                  <a:schemeClr val="tx1">
                    <a:lumMod val="50000"/>
                  </a:schemeClr>
                </a:solidFill>
                <a:cs typeface="Arial" pitchFamily="34" charset="0"/>
              </a:rPr>
              <a:t>We offer </a:t>
            </a:r>
            <a:r>
              <a:rPr lang="en-US" sz="1700" b="1" dirty="0">
                <a:solidFill>
                  <a:schemeClr val="tx1">
                    <a:lumMod val="50000"/>
                  </a:schemeClr>
                </a:solidFill>
                <a:cs typeface="Arial" pitchFamily="34" charset="0"/>
              </a:rPr>
              <a:t>fully and self funded commercial health plans for employers as well as Connector, Medicare Advantage, Medicare Supplement and Medicaid </a:t>
            </a:r>
            <a:r>
              <a:rPr lang="en-US" sz="1700" dirty="0">
                <a:solidFill>
                  <a:schemeClr val="tx1">
                    <a:lumMod val="50000"/>
                  </a:schemeClr>
                </a:solidFill>
                <a:cs typeface="Arial" pitchFamily="34" charset="0"/>
              </a:rPr>
              <a:t>plans for Individuals. </a:t>
            </a:r>
          </a:p>
          <a:p>
            <a:pPr marL="285750" indent="-285750" defTabSz="914400">
              <a:buClr>
                <a:schemeClr val="accent1"/>
              </a:buClr>
              <a:buFont typeface="Arial" panose="020B0604020202020204" pitchFamily="34" charset="0"/>
              <a:buChar char="•"/>
            </a:pPr>
            <a:endParaRPr lang="en-US" sz="1700" dirty="0">
              <a:solidFill>
                <a:prstClr val="black"/>
              </a:solidFill>
              <a:cs typeface="Arial" pitchFamily="34" charset="0"/>
            </a:endParaRPr>
          </a:p>
          <a:p>
            <a:pPr marL="285750" indent="-285750" defTabSz="914400">
              <a:buClr>
                <a:schemeClr val="accent1"/>
              </a:buClr>
              <a:buFont typeface="Arial" panose="020B0604020202020204" pitchFamily="34" charset="0"/>
              <a:buChar char="•"/>
            </a:pPr>
            <a:r>
              <a:rPr lang="en-US" sz="1700" dirty="0">
                <a:solidFill>
                  <a:schemeClr val="tx1">
                    <a:lumMod val="50000"/>
                  </a:schemeClr>
                </a:solidFill>
                <a:cs typeface="Arial" pitchFamily="34" charset="0"/>
              </a:rPr>
              <a:t>We </a:t>
            </a:r>
            <a:r>
              <a:rPr lang="en-US" sz="1700" b="1" dirty="0">
                <a:solidFill>
                  <a:schemeClr val="tx1">
                    <a:lumMod val="50000"/>
                  </a:schemeClr>
                </a:solidFill>
                <a:cs typeface="Arial" pitchFamily="34" charset="0"/>
              </a:rPr>
              <a:t>partner closely with providers </a:t>
            </a:r>
            <a:r>
              <a:rPr lang="en-US" sz="1700" dirty="0">
                <a:solidFill>
                  <a:schemeClr val="tx1">
                    <a:lumMod val="50000"/>
                  </a:schemeClr>
                </a:solidFill>
                <a:cs typeface="Arial" pitchFamily="34" charset="0"/>
              </a:rPr>
              <a:t>to achieve superior quality outcomes for our members while maintaining competitive costs for employers.</a:t>
            </a:r>
          </a:p>
          <a:p>
            <a:pPr marL="285750" indent="-285750" defTabSz="914400">
              <a:buClr>
                <a:schemeClr val="accent1"/>
              </a:buClr>
              <a:buFont typeface="Arial" panose="020B0604020202020204" pitchFamily="34" charset="0"/>
              <a:buChar char="•"/>
            </a:pPr>
            <a:endParaRPr lang="en-US" sz="1700" dirty="0">
              <a:solidFill>
                <a:schemeClr val="tx1">
                  <a:lumMod val="50000"/>
                </a:schemeClr>
              </a:solidFill>
              <a:cs typeface="Arial" pitchFamily="34" charset="0"/>
            </a:endParaRPr>
          </a:p>
          <a:p>
            <a:pPr marL="285750" indent="-285750" defTabSz="914400">
              <a:buClr>
                <a:schemeClr val="accent1"/>
              </a:buClr>
              <a:buFont typeface="Arial" panose="020B0604020202020204" pitchFamily="34" charset="0"/>
              <a:buChar char="•"/>
            </a:pPr>
            <a:r>
              <a:rPr lang="en-US" sz="1700" dirty="0">
                <a:solidFill>
                  <a:schemeClr val="tx1">
                    <a:lumMod val="50000"/>
                  </a:schemeClr>
                </a:solidFill>
                <a:cs typeface="Arial" pitchFamily="34" charset="0"/>
              </a:rPr>
              <a:t>We take pride in the </a:t>
            </a:r>
            <a:r>
              <a:rPr lang="en-US" sz="1700" b="1" dirty="0">
                <a:solidFill>
                  <a:schemeClr val="tx1">
                    <a:lumMod val="50000"/>
                  </a:schemeClr>
                </a:solidFill>
                <a:cs typeface="Arial" pitchFamily="34" charset="0"/>
              </a:rPr>
              <a:t>expertise, accessibility and superior service </a:t>
            </a:r>
            <a:r>
              <a:rPr lang="en-US" sz="1700" dirty="0">
                <a:solidFill>
                  <a:schemeClr val="tx1">
                    <a:lumMod val="50000"/>
                  </a:schemeClr>
                </a:solidFill>
                <a:cs typeface="Arial" pitchFamily="34" charset="0"/>
              </a:rPr>
              <a:t>we are able to provide to our brokers, employers and members.</a:t>
            </a:r>
          </a:p>
          <a:p>
            <a:pPr marL="279400" indent="-279400" defTabSz="914400">
              <a:buClr>
                <a:srgbClr val="92D050"/>
              </a:buClr>
              <a:buFont typeface="Verdana" pitchFamily="34" charset="0"/>
              <a:buChar char="●"/>
            </a:pPr>
            <a:endParaRPr lang="en-US" sz="1600" dirty="0">
              <a:solidFill>
                <a:schemeClr val="tx1">
                  <a:lumMod val="50000"/>
                </a:schemeClr>
              </a:solidFill>
              <a:cs typeface="Arial" pitchFamily="34" charset="0"/>
            </a:endParaRPr>
          </a:p>
        </p:txBody>
      </p:sp>
      <p:sp>
        <p:nvSpPr>
          <p:cNvPr id="13" name="Right Triangle 12"/>
          <p:cNvSpPr/>
          <p:nvPr/>
        </p:nvSpPr>
        <p:spPr>
          <a:xfrm flipV="1">
            <a:off x="6618345" y="0"/>
            <a:ext cx="429067" cy="1030656"/>
          </a:xfrm>
          <a:prstGeom prst="rtTriangle">
            <a:avLst/>
          </a:prstGeom>
          <a:solidFill>
            <a:srgbClr val="50A8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62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200" y="83403"/>
            <a:ext cx="6096000" cy="830997"/>
          </a:xfrm>
          <a:prstGeom prst="rect">
            <a:avLst/>
          </a:prstGeom>
          <a:noFill/>
        </p:spPr>
        <p:txBody>
          <a:bodyPr wrap="square" rtlCol="0">
            <a:spAutoFit/>
          </a:bodyPr>
          <a:lstStyle/>
          <a:p>
            <a:pPr defTabSz="914400"/>
            <a:r>
              <a:rPr lang="en-US" sz="2400" dirty="0">
                <a:solidFill>
                  <a:prstClr val="white"/>
                </a:solidFill>
                <a:latin typeface="Arial"/>
                <a:cs typeface="Arial"/>
              </a:rPr>
              <a:t>Health New England Fully Funded HMO Service and Eligibility Area</a:t>
            </a:r>
          </a:p>
        </p:txBody>
      </p:sp>
      <p:sp>
        <p:nvSpPr>
          <p:cNvPr id="2" name="TextBox 1"/>
          <p:cNvSpPr txBox="1"/>
          <p:nvPr/>
        </p:nvSpPr>
        <p:spPr>
          <a:xfrm>
            <a:off x="7315200" y="3152001"/>
            <a:ext cx="1371600" cy="261610"/>
          </a:xfrm>
          <a:prstGeom prst="rect">
            <a:avLst/>
          </a:prstGeom>
          <a:noFill/>
        </p:spPr>
        <p:txBody>
          <a:bodyPr wrap="square" rtlCol="0">
            <a:spAutoFit/>
          </a:bodyPr>
          <a:lstStyle/>
          <a:p>
            <a:pPr defTabSz="914400"/>
            <a:r>
              <a:rPr lang="en-US" sz="1100" dirty="0">
                <a:solidFill>
                  <a:prstClr val="black"/>
                </a:solidFill>
                <a:latin typeface="Arial"/>
                <a:cs typeface="Arial"/>
              </a:rPr>
              <a:t>Service Area</a:t>
            </a:r>
          </a:p>
        </p:txBody>
      </p:sp>
      <p:sp>
        <p:nvSpPr>
          <p:cNvPr id="5" name="TextBox 4"/>
          <p:cNvSpPr txBox="1"/>
          <p:nvPr/>
        </p:nvSpPr>
        <p:spPr>
          <a:xfrm>
            <a:off x="7315200" y="3657600"/>
            <a:ext cx="2057400" cy="261610"/>
          </a:xfrm>
          <a:prstGeom prst="rect">
            <a:avLst/>
          </a:prstGeom>
          <a:noFill/>
        </p:spPr>
        <p:txBody>
          <a:bodyPr wrap="square" rtlCol="0">
            <a:spAutoFit/>
          </a:bodyPr>
          <a:lstStyle/>
          <a:p>
            <a:pPr defTabSz="914400"/>
            <a:r>
              <a:rPr lang="en-US" sz="1100" dirty="0">
                <a:solidFill>
                  <a:prstClr val="black"/>
                </a:solidFill>
                <a:latin typeface="Arial"/>
                <a:cs typeface="Arial"/>
              </a:rPr>
              <a:t>Enrollment Eligibility Area</a:t>
            </a:r>
          </a:p>
        </p:txBody>
      </p:sp>
      <p:sp>
        <p:nvSpPr>
          <p:cNvPr id="3" name="TextBox 2"/>
          <p:cNvSpPr txBox="1"/>
          <p:nvPr/>
        </p:nvSpPr>
        <p:spPr>
          <a:xfrm>
            <a:off x="3733800" y="5715000"/>
            <a:ext cx="4114800" cy="600164"/>
          </a:xfrm>
          <a:prstGeom prst="rect">
            <a:avLst/>
          </a:prstGeom>
          <a:noFill/>
        </p:spPr>
        <p:txBody>
          <a:bodyPr wrap="square" rtlCol="0" anchor="ctr">
            <a:spAutoFit/>
          </a:bodyPr>
          <a:lstStyle/>
          <a:p>
            <a:pPr defTabSz="914400"/>
            <a:r>
              <a:rPr lang="en-US" sz="1100" dirty="0">
                <a:solidFill>
                  <a:prstClr val="black"/>
                </a:solidFill>
              </a:rPr>
              <a:t>*Health New England serves Connecticut, New York, New Hampshire and Vermont residents (and their dependents) who are employed by Massachusetts companies, but is not licensed in those states.</a:t>
            </a:r>
          </a:p>
        </p:txBody>
      </p:sp>
    </p:spTree>
    <p:extLst>
      <p:ext uri="{BB962C8B-B14F-4D97-AF65-F5344CB8AC3E}">
        <p14:creationId xmlns:p14="http://schemas.microsoft.com/office/powerpoint/2010/main" val="345343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New England Provider Service Model</a:t>
            </a:r>
          </a:p>
        </p:txBody>
      </p:sp>
      <p:sp>
        <p:nvSpPr>
          <p:cNvPr id="4" name="Slide Number Placeholder 3"/>
          <p:cNvSpPr>
            <a:spLocks noGrp="1"/>
          </p:cNvSpPr>
          <p:nvPr>
            <p:ph type="sldNum" sz="quarter" idx="10"/>
          </p:nvPr>
        </p:nvSpPr>
        <p:spPr/>
        <p:txBody>
          <a:bodyPr/>
          <a:lstStyle/>
          <a:p>
            <a:fld id="{3BBB3D11-98FF-9A4C-8492-68051C44350C}" type="slidenum">
              <a:rPr lang="en-US" smtClean="0"/>
              <a:pPr/>
              <a:t>6</a:t>
            </a:fld>
            <a:endParaRPr lang="en-US"/>
          </a:p>
        </p:txBody>
      </p:sp>
      <p:pic>
        <p:nvPicPr>
          <p:cNvPr id="6" name="Picture 5"/>
          <p:cNvPicPr>
            <a:picLocks noChangeAspect="1"/>
          </p:cNvPicPr>
          <p:nvPr/>
        </p:nvPicPr>
        <p:blipFill>
          <a:blip r:embed="rId2"/>
          <a:stretch>
            <a:fillRect/>
          </a:stretch>
        </p:blipFill>
        <p:spPr>
          <a:xfrm>
            <a:off x="896112" y="1030655"/>
            <a:ext cx="6803136" cy="5340624"/>
          </a:xfrm>
          <a:prstGeom prst="rect">
            <a:avLst/>
          </a:prstGeom>
        </p:spPr>
      </p:pic>
    </p:spTree>
    <p:extLst>
      <p:ext uri="{BB962C8B-B14F-4D97-AF65-F5344CB8AC3E}">
        <p14:creationId xmlns:p14="http://schemas.microsoft.com/office/powerpoint/2010/main" val="400760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a:t>Working with Health New England</a:t>
            </a:r>
            <a:endParaRPr lang="en-US" dirty="0"/>
          </a:p>
        </p:txBody>
      </p:sp>
    </p:spTree>
    <p:extLst>
      <p:ext uri="{BB962C8B-B14F-4D97-AF65-F5344CB8AC3E}">
        <p14:creationId xmlns:p14="http://schemas.microsoft.com/office/powerpoint/2010/main" val="80427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New England ID Cards</a:t>
            </a:r>
          </a:p>
        </p:txBody>
      </p:sp>
      <p:sp>
        <p:nvSpPr>
          <p:cNvPr id="4" name="Slide Number Placeholder 3"/>
          <p:cNvSpPr>
            <a:spLocks noGrp="1"/>
          </p:cNvSpPr>
          <p:nvPr>
            <p:ph type="sldNum" sz="quarter" idx="10"/>
          </p:nvPr>
        </p:nvSpPr>
        <p:spPr/>
        <p:txBody>
          <a:bodyPr/>
          <a:lstStyle/>
          <a:p>
            <a:fld id="{3BBB3D11-98FF-9A4C-8492-68051C44350C}" type="slidenum">
              <a:rPr lang="en-US" smtClean="0"/>
              <a:pPr/>
              <a:t>8</a:t>
            </a:fld>
            <a:endParaRPr lang="en-US"/>
          </a:p>
        </p:txBody>
      </p:sp>
      <p:pic>
        <p:nvPicPr>
          <p:cNvPr id="8" name="Content Placeholder 7"/>
          <p:cNvPicPr>
            <a:picLocks noGrp="1" noChangeAspect="1"/>
          </p:cNvPicPr>
          <p:nvPr>
            <p:ph idx="1"/>
          </p:nvPr>
        </p:nvPicPr>
        <p:blipFill>
          <a:blip r:embed="rId2"/>
          <a:stretch>
            <a:fillRect/>
          </a:stretch>
        </p:blipFill>
        <p:spPr>
          <a:xfrm>
            <a:off x="1931109" y="4788652"/>
            <a:ext cx="2443183" cy="1498607"/>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1931111" y="1410992"/>
            <a:ext cx="2416162" cy="1455394"/>
          </a:xfrm>
          <a:prstGeom prst="rect">
            <a:avLst/>
          </a:prstGeom>
          <a:ln>
            <a:solidFill>
              <a:schemeClr val="tx1"/>
            </a:solidFill>
          </a:ln>
        </p:spPr>
      </p:pic>
      <p:pic>
        <p:nvPicPr>
          <p:cNvPr id="10" name="Picture 9"/>
          <p:cNvPicPr>
            <a:picLocks noChangeAspect="1"/>
          </p:cNvPicPr>
          <p:nvPr/>
        </p:nvPicPr>
        <p:blipFill>
          <a:blip r:embed="rId4"/>
          <a:stretch>
            <a:fillRect/>
          </a:stretch>
        </p:blipFill>
        <p:spPr>
          <a:xfrm>
            <a:off x="5948087" y="1396260"/>
            <a:ext cx="2368626" cy="1457894"/>
          </a:xfrm>
          <a:prstGeom prst="rect">
            <a:avLst/>
          </a:prstGeom>
          <a:ln>
            <a:solidFill>
              <a:schemeClr val="tx1"/>
            </a:solidFill>
          </a:ln>
        </p:spPr>
      </p:pic>
      <p:pic>
        <p:nvPicPr>
          <p:cNvPr id="11" name="Picture 10"/>
          <p:cNvPicPr>
            <a:picLocks noChangeAspect="1"/>
          </p:cNvPicPr>
          <p:nvPr/>
        </p:nvPicPr>
        <p:blipFill>
          <a:blip r:embed="rId5"/>
          <a:stretch>
            <a:fillRect/>
          </a:stretch>
        </p:blipFill>
        <p:spPr>
          <a:xfrm>
            <a:off x="5948087" y="4790441"/>
            <a:ext cx="2397388" cy="1496818"/>
          </a:xfrm>
          <a:prstGeom prst="rect">
            <a:avLst/>
          </a:prstGeom>
          <a:ln>
            <a:solidFill>
              <a:schemeClr val="tx1"/>
            </a:solidFill>
          </a:ln>
        </p:spPr>
      </p:pic>
      <p:pic>
        <p:nvPicPr>
          <p:cNvPr id="12" name="Picture 11"/>
          <p:cNvPicPr>
            <a:picLocks noChangeAspect="1"/>
          </p:cNvPicPr>
          <p:nvPr/>
        </p:nvPicPr>
        <p:blipFill>
          <a:blip r:embed="rId6"/>
          <a:stretch>
            <a:fillRect/>
          </a:stretch>
        </p:blipFill>
        <p:spPr>
          <a:xfrm>
            <a:off x="1931110" y="3092458"/>
            <a:ext cx="2443182" cy="1470122"/>
          </a:xfrm>
          <a:prstGeom prst="rect">
            <a:avLst/>
          </a:prstGeom>
          <a:ln>
            <a:solidFill>
              <a:schemeClr val="tx1"/>
            </a:solidFill>
          </a:ln>
        </p:spPr>
      </p:pic>
      <p:pic>
        <p:nvPicPr>
          <p:cNvPr id="13" name="Picture 12"/>
          <p:cNvPicPr>
            <a:picLocks noChangeAspect="1"/>
          </p:cNvPicPr>
          <p:nvPr/>
        </p:nvPicPr>
        <p:blipFill>
          <a:blip r:embed="rId7"/>
          <a:stretch>
            <a:fillRect/>
          </a:stretch>
        </p:blipFill>
        <p:spPr>
          <a:xfrm>
            <a:off x="5948087" y="3089451"/>
            <a:ext cx="2397387" cy="1465693"/>
          </a:xfrm>
          <a:prstGeom prst="rect">
            <a:avLst/>
          </a:prstGeom>
          <a:ln>
            <a:solidFill>
              <a:schemeClr val="tx1"/>
            </a:solidFill>
          </a:ln>
        </p:spPr>
      </p:pic>
      <p:sp>
        <p:nvSpPr>
          <p:cNvPr id="14" name="TextBox 13"/>
          <p:cNvSpPr txBox="1"/>
          <p:nvPr/>
        </p:nvSpPr>
        <p:spPr>
          <a:xfrm>
            <a:off x="4713172" y="1787611"/>
            <a:ext cx="1433384" cy="523220"/>
          </a:xfrm>
          <a:prstGeom prst="rect">
            <a:avLst/>
          </a:prstGeom>
          <a:noFill/>
        </p:spPr>
        <p:txBody>
          <a:bodyPr wrap="square" rtlCol="0">
            <a:spAutoFit/>
          </a:bodyPr>
          <a:lstStyle/>
          <a:p>
            <a:r>
              <a:rPr lang="en-US" sz="1400" dirty="0">
                <a:solidFill>
                  <a:schemeClr val="bg2">
                    <a:lumMod val="50000"/>
                  </a:schemeClr>
                </a:solidFill>
                <a:cs typeface="Museo Sans 500"/>
              </a:rPr>
              <a:t>Self-</a:t>
            </a:r>
          </a:p>
          <a:p>
            <a:r>
              <a:rPr lang="en-US" sz="1400" dirty="0">
                <a:solidFill>
                  <a:schemeClr val="bg2">
                    <a:lumMod val="50000"/>
                  </a:schemeClr>
                </a:solidFill>
                <a:cs typeface="Museo Sans 500"/>
              </a:rPr>
              <a:t>Funded</a:t>
            </a:r>
          </a:p>
        </p:txBody>
      </p:sp>
      <p:sp>
        <p:nvSpPr>
          <p:cNvPr id="15" name="TextBox 14"/>
          <p:cNvSpPr txBox="1"/>
          <p:nvPr/>
        </p:nvSpPr>
        <p:spPr>
          <a:xfrm>
            <a:off x="498390" y="1787611"/>
            <a:ext cx="1301578" cy="523220"/>
          </a:xfrm>
          <a:prstGeom prst="rect">
            <a:avLst/>
          </a:prstGeom>
          <a:noFill/>
        </p:spPr>
        <p:txBody>
          <a:bodyPr wrap="square" rtlCol="0">
            <a:spAutoFit/>
          </a:bodyPr>
          <a:lstStyle/>
          <a:p>
            <a:r>
              <a:rPr lang="en-US" sz="1400" dirty="0">
                <a:solidFill>
                  <a:schemeClr val="bg2">
                    <a:lumMod val="50000"/>
                  </a:schemeClr>
                </a:solidFill>
                <a:cs typeface="Museo Sans 500"/>
              </a:rPr>
              <a:t>Commercial Fully Funded</a:t>
            </a:r>
          </a:p>
        </p:txBody>
      </p:sp>
      <p:sp>
        <p:nvSpPr>
          <p:cNvPr id="16" name="TextBox 15"/>
          <p:cNvSpPr txBox="1"/>
          <p:nvPr/>
        </p:nvSpPr>
        <p:spPr>
          <a:xfrm>
            <a:off x="551937" y="3426941"/>
            <a:ext cx="1379174" cy="738664"/>
          </a:xfrm>
          <a:prstGeom prst="rect">
            <a:avLst/>
          </a:prstGeom>
          <a:noFill/>
        </p:spPr>
        <p:txBody>
          <a:bodyPr wrap="square" rtlCol="0">
            <a:spAutoFit/>
          </a:bodyPr>
          <a:lstStyle/>
          <a:p>
            <a:r>
              <a:rPr lang="en-US" sz="1400" dirty="0">
                <a:solidFill>
                  <a:schemeClr val="bg2">
                    <a:lumMod val="50000"/>
                  </a:schemeClr>
                </a:solidFill>
                <a:cs typeface="Museo Sans 500"/>
              </a:rPr>
              <a:t>Group Medicare Supplement</a:t>
            </a:r>
          </a:p>
        </p:txBody>
      </p:sp>
      <p:sp>
        <p:nvSpPr>
          <p:cNvPr id="17" name="TextBox 16"/>
          <p:cNvSpPr txBox="1"/>
          <p:nvPr/>
        </p:nvSpPr>
        <p:spPr>
          <a:xfrm>
            <a:off x="4713172" y="3453169"/>
            <a:ext cx="1187377" cy="738664"/>
          </a:xfrm>
          <a:prstGeom prst="rect">
            <a:avLst/>
          </a:prstGeom>
          <a:noFill/>
        </p:spPr>
        <p:txBody>
          <a:bodyPr wrap="square" rtlCol="0">
            <a:spAutoFit/>
          </a:bodyPr>
          <a:lstStyle/>
          <a:p>
            <a:r>
              <a:rPr lang="en-US" sz="1400" dirty="0">
                <a:solidFill>
                  <a:schemeClr val="bg2">
                    <a:lumMod val="50000"/>
                  </a:schemeClr>
                </a:solidFill>
                <a:cs typeface="Museo Sans 500"/>
              </a:rPr>
              <a:t>Individual Medicare Supplement</a:t>
            </a:r>
          </a:p>
        </p:txBody>
      </p:sp>
      <p:sp>
        <p:nvSpPr>
          <p:cNvPr id="18" name="TextBox 17"/>
          <p:cNvSpPr txBox="1"/>
          <p:nvPr/>
        </p:nvSpPr>
        <p:spPr>
          <a:xfrm>
            <a:off x="551936" y="5113805"/>
            <a:ext cx="1194486" cy="523220"/>
          </a:xfrm>
          <a:prstGeom prst="rect">
            <a:avLst/>
          </a:prstGeom>
          <a:noFill/>
        </p:spPr>
        <p:txBody>
          <a:bodyPr wrap="square" rtlCol="0">
            <a:spAutoFit/>
          </a:bodyPr>
          <a:lstStyle/>
          <a:p>
            <a:r>
              <a:rPr lang="en-US" sz="1400" dirty="0">
                <a:solidFill>
                  <a:schemeClr val="bg2">
                    <a:lumMod val="50000"/>
                  </a:schemeClr>
                </a:solidFill>
                <a:cs typeface="Museo Sans 500"/>
              </a:rPr>
              <a:t>Medicaid / ACO</a:t>
            </a:r>
          </a:p>
        </p:txBody>
      </p:sp>
      <p:sp>
        <p:nvSpPr>
          <p:cNvPr id="19" name="TextBox 18"/>
          <p:cNvSpPr txBox="1"/>
          <p:nvPr/>
        </p:nvSpPr>
        <p:spPr>
          <a:xfrm>
            <a:off x="4713172" y="5148648"/>
            <a:ext cx="1095632" cy="523220"/>
          </a:xfrm>
          <a:prstGeom prst="rect">
            <a:avLst/>
          </a:prstGeom>
          <a:noFill/>
        </p:spPr>
        <p:txBody>
          <a:bodyPr wrap="square" rtlCol="0">
            <a:spAutoFit/>
          </a:bodyPr>
          <a:lstStyle/>
          <a:p>
            <a:r>
              <a:rPr lang="en-US" sz="1400" dirty="0">
                <a:solidFill>
                  <a:schemeClr val="bg2">
                    <a:lumMod val="50000"/>
                  </a:schemeClr>
                </a:solidFill>
                <a:cs typeface="Museo Sans 500"/>
              </a:rPr>
              <a:t>Medicare Advantage</a:t>
            </a:r>
          </a:p>
        </p:txBody>
      </p:sp>
    </p:spTree>
    <p:extLst>
      <p:ext uri="{BB962C8B-B14F-4D97-AF65-F5344CB8AC3E}">
        <p14:creationId xmlns:p14="http://schemas.microsoft.com/office/powerpoint/2010/main" val="328247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Resources</a:t>
            </a:r>
          </a:p>
        </p:txBody>
      </p:sp>
      <p:sp>
        <p:nvSpPr>
          <p:cNvPr id="4" name="Slide Number Placeholder 3"/>
          <p:cNvSpPr>
            <a:spLocks noGrp="1"/>
          </p:cNvSpPr>
          <p:nvPr>
            <p:ph type="sldNum" sz="quarter" idx="10"/>
          </p:nvPr>
        </p:nvSpPr>
        <p:spPr/>
        <p:txBody>
          <a:bodyPr/>
          <a:lstStyle/>
          <a:p>
            <a:fld id="{3BBB3D11-98FF-9A4C-8492-68051C44350C}" type="slidenum">
              <a:rPr lang="en-US" smtClean="0"/>
              <a:pPr/>
              <a:t>9</a:t>
            </a:fld>
            <a:endParaRPr lang="en-US"/>
          </a:p>
        </p:txBody>
      </p:sp>
      <p:pic>
        <p:nvPicPr>
          <p:cNvPr id="6" name="Picture 5"/>
          <p:cNvPicPr>
            <a:picLocks noChangeAspect="1"/>
          </p:cNvPicPr>
          <p:nvPr/>
        </p:nvPicPr>
        <p:blipFill>
          <a:blip r:embed="rId2"/>
          <a:stretch>
            <a:fillRect/>
          </a:stretch>
        </p:blipFill>
        <p:spPr>
          <a:xfrm>
            <a:off x="1929384" y="1030655"/>
            <a:ext cx="5321807" cy="5325695"/>
          </a:xfrm>
          <a:prstGeom prst="rect">
            <a:avLst/>
          </a:prstGeom>
        </p:spPr>
      </p:pic>
    </p:spTree>
    <p:extLst>
      <p:ext uri="{BB962C8B-B14F-4D97-AF65-F5344CB8AC3E}">
        <p14:creationId xmlns:p14="http://schemas.microsoft.com/office/powerpoint/2010/main" val="1625869017"/>
      </p:ext>
    </p:extLst>
  </p:cSld>
  <p:clrMapOvr>
    <a:masterClrMapping/>
  </p:clrMapOvr>
</p:sld>
</file>

<file path=ppt/theme/theme1.xml><?xml version="1.0" encoding="utf-8"?>
<a:theme xmlns:a="http://schemas.openxmlformats.org/drawingml/2006/main" name="Office Theme">
  <a:themeElements>
    <a:clrScheme name="HNE">
      <a:dk1>
        <a:srgbClr val="55555A"/>
      </a:dk1>
      <a:lt1>
        <a:sysClr val="window" lastClr="FFFFFF"/>
      </a:lt1>
      <a:dk2>
        <a:srgbClr val="2C53A1"/>
      </a:dk2>
      <a:lt2>
        <a:srgbClr val="D6E7F6"/>
      </a:lt2>
      <a:accent1>
        <a:srgbClr val="65B4E2"/>
      </a:accent1>
      <a:accent2>
        <a:srgbClr val="2C53A1"/>
      </a:accent2>
      <a:accent3>
        <a:srgbClr val="A5D464"/>
      </a:accent3>
      <a:accent4>
        <a:srgbClr val="01A9B5"/>
      </a:accent4>
      <a:accent5>
        <a:srgbClr val="804F9C"/>
      </a:accent5>
      <a:accent6>
        <a:srgbClr val="6173CA"/>
      </a:accent6>
      <a:hlink>
        <a:srgbClr val="55565A"/>
      </a:hlink>
      <a:folHlink>
        <a:srgbClr val="7573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Museo Sans 500"/>
            <a:cs typeface="Museo Sans 500"/>
          </a:defRPr>
        </a:defPPr>
      </a:lstStyle>
    </a:txDef>
  </a:objectDefaults>
  <a:extraClrScheme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6123B82B445D4FA0129AAAC4F8FEDD" ma:contentTypeVersion="2" ma:contentTypeDescription="Create a new document." ma:contentTypeScope="" ma:versionID="20a0d669a698ed8bb2180d1997a6034a">
  <xsd:schema xmlns:xsd="http://www.w3.org/2001/XMLSchema" xmlns:xs="http://www.w3.org/2001/XMLSchema" xmlns:p="http://schemas.microsoft.com/office/2006/metadata/properties" xmlns:ns1="http://schemas.microsoft.com/sharepoint/v3" targetNamespace="http://schemas.microsoft.com/office/2006/metadata/properties" ma:root="true" ma:fieldsID="f0fbb5ef17a5ed71a279dc076b1778e5" ns1:_="">
    <xsd:import namespace="http://schemas.microsoft.com/sharepoint/v3"/>
    <xsd:element name="properties">
      <xsd:complexType>
        <xsd:sequence>
          <xsd:element name="documentManagement">
            <xsd:complexType>
              <xsd:all>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verageRating xmlns="http://schemas.microsoft.com/sharepoint/v3" xsi:nil="true"/>
  </documentManagement>
</p:properties>
</file>

<file path=customXml/itemProps1.xml><?xml version="1.0" encoding="utf-8"?>
<ds:datastoreItem xmlns:ds="http://schemas.openxmlformats.org/officeDocument/2006/customXml" ds:itemID="{88557E90-2D3D-4AE3-A174-018A0F29C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96E469-462F-495E-B8D2-454B4089BA6A}">
  <ds:schemaRefs>
    <ds:schemaRef ds:uri="http://schemas.microsoft.com/sharepoint/v3/contenttype/forms"/>
  </ds:schemaRefs>
</ds:datastoreItem>
</file>

<file path=customXml/itemProps3.xml><?xml version="1.0" encoding="utf-8"?>
<ds:datastoreItem xmlns:ds="http://schemas.openxmlformats.org/officeDocument/2006/customXml" ds:itemID="{41969B5D-725D-4417-9756-67D17FA202CF}">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4297</TotalTime>
  <Words>1152</Words>
  <Application>Microsoft Office PowerPoint</Application>
  <PresentationFormat>On-screen Show (4:3)</PresentationFormat>
  <Paragraphs>198</Paragraphs>
  <Slides>28</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Verdana</vt:lpstr>
      <vt:lpstr>Office Theme</vt:lpstr>
      <vt:lpstr>Default Theme</vt:lpstr>
      <vt:lpstr>2021 Payers Day</vt:lpstr>
      <vt:lpstr>Introductions</vt:lpstr>
      <vt:lpstr>Agenda</vt:lpstr>
      <vt:lpstr>Company Profile</vt:lpstr>
      <vt:lpstr>PowerPoint Presentation</vt:lpstr>
      <vt:lpstr>Health New England Provider Service Model</vt:lpstr>
      <vt:lpstr>Working with Health New England</vt:lpstr>
      <vt:lpstr>Health New England ID Cards</vt:lpstr>
      <vt:lpstr>Online Resources</vt:lpstr>
      <vt:lpstr>Online Formularies</vt:lpstr>
      <vt:lpstr>Online Guide to Procedures &amp; Policies</vt:lpstr>
      <vt:lpstr>Online News and Articles</vt:lpstr>
      <vt:lpstr>Prior Authorization</vt:lpstr>
      <vt:lpstr>Telehealth </vt:lpstr>
      <vt:lpstr>Claims Editing Rules</vt:lpstr>
      <vt:lpstr>Appeals</vt:lpstr>
      <vt:lpstr>Key Contacts </vt:lpstr>
      <vt:lpstr>Specialty Partnerships</vt:lpstr>
      <vt:lpstr>Health New England Specialty Partners</vt:lpstr>
      <vt:lpstr>Claim &amp; Coding Reviews</vt:lpstr>
      <vt:lpstr>Care Management and Benefits Solutions</vt:lpstr>
      <vt:lpstr>Added Value Program Resources</vt:lpstr>
      <vt:lpstr>Health New England Resources</vt:lpstr>
      <vt:lpstr>Product &amp; Membership Updates</vt:lpstr>
      <vt:lpstr>Membership Update </vt:lpstr>
      <vt:lpstr>Commercial Product Update </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Jackrabbit Design</dc:creator>
  <cp:lastModifiedBy>Giunta, John</cp:lastModifiedBy>
  <cp:revision>290</cp:revision>
  <cp:lastPrinted>2019-09-19T15:38:51Z</cp:lastPrinted>
  <dcterms:created xsi:type="dcterms:W3CDTF">2015-10-07T11:37:24Z</dcterms:created>
  <dcterms:modified xsi:type="dcterms:W3CDTF">2021-05-20T13:21:10Z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0x0101005F6123B82B445D4FA0129AAAC4F8FEDD</vt:lpwstr>
  </property>
</Properties>
</file>