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4839" r:id="rId2"/>
    <p:sldMasterId id="2147484842" r:id="rId3"/>
    <p:sldMasterId id="2147484847" r:id="rId4"/>
  </p:sldMasterIdLst>
  <p:notesMasterIdLst>
    <p:notesMasterId r:id="rId24"/>
  </p:notesMasterIdLst>
  <p:handoutMasterIdLst>
    <p:handoutMasterId r:id="rId25"/>
  </p:handoutMasterIdLst>
  <p:sldIdLst>
    <p:sldId id="256" r:id="rId5"/>
    <p:sldId id="550" r:id="rId6"/>
    <p:sldId id="552" r:id="rId7"/>
    <p:sldId id="579" r:id="rId8"/>
    <p:sldId id="586" r:id="rId9"/>
    <p:sldId id="587" r:id="rId10"/>
    <p:sldId id="581" r:id="rId11"/>
    <p:sldId id="562" r:id="rId12"/>
    <p:sldId id="582" r:id="rId13"/>
    <p:sldId id="565" r:id="rId14"/>
    <p:sldId id="580" r:id="rId15"/>
    <p:sldId id="583" r:id="rId16"/>
    <p:sldId id="570" r:id="rId17"/>
    <p:sldId id="578" r:id="rId18"/>
    <p:sldId id="571" r:id="rId19"/>
    <p:sldId id="591" r:id="rId20"/>
    <p:sldId id="590" r:id="rId21"/>
    <p:sldId id="592" r:id="rId22"/>
    <p:sldId id="589" r:id="rId23"/>
  </p:sldIdLst>
  <p:sldSz cx="9144000" cy="6858000" type="screen4x3"/>
  <p:notesSz cx="7010400" cy="9296400"/>
  <p:defaultTextStyle>
    <a:defPPr>
      <a:defRPr lang="en-US"/>
    </a:defPPr>
    <a:lvl1pPr algn="l" rtl="0" fontAlgn="base">
      <a:spcBef>
        <a:spcPct val="0"/>
      </a:spcBef>
      <a:spcAft>
        <a:spcPct val="0"/>
      </a:spcAft>
      <a:defRPr sz="2000" kern="1200">
        <a:solidFill>
          <a:schemeClr val="tx1"/>
        </a:solidFill>
        <a:latin typeface="Verdana" pitchFamily="34" charset="0"/>
        <a:ea typeface="ＭＳ Ｐゴシック"/>
        <a:cs typeface="ＭＳ Ｐゴシック"/>
      </a:defRPr>
    </a:lvl1pPr>
    <a:lvl2pPr marL="457200" algn="l" rtl="0" fontAlgn="base">
      <a:spcBef>
        <a:spcPct val="0"/>
      </a:spcBef>
      <a:spcAft>
        <a:spcPct val="0"/>
      </a:spcAft>
      <a:defRPr sz="2000" kern="1200">
        <a:solidFill>
          <a:schemeClr val="tx1"/>
        </a:solidFill>
        <a:latin typeface="Verdana" pitchFamily="34" charset="0"/>
        <a:ea typeface="ＭＳ Ｐゴシック"/>
        <a:cs typeface="ＭＳ Ｐゴシック"/>
      </a:defRPr>
    </a:lvl2pPr>
    <a:lvl3pPr marL="914400" algn="l" rtl="0" fontAlgn="base">
      <a:spcBef>
        <a:spcPct val="0"/>
      </a:spcBef>
      <a:spcAft>
        <a:spcPct val="0"/>
      </a:spcAft>
      <a:defRPr sz="2000" kern="1200">
        <a:solidFill>
          <a:schemeClr val="tx1"/>
        </a:solidFill>
        <a:latin typeface="Verdana" pitchFamily="34" charset="0"/>
        <a:ea typeface="ＭＳ Ｐゴシック"/>
        <a:cs typeface="ＭＳ Ｐゴシック"/>
      </a:defRPr>
    </a:lvl3pPr>
    <a:lvl4pPr marL="1371600" algn="l" rtl="0" fontAlgn="base">
      <a:spcBef>
        <a:spcPct val="0"/>
      </a:spcBef>
      <a:spcAft>
        <a:spcPct val="0"/>
      </a:spcAft>
      <a:defRPr sz="2000" kern="1200">
        <a:solidFill>
          <a:schemeClr val="tx1"/>
        </a:solidFill>
        <a:latin typeface="Verdana" pitchFamily="34" charset="0"/>
        <a:ea typeface="ＭＳ Ｐゴシック"/>
        <a:cs typeface="ＭＳ Ｐゴシック"/>
      </a:defRPr>
    </a:lvl4pPr>
    <a:lvl5pPr marL="1828800" algn="l" rtl="0" fontAlgn="base">
      <a:spcBef>
        <a:spcPct val="0"/>
      </a:spcBef>
      <a:spcAft>
        <a:spcPct val="0"/>
      </a:spcAft>
      <a:defRPr sz="2000" kern="1200">
        <a:solidFill>
          <a:schemeClr val="tx1"/>
        </a:solidFill>
        <a:latin typeface="Verdana" pitchFamily="34" charset="0"/>
        <a:ea typeface="ＭＳ Ｐゴシック"/>
        <a:cs typeface="ＭＳ Ｐゴシック"/>
      </a:defRPr>
    </a:lvl5pPr>
    <a:lvl6pPr marL="2286000" algn="l" defTabSz="914400" rtl="0" eaLnBrk="1" latinLnBrk="0" hangingPunct="1">
      <a:defRPr sz="2000" kern="1200">
        <a:solidFill>
          <a:schemeClr val="tx1"/>
        </a:solidFill>
        <a:latin typeface="Verdana" pitchFamily="34" charset="0"/>
        <a:ea typeface="ＭＳ Ｐゴシック"/>
        <a:cs typeface="ＭＳ Ｐゴシック"/>
      </a:defRPr>
    </a:lvl6pPr>
    <a:lvl7pPr marL="2743200" algn="l" defTabSz="914400" rtl="0" eaLnBrk="1" latinLnBrk="0" hangingPunct="1">
      <a:defRPr sz="2000" kern="1200">
        <a:solidFill>
          <a:schemeClr val="tx1"/>
        </a:solidFill>
        <a:latin typeface="Verdana" pitchFamily="34" charset="0"/>
        <a:ea typeface="ＭＳ Ｐゴシック"/>
        <a:cs typeface="ＭＳ Ｐゴシック"/>
      </a:defRPr>
    </a:lvl7pPr>
    <a:lvl8pPr marL="3200400" algn="l" defTabSz="914400" rtl="0" eaLnBrk="1" latinLnBrk="0" hangingPunct="1">
      <a:defRPr sz="2000" kern="1200">
        <a:solidFill>
          <a:schemeClr val="tx1"/>
        </a:solidFill>
        <a:latin typeface="Verdana" pitchFamily="34" charset="0"/>
        <a:ea typeface="ＭＳ Ｐゴシック"/>
        <a:cs typeface="ＭＳ Ｐゴシック"/>
      </a:defRPr>
    </a:lvl8pPr>
    <a:lvl9pPr marL="3657600" algn="l" defTabSz="914400" rtl="0" eaLnBrk="1" latinLnBrk="0" hangingPunct="1">
      <a:defRPr sz="2000" kern="1200">
        <a:solidFill>
          <a:schemeClr val="tx1"/>
        </a:solidFill>
        <a:latin typeface="Verdana" pitchFamily="34" charset="0"/>
        <a:ea typeface="ＭＳ Ｐゴシック"/>
        <a:cs typeface="ＭＳ Ｐゴシック"/>
      </a:defRPr>
    </a:lvl9pPr>
  </p:defaultTextStyle>
  <p:extLst>
    <p:ext uri="{EFAFB233-063F-42B5-8137-9DF3F51BA10A}">
      <p15:sldGuideLst xmlns:p15="http://schemas.microsoft.com/office/powerpoint/2012/main">
        <p15:guide id="1" orient="horz" pos="4319">
          <p15:clr>
            <a:srgbClr val="A4A3A4"/>
          </p15:clr>
        </p15:guide>
        <p15:guide id="2">
          <p15:clr>
            <a:srgbClr val="A4A3A4"/>
          </p15:clr>
        </p15:guide>
      </p15:sldGuideLst>
    </p:ext>
    <p:ext uri="{2D200454-40CA-4A62-9FC3-DE9A4176ACB9}">
      <p15:notesGuideLst xmlns:p15="http://schemas.microsoft.com/office/powerpoint/2012/main">
        <p15:guide id="1" orient="horz" pos="5855">
          <p15:clr>
            <a:srgbClr val="A4A3A4"/>
          </p15:clr>
        </p15:guide>
        <p15:guide id="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3B9"/>
    <a:srgbClr val="2208E4"/>
    <a:srgbClr val="FFFFFF"/>
    <a:srgbClr val="90C24E"/>
    <a:srgbClr val="456DED"/>
    <a:srgbClr val="9BF0FB"/>
    <a:srgbClr val="3366FF"/>
    <a:srgbClr val="513A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534" autoAdjust="0"/>
    <p:restoredTop sz="68232" autoAdjust="0"/>
  </p:normalViewPr>
  <p:slideViewPr>
    <p:cSldViewPr snapToGrid="0">
      <p:cViewPr varScale="1">
        <p:scale>
          <a:sx n="97" d="100"/>
          <a:sy n="97" d="100"/>
        </p:scale>
        <p:origin x="2526" y="72"/>
      </p:cViewPr>
      <p:guideLst>
        <p:guide orient="horz" pos="4319"/>
        <p:guide/>
      </p:guideLst>
    </p:cSldViewPr>
  </p:slideViewPr>
  <p:notesTextViewPr>
    <p:cViewPr>
      <p:scale>
        <a:sx n="100" d="100"/>
        <a:sy n="100" d="100"/>
      </p:scale>
      <p:origin x="0" y="0"/>
    </p:cViewPr>
  </p:notesTextViewPr>
  <p:sorterViewPr>
    <p:cViewPr varScale="1">
      <p:scale>
        <a:sx n="1" d="1"/>
        <a:sy n="1" d="1"/>
      </p:scale>
      <p:origin x="0" y="0"/>
    </p:cViewPr>
  </p:sorterViewPr>
  <p:notesViewPr>
    <p:cSldViewPr snapToGrid="0">
      <p:cViewPr varScale="1">
        <p:scale>
          <a:sx n="66" d="100"/>
          <a:sy n="66" d="100"/>
        </p:scale>
        <p:origin x="3106" y="62"/>
      </p:cViewPr>
      <p:guideLst>
        <p:guide orient="horz" pos="5855"/>
        <p:guide/>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282" name="Rectangle 2"/>
          <p:cNvSpPr>
            <a:spLocks noGrp="1" noChangeArrowheads="1"/>
          </p:cNvSpPr>
          <p:nvPr>
            <p:ph type="hdr" sz="quarter"/>
          </p:nvPr>
        </p:nvSpPr>
        <p:spPr bwMode="auto">
          <a:xfrm>
            <a:off x="1" y="1"/>
            <a:ext cx="3036888" cy="466725"/>
          </a:xfrm>
          <a:prstGeom prst="rect">
            <a:avLst/>
          </a:prstGeom>
          <a:noFill/>
          <a:ln w="9525">
            <a:noFill/>
            <a:miter lim="800000"/>
            <a:headEnd/>
            <a:tailEnd/>
          </a:ln>
          <a:effectLst/>
        </p:spPr>
        <p:txBody>
          <a:bodyPr vert="horz" wrap="square" lIns="93138" tIns="46570" rIns="93138" bIns="46570" numCol="1" anchor="t" anchorCtr="0" compatLnSpc="1">
            <a:prstTxWarp prst="textNoShape">
              <a:avLst/>
            </a:prstTxWarp>
          </a:bodyPr>
          <a:lstStyle>
            <a:lvl1pPr algn="l" defTabSz="931598" eaLnBrk="0" hangingPunct="0">
              <a:defRPr sz="1200">
                <a:latin typeface="Times New Roman" pitchFamily="18" charset="0"/>
                <a:ea typeface="ＭＳ Ｐゴシック" pitchFamily="1" charset="-128"/>
                <a:cs typeface="+mn-cs"/>
              </a:defRPr>
            </a:lvl1pPr>
          </a:lstStyle>
          <a:p>
            <a:pPr>
              <a:defRPr/>
            </a:pPr>
            <a:r>
              <a:rPr lang="en-US"/>
              <a:t>NCQA Ranks Blue Cross tops in country for quality</a:t>
            </a:r>
          </a:p>
        </p:txBody>
      </p:sp>
      <p:sp>
        <p:nvSpPr>
          <p:cNvPr id="225283" name="Rectangle 3"/>
          <p:cNvSpPr>
            <a:spLocks noGrp="1" noChangeArrowheads="1"/>
          </p:cNvSpPr>
          <p:nvPr>
            <p:ph type="dt" sz="quarter" idx="1"/>
          </p:nvPr>
        </p:nvSpPr>
        <p:spPr bwMode="auto">
          <a:xfrm>
            <a:off x="3971926" y="1"/>
            <a:ext cx="3036888" cy="466725"/>
          </a:xfrm>
          <a:prstGeom prst="rect">
            <a:avLst/>
          </a:prstGeom>
          <a:noFill/>
          <a:ln w="9525">
            <a:noFill/>
            <a:miter lim="800000"/>
            <a:headEnd/>
            <a:tailEnd/>
          </a:ln>
          <a:effectLst/>
        </p:spPr>
        <p:txBody>
          <a:bodyPr vert="horz" wrap="square" lIns="93138" tIns="46570" rIns="93138" bIns="46570" numCol="1" anchor="t" anchorCtr="0" compatLnSpc="1">
            <a:prstTxWarp prst="textNoShape">
              <a:avLst/>
            </a:prstTxWarp>
          </a:bodyPr>
          <a:lstStyle>
            <a:lvl1pPr algn="r" defTabSz="931598" eaLnBrk="0" hangingPunct="0">
              <a:defRPr sz="1200">
                <a:latin typeface="Times New Roman" pitchFamily="18" charset="0"/>
                <a:ea typeface="ＭＳ Ｐゴシック" pitchFamily="1" charset="-128"/>
                <a:cs typeface="+mn-cs"/>
              </a:defRPr>
            </a:lvl1pPr>
          </a:lstStyle>
          <a:p>
            <a:pPr>
              <a:defRPr/>
            </a:pPr>
            <a:r>
              <a:rPr lang="en-US"/>
              <a:t>NCQA Ranks Blue Cross tops in country for quality</a:t>
            </a:r>
          </a:p>
        </p:txBody>
      </p:sp>
      <p:sp>
        <p:nvSpPr>
          <p:cNvPr id="225284" name="Rectangle 4"/>
          <p:cNvSpPr>
            <a:spLocks noGrp="1" noChangeArrowheads="1"/>
          </p:cNvSpPr>
          <p:nvPr>
            <p:ph type="ftr" sz="quarter" idx="2"/>
          </p:nvPr>
        </p:nvSpPr>
        <p:spPr bwMode="auto">
          <a:xfrm>
            <a:off x="1" y="8828090"/>
            <a:ext cx="3036888" cy="466725"/>
          </a:xfrm>
          <a:prstGeom prst="rect">
            <a:avLst/>
          </a:prstGeom>
          <a:noFill/>
          <a:ln w="9525">
            <a:noFill/>
            <a:miter lim="800000"/>
            <a:headEnd/>
            <a:tailEnd/>
          </a:ln>
          <a:effectLst/>
        </p:spPr>
        <p:txBody>
          <a:bodyPr vert="horz" wrap="square" lIns="93138" tIns="46570" rIns="93138" bIns="46570" numCol="1" anchor="b" anchorCtr="0" compatLnSpc="1">
            <a:prstTxWarp prst="textNoShape">
              <a:avLst/>
            </a:prstTxWarp>
          </a:bodyPr>
          <a:lstStyle>
            <a:lvl1pPr algn="l" defTabSz="931598" eaLnBrk="0" hangingPunct="0">
              <a:defRPr sz="1200">
                <a:latin typeface="Times New Roman" pitchFamily="18" charset="0"/>
                <a:ea typeface="ＭＳ Ｐゴシック" pitchFamily="1" charset="-128"/>
                <a:cs typeface="+mn-cs"/>
              </a:defRPr>
            </a:lvl1pPr>
          </a:lstStyle>
          <a:p>
            <a:pPr>
              <a:defRPr/>
            </a:pPr>
            <a:endParaRPr lang="en-US"/>
          </a:p>
        </p:txBody>
      </p:sp>
      <p:sp>
        <p:nvSpPr>
          <p:cNvPr id="225285" name="Rectangle 5"/>
          <p:cNvSpPr>
            <a:spLocks noGrp="1" noChangeArrowheads="1"/>
          </p:cNvSpPr>
          <p:nvPr>
            <p:ph type="sldNum" sz="quarter" idx="3"/>
          </p:nvPr>
        </p:nvSpPr>
        <p:spPr bwMode="auto">
          <a:xfrm>
            <a:off x="3971926" y="8828090"/>
            <a:ext cx="3036888" cy="466725"/>
          </a:xfrm>
          <a:prstGeom prst="rect">
            <a:avLst/>
          </a:prstGeom>
          <a:noFill/>
          <a:ln w="9525">
            <a:noFill/>
            <a:miter lim="800000"/>
            <a:headEnd/>
            <a:tailEnd/>
          </a:ln>
          <a:effectLst/>
        </p:spPr>
        <p:txBody>
          <a:bodyPr vert="horz" wrap="square" lIns="93138" tIns="46570" rIns="93138" bIns="46570" numCol="1" anchor="b" anchorCtr="0" compatLnSpc="1">
            <a:prstTxWarp prst="textNoShape">
              <a:avLst/>
            </a:prstTxWarp>
          </a:bodyPr>
          <a:lstStyle>
            <a:lvl1pPr algn="r" defTabSz="931598" eaLnBrk="0" hangingPunct="0">
              <a:defRPr sz="1200">
                <a:latin typeface="Times New Roman" pitchFamily="18" charset="0"/>
                <a:ea typeface="ＭＳ Ｐゴシック" pitchFamily="1" charset="-128"/>
                <a:cs typeface="+mn-cs"/>
              </a:defRPr>
            </a:lvl1pPr>
          </a:lstStyle>
          <a:p>
            <a:pPr>
              <a:defRPr/>
            </a:pPr>
            <a:fld id="{ADC95A36-F1F0-47C5-8084-27238176B79B}" type="slidenum">
              <a:rPr lang="en-US"/>
              <a:pPr>
                <a:defRPr/>
              </a:pPr>
              <a:t>‹#›</a:t>
            </a:fld>
            <a:endParaRPr lang="en-US" dirty="0"/>
          </a:p>
        </p:txBody>
      </p:sp>
    </p:spTree>
    <p:extLst>
      <p:ext uri="{BB962C8B-B14F-4D97-AF65-F5344CB8AC3E}">
        <p14:creationId xmlns:p14="http://schemas.microsoft.com/office/powerpoint/2010/main" val="3521762208"/>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1" y="1"/>
            <a:ext cx="3036888" cy="466725"/>
          </a:xfrm>
          <a:prstGeom prst="rect">
            <a:avLst/>
          </a:prstGeom>
          <a:noFill/>
          <a:ln w="9525">
            <a:noFill/>
            <a:miter lim="800000"/>
            <a:headEnd/>
            <a:tailEnd/>
          </a:ln>
          <a:effectLst/>
        </p:spPr>
        <p:txBody>
          <a:bodyPr vert="horz" wrap="square" lIns="93138" tIns="46570" rIns="93138" bIns="46570" numCol="1" anchor="t" anchorCtr="0" compatLnSpc="1">
            <a:prstTxWarp prst="textNoShape">
              <a:avLst/>
            </a:prstTxWarp>
          </a:bodyPr>
          <a:lstStyle>
            <a:lvl1pPr algn="l" defTabSz="931598" eaLnBrk="0" hangingPunct="0">
              <a:defRPr sz="1200">
                <a:latin typeface="Times New Roman" pitchFamily="18" charset="0"/>
                <a:ea typeface="ＭＳ Ｐゴシック" pitchFamily="1" charset="-128"/>
                <a:cs typeface="+mn-cs"/>
              </a:defRPr>
            </a:lvl1pPr>
          </a:lstStyle>
          <a:p>
            <a:pPr>
              <a:defRPr/>
            </a:pPr>
            <a:r>
              <a:rPr lang="en-US"/>
              <a:t>NCQA Ranks Blue Cross tops in country for quality</a:t>
            </a:r>
          </a:p>
        </p:txBody>
      </p:sp>
      <p:sp>
        <p:nvSpPr>
          <p:cNvPr id="19459" name="Rectangle 3"/>
          <p:cNvSpPr>
            <a:spLocks noGrp="1" noChangeArrowheads="1"/>
          </p:cNvSpPr>
          <p:nvPr>
            <p:ph type="dt" idx="1"/>
          </p:nvPr>
        </p:nvSpPr>
        <p:spPr bwMode="auto">
          <a:xfrm>
            <a:off x="3971926" y="1"/>
            <a:ext cx="3036888" cy="466725"/>
          </a:xfrm>
          <a:prstGeom prst="rect">
            <a:avLst/>
          </a:prstGeom>
          <a:noFill/>
          <a:ln w="9525">
            <a:noFill/>
            <a:miter lim="800000"/>
            <a:headEnd/>
            <a:tailEnd/>
          </a:ln>
          <a:effectLst/>
        </p:spPr>
        <p:txBody>
          <a:bodyPr vert="horz" wrap="square" lIns="93138" tIns="46570" rIns="93138" bIns="46570" numCol="1" anchor="t" anchorCtr="0" compatLnSpc="1">
            <a:prstTxWarp prst="textNoShape">
              <a:avLst/>
            </a:prstTxWarp>
          </a:bodyPr>
          <a:lstStyle>
            <a:lvl1pPr algn="r" defTabSz="931598" eaLnBrk="0" hangingPunct="0">
              <a:defRPr sz="1200">
                <a:latin typeface="Times New Roman" pitchFamily="18" charset="0"/>
                <a:ea typeface="ＭＳ Ｐゴシック" pitchFamily="1" charset="-128"/>
                <a:cs typeface="+mn-cs"/>
              </a:defRPr>
            </a:lvl1pPr>
          </a:lstStyle>
          <a:p>
            <a:pPr>
              <a:defRPr/>
            </a:pPr>
            <a:r>
              <a:rPr lang="en-US"/>
              <a:t>NCQA Ranks Blue Cross tops in country for quality</a:t>
            </a:r>
          </a:p>
        </p:txBody>
      </p:sp>
      <p:sp>
        <p:nvSpPr>
          <p:cNvPr id="36868" name="Rectangle 4"/>
          <p:cNvSpPr>
            <a:spLocks noGrp="1" noRot="1" noChangeAspect="1" noChangeArrowheads="1" noTextEdit="1"/>
          </p:cNvSpPr>
          <p:nvPr>
            <p:ph type="sldImg" idx="2"/>
          </p:nvPr>
        </p:nvSpPr>
        <p:spPr bwMode="auto">
          <a:xfrm>
            <a:off x="1181100" y="695325"/>
            <a:ext cx="4648200" cy="3486150"/>
          </a:xfrm>
          <a:prstGeom prst="rect">
            <a:avLst/>
          </a:prstGeom>
          <a:noFill/>
          <a:ln w="9525">
            <a:solidFill>
              <a:srgbClr val="000000"/>
            </a:solidFill>
            <a:miter lim="800000"/>
            <a:headEnd/>
            <a:tailEnd/>
          </a:ln>
        </p:spPr>
      </p:sp>
      <p:sp>
        <p:nvSpPr>
          <p:cNvPr id="19461" name="Rectangle 5"/>
          <p:cNvSpPr>
            <a:spLocks noGrp="1" noChangeArrowheads="1"/>
          </p:cNvSpPr>
          <p:nvPr>
            <p:ph type="body" sz="quarter" idx="3"/>
          </p:nvPr>
        </p:nvSpPr>
        <p:spPr bwMode="auto">
          <a:xfrm>
            <a:off x="701675" y="4416425"/>
            <a:ext cx="5607050" cy="4184650"/>
          </a:xfrm>
          <a:prstGeom prst="rect">
            <a:avLst/>
          </a:prstGeom>
          <a:noFill/>
          <a:ln w="9525">
            <a:noFill/>
            <a:miter lim="800000"/>
            <a:headEnd/>
            <a:tailEnd/>
          </a:ln>
          <a:effectLst/>
        </p:spPr>
        <p:txBody>
          <a:bodyPr vert="horz" wrap="square" lIns="93138" tIns="46570" rIns="93138" bIns="4657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9462" name="Rectangle 6"/>
          <p:cNvSpPr>
            <a:spLocks noGrp="1" noChangeArrowheads="1"/>
          </p:cNvSpPr>
          <p:nvPr>
            <p:ph type="ftr" sz="quarter" idx="4"/>
          </p:nvPr>
        </p:nvSpPr>
        <p:spPr bwMode="auto">
          <a:xfrm>
            <a:off x="1" y="8828090"/>
            <a:ext cx="3036888" cy="466725"/>
          </a:xfrm>
          <a:prstGeom prst="rect">
            <a:avLst/>
          </a:prstGeom>
          <a:noFill/>
          <a:ln w="9525">
            <a:noFill/>
            <a:miter lim="800000"/>
            <a:headEnd/>
            <a:tailEnd/>
          </a:ln>
          <a:effectLst/>
        </p:spPr>
        <p:txBody>
          <a:bodyPr vert="horz" wrap="square" lIns="93138" tIns="46570" rIns="93138" bIns="46570" numCol="1" anchor="b" anchorCtr="0" compatLnSpc="1">
            <a:prstTxWarp prst="textNoShape">
              <a:avLst/>
            </a:prstTxWarp>
          </a:bodyPr>
          <a:lstStyle>
            <a:lvl1pPr algn="l" defTabSz="931598" eaLnBrk="0" hangingPunct="0">
              <a:defRPr sz="1200">
                <a:latin typeface="Times New Roman" pitchFamily="18" charset="0"/>
                <a:ea typeface="ＭＳ Ｐゴシック" pitchFamily="1" charset="-128"/>
                <a:cs typeface="+mn-cs"/>
              </a:defRPr>
            </a:lvl1pPr>
          </a:lstStyle>
          <a:p>
            <a:pPr>
              <a:defRPr/>
            </a:pPr>
            <a:endParaRPr lang="en-US"/>
          </a:p>
        </p:txBody>
      </p:sp>
      <p:sp>
        <p:nvSpPr>
          <p:cNvPr id="19463" name="Rectangle 7"/>
          <p:cNvSpPr>
            <a:spLocks noGrp="1" noChangeArrowheads="1"/>
          </p:cNvSpPr>
          <p:nvPr>
            <p:ph type="sldNum" sz="quarter" idx="5"/>
          </p:nvPr>
        </p:nvSpPr>
        <p:spPr bwMode="auto">
          <a:xfrm>
            <a:off x="3971926" y="8828090"/>
            <a:ext cx="3036888" cy="466725"/>
          </a:xfrm>
          <a:prstGeom prst="rect">
            <a:avLst/>
          </a:prstGeom>
          <a:noFill/>
          <a:ln w="9525">
            <a:noFill/>
            <a:miter lim="800000"/>
            <a:headEnd/>
            <a:tailEnd/>
          </a:ln>
          <a:effectLst/>
        </p:spPr>
        <p:txBody>
          <a:bodyPr vert="horz" wrap="square" lIns="93138" tIns="46570" rIns="93138" bIns="46570" numCol="1" anchor="b" anchorCtr="0" compatLnSpc="1">
            <a:prstTxWarp prst="textNoShape">
              <a:avLst/>
            </a:prstTxWarp>
          </a:bodyPr>
          <a:lstStyle>
            <a:lvl1pPr algn="r" defTabSz="931598" eaLnBrk="0" hangingPunct="0">
              <a:defRPr sz="1200">
                <a:latin typeface="Times New Roman" pitchFamily="18" charset="0"/>
                <a:ea typeface="ＭＳ Ｐゴシック" pitchFamily="1" charset="-128"/>
                <a:cs typeface="+mn-cs"/>
              </a:defRPr>
            </a:lvl1pPr>
          </a:lstStyle>
          <a:p>
            <a:pPr>
              <a:defRPr/>
            </a:pPr>
            <a:fld id="{CCA1FCC7-2599-49CB-8F8F-D3D57E66D32F}" type="slidenum">
              <a:rPr lang="en-US"/>
              <a:pPr>
                <a:defRPr/>
              </a:pPr>
              <a:t>‹#›</a:t>
            </a:fld>
            <a:endParaRPr lang="en-US" dirty="0"/>
          </a:p>
        </p:txBody>
      </p:sp>
    </p:spTree>
    <p:extLst>
      <p:ext uri="{BB962C8B-B14F-4D97-AF65-F5344CB8AC3E}">
        <p14:creationId xmlns:p14="http://schemas.microsoft.com/office/powerpoint/2010/main" val="121737814"/>
      </p:ext>
    </p:extLst>
  </p:cSld>
  <p:clrMap bg1="lt1" tx1="dk1" bg2="lt2" tx2="dk2" accent1="accent1" accent2="accent2" accent3="accent3" accent4="accent4" accent5="accent5" accent6="accent6" hlink="hlink" folHlink="folHlink"/>
  <p:hf ftr="0"/>
  <p:notesStyle>
    <a:lvl1pPr marL="171450" indent="-171450" algn="l" rtl="0" eaLnBrk="0" fontAlgn="base" hangingPunct="0">
      <a:spcBef>
        <a:spcPct val="30000"/>
      </a:spcBef>
      <a:spcAft>
        <a:spcPct val="0"/>
      </a:spcAft>
      <a:buFont typeface="Arial" pitchFamily="34" charset="0"/>
      <a:buChar char="•"/>
      <a:defRPr sz="1100" kern="1200">
        <a:solidFill>
          <a:schemeClr val="tx1"/>
        </a:solidFill>
        <a:latin typeface="Arial" pitchFamily="34" charset="0"/>
        <a:ea typeface="+mn-ea"/>
        <a:cs typeface="Arial" pitchFamily="34" charset="0"/>
      </a:defRPr>
    </a:lvl1pPr>
    <a:lvl2pPr marL="628650" indent="-171450" algn="l" rtl="0" eaLnBrk="0" fontAlgn="base" hangingPunct="0">
      <a:spcBef>
        <a:spcPct val="30000"/>
      </a:spcBef>
      <a:spcAft>
        <a:spcPct val="0"/>
      </a:spcAft>
      <a:buFont typeface="Arial" pitchFamily="34" charset="0"/>
      <a:buChar char="•"/>
      <a:defRPr sz="1100" kern="1200">
        <a:solidFill>
          <a:schemeClr val="tx1"/>
        </a:solidFill>
        <a:latin typeface="Arial" pitchFamily="34" charset="0"/>
        <a:ea typeface="+mn-ea"/>
        <a:cs typeface="Arial" pitchFamily="34" charset="0"/>
      </a:defRPr>
    </a:lvl2pPr>
    <a:lvl3pPr marL="1085850" indent="-171450" algn="l" rtl="0" eaLnBrk="0" fontAlgn="base" hangingPunct="0">
      <a:spcBef>
        <a:spcPct val="30000"/>
      </a:spcBef>
      <a:spcAft>
        <a:spcPct val="0"/>
      </a:spcAft>
      <a:buFont typeface="Arial" pitchFamily="34" charset="0"/>
      <a:buChar char="•"/>
      <a:defRPr sz="1100" kern="1200">
        <a:solidFill>
          <a:schemeClr val="tx1"/>
        </a:solidFill>
        <a:latin typeface="Arial" pitchFamily="34" charset="0"/>
        <a:ea typeface="+mn-ea"/>
        <a:cs typeface="Arial" pitchFamily="34" charset="0"/>
      </a:defRPr>
    </a:lvl3pPr>
    <a:lvl4pPr marL="1543050" indent="-171450" algn="l" rtl="0" eaLnBrk="0" fontAlgn="base" hangingPunct="0">
      <a:spcBef>
        <a:spcPct val="30000"/>
      </a:spcBef>
      <a:spcAft>
        <a:spcPct val="0"/>
      </a:spcAft>
      <a:buFont typeface="Arial" pitchFamily="34" charset="0"/>
      <a:buChar char="•"/>
      <a:defRPr sz="1100" kern="1200">
        <a:solidFill>
          <a:schemeClr val="tx1"/>
        </a:solidFill>
        <a:latin typeface="Arial" pitchFamily="34" charset="0"/>
        <a:ea typeface="+mn-ea"/>
        <a:cs typeface="Arial" pitchFamily="34" charset="0"/>
      </a:defRPr>
    </a:lvl4pPr>
    <a:lvl5pPr marL="2000250" indent="-171450" algn="l" rtl="0" eaLnBrk="0" fontAlgn="base" hangingPunct="0">
      <a:spcBef>
        <a:spcPct val="30000"/>
      </a:spcBef>
      <a:spcAft>
        <a:spcPct val="0"/>
      </a:spcAft>
      <a:buFont typeface="Arial" pitchFamily="34" charset="0"/>
      <a:buChar char="•"/>
      <a:defRPr sz="11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Rectangle 3"/>
          <p:cNvSpPr>
            <a:spLocks noGrp="1" noChangeArrowheads="1"/>
          </p:cNvSpPr>
          <p:nvPr>
            <p:ph type="body" idx="1"/>
          </p:nvPr>
        </p:nvSpPr>
        <p:spPr>
          <a:ln/>
        </p:spPr>
        <p:txBody>
          <a:bodyPr/>
          <a:lstStyle/>
          <a:p>
            <a:pPr marL="215021" indent="-215021" eaLnBrk="1" hangingPunct="1">
              <a:spcBef>
                <a:spcPct val="0"/>
              </a:spcBef>
              <a:defRPr/>
            </a:pPr>
            <a:endParaRPr lang="en-US" dirty="0"/>
          </a:p>
        </p:txBody>
      </p:sp>
      <p:sp>
        <p:nvSpPr>
          <p:cNvPr id="37891" name="Slide Image Placeholder 5"/>
          <p:cNvSpPr>
            <a:spLocks noGrp="1" noRot="1" noChangeAspect="1" noTextEdit="1"/>
          </p:cNvSpPr>
          <p:nvPr>
            <p:ph type="sldImg"/>
          </p:nvPr>
        </p:nvSpPr>
        <p:spPr>
          <a:ln/>
        </p:spPr>
      </p:sp>
      <p:sp>
        <p:nvSpPr>
          <p:cNvPr id="2" name="Header Placeholder 1"/>
          <p:cNvSpPr>
            <a:spLocks noGrp="1"/>
          </p:cNvSpPr>
          <p:nvPr>
            <p:ph type="hdr" sz="quarter" idx="10"/>
          </p:nvPr>
        </p:nvSpPr>
        <p:spPr/>
        <p:txBody>
          <a:bodyPr/>
          <a:lstStyle/>
          <a:p>
            <a:pPr>
              <a:defRPr/>
            </a:pPr>
            <a:r>
              <a:rPr lang="en-US"/>
              <a:t>NCQA Ranks Blue Cross tops in country for quality</a:t>
            </a:r>
          </a:p>
        </p:txBody>
      </p:sp>
      <p:sp>
        <p:nvSpPr>
          <p:cNvPr id="3" name="Date Placeholder 2"/>
          <p:cNvSpPr>
            <a:spLocks noGrp="1"/>
          </p:cNvSpPr>
          <p:nvPr>
            <p:ph type="dt" idx="11"/>
          </p:nvPr>
        </p:nvSpPr>
        <p:spPr/>
        <p:txBody>
          <a:bodyPr/>
          <a:lstStyle/>
          <a:p>
            <a:pPr>
              <a:defRPr/>
            </a:pPr>
            <a:r>
              <a:rPr lang="en-US"/>
              <a:t>NCQA Ranks Blue Cross tops in country for quality</a:t>
            </a:r>
          </a:p>
        </p:txBody>
      </p:sp>
      <p:sp>
        <p:nvSpPr>
          <p:cNvPr id="4" name="Slide Number Placeholder 3"/>
          <p:cNvSpPr>
            <a:spLocks noGrp="1"/>
          </p:cNvSpPr>
          <p:nvPr>
            <p:ph type="sldNum" sz="quarter" idx="12"/>
          </p:nvPr>
        </p:nvSpPr>
        <p:spPr/>
        <p:txBody>
          <a:bodyPr/>
          <a:lstStyle/>
          <a:p>
            <a:pPr>
              <a:defRPr/>
            </a:pPr>
            <a:fld id="{CCA1FCC7-2599-49CB-8F8F-D3D57E66D32F}" type="slidenum">
              <a:rPr lang="en-US" smtClean="0"/>
              <a:pPr>
                <a:defRPr/>
              </a:pPr>
              <a:t>1</a:t>
            </a:fld>
            <a:endParaRPr lang="en-US" dirty="0"/>
          </a:p>
        </p:txBody>
      </p:sp>
    </p:spTree>
    <p:extLst>
      <p:ext uri="{BB962C8B-B14F-4D97-AF65-F5344CB8AC3E}">
        <p14:creationId xmlns:p14="http://schemas.microsoft.com/office/powerpoint/2010/main" val="14163712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100" kern="1200" dirty="0">
              <a:solidFill>
                <a:schemeClr val="tx1"/>
              </a:solidFill>
              <a:effectLst/>
              <a:latin typeface="Arial" pitchFamily="34" charset="0"/>
              <a:ea typeface="+mn-ea"/>
              <a:cs typeface="Arial" pitchFamily="34" charset="0"/>
            </a:endParaRPr>
          </a:p>
        </p:txBody>
      </p:sp>
      <p:sp>
        <p:nvSpPr>
          <p:cNvPr id="4" name="Slide Number Placeholder 3"/>
          <p:cNvSpPr>
            <a:spLocks noGrp="1"/>
          </p:cNvSpPr>
          <p:nvPr>
            <p:ph type="sldNum" sz="quarter" idx="10"/>
          </p:nvPr>
        </p:nvSpPr>
        <p:spPr/>
        <p:txBody>
          <a:bodyPr/>
          <a:lstStyle/>
          <a:p>
            <a:pPr>
              <a:defRPr/>
            </a:pPr>
            <a:fld id="{CCA1FCC7-2599-49CB-8F8F-D3D57E66D32F}" type="slidenum">
              <a:rPr lang="en-US" smtClean="0"/>
              <a:pPr>
                <a:defRPr/>
              </a:pPr>
              <a:t>10</a:t>
            </a:fld>
            <a:endParaRPr lang="en-US" dirty="0"/>
          </a:p>
        </p:txBody>
      </p:sp>
      <p:sp>
        <p:nvSpPr>
          <p:cNvPr id="5" name="Header Placeholder 4"/>
          <p:cNvSpPr>
            <a:spLocks noGrp="1"/>
          </p:cNvSpPr>
          <p:nvPr>
            <p:ph type="hdr" sz="quarter" idx="11"/>
          </p:nvPr>
        </p:nvSpPr>
        <p:spPr/>
        <p:txBody>
          <a:bodyPr/>
          <a:lstStyle/>
          <a:p>
            <a:pPr>
              <a:defRPr/>
            </a:pPr>
            <a:r>
              <a:rPr lang="en-US"/>
              <a:t>NCQA Ranks Blue Cross tops in country for quality</a:t>
            </a:r>
          </a:p>
        </p:txBody>
      </p:sp>
      <p:sp>
        <p:nvSpPr>
          <p:cNvPr id="6" name="Date Placeholder 5"/>
          <p:cNvSpPr>
            <a:spLocks noGrp="1"/>
          </p:cNvSpPr>
          <p:nvPr>
            <p:ph type="dt" idx="12"/>
          </p:nvPr>
        </p:nvSpPr>
        <p:spPr/>
        <p:txBody>
          <a:bodyPr/>
          <a:lstStyle/>
          <a:p>
            <a:pPr>
              <a:defRPr/>
            </a:pPr>
            <a:r>
              <a:rPr lang="en-US"/>
              <a:t>NCQA Ranks Blue Cross tops in country for quality</a:t>
            </a:r>
          </a:p>
        </p:txBody>
      </p:sp>
    </p:spTree>
    <p:extLst>
      <p:ext uri="{BB962C8B-B14F-4D97-AF65-F5344CB8AC3E}">
        <p14:creationId xmlns:p14="http://schemas.microsoft.com/office/powerpoint/2010/main" val="4403631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100" kern="1200" dirty="0">
              <a:solidFill>
                <a:schemeClr val="tx1"/>
              </a:solidFill>
              <a:effectLst/>
              <a:latin typeface="Arial" pitchFamily="34" charset="0"/>
              <a:ea typeface="+mn-ea"/>
              <a:cs typeface="Arial" pitchFamily="34" charset="0"/>
            </a:endParaRPr>
          </a:p>
        </p:txBody>
      </p:sp>
      <p:sp>
        <p:nvSpPr>
          <p:cNvPr id="4" name="Slide Number Placeholder 3"/>
          <p:cNvSpPr>
            <a:spLocks noGrp="1"/>
          </p:cNvSpPr>
          <p:nvPr>
            <p:ph type="sldNum" sz="quarter" idx="10"/>
          </p:nvPr>
        </p:nvSpPr>
        <p:spPr/>
        <p:txBody>
          <a:bodyPr/>
          <a:lstStyle/>
          <a:p>
            <a:pPr>
              <a:defRPr/>
            </a:pPr>
            <a:fld id="{CCA1FCC7-2599-49CB-8F8F-D3D57E66D32F}" type="slidenum">
              <a:rPr lang="en-US" smtClean="0"/>
              <a:pPr>
                <a:defRPr/>
              </a:pPr>
              <a:t>11</a:t>
            </a:fld>
            <a:endParaRPr lang="en-US" dirty="0"/>
          </a:p>
        </p:txBody>
      </p:sp>
      <p:sp>
        <p:nvSpPr>
          <p:cNvPr id="5" name="Header Placeholder 4"/>
          <p:cNvSpPr>
            <a:spLocks noGrp="1"/>
          </p:cNvSpPr>
          <p:nvPr>
            <p:ph type="hdr" sz="quarter" idx="11"/>
          </p:nvPr>
        </p:nvSpPr>
        <p:spPr/>
        <p:txBody>
          <a:bodyPr/>
          <a:lstStyle/>
          <a:p>
            <a:pPr>
              <a:defRPr/>
            </a:pPr>
            <a:r>
              <a:rPr lang="en-US"/>
              <a:t>NCQA Ranks Blue Cross tops in country for quality</a:t>
            </a:r>
          </a:p>
        </p:txBody>
      </p:sp>
      <p:sp>
        <p:nvSpPr>
          <p:cNvPr id="6" name="Date Placeholder 5"/>
          <p:cNvSpPr>
            <a:spLocks noGrp="1"/>
          </p:cNvSpPr>
          <p:nvPr>
            <p:ph type="dt" idx="12"/>
          </p:nvPr>
        </p:nvSpPr>
        <p:spPr/>
        <p:txBody>
          <a:bodyPr/>
          <a:lstStyle/>
          <a:p>
            <a:pPr>
              <a:defRPr/>
            </a:pPr>
            <a:r>
              <a:rPr lang="en-US"/>
              <a:t>NCQA Ranks Blue Cross tops in country for quality</a:t>
            </a:r>
          </a:p>
        </p:txBody>
      </p:sp>
    </p:spTree>
    <p:extLst>
      <p:ext uri="{BB962C8B-B14F-4D97-AF65-F5344CB8AC3E}">
        <p14:creationId xmlns:p14="http://schemas.microsoft.com/office/powerpoint/2010/main" val="26323524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itchFamily="34" charset="0"/>
              <a:buChar char="•"/>
              <a:tabLst/>
              <a:defRPr/>
            </a:pPr>
            <a:endParaRPr lang="en-US" sz="1100" kern="1200" dirty="0">
              <a:solidFill>
                <a:schemeClr val="tx1"/>
              </a:solidFill>
              <a:effectLst/>
              <a:latin typeface="Arial" pitchFamily="34" charset="0"/>
              <a:ea typeface="+mn-ea"/>
              <a:cs typeface="Arial" pitchFamily="34" charset="0"/>
            </a:endParaRPr>
          </a:p>
          <a:p>
            <a:endParaRPr lang="en-US" dirty="0"/>
          </a:p>
        </p:txBody>
      </p:sp>
      <p:sp>
        <p:nvSpPr>
          <p:cNvPr id="4" name="Slide Number Placeholder 3"/>
          <p:cNvSpPr>
            <a:spLocks noGrp="1"/>
          </p:cNvSpPr>
          <p:nvPr>
            <p:ph type="sldNum" sz="quarter" idx="10"/>
          </p:nvPr>
        </p:nvSpPr>
        <p:spPr/>
        <p:txBody>
          <a:bodyPr/>
          <a:lstStyle/>
          <a:p>
            <a:pPr>
              <a:defRPr/>
            </a:pPr>
            <a:fld id="{CCA1FCC7-2599-49CB-8F8F-D3D57E66D32F}" type="slidenum">
              <a:rPr lang="en-US" smtClean="0"/>
              <a:pPr>
                <a:defRPr/>
              </a:pPr>
              <a:t>12</a:t>
            </a:fld>
            <a:endParaRPr lang="en-US" dirty="0"/>
          </a:p>
        </p:txBody>
      </p:sp>
      <p:sp>
        <p:nvSpPr>
          <p:cNvPr id="5" name="Header Placeholder 4"/>
          <p:cNvSpPr>
            <a:spLocks noGrp="1"/>
          </p:cNvSpPr>
          <p:nvPr>
            <p:ph type="hdr" sz="quarter" idx="11"/>
          </p:nvPr>
        </p:nvSpPr>
        <p:spPr/>
        <p:txBody>
          <a:bodyPr/>
          <a:lstStyle/>
          <a:p>
            <a:pPr>
              <a:defRPr/>
            </a:pPr>
            <a:r>
              <a:rPr lang="en-US"/>
              <a:t>NCQA Ranks Blue Cross tops in country for quality</a:t>
            </a:r>
          </a:p>
        </p:txBody>
      </p:sp>
      <p:sp>
        <p:nvSpPr>
          <p:cNvPr id="6" name="Date Placeholder 5"/>
          <p:cNvSpPr>
            <a:spLocks noGrp="1"/>
          </p:cNvSpPr>
          <p:nvPr>
            <p:ph type="dt" idx="12"/>
          </p:nvPr>
        </p:nvSpPr>
        <p:spPr/>
        <p:txBody>
          <a:bodyPr/>
          <a:lstStyle/>
          <a:p>
            <a:pPr>
              <a:defRPr/>
            </a:pPr>
            <a:r>
              <a:rPr lang="en-US"/>
              <a:t>NCQA Ranks Blue Cross tops in country for quality</a:t>
            </a:r>
          </a:p>
        </p:txBody>
      </p:sp>
    </p:spTree>
    <p:extLst>
      <p:ext uri="{BB962C8B-B14F-4D97-AF65-F5344CB8AC3E}">
        <p14:creationId xmlns:p14="http://schemas.microsoft.com/office/powerpoint/2010/main" val="36246207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91A68EC-0DD5-4668-AEB7-DF2145DC93B4}" type="slidenum">
              <a:rPr lang="en-US" altLang="en-US" smtClean="0">
                <a:solidFill>
                  <a:srgbClr val="000000"/>
                </a:solidFill>
              </a:rPr>
              <a:pPr>
                <a:defRPr/>
              </a:pPr>
              <a:t>13</a:t>
            </a:fld>
            <a:endParaRPr lang="en-US" altLang="en-US" dirty="0">
              <a:solidFill>
                <a:srgbClr val="000000"/>
              </a:solidFill>
            </a:endParaRPr>
          </a:p>
        </p:txBody>
      </p:sp>
      <p:sp>
        <p:nvSpPr>
          <p:cNvPr id="5" name="Header Placeholder 4"/>
          <p:cNvSpPr>
            <a:spLocks noGrp="1"/>
          </p:cNvSpPr>
          <p:nvPr>
            <p:ph type="hdr" sz="quarter" idx="11"/>
          </p:nvPr>
        </p:nvSpPr>
        <p:spPr/>
        <p:txBody>
          <a:bodyPr/>
          <a:lstStyle/>
          <a:p>
            <a:pPr>
              <a:defRPr/>
            </a:pPr>
            <a:r>
              <a:rPr lang="en-US"/>
              <a:t>NCQA Ranks Blue Cross tops in country for quality</a:t>
            </a:r>
          </a:p>
        </p:txBody>
      </p:sp>
      <p:sp>
        <p:nvSpPr>
          <p:cNvPr id="6" name="Date Placeholder 5"/>
          <p:cNvSpPr>
            <a:spLocks noGrp="1"/>
          </p:cNvSpPr>
          <p:nvPr>
            <p:ph type="dt" idx="12"/>
          </p:nvPr>
        </p:nvSpPr>
        <p:spPr/>
        <p:txBody>
          <a:bodyPr/>
          <a:lstStyle/>
          <a:p>
            <a:pPr>
              <a:defRPr/>
            </a:pPr>
            <a:r>
              <a:rPr lang="en-US"/>
              <a:t>NCQA Ranks Blue Cross tops in country for quality</a:t>
            </a:r>
          </a:p>
        </p:txBody>
      </p:sp>
    </p:spTree>
    <p:extLst>
      <p:ext uri="{BB962C8B-B14F-4D97-AF65-F5344CB8AC3E}">
        <p14:creationId xmlns:p14="http://schemas.microsoft.com/office/powerpoint/2010/main" val="39835791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itchFamily="34" charset="0"/>
              <a:buChar char="•"/>
              <a:tabLst/>
              <a:defRPr/>
            </a:pPr>
            <a:endParaRPr lang="en-US" sz="1100" dirty="0"/>
          </a:p>
          <a:p>
            <a:pPr marL="171450" indent="-171450"/>
            <a:endParaRPr lang="en-US" sz="1100" dirty="0"/>
          </a:p>
          <a:p>
            <a:pPr marL="0" indent="0">
              <a:buNone/>
            </a:pPr>
            <a:endParaRPr lang="en-US" sz="1100" dirty="0"/>
          </a:p>
          <a:p>
            <a:pPr marL="171450" marR="0" lvl="0" indent="-171450" algn="l" defTabSz="914400" rtl="0" eaLnBrk="0" fontAlgn="base" latinLnBrk="0" hangingPunct="0">
              <a:lnSpc>
                <a:spcPct val="100000"/>
              </a:lnSpc>
              <a:spcBef>
                <a:spcPct val="30000"/>
              </a:spcBef>
              <a:spcAft>
                <a:spcPct val="0"/>
              </a:spcAft>
              <a:buClrTx/>
              <a:buSzTx/>
              <a:buFont typeface="Arial" pitchFamily="34" charset="0"/>
              <a:buChar char="•"/>
              <a:tabLst/>
              <a:defRPr/>
            </a:pPr>
            <a:endParaRPr lang="en-US" sz="1100" dirty="0"/>
          </a:p>
          <a:p>
            <a:endParaRPr lang="en-US" dirty="0"/>
          </a:p>
        </p:txBody>
      </p:sp>
      <p:sp>
        <p:nvSpPr>
          <p:cNvPr id="4" name="Slide Number Placeholder 3"/>
          <p:cNvSpPr>
            <a:spLocks noGrp="1"/>
          </p:cNvSpPr>
          <p:nvPr>
            <p:ph type="sldNum" sz="quarter" idx="10"/>
          </p:nvPr>
        </p:nvSpPr>
        <p:spPr/>
        <p:txBody>
          <a:bodyPr/>
          <a:lstStyle/>
          <a:p>
            <a:pPr>
              <a:defRPr/>
            </a:pPr>
            <a:fld id="{CCA1FCC7-2599-49CB-8F8F-D3D57E66D32F}" type="slidenum">
              <a:rPr lang="en-US" smtClean="0"/>
              <a:pPr>
                <a:defRPr/>
              </a:pPr>
              <a:t>14</a:t>
            </a:fld>
            <a:endParaRPr lang="en-US" dirty="0"/>
          </a:p>
        </p:txBody>
      </p:sp>
      <p:sp>
        <p:nvSpPr>
          <p:cNvPr id="5" name="Header Placeholder 4"/>
          <p:cNvSpPr>
            <a:spLocks noGrp="1"/>
          </p:cNvSpPr>
          <p:nvPr>
            <p:ph type="hdr" sz="quarter" idx="11"/>
          </p:nvPr>
        </p:nvSpPr>
        <p:spPr/>
        <p:txBody>
          <a:bodyPr/>
          <a:lstStyle/>
          <a:p>
            <a:pPr>
              <a:defRPr/>
            </a:pPr>
            <a:r>
              <a:rPr lang="en-US"/>
              <a:t>NCQA Ranks Blue Cross tops in country for quality</a:t>
            </a:r>
          </a:p>
        </p:txBody>
      </p:sp>
      <p:sp>
        <p:nvSpPr>
          <p:cNvPr id="6" name="Date Placeholder 5"/>
          <p:cNvSpPr>
            <a:spLocks noGrp="1"/>
          </p:cNvSpPr>
          <p:nvPr>
            <p:ph type="dt" idx="12"/>
          </p:nvPr>
        </p:nvSpPr>
        <p:spPr/>
        <p:txBody>
          <a:bodyPr/>
          <a:lstStyle/>
          <a:p>
            <a:pPr>
              <a:defRPr/>
            </a:pPr>
            <a:r>
              <a:rPr lang="en-US"/>
              <a:t>NCQA Ranks Blue Cross tops in country for quality</a:t>
            </a:r>
          </a:p>
        </p:txBody>
      </p:sp>
    </p:spTree>
    <p:extLst>
      <p:ext uri="{BB962C8B-B14F-4D97-AF65-F5344CB8AC3E}">
        <p14:creationId xmlns:p14="http://schemas.microsoft.com/office/powerpoint/2010/main" val="1475550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91A68EC-0DD5-4668-AEB7-DF2145DC93B4}" type="slidenum">
              <a:rPr lang="en-US" altLang="en-US" smtClean="0">
                <a:solidFill>
                  <a:srgbClr val="000000"/>
                </a:solidFill>
              </a:rPr>
              <a:pPr>
                <a:defRPr/>
              </a:pPr>
              <a:t>15</a:t>
            </a:fld>
            <a:endParaRPr lang="en-US" altLang="en-US" dirty="0">
              <a:solidFill>
                <a:srgbClr val="000000"/>
              </a:solidFill>
            </a:endParaRPr>
          </a:p>
        </p:txBody>
      </p:sp>
      <p:sp>
        <p:nvSpPr>
          <p:cNvPr id="5" name="Header Placeholder 4"/>
          <p:cNvSpPr>
            <a:spLocks noGrp="1"/>
          </p:cNvSpPr>
          <p:nvPr>
            <p:ph type="hdr" sz="quarter" idx="11"/>
          </p:nvPr>
        </p:nvSpPr>
        <p:spPr/>
        <p:txBody>
          <a:bodyPr/>
          <a:lstStyle/>
          <a:p>
            <a:pPr>
              <a:defRPr/>
            </a:pPr>
            <a:r>
              <a:rPr lang="en-US"/>
              <a:t>NCQA Ranks Blue Cross tops in country for quality</a:t>
            </a:r>
          </a:p>
        </p:txBody>
      </p:sp>
      <p:sp>
        <p:nvSpPr>
          <p:cNvPr id="6" name="Date Placeholder 5"/>
          <p:cNvSpPr>
            <a:spLocks noGrp="1"/>
          </p:cNvSpPr>
          <p:nvPr>
            <p:ph type="dt" idx="12"/>
          </p:nvPr>
        </p:nvSpPr>
        <p:spPr/>
        <p:txBody>
          <a:bodyPr/>
          <a:lstStyle/>
          <a:p>
            <a:pPr>
              <a:defRPr/>
            </a:pPr>
            <a:r>
              <a:rPr lang="en-US"/>
              <a:t>NCQA Ranks Blue Cross tops in country for quality</a:t>
            </a:r>
          </a:p>
        </p:txBody>
      </p:sp>
    </p:spTree>
    <p:extLst>
      <p:ext uri="{BB962C8B-B14F-4D97-AF65-F5344CB8AC3E}">
        <p14:creationId xmlns:p14="http://schemas.microsoft.com/office/powerpoint/2010/main" val="29546117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a:t>NCQA Ranks Blue Cross tops in country for quality</a:t>
            </a:r>
          </a:p>
        </p:txBody>
      </p:sp>
      <p:sp>
        <p:nvSpPr>
          <p:cNvPr id="5" name="Date Placeholder 4"/>
          <p:cNvSpPr>
            <a:spLocks noGrp="1"/>
          </p:cNvSpPr>
          <p:nvPr>
            <p:ph type="dt" idx="11"/>
          </p:nvPr>
        </p:nvSpPr>
        <p:spPr/>
        <p:txBody>
          <a:bodyPr/>
          <a:lstStyle/>
          <a:p>
            <a:pPr>
              <a:defRPr/>
            </a:pPr>
            <a:r>
              <a:rPr lang="en-US"/>
              <a:t>NCQA Ranks Blue Cross tops in country for quality</a:t>
            </a:r>
          </a:p>
        </p:txBody>
      </p:sp>
      <p:sp>
        <p:nvSpPr>
          <p:cNvPr id="6" name="Slide Number Placeholder 5"/>
          <p:cNvSpPr>
            <a:spLocks noGrp="1"/>
          </p:cNvSpPr>
          <p:nvPr>
            <p:ph type="sldNum" sz="quarter" idx="12"/>
          </p:nvPr>
        </p:nvSpPr>
        <p:spPr/>
        <p:txBody>
          <a:bodyPr/>
          <a:lstStyle/>
          <a:p>
            <a:pPr>
              <a:defRPr/>
            </a:pPr>
            <a:fld id="{CCA1FCC7-2599-49CB-8F8F-D3D57E66D32F}" type="slidenum">
              <a:rPr lang="en-US" smtClean="0"/>
              <a:pPr>
                <a:defRPr/>
              </a:pPr>
              <a:t>17</a:t>
            </a:fld>
            <a:endParaRPr lang="en-US" dirty="0"/>
          </a:p>
        </p:txBody>
      </p:sp>
    </p:spTree>
    <p:extLst>
      <p:ext uri="{BB962C8B-B14F-4D97-AF65-F5344CB8AC3E}">
        <p14:creationId xmlns:p14="http://schemas.microsoft.com/office/powerpoint/2010/main" val="7480123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a:t>NCQA Ranks Blue Cross tops in country for quality</a:t>
            </a:r>
          </a:p>
        </p:txBody>
      </p:sp>
      <p:sp>
        <p:nvSpPr>
          <p:cNvPr id="5" name="Date Placeholder 4"/>
          <p:cNvSpPr>
            <a:spLocks noGrp="1"/>
          </p:cNvSpPr>
          <p:nvPr>
            <p:ph type="dt" idx="11"/>
          </p:nvPr>
        </p:nvSpPr>
        <p:spPr/>
        <p:txBody>
          <a:bodyPr/>
          <a:lstStyle/>
          <a:p>
            <a:pPr>
              <a:defRPr/>
            </a:pPr>
            <a:r>
              <a:rPr lang="en-US"/>
              <a:t>NCQA Ranks Blue Cross tops in country for quality</a:t>
            </a:r>
          </a:p>
        </p:txBody>
      </p:sp>
      <p:sp>
        <p:nvSpPr>
          <p:cNvPr id="6" name="Slide Number Placeholder 5"/>
          <p:cNvSpPr>
            <a:spLocks noGrp="1"/>
          </p:cNvSpPr>
          <p:nvPr>
            <p:ph type="sldNum" sz="quarter" idx="12"/>
          </p:nvPr>
        </p:nvSpPr>
        <p:spPr/>
        <p:txBody>
          <a:bodyPr/>
          <a:lstStyle/>
          <a:p>
            <a:pPr>
              <a:defRPr/>
            </a:pPr>
            <a:fld id="{CCA1FCC7-2599-49CB-8F8F-D3D57E66D32F}" type="slidenum">
              <a:rPr lang="en-US" smtClean="0"/>
              <a:pPr>
                <a:defRPr/>
              </a:pPr>
              <a:t>18</a:t>
            </a:fld>
            <a:endParaRPr lang="en-US" dirty="0"/>
          </a:p>
        </p:txBody>
      </p:sp>
    </p:spTree>
    <p:extLst>
      <p:ext uri="{BB962C8B-B14F-4D97-AF65-F5344CB8AC3E}">
        <p14:creationId xmlns:p14="http://schemas.microsoft.com/office/powerpoint/2010/main" val="36620473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pPr defTabSz="928688"/>
            <a:fld id="{DE608CB7-E610-4F48-B312-8AB606A2C062}" type="slidenum">
              <a:rPr lang="en-US" smtClean="0">
                <a:ea typeface="ＭＳ Ｐゴシック"/>
                <a:cs typeface="ＭＳ Ｐゴシック"/>
              </a:rPr>
              <a:pPr defTabSz="928688"/>
              <a:t>19</a:t>
            </a:fld>
            <a:endParaRPr lang="en-US">
              <a:ea typeface="ＭＳ Ｐゴシック"/>
              <a:cs typeface="ＭＳ Ｐゴシック"/>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marL="227013" indent="-227013">
              <a:spcBef>
                <a:spcPts val="563"/>
              </a:spcBef>
              <a:buFontTx/>
              <a:buChar char="•"/>
            </a:pPr>
            <a:endParaRPr lang="en-US" dirty="0"/>
          </a:p>
        </p:txBody>
      </p:sp>
      <p:sp>
        <p:nvSpPr>
          <p:cNvPr id="2" name="Header Placeholder 1"/>
          <p:cNvSpPr>
            <a:spLocks noGrp="1"/>
          </p:cNvSpPr>
          <p:nvPr>
            <p:ph type="hdr" sz="quarter" idx="10"/>
          </p:nvPr>
        </p:nvSpPr>
        <p:spPr/>
        <p:txBody>
          <a:bodyPr/>
          <a:lstStyle/>
          <a:p>
            <a:pPr>
              <a:defRPr/>
            </a:pPr>
            <a:r>
              <a:rPr lang="en-US"/>
              <a:t>NCQA Ranks Blue Cross tops in country for quality</a:t>
            </a:r>
          </a:p>
        </p:txBody>
      </p:sp>
      <p:sp>
        <p:nvSpPr>
          <p:cNvPr id="3" name="Date Placeholder 2"/>
          <p:cNvSpPr>
            <a:spLocks noGrp="1"/>
          </p:cNvSpPr>
          <p:nvPr>
            <p:ph type="dt" idx="11"/>
          </p:nvPr>
        </p:nvSpPr>
        <p:spPr/>
        <p:txBody>
          <a:bodyPr/>
          <a:lstStyle/>
          <a:p>
            <a:pPr>
              <a:defRPr/>
            </a:pPr>
            <a:r>
              <a:rPr lang="en-US"/>
              <a:t>NCQA Ranks Blue Cross tops in country for quality</a:t>
            </a:r>
          </a:p>
        </p:txBody>
      </p:sp>
    </p:spTree>
    <p:extLst>
      <p:ext uri="{BB962C8B-B14F-4D97-AF65-F5344CB8AC3E}">
        <p14:creationId xmlns:p14="http://schemas.microsoft.com/office/powerpoint/2010/main" val="3002722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pPr defTabSz="928688"/>
            <a:fld id="{4E25508B-1452-4AE7-998B-110871E94CE0}" type="slidenum">
              <a:rPr lang="en-US" smtClean="0">
                <a:solidFill>
                  <a:srgbClr val="000000"/>
                </a:solidFill>
                <a:ea typeface="ＭＳ Ｐゴシック"/>
                <a:cs typeface="ＭＳ Ｐゴシック"/>
              </a:rPr>
              <a:pPr defTabSz="928688"/>
              <a:t>2</a:t>
            </a:fld>
            <a:endParaRPr lang="en-US">
              <a:solidFill>
                <a:srgbClr val="000000"/>
              </a:solidFill>
              <a:ea typeface="ＭＳ Ｐゴシック"/>
              <a:cs typeface="ＭＳ Ｐゴシック"/>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xfrm>
            <a:off x="935039" y="4416427"/>
            <a:ext cx="5140325" cy="4183063"/>
          </a:xfrm>
          <a:noFill/>
          <a:ln/>
        </p:spPr>
        <p:txBody>
          <a:bodyPr/>
          <a:lstStyle/>
          <a:p>
            <a:pPr marL="169863" indent="-169863">
              <a:spcBef>
                <a:spcPts val="563"/>
              </a:spcBef>
            </a:pPr>
            <a:endParaRPr lang="en-US" i="1" dirty="0"/>
          </a:p>
        </p:txBody>
      </p:sp>
      <p:sp>
        <p:nvSpPr>
          <p:cNvPr id="2" name="Header Placeholder 1"/>
          <p:cNvSpPr>
            <a:spLocks noGrp="1"/>
          </p:cNvSpPr>
          <p:nvPr>
            <p:ph type="hdr" sz="quarter" idx="10"/>
          </p:nvPr>
        </p:nvSpPr>
        <p:spPr/>
        <p:txBody>
          <a:bodyPr/>
          <a:lstStyle/>
          <a:p>
            <a:pPr>
              <a:defRPr/>
            </a:pPr>
            <a:r>
              <a:rPr lang="en-US"/>
              <a:t>NCQA Ranks Blue Cross tops in country for quality</a:t>
            </a:r>
          </a:p>
        </p:txBody>
      </p:sp>
      <p:sp>
        <p:nvSpPr>
          <p:cNvPr id="3" name="Date Placeholder 2"/>
          <p:cNvSpPr>
            <a:spLocks noGrp="1"/>
          </p:cNvSpPr>
          <p:nvPr>
            <p:ph type="dt" idx="11"/>
          </p:nvPr>
        </p:nvSpPr>
        <p:spPr/>
        <p:txBody>
          <a:bodyPr/>
          <a:lstStyle/>
          <a:p>
            <a:pPr>
              <a:defRPr/>
            </a:pPr>
            <a:r>
              <a:rPr lang="en-US"/>
              <a:t>NCQA Ranks Blue Cross tops in country for quality</a:t>
            </a:r>
          </a:p>
        </p:txBody>
      </p:sp>
    </p:spTree>
    <p:extLst>
      <p:ext uri="{BB962C8B-B14F-4D97-AF65-F5344CB8AC3E}">
        <p14:creationId xmlns:p14="http://schemas.microsoft.com/office/powerpoint/2010/main" val="2540500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CA1FCC7-2599-49CB-8F8F-D3D57E66D32F}" type="slidenum">
              <a:rPr lang="en-US" smtClean="0"/>
              <a:pPr>
                <a:defRPr/>
              </a:pPr>
              <a:t>3</a:t>
            </a:fld>
            <a:endParaRPr lang="en-US" dirty="0"/>
          </a:p>
        </p:txBody>
      </p:sp>
      <p:sp>
        <p:nvSpPr>
          <p:cNvPr id="5" name="Header Placeholder 4"/>
          <p:cNvSpPr>
            <a:spLocks noGrp="1"/>
          </p:cNvSpPr>
          <p:nvPr>
            <p:ph type="hdr" sz="quarter" idx="11"/>
          </p:nvPr>
        </p:nvSpPr>
        <p:spPr/>
        <p:txBody>
          <a:bodyPr/>
          <a:lstStyle/>
          <a:p>
            <a:pPr>
              <a:defRPr/>
            </a:pPr>
            <a:r>
              <a:rPr lang="en-US"/>
              <a:t>NCQA Ranks Blue Cross tops in country for quality</a:t>
            </a:r>
          </a:p>
        </p:txBody>
      </p:sp>
      <p:sp>
        <p:nvSpPr>
          <p:cNvPr id="6" name="Date Placeholder 5"/>
          <p:cNvSpPr>
            <a:spLocks noGrp="1"/>
          </p:cNvSpPr>
          <p:nvPr>
            <p:ph type="dt" idx="12"/>
          </p:nvPr>
        </p:nvSpPr>
        <p:spPr/>
        <p:txBody>
          <a:bodyPr/>
          <a:lstStyle/>
          <a:p>
            <a:pPr>
              <a:defRPr/>
            </a:pPr>
            <a:r>
              <a:rPr lang="en-US"/>
              <a:t>NCQA Ranks Blue Cross tops in country for quality</a:t>
            </a:r>
          </a:p>
        </p:txBody>
      </p:sp>
    </p:spTree>
    <p:extLst>
      <p:ext uri="{BB962C8B-B14F-4D97-AF65-F5344CB8AC3E}">
        <p14:creationId xmlns:p14="http://schemas.microsoft.com/office/powerpoint/2010/main" val="1109634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050" kern="1200" dirty="0">
              <a:solidFill>
                <a:schemeClr val="tx1"/>
              </a:solidFill>
              <a:effectLst/>
              <a:latin typeface="Arial" pitchFamily="34" charset="0"/>
              <a:ea typeface="+mn-ea"/>
              <a:cs typeface="Arial" pitchFamily="34" charset="0"/>
            </a:endParaRPr>
          </a:p>
        </p:txBody>
      </p:sp>
      <p:sp>
        <p:nvSpPr>
          <p:cNvPr id="4" name="Slide Number Placeholder 3"/>
          <p:cNvSpPr>
            <a:spLocks noGrp="1"/>
          </p:cNvSpPr>
          <p:nvPr>
            <p:ph type="sldNum" sz="quarter" idx="10"/>
          </p:nvPr>
        </p:nvSpPr>
        <p:spPr/>
        <p:txBody>
          <a:bodyPr/>
          <a:lstStyle/>
          <a:p>
            <a:pPr>
              <a:defRPr/>
            </a:pPr>
            <a:fld id="{CCA1FCC7-2599-49CB-8F8F-D3D57E66D32F}" type="slidenum">
              <a:rPr lang="en-US" smtClean="0"/>
              <a:pPr>
                <a:defRPr/>
              </a:pPr>
              <a:t>4</a:t>
            </a:fld>
            <a:endParaRPr lang="en-US" dirty="0"/>
          </a:p>
        </p:txBody>
      </p:sp>
      <p:sp>
        <p:nvSpPr>
          <p:cNvPr id="5" name="Header Placeholder 4"/>
          <p:cNvSpPr>
            <a:spLocks noGrp="1"/>
          </p:cNvSpPr>
          <p:nvPr>
            <p:ph type="hdr" sz="quarter" idx="11"/>
          </p:nvPr>
        </p:nvSpPr>
        <p:spPr/>
        <p:txBody>
          <a:bodyPr/>
          <a:lstStyle/>
          <a:p>
            <a:pPr>
              <a:defRPr/>
            </a:pPr>
            <a:r>
              <a:rPr lang="en-US"/>
              <a:t>NCQA Ranks Blue Cross tops in country for quality</a:t>
            </a:r>
          </a:p>
        </p:txBody>
      </p:sp>
      <p:sp>
        <p:nvSpPr>
          <p:cNvPr id="6" name="Date Placeholder 5"/>
          <p:cNvSpPr>
            <a:spLocks noGrp="1"/>
          </p:cNvSpPr>
          <p:nvPr>
            <p:ph type="dt" idx="12"/>
          </p:nvPr>
        </p:nvSpPr>
        <p:spPr/>
        <p:txBody>
          <a:bodyPr/>
          <a:lstStyle/>
          <a:p>
            <a:pPr>
              <a:defRPr/>
            </a:pPr>
            <a:r>
              <a:rPr lang="en-US"/>
              <a:t>NCQA Ranks Blue Cross tops in country for quality</a:t>
            </a:r>
          </a:p>
        </p:txBody>
      </p:sp>
    </p:spTree>
    <p:extLst>
      <p:ext uri="{BB962C8B-B14F-4D97-AF65-F5344CB8AC3E}">
        <p14:creationId xmlns:p14="http://schemas.microsoft.com/office/powerpoint/2010/main" val="4040396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CA1FCC7-2599-49CB-8F8F-D3D57E66D32F}" type="slidenum">
              <a:rPr lang="en-US" smtClean="0"/>
              <a:pPr>
                <a:defRPr/>
              </a:pPr>
              <a:t>5</a:t>
            </a:fld>
            <a:endParaRPr lang="en-US" dirty="0"/>
          </a:p>
        </p:txBody>
      </p:sp>
      <p:sp>
        <p:nvSpPr>
          <p:cNvPr id="5" name="Header Placeholder 4"/>
          <p:cNvSpPr>
            <a:spLocks noGrp="1"/>
          </p:cNvSpPr>
          <p:nvPr>
            <p:ph type="hdr" sz="quarter" idx="11"/>
          </p:nvPr>
        </p:nvSpPr>
        <p:spPr/>
        <p:txBody>
          <a:bodyPr/>
          <a:lstStyle/>
          <a:p>
            <a:pPr>
              <a:defRPr/>
            </a:pPr>
            <a:r>
              <a:rPr lang="en-US"/>
              <a:t>NCQA Ranks Blue Cross tops in country for quality</a:t>
            </a:r>
          </a:p>
        </p:txBody>
      </p:sp>
      <p:sp>
        <p:nvSpPr>
          <p:cNvPr id="6" name="Date Placeholder 5"/>
          <p:cNvSpPr>
            <a:spLocks noGrp="1"/>
          </p:cNvSpPr>
          <p:nvPr>
            <p:ph type="dt" idx="12"/>
          </p:nvPr>
        </p:nvSpPr>
        <p:spPr/>
        <p:txBody>
          <a:bodyPr/>
          <a:lstStyle/>
          <a:p>
            <a:pPr>
              <a:defRPr/>
            </a:pPr>
            <a:r>
              <a:rPr lang="en-US"/>
              <a:t>NCQA Ranks Blue Cross tops in country for quality</a:t>
            </a:r>
          </a:p>
        </p:txBody>
      </p:sp>
    </p:spTree>
    <p:extLst>
      <p:ext uri="{BB962C8B-B14F-4D97-AF65-F5344CB8AC3E}">
        <p14:creationId xmlns:p14="http://schemas.microsoft.com/office/powerpoint/2010/main" val="602372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CA1FCC7-2599-49CB-8F8F-D3D57E66D32F}" type="slidenum">
              <a:rPr lang="en-US" smtClean="0"/>
              <a:pPr>
                <a:defRPr/>
              </a:pPr>
              <a:t>6</a:t>
            </a:fld>
            <a:endParaRPr lang="en-US" dirty="0"/>
          </a:p>
        </p:txBody>
      </p:sp>
      <p:sp>
        <p:nvSpPr>
          <p:cNvPr id="5" name="Header Placeholder 4"/>
          <p:cNvSpPr>
            <a:spLocks noGrp="1"/>
          </p:cNvSpPr>
          <p:nvPr>
            <p:ph type="hdr" sz="quarter" idx="11"/>
          </p:nvPr>
        </p:nvSpPr>
        <p:spPr/>
        <p:txBody>
          <a:bodyPr/>
          <a:lstStyle/>
          <a:p>
            <a:pPr>
              <a:defRPr/>
            </a:pPr>
            <a:r>
              <a:rPr lang="en-US"/>
              <a:t>NCQA Ranks Blue Cross tops in country for quality</a:t>
            </a:r>
          </a:p>
        </p:txBody>
      </p:sp>
      <p:sp>
        <p:nvSpPr>
          <p:cNvPr id="6" name="Date Placeholder 5"/>
          <p:cNvSpPr>
            <a:spLocks noGrp="1"/>
          </p:cNvSpPr>
          <p:nvPr>
            <p:ph type="dt" idx="12"/>
          </p:nvPr>
        </p:nvSpPr>
        <p:spPr/>
        <p:txBody>
          <a:bodyPr/>
          <a:lstStyle/>
          <a:p>
            <a:pPr>
              <a:defRPr/>
            </a:pPr>
            <a:r>
              <a:rPr lang="en-US"/>
              <a:t>NCQA Ranks Blue Cross tops in country for quality</a:t>
            </a:r>
          </a:p>
        </p:txBody>
      </p:sp>
    </p:spTree>
    <p:extLst>
      <p:ext uri="{BB962C8B-B14F-4D97-AF65-F5344CB8AC3E}">
        <p14:creationId xmlns:p14="http://schemas.microsoft.com/office/powerpoint/2010/main" val="11248361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100" kern="1200" dirty="0">
              <a:solidFill>
                <a:schemeClr val="tx1"/>
              </a:solidFill>
              <a:effectLst/>
              <a:latin typeface="Arial" pitchFamily="34" charset="0"/>
              <a:ea typeface="+mn-ea"/>
              <a:cs typeface="Arial" pitchFamily="34" charset="0"/>
            </a:endParaRPr>
          </a:p>
          <a:p>
            <a:pPr lvl="2">
              <a:lnSpc>
                <a:spcPct val="90000"/>
              </a:lnSpc>
            </a:pPr>
            <a:endParaRPr lang="en-US" altLang="en-US" sz="1100" dirty="0">
              <a:latin typeface="Arial" panose="020B0604020202020204" pitchFamily="34" charset="0"/>
              <a:ea typeface="ＭＳ Ｐゴシック" panose="020B0600070205080204" pitchFamily="34" charset="-128"/>
            </a:endParaRPr>
          </a:p>
        </p:txBody>
      </p:sp>
      <p:sp>
        <p:nvSpPr>
          <p:cNvPr id="10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272FB59-9F03-477B-9E7C-4EB7984F54F9}" type="slidenum">
              <a:rPr lang="en-US" altLang="en-US" sz="1200" smtClean="0"/>
              <a:pPr/>
              <a:t>7</a:t>
            </a:fld>
            <a:endParaRPr lang="en-US" altLang="en-US" sz="1200"/>
          </a:p>
        </p:txBody>
      </p:sp>
      <p:sp>
        <p:nvSpPr>
          <p:cNvPr id="2" name="Header Placeholder 1"/>
          <p:cNvSpPr>
            <a:spLocks noGrp="1"/>
          </p:cNvSpPr>
          <p:nvPr>
            <p:ph type="hdr" sz="quarter" idx="10"/>
          </p:nvPr>
        </p:nvSpPr>
        <p:spPr/>
        <p:txBody>
          <a:bodyPr/>
          <a:lstStyle/>
          <a:p>
            <a:pPr>
              <a:defRPr/>
            </a:pPr>
            <a:r>
              <a:rPr lang="en-US"/>
              <a:t>NCQA Ranks Blue Cross tops in country for quality</a:t>
            </a:r>
          </a:p>
        </p:txBody>
      </p:sp>
      <p:sp>
        <p:nvSpPr>
          <p:cNvPr id="3" name="Date Placeholder 2"/>
          <p:cNvSpPr>
            <a:spLocks noGrp="1"/>
          </p:cNvSpPr>
          <p:nvPr>
            <p:ph type="dt" idx="11"/>
          </p:nvPr>
        </p:nvSpPr>
        <p:spPr/>
        <p:txBody>
          <a:bodyPr/>
          <a:lstStyle/>
          <a:p>
            <a:pPr>
              <a:defRPr/>
            </a:pPr>
            <a:r>
              <a:rPr lang="en-US"/>
              <a:t>NCQA Ranks Blue Cross tops in country for quality</a:t>
            </a:r>
          </a:p>
        </p:txBody>
      </p:sp>
    </p:spTree>
    <p:extLst>
      <p:ext uri="{BB962C8B-B14F-4D97-AF65-F5344CB8AC3E}">
        <p14:creationId xmlns:p14="http://schemas.microsoft.com/office/powerpoint/2010/main" val="4182159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CA1FCC7-2599-49CB-8F8F-D3D57E66D32F}" type="slidenum">
              <a:rPr lang="en-US" smtClean="0"/>
              <a:pPr>
                <a:defRPr/>
              </a:pPr>
              <a:t>8</a:t>
            </a:fld>
            <a:endParaRPr lang="en-US" dirty="0"/>
          </a:p>
        </p:txBody>
      </p:sp>
      <p:sp>
        <p:nvSpPr>
          <p:cNvPr id="5" name="Header Placeholder 4"/>
          <p:cNvSpPr>
            <a:spLocks noGrp="1"/>
          </p:cNvSpPr>
          <p:nvPr>
            <p:ph type="hdr" sz="quarter" idx="11"/>
          </p:nvPr>
        </p:nvSpPr>
        <p:spPr/>
        <p:txBody>
          <a:bodyPr/>
          <a:lstStyle/>
          <a:p>
            <a:pPr>
              <a:defRPr/>
            </a:pPr>
            <a:r>
              <a:rPr lang="en-US"/>
              <a:t>NCQA Ranks Blue Cross tops in country for quality</a:t>
            </a:r>
          </a:p>
        </p:txBody>
      </p:sp>
      <p:sp>
        <p:nvSpPr>
          <p:cNvPr id="6" name="Date Placeholder 5"/>
          <p:cNvSpPr>
            <a:spLocks noGrp="1"/>
          </p:cNvSpPr>
          <p:nvPr>
            <p:ph type="dt" idx="12"/>
          </p:nvPr>
        </p:nvSpPr>
        <p:spPr/>
        <p:txBody>
          <a:bodyPr/>
          <a:lstStyle/>
          <a:p>
            <a:pPr>
              <a:defRPr/>
            </a:pPr>
            <a:r>
              <a:rPr lang="en-US"/>
              <a:t>NCQA Ranks Blue Cross tops in country for quality</a:t>
            </a:r>
          </a:p>
        </p:txBody>
      </p:sp>
    </p:spTree>
    <p:extLst>
      <p:ext uri="{BB962C8B-B14F-4D97-AF65-F5344CB8AC3E}">
        <p14:creationId xmlns:p14="http://schemas.microsoft.com/office/powerpoint/2010/main" val="17658812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ln/>
        </p:spPr>
      </p:sp>
      <p:sp>
        <p:nvSpPr>
          <p:cNvPr id="9219" name="Notes Placeholder 2"/>
          <p:cNvSpPr>
            <a:spLocks noGrp="1"/>
          </p:cNvSpPr>
          <p:nvPr>
            <p:ph type="body" idx="1"/>
          </p:nvPr>
        </p:nvSpPr>
        <p:spPr>
          <a:noFill/>
        </p:spPr>
        <p:txBody>
          <a:bodyPr/>
          <a:lstStyle/>
          <a:p>
            <a:endParaRPr lang="en-US" altLang="en-US" dirty="0"/>
          </a:p>
        </p:txBody>
      </p:sp>
      <p:sp>
        <p:nvSpPr>
          <p:cNvPr id="9220" name="Slide Number Placeholder 2"/>
          <p:cNvSpPr>
            <a:spLocks noGrp="1"/>
          </p:cNvSpPr>
          <p:nvPr>
            <p:ph type="sldNum" sz="quarter" idx="5"/>
          </p:nvPr>
        </p:nvSpPr>
        <p:spPr>
          <a:noFill/>
        </p:spPr>
        <p:txBody>
          <a:bodyPr/>
          <a:lstStyle>
            <a:lvl1pPr defTabSz="931863">
              <a:defRPr sz="2800">
                <a:solidFill>
                  <a:schemeClr val="tx1"/>
                </a:solidFill>
                <a:latin typeface="Arial" panose="020B0604020202020204" pitchFamily="34" charset="0"/>
                <a:ea typeface="ＭＳ Ｐゴシック" panose="020B0600070205080204" pitchFamily="34" charset="-128"/>
              </a:defRPr>
            </a:lvl1pPr>
            <a:lvl2pPr marL="742950" indent="-285750" defTabSz="931863">
              <a:defRPr sz="2800">
                <a:solidFill>
                  <a:schemeClr val="tx1"/>
                </a:solidFill>
                <a:latin typeface="Arial" panose="020B0604020202020204" pitchFamily="34" charset="0"/>
                <a:ea typeface="ＭＳ Ｐゴシック" panose="020B0600070205080204" pitchFamily="34" charset="-128"/>
              </a:defRPr>
            </a:lvl2pPr>
            <a:lvl3pPr marL="1143000" indent="-228600" defTabSz="931863">
              <a:defRPr sz="2800">
                <a:solidFill>
                  <a:schemeClr val="tx1"/>
                </a:solidFill>
                <a:latin typeface="Arial" panose="020B0604020202020204" pitchFamily="34" charset="0"/>
                <a:ea typeface="ＭＳ Ｐゴシック" panose="020B0600070205080204" pitchFamily="34" charset="-128"/>
              </a:defRPr>
            </a:lvl3pPr>
            <a:lvl4pPr marL="1600200" indent="-228600" defTabSz="931863">
              <a:defRPr sz="2800">
                <a:solidFill>
                  <a:schemeClr val="tx1"/>
                </a:solidFill>
                <a:latin typeface="Arial" panose="020B0604020202020204" pitchFamily="34" charset="0"/>
                <a:ea typeface="ＭＳ Ｐゴシック" panose="020B0600070205080204" pitchFamily="34" charset="-128"/>
              </a:defRPr>
            </a:lvl4pPr>
            <a:lvl5pPr marL="2057400" indent="-228600" defTabSz="931863">
              <a:defRPr sz="2800">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fld id="{D45B7575-24F9-4B6E-8B3A-6C0A7EC52D56}" type="slidenum">
              <a:rPr lang="en-US" altLang="en-US" sz="1200" smtClean="0">
                <a:solidFill>
                  <a:srgbClr val="000000"/>
                </a:solidFill>
              </a:rPr>
              <a:pPr/>
              <a:t>9</a:t>
            </a:fld>
            <a:endParaRPr lang="en-US" altLang="en-US" sz="1200">
              <a:solidFill>
                <a:srgbClr val="000000"/>
              </a:solidFill>
            </a:endParaRPr>
          </a:p>
        </p:txBody>
      </p:sp>
      <p:sp>
        <p:nvSpPr>
          <p:cNvPr id="2" name="Header Placeholder 1"/>
          <p:cNvSpPr>
            <a:spLocks noGrp="1"/>
          </p:cNvSpPr>
          <p:nvPr>
            <p:ph type="hdr" sz="quarter" idx="10"/>
          </p:nvPr>
        </p:nvSpPr>
        <p:spPr/>
        <p:txBody>
          <a:bodyPr/>
          <a:lstStyle/>
          <a:p>
            <a:pPr>
              <a:defRPr/>
            </a:pPr>
            <a:r>
              <a:rPr lang="en-US"/>
              <a:t>NCQA Ranks Blue Cross tops in country for quality</a:t>
            </a:r>
          </a:p>
        </p:txBody>
      </p:sp>
      <p:sp>
        <p:nvSpPr>
          <p:cNvPr id="3" name="Date Placeholder 2"/>
          <p:cNvSpPr>
            <a:spLocks noGrp="1"/>
          </p:cNvSpPr>
          <p:nvPr>
            <p:ph type="dt" idx="11"/>
          </p:nvPr>
        </p:nvSpPr>
        <p:spPr/>
        <p:txBody>
          <a:bodyPr/>
          <a:lstStyle/>
          <a:p>
            <a:pPr>
              <a:defRPr/>
            </a:pPr>
            <a:r>
              <a:rPr lang="en-US"/>
              <a:t>NCQA Ranks Blue Cross tops in country for quality</a:t>
            </a:r>
          </a:p>
        </p:txBody>
      </p:sp>
    </p:spTree>
    <p:extLst>
      <p:ext uri="{BB962C8B-B14F-4D97-AF65-F5344CB8AC3E}">
        <p14:creationId xmlns:p14="http://schemas.microsoft.com/office/powerpoint/2010/main" val="9084486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 descr="bcbsma_new_3005_30bk"/>
          <p:cNvPicPr>
            <a:picLocks noChangeAspect="1" noChangeArrowheads="1"/>
          </p:cNvPicPr>
          <p:nvPr/>
        </p:nvPicPr>
        <p:blipFill>
          <a:blip r:embed="rId2" cstate="print"/>
          <a:srcRect/>
          <a:stretch>
            <a:fillRect/>
          </a:stretch>
        </p:blipFill>
        <p:spPr bwMode="auto">
          <a:xfrm>
            <a:off x="381000" y="2971800"/>
            <a:ext cx="1441450" cy="544513"/>
          </a:xfrm>
          <a:prstGeom prst="rect">
            <a:avLst/>
          </a:prstGeom>
          <a:noFill/>
          <a:ln w="9525">
            <a:noFill/>
            <a:miter lim="800000"/>
            <a:headEnd/>
            <a:tailEnd/>
          </a:ln>
        </p:spPr>
      </p:pic>
      <p:sp>
        <p:nvSpPr>
          <p:cNvPr id="5" name="Line 5"/>
          <p:cNvSpPr>
            <a:spLocks noChangeShapeType="1"/>
          </p:cNvSpPr>
          <p:nvPr/>
        </p:nvSpPr>
        <p:spPr bwMode="auto">
          <a:xfrm>
            <a:off x="2133600" y="1828800"/>
            <a:ext cx="0" cy="3200400"/>
          </a:xfrm>
          <a:prstGeom prst="line">
            <a:avLst/>
          </a:prstGeom>
          <a:noFill/>
          <a:ln w="9525">
            <a:solidFill>
              <a:schemeClr val="tx1"/>
            </a:solidFill>
            <a:round/>
            <a:headEnd/>
            <a:tailEnd/>
          </a:ln>
        </p:spPr>
        <p:txBody>
          <a:bodyPr wrap="none" anchor="ctr"/>
          <a:lstStyle/>
          <a:p>
            <a:endParaRPr lang="en-US"/>
          </a:p>
        </p:txBody>
      </p:sp>
      <p:sp>
        <p:nvSpPr>
          <p:cNvPr id="259074" name="Rectangle 2"/>
          <p:cNvSpPr>
            <a:spLocks noGrp="1" noChangeArrowheads="1"/>
          </p:cNvSpPr>
          <p:nvPr>
            <p:ph type="subTitle" idx="1"/>
          </p:nvPr>
        </p:nvSpPr>
        <p:spPr>
          <a:xfrm>
            <a:off x="2514600" y="3505200"/>
            <a:ext cx="6400800" cy="1295400"/>
          </a:xfrm>
        </p:spPr>
        <p:txBody>
          <a:bodyPr tIns="0" bIns="0"/>
          <a:lstStyle>
            <a:lvl1pPr marL="0" indent="0">
              <a:buFontTx/>
              <a:buNone/>
              <a:defRPr sz="2500"/>
            </a:lvl1pPr>
          </a:lstStyle>
          <a:p>
            <a:r>
              <a:rPr lang="en-US"/>
              <a:t>Click to edit Master subtitle style</a:t>
            </a:r>
          </a:p>
        </p:txBody>
      </p:sp>
      <p:sp>
        <p:nvSpPr>
          <p:cNvPr id="259075" name="Rectangle 3"/>
          <p:cNvSpPr>
            <a:spLocks noGrp="1" noChangeArrowheads="1"/>
          </p:cNvSpPr>
          <p:nvPr>
            <p:ph type="ctrTitle" sz="quarter"/>
          </p:nvPr>
        </p:nvSpPr>
        <p:spPr>
          <a:xfrm>
            <a:off x="2514600" y="2209800"/>
            <a:ext cx="6400800" cy="1219200"/>
          </a:xfrm>
        </p:spPr>
        <p:txBody>
          <a:bodyPr wrap="square" lIns="91440" tIns="45720" rIns="91440" bIns="45720" anchor="b"/>
          <a:lstStyle>
            <a:lvl1pPr>
              <a:defRPr>
                <a:solidFill>
                  <a:schemeClr val="tx1"/>
                </a:solidFill>
              </a:defRPr>
            </a:lvl1pPr>
          </a:lstStyle>
          <a:p>
            <a:r>
              <a:rPr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 descr="bcbsma_new_3005_30bk"/>
          <p:cNvPicPr>
            <a:picLocks noChangeAspect="1" noChangeArrowheads="1"/>
          </p:cNvPicPr>
          <p:nvPr/>
        </p:nvPicPr>
        <p:blipFill>
          <a:blip r:embed="rId2" cstate="print"/>
          <a:srcRect/>
          <a:stretch>
            <a:fillRect/>
          </a:stretch>
        </p:blipFill>
        <p:spPr bwMode="auto">
          <a:xfrm>
            <a:off x="381000" y="2971800"/>
            <a:ext cx="1441450" cy="544513"/>
          </a:xfrm>
          <a:prstGeom prst="rect">
            <a:avLst/>
          </a:prstGeom>
          <a:noFill/>
          <a:ln w="9525">
            <a:noFill/>
            <a:miter lim="800000"/>
            <a:headEnd/>
            <a:tailEnd/>
          </a:ln>
        </p:spPr>
      </p:pic>
      <p:sp>
        <p:nvSpPr>
          <p:cNvPr id="5" name="Line 5"/>
          <p:cNvSpPr>
            <a:spLocks noChangeShapeType="1"/>
          </p:cNvSpPr>
          <p:nvPr/>
        </p:nvSpPr>
        <p:spPr bwMode="auto">
          <a:xfrm>
            <a:off x="2133600" y="1828800"/>
            <a:ext cx="0" cy="3200400"/>
          </a:xfrm>
          <a:prstGeom prst="line">
            <a:avLst/>
          </a:prstGeom>
          <a:noFill/>
          <a:ln w="9525">
            <a:solidFill>
              <a:schemeClr val="tx1"/>
            </a:solidFill>
            <a:round/>
            <a:headEnd/>
            <a:tailEnd/>
          </a:ln>
        </p:spPr>
        <p:txBody>
          <a:bodyPr wrap="none" anchor="ctr"/>
          <a:lstStyle/>
          <a:p>
            <a:pPr algn="ctr" eaLnBrk="0" hangingPunct="0">
              <a:defRPr/>
            </a:pPr>
            <a:endParaRPr lang="en-US" dirty="0">
              <a:solidFill>
                <a:srgbClr val="000000"/>
              </a:solidFill>
              <a:ea typeface="ＭＳ Ｐゴシック" pitchFamily="1" charset="-128"/>
              <a:cs typeface="+mn-cs"/>
            </a:endParaRPr>
          </a:p>
        </p:txBody>
      </p:sp>
      <p:sp>
        <p:nvSpPr>
          <p:cNvPr id="259074" name="Rectangle 2"/>
          <p:cNvSpPr>
            <a:spLocks noGrp="1" noChangeArrowheads="1"/>
          </p:cNvSpPr>
          <p:nvPr>
            <p:ph type="subTitle" idx="1"/>
          </p:nvPr>
        </p:nvSpPr>
        <p:spPr>
          <a:xfrm>
            <a:off x="2514600" y="3505200"/>
            <a:ext cx="6400800" cy="1295400"/>
          </a:xfrm>
        </p:spPr>
        <p:txBody>
          <a:bodyPr tIns="0" bIns="0"/>
          <a:lstStyle>
            <a:lvl1pPr marL="0" indent="0">
              <a:buFontTx/>
              <a:buNone/>
              <a:defRPr sz="2500"/>
            </a:lvl1pPr>
          </a:lstStyle>
          <a:p>
            <a:r>
              <a:rPr lang="en-US"/>
              <a:t>Click to edit Master subtitle style</a:t>
            </a:r>
          </a:p>
        </p:txBody>
      </p:sp>
      <p:sp>
        <p:nvSpPr>
          <p:cNvPr id="259075" name="Rectangle 3"/>
          <p:cNvSpPr>
            <a:spLocks noGrp="1" noChangeArrowheads="1"/>
          </p:cNvSpPr>
          <p:nvPr>
            <p:ph type="ctrTitle" sz="quarter"/>
          </p:nvPr>
        </p:nvSpPr>
        <p:spPr>
          <a:xfrm>
            <a:off x="2514600" y="2209800"/>
            <a:ext cx="6400800" cy="1219200"/>
          </a:xfrm>
        </p:spPr>
        <p:txBody>
          <a:bodyPr wrap="square" lIns="91440" tIns="45720" rIns="91440" bIns="45720" anchor="b"/>
          <a:lstStyle>
            <a:lvl1pPr>
              <a:defRPr>
                <a:solidFill>
                  <a:schemeClr val="tx1"/>
                </a:solidFill>
              </a:defRPr>
            </a:lvl1pPr>
          </a:lstStyle>
          <a:p>
            <a:r>
              <a:rPr lang="en-US"/>
              <a:t>Click to edit Master title style</a:t>
            </a:r>
          </a:p>
        </p:txBody>
      </p:sp>
    </p:spTree>
    <p:extLst>
      <p:ext uri="{BB962C8B-B14F-4D97-AF65-F5344CB8AC3E}">
        <p14:creationId xmlns:p14="http://schemas.microsoft.com/office/powerpoint/2010/main" val="576875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64295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6934200" cy="914400"/>
          </a:xfrm>
        </p:spPr>
        <p:txBody>
          <a:bodyPr/>
          <a:lstStyle/>
          <a:p>
            <a:r>
              <a:rPr lang="en-US"/>
              <a:t>Click to edit Master title style</a:t>
            </a:r>
          </a:p>
        </p:txBody>
      </p:sp>
      <p:sp>
        <p:nvSpPr>
          <p:cNvPr id="3" name="Text Placeholder 2"/>
          <p:cNvSpPr>
            <a:spLocks noGrp="1"/>
          </p:cNvSpPr>
          <p:nvPr>
            <p:ph type="body" sz="half" idx="1"/>
          </p:nvPr>
        </p:nvSpPr>
        <p:spPr>
          <a:xfrm>
            <a:off x="457200" y="1447800"/>
            <a:ext cx="4159250" cy="33924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68850" y="1447800"/>
            <a:ext cx="4159250" cy="33924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38304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_Agenda">
    <p:spTree>
      <p:nvGrpSpPr>
        <p:cNvPr id="1" name=""/>
        <p:cNvGrpSpPr/>
        <p:nvPr/>
      </p:nvGrpSpPr>
      <p:grpSpPr>
        <a:xfrm>
          <a:off x="0" y="0"/>
          <a:ext cx="0" cy="0"/>
          <a:chOff x="0" y="0"/>
          <a:chExt cx="0" cy="0"/>
        </a:xfrm>
      </p:grpSpPr>
      <p:sp>
        <p:nvSpPr>
          <p:cNvPr id="4" name="Right Arrow 3"/>
          <p:cNvSpPr/>
          <p:nvPr userDrawn="1"/>
        </p:nvSpPr>
        <p:spPr>
          <a:xfrm>
            <a:off x="3316288" y="2038350"/>
            <a:ext cx="636587" cy="2984500"/>
          </a:xfrm>
          <a:prstGeom prst="rightArrow">
            <a:avLst>
              <a:gd name="adj1" fmla="val 0"/>
              <a:gd name="adj2" fmla="val 0"/>
            </a:avLst>
          </a:prstGeom>
          <a:ln w="952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dirty="0">
              <a:solidFill>
                <a:prstClr val="white"/>
              </a:solidFill>
            </a:endParaRPr>
          </a:p>
        </p:txBody>
      </p:sp>
      <p:sp>
        <p:nvSpPr>
          <p:cNvPr id="11" name="Title 1"/>
          <p:cNvSpPr>
            <a:spLocks noGrp="1"/>
          </p:cNvSpPr>
          <p:nvPr>
            <p:ph type="title"/>
          </p:nvPr>
        </p:nvSpPr>
        <p:spPr>
          <a:xfrm flipH="1">
            <a:off x="1231900" y="3366767"/>
            <a:ext cx="2425700" cy="430887"/>
          </a:xfrm>
          <a:prstGeom prst="rect">
            <a:avLst/>
          </a:prstGeom>
        </p:spPr>
        <p:txBody>
          <a:bodyPr wrap="square">
            <a:spAutoFit/>
          </a:bodyPr>
          <a:lstStyle>
            <a:lvl1pPr algn="l" defTabSz="914400" rtl="0" eaLnBrk="1" latinLnBrk="0" hangingPunct="1">
              <a:lnSpc>
                <a:spcPct val="100000"/>
              </a:lnSpc>
              <a:spcBef>
                <a:spcPct val="0"/>
              </a:spcBef>
              <a:buNone/>
              <a:defRPr lang="en-US" sz="2800" b="0" kern="1200" cap="all" baseline="0" dirty="0">
                <a:solidFill>
                  <a:srgbClr val="0F4A77"/>
                </a:solidFill>
                <a:latin typeface="Arial Black" pitchFamily="34" charset="0"/>
                <a:ea typeface="+mj-ea"/>
                <a:cs typeface="Arial" pitchFamily="34" charset="0"/>
              </a:defRPr>
            </a:lvl1pPr>
          </a:lstStyle>
          <a:p>
            <a:endParaRPr lang="en-US" dirty="0"/>
          </a:p>
        </p:txBody>
      </p:sp>
      <p:sp>
        <p:nvSpPr>
          <p:cNvPr id="7" name="Content Placeholder 8"/>
          <p:cNvSpPr>
            <a:spLocks noGrp="1"/>
          </p:cNvSpPr>
          <p:nvPr>
            <p:ph sz="quarter" idx="11"/>
          </p:nvPr>
        </p:nvSpPr>
        <p:spPr>
          <a:xfrm>
            <a:off x="4121834" y="2037574"/>
            <a:ext cx="4564965" cy="2984598"/>
          </a:xfrm>
          <a:prstGeom prst="rect">
            <a:avLst/>
          </a:prstGeom>
        </p:spPr>
        <p:txBody>
          <a:bodyPr lIns="0" tIns="0" anchor="ctr"/>
          <a:lstStyle>
            <a:lvl1pPr>
              <a:spcBef>
                <a:spcPts val="1800"/>
              </a:spcBef>
              <a:spcAft>
                <a:spcPts val="0"/>
              </a:spcAft>
              <a:buClr>
                <a:schemeClr val="tx2">
                  <a:lumMod val="50000"/>
                </a:schemeClr>
              </a:buClr>
              <a:defRPr sz="2000"/>
            </a:lvl1pPr>
            <a:lvl2pPr marL="461963" indent="-233363">
              <a:spcBef>
                <a:spcPts val="600"/>
              </a:spcBef>
              <a:spcAft>
                <a:spcPts val="0"/>
              </a:spcAft>
              <a:buClr>
                <a:schemeClr val="tx2">
                  <a:lumMod val="50000"/>
                </a:schemeClr>
              </a:buClr>
              <a:defRPr sz="1800"/>
            </a:lvl2pPr>
            <a:lvl3pPr marL="682625" indent="-220663">
              <a:spcBef>
                <a:spcPts val="600"/>
              </a:spcBef>
              <a:spcAft>
                <a:spcPts val="300"/>
              </a:spcAft>
              <a:buClr>
                <a:schemeClr val="tx2">
                  <a:lumMod val="50000"/>
                </a:schemeClr>
              </a:buClr>
              <a:defRPr sz="1600"/>
            </a:lvl3pPr>
            <a:lvl4pPr marL="914400" indent="-231775">
              <a:spcBef>
                <a:spcPts val="300"/>
              </a:spcBef>
              <a:spcAft>
                <a:spcPts val="0"/>
              </a:spcAft>
              <a:defRPr sz="1400"/>
            </a:lvl4pPr>
            <a:lvl5pPr marL="1146175" indent="-231775">
              <a:spcBef>
                <a:spcPts val="300"/>
              </a:spcBef>
              <a:spcAft>
                <a:spcPts val="0"/>
              </a:spcAft>
              <a:buFont typeface="Arial" pitchFamily="34" charset="0"/>
              <a:buChar char="&gt;"/>
              <a:defRPr sz="12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708631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A_Title and Tagline">
    <p:spTree>
      <p:nvGrpSpPr>
        <p:cNvPr id="1" name=""/>
        <p:cNvGrpSpPr/>
        <p:nvPr/>
      </p:nvGrpSpPr>
      <p:grpSpPr>
        <a:xfrm>
          <a:off x="0" y="0"/>
          <a:ext cx="0" cy="0"/>
          <a:chOff x="0" y="0"/>
          <a:chExt cx="0" cy="0"/>
        </a:xfrm>
      </p:grpSpPr>
      <p:sp>
        <p:nvSpPr>
          <p:cNvPr id="9" name="Content Placeholder 2"/>
          <p:cNvSpPr>
            <a:spLocks noGrp="1"/>
          </p:cNvSpPr>
          <p:nvPr>
            <p:ph idx="13"/>
          </p:nvPr>
        </p:nvSpPr>
        <p:spPr>
          <a:xfrm>
            <a:off x="457200" y="1557338"/>
            <a:ext cx="8229600" cy="457200"/>
          </a:xfrm>
          <a:prstGeom prst="rect">
            <a:avLst/>
          </a:prstGeom>
        </p:spPr>
        <p:txBody>
          <a:bodyPr lIns="0" tIns="0">
            <a:noAutofit/>
          </a:bodyPr>
          <a:lstStyle>
            <a:lvl1pPr marL="0" indent="0" algn="l">
              <a:lnSpc>
                <a:spcPct val="95000"/>
              </a:lnSpc>
              <a:spcBef>
                <a:spcPts val="0"/>
              </a:spcBef>
              <a:buNone/>
              <a:defRPr sz="1800" baseline="0">
                <a:latin typeface="Arial" pitchFamily="34" charset="0"/>
                <a:cs typeface="Arial" pitchFamily="34" charset="0"/>
              </a:defRPr>
            </a:lvl1pPr>
            <a:lvl2pPr marL="519113" indent="-292100">
              <a:spcBef>
                <a:spcPts val="600"/>
              </a:spcBef>
              <a:defRPr sz="1800">
                <a:latin typeface="Arial" pitchFamily="34" charset="0"/>
                <a:cs typeface="Arial" pitchFamily="34" charset="0"/>
              </a:defRPr>
            </a:lvl2pPr>
            <a:lvl3pPr marL="801688" indent="-282575">
              <a:spcBef>
                <a:spcPts val="600"/>
              </a:spcBef>
              <a:defRPr sz="1600">
                <a:latin typeface="Arial" pitchFamily="34" charset="0"/>
                <a:cs typeface="Arial" pitchFamily="34" charset="0"/>
              </a:defRPr>
            </a:lvl3pPr>
            <a:lvl4pPr marL="1084263" indent="-282575">
              <a:spcBef>
                <a:spcPts val="600"/>
              </a:spcBef>
              <a:buNone/>
              <a:defRPr sz="1400">
                <a:latin typeface="Arial" pitchFamily="34" charset="0"/>
                <a:cs typeface="Arial" pitchFamily="34" charset="0"/>
              </a:defRPr>
            </a:lvl4pPr>
            <a:lvl5pPr marL="1376363" indent="-292100">
              <a:spcBef>
                <a:spcPts val="600"/>
              </a:spcBef>
              <a:buFont typeface="Arial" pitchFamily="34" charset="0"/>
              <a:buChar char="&gt;"/>
              <a:defRPr sz="1400">
                <a:latin typeface="Arial" pitchFamily="34" charset="0"/>
                <a:cs typeface="Arial" pitchFamily="34" charset="0"/>
              </a:defRPr>
            </a:lvl5pPr>
          </a:lstStyle>
          <a:p>
            <a:pPr lvl="0"/>
            <a:r>
              <a:rPr lang="en-US" dirty="0"/>
              <a:t>Click to edit Master text styles</a:t>
            </a:r>
          </a:p>
        </p:txBody>
      </p:sp>
      <p:sp>
        <p:nvSpPr>
          <p:cNvPr id="4" name="Title 6"/>
          <p:cNvSpPr>
            <a:spLocks noGrp="1"/>
          </p:cNvSpPr>
          <p:nvPr>
            <p:ph type="title"/>
          </p:nvPr>
        </p:nvSpPr>
        <p:spPr>
          <a:xfrm>
            <a:off x="457200" y="1094502"/>
            <a:ext cx="8229600" cy="459661"/>
          </a:xfrm>
          <a:prstGeom prst="rect">
            <a:avLst/>
          </a:prstGeom>
        </p:spPr>
        <p:txBody>
          <a:bodyPr/>
          <a:lstStyle>
            <a:lvl1pPr>
              <a:lnSpc>
                <a:spcPct val="100000"/>
              </a:lnSpc>
              <a:defRPr sz="2400" b="0">
                <a:latin typeface="Arial Black" pitchFamily="34" charset="0"/>
              </a:defRPr>
            </a:lvl1pPr>
          </a:lstStyle>
          <a:p>
            <a:r>
              <a:rPr lang="en-US" dirty="0"/>
              <a:t>Click to edit Master title style</a:t>
            </a:r>
          </a:p>
        </p:txBody>
      </p:sp>
    </p:spTree>
    <p:extLst>
      <p:ext uri="{BB962C8B-B14F-4D97-AF65-F5344CB8AC3E}">
        <p14:creationId xmlns:p14="http://schemas.microsoft.com/office/powerpoint/2010/main" val="968846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78621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5558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 descr="bcbsma_new_3005_30bk"/>
          <p:cNvPicPr>
            <a:picLocks noChangeAspect="1" noChangeArrowheads="1"/>
          </p:cNvPicPr>
          <p:nvPr/>
        </p:nvPicPr>
        <p:blipFill>
          <a:blip r:embed="rId2" cstate="print"/>
          <a:srcRect/>
          <a:stretch>
            <a:fillRect/>
          </a:stretch>
        </p:blipFill>
        <p:spPr bwMode="auto">
          <a:xfrm>
            <a:off x="381000" y="2971800"/>
            <a:ext cx="1441450" cy="544513"/>
          </a:xfrm>
          <a:prstGeom prst="rect">
            <a:avLst/>
          </a:prstGeom>
          <a:noFill/>
          <a:ln w="9525">
            <a:noFill/>
            <a:miter lim="800000"/>
            <a:headEnd/>
            <a:tailEnd/>
          </a:ln>
        </p:spPr>
      </p:pic>
      <p:sp>
        <p:nvSpPr>
          <p:cNvPr id="5" name="Line 5"/>
          <p:cNvSpPr>
            <a:spLocks noChangeShapeType="1"/>
          </p:cNvSpPr>
          <p:nvPr/>
        </p:nvSpPr>
        <p:spPr bwMode="auto">
          <a:xfrm>
            <a:off x="2133600" y="1828800"/>
            <a:ext cx="0" cy="3200400"/>
          </a:xfrm>
          <a:prstGeom prst="line">
            <a:avLst/>
          </a:prstGeom>
          <a:noFill/>
          <a:ln w="9525">
            <a:solidFill>
              <a:schemeClr val="tx1"/>
            </a:solidFill>
            <a:round/>
            <a:headEnd/>
            <a:tailEnd/>
          </a:ln>
        </p:spPr>
        <p:txBody>
          <a:bodyPr wrap="none" anchor="ctr"/>
          <a:lstStyle/>
          <a:p>
            <a:pPr algn="ctr" eaLnBrk="0" hangingPunct="0">
              <a:defRPr/>
            </a:pPr>
            <a:endParaRPr lang="en-US" dirty="0">
              <a:solidFill>
                <a:srgbClr val="000000"/>
              </a:solidFill>
              <a:ea typeface="ＭＳ Ｐゴシック" pitchFamily="1" charset="-128"/>
              <a:cs typeface="+mn-cs"/>
            </a:endParaRPr>
          </a:p>
        </p:txBody>
      </p:sp>
      <p:sp>
        <p:nvSpPr>
          <p:cNvPr id="259074" name="Rectangle 2"/>
          <p:cNvSpPr>
            <a:spLocks noGrp="1" noChangeArrowheads="1"/>
          </p:cNvSpPr>
          <p:nvPr>
            <p:ph type="subTitle" idx="1"/>
          </p:nvPr>
        </p:nvSpPr>
        <p:spPr>
          <a:xfrm>
            <a:off x="2514600" y="3505200"/>
            <a:ext cx="6400800" cy="1295400"/>
          </a:xfrm>
        </p:spPr>
        <p:txBody>
          <a:bodyPr tIns="0" bIns="0"/>
          <a:lstStyle>
            <a:lvl1pPr marL="0" indent="0">
              <a:buFontTx/>
              <a:buNone/>
              <a:defRPr sz="2500"/>
            </a:lvl1pPr>
          </a:lstStyle>
          <a:p>
            <a:r>
              <a:rPr lang="en-US"/>
              <a:t>Click to edit Master subtitle style</a:t>
            </a:r>
          </a:p>
        </p:txBody>
      </p:sp>
      <p:sp>
        <p:nvSpPr>
          <p:cNvPr id="259075" name="Rectangle 3"/>
          <p:cNvSpPr>
            <a:spLocks noGrp="1" noChangeArrowheads="1"/>
          </p:cNvSpPr>
          <p:nvPr>
            <p:ph type="ctrTitle" sz="quarter"/>
          </p:nvPr>
        </p:nvSpPr>
        <p:spPr>
          <a:xfrm>
            <a:off x="2514600" y="2209800"/>
            <a:ext cx="6400800" cy="1219200"/>
          </a:xfrm>
        </p:spPr>
        <p:txBody>
          <a:bodyPr wrap="square" lIns="91440" tIns="45720" rIns="91440" bIns="45720" anchor="b"/>
          <a:lstStyle>
            <a:lvl1pPr>
              <a:defRPr>
                <a:solidFill>
                  <a:schemeClr val="tx1"/>
                </a:solidFill>
              </a:defRPr>
            </a:lvl1pPr>
          </a:lstStyle>
          <a:p>
            <a:r>
              <a:rPr lang="en-US"/>
              <a:t>Click to edit Master title style</a:t>
            </a:r>
          </a:p>
        </p:txBody>
      </p:sp>
    </p:spTree>
    <p:extLst>
      <p:ext uri="{BB962C8B-B14F-4D97-AF65-F5344CB8AC3E}">
        <p14:creationId xmlns:p14="http://schemas.microsoft.com/office/powerpoint/2010/main" val="267925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97569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6934200" cy="914400"/>
          </a:xfrm>
        </p:spPr>
        <p:txBody>
          <a:bodyPr/>
          <a:lstStyle/>
          <a:p>
            <a:r>
              <a:rPr lang="en-US"/>
              <a:t>Click to edit Master title style</a:t>
            </a:r>
          </a:p>
        </p:txBody>
      </p:sp>
      <p:sp>
        <p:nvSpPr>
          <p:cNvPr id="3" name="Text Placeholder 2"/>
          <p:cNvSpPr>
            <a:spLocks noGrp="1"/>
          </p:cNvSpPr>
          <p:nvPr>
            <p:ph type="body" sz="half" idx="1"/>
          </p:nvPr>
        </p:nvSpPr>
        <p:spPr>
          <a:xfrm>
            <a:off x="457200" y="1447800"/>
            <a:ext cx="4159250" cy="33924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68850" y="1447800"/>
            <a:ext cx="4159250" cy="33924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947343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1.jpe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bcbsma_new_3005_30bk"/>
          <p:cNvPicPr>
            <a:picLocks noChangeAspect="1" noChangeArrowheads="1"/>
          </p:cNvPicPr>
          <p:nvPr/>
        </p:nvPicPr>
        <p:blipFill>
          <a:blip r:embed="rId7" cstate="print"/>
          <a:srcRect/>
          <a:stretch>
            <a:fillRect/>
          </a:stretch>
        </p:blipFill>
        <p:spPr bwMode="auto">
          <a:xfrm>
            <a:off x="7543800" y="357188"/>
            <a:ext cx="1441450" cy="544512"/>
          </a:xfrm>
          <a:prstGeom prst="rect">
            <a:avLst/>
          </a:prstGeom>
          <a:noFill/>
          <a:ln w="9525">
            <a:noFill/>
            <a:miter lim="800000"/>
            <a:headEnd/>
            <a:tailEnd/>
          </a:ln>
        </p:spPr>
      </p:pic>
      <p:sp>
        <p:nvSpPr>
          <p:cNvPr id="1027" name="Rectangle 3"/>
          <p:cNvSpPr>
            <a:spLocks noGrp="1" noChangeArrowheads="1"/>
          </p:cNvSpPr>
          <p:nvPr>
            <p:ph type="body" idx="1"/>
          </p:nvPr>
        </p:nvSpPr>
        <p:spPr bwMode="auto">
          <a:xfrm>
            <a:off x="457200" y="1447800"/>
            <a:ext cx="8470900" cy="33924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title"/>
          </p:nvPr>
        </p:nvSpPr>
        <p:spPr bwMode="auto">
          <a:xfrm>
            <a:off x="457200" y="152400"/>
            <a:ext cx="6934200" cy="914400"/>
          </a:xfrm>
          <a:prstGeom prst="rect">
            <a:avLst/>
          </a:prstGeom>
          <a:noFill/>
          <a:ln w="9525">
            <a:noFill/>
            <a:miter lim="800000"/>
            <a:headEnd/>
            <a:tailEnd/>
          </a:ln>
        </p:spPr>
        <p:txBody>
          <a:bodyPr vert="horz" wrap="none" lIns="0" tIns="0" rIns="0" bIns="0" numCol="1" anchor="ctr" anchorCtr="0" compatLnSpc="1">
            <a:prstTxWarp prst="textNoShape">
              <a:avLst/>
            </a:prstTxWarp>
          </a:bodyPr>
          <a:lstStyle/>
          <a:p>
            <a:pPr lvl="0"/>
            <a:r>
              <a:rPr lang="en-US"/>
              <a:t>Click to edit Master title style</a:t>
            </a:r>
          </a:p>
        </p:txBody>
      </p:sp>
      <p:sp>
        <p:nvSpPr>
          <p:cNvPr id="1029" name="Line 5"/>
          <p:cNvSpPr>
            <a:spLocks noChangeShapeType="1"/>
          </p:cNvSpPr>
          <p:nvPr/>
        </p:nvSpPr>
        <p:spPr bwMode="auto">
          <a:xfrm>
            <a:off x="7391400" y="0"/>
            <a:ext cx="0" cy="1219200"/>
          </a:xfrm>
          <a:prstGeom prst="line">
            <a:avLst/>
          </a:prstGeom>
          <a:noFill/>
          <a:ln w="9525">
            <a:solidFill>
              <a:schemeClr val="tx1"/>
            </a:solidFill>
            <a:round/>
            <a:headEnd/>
            <a:tailEnd/>
          </a:ln>
        </p:spPr>
        <p:txBody>
          <a:bodyPr wrap="none" anchor="ctr"/>
          <a:lstStyle/>
          <a:p>
            <a:endParaRPr lang="en-US"/>
          </a:p>
        </p:txBody>
      </p:sp>
      <p:sp>
        <p:nvSpPr>
          <p:cNvPr id="1030" name="Line 6"/>
          <p:cNvSpPr>
            <a:spLocks noChangeShapeType="1"/>
          </p:cNvSpPr>
          <p:nvPr/>
        </p:nvSpPr>
        <p:spPr bwMode="auto">
          <a:xfrm>
            <a:off x="0" y="6629400"/>
            <a:ext cx="9144000" cy="0"/>
          </a:xfrm>
          <a:prstGeom prst="line">
            <a:avLst/>
          </a:prstGeom>
          <a:noFill/>
          <a:ln w="6350">
            <a:solidFill>
              <a:schemeClr val="bg2"/>
            </a:solidFill>
            <a:round/>
            <a:headEnd/>
            <a:tailEnd/>
          </a:ln>
        </p:spPr>
        <p:txBody>
          <a:bodyPr wrap="none" anchor="ctr"/>
          <a:lstStyle/>
          <a:p>
            <a:endParaRPr lang="en-US"/>
          </a:p>
        </p:txBody>
      </p:sp>
      <p:sp>
        <p:nvSpPr>
          <p:cNvPr id="1031" name="Text Box 7"/>
          <p:cNvSpPr txBox="1">
            <a:spLocks noChangeArrowheads="1"/>
          </p:cNvSpPr>
          <p:nvPr/>
        </p:nvSpPr>
        <p:spPr bwMode="auto">
          <a:xfrm>
            <a:off x="8686800" y="6643688"/>
            <a:ext cx="307975"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Verdana" pitchFamily="34" charset="0"/>
                <a:ea typeface="ＭＳ Ｐゴシック"/>
                <a:cs typeface="ＭＳ Ｐゴシック"/>
              </a:defRPr>
            </a:lvl1pPr>
            <a:lvl2pPr marL="742950" indent="-285750" eaLnBrk="0" hangingPunct="0">
              <a:defRPr sz="2000">
                <a:solidFill>
                  <a:schemeClr val="tx1"/>
                </a:solidFill>
                <a:latin typeface="Verdana" pitchFamily="34" charset="0"/>
                <a:ea typeface="ＭＳ Ｐゴシック"/>
                <a:cs typeface="ＭＳ Ｐゴシック"/>
              </a:defRPr>
            </a:lvl2pPr>
            <a:lvl3pPr marL="1143000" indent="-228600" eaLnBrk="0" hangingPunct="0">
              <a:defRPr sz="2000">
                <a:solidFill>
                  <a:schemeClr val="tx1"/>
                </a:solidFill>
                <a:latin typeface="Verdana" pitchFamily="34" charset="0"/>
                <a:ea typeface="ＭＳ Ｐゴシック"/>
                <a:cs typeface="ＭＳ Ｐゴシック"/>
              </a:defRPr>
            </a:lvl3pPr>
            <a:lvl4pPr marL="1600200" indent="-228600" eaLnBrk="0" hangingPunct="0">
              <a:defRPr sz="2000">
                <a:solidFill>
                  <a:schemeClr val="tx1"/>
                </a:solidFill>
                <a:latin typeface="Verdana" pitchFamily="34" charset="0"/>
                <a:ea typeface="ＭＳ Ｐゴシック"/>
                <a:cs typeface="ＭＳ Ｐゴシック"/>
              </a:defRPr>
            </a:lvl4pPr>
            <a:lvl5pPr marL="2057400" indent="-228600" eaLnBrk="0" hangingPunct="0">
              <a:defRPr sz="2000">
                <a:solidFill>
                  <a:schemeClr val="tx1"/>
                </a:solidFill>
                <a:latin typeface="Verdana" pitchFamily="34" charset="0"/>
                <a:ea typeface="ＭＳ Ｐゴシック"/>
                <a:cs typeface="ＭＳ Ｐゴシック"/>
              </a:defRPr>
            </a:lvl5pPr>
            <a:lvl6pPr marL="2514600" indent="-228600" eaLnBrk="0" fontAlgn="base" hangingPunct="0">
              <a:spcBef>
                <a:spcPct val="0"/>
              </a:spcBef>
              <a:spcAft>
                <a:spcPct val="0"/>
              </a:spcAft>
              <a:defRPr sz="2000">
                <a:solidFill>
                  <a:schemeClr val="tx1"/>
                </a:solidFill>
                <a:latin typeface="Verdana" pitchFamily="34" charset="0"/>
                <a:ea typeface="ＭＳ Ｐゴシック"/>
                <a:cs typeface="ＭＳ Ｐゴシック"/>
              </a:defRPr>
            </a:lvl6pPr>
            <a:lvl7pPr marL="2971800" indent="-228600" eaLnBrk="0" fontAlgn="base" hangingPunct="0">
              <a:spcBef>
                <a:spcPct val="0"/>
              </a:spcBef>
              <a:spcAft>
                <a:spcPct val="0"/>
              </a:spcAft>
              <a:defRPr sz="2000">
                <a:solidFill>
                  <a:schemeClr val="tx1"/>
                </a:solidFill>
                <a:latin typeface="Verdana" pitchFamily="34" charset="0"/>
                <a:ea typeface="ＭＳ Ｐゴシック"/>
                <a:cs typeface="ＭＳ Ｐゴシック"/>
              </a:defRPr>
            </a:lvl7pPr>
            <a:lvl8pPr marL="3429000" indent="-228600" eaLnBrk="0" fontAlgn="base" hangingPunct="0">
              <a:spcBef>
                <a:spcPct val="0"/>
              </a:spcBef>
              <a:spcAft>
                <a:spcPct val="0"/>
              </a:spcAft>
              <a:defRPr sz="2000">
                <a:solidFill>
                  <a:schemeClr val="tx1"/>
                </a:solidFill>
                <a:latin typeface="Verdana" pitchFamily="34" charset="0"/>
                <a:ea typeface="ＭＳ Ｐゴシック"/>
                <a:cs typeface="ＭＳ Ｐゴシック"/>
              </a:defRPr>
            </a:lvl8pPr>
            <a:lvl9pPr marL="3886200" indent="-228600" eaLnBrk="0" fontAlgn="base" hangingPunct="0">
              <a:spcBef>
                <a:spcPct val="0"/>
              </a:spcBef>
              <a:spcAft>
                <a:spcPct val="0"/>
              </a:spcAft>
              <a:defRPr sz="2000">
                <a:solidFill>
                  <a:schemeClr val="tx1"/>
                </a:solidFill>
                <a:latin typeface="Verdana" pitchFamily="34" charset="0"/>
                <a:ea typeface="ＭＳ Ｐゴシック"/>
                <a:cs typeface="ＭＳ Ｐゴシック"/>
              </a:defRPr>
            </a:lvl9pPr>
          </a:lstStyle>
          <a:p>
            <a:pPr>
              <a:defRPr/>
            </a:pPr>
            <a:fld id="{DCA93C8B-5017-457E-A975-8672A5785CAF}" type="slidenum">
              <a:rPr lang="en-US" sz="700" smtClean="0">
                <a:latin typeface="Arial" pitchFamily="34" charset="0"/>
              </a:rPr>
              <a:pPr>
                <a:defRPr/>
              </a:pPr>
              <a:t>‹#›</a:t>
            </a:fld>
            <a:endParaRPr lang="en-US" sz="800">
              <a:latin typeface="Arial" pitchFamily="34" charset="0"/>
            </a:endParaRPr>
          </a:p>
        </p:txBody>
      </p:sp>
      <p:sp>
        <p:nvSpPr>
          <p:cNvPr id="1032" name="Line 9"/>
          <p:cNvSpPr>
            <a:spLocks noChangeShapeType="1"/>
          </p:cNvSpPr>
          <p:nvPr/>
        </p:nvSpPr>
        <p:spPr bwMode="auto">
          <a:xfrm>
            <a:off x="0" y="152400"/>
            <a:ext cx="9144000" cy="0"/>
          </a:xfrm>
          <a:prstGeom prst="line">
            <a:avLst/>
          </a:prstGeom>
          <a:noFill/>
          <a:ln w="9525">
            <a:solidFill>
              <a:schemeClr val="tx1"/>
            </a:solidFill>
            <a:round/>
            <a:headEnd/>
            <a:tailEnd/>
          </a:ln>
        </p:spPr>
        <p:txBody>
          <a:bodyPr wrap="none" anchor="ctr"/>
          <a:lstStyle/>
          <a:p>
            <a:endParaRPr lang="en-US"/>
          </a:p>
        </p:txBody>
      </p:sp>
      <p:sp>
        <p:nvSpPr>
          <p:cNvPr id="1033" name="Line 10"/>
          <p:cNvSpPr>
            <a:spLocks noChangeShapeType="1"/>
          </p:cNvSpPr>
          <p:nvPr/>
        </p:nvSpPr>
        <p:spPr bwMode="auto">
          <a:xfrm>
            <a:off x="0" y="1066800"/>
            <a:ext cx="9220200" cy="0"/>
          </a:xfrm>
          <a:prstGeom prst="line">
            <a:avLst/>
          </a:prstGeom>
          <a:noFill/>
          <a:ln w="9525">
            <a:solidFill>
              <a:schemeClr val="tx1"/>
            </a:solidFill>
            <a:round/>
            <a:headEnd/>
            <a:tailEnd/>
          </a:ln>
        </p:spPr>
        <p:txBody>
          <a:bodyPr wrap="none" anchor="ctr"/>
          <a:lstStyle/>
          <a:p>
            <a:endParaRPr lang="en-US"/>
          </a:p>
        </p:txBody>
      </p:sp>
      <p:sp>
        <p:nvSpPr>
          <p:cNvPr id="1034" name="Text Box 11"/>
          <p:cNvSpPr txBox="1">
            <a:spLocks noChangeArrowheads="1"/>
          </p:cNvSpPr>
          <p:nvPr/>
        </p:nvSpPr>
        <p:spPr bwMode="auto">
          <a:xfrm>
            <a:off x="234950" y="6638925"/>
            <a:ext cx="258921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Verdana" pitchFamily="34" charset="0"/>
                <a:ea typeface="ＭＳ Ｐゴシック"/>
                <a:cs typeface="ＭＳ Ｐゴシック"/>
              </a:defRPr>
            </a:lvl1pPr>
            <a:lvl2pPr marL="742950" indent="-285750" eaLnBrk="0" hangingPunct="0">
              <a:defRPr sz="2000">
                <a:solidFill>
                  <a:schemeClr val="tx1"/>
                </a:solidFill>
                <a:latin typeface="Verdana" pitchFamily="34" charset="0"/>
                <a:ea typeface="ＭＳ Ｐゴシック"/>
                <a:cs typeface="ＭＳ Ｐゴシック"/>
              </a:defRPr>
            </a:lvl2pPr>
            <a:lvl3pPr marL="1143000" indent="-228600" eaLnBrk="0" hangingPunct="0">
              <a:defRPr sz="2000">
                <a:solidFill>
                  <a:schemeClr val="tx1"/>
                </a:solidFill>
                <a:latin typeface="Verdana" pitchFamily="34" charset="0"/>
                <a:ea typeface="ＭＳ Ｐゴシック"/>
                <a:cs typeface="ＭＳ Ｐゴシック"/>
              </a:defRPr>
            </a:lvl3pPr>
            <a:lvl4pPr marL="1600200" indent="-228600" eaLnBrk="0" hangingPunct="0">
              <a:defRPr sz="2000">
                <a:solidFill>
                  <a:schemeClr val="tx1"/>
                </a:solidFill>
                <a:latin typeface="Verdana" pitchFamily="34" charset="0"/>
                <a:ea typeface="ＭＳ Ｐゴシック"/>
                <a:cs typeface="ＭＳ Ｐゴシック"/>
              </a:defRPr>
            </a:lvl4pPr>
            <a:lvl5pPr marL="2057400" indent="-228600" eaLnBrk="0" hangingPunct="0">
              <a:defRPr sz="2000">
                <a:solidFill>
                  <a:schemeClr val="tx1"/>
                </a:solidFill>
                <a:latin typeface="Verdana" pitchFamily="34" charset="0"/>
                <a:ea typeface="ＭＳ Ｐゴシック"/>
                <a:cs typeface="ＭＳ Ｐゴシック"/>
              </a:defRPr>
            </a:lvl5pPr>
            <a:lvl6pPr marL="2514600" indent="-228600" eaLnBrk="0" fontAlgn="base" hangingPunct="0">
              <a:spcBef>
                <a:spcPct val="0"/>
              </a:spcBef>
              <a:spcAft>
                <a:spcPct val="0"/>
              </a:spcAft>
              <a:defRPr sz="2000">
                <a:solidFill>
                  <a:schemeClr val="tx1"/>
                </a:solidFill>
                <a:latin typeface="Verdana" pitchFamily="34" charset="0"/>
                <a:ea typeface="ＭＳ Ｐゴシック"/>
                <a:cs typeface="ＭＳ Ｐゴシック"/>
              </a:defRPr>
            </a:lvl6pPr>
            <a:lvl7pPr marL="2971800" indent="-228600" eaLnBrk="0" fontAlgn="base" hangingPunct="0">
              <a:spcBef>
                <a:spcPct val="0"/>
              </a:spcBef>
              <a:spcAft>
                <a:spcPct val="0"/>
              </a:spcAft>
              <a:defRPr sz="2000">
                <a:solidFill>
                  <a:schemeClr val="tx1"/>
                </a:solidFill>
                <a:latin typeface="Verdana" pitchFamily="34" charset="0"/>
                <a:ea typeface="ＭＳ Ｐゴシック"/>
                <a:cs typeface="ＭＳ Ｐゴシック"/>
              </a:defRPr>
            </a:lvl7pPr>
            <a:lvl8pPr marL="3429000" indent="-228600" eaLnBrk="0" fontAlgn="base" hangingPunct="0">
              <a:spcBef>
                <a:spcPct val="0"/>
              </a:spcBef>
              <a:spcAft>
                <a:spcPct val="0"/>
              </a:spcAft>
              <a:defRPr sz="2000">
                <a:solidFill>
                  <a:schemeClr val="tx1"/>
                </a:solidFill>
                <a:latin typeface="Verdana" pitchFamily="34" charset="0"/>
                <a:ea typeface="ＭＳ Ｐゴシック"/>
                <a:cs typeface="ＭＳ Ｐゴシック"/>
              </a:defRPr>
            </a:lvl8pPr>
            <a:lvl9pPr marL="3886200" indent="-228600" eaLnBrk="0" fontAlgn="base" hangingPunct="0">
              <a:spcBef>
                <a:spcPct val="0"/>
              </a:spcBef>
              <a:spcAft>
                <a:spcPct val="0"/>
              </a:spcAft>
              <a:defRPr sz="2000">
                <a:solidFill>
                  <a:schemeClr val="tx1"/>
                </a:solidFill>
                <a:latin typeface="Verdana" pitchFamily="34" charset="0"/>
                <a:ea typeface="ＭＳ Ｐゴシック"/>
                <a:cs typeface="ＭＳ Ｐゴシック"/>
              </a:defRPr>
            </a:lvl9pPr>
          </a:lstStyle>
          <a:p>
            <a:pPr>
              <a:defRPr/>
            </a:pPr>
            <a:r>
              <a:rPr lang="en-US" sz="900" dirty="0">
                <a:solidFill>
                  <a:schemeClr val="bg2"/>
                </a:solidFill>
                <a:latin typeface="Arial Narrow" pitchFamily="34" charset="0"/>
              </a:rPr>
              <a:t>Copyright  2015 Blue Cross Blue Shield of Massachusetts</a:t>
            </a:r>
          </a:p>
        </p:txBody>
      </p:sp>
    </p:spTree>
  </p:cSld>
  <p:clrMap bg1="lt1" tx1="dk1" bg2="lt2" tx2="dk2" accent1="accent1" accent2="accent2" accent3="accent3" accent4="accent4" accent5="accent5" accent6="accent6" hlink="hlink" folHlink="folHlink"/>
  <p:sldLayoutIdLst>
    <p:sldLayoutId id="2147484826" r:id="rId1"/>
    <p:sldLayoutId id="2147484821" r:id="rId2"/>
    <p:sldLayoutId id="2147484851" r:id="rId3"/>
    <p:sldLayoutId id="2147484852" r:id="rId4"/>
    <p:sldLayoutId id="2147484853" r:id="rId5"/>
  </p:sldLayoutIdLst>
  <p:hf sldNum="0" hdr="0" ftr="0" dt="0"/>
  <p:txStyles>
    <p:titleStyle>
      <a:lvl1pPr algn="l" rtl="0" eaLnBrk="0" fontAlgn="base" hangingPunct="0">
        <a:spcBef>
          <a:spcPct val="0"/>
        </a:spcBef>
        <a:spcAft>
          <a:spcPct val="0"/>
        </a:spcAft>
        <a:defRPr sz="2800">
          <a:solidFill>
            <a:srgbClr val="0073B9"/>
          </a:solidFill>
          <a:latin typeface="+mj-lt"/>
          <a:ea typeface="+mj-ea"/>
          <a:cs typeface="ＭＳ Ｐゴシック"/>
        </a:defRPr>
      </a:lvl1pPr>
      <a:lvl2pPr algn="l" rtl="0" eaLnBrk="0" fontAlgn="base" hangingPunct="0">
        <a:spcBef>
          <a:spcPct val="0"/>
        </a:spcBef>
        <a:spcAft>
          <a:spcPct val="0"/>
        </a:spcAft>
        <a:defRPr sz="2800">
          <a:solidFill>
            <a:srgbClr val="0073B9"/>
          </a:solidFill>
          <a:latin typeface="Arial Narrow" pitchFamily="34" charset="0"/>
          <a:ea typeface="ＭＳ Ｐゴシック" pitchFamily="1" charset="-128"/>
          <a:cs typeface="ＭＳ Ｐゴシック"/>
        </a:defRPr>
      </a:lvl2pPr>
      <a:lvl3pPr algn="l" rtl="0" eaLnBrk="0" fontAlgn="base" hangingPunct="0">
        <a:spcBef>
          <a:spcPct val="0"/>
        </a:spcBef>
        <a:spcAft>
          <a:spcPct val="0"/>
        </a:spcAft>
        <a:defRPr sz="2800">
          <a:solidFill>
            <a:srgbClr val="0073B9"/>
          </a:solidFill>
          <a:latin typeface="Arial Narrow" pitchFamily="34" charset="0"/>
          <a:ea typeface="ＭＳ Ｐゴシック" pitchFamily="1" charset="-128"/>
          <a:cs typeface="ＭＳ Ｐゴシック"/>
        </a:defRPr>
      </a:lvl3pPr>
      <a:lvl4pPr algn="l" rtl="0" eaLnBrk="0" fontAlgn="base" hangingPunct="0">
        <a:spcBef>
          <a:spcPct val="0"/>
        </a:spcBef>
        <a:spcAft>
          <a:spcPct val="0"/>
        </a:spcAft>
        <a:defRPr sz="2800">
          <a:solidFill>
            <a:srgbClr val="0073B9"/>
          </a:solidFill>
          <a:latin typeface="Arial Narrow" pitchFamily="34" charset="0"/>
          <a:ea typeface="ＭＳ Ｐゴシック" pitchFamily="1" charset="-128"/>
          <a:cs typeface="ＭＳ Ｐゴシック"/>
        </a:defRPr>
      </a:lvl4pPr>
      <a:lvl5pPr algn="l" rtl="0" eaLnBrk="0" fontAlgn="base" hangingPunct="0">
        <a:spcBef>
          <a:spcPct val="0"/>
        </a:spcBef>
        <a:spcAft>
          <a:spcPct val="0"/>
        </a:spcAft>
        <a:defRPr sz="2800">
          <a:solidFill>
            <a:srgbClr val="0073B9"/>
          </a:solidFill>
          <a:latin typeface="Arial Narrow" pitchFamily="34" charset="0"/>
          <a:ea typeface="ＭＳ Ｐゴシック" pitchFamily="1" charset="-128"/>
          <a:cs typeface="ＭＳ Ｐゴシック"/>
        </a:defRPr>
      </a:lvl5pPr>
      <a:lvl6pPr marL="457200" algn="l" rtl="0" fontAlgn="base">
        <a:spcBef>
          <a:spcPct val="0"/>
        </a:spcBef>
        <a:spcAft>
          <a:spcPct val="0"/>
        </a:spcAft>
        <a:defRPr sz="2800">
          <a:solidFill>
            <a:srgbClr val="0073B9"/>
          </a:solidFill>
          <a:latin typeface="Arial Narrow" pitchFamily="34" charset="0"/>
          <a:ea typeface="ＭＳ Ｐゴシック" pitchFamily="1" charset="-128"/>
        </a:defRPr>
      </a:lvl6pPr>
      <a:lvl7pPr marL="914400" algn="l" rtl="0" fontAlgn="base">
        <a:spcBef>
          <a:spcPct val="0"/>
        </a:spcBef>
        <a:spcAft>
          <a:spcPct val="0"/>
        </a:spcAft>
        <a:defRPr sz="2800">
          <a:solidFill>
            <a:srgbClr val="0073B9"/>
          </a:solidFill>
          <a:latin typeface="Arial Narrow" pitchFamily="34" charset="0"/>
          <a:ea typeface="ＭＳ Ｐゴシック" pitchFamily="1" charset="-128"/>
        </a:defRPr>
      </a:lvl7pPr>
      <a:lvl8pPr marL="1371600" algn="l" rtl="0" fontAlgn="base">
        <a:spcBef>
          <a:spcPct val="0"/>
        </a:spcBef>
        <a:spcAft>
          <a:spcPct val="0"/>
        </a:spcAft>
        <a:defRPr sz="2800">
          <a:solidFill>
            <a:srgbClr val="0073B9"/>
          </a:solidFill>
          <a:latin typeface="Arial Narrow" pitchFamily="34" charset="0"/>
          <a:ea typeface="ＭＳ Ｐゴシック" pitchFamily="1" charset="-128"/>
        </a:defRPr>
      </a:lvl8pPr>
      <a:lvl9pPr marL="1828800" algn="l" rtl="0" fontAlgn="base">
        <a:spcBef>
          <a:spcPct val="0"/>
        </a:spcBef>
        <a:spcAft>
          <a:spcPct val="0"/>
        </a:spcAft>
        <a:defRPr sz="2800">
          <a:solidFill>
            <a:srgbClr val="0073B9"/>
          </a:solidFill>
          <a:latin typeface="Arial Narrow" pitchFamily="34" charset="0"/>
          <a:ea typeface="ＭＳ Ｐゴシック" pitchFamily="1" charset="-128"/>
        </a:defRPr>
      </a:lvl9pPr>
    </p:titleStyle>
    <p:bodyStyle>
      <a:lvl1pPr marL="236538" indent="-236538" algn="l" rtl="0" eaLnBrk="0" fontAlgn="base" hangingPunct="0">
        <a:spcBef>
          <a:spcPct val="20000"/>
        </a:spcBef>
        <a:spcAft>
          <a:spcPct val="0"/>
        </a:spcAft>
        <a:buChar char="•"/>
        <a:defRPr sz="2200">
          <a:solidFill>
            <a:schemeClr val="tx1"/>
          </a:solidFill>
          <a:latin typeface="+mn-lt"/>
          <a:ea typeface="+mn-ea"/>
          <a:cs typeface="ＭＳ Ｐゴシック"/>
        </a:defRPr>
      </a:lvl1pPr>
      <a:lvl2pPr marL="525463" indent="-174625" algn="l" rtl="0" eaLnBrk="0" fontAlgn="base" hangingPunct="0">
        <a:spcBef>
          <a:spcPct val="20000"/>
        </a:spcBef>
        <a:spcAft>
          <a:spcPct val="0"/>
        </a:spcAft>
        <a:buClr>
          <a:srgbClr val="0073B9"/>
        </a:buClr>
        <a:buSzPct val="90000"/>
        <a:buFont typeface="Times" pitchFamily="18" charset="0"/>
        <a:buChar char="•"/>
        <a:defRPr>
          <a:solidFill>
            <a:schemeClr val="tx1"/>
          </a:solidFill>
          <a:latin typeface="+mn-lt"/>
          <a:ea typeface="+mn-ea"/>
          <a:cs typeface="ＭＳ Ｐゴシック"/>
        </a:defRPr>
      </a:lvl2pPr>
      <a:lvl3pPr marL="860425" indent="-220663" algn="l" rtl="0" eaLnBrk="0" fontAlgn="base" hangingPunct="0">
        <a:spcBef>
          <a:spcPct val="20000"/>
        </a:spcBef>
        <a:spcAft>
          <a:spcPct val="0"/>
        </a:spcAft>
        <a:buClr>
          <a:srgbClr val="0073B9"/>
        </a:buClr>
        <a:buChar char="—"/>
        <a:defRPr>
          <a:solidFill>
            <a:schemeClr val="tx1"/>
          </a:solidFill>
          <a:latin typeface="+mn-lt"/>
          <a:ea typeface="+mn-ea"/>
          <a:cs typeface="ＭＳ Ｐゴシック"/>
        </a:defRPr>
      </a:lvl3pPr>
      <a:lvl4pPr marL="1206500" indent="-231775" algn="l" rtl="0" eaLnBrk="0" fontAlgn="base" hangingPunct="0">
        <a:spcBef>
          <a:spcPct val="20000"/>
        </a:spcBef>
        <a:spcAft>
          <a:spcPct val="0"/>
        </a:spcAft>
        <a:buClr>
          <a:srgbClr val="0073B9"/>
        </a:buClr>
        <a:buSzPct val="90000"/>
        <a:buFont typeface="Wingdings" pitchFamily="2" charset="2"/>
        <a:buChar char="§"/>
        <a:defRPr>
          <a:solidFill>
            <a:schemeClr val="tx1"/>
          </a:solidFill>
          <a:latin typeface="+mn-lt"/>
          <a:ea typeface="+mn-ea"/>
          <a:cs typeface="ＭＳ Ｐゴシック"/>
        </a:defRPr>
      </a:lvl4pPr>
      <a:lvl5pPr marL="1938338" indent="-109538" algn="l" rtl="0" eaLnBrk="0" fontAlgn="base" hangingPunct="0">
        <a:spcBef>
          <a:spcPct val="20000"/>
        </a:spcBef>
        <a:spcAft>
          <a:spcPct val="0"/>
        </a:spcAft>
        <a:defRPr>
          <a:solidFill>
            <a:schemeClr val="tx1"/>
          </a:solidFill>
          <a:latin typeface="+mn-lt"/>
          <a:ea typeface="+mn-ea"/>
          <a:cs typeface="ＭＳ Ｐゴシック"/>
        </a:defRPr>
      </a:lvl5pPr>
      <a:lvl6pPr marL="2395538" algn="l" rtl="0" fontAlgn="base">
        <a:spcBef>
          <a:spcPct val="20000"/>
        </a:spcBef>
        <a:spcAft>
          <a:spcPct val="0"/>
        </a:spcAft>
        <a:defRPr>
          <a:solidFill>
            <a:schemeClr val="tx1"/>
          </a:solidFill>
          <a:latin typeface="+mn-lt"/>
          <a:ea typeface="+mn-ea"/>
        </a:defRPr>
      </a:lvl6pPr>
      <a:lvl7pPr marL="2852738" algn="l" rtl="0" fontAlgn="base">
        <a:spcBef>
          <a:spcPct val="20000"/>
        </a:spcBef>
        <a:spcAft>
          <a:spcPct val="0"/>
        </a:spcAft>
        <a:defRPr>
          <a:solidFill>
            <a:schemeClr val="tx1"/>
          </a:solidFill>
          <a:latin typeface="+mn-lt"/>
          <a:ea typeface="+mn-ea"/>
        </a:defRPr>
      </a:lvl7pPr>
      <a:lvl8pPr marL="3309938" algn="l" rtl="0" fontAlgn="base">
        <a:spcBef>
          <a:spcPct val="20000"/>
        </a:spcBef>
        <a:spcAft>
          <a:spcPct val="0"/>
        </a:spcAft>
        <a:defRPr>
          <a:solidFill>
            <a:schemeClr val="tx1"/>
          </a:solidFill>
          <a:latin typeface="+mn-lt"/>
          <a:ea typeface="+mn-ea"/>
        </a:defRPr>
      </a:lvl8pPr>
      <a:lvl9pPr marL="3767138" algn="l" rtl="0" fontAlgn="base">
        <a:spcBef>
          <a:spcPct val="20000"/>
        </a:spcBef>
        <a:spcAft>
          <a:spcPct val="0"/>
        </a:spcAft>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bcbsma_new_3005_30b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43800" y="357188"/>
            <a:ext cx="1441450"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body" idx="1"/>
          </p:nvPr>
        </p:nvSpPr>
        <p:spPr bwMode="auto">
          <a:xfrm>
            <a:off x="457200" y="1447800"/>
            <a:ext cx="8470900" cy="3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title"/>
          </p:nvPr>
        </p:nvSpPr>
        <p:spPr bwMode="auto">
          <a:xfrm>
            <a:off x="457200" y="152400"/>
            <a:ext cx="6934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bodyPr>
          <a:lstStyle/>
          <a:p>
            <a:pPr lvl="0"/>
            <a:r>
              <a:rPr lang="en-US"/>
              <a:t>Click to edit Master title style</a:t>
            </a:r>
          </a:p>
        </p:txBody>
      </p:sp>
      <p:sp>
        <p:nvSpPr>
          <p:cNvPr id="1029" name="Line 5"/>
          <p:cNvSpPr>
            <a:spLocks noChangeShapeType="1"/>
          </p:cNvSpPr>
          <p:nvPr/>
        </p:nvSpPr>
        <p:spPr bwMode="auto">
          <a:xfrm>
            <a:off x="7391400" y="0"/>
            <a:ext cx="0" cy="1219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rgbClr val="000000"/>
              </a:solidFill>
              <a:ea typeface="ＭＳ Ｐゴシック" pitchFamily="8" charset="-128"/>
            </a:endParaRPr>
          </a:p>
        </p:txBody>
      </p:sp>
      <p:sp>
        <p:nvSpPr>
          <p:cNvPr id="1030" name="Line 6"/>
          <p:cNvSpPr>
            <a:spLocks noChangeShapeType="1"/>
          </p:cNvSpPr>
          <p:nvPr/>
        </p:nvSpPr>
        <p:spPr bwMode="auto">
          <a:xfrm>
            <a:off x="0" y="6629400"/>
            <a:ext cx="9144000" cy="0"/>
          </a:xfrm>
          <a:prstGeom prst="line">
            <a:avLst/>
          </a:prstGeom>
          <a:noFill/>
          <a:ln w="63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rgbClr val="000000"/>
              </a:solidFill>
              <a:ea typeface="ＭＳ Ｐゴシック" pitchFamily="8" charset="-128"/>
            </a:endParaRPr>
          </a:p>
        </p:txBody>
      </p:sp>
      <p:sp>
        <p:nvSpPr>
          <p:cNvPr id="1031" name="Text Box 7"/>
          <p:cNvSpPr txBox="1">
            <a:spLocks noChangeArrowheads="1"/>
          </p:cNvSpPr>
          <p:nvPr/>
        </p:nvSpPr>
        <p:spPr bwMode="auto">
          <a:xfrm>
            <a:off x="8686800" y="6643688"/>
            <a:ext cx="307975"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Verdana" pitchFamily="34" charset="0"/>
                <a:ea typeface="ＭＳ Ｐゴシック"/>
                <a:cs typeface="ＭＳ Ｐゴシック"/>
              </a:defRPr>
            </a:lvl1pPr>
            <a:lvl2pPr marL="742950" indent="-285750" eaLnBrk="0" hangingPunct="0">
              <a:defRPr sz="2000">
                <a:solidFill>
                  <a:schemeClr val="tx1"/>
                </a:solidFill>
                <a:latin typeface="Verdana" pitchFamily="34" charset="0"/>
                <a:ea typeface="ＭＳ Ｐゴシック"/>
                <a:cs typeface="ＭＳ Ｐゴシック"/>
              </a:defRPr>
            </a:lvl2pPr>
            <a:lvl3pPr marL="1143000" indent="-228600" eaLnBrk="0" hangingPunct="0">
              <a:defRPr sz="2000">
                <a:solidFill>
                  <a:schemeClr val="tx1"/>
                </a:solidFill>
                <a:latin typeface="Verdana" pitchFamily="34" charset="0"/>
                <a:ea typeface="ＭＳ Ｐゴシック"/>
                <a:cs typeface="ＭＳ Ｐゴシック"/>
              </a:defRPr>
            </a:lvl3pPr>
            <a:lvl4pPr marL="1600200" indent="-228600" eaLnBrk="0" hangingPunct="0">
              <a:defRPr sz="2000">
                <a:solidFill>
                  <a:schemeClr val="tx1"/>
                </a:solidFill>
                <a:latin typeface="Verdana" pitchFamily="34" charset="0"/>
                <a:ea typeface="ＭＳ Ｐゴシック"/>
                <a:cs typeface="ＭＳ Ｐゴシック"/>
              </a:defRPr>
            </a:lvl4pPr>
            <a:lvl5pPr marL="2057400" indent="-228600" eaLnBrk="0" hangingPunct="0">
              <a:defRPr sz="2000">
                <a:solidFill>
                  <a:schemeClr val="tx1"/>
                </a:solidFill>
                <a:latin typeface="Verdana" pitchFamily="34" charset="0"/>
                <a:ea typeface="ＭＳ Ｐゴシック"/>
                <a:cs typeface="ＭＳ Ｐゴシック"/>
              </a:defRPr>
            </a:lvl5pPr>
            <a:lvl6pPr marL="2514600" indent="-228600" eaLnBrk="0" fontAlgn="base" hangingPunct="0">
              <a:spcBef>
                <a:spcPct val="0"/>
              </a:spcBef>
              <a:spcAft>
                <a:spcPct val="0"/>
              </a:spcAft>
              <a:defRPr sz="2000">
                <a:solidFill>
                  <a:schemeClr val="tx1"/>
                </a:solidFill>
                <a:latin typeface="Verdana" pitchFamily="34" charset="0"/>
                <a:ea typeface="ＭＳ Ｐゴシック"/>
                <a:cs typeface="ＭＳ Ｐゴシック"/>
              </a:defRPr>
            </a:lvl6pPr>
            <a:lvl7pPr marL="2971800" indent="-228600" eaLnBrk="0" fontAlgn="base" hangingPunct="0">
              <a:spcBef>
                <a:spcPct val="0"/>
              </a:spcBef>
              <a:spcAft>
                <a:spcPct val="0"/>
              </a:spcAft>
              <a:defRPr sz="2000">
                <a:solidFill>
                  <a:schemeClr val="tx1"/>
                </a:solidFill>
                <a:latin typeface="Verdana" pitchFamily="34" charset="0"/>
                <a:ea typeface="ＭＳ Ｐゴシック"/>
                <a:cs typeface="ＭＳ Ｐゴシック"/>
              </a:defRPr>
            </a:lvl7pPr>
            <a:lvl8pPr marL="3429000" indent="-228600" eaLnBrk="0" fontAlgn="base" hangingPunct="0">
              <a:spcBef>
                <a:spcPct val="0"/>
              </a:spcBef>
              <a:spcAft>
                <a:spcPct val="0"/>
              </a:spcAft>
              <a:defRPr sz="2000">
                <a:solidFill>
                  <a:schemeClr val="tx1"/>
                </a:solidFill>
                <a:latin typeface="Verdana" pitchFamily="34" charset="0"/>
                <a:ea typeface="ＭＳ Ｐゴシック"/>
                <a:cs typeface="ＭＳ Ｐゴシック"/>
              </a:defRPr>
            </a:lvl8pPr>
            <a:lvl9pPr marL="3886200" indent="-228600" eaLnBrk="0" fontAlgn="base" hangingPunct="0">
              <a:spcBef>
                <a:spcPct val="0"/>
              </a:spcBef>
              <a:spcAft>
                <a:spcPct val="0"/>
              </a:spcAft>
              <a:defRPr sz="2000">
                <a:solidFill>
                  <a:schemeClr val="tx1"/>
                </a:solidFill>
                <a:latin typeface="Verdana" pitchFamily="34" charset="0"/>
                <a:ea typeface="ＭＳ Ｐゴシック"/>
                <a:cs typeface="ＭＳ Ｐゴシック"/>
              </a:defRPr>
            </a:lvl9pPr>
          </a:lstStyle>
          <a:p>
            <a:pPr>
              <a:defRPr/>
            </a:pPr>
            <a:fld id="{7E3D8160-7F78-4A34-990C-500C0F181CBE}" type="slidenum">
              <a:rPr lang="en-US" sz="700" smtClean="0">
                <a:solidFill>
                  <a:srgbClr val="000000"/>
                </a:solidFill>
                <a:latin typeface="Arial" pitchFamily="34" charset="0"/>
              </a:rPr>
              <a:pPr>
                <a:defRPr/>
              </a:pPr>
              <a:t>‹#›</a:t>
            </a:fld>
            <a:endParaRPr lang="en-US" sz="800">
              <a:solidFill>
                <a:srgbClr val="000000"/>
              </a:solidFill>
              <a:latin typeface="Arial" pitchFamily="34" charset="0"/>
            </a:endParaRPr>
          </a:p>
        </p:txBody>
      </p:sp>
      <p:sp>
        <p:nvSpPr>
          <p:cNvPr id="1032" name="Line 9"/>
          <p:cNvSpPr>
            <a:spLocks noChangeShapeType="1"/>
          </p:cNvSpPr>
          <p:nvPr/>
        </p:nvSpPr>
        <p:spPr bwMode="auto">
          <a:xfrm>
            <a:off x="0" y="152400"/>
            <a:ext cx="9144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rgbClr val="000000"/>
              </a:solidFill>
              <a:ea typeface="ＭＳ Ｐゴシック" pitchFamily="8" charset="-128"/>
            </a:endParaRPr>
          </a:p>
        </p:txBody>
      </p:sp>
      <p:sp>
        <p:nvSpPr>
          <p:cNvPr id="1033" name="Line 10"/>
          <p:cNvSpPr>
            <a:spLocks noChangeShapeType="1"/>
          </p:cNvSpPr>
          <p:nvPr/>
        </p:nvSpPr>
        <p:spPr bwMode="auto">
          <a:xfrm>
            <a:off x="0" y="1066800"/>
            <a:ext cx="9220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rgbClr val="000000"/>
              </a:solidFill>
              <a:ea typeface="ＭＳ Ｐゴシック" pitchFamily="8" charset="-128"/>
            </a:endParaRPr>
          </a:p>
        </p:txBody>
      </p:sp>
      <p:sp>
        <p:nvSpPr>
          <p:cNvPr id="1034" name="Text Box 11"/>
          <p:cNvSpPr txBox="1">
            <a:spLocks noChangeArrowheads="1"/>
          </p:cNvSpPr>
          <p:nvPr/>
        </p:nvSpPr>
        <p:spPr bwMode="auto">
          <a:xfrm>
            <a:off x="234950" y="6638925"/>
            <a:ext cx="258921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Verdana" pitchFamily="34" charset="0"/>
                <a:ea typeface="ＭＳ Ｐゴシック"/>
                <a:cs typeface="ＭＳ Ｐゴシック"/>
              </a:defRPr>
            </a:lvl1pPr>
            <a:lvl2pPr marL="742950" indent="-285750" eaLnBrk="0" hangingPunct="0">
              <a:defRPr sz="2000">
                <a:solidFill>
                  <a:schemeClr val="tx1"/>
                </a:solidFill>
                <a:latin typeface="Verdana" pitchFamily="34" charset="0"/>
                <a:ea typeface="ＭＳ Ｐゴシック"/>
                <a:cs typeface="ＭＳ Ｐゴシック"/>
              </a:defRPr>
            </a:lvl2pPr>
            <a:lvl3pPr marL="1143000" indent="-228600" eaLnBrk="0" hangingPunct="0">
              <a:defRPr sz="2000">
                <a:solidFill>
                  <a:schemeClr val="tx1"/>
                </a:solidFill>
                <a:latin typeface="Verdana" pitchFamily="34" charset="0"/>
                <a:ea typeface="ＭＳ Ｐゴシック"/>
                <a:cs typeface="ＭＳ Ｐゴシック"/>
              </a:defRPr>
            </a:lvl3pPr>
            <a:lvl4pPr marL="1600200" indent="-228600" eaLnBrk="0" hangingPunct="0">
              <a:defRPr sz="2000">
                <a:solidFill>
                  <a:schemeClr val="tx1"/>
                </a:solidFill>
                <a:latin typeface="Verdana" pitchFamily="34" charset="0"/>
                <a:ea typeface="ＭＳ Ｐゴシック"/>
                <a:cs typeface="ＭＳ Ｐゴシック"/>
              </a:defRPr>
            </a:lvl4pPr>
            <a:lvl5pPr marL="2057400" indent="-228600" eaLnBrk="0" hangingPunct="0">
              <a:defRPr sz="2000">
                <a:solidFill>
                  <a:schemeClr val="tx1"/>
                </a:solidFill>
                <a:latin typeface="Verdana" pitchFamily="34" charset="0"/>
                <a:ea typeface="ＭＳ Ｐゴシック"/>
                <a:cs typeface="ＭＳ Ｐゴシック"/>
              </a:defRPr>
            </a:lvl5pPr>
            <a:lvl6pPr marL="2514600" indent="-228600" eaLnBrk="0" fontAlgn="base" hangingPunct="0">
              <a:spcBef>
                <a:spcPct val="0"/>
              </a:spcBef>
              <a:spcAft>
                <a:spcPct val="0"/>
              </a:spcAft>
              <a:defRPr sz="2000">
                <a:solidFill>
                  <a:schemeClr val="tx1"/>
                </a:solidFill>
                <a:latin typeface="Verdana" pitchFamily="34" charset="0"/>
                <a:ea typeface="ＭＳ Ｐゴシック"/>
                <a:cs typeface="ＭＳ Ｐゴシック"/>
              </a:defRPr>
            </a:lvl6pPr>
            <a:lvl7pPr marL="2971800" indent="-228600" eaLnBrk="0" fontAlgn="base" hangingPunct="0">
              <a:spcBef>
                <a:spcPct val="0"/>
              </a:spcBef>
              <a:spcAft>
                <a:spcPct val="0"/>
              </a:spcAft>
              <a:defRPr sz="2000">
                <a:solidFill>
                  <a:schemeClr val="tx1"/>
                </a:solidFill>
                <a:latin typeface="Verdana" pitchFamily="34" charset="0"/>
                <a:ea typeface="ＭＳ Ｐゴシック"/>
                <a:cs typeface="ＭＳ Ｐゴシック"/>
              </a:defRPr>
            </a:lvl7pPr>
            <a:lvl8pPr marL="3429000" indent="-228600" eaLnBrk="0" fontAlgn="base" hangingPunct="0">
              <a:spcBef>
                <a:spcPct val="0"/>
              </a:spcBef>
              <a:spcAft>
                <a:spcPct val="0"/>
              </a:spcAft>
              <a:defRPr sz="2000">
                <a:solidFill>
                  <a:schemeClr val="tx1"/>
                </a:solidFill>
                <a:latin typeface="Verdana" pitchFamily="34" charset="0"/>
                <a:ea typeface="ＭＳ Ｐゴシック"/>
                <a:cs typeface="ＭＳ Ｐゴシック"/>
              </a:defRPr>
            </a:lvl8pPr>
            <a:lvl9pPr marL="3886200" indent="-228600" eaLnBrk="0" fontAlgn="base" hangingPunct="0">
              <a:spcBef>
                <a:spcPct val="0"/>
              </a:spcBef>
              <a:spcAft>
                <a:spcPct val="0"/>
              </a:spcAft>
              <a:defRPr sz="2000">
                <a:solidFill>
                  <a:schemeClr val="tx1"/>
                </a:solidFill>
                <a:latin typeface="Verdana" pitchFamily="34" charset="0"/>
                <a:ea typeface="ＭＳ Ｐゴシック"/>
                <a:cs typeface="ＭＳ Ｐゴシック"/>
              </a:defRPr>
            </a:lvl9pPr>
          </a:lstStyle>
          <a:p>
            <a:pPr>
              <a:defRPr/>
            </a:pPr>
            <a:r>
              <a:rPr lang="en-US" sz="900" dirty="0">
                <a:solidFill>
                  <a:srgbClr val="808080"/>
                </a:solidFill>
                <a:latin typeface="Arial Narrow" pitchFamily="34" charset="0"/>
              </a:rPr>
              <a:t>Copyright  2015 Blue Cross Blue Shield of Massachusetts</a:t>
            </a:r>
          </a:p>
        </p:txBody>
      </p:sp>
    </p:spTree>
    <p:extLst>
      <p:ext uri="{BB962C8B-B14F-4D97-AF65-F5344CB8AC3E}">
        <p14:creationId xmlns:p14="http://schemas.microsoft.com/office/powerpoint/2010/main" val="2460315287"/>
      </p:ext>
    </p:extLst>
  </p:cSld>
  <p:clrMap bg1="lt1" tx1="dk1" bg2="lt2" tx2="dk2" accent1="accent1" accent2="accent2" accent3="accent3" accent4="accent4" accent5="accent5" accent6="accent6" hlink="hlink" folHlink="folHlink"/>
  <p:sldLayoutIdLst>
    <p:sldLayoutId id="2147484841" r:id="rId1"/>
  </p:sldLayoutIdLst>
  <p:hf sldNum="0" hdr="0" ftr="0" dt="0"/>
  <p:txStyles>
    <p:titleStyle>
      <a:lvl1pPr algn="l" rtl="0" eaLnBrk="0" fontAlgn="base" hangingPunct="0">
        <a:spcBef>
          <a:spcPct val="0"/>
        </a:spcBef>
        <a:spcAft>
          <a:spcPct val="0"/>
        </a:spcAft>
        <a:defRPr sz="2800">
          <a:solidFill>
            <a:srgbClr val="0073B9"/>
          </a:solidFill>
          <a:latin typeface="+mj-lt"/>
          <a:ea typeface="+mj-ea"/>
          <a:cs typeface="ＭＳ Ｐゴシック"/>
        </a:defRPr>
      </a:lvl1pPr>
      <a:lvl2pPr algn="l" rtl="0" eaLnBrk="0" fontAlgn="base" hangingPunct="0">
        <a:spcBef>
          <a:spcPct val="0"/>
        </a:spcBef>
        <a:spcAft>
          <a:spcPct val="0"/>
        </a:spcAft>
        <a:defRPr sz="2800">
          <a:solidFill>
            <a:srgbClr val="0073B9"/>
          </a:solidFill>
          <a:latin typeface="Arial Narrow" pitchFamily="34" charset="0"/>
          <a:ea typeface="ＭＳ Ｐゴシック" pitchFamily="1" charset="-128"/>
          <a:cs typeface="ＭＳ Ｐゴシック"/>
        </a:defRPr>
      </a:lvl2pPr>
      <a:lvl3pPr algn="l" rtl="0" eaLnBrk="0" fontAlgn="base" hangingPunct="0">
        <a:spcBef>
          <a:spcPct val="0"/>
        </a:spcBef>
        <a:spcAft>
          <a:spcPct val="0"/>
        </a:spcAft>
        <a:defRPr sz="2800">
          <a:solidFill>
            <a:srgbClr val="0073B9"/>
          </a:solidFill>
          <a:latin typeface="Arial Narrow" pitchFamily="34" charset="0"/>
          <a:ea typeface="ＭＳ Ｐゴシック" pitchFamily="1" charset="-128"/>
          <a:cs typeface="ＭＳ Ｐゴシック"/>
        </a:defRPr>
      </a:lvl3pPr>
      <a:lvl4pPr algn="l" rtl="0" eaLnBrk="0" fontAlgn="base" hangingPunct="0">
        <a:spcBef>
          <a:spcPct val="0"/>
        </a:spcBef>
        <a:spcAft>
          <a:spcPct val="0"/>
        </a:spcAft>
        <a:defRPr sz="2800">
          <a:solidFill>
            <a:srgbClr val="0073B9"/>
          </a:solidFill>
          <a:latin typeface="Arial Narrow" pitchFamily="34" charset="0"/>
          <a:ea typeface="ＭＳ Ｐゴシック" pitchFamily="1" charset="-128"/>
          <a:cs typeface="ＭＳ Ｐゴシック"/>
        </a:defRPr>
      </a:lvl4pPr>
      <a:lvl5pPr algn="l" rtl="0" eaLnBrk="0" fontAlgn="base" hangingPunct="0">
        <a:spcBef>
          <a:spcPct val="0"/>
        </a:spcBef>
        <a:spcAft>
          <a:spcPct val="0"/>
        </a:spcAft>
        <a:defRPr sz="2800">
          <a:solidFill>
            <a:srgbClr val="0073B9"/>
          </a:solidFill>
          <a:latin typeface="Arial Narrow" pitchFamily="34" charset="0"/>
          <a:ea typeface="ＭＳ Ｐゴシック" pitchFamily="1" charset="-128"/>
          <a:cs typeface="ＭＳ Ｐゴシック"/>
        </a:defRPr>
      </a:lvl5pPr>
      <a:lvl6pPr marL="457200" algn="l" rtl="0" fontAlgn="base">
        <a:spcBef>
          <a:spcPct val="0"/>
        </a:spcBef>
        <a:spcAft>
          <a:spcPct val="0"/>
        </a:spcAft>
        <a:defRPr sz="2800">
          <a:solidFill>
            <a:srgbClr val="0073B9"/>
          </a:solidFill>
          <a:latin typeface="Arial Narrow" pitchFamily="34" charset="0"/>
          <a:ea typeface="ＭＳ Ｐゴシック" pitchFamily="1" charset="-128"/>
        </a:defRPr>
      </a:lvl6pPr>
      <a:lvl7pPr marL="914400" algn="l" rtl="0" fontAlgn="base">
        <a:spcBef>
          <a:spcPct val="0"/>
        </a:spcBef>
        <a:spcAft>
          <a:spcPct val="0"/>
        </a:spcAft>
        <a:defRPr sz="2800">
          <a:solidFill>
            <a:srgbClr val="0073B9"/>
          </a:solidFill>
          <a:latin typeface="Arial Narrow" pitchFamily="34" charset="0"/>
          <a:ea typeface="ＭＳ Ｐゴシック" pitchFamily="1" charset="-128"/>
        </a:defRPr>
      </a:lvl7pPr>
      <a:lvl8pPr marL="1371600" algn="l" rtl="0" fontAlgn="base">
        <a:spcBef>
          <a:spcPct val="0"/>
        </a:spcBef>
        <a:spcAft>
          <a:spcPct val="0"/>
        </a:spcAft>
        <a:defRPr sz="2800">
          <a:solidFill>
            <a:srgbClr val="0073B9"/>
          </a:solidFill>
          <a:latin typeface="Arial Narrow" pitchFamily="34" charset="0"/>
          <a:ea typeface="ＭＳ Ｐゴシック" pitchFamily="1" charset="-128"/>
        </a:defRPr>
      </a:lvl8pPr>
      <a:lvl9pPr marL="1828800" algn="l" rtl="0" fontAlgn="base">
        <a:spcBef>
          <a:spcPct val="0"/>
        </a:spcBef>
        <a:spcAft>
          <a:spcPct val="0"/>
        </a:spcAft>
        <a:defRPr sz="2800">
          <a:solidFill>
            <a:srgbClr val="0073B9"/>
          </a:solidFill>
          <a:latin typeface="Arial Narrow" pitchFamily="34" charset="0"/>
          <a:ea typeface="ＭＳ Ｐゴシック" pitchFamily="1" charset="-128"/>
        </a:defRPr>
      </a:lvl9pPr>
    </p:titleStyle>
    <p:bodyStyle>
      <a:lvl1pPr marL="236538" indent="-236538" algn="l" rtl="0" eaLnBrk="0" fontAlgn="base" hangingPunct="0">
        <a:spcBef>
          <a:spcPct val="20000"/>
        </a:spcBef>
        <a:spcAft>
          <a:spcPct val="0"/>
        </a:spcAft>
        <a:buChar char="•"/>
        <a:defRPr sz="2200">
          <a:solidFill>
            <a:schemeClr val="tx1"/>
          </a:solidFill>
          <a:latin typeface="+mn-lt"/>
          <a:ea typeface="+mn-ea"/>
          <a:cs typeface="ＭＳ Ｐゴシック"/>
        </a:defRPr>
      </a:lvl1pPr>
      <a:lvl2pPr marL="525463" indent="-174625" algn="l" rtl="0" eaLnBrk="0" fontAlgn="base" hangingPunct="0">
        <a:spcBef>
          <a:spcPct val="20000"/>
        </a:spcBef>
        <a:spcAft>
          <a:spcPct val="0"/>
        </a:spcAft>
        <a:buClr>
          <a:srgbClr val="0073B9"/>
        </a:buClr>
        <a:buSzPct val="90000"/>
        <a:buFont typeface="Times" pitchFamily="18" charset="0"/>
        <a:buChar char="•"/>
        <a:defRPr>
          <a:solidFill>
            <a:schemeClr val="tx1"/>
          </a:solidFill>
          <a:latin typeface="+mn-lt"/>
          <a:ea typeface="+mn-ea"/>
          <a:cs typeface="ＭＳ Ｐゴシック"/>
        </a:defRPr>
      </a:lvl2pPr>
      <a:lvl3pPr marL="860425" indent="-220663" algn="l" rtl="0" eaLnBrk="0" fontAlgn="base" hangingPunct="0">
        <a:spcBef>
          <a:spcPct val="20000"/>
        </a:spcBef>
        <a:spcAft>
          <a:spcPct val="0"/>
        </a:spcAft>
        <a:buClr>
          <a:srgbClr val="0073B9"/>
        </a:buClr>
        <a:buChar char="—"/>
        <a:defRPr>
          <a:solidFill>
            <a:schemeClr val="tx1"/>
          </a:solidFill>
          <a:latin typeface="+mn-lt"/>
          <a:ea typeface="+mn-ea"/>
          <a:cs typeface="ＭＳ Ｐゴシック"/>
        </a:defRPr>
      </a:lvl3pPr>
      <a:lvl4pPr marL="1206500" indent="-231775" algn="l" rtl="0" eaLnBrk="0" fontAlgn="base" hangingPunct="0">
        <a:spcBef>
          <a:spcPct val="20000"/>
        </a:spcBef>
        <a:spcAft>
          <a:spcPct val="0"/>
        </a:spcAft>
        <a:buClr>
          <a:srgbClr val="0073B9"/>
        </a:buClr>
        <a:buSzPct val="90000"/>
        <a:buFont typeface="Wingdings" pitchFamily="2" charset="2"/>
        <a:buChar char="§"/>
        <a:defRPr>
          <a:solidFill>
            <a:schemeClr val="tx1"/>
          </a:solidFill>
          <a:latin typeface="+mn-lt"/>
          <a:ea typeface="+mn-ea"/>
          <a:cs typeface="ＭＳ Ｐゴシック"/>
        </a:defRPr>
      </a:lvl4pPr>
      <a:lvl5pPr marL="1938338" indent="-109538" algn="l" rtl="0" eaLnBrk="0" fontAlgn="base" hangingPunct="0">
        <a:spcBef>
          <a:spcPct val="20000"/>
        </a:spcBef>
        <a:spcAft>
          <a:spcPct val="0"/>
        </a:spcAft>
        <a:defRPr>
          <a:solidFill>
            <a:schemeClr val="tx1"/>
          </a:solidFill>
          <a:latin typeface="+mn-lt"/>
          <a:ea typeface="+mn-ea"/>
          <a:cs typeface="ＭＳ Ｐゴシック"/>
        </a:defRPr>
      </a:lvl5pPr>
      <a:lvl6pPr marL="2395538" algn="l" rtl="0" fontAlgn="base">
        <a:spcBef>
          <a:spcPct val="20000"/>
        </a:spcBef>
        <a:spcAft>
          <a:spcPct val="0"/>
        </a:spcAft>
        <a:defRPr>
          <a:solidFill>
            <a:schemeClr val="tx1"/>
          </a:solidFill>
          <a:latin typeface="+mn-lt"/>
          <a:ea typeface="+mn-ea"/>
        </a:defRPr>
      </a:lvl6pPr>
      <a:lvl7pPr marL="2852738" algn="l" rtl="0" fontAlgn="base">
        <a:spcBef>
          <a:spcPct val="20000"/>
        </a:spcBef>
        <a:spcAft>
          <a:spcPct val="0"/>
        </a:spcAft>
        <a:defRPr>
          <a:solidFill>
            <a:schemeClr val="tx1"/>
          </a:solidFill>
          <a:latin typeface="+mn-lt"/>
          <a:ea typeface="+mn-ea"/>
        </a:defRPr>
      </a:lvl7pPr>
      <a:lvl8pPr marL="3309938" algn="l" rtl="0" fontAlgn="base">
        <a:spcBef>
          <a:spcPct val="20000"/>
        </a:spcBef>
        <a:spcAft>
          <a:spcPct val="0"/>
        </a:spcAft>
        <a:defRPr>
          <a:solidFill>
            <a:schemeClr val="tx1"/>
          </a:solidFill>
          <a:latin typeface="+mn-lt"/>
          <a:ea typeface="+mn-ea"/>
        </a:defRPr>
      </a:lvl8pPr>
      <a:lvl9pPr marL="3767138" algn="l" rtl="0" fontAlgn="base">
        <a:spcBef>
          <a:spcPct val="20000"/>
        </a:spcBef>
        <a:spcAft>
          <a:spcPct val="0"/>
        </a:spcAft>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bcbsma_new_3005_30bk"/>
          <p:cNvPicPr>
            <a:picLocks noChangeAspect="1" noChangeArrowheads="1"/>
          </p:cNvPicPr>
          <p:nvPr/>
        </p:nvPicPr>
        <p:blipFill>
          <a:blip r:embed="rId5" cstate="print"/>
          <a:srcRect/>
          <a:stretch>
            <a:fillRect/>
          </a:stretch>
        </p:blipFill>
        <p:spPr bwMode="auto">
          <a:xfrm>
            <a:off x="7543800" y="357188"/>
            <a:ext cx="1441450" cy="544512"/>
          </a:xfrm>
          <a:prstGeom prst="rect">
            <a:avLst/>
          </a:prstGeom>
          <a:noFill/>
          <a:ln w="9525">
            <a:noFill/>
            <a:miter lim="800000"/>
            <a:headEnd/>
            <a:tailEnd/>
          </a:ln>
        </p:spPr>
      </p:pic>
      <p:sp>
        <p:nvSpPr>
          <p:cNvPr id="1027" name="Rectangle 3"/>
          <p:cNvSpPr>
            <a:spLocks noGrp="1" noChangeArrowheads="1"/>
          </p:cNvSpPr>
          <p:nvPr>
            <p:ph type="body" idx="1"/>
          </p:nvPr>
        </p:nvSpPr>
        <p:spPr bwMode="auto">
          <a:xfrm>
            <a:off x="457200" y="1447800"/>
            <a:ext cx="8470900" cy="33924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title"/>
          </p:nvPr>
        </p:nvSpPr>
        <p:spPr bwMode="auto">
          <a:xfrm>
            <a:off x="457200" y="152400"/>
            <a:ext cx="6934200" cy="914400"/>
          </a:xfrm>
          <a:prstGeom prst="rect">
            <a:avLst/>
          </a:prstGeom>
          <a:noFill/>
          <a:ln w="9525">
            <a:noFill/>
            <a:miter lim="800000"/>
            <a:headEnd/>
            <a:tailEnd/>
          </a:ln>
        </p:spPr>
        <p:txBody>
          <a:bodyPr vert="horz" wrap="none" lIns="0" tIns="0" rIns="0" bIns="0" numCol="1" anchor="ctr" anchorCtr="0" compatLnSpc="1">
            <a:prstTxWarp prst="textNoShape">
              <a:avLst/>
            </a:prstTxWarp>
          </a:bodyPr>
          <a:lstStyle/>
          <a:p>
            <a:pPr lvl="0"/>
            <a:r>
              <a:rPr lang="en-US"/>
              <a:t>Click to edit Master title style</a:t>
            </a:r>
          </a:p>
        </p:txBody>
      </p:sp>
      <p:sp>
        <p:nvSpPr>
          <p:cNvPr id="258053" name="Line 5"/>
          <p:cNvSpPr>
            <a:spLocks noChangeShapeType="1"/>
          </p:cNvSpPr>
          <p:nvPr/>
        </p:nvSpPr>
        <p:spPr bwMode="auto">
          <a:xfrm>
            <a:off x="7391400" y="0"/>
            <a:ext cx="0" cy="1219200"/>
          </a:xfrm>
          <a:prstGeom prst="line">
            <a:avLst/>
          </a:prstGeom>
          <a:noFill/>
          <a:ln w="9525">
            <a:solidFill>
              <a:schemeClr val="tx1"/>
            </a:solidFill>
            <a:round/>
            <a:headEnd/>
            <a:tailEnd/>
          </a:ln>
        </p:spPr>
        <p:txBody>
          <a:bodyPr wrap="none" anchor="ctr"/>
          <a:lstStyle/>
          <a:p>
            <a:pPr algn="ctr" eaLnBrk="0" hangingPunct="0">
              <a:defRPr/>
            </a:pPr>
            <a:endParaRPr lang="en-US" dirty="0">
              <a:solidFill>
                <a:srgbClr val="000000"/>
              </a:solidFill>
              <a:ea typeface="ＭＳ Ｐゴシック" pitchFamily="1" charset="-128"/>
              <a:cs typeface="+mn-cs"/>
            </a:endParaRPr>
          </a:p>
        </p:txBody>
      </p:sp>
      <p:sp>
        <p:nvSpPr>
          <p:cNvPr id="258054" name="Line 6"/>
          <p:cNvSpPr>
            <a:spLocks noChangeShapeType="1"/>
          </p:cNvSpPr>
          <p:nvPr/>
        </p:nvSpPr>
        <p:spPr bwMode="auto">
          <a:xfrm>
            <a:off x="0" y="6629400"/>
            <a:ext cx="9144000" cy="0"/>
          </a:xfrm>
          <a:prstGeom prst="line">
            <a:avLst/>
          </a:prstGeom>
          <a:noFill/>
          <a:ln w="6350">
            <a:solidFill>
              <a:schemeClr val="bg2"/>
            </a:solidFill>
            <a:round/>
            <a:headEnd/>
            <a:tailEnd/>
          </a:ln>
        </p:spPr>
        <p:txBody>
          <a:bodyPr wrap="none" anchor="ctr"/>
          <a:lstStyle/>
          <a:p>
            <a:pPr algn="ctr" eaLnBrk="0" hangingPunct="0">
              <a:defRPr/>
            </a:pPr>
            <a:endParaRPr lang="en-US" dirty="0">
              <a:solidFill>
                <a:srgbClr val="000000"/>
              </a:solidFill>
              <a:ea typeface="ＭＳ Ｐゴシック" pitchFamily="1" charset="-128"/>
              <a:cs typeface="+mn-cs"/>
            </a:endParaRPr>
          </a:p>
        </p:txBody>
      </p:sp>
      <p:sp>
        <p:nvSpPr>
          <p:cNvPr id="258055" name="Text Box 7"/>
          <p:cNvSpPr txBox="1">
            <a:spLocks noChangeArrowheads="1"/>
          </p:cNvSpPr>
          <p:nvPr/>
        </p:nvSpPr>
        <p:spPr bwMode="auto">
          <a:xfrm>
            <a:off x="8686800" y="6643688"/>
            <a:ext cx="307975" cy="198437"/>
          </a:xfrm>
          <a:prstGeom prst="rect">
            <a:avLst/>
          </a:prstGeom>
          <a:noFill/>
          <a:ln w="9525">
            <a:noFill/>
            <a:miter lim="800000"/>
            <a:headEnd/>
            <a:tailEnd/>
          </a:ln>
        </p:spPr>
        <p:txBody>
          <a:bodyPr>
            <a:spAutoFit/>
          </a:bodyPr>
          <a:lstStyle/>
          <a:p>
            <a:pPr eaLnBrk="0" hangingPunct="0">
              <a:defRPr/>
            </a:pPr>
            <a:fld id="{3A22FD84-3D42-44CD-8DC9-077CB909FF4E}" type="slidenum">
              <a:rPr lang="en-US" sz="700">
                <a:solidFill>
                  <a:srgbClr val="000000"/>
                </a:solidFill>
                <a:latin typeface="Arial" charset="0"/>
                <a:ea typeface="ＭＳ Ｐゴシック" pitchFamily="1" charset="-128"/>
                <a:cs typeface="+mn-cs"/>
              </a:rPr>
              <a:pPr eaLnBrk="0" hangingPunct="0">
                <a:defRPr/>
              </a:pPr>
              <a:t>‹#›</a:t>
            </a:fld>
            <a:endParaRPr lang="en-US" sz="800" dirty="0">
              <a:solidFill>
                <a:srgbClr val="000000"/>
              </a:solidFill>
              <a:latin typeface="Arial" charset="0"/>
              <a:ea typeface="ＭＳ Ｐゴシック" pitchFamily="1" charset="-128"/>
              <a:cs typeface="+mn-cs"/>
            </a:endParaRPr>
          </a:p>
        </p:txBody>
      </p:sp>
      <p:sp>
        <p:nvSpPr>
          <p:cNvPr id="258057" name="Line 9"/>
          <p:cNvSpPr>
            <a:spLocks noChangeShapeType="1"/>
          </p:cNvSpPr>
          <p:nvPr/>
        </p:nvSpPr>
        <p:spPr bwMode="auto">
          <a:xfrm>
            <a:off x="0" y="152400"/>
            <a:ext cx="9144000" cy="0"/>
          </a:xfrm>
          <a:prstGeom prst="line">
            <a:avLst/>
          </a:prstGeom>
          <a:noFill/>
          <a:ln w="9525">
            <a:solidFill>
              <a:schemeClr val="tx1"/>
            </a:solidFill>
            <a:round/>
            <a:headEnd/>
            <a:tailEnd/>
          </a:ln>
        </p:spPr>
        <p:txBody>
          <a:bodyPr wrap="none" anchor="ctr"/>
          <a:lstStyle/>
          <a:p>
            <a:pPr algn="ctr" eaLnBrk="0" hangingPunct="0">
              <a:defRPr/>
            </a:pPr>
            <a:endParaRPr lang="en-US" dirty="0">
              <a:solidFill>
                <a:srgbClr val="000000"/>
              </a:solidFill>
              <a:ea typeface="ＭＳ Ｐゴシック" pitchFamily="1" charset="-128"/>
              <a:cs typeface="+mn-cs"/>
            </a:endParaRPr>
          </a:p>
        </p:txBody>
      </p:sp>
      <p:sp>
        <p:nvSpPr>
          <p:cNvPr id="258058" name="Line 10"/>
          <p:cNvSpPr>
            <a:spLocks noChangeShapeType="1"/>
          </p:cNvSpPr>
          <p:nvPr/>
        </p:nvSpPr>
        <p:spPr bwMode="auto">
          <a:xfrm>
            <a:off x="0" y="1066800"/>
            <a:ext cx="9220200" cy="0"/>
          </a:xfrm>
          <a:prstGeom prst="line">
            <a:avLst/>
          </a:prstGeom>
          <a:noFill/>
          <a:ln w="9525">
            <a:solidFill>
              <a:schemeClr val="tx1"/>
            </a:solidFill>
            <a:round/>
            <a:headEnd/>
            <a:tailEnd/>
          </a:ln>
        </p:spPr>
        <p:txBody>
          <a:bodyPr wrap="none" anchor="ctr"/>
          <a:lstStyle/>
          <a:p>
            <a:pPr algn="ctr" eaLnBrk="0" hangingPunct="0">
              <a:defRPr/>
            </a:pPr>
            <a:endParaRPr lang="en-US" dirty="0">
              <a:solidFill>
                <a:srgbClr val="000000"/>
              </a:solidFill>
              <a:ea typeface="ＭＳ Ｐゴシック" pitchFamily="1" charset="-128"/>
              <a:cs typeface="+mn-cs"/>
            </a:endParaRPr>
          </a:p>
        </p:txBody>
      </p:sp>
      <p:sp>
        <p:nvSpPr>
          <p:cNvPr id="258059" name="Text Box 11"/>
          <p:cNvSpPr txBox="1">
            <a:spLocks noChangeArrowheads="1"/>
          </p:cNvSpPr>
          <p:nvPr/>
        </p:nvSpPr>
        <p:spPr bwMode="auto">
          <a:xfrm>
            <a:off x="234950" y="6638925"/>
            <a:ext cx="2589213" cy="228600"/>
          </a:xfrm>
          <a:prstGeom prst="rect">
            <a:avLst/>
          </a:prstGeom>
          <a:noFill/>
          <a:ln w="9525">
            <a:noFill/>
            <a:miter lim="800000"/>
            <a:headEnd/>
            <a:tailEnd/>
          </a:ln>
        </p:spPr>
        <p:txBody>
          <a:bodyPr wrap="none">
            <a:spAutoFit/>
          </a:bodyPr>
          <a:lstStyle/>
          <a:p>
            <a:pPr eaLnBrk="0" hangingPunct="0">
              <a:defRPr/>
            </a:pPr>
            <a:r>
              <a:rPr lang="en-US" sz="900" dirty="0">
                <a:solidFill>
                  <a:srgbClr val="808080"/>
                </a:solidFill>
                <a:latin typeface="Arial Narrow" pitchFamily="34" charset="0"/>
                <a:ea typeface="ＭＳ Ｐゴシック" pitchFamily="1" charset="-128"/>
                <a:cs typeface="+mn-cs"/>
              </a:rPr>
              <a:t>Copyright 2015 Blue Cross Blue Shield of Massachusetts</a:t>
            </a:r>
          </a:p>
        </p:txBody>
      </p:sp>
      <p:sp>
        <p:nvSpPr>
          <p:cNvPr id="258060" name="Text Box 12"/>
          <p:cNvSpPr txBox="1">
            <a:spLocks noChangeArrowheads="1"/>
          </p:cNvSpPr>
          <p:nvPr/>
        </p:nvSpPr>
        <p:spPr bwMode="auto">
          <a:xfrm>
            <a:off x="3886200" y="6634163"/>
            <a:ext cx="1347788" cy="228600"/>
          </a:xfrm>
          <a:prstGeom prst="rect">
            <a:avLst/>
          </a:prstGeom>
          <a:noFill/>
          <a:ln w="9525">
            <a:noFill/>
            <a:miter lim="800000"/>
            <a:headEnd/>
            <a:tailEnd/>
          </a:ln>
        </p:spPr>
        <p:txBody>
          <a:bodyPr wrap="none">
            <a:spAutoFit/>
          </a:bodyPr>
          <a:lstStyle/>
          <a:p>
            <a:pPr algn="ctr" eaLnBrk="0" hangingPunct="0">
              <a:defRPr/>
            </a:pPr>
            <a:r>
              <a:rPr lang="en-US" sz="900" dirty="0">
                <a:solidFill>
                  <a:srgbClr val="808080"/>
                </a:solidFill>
                <a:latin typeface="Arial Narrow" pitchFamily="34" charset="0"/>
                <a:ea typeface="ＭＳ Ｐゴシック" pitchFamily="1" charset="-128"/>
                <a:cs typeface="+mn-cs"/>
              </a:rPr>
              <a:t>Confidential and Proprietary</a:t>
            </a:r>
          </a:p>
        </p:txBody>
      </p:sp>
    </p:spTree>
    <p:extLst>
      <p:ext uri="{BB962C8B-B14F-4D97-AF65-F5344CB8AC3E}">
        <p14:creationId xmlns:p14="http://schemas.microsoft.com/office/powerpoint/2010/main" val="2656334909"/>
      </p:ext>
    </p:extLst>
  </p:cSld>
  <p:clrMap bg1="lt1" tx1="dk1" bg2="lt2" tx2="dk2" accent1="accent1" accent2="accent2" accent3="accent3" accent4="accent4" accent5="accent5" accent6="accent6" hlink="hlink" folHlink="folHlink"/>
  <p:sldLayoutIdLst>
    <p:sldLayoutId id="2147484843" r:id="rId1"/>
    <p:sldLayoutId id="2147484844" r:id="rId2"/>
    <p:sldLayoutId id="2147484845" r:id="rId3"/>
  </p:sldLayoutIdLst>
  <p:hf sldNum="0" hdr="0" ftr="0" dt="0"/>
  <p:txStyles>
    <p:titleStyle>
      <a:lvl1pPr algn="l" rtl="0" eaLnBrk="0" fontAlgn="base" hangingPunct="0">
        <a:spcBef>
          <a:spcPct val="0"/>
        </a:spcBef>
        <a:spcAft>
          <a:spcPct val="0"/>
        </a:spcAft>
        <a:defRPr sz="2800">
          <a:solidFill>
            <a:srgbClr val="0073B9"/>
          </a:solidFill>
          <a:latin typeface="+mj-lt"/>
          <a:ea typeface="+mj-ea"/>
          <a:cs typeface="ＭＳ Ｐゴシック"/>
        </a:defRPr>
      </a:lvl1pPr>
      <a:lvl2pPr algn="l" rtl="0" eaLnBrk="0" fontAlgn="base" hangingPunct="0">
        <a:spcBef>
          <a:spcPct val="0"/>
        </a:spcBef>
        <a:spcAft>
          <a:spcPct val="0"/>
        </a:spcAft>
        <a:defRPr sz="2800">
          <a:solidFill>
            <a:srgbClr val="0073B9"/>
          </a:solidFill>
          <a:latin typeface="Arial Narrow" pitchFamily="34" charset="0"/>
          <a:ea typeface="ＭＳ Ｐゴシック" pitchFamily="1" charset="-128"/>
          <a:cs typeface="ＭＳ Ｐゴシック"/>
        </a:defRPr>
      </a:lvl2pPr>
      <a:lvl3pPr algn="l" rtl="0" eaLnBrk="0" fontAlgn="base" hangingPunct="0">
        <a:spcBef>
          <a:spcPct val="0"/>
        </a:spcBef>
        <a:spcAft>
          <a:spcPct val="0"/>
        </a:spcAft>
        <a:defRPr sz="2800">
          <a:solidFill>
            <a:srgbClr val="0073B9"/>
          </a:solidFill>
          <a:latin typeface="Arial Narrow" pitchFamily="34" charset="0"/>
          <a:ea typeface="ＭＳ Ｐゴシック" pitchFamily="1" charset="-128"/>
          <a:cs typeface="ＭＳ Ｐゴシック"/>
        </a:defRPr>
      </a:lvl3pPr>
      <a:lvl4pPr algn="l" rtl="0" eaLnBrk="0" fontAlgn="base" hangingPunct="0">
        <a:spcBef>
          <a:spcPct val="0"/>
        </a:spcBef>
        <a:spcAft>
          <a:spcPct val="0"/>
        </a:spcAft>
        <a:defRPr sz="2800">
          <a:solidFill>
            <a:srgbClr val="0073B9"/>
          </a:solidFill>
          <a:latin typeface="Arial Narrow" pitchFamily="34" charset="0"/>
          <a:ea typeface="ＭＳ Ｐゴシック" pitchFamily="1" charset="-128"/>
          <a:cs typeface="ＭＳ Ｐゴシック"/>
        </a:defRPr>
      </a:lvl4pPr>
      <a:lvl5pPr algn="l" rtl="0" eaLnBrk="0" fontAlgn="base" hangingPunct="0">
        <a:spcBef>
          <a:spcPct val="0"/>
        </a:spcBef>
        <a:spcAft>
          <a:spcPct val="0"/>
        </a:spcAft>
        <a:defRPr sz="2800">
          <a:solidFill>
            <a:srgbClr val="0073B9"/>
          </a:solidFill>
          <a:latin typeface="Arial Narrow" pitchFamily="34" charset="0"/>
          <a:ea typeface="ＭＳ Ｐゴシック" pitchFamily="1" charset="-128"/>
          <a:cs typeface="ＭＳ Ｐゴシック"/>
        </a:defRPr>
      </a:lvl5pPr>
      <a:lvl6pPr marL="457200" algn="l" rtl="0" fontAlgn="base">
        <a:spcBef>
          <a:spcPct val="0"/>
        </a:spcBef>
        <a:spcAft>
          <a:spcPct val="0"/>
        </a:spcAft>
        <a:defRPr sz="2800">
          <a:solidFill>
            <a:srgbClr val="0073B9"/>
          </a:solidFill>
          <a:latin typeface="Arial Narrow" pitchFamily="34" charset="0"/>
          <a:ea typeface="ＭＳ Ｐゴシック" pitchFamily="1" charset="-128"/>
        </a:defRPr>
      </a:lvl6pPr>
      <a:lvl7pPr marL="914400" algn="l" rtl="0" fontAlgn="base">
        <a:spcBef>
          <a:spcPct val="0"/>
        </a:spcBef>
        <a:spcAft>
          <a:spcPct val="0"/>
        </a:spcAft>
        <a:defRPr sz="2800">
          <a:solidFill>
            <a:srgbClr val="0073B9"/>
          </a:solidFill>
          <a:latin typeface="Arial Narrow" pitchFamily="34" charset="0"/>
          <a:ea typeface="ＭＳ Ｐゴシック" pitchFamily="1" charset="-128"/>
        </a:defRPr>
      </a:lvl7pPr>
      <a:lvl8pPr marL="1371600" algn="l" rtl="0" fontAlgn="base">
        <a:spcBef>
          <a:spcPct val="0"/>
        </a:spcBef>
        <a:spcAft>
          <a:spcPct val="0"/>
        </a:spcAft>
        <a:defRPr sz="2800">
          <a:solidFill>
            <a:srgbClr val="0073B9"/>
          </a:solidFill>
          <a:latin typeface="Arial Narrow" pitchFamily="34" charset="0"/>
          <a:ea typeface="ＭＳ Ｐゴシック" pitchFamily="1" charset="-128"/>
        </a:defRPr>
      </a:lvl8pPr>
      <a:lvl9pPr marL="1828800" algn="l" rtl="0" fontAlgn="base">
        <a:spcBef>
          <a:spcPct val="0"/>
        </a:spcBef>
        <a:spcAft>
          <a:spcPct val="0"/>
        </a:spcAft>
        <a:defRPr sz="2800">
          <a:solidFill>
            <a:srgbClr val="0073B9"/>
          </a:solidFill>
          <a:latin typeface="Arial Narrow" pitchFamily="34" charset="0"/>
          <a:ea typeface="ＭＳ Ｐゴシック" pitchFamily="1" charset="-128"/>
        </a:defRPr>
      </a:lvl9pPr>
    </p:titleStyle>
    <p:bodyStyle>
      <a:lvl1pPr marL="236538" indent="-236538" algn="l" rtl="0" eaLnBrk="0" fontAlgn="base" hangingPunct="0">
        <a:spcBef>
          <a:spcPct val="20000"/>
        </a:spcBef>
        <a:spcAft>
          <a:spcPct val="0"/>
        </a:spcAft>
        <a:buChar char="•"/>
        <a:defRPr sz="2200">
          <a:solidFill>
            <a:schemeClr val="tx1"/>
          </a:solidFill>
          <a:latin typeface="+mn-lt"/>
          <a:ea typeface="+mn-ea"/>
          <a:cs typeface="ＭＳ Ｐゴシック"/>
        </a:defRPr>
      </a:lvl1pPr>
      <a:lvl2pPr marL="525463" indent="-174625" algn="l" rtl="0" eaLnBrk="0" fontAlgn="base" hangingPunct="0">
        <a:spcBef>
          <a:spcPct val="20000"/>
        </a:spcBef>
        <a:spcAft>
          <a:spcPct val="0"/>
        </a:spcAft>
        <a:buClr>
          <a:srgbClr val="0073B9"/>
        </a:buClr>
        <a:buSzPct val="90000"/>
        <a:buFont typeface="Times" pitchFamily="18" charset="0"/>
        <a:buChar char="•"/>
        <a:defRPr>
          <a:solidFill>
            <a:schemeClr val="tx1"/>
          </a:solidFill>
          <a:latin typeface="+mn-lt"/>
          <a:ea typeface="+mn-ea"/>
          <a:cs typeface="ＭＳ Ｐゴシック"/>
        </a:defRPr>
      </a:lvl2pPr>
      <a:lvl3pPr marL="860425" indent="-220663" algn="l" rtl="0" eaLnBrk="0" fontAlgn="base" hangingPunct="0">
        <a:spcBef>
          <a:spcPct val="20000"/>
        </a:spcBef>
        <a:spcAft>
          <a:spcPct val="0"/>
        </a:spcAft>
        <a:buClr>
          <a:srgbClr val="0073B9"/>
        </a:buClr>
        <a:buChar char="—"/>
        <a:defRPr>
          <a:solidFill>
            <a:schemeClr val="tx1"/>
          </a:solidFill>
          <a:latin typeface="+mn-lt"/>
          <a:ea typeface="+mn-ea"/>
          <a:cs typeface="ＭＳ Ｐゴシック"/>
        </a:defRPr>
      </a:lvl3pPr>
      <a:lvl4pPr marL="1206500" indent="-231775" algn="l" rtl="0" eaLnBrk="0" fontAlgn="base" hangingPunct="0">
        <a:spcBef>
          <a:spcPct val="20000"/>
        </a:spcBef>
        <a:spcAft>
          <a:spcPct val="0"/>
        </a:spcAft>
        <a:buClr>
          <a:srgbClr val="0073B9"/>
        </a:buClr>
        <a:buSzPct val="90000"/>
        <a:buFont typeface="Wingdings" pitchFamily="2" charset="2"/>
        <a:buChar char="§"/>
        <a:defRPr>
          <a:solidFill>
            <a:schemeClr val="tx1"/>
          </a:solidFill>
          <a:latin typeface="+mn-lt"/>
          <a:ea typeface="+mn-ea"/>
          <a:cs typeface="ＭＳ Ｐゴシック"/>
        </a:defRPr>
      </a:lvl4pPr>
      <a:lvl5pPr marL="1938338" indent="-109538" algn="l" rtl="0" eaLnBrk="0" fontAlgn="base" hangingPunct="0">
        <a:spcBef>
          <a:spcPct val="20000"/>
        </a:spcBef>
        <a:spcAft>
          <a:spcPct val="0"/>
        </a:spcAft>
        <a:defRPr>
          <a:solidFill>
            <a:schemeClr val="tx1"/>
          </a:solidFill>
          <a:latin typeface="+mn-lt"/>
          <a:ea typeface="+mn-ea"/>
          <a:cs typeface="ＭＳ Ｐゴシック"/>
        </a:defRPr>
      </a:lvl5pPr>
      <a:lvl6pPr marL="2395538" algn="l" rtl="0" fontAlgn="base">
        <a:spcBef>
          <a:spcPct val="20000"/>
        </a:spcBef>
        <a:spcAft>
          <a:spcPct val="0"/>
        </a:spcAft>
        <a:defRPr>
          <a:solidFill>
            <a:schemeClr val="tx1"/>
          </a:solidFill>
          <a:latin typeface="+mn-lt"/>
          <a:ea typeface="+mn-ea"/>
        </a:defRPr>
      </a:lvl6pPr>
      <a:lvl7pPr marL="2852738" algn="l" rtl="0" fontAlgn="base">
        <a:spcBef>
          <a:spcPct val="20000"/>
        </a:spcBef>
        <a:spcAft>
          <a:spcPct val="0"/>
        </a:spcAft>
        <a:defRPr>
          <a:solidFill>
            <a:schemeClr val="tx1"/>
          </a:solidFill>
          <a:latin typeface="+mn-lt"/>
          <a:ea typeface="+mn-ea"/>
        </a:defRPr>
      </a:lvl7pPr>
      <a:lvl8pPr marL="3309938" algn="l" rtl="0" fontAlgn="base">
        <a:spcBef>
          <a:spcPct val="20000"/>
        </a:spcBef>
        <a:spcAft>
          <a:spcPct val="0"/>
        </a:spcAft>
        <a:defRPr>
          <a:solidFill>
            <a:schemeClr val="tx1"/>
          </a:solidFill>
          <a:latin typeface="+mn-lt"/>
          <a:ea typeface="+mn-ea"/>
        </a:defRPr>
      </a:lvl8pPr>
      <a:lvl9pPr marL="3767138" algn="l" rtl="0" fontAlgn="base">
        <a:spcBef>
          <a:spcPct val="20000"/>
        </a:spcBef>
        <a:spcAft>
          <a:spcPct val="0"/>
        </a:spcAft>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bcbsma_new_3005_30bk"/>
          <p:cNvPicPr>
            <a:picLocks noChangeAspect="1" noChangeArrowheads="1"/>
          </p:cNvPicPr>
          <p:nvPr/>
        </p:nvPicPr>
        <p:blipFill>
          <a:blip r:embed="rId5" cstate="print"/>
          <a:srcRect/>
          <a:stretch>
            <a:fillRect/>
          </a:stretch>
        </p:blipFill>
        <p:spPr bwMode="auto">
          <a:xfrm>
            <a:off x="7543800" y="357188"/>
            <a:ext cx="1441450" cy="544512"/>
          </a:xfrm>
          <a:prstGeom prst="rect">
            <a:avLst/>
          </a:prstGeom>
          <a:noFill/>
          <a:ln w="9525">
            <a:noFill/>
            <a:miter lim="800000"/>
            <a:headEnd/>
            <a:tailEnd/>
          </a:ln>
        </p:spPr>
      </p:pic>
      <p:sp>
        <p:nvSpPr>
          <p:cNvPr id="1027" name="Rectangle 3"/>
          <p:cNvSpPr>
            <a:spLocks noGrp="1" noChangeArrowheads="1"/>
          </p:cNvSpPr>
          <p:nvPr>
            <p:ph type="body" idx="1"/>
          </p:nvPr>
        </p:nvSpPr>
        <p:spPr bwMode="auto">
          <a:xfrm>
            <a:off x="457200" y="1447800"/>
            <a:ext cx="8470900" cy="33924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title"/>
          </p:nvPr>
        </p:nvSpPr>
        <p:spPr bwMode="auto">
          <a:xfrm>
            <a:off x="457200" y="152400"/>
            <a:ext cx="6934200" cy="914400"/>
          </a:xfrm>
          <a:prstGeom prst="rect">
            <a:avLst/>
          </a:prstGeom>
          <a:noFill/>
          <a:ln w="9525">
            <a:noFill/>
            <a:miter lim="800000"/>
            <a:headEnd/>
            <a:tailEnd/>
          </a:ln>
        </p:spPr>
        <p:txBody>
          <a:bodyPr vert="horz" wrap="none" lIns="0" tIns="0" rIns="0" bIns="0" numCol="1" anchor="ctr" anchorCtr="0" compatLnSpc="1">
            <a:prstTxWarp prst="textNoShape">
              <a:avLst/>
            </a:prstTxWarp>
          </a:bodyPr>
          <a:lstStyle/>
          <a:p>
            <a:pPr lvl="0"/>
            <a:r>
              <a:rPr lang="en-US"/>
              <a:t>Click to edit Master title style</a:t>
            </a:r>
          </a:p>
        </p:txBody>
      </p:sp>
      <p:sp>
        <p:nvSpPr>
          <p:cNvPr id="258053" name="Line 5"/>
          <p:cNvSpPr>
            <a:spLocks noChangeShapeType="1"/>
          </p:cNvSpPr>
          <p:nvPr/>
        </p:nvSpPr>
        <p:spPr bwMode="auto">
          <a:xfrm>
            <a:off x="7391400" y="0"/>
            <a:ext cx="0" cy="1219200"/>
          </a:xfrm>
          <a:prstGeom prst="line">
            <a:avLst/>
          </a:prstGeom>
          <a:noFill/>
          <a:ln w="9525">
            <a:solidFill>
              <a:schemeClr val="tx1"/>
            </a:solidFill>
            <a:round/>
            <a:headEnd/>
            <a:tailEnd/>
          </a:ln>
        </p:spPr>
        <p:txBody>
          <a:bodyPr wrap="none" anchor="ctr"/>
          <a:lstStyle/>
          <a:p>
            <a:pPr algn="ctr" eaLnBrk="0" hangingPunct="0">
              <a:defRPr/>
            </a:pPr>
            <a:endParaRPr lang="en-US" dirty="0">
              <a:solidFill>
                <a:srgbClr val="000000"/>
              </a:solidFill>
              <a:ea typeface="ＭＳ Ｐゴシック" pitchFamily="1" charset="-128"/>
              <a:cs typeface="+mn-cs"/>
            </a:endParaRPr>
          </a:p>
        </p:txBody>
      </p:sp>
      <p:sp>
        <p:nvSpPr>
          <p:cNvPr id="258054" name="Line 6"/>
          <p:cNvSpPr>
            <a:spLocks noChangeShapeType="1"/>
          </p:cNvSpPr>
          <p:nvPr/>
        </p:nvSpPr>
        <p:spPr bwMode="auto">
          <a:xfrm>
            <a:off x="0" y="6629400"/>
            <a:ext cx="9144000" cy="0"/>
          </a:xfrm>
          <a:prstGeom prst="line">
            <a:avLst/>
          </a:prstGeom>
          <a:noFill/>
          <a:ln w="6350">
            <a:solidFill>
              <a:schemeClr val="bg2"/>
            </a:solidFill>
            <a:round/>
            <a:headEnd/>
            <a:tailEnd/>
          </a:ln>
        </p:spPr>
        <p:txBody>
          <a:bodyPr wrap="none" anchor="ctr"/>
          <a:lstStyle/>
          <a:p>
            <a:pPr algn="ctr" eaLnBrk="0" hangingPunct="0">
              <a:defRPr/>
            </a:pPr>
            <a:endParaRPr lang="en-US" dirty="0">
              <a:solidFill>
                <a:srgbClr val="000000"/>
              </a:solidFill>
              <a:ea typeface="ＭＳ Ｐゴシック" pitchFamily="1" charset="-128"/>
              <a:cs typeface="+mn-cs"/>
            </a:endParaRPr>
          </a:p>
        </p:txBody>
      </p:sp>
      <p:sp>
        <p:nvSpPr>
          <p:cNvPr id="258055" name="Text Box 7"/>
          <p:cNvSpPr txBox="1">
            <a:spLocks noChangeArrowheads="1"/>
          </p:cNvSpPr>
          <p:nvPr/>
        </p:nvSpPr>
        <p:spPr bwMode="auto">
          <a:xfrm>
            <a:off x="8686800" y="6643688"/>
            <a:ext cx="307975" cy="198437"/>
          </a:xfrm>
          <a:prstGeom prst="rect">
            <a:avLst/>
          </a:prstGeom>
          <a:noFill/>
          <a:ln w="9525">
            <a:noFill/>
            <a:miter lim="800000"/>
            <a:headEnd/>
            <a:tailEnd/>
          </a:ln>
        </p:spPr>
        <p:txBody>
          <a:bodyPr>
            <a:spAutoFit/>
          </a:bodyPr>
          <a:lstStyle/>
          <a:p>
            <a:pPr eaLnBrk="0" hangingPunct="0">
              <a:defRPr/>
            </a:pPr>
            <a:fld id="{3A22FD84-3D42-44CD-8DC9-077CB909FF4E}" type="slidenum">
              <a:rPr lang="en-US" sz="700">
                <a:solidFill>
                  <a:srgbClr val="000000"/>
                </a:solidFill>
                <a:latin typeface="Arial" charset="0"/>
                <a:ea typeface="ＭＳ Ｐゴシック" pitchFamily="1" charset="-128"/>
                <a:cs typeface="+mn-cs"/>
              </a:rPr>
              <a:pPr eaLnBrk="0" hangingPunct="0">
                <a:defRPr/>
              </a:pPr>
              <a:t>‹#›</a:t>
            </a:fld>
            <a:endParaRPr lang="en-US" sz="800" dirty="0">
              <a:solidFill>
                <a:srgbClr val="000000"/>
              </a:solidFill>
              <a:latin typeface="Arial" charset="0"/>
              <a:ea typeface="ＭＳ Ｐゴシック" pitchFamily="1" charset="-128"/>
              <a:cs typeface="+mn-cs"/>
            </a:endParaRPr>
          </a:p>
        </p:txBody>
      </p:sp>
      <p:sp>
        <p:nvSpPr>
          <p:cNvPr id="258057" name="Line 9"/>
          <p:cNvSpPr>
            <a:spLocks noChangeShapeType="1"/>
          </p:cNvSpPr>
          <p:nvPr/>
        </p:nvSpPr>
        <p:spPr bwMode="auto">
          <a:xfrm>
            <a:off x="0" y="152400"/>
            <a:ext cx="9144000" cy="0"/>
          </a:xfrm>
          <a:prstGeom prst="line">
            <a:avLst/>
          </a:prstGeom>
          <a:noFill/>
          <a:ln w="9525">
            <a:solidFill>
              <a:schemeClr val="tx1"/>
            </a:solidFill>
            <a:round/>
            <a:headEnd/>
            <a:tailEnd/>
          </a:ln>
        </p:spPr>
        <p:txBody>
          <a:bodyPr wrap="none" anchor="ctr"/>
          <a:lstStyle/>
          <a:p>
            <a:pPr algn="ctr" eaLnBrk="0" hangingPunct="0">
              <a:defRPr/>
            </a:pPr>
            <a:endParaRPr lang="en-US" dirty="0">
              <a:solidFill>
                <a:srgbClr val="000000"/>
              </a:solidFill>
              <a:ea typeface="ＭＳ Ｐゴシック" pitchFamily="1" charset="-128"/>
              <a:cs typeface="+mn-cs"/>
            </a:endParaRPr>
          </a:p>
        </p:txBody>
      </p:sp>
      <p:sp>
        <p:nvSpPr>
          <p:cNvPr id="258058" name="Line 10"/>
          <p:cNvSpPr>
            <a:spLocks noChangeShapeType="1"/>
          </p:cNvSpPr>
          <p:nvPr/>
        </p:nvSpPr>
        <p:spPr bwMode="auto">
          <a:xfrm>
            <a:off x="0" y="1066800"/>
            <a:ext cx="9220200" cy="0"/>
          </a:xfrm>
          <a:prstGeom prst="line">
            <a:avLst/>
          </a:prstGeom>
          <a:noFill/>
          <a:ln w="9525">
            <a:solidFill>
              <a:schemeClr val="tx1"/>
            </a:solidFill>
            <a:round/>
            <a:headEnd/>
            <a:tailEnd/>
          </a:ln>
        </p:spPr>
        <p:txBody>
          <a:bodyPr wrap="none" anchor="ctr"/>
          <a:lstStyle/>
          <a:p>
            <a:pPr algn="ctr" eaLnBrk="0" hangingPunct="0">
              <a:defRPr/>
            </a:pPr>
            <a:endParaRPr lang="en-US" dirty="0">
              <a:solidFill>
                <a:srgbClr val="000000"/>
              </a:solidFill>
              <a:ea typeface="ＭＳ Ｐゴシック" pitchFamily="1" charset="-128"/>
              <a:cs typeface="+mn-cs"/>
            </a:endParaRPr>
          </a:p>
        </p:txBody>
      </p:sp>
      <p:sp>
        <p:nvSpPr>
          <p:cNvPr id="258059" name="Text Box 11"/>
          <p:cNvSpPr txBox="1">
            <a:spLocks noChangeArrowheads="1"/>
          </p:cNvSpPr>
          <p:nvPr/>
        </p:nvSpPr>
        <p:spPr bwMode="auto">
          <a:xfrm>
            <a:off x="234950" y="6638925"/>
            <a:ext cx="2589213" cy="228600"/>
          </a:xfrm>
          <a:prstGeom prst="rect">
            <a:avLst/>
          </a:prstGeom>
          <a:noFill/>
          <a:ln w="9525">
            <a:noFill/>
            <a:miter lim="800000"/>
            <a:headEnd/>
            <a:tailEnd/>
          </a:ln>
        </p:spPr>
        <p:txBody>
          <a:bodyPr wrap="none">
            <a:spAutoFit/>
          </a:bodyPr>
          <a:lstStyle/>
          <a:p>
            <a:pPr eaLnBrk="0" hangingPunct="0">
              <a:defRPr/>
            </a:pPr>
            <a:r>
              <a:rPr lang="en-US" sz="900" dirty="0">
                <a:solidFill>
                  <a:srgbClr val="808080"/>
                </a:solidFill>
                <a:latin typeface="Arial Narrow" pitchFamily="34" charset="0"/>
                <a:ea typeface="ＭＳ Ｐゴシック" pitchFamily="1" charset="-128"/>
                <a:cs typeface="+mn-cs"/>
              </a:rPr>
              <a:t>Copyright 2015 Blue Cross Blue Shield of Massachusetts</a:t>
            </a:r>
          </a:p>
        </p:txBody>
      </p:sp>
      <p:sp>
        <p:nvSpPr>
          <p:cNvPr id="258060" name="Text Box 12"/>
          <p:cNvSpPr txBox="1">
            <a:spLocks noChangeArrowheads="1"/>
          </p:cNvSpPr>
          <p:nvPr/>
        </p:nvSpPr>
        <p:spPr bwMode="auto">
          <a:xfrm>
            <a:off x="3886200" y="6634163"/>
            <a:ext cx="1347788" cy="228600"/>
          </a:xfrm>
          <a:prstGeom prst="rect">
            <a:avLst/>
          </a:prstGeom>
          <a:noFill/>
          <a:ln w="9525">
            <a:noFill/>
            <a:miter lim="800000"/>
            <a:headEnd/>
            <a:tailEnd/>
          </a:ln>
        </p:spPr>
        <p:txBody>
          <a:bodyPr wrap="none">
            <a:spAutoFit/>
          </a:bodyPr>
          <a:lstStyle/>
          <a:p>
            <a:pPr algn="ctr" eaLnBrk="0" hangingPunct="0">
              <a:defRPr/>
            </a:pPr>
            <a:r>
              <a:rPr lang="en-US" sz="900" dirty="0">
                <a:solidFill>
                  <a:srgbClr val="808080"/>
                </a:solidFill>
                <a:latin typeface="Arial Narrow" pitchFamily="34" charset="0"/>
                <a:ea typeface="ＭＳ Ｐゴシック" pitchFamily="1" charset="-128"/>
                <a:cs typeface="+mn-cs"/>
              </a:rPr>
              <a:t>Confidential and Proprietary</a:t>
            </a:r>
          </a:p>
        </p:txBody>
      </p:sp>
    </p:spTree>
    <p:extLst>
      <p:ext uri="{BB962C8B-B14F-4D97-AF65-F5344CB8AC3E}">
        <p14:creationId xmlns:p14="http://schemas.microsoft.com/office/powerpoint/2010/main" val="3881846210"/>
      </p:ext>
    </p:extLst>
  </p:cSld>
  <p:clrMap bg1="lt1" tx1="dk1" bg2="lt2" tx2="dk2" accent1="accent1" accent2="accent2" accent3="accent3" accent4="accent4" accent5="accent5" accent6="accent6" hlink="hlink" folHlink="folHlink"/>
  <p:sldLayoutIdLst>
    <p:sldLayoutId id="2147484848" r:id="rId1"/>
    <p:sldLayoutId id="2147484849" r:id="rId2"/>
    <p:sldLayoutId id="2147484850" r:id="rId3"/>
  </p:sldLayoutIdLst>
  <p:hf sldNum="0" hdr="0" ftr="0" dt="0"/>
  <p:txStyles>
    <p:titleStyle>
      <a:lvl1pPr algn="l" rtl="0" eaLnBrk="0" fontAlgn="base" hangingPunct="0">
        <a:spcBef>
          <a:spcPct val="0"/>
        </a:spcBef>
        <a:spcAft>
          <a:spcPct val="0"/>
        </a:spcAft>
        <a:defRPr sz="2800">
          <a:solidFill>
            <a:srgbClr val="0073B9"/>
          </a:solidFill>
          <a:latin typeface="+mj-lt"/>
          <a:ea typeface="+mj-ea"/>
          <a:cs typeface="ＭＳ Ｐゴシック"/>
        </a:defRPr>
      </a:lvl1pPr>
      <a:lvl2pPr algn="l" rtl="0" eaLnBrk="0" fontAlgn="base" hangingPunct="0">
        <a:spcBef>
          <a:spcPct val="0"/>
        </a:spcBef>
        <a:spcAft>
          <a:spcPct val="0"/>
        </a:spcAft>
        <a:defRPr sz="2800">
          <a:solidFill>
            <a:srgbClr val="0073B9"/>
          </a:solidFill>
          <a:latin typeface="Arial Narrow" pitchFamily="34" charset="0"/>
          <a:ea typeface="ＭＳ Ｐゴシック" pitchFamily="1" charset="-128"/>
          <a:cs typeface="ＭＳ Ｐゴシック"/>
        </a:defRPr>
      </a:lvl2pPr>
      <a:lvl3pPr algn="l" rtl="0" eaLnBrk="0" fontAlgn="base" hangingPunct="0">
        <a:spcBef>
          <a:spcPct val="0"/>
        </a:spcBef>
        <a:spcAft>
          <a:spcPct val="0"/>
        </a:spcAft>
        <a:defRPr sz="2800">
          <a:solidFill>
            <a:srgbClr val="0073B9"/>
          </a:solidFill>
          <a:latin typeface="Arial Narrow" pitchFamily="34" charset="0"/>
          <a:ea typeface="ＭＳ Ｐゴシック" pitchFamily="1" charset="-128"/>
          <a:cs typeface="ＭＳ Ｐゴシック"/>
        </a:defRPr>
      </a:lvl3pPr>
      <a:lvl4pPr algn="l" rtl="0" eaLnBrk="0" fontAlgn="base" hangingPunct="0">
        <a:spcBef>
          <a:spcPct val="0"/>
        </a:spcBef>
        <a:spcAft>
          <a:spcPct val="0"/>
        </a:spcAft>
        <a:defRPr sz="2800">
          <a:solidFill>
            <a:srgbClr val="0073B9"/>
          </a:solidFill>
          <a:latin typeface="Arial Narrow" pitchFamily="34" charset="0"/>
          <a:ea typeface="ＭＳ Ｐゴシック" pitchFamily="1" charset="-128"/>
          <a:cs typeface="ＭＳ Ｐゴシック"/>
        </a:defRPr>
      </a:lvl4pPr>
      <a:lvl5pPr algn="l" rtl="0" eaLnBrk="0" fontAlgn="base" hangingPunct="0">
        <a:spcBef>
          <a:spcPct val="0"/>
        </a:spcBef>
        <a:spcAft>
          <a:spcPct val="0"/>
        </a:spcAft>
        <a:defRPr sz="2800">
          <a:solidFill>
            <a:srgbClr val="0073B9"/>
          </a:solidFill>
          <a:latin typeface="Arial Narrow" pitchFamily="34" charset="0"/>
          <a:ea typeface="ＭＳ Ｐゴシック" pitchFamily="1" charset="-128"/>
          <a:cs typeface="ＭＳ Ｐゴシック"/>
        </a:defRPr>
      </a:lvl5pPr>
      <a:lvl6pPr marL="457200" algn="l" rtl="0" fontAlgn="base">
        <a:spcBef>
          <a:spcPct val="0"/>
        </a:spcBef>
        <a:spcAft>
          <a:spcPct val="0"/>
        </a:spcAft>
        <a:defRPr sz="2800">
          <a:solidFill>
            <a:srgbClr val="0073B9"/>
          </a:solidFill>
          <a:latin typeface="Arial Narrow" pitchFamily="34" charset="0"/>
          <a:ea typeface="ＭＳ Ｐゴシック" pitchFamily="1" charset="-128"/>
        </a:defRPr>
      </a:lvl6pPr>
      <a:lvl7pPr marL="914400" algn="l" rtl="0" fontAlgn="base">
        <a:spcBef>
          <a:spcPct val="0"/>
        </a:spcBef>
        <a:spcAft>
          <a:spcPct val="0"/>
        </a:spcAft>
        <a:defRPr sz="2800">
          <a:solidFill>
            <a:srgbClr val="0073B9"/>
          </a:solidFill>
          <a:latin typeface="Arial Narrow" pitchFamily="34" charset="0"/>
          <a:ea typeface="ＭＳ Ｐゴシック" pitchFamily="1" charset="-128"/>
        </a:defRPr>
      </a:lvl7pPr>
      <a:lvl8pPr marL="1371600" algn="l" rtl="0" fontAlgn="base">
        <a:spcBef>
          <a:spcPct val="0"/>
        </a:spcBef>
        <a:spcAft>
          <a:spcPct val="0"/>
        </a:spcAft>
        <a:defRPr sz="2800">
          <a:solidFill>
            <a:srgbClr val="0073B9"/>
          </a:solidFill>
          <a:latin typeface="Arial Narrow" pitchFamily="34" charset="0"/>
          <a:ea typeface="ＭＳ Ｐゴシック" pitchFamily="1" charset="-128"/>
        </a:defRPr>
      </a:lvl8pPr>
      <a:lvl9pPr marL="1828800" algn="l" rtl="0" fontAlgn="base">
        <a:spcBef>
          <a:spcPct val="0"/>
        </a:spcBef>
        <a:spcAft>
          <a:spcPct val="0"/>
        </a:spcAft>
        <a:defRPr sz="2800">
          <a:solidFill>
            <a:srgbClr val="0073B9"/>
          </a:solidFill>
          <a:latin typeface="Arial Narrow" pitchFamily="34" charset="0"/>
          <a:ea typeface="ＭＳ Ｐゴシック" pitchFamily="1" charset="-128"/>
        </a:defRPr>
      </a:lvl9pPr>
    </p:titleStyle>
    <p:bodyStyle>
      <a:lvl1pPr marL="236538" indent="-236538" algn="l" rtl="0" eaLnBrk="0" fontAlgn="base" hangingPunct="0">
        <a:spcBef>
          <a:spcPct val="20000"/>
        </a:spcBef>
        <a:spcAft>
          <a:spcPct val="0"/>
        </a:spcAft>
        <a:buChar char="•"/>
        <a:defRPr sz="2200">
          <a:solidFill>
            <a:schemeClr val="tx1"/>
          </a:solidFill>
          <a:latin typeface="+mn-lt"/>
          <a:ea typeface="+mn-ea"/>
          <a:cs typeface="ＭＳ Ｐゴシック"/>
        </a:defRPr>
      </a:lvl1pPr>
      <a:lvl2pPr marL="525463" indent="-174625" algn="l" rtl="0" eaLnBrk="0" fontAlgn="base" hangingPunct="0">
        <a:spcBef>
          <a:spcPct val="20000"/>
        </a:spcBef>
        <a:spcAft>
          <a:spcPct val="0"/>
        </a:spcAft>
        <a:buClr>
          <a:srgbClr val="0073B9"/>
        </a:buClr>
        <a:buSzPct val="90000"/>
        <a:buFont typeface="Times" pitchFamily="18" charset="0"/>
        <a:buChar char="•"/>
        <a:defRPr>
          <a:solidFill>
            <a:schemeClr val="tx1"/>
          </a:solidFill>
          <a:latin typeface="+mn-lt"/>
          <a:ea typeface="+mn-ea"/>
          <a:cs typeface="ＭＳ Ｐゴシック"/>
        </a:defRPr>
      </a:lvl2pPr>
      <a:lvl3pPr marL="860425" indent="-220663" algn="l" rtl="0" eaLnBrk="0" fontAlgn="base" hangingPunct="0">
        <a:spcBef>
          <a:spcPct val="20000"/>
        </a:spcBef>
        <a:spcAft>
          <a:spcPct val="0"/>
        </a:spcAft>
        <a:buClr>
          <a:srgbClr val="0073B9"/>
        </a:buClr>
        <a:buChar char="—"/>
        <a:defRPr>
          <a:solidFill>
            <a:schemeClr val="tx1"/>
          </a:solidFill>
          <a:latin typeface="+mn-lt"/>
          <a:ea typeface="+mn-ea"/>
          <a:cs typeface="ＭＳ Ｐゴシック"/>
        </a:defRPr>
      </a:lvl3pPr>
      <a:lvl4pPr marL="1206500" indent="-231775" algn="l" rtl="0" eaLnBrk="0" fontAlgn="base" hangingPunct="0">
        <a:spcBef>
          <a:spcPct val="20000"/>
        </a:spcBef>
        <a:spcAft>
          <a:spcPct val="0"/>
        </a:spcAft>
        <a:buClr>
          <a:srgbClr val="0073B9"/>
        </a:buClr>
        <a:buSzPct val="90000"/>
        <a:buFont typeface="Wingdings" pitchFamily="2" charset="2"/>
        <a:buChar char="§"/>
        <a:defRPr>
          <a:solidFill>
            <a:schemeClr val="tx1"/>
          </a:solidFill>
          <a:latin typeface="+mn-lt"/>
          <a:ea typeface="+mn-ea"/>
          <a:cs typeface="ＭＳ Ｐゴシック"/>
        </a:defRPr>
      </a:lvl4pPr>
      <a:lvl5pPr marL="1938338" indent="-109538" algn="l" rtl="0" eaLnBrk="0" fontAlgn="base" hangingPunct="0">
        <a:spcBef>
          <a:spcPct val="20000"/>
        </a:spcBef>
        <a:spcAft>
          <a:spcPct val="0"/>
        </a:spcAft>
        <a:defRPr>
          <a:solidFill>
            <a:schemeClr val="tx1"/>
          </a:solidFill>
          <a:latin typeface="+mn-lt"/>
          <a:ea typeface="+mn-ea"/>
          <a:cs typeface="ＭＳ Ｐゴシック"/>
        </a:defRPr>
      </a:lvl5pPr>
      <a:lvl6pPr marL="2395538" algn="l" rtl="0" fontAlgn="base">
        <a:spcBef>
          <a:spcPct val="20000"/>
        </a:spcBef>
        <a:spcAft>
          <a:spcPct val="0"/>
        </a:spcAft>
        <a:defRPr>
          <a:solidFill>
            <a:schemeClr val="tx1"/>
          </a:solidFill>
          <a:latin typeface="+mn-lt"/>
          <a:ea typeface="+mn-ea"/>
        </a:defRPr>
      </a:lvl6pPr>
      <a:lvl7pPr marL="2852738" algn="l" rtl="0" fontAlgn="base">
        <a:spcBef>
          <a:spcPct val="20000"/>
        </a:spcBef>
        <a:spcAft>
          <a:spcPct val="0"/>
        </a:spcAft>
        <a:defRPr>
          <a:solidFill>
            <a:schemeClr val="tx1"/>
          </a:solidFill>
          <a:latin typeface="+mn-lt"/>
          <a:ea typeface="+mn-ea"/>
        </a:defRPr>
      </a:lvl7pPr>
      <a:lvl8pPr marL="3309938" algn="l" rtl="0" fontAlgn="base">
        <a:spcBef>
          <a:spcPct val="20000"/>
        </a:spcBef>
        <a:spcAft>
          <a:spcPct val="0"/>
        </a:spcAft>
        <a:defRPr>
          <a:solidFill>
            <a:schemeClr val="tx1"/>
          </a:solidFill>
          <a:latin typeface="+mn-lt"/>
          <a:ea typeface="+mn-ea"/>
        </a:defRPr>
      </a:lvl8pPr>
      <a:lvl9pPr marL="3767138" algn="l" rtl="0" fontAlgn="base">
        <a:spcBef>
          <a:spcPct val="20000"/>
        </a:spcBef>
        <a:spcAft>
          <a:spcPct val="0"/>
        </a:spcAft>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hyperlink" Target="http://www.bluecrossma.com/provider"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222501" y="1752601"/>
            <a:ext cx="6667500" cy="2400300"/>
          </a:xfrm>
        </p:spPr>
        <p:txBody>
          <a:bodyPr anchor="ctr"/>
          <a:lstStyle/>
          <a:p>
            <a:pPr eaLnBrk="1" hangingPunct="1">
              <a:spcBef>
                <a:spcPct val="40000"/>
              </a:spcBef>
            </a:pPr>
            <a:r>
              <a:rPr lang="en-US" dirty="0"/>
              <a:t>Massachusetts Association of Patient Account Management</a:t>
            </a:r>
            <a:br>
              <a:rPr lang="en-US" dirty="0"/>
            </a:br>
            <a:br>
              <a:rPr lang="en-US" sz="1000" dirty="0"/>
            </a:br>
            <a:r>
              <a:rPr lang="en-US" sz="2400" i="1" dirty="0"/>
              <a:t>May 17, 2018 </a:t>
            </a:r>
            <a:br>
              <a:rPr lang="en-US" sz="2400" i="1" dirty="0"/>
            </a:br>
            <a:br>
              <a:rPr lang="en-US" sz="2400" i="1" dirty="0"/>
            </a:br>
            <a:r>
              <a:rPr lang="en-US" sz="2400" i="1" dirty="0" err="1">
                <a:latin typeface="Arial Narrow" pitchFamily="34" charset="0"/>
              </a:rPr>
              <a:t>Devens</a:t>
            </a:r>
            <a:r>
              <a:rPr lang="en-US" sz="2400" i="1" dirty="0">
                <a:latin typeface="Arial Narrow" pitchFamily="34" charset="0"/>
              </a:rPr>
              <a:t> Common Center, </a:t>
            </a:r>
            <a:r>
              <a:rPr lang="en-US" sz="2400" i="1" dirty="0" err="1">
                <a:latin typeface="Arial Narrow" pitchFamily="34" charset="0"/>
              </a:rPr>
              <a:t>Devens</a:t>
            </a:r>
            <a:r>
              <a:rPr lang="en-US" sz="2400" i="1" dirty="0">
                <a:latin typeface="Arial Narrow" pitchFamily="34" charset="0"/>
              </a:rPr>
              <a:t>, MA</a:t>
            </a:r>
            <a:br>
              <a:rPr lang="en-US" sz="800" i="1" dirty="0">
                <a:latin typeface="Arial Narrow" pitchFamily="34" charset="0"/>
              </a:rPr>
            </a:br>
            <a:endParaRPr lang="en-US" sz="2400" i="1" dirty="0"/>
          </a:p>
        </p:txBody>
      </p:sp>
      <p:sp>
        <p:nvSpPr>
          <p:cNvPr id="3075" name="Rectangle 16"/>
          <p:cNvSpPr>
            <a:spLocks noChangeArrowheads="1"/>
          </p:cNvSpPr>
          <p:nvPr/>
        </p:nvSpPr>
        <p:spPr bwMode="auto">
          <a:xfrm>
            <a:off x="0" y="6108700"/>
            <a:ext cx="9283700" cy="707886"/>
          </a:xfrm>
          <a:prstGeom prst="rect">
            <a:avLst/>
          </a:prstGeom>
          <a:noFill/>
          <a:ln w="9525">
            <a:noFill/>
            <a:miter lim="800000"/>
            <a:headEnd/>
            <a:tailEnd/>
          </a:ln>
        </p:spPr>
        <p:txBody>
          <a:bodyPr wrap="square">
            <a:spAutoFit/>
          </a:bodyPr>
          <a:lstStyle/>
          <a:p>
            <a:pPr algn="ctr" eaLnBrk="0" hangingPunct="0"/>
            <a:r>
              <a:rPr lang="en-US" sz="800" dirty="0"/>
              <a:t>Blue Cross and Blue Shield of Massachusetts (BCBSMA*) is an independent licensee of the Blue Cross and Blue Shield Association.</a:t>
            </a:r>
          </a:p>
          <a:p>
            <a:pPr algn="ctr" eaLnBrk="0" hangingPunct="0"/>
            <a:r>
              <a:rPr lang="en-US" sz="800" dirty="0"/>
              <a:t>Proprietary. © Blue Cross and Blue Shield of Massachusetts, Inc.</a:t>
            </a:r>
          </a:p>
          <a:p>
            <a:pPr algn="ctr" eaLnBrk="0" hangingPunct="0"/>
            <a:r>
              <a:rPr lang="en-US" sz="800" dirty="0"/>
              <a:t>*BCBSMA refers to Blue Cross and Blue Shield of Massachusetts, Inc., Blue Cross and Blue Shield of Massachusetts HMO Blue</a:t>
            </a:r>
            <a:r>
              <a:rPr lang="en-US" sz="800" baseline="30000" dirty="0"/>
              <a:t>®,</a:t>
            </a:r>
            <a:r>
              <a:rPr lang="en-US" sz="800" dirty="0"/>
              <a:t> Inc., </a:t>
            </a:r>
            <a:br>
              <a:rPr lang="en-US" sz="800" dirty="0"/>
            </a:br>
            <a:r>
              <a:rPr lang="en-US" sz="800" dirty="0"/>
              <a:t>and/or Massachusetts Benefit Administrators LLC, based on Product participation Blue Cross and Blue Shield of Massachusetts is an independent licensee of the Blue Cross and Blue Shield Association.</a:t>
            </a:r>
          </a:p>
        </p:txBody>
      </p:sp>
      <p:sp>
        <p:nvSpPr>
          <p:cNvPr id="2" name="TextBox 1"/>
          <p:cNvSpPr txBox="1"/>
          <p:nvPr/>
        </p:nvSpPr>
        <p:spPr>
          <a:xfrm>
            <a:off x="9144000" y="784225"/>
            <a:ext cx="4470400" cy="1181100"/>
          </a:xfrm>
          <a:prstGeom prst="rect">
            <a:avLst/>
          </a:prstGeom>
          <a:noFill/>
        </p:spPr>
        <p:txBody>
          <a:bodyPr wrap="square" rtlCol="0">
            <a:spAutoFit/>
          </a:bodyPr>
          <a:lstStyle/>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7931" y="104693"/>
            <a:ext cx="6934200" cy="914400"/>
          </a:xfrm>
        </p:spPr>
        <p:txBody>
          <a:bodyPr/>
          <a:lstStyle/>
          <a:p>
            <a:r>
              <a:rPr lang="en-US" sz="3200" dirty="0"/>
              <a:t>Verify Your Information Online</a:t>
            </a:r>
          </a:p>
        </p:txBody>
      </p:sp>
      <p:sp>
        <p:nvSpPr>
          <p:cNvPr id="3" name="Rectangle 2"/>
          <p:cNvSpPr/>
          <p:nvPr/>
        </p:nvSpPr>
        <p:spPr>
          <a:xfrm>
            <a:off x="350569" y="1140355"/>
            <a:ext cx="8713920" cy="2800767"/>
          </a:xfrm>
          <a:prstGeom prst="rect">
            <a:avLst/>
          </a:prstGeom>
        </p:spPr>
        <p:txBody>
          <a:bodyPr wrap="square">
            <a:spAutoFit/>
          </a:bodyPr>
          <a:lstStyle/>
          <a:p>
            <a:pPr marL="342900" marR="0" lvl="0" indent="-342900">
              <a:spcBef>
                <a:spcPts val="0"/>
              </a:spcBef>
              <a:spcAft>
                <a:spcPts val="0"/>
              </a:spcAft>
              <a:buClr>
                <a:srgbClr val="0073B9"/>
              </a:buClr>
              <a:buFont typeface="+mj-lt"/>
              <a:buAutoNum type="arabicPeriod"/>
            </a:pPr>
            <a:r>
              <a:rPr lang="en-US" dirty="0">
                <a:latin typeface="+mn-lt"/>
                <a:ea typeface="+mn-ea"/>
              </a:rPr>
              <a:t>Go to Find a Doctor &amp; Estimate Costs at myfindadoctor.bluecrossma.com. </a:t>
            </a:r>
            <a:br>
              <a:rPr lang="en-US" dirty="0">
                <a:latin typeface="+mn-lt"/>
                <a:ea typeface="+mn-ea"/>
              </a:rPr>
            </a:br>
            <a:r>
              <a:rPr lang="en-US" dirty="0">
                <a:latin typeface="+mn-lt"/>
                <a:ea typeface="+mn-ea"/>
              </a:rPr>
              <a:t>You don't need to log in. Select and review all your site locations for each                  network in which you participate.</a:t>
            </a:r>
          </a:p>
          <a:p>
            <a:pPr marL="342900" marR="0" lvl="0" indent="-342900">
              <a:spcBef>
                <a:spcPts val="0"/>
              </a:spcBef>
              <a:spcAft>
                <a:spcPts val="0"/>
              </a:spcAft>
              <a:buClr>
                <a:srgbClr val="0073B9"/>
              </a:buClr>
              <a:buFont typeface="+mj-lt"/>
              <a:buAutoNum type="arabicPeriod"/>
            </a:pPr>
            <a:endParaRPr lang="en-US" u="sng" dirty="0">
              <a:solidFill>
                <a:srgbClr val="0070C0"/>
              </a:solidFill>
              <a:latin typeface="+mn-lt"/>
              <a:ea typeface="+mn-ea"/>
            </a:endParaRPr>
          </a:p>
          <a:p>
            <a:pPr marL="342900" marR="0" lvl="0" indent="-342900">
              <a:spcBef>
                <a:spcPts val="0"/>
              </a:spcBef>
              <a:spcAft>
                <a:spcPts val="0"/>
              </a:spcAft>
              <a:buClr>
                <a:srgbClr val="0073B9"/>
              </a:buClr>
              <a:buFont typeface="+mj-lt"/>
              <a:buAutoNum type="arabicPeriod"/>
            </a:pPr>
            <a:r>
              <a:rPr lang="en-US" dirty="0">
                <a:latin typeface="+mn-lt"/>
                <a:ea typeface="+mn-ea"/>
              </a:rPr>
              <a:t>Check the record for all your site locations. Be sure to validate all addresses, phone numbers, medical groups, hospital affiliations, gender, board certification, languages spoken, whether you’re accepting new patients, and whether you offer telemedicine.</a:t>
            </a:r>
          </a:p>
          <a:p>
            <a:pPr marL="342900" marR="0" lvl="0" indent="-342900">
              <a:spcBef>
                <a:spcPts val="0"/>
              </a:spcBef>
              <a:spcAft>
                <a:spcPts val="0"/>
              </a:spcAft>
              <a:buClr>
                <a:srgbClr val="0073B9"/>
              </a:buClr>
              <a:buFont typeface="+mj-lt"/>
              <a:buAutoNum type="arabicPeriod"/>
            </a:pPr>
            <a:endParaRPr lang="en-US" sz="1200" dirty="0">
              <a:latin typeface="+mn-lt"/>
              <a:ea typeface="+mn-ea"/>
            </a:endParaRPr>
          </a:p>
          <a:p>
            <a:pPr marL="342900" marR="0" lvl="0" indent="-342900">
              <a:spcBef>
                <a:spcPts val="0"/>
              </a:spcBef>
              <a:spcAft>
                <a:spcPts val="0"/>
              </a:spcAft>
              <a:buClr>
                <a:srgbClr val="0073B9"/>
              </a:buClr>
              <a:buFont typeface="+mj-lt"/>
              <a:buAutoNum type="arabicPeriod"/>
            </a:pPr>
            <a:endParaRPr lang="en-US" sz="2400" dirty="0">
              <a:latin typeface="+mn-lt"/>
              <a:ea typeface="+mn-ea"/>
            </a:endParaRPr>
          </a:p>
        </p:txBody>
      </p:sp>
      <p:pic>
        <p:nvPicPr>
          <p:cNvPr id="4" name="Picture 3"/>
          <p:cNvPicPr>
            <a:picLocks noChangeAspect="1"/>
          </p:cNvPicPr>
          <p:nvPr/>
        </p:nvPicPr>
        <p:blipFill rotWithShape="1">
          <a:blip r:embed="rId3"/>
          <a:srcRect l="40667" t="23179" r="40583" b="36512"/>
          <a:stretch/>
        </p:blipFill>
        <p:spPr>
          <a:xfrm>
            <a:off x="1172243" y="3568578"/>
            <a:ext cx="2522220" cy="2914565"/>
          </a:xfrm>
          <a:prstGeom prst="rect">
            <a:avLst/>
          </a:prstGeom>
        </p:spPr>
      </p:pic>
      <p:sp>
        <p:nvSpPr>
          <p:cNvPr id="5" name="Right Arrow 4"/>
          <p:cNvSpPr/>
          <p:nvPr/>
        </p:nvSpPr>
        <p:spPr bwMode="auto">
          <a:xfrm rot="2360897">
            <a:off x="428412" y="5537098"/>
            <a:ext cx="1073348" cy="499060"/>
          </a:xfrm>
          <a:prstGeom prst="rightArrow">
            <a:avLst>
              <a:gd name="adj1" fmla="val 59264"/>
              <a:gd name="adj2" fmla="val 50000"/>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Verdana" pitchFamily="34" charset="0"/>
              <a:ea typeface="ＭＳ Ｐゴシック" pitchFamily="1" charset="-128"/>
            </a:endParaRPr>
          </a:p>
        </p:txBody>
      </p:sp>
      <p:sp>
        <p:nvSpPr>
          <p:cNvPr id="8" name="Rectangle 7"/>
          <p:cNvSpPr/>
          <p:nvPr/>
        </p:nvSpPr>
        <p:spPr bwMode="auto">
          <a:xfrm>
            <a:off x="4869180" y="4133088"/>
            <a:ext cx="1242060" cy="99060"/>
          </a:xfrm>
          <a:prstGeom prst="rect">
            <a:avLst/>
          </a:prstGeom>
          <a:solidFill>
            <a:srgbClr val="FFFFFF"/>
          </a:solidFill>
          <a:ln w="9525" cap="flat" cmpd="sng" algn="ctr">
            <a:solidFill>
              <a:srgbClr val="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Verdana" pitchFamily="34" charset="0"/>
              <a:ea typeface="ＭＳ Ｐゴシック" pitchFamily="1" charset="-128"/>
            </a:endParaRPr>
          </a:p>
        </p:txBody>
      </p:sp>
      <p:cxnSp>
        <p:nvCxnSpPr>
          <p:cNvPr id="10" name="Curved Connector 9"/>
          <p:cNvCxnSpPr/>
          <p:nvPr/>
        </p:nvCxnSpPr>
        <p:spPr bwMode="auto">
          <a:xfrm flipV="1">
            <a:off x="1813560" y="5786628"/>
            <a:ext cx="1242060" cy="99060"/>
          </a:xfrm>
          <a:prstGeom prst="curvedConnector3">
            <a:avLst/>
          </a:prstGeom>
          <a:solidFill>
            <a:schemeClr val="accent1"/>
          </a:solidFill>
          <a:ln w="9525" cap="flat" cmpd="sng" algn="ctr">
            <a:noFill/>
            <a:prstDash val="solid"/>
            <a:round/>
            <a:headEnd type="none" w="med" len="med"/>
            <a:tailEnd type="none" w="med" len="med"/>
          </a:ln>
          <a:effectLst/>
        </p:spPr>
      </p:cxnSp>
      <p:cxnSp>
        <p:nvCxnSpPr>
          <p:cNvPr id="12" name="Curved Connector 11"/>
          <p:cNvCxnSpPr/>
          <p:nvPr/>
        </p:nvCxnSpPr>
        <p:spPr bwMode="auto">
          <a:xfrm>
            <a:off x="1508722" y="5999988"/>
            <a:ext cx="1844078" cy="15240"/>
          </a:xfrm>
          <a:prstGeom prst="curvedConnector3">
            <a:avLst/>
          </a:prstGeom>
          <a:solidFill>
            <a:schemeClr val="accent1"/>
          </a:solidFill>
          <a:ln w="9525" cap="flat" cmpd="sng" algn="ctr">
            <a:noFill/>
            <a:prstDash val="solid"/>
            <a:round/>
            <a:headEnd type="none" w="med" len="med"/>
            <a:tailEnd type="none" w="med" len="med"/>
          </a:ln>
          <a:effectLst/>
        </p:spPr>
      </p:cxnSp>
      <p:pic>
        <p:nvPicPr>
          <p:cNvPr id="14" name="Picture 13"/>
          <p:cNvPicPr>
            <a:picLocks noChangeAspect="1"/>
          </p:cNvPicPr>
          <p:nvPr/>
        </p:nvPicPr>
        <p:blipFill rotWithShape="1">
          <a:blip r:embed="rId4"/>
          <a:srcRect l="14750" t="14186" r="15833"/>
          <a:stretch/>
        </p:blipFill>
        <p:spPr>
          <a:xfrm>
            <a:off x="4022085" y="3551228"/>
            <a:ext cx="4434840" cy="2946799"/>
          </a:xfrm>
          <a:prstGeom prst="rect">
            <a:avLst/>
          </a:prstGeom>
        </p:spPr>
      </p:pic>
      <p:sp>
        <p:nvSpPr>
          <p:cNvPr id="15" name="Left Arrow 14"/>
          <p:cNvSpPr/>
          <p:nvPr/>
        </p:nvSpPr>
        <p:spPr bwMode="auto">
          <a:xfrm>
            <a:off x="7225990" y="3360539"/>
            <a:ext cx="1074420" cy="567200"/>
          </a:xfrm>
          <a:prstGeom prst="leftArrow">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Verdana" pitchFamily="34" charset="0"/>
              <a:ea typeface="ＭＳ Ｐゴシック" pitchFamily="1" charset="-128"/>
            </a:endParaRPr>
          </a:p>
        </p:txBody>
      </p:sp>
      <p:sp>
        <p:nvSpPr>
          <p:cNvPr id="16" name="TextBox 15"/>
          <p:cNvSpPr txBox="1"/>
          <p:nvPr/>
        </p:nvSpPr>
        <p:spPr>
          <a:xfrm>
            <a:off x="7455011" y="3518478"/>
            <a:ext cx="832860" cy="261610"/>
          </a:xfrm>
          <a:prstGeom prst="rect">
            <a:avLst/>
          </a:prstGeom>
          <a:noFill/>
        </p:spPr>
        <p:txBody>
          <a:bodyPr wrap="square" rtlCol="0">
            <a:spAutoFit/>
          </a:bodyPr>
          <a:lstStyle/>
          <a:p>
            <a:r>
              <a:rPr lang="en-US" sz="1100" dirty="0"/>
              <a:t>SEARCH</a:t>
            </a:r>
          </a:p>
        </p:txBody>
      </p:sp>
      <p:sp>
        <p:nvSpPr>
          <p:cNvPr id="17" name="TextBox 16"/>
          <p:cNvSpPr txBox="1"/>
          <p:nvPr/>
        </p:nvSpPr>
        <p:spPr>
          <a:xfrm rot="2319771">
            <a:off x="460934" y="5648128"/>
            <a:ext cx="1008303" cy="276999"/>
          </a:xfrm>
          <a:prstGeom prst="rect">
            <a:avLst/>
          </a:prstGeom>
          <a:noFill/>
        </p:spPr>
        <p:txBody>
          <a:bodyPr wrap="square" rtlCol="0">
            <a:spAutoFit/>
          </a:bodyPr>
          <a:lstStyle/>
          <a:p>
            <a:r>
              <a:rPr lang="en-US" sz="1200" dirty="0"/>
              <a:t>NETWORK</a:t>
            </a:r>
          </a:p>
        </p:txBody>
      </p:sp>
      <p:sp>
        <p:nvSpPr>
          <p:cNvPr id="18" name="Oval 17"/>
          <p:cNvSpPr/>
          <p:nvPr/>
        </p:nvSpPr>
        <p:spPr bwMode="auto">
          <a:xfrm>
            <a:off x="269907" y="5024628"/>
            <a:ext cx="360692" cy="378079"/>
          </a:xfrm>
          <a:prstGeom prst="ellipse">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Verdana" pitchFamily="34" charset="0"/>
              <a:ea typeface="ＭＳ Ｐゴシック" pitchFamily="1" charset="-128"/>
            </a:endParaRPr>
          </a:p>
        </p:txBody>
      </p:sp>
      <p:sp>
        <p:nvSpPr>
          <p:cNvPr id="19" name="TextBox 18"/>
          <p:cNvSpPr txBox="1"/>
          <p:nvPr/>
        </p:nvSpPr>
        <p:spPr>
          <a:xfrm>
            <a:off x="294120" y="4999539"/>
            <a:ext cx="239329" cy="400110"/>
          </a:xfrm>
          <a:prstGeom prst="rect">
            <a:avLst/>
          </a:prstGeom>
          <a:noFill/>
        </p:spPr>
        <p:txBody>
          <a:bodyPr wrap="square" rtlCol="0">
            <a:spAutoFit/>
          </a:bodyPr>
          <a:lstStyle/>
          <a:p>
            <a:r>
              <a:rPr lang="en-US" dirty="0">
                <a:solidFill>
                  <a:srgbClr val="FFFFFF"/>
                </a:solidFill>
              </a:rPr>
              <a:t>1</a:t>
            </a:r>
          </a:p>
        </p:txBody>
      </p:sp>
      <p:sp>
        <p:nvSpPr>
          <p:cNvPr id="20" name="Oval 19"/>
          <p:cNvSpPr/>
          <p:nvPr/>
        </p:nvSpPr>
        <p:spPr bwMode="auto">
          <a:xfrm>
            <a:off x="8432712" y="3464362"/>
            <a:ext cx="360692" cy="378079"/>
          </a:xfrm>
          <a:prstGeom prst="ellipse">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Verdana" pitchFamily="34" charset="0"/>
              <a:ea typeface="ＭＳ Ｐゴシック" pitchFamily="1" charset="-128"/>
            </a:endParaRPr>
          </a:p>
        </p:txBody>
      </p:sp>
      <p:sp>
        <p:nvSpPr>
          <p:cNvPr id="21" name="TextBox 20"/>
          <p:cNvSpPr txBox="1"/>
          <p:nvPr/>
        </p:nvSpPr>
        <p:spPr>
          <a:xfrm>
            <a:off x="8456925" y="3453346"/>
            <a:ext cx="239329" cy="400110"/>
          </a:xfrm>
          <a:prstGeom prst="rect">
            <a:avLst/>
          </a:prstGeom>
          <a:noFill/>
        </p:spPr>
        <p:txBody>
          <a:bodyPr wrap="square" rtlCol="0">
            <a:spAutoFit/>
          </a:bodyPr>
          <a:lstStyle/>
          <a:p>
            <a:r>
              <a:rPr lang="en-US" dirty="0">
                <a:solidFill>
                  <a:srgbClr val="FFFFFF"/>
                </a:solidFill>
              </a:rPr>
              <a:t>2</a:t>
            </a:r>
          </a:p>
        </p:txBody>
      </p:sp>
    </p:spTree>
    <p:extLst>
      <p:ext uri="{BB962C8B-B14F-4D97-AF65-F5344CB8AC3E}">
        <p14:creationId xmlns:p14="http://schemas.microsoft.com/office/powerpoint/2010/main" val="17712728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7931" y="104693"/>
            <a:ext cx="6934200" cy="914400"/>
          </a:xfrm>
        </p:spPr>
        <p:txBody>
          <a:bodyPr/>
          <a:lstStyle/>
          <a:p>
            <a:r>
              <a:rPr lang="en-US" sz="3200" dirty="0"/>
              <a:t>Verify Your Information Online (continued)</a:t>
            </a:r>
          </a:p>
        </p:txBody>
      </p:sp>
      <p:sp>
        <p:nvSpPr>
          <p:cNvPr id="3" name="Rectangle 2"/>
          <p:cNvSpPr/>
          <p:nvPr/>
        </p:nvSpPr>
        <p:spPr>
          <a:xfrm>
            <a:off x="337931" y="1424404"/>
            <a:ext cx="8595757" cy="2308324"/>
          </a:xfrm>
          <a:prstGeom prst="rect">
            <a:avLst/>
          </a:prstGeom>
        </p:spPr>
        <p:txBody>
          <a:bodyPr wrap="square">
            <a:spAutoFit/>
          </a:bodyPr>
          <a:lstStyle/>
          <a:p>
            <a:pPr marL="228600" marR="0" lvl="0" indent="-228600">
              <a:spcBef>
                <a:spcPts val="0"/>
              </a:spcBef>
              <a:spcAft>
                <a:spcPts val="0"/>
              </a:spcAft>
              <a:buClr>
                <a:srgbClr val="0073B9"/>
              </a:buClr>
            </a:pPr>
            <a:r>
              <a:rPr lang="en-US" dirty="0">
                <a:solidFill>
                  <a:srgbClr val="0070C0"/>
                </a:solidFill>
                <a:latin typeface="+mn-lt"/>
                <a:ea typeface="+mn-ea"/>
              </a:rPr>
              <a:t>3.</a:t>
            </a:r>
            <a:r>
              <a:rPr lang="en-US" dirty="0">
                <a:latin typeface="+mn-lt"/>
                <a:ea typeface="+mn-ea"/>
              </a:rPr>
              <a:t> </a:t>
            </a:r>
            <a:r>
              <a:rPr lang="en-US" b="1" dirty="0">
                <a:latin typeface="+mn-lt"/>
                <a:ea typeface="+mn-ea"/>
              </a:rPr>
              <a:t>Accurate?</a:t>
            </a:r>
            <a:r>
              <a:rPr lang="en-US" dirty="0">
                <a:latin typeface="+mn-lt"/>
                <a:ea typeface="+mn-ea"/>
              </a:rPr>
              <a:t> You’re done. You may need to attest to your directory information in the future.</a:t>
            </a:r>
          </a:p>
          <a:p>
            <a:pPr marR="0" lvl="0">
              <a:spcBef>
                <a:spcPts val="0"/>
              </a:spcBef>
              <a:spcAft>
                <a:spcPts val="0"/>
              </a:spcAft>
              <a:buClr>
                <a:srgbClr val="0073B9"/>
              </a:buClr>
            </a:pPr>
            <a:endParaRPr lang="en-US" dirty="0">
              <a:latin typeface="+mn-lt"/>
              <a:ea typeface="+mn-ea"/>
            </a:endParaRPr>
          </a:p>
          <a:p>
            <a:pPr marL="228600" indent="-228600">
              <a:spcBef>
                <a:spcPts val="0"/>
              </a:spcBef>
              <a:spcAft>
                <a:spcPts val="0"/>
              </a:spcAft>
              <a:buClr>
                <a:srgbClr val="0073B9"/>
              </a:buClr>
            </a:pPr>
            <a:r>
              <a:rPr lang="en-US" dirty="0">
                <a:solidFill>
                  <a:srgbClr val="0073B9"/>
                </a:solidFill>
                <a:latin typeface="+mn-lt"/>
                <a:ea typeface="+mn-ea"/>
              </a:rPr>
              <a:t>4.</a:t>
            </a:r>
            <a:r>
              <a:rPr lang="en-US" b="1" dirty="0">
                <a:latin typeface="+mn-lt"/>
                <a:ea typeface="+mn-ea"/>
              </a:rPr>
              <a:t> Need Updates? </a:t>
            </a:r>
            <a:r>
              <a:rPr lang="en-US" dirty="0">
                <a:latin typeface="+mn-lt"/>
                <a:ea typeface="+mn-ea"/>
              </a:rPr>
              <a:t>Complete the </a:t>
            </a:r>
            <a:r>
              <a:rPr lang="en-US" dirty="0">
                <a:latin typeface="Arial Narrow" panose="020B0606020202030204" pitchFamily="34" charset="0"/>
                <a:ea typeface="Times New Roman" panose="02020603050405020304" pitchFamily="18" charset="0"/>
              </a:rPr>
              <a:t>Standardized Provider Information Change form </a:t>
            </a:r>
            <a:r>
              <a:rPr lang="en-US" dirty="0">
                <a:latin typeface="+mn-lt"/>
                <a:ea typeface="+mn-ea"/>
              </a:rPr>
              <a:t>Visit Provider Central at </a:t>
            </a:r>
            <a:r>
              <a:rPr lang="en-US" dirty="0">
                <a:solidFill>
                  <a:srgbClr val="0073B9"/>
                </a:solidFill>
                <a:latin typeface="+mn-lt"/>
                <a:ea typeface="+mn-ea"/>
              </a:rPr>
              <a:t>bluecrossma.com/provider</a:t>
            </a:r>
            <a:r>
              <a:rPr lang="en-US" dirty="0">
                <a:latin typeface="+mn-lt"/>
                <a:ea typeface="+mn-ea"/>
              </a:rPr>
              <a:t>. Go to: </a:t>
            </a:r>
            <a:r>
              <a:rPr lang="en-US" dirty="0">
                <a:solidFill>
                  <a:srgbClr val="0073B9"/>
                </a:solidFill>
                <a:latin typeface="+mn-lt"/>
                <a:ea typeface="+mn-ea"/>
              </a:rPr>
              <a:t>Forms&gt;Forms Library&gt;Administrative </a:t>
            </a:r>
            <a:r>
              <a:rPr lang="en-US" dirty="0">
                <a:latin typeface="+mn-lt"/>
                <a:ea typeface="+mn-ea"/>
              </a:rPr>
              <a:t>to find the one you need.</a:t>
            </a:r>
          </a:p>
          <a:p>
            <a:pPr marL="342900" marR="0" lvl="0" indent="-342900">
              <a:spcBef>
                <a:spcPts val="0"/>
              </a:spcBef>
              <a:spcAft>
                <a:spcPts val="0"/>
              </a:spcAft>
              <a:buClr>
                <a:srgbClr val="0073B9"/>
              </a:buClr>
              <a:buFont typeface="+mj-lt"/>
              <a:buAutoNum type="arabicPeriod"/>
            </a:pPr>
            <a:endParaRPr lang="en-US" sz="2400" dirty="0">
              <a:latin typeface="+mn-lt"/>
              <a:ea typeface="+mn-ea"/>
            </a:endParaRPr>
          </a:p>
        </p:txBody>
      </p:sp>
    </p:spTree>
    <p:extLst>
      <p:ext uri="{BB962C8B-B14F-4D97-AF65-F5344CB8AC3E}">
        <p14:creationId xmlns:p14="http://schemas.microsoft.com/office/powerpoint/2010/main" val="31452444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60135" y="191711"/>
            <a:ext cx="7612266" cy="914400"/>
          </a:xfrm>
        </p:spPr>
        <p:txBody>
          <a:bodyPr/>
          <a:lstStyle/>
          <a:p>
            <a:r>
              <a:rPr lang="en-US" altLang="en-US" sz="3200" dirty="0"/>
              <a:t>Working Together to Keep the Provider</a:t>
            </a:r>
            <a:br>
              <a:rPr lang="en-US" altLang="en-US" sz="3200" dirty="0"/>
            </a:br>
            <a:r>
              <a:rPr lang="en-US" altLang="en-US" sz="3200" dirty="0"/>
              <a:t>Directory Current</a:t>
            </a:r>
          </a:p>
        </p:txBody>
      </p:sp>
      <p:sp>
        <p:nvSpPr>
          <p:cNvPr id="2" name="Rectangle 1"/>
          <p:cNvSpPr/>
          <p:nvPr/>
        </p:nvSpPr>
        <p:spPr>
          <a:xfrm>
            <a:off x="160135" y="1106111"/>
            <a:ext cx="8615238" cy="3631763"/>
          </a:xfrm>
          <a:prstGeom prst="rect">
            <a:avLst/>
          </a:prstGeom>
        </p:spPr>
        <p:txBody>
          <a:bodyPr wrap="square">
            <a:spAutoFit/>
          </a:bodyPr>
          <a:lstStyle/>
          <a:p>
            <a:pPr marL="233363">
              <a:buClr>
                <a:srgbClr val="0073B9"/>
              </a:buClr>
              <a:defRPr/>
            </a:pPr>
            <a:endParaRPr lang="en-US" sz="2200" b="1" dirty="0">
              <a:ln w="0"/>
              <a:latin typeface="+mn-lt"/>
            </a:endParaRPr>
          </a:p>
          <a:p>
            <a:pPr marL="512763" indent="-228600">
              <a:buClr>
                <a:srgbClr val="0073B9"/>
              </a:buClr>
              <a:defRPr/>
            </a:pPr>
            <a:r>
              <a:rPr lang="en-US" sz="2200" b="1" dirty="0">
                <a:ln w="0"/>
                <a:latin typeface="+mn-lt"/>
              </a:rPr>
              <a:t>1. Share our quarterly provider communications regarding the provider directory with your staff:</a:t>
            </a:r>
          </a:p>
          <a:p>
            <a:pPr marL="233363">
              <a:buClr>
                <a:srgbClr val="0073B9"/>
              </a:buClr>
              <a:defRPr/>
            </a:pPr>
            <a:endParaRPr lang="en-US" sz="2200" b="1" dirty="0">
              <a:ln w="0"/>
              <a:latin typeface="+mn-lt"/>
            </a:endParaRPr>
          </a:p>
          <a:p>
            <a:pPr marL="1033463" lvl="1" indent="-342900">
              <a:buClr>
                <a:srgbClr val="0073B9"/>
              </a:buClr>
              <a:buFont typeface="Wingdings" panose="05000000000000000000" pitchFamily="2" charset="2"/>
              <a:buChar char="§"/>
              <a:defRPr/>
            </a:pPr>
            <a:r>
              <a:rPr lang="en-US" sz="2200" b="1" dirty="0">
                <a:ln w="0"/>
                <a:latin typeface="+mn-lt"/>
              </a:rPr>
              <a:t>Provider Central </a:t>
            </a:r>
            <a:r>
              <a:rPr lang="en-US" sz="2200" dirty="0">
                <a:ln w="0"/>
                <a:latin typeface="+mn-lt"/>
              </a:rPr>
              <a:t>- quarterly notices posted on-line</a:t>
            </a:r>
          </a:p>
          <a:p>
            <a:pPr marL="1033463" lvl="1" indent="-342900">
              <a:buClr>
                <a:srgbClr val="0073B9"/>
              </a:buClr>
              <a:buFont typeface="Wingdings" panose="05000000000000000000" pitchFamily="2" charset="2"/>
              <a:buChar char="§"/>
              <a:defRPr/>
            </a:pPr>
            <a:endParaRPr lang="en-US" sz="1000" dirty="0">
              <a:ln w="0"/>
              <a:latin typeface="+mn-lt"/>
            </a:endParaRPr>
          </a:p>
          <a:p>
            <a:pPr marL="1033463" lvl="1" indent="-342900">
              <a:buClr>
                <a:srgbClr val="0073B9"/>
              </a:buClr>
              <a:buFont typeface="Wingdings" panose="05000000000000000000" pitchFamily="2" charset="2"/>
              <a:buChar char="§"/>
              <a:defRPr/>
            </a:pPr>
            <a:r>
              <a:rPr lang="en-US" sz="2200" b="1" dirty="0">
                <a:ln w="0"/>
                <a:latin typeface="+mn-lt"/>
              </a:rPr>
              <a:t>Mail from Blue Cross to you </a:t>
            </a:r>
            <a:r>
              <a:rPr lang="en-US" sz="2200" dirty="0">
                <a:ln w="0"/>
                <a:latin typeface="+mn-lt"/>
              </a:rPr>
              <a:t>- quarterly mailings to all Medicare Advantage participating providers not registered on Provider Central</a:t>
            </a:r>
          </a:p>
          <a:p>
            <a:pPr marL="690563" indent="-457200">
              <a:buClr>
                <a:srgbClr val="0073B9"/>
              </a:buClr>
              <a:buFont typeface="+mj-lt"/>
              <a:buAutoNum type="arabicPeriod"/>
              <a:tabLst>
                <a:tab pos="3084513" algn="l"/>
              </a:tabLst>
              <a:defRPr/>
            </a:pPr>
            <a:endParaRPr lang="en-US" sz="2200" dirty="0">
              <a:ln w="0"/>
              <a:latin typeface="+mn-lt"/>
            </a:endParaRPr>
          </a:p>
          <a:p>
            <a:pPr marL="517525" indent="-231775">
              <a:buClr>
                <a:srgbClr val="0073B9"/>
              </a:buClr>
              <a:defRPr/>
            </a:pPr>
            <a:r>
              <a:rPr lang="en-US" sz="2200" b="1" dirty="0">
                <a:ln w="0"/>
                <a:latin typeface="+mn-lt"/>
              </a:rPr>
              <a:t>2. Be Proactive - </a:t>
            </a:r>
            <a:r>
              <a:rPr lang="en-US" sz="2200" dirty="0">
                <a:latin typeface="+mn-lt"/>
              </a:rPr>
              <a:t>notify us as soon as you have a provider/practice change – we require 90 days notice.</a:t>
            </a:r>
          </a:p>
        </p:txBody>
      </p:sp>
      <p:sp>
        <p:nvSpPr>
          <p:cNvPr id="3" name="Rectangle 2"/>
          <p:cNvSpPr/>
          <p:nvPr/>
        </p:nvSpPr>
        <p:spPr>
          <a:xfrm>
            <a:off x="0" y="4930981"/>
            <a:ext cx="9144000" cy="1569660"/>
          </a:xfrm>
          <a:prstGeom prst="rect">
            <a:avLst/>
          </a:prstGeom>
          <a:solidFill>
            <a:srgbClr val="0070C0"/>
          </a:solidFill>
        </p:spPr>
        <p:txBody>
          <a:bodyPr wrap="square">
            <a:spAutoFit/>
          </a:bodyPr>
          <a:lstStyle/>
          <a:p>
            <a:pPr marL="285750" algn="ctr">
              <a:buClr>
                <a:srgbClr val="0073B9"/>
              </a:buClr>
              <a:defRPr/>
            </a:pPr>
            <a:endParaRPr lang="en-US" sz="2400" b="1" dirty="0">
              <a:solidFill>
                <a:schemeClr val="bg1"/>
              </a:solidFill>
              <a:latin typeface="+mj-lt"/>
            </a:endParaRPr>
          </a:p>
          <a:p>
            <a:pPr marL="285750" algn="ctr">
              <a:buClr>
                <a:srgbClr val="0073B9"/>
              </a:buClr>
              <a:defRPr/>
            </a:pPr>
            <a:r>
              <a:rPr lang="en-US" sz="2400" b="1" dirty="0">
                <a:solidFill>
                  <a:schemeClr val="bg1"/>
                </a:solidFill>
                <a:latin typeface="+mj-lt"/>
              </a:rPr>
              <a:t>When accurate information is available patients are able </a:t>
            </a:r>
          </a:p>
          <a:p>
            <a:pPr marL="285750" algn="ctr">
              <a:buClr>
                <a:srgbClr val="0073B9"/>
              </a:buClr>
              <a:defRPr/>
            </a:pPr>
            <a:r>
              <a:rPr lang="en-US" sz="2400" b="1" dirty="0">
                <a:solidFill>
                  <a:schemeClr val="bg1"/>
                </a:solidFill>
                <a:latin typeface="+mj-lt"/>
              </a:rPr>
              <a:t>to find the care they need for themselves and their families. </a:t>
            </a:r>
          </a:p>
          <a:p>
            <a:pPr marL="285750" algn="ctr">
              <a:buClr>
                <a:srgbClr val="0073B9"/>
              </a:buClr>
              <a:defRPr/>
            </a:pPr>
            <a:endParaRPr lang="en-US" sz="2400" b="1" dirty="0">
              <a:solidFill>
                <a:schemeClr val="bg1"/>
              </a:solidFill>
              <a:latin typeface="+mj-lt"/>
            </a:endParaRPr>
          </a:p>
        </p:txBody>
      </p:sp>
    </p:spTree>
    <p:extLst>
      <p:ext uri="{BB962C8B-B14F-4D97-AF65-F5344CB8AC3E}">
        <p14:creationId xmlns:p14="http://schemas.microsoft.com/office/powerpoint/2010/main" val="2267613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p:cNvSpPr>
          <p:nvPr>
            <p:ph type="title" idx="4294967295"/>
          </p:nvPr>
        </p:nvSpPr>
        <p:spPr/>
        <p:txBody>
          <a:bodyPr/>
          <a:lstStyle/>
          <a:p>
            <a:r>
              <a:rPr lang="en-US" altLang="en-US" dirty="0">
                <a:ea typeface="ＭＳ Ｐゴシック"/>
                <a:cs typeface="Arial" charset="0"/>
              </a:rPr>
              <a:t>Telehealth </a:t>
            </a:r>
            <a:endParaRPr lang="en-US" dirty="0">
              <a:solidFill>
                <a:srgbClr val="0070C0"/>
              </a:solidFill>
              <a:latin typeface="Arial" pitchFamily="34" charset="0"/>
              <a:ea typeface="ＭＳ Ｐゴシック"/>
            </a:endParaRPr>
          </a:p>
        </p:txBody>
      </p:sp>
      <p:sp>
        <p:nvSpPr>
          <p:cNvPr id="6" name="Text Box 29"/>
          <p:cNvSpPr txBox="1">
            <a:spLocks noChangeArrowheads="1"/>
          </p:cNvSpPr>
          <p:nvPr/>
        </p:nvSpPr>
        <p:spPr bwMode="auto">
          <a:xfrm>
            <a:off x="210493" y="1303705"/>
            <a:ext cx="8619329" cy="1383612"/>
          </a:xfrm>
          <a:prstGeom prst="rect">
            <a:avLst/>
          </a:prstGeom>
          <a:noFill/>
          <a:ln>
            <a:noFill/>
          </a:ln>
          <a:extLst/>
        </p:spPr>
        <p:txBody>
          <a:bodyPr tIns="87071" bIns="87071" anchor="ctr"/>
          <a:lstStyle>
            <a:lvl1pPr eaLnBrk="0" hangingPunct="0">
              <a:spcBef>
                <a:spcPct val="20000"/>
              </a:spcBef>
              <a:buClr>
                <a:srgbClr val="0073B9"/>
              </a:buClr>
              <a:buChar char="•"/>
              <a:defRPr sz="2800">
                <a:solidFill>
                  <a:schemeClr val="tx1"/>
                </a:solidFill>
                <a:latin typeface="Arial Narrow" pitchFamily="34" charset="0"/>
                <a:ea typeface="ＭＳ Ｐゴシック"/>
                <a:cs typeface="ＭＳ Ｐゴシック"/>
              </a:defRPr>
            </a:lvl1pPr>
            <a:lvl2pPr marL="742950" indent="-285750" eaLnBrk="0" hangingPunct="0">
              <a:spcBef>
                <a:spcPct val="20000"/>
              </a:spcBef>
              <a:buClr>
                <a:srgbClr val="0073B9"/>
              </a:buClr>
              <a:buFont typeface="Arial Narrow" pitchFamily="34" charset="0"/>
              <a:buChar char="–"/>
              <a:defRPr sz="2400">
                <a:solidFill>
                  <a:schemeClr val="tx1"/>
                </a:solidFill>
                <a:latin typeface="Arial Narrow" pitchFamily="34" charset="0"/>
                <a:ea typeface="ＭＳ Ｐゴシック"/>
                <a:cs typeface="ＭＳ Ｐゴシック"/>
              </a:defRPr>
            </a:lvl2pPr>
            <a:lvl3pPr marL="1143000" indent="-228600" eaLnBrk="0" hangingPunct="0">
              <a:spcBef>
                <a:spcPct val="20000"/>
              </a:spcBef>
              <a:buClr>
                <a:srgbClr val="0073B9"/>
              </a:buClr>
              <a:buFont typeface="Wingdings" pitchFamily="2" charset="2"/>
              <a:buChar char="§"/>
              <a:defRPr sz="2400">
                <a:solidFill>
                  <a:srgbClr val="585858"/>
                </a:solidFill>
                <a:latin typeface="Arial Narrow" pitchFamily="34" charset="0"/>
                <a:ea typeface="ＭＳ Ｐゴシック"/>
                <a:cs typeface="ＭＳ Ｐゴシック"/>
              </a:defRPr>
            </a:lvl3pPr>
            <a:lvl4pPr marL="1600200" indent="-228600" eaLnBrk="0" hangingPunct="0">
              <a:spcBef>
                <a:spcPct val="20000"/>
              </a:spcBef>
              <a:buClr>
                <a:srgbClr val="0073B9"/>
              </a:buClr>
              <a:buSzPct val="45000"/>
              <a:buFont typeface="Monotype Sorts"/>
              <a:buChar char="u"/>
              <a:defRPr sz="2400">
                <a:solidFill>
                  <a:srgbClr val="585858"/>
                </a:solidFill>
                <a:latin typeface="Arial Narrow" pitchFamily="34" charset="0"/>
                <a:ea typeface="ＭＳ Ｐゴシック"/>
                <a:cs typeface="ＭＳ Ｐゴシック"/>
              </a:defRPr>
            </a:lvl4pPr>
            <a:lvl5pPr marL="2057400" indent="-228600" eaLnBrk="0" hangingPunct="0">
              <a:spcBef>
                <a:spcPct val="20000"/>
              </a:spcBef>
              <a:defRPr sz="2400">
                <a:solidFill>
                  <a:srgbClr val="585858"/>
                </a:solidFill>
                <a:latin typeface="Arial Narrow" pitchFamily="34" charset="0"/>
                <a:ea typeface="ＭＳ Ｐゴシック"/>
                <a:cs typeface="ＭＳ Ｐゴシック"/>
              </a:defRPr>
            </a:lvl5pPr>
            <a:lvl6pPr marL="2514600" indent="-228600" eaLnBrk="0" fontAlgn="base" hangingPunct="0">
              <a:spcBef>
                <a:spcPct val="20000"/>
              </a:spcBef>
              <a:spcAft>
                <a:spcPct val="0"/>
              </a:spcAft>
              <a:defRPr sz="2400">
                <a:solidFill>
                  <a:srgbClr val="585858"/>
                </a:solidFill>
                <a:latin typeface="Arial Narrow" pitchFamily="34" charset="0"/>
                <a:ea typeface="ＭＳ Ｐゴシック"/>
                <a:cs typeface="ＭＳ Ｐゴシック"/>
              </a:defRPr>
            </a:lvl6pPr>
            <a:lvl7pPr marL="2971800" indent="-228600" eaLnBrk="0" fontAlgn="base" hangingPunct="0">
              <a:spcBef>
                <a:spcPct val="20000"/>
              </a:spcBef>
              <a:spcAft>
                <a:spcPct val="0"/>
              </a:spcAft>
              <a:defRPr sz="2400">
                <a:solidFill>
                  <a:srgbClr val="585858"/>
                </a:solidFill>
                <a:latin typeface="Arial Narrow" pitchFamily="34" charset="0"/>
                <a:ea typeface="ＭＳ Ｐゴシック"/>
                <a:cs typeface="ＭＳ Ｐゴシック"/>
              </a:defRPr>
            </a:lvl7pPr>
            <a:lvl8pPr marL="3429000" indent="-228600" eaLnBrk="0" fontAlgn="base" hangingPunct="0">
              <a:spcBef>
                <a:spcPct val="20000"/>
              </a:spcBef>
              <a:spcAft>
                <a:spcPct val="0"/>
              </a:spcAft>
              <a:defRPr sz="2400">
                <a:solidFill>
                  <a:srgbClr val="585858"/>
                </a:solidFill>
                <a:latin typeface="Arial Narrow" pitchFamily="34" charset="0"/>
                <a:ea typeface="ＭＳ Ｐゴシック"/>
                <a:cs typeface="ＭＳ Ｐゴシック"/>
              </a:defRPr>
            </a:lvl8pPr>
            <a:lvl9pPr marL="3886200" indent="-228600" eaLnBrk="0" fontAlgn="base" hangingPunct="0">
              <a:spcBef>
                <a:spcPct val="20000"/>
              </a:spcBef>
              <a:spcAft>
                <a:spcPct val="0"/>
              </a:spcAft>
              <a:defRPr sz="2400">
                <a:solidFill>
                  <a:srgbClr val="585858"/>
                </a:solidFill>
                <a:latin typeface="Arial Narrow" pitchFamily="34" charset="0"/>
                <a:ea typeface="ＭＳ Ｐゴシック"/>
                <a:cs typeface="ＭＳ Ｐゴシック"/>
              </a:defRPr>
            </a:lvl9pPr>
          </a:lstStyle>
          <a:p>
            <a:pPr>
              <a:buNone/>
            </a:pPr>
            <a:r>
              <a:rPr lang="en-US" sz="2200" dirty="0"/>
              <a:t>Allows patients to have real-time video visits with a health care provider using a smartphone, tablet, or computer. Members can access doctors and therapists for non-emergent care. This innovative benefit is secure, convenient and rapidly changing the way members can access quality care.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3046047"/>
            <a:ext cx="3508131" cy="2540869"/>
          </a:xfrm>
          <a:prstGeom prst="rect">
            <a:avLst/>
          </a:prstGeom>
        </p:spPr>
      </p:pic>
      <p:grpSp>
        <p:nvGrpSpPr>
          <p:cNvPr id="11" name="Group 10"/>
          <p:cNvGrpSpPr/>
          <p:nvPr/>
        </p:nvGrpSpPr>
        <p:grpSpPr>
          <a:xfrm>
            <a:off x="4655619" y="3564165"/>
            <a:ext cx="3209590" cy="1006346"/>
            <a:chOff x="4655619" y="3564165"/>
            <a:chExt cx="3209590" cy="1006346"/>
          </a:xfrm>
        </p:grpSpPr>
        <p:sp>
          <p:nvSpPr>
            <p:cNvPr id="3" name="TextBox 2"/>
            <p:cNvSpPr txBox="1"/>
            <p:nvPr/>
          </p:nvSpPr>
          <p:spPr>
            <a:xfrm>
              <a:off x="4655619" y="3801070"/>
              <a:ext cx="2928702" cy="769441"/>
            </a:xfrm>
            <a:prstGeom prst="rect">
              <a:avLst/>
            </a:prstGeom>
            <a:noFill/>
          </p:spPr>
          <p:txBody>
            <a:bodyPr wrap="square" rtlCol="0">
              <a:spAutoFit/>
            </a:bodyPr>
            <a:lstStyle/>
            <a:p>
              <a:r>
                <a:rPr lang="en-US" sz="4400" dirty="0">
                  <a:latin typeface="GillSans" pitchFamily="34" charset="0"/>
                </a:rPr>
                <a:t>Tele</a:t>
              </a:r>
              <a:r>
                <a:rPr lang="en-US" sz="4400" b="1" dirty="0">
                  <a:solidFill>
                    <a:srgbClr val="0073B9"/>
                  </a:solidFill>
                  <a:latin typeface="GillSans" pitchFamily="34" charset="0"/>
                </a:rPr>
                <a:t>health</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1400" y="3564165"/>
              <a:ext cx="473809" cy="473809"/>
            </a:xfrm>
            <a:prstGeom prst="rect">
              <a:avLst/>
            </a:prstGeom>
          </p:spPr>
        </p:pic>
      </p:grpSp>
    </p:spTree>
    <p:extLst>
      <p:ext uri="{BB962C8B-B14F-4D97-AF65-F5344CB8AC3E}">
        <p14:creationId xmlns:p14="http://schemas.microsoft.com/office/powerpoint/2010/main" val="1361865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Telehealth Provider Participation</a:t>
            </a:r>
          </a:p>
        </p:txBody>
      </p:sp>
      <p:sp>
        <p:nvSpPr>
          <p:cNvPr id="3" name="Content Placeholder 2"/>
          <p:cNvSpPr>
            <a:spLocks noGrp="1"/>
          </p:cNvSpPr>
          <p:nvPr>
            <p:ph idx="1"/>
          </p:nvPr>
        </p:nvSpPr>
        <p:spPr>
          <a:xfrm>
            <a:off x="387751" y="1304080"/>
            <a:ext cx="8756249" cy="5242368"/>
          </a:xfrm>
        </p:spPr>
        <p:txBody>
          <a:bodyPr/>
          <a:lstStyle/>
          <a:p>
            <a:pPr marL="0" indent="0">
              <a:buNone/>
            </a:pPr>
            <a:r>
              <a:rPr lang="en-US" b="1" dirty="0"/>
              <a:t>Provider Participation</a:t>
            </a:r>
          </a:p>
          <a:p>
            <a:pPr>
              <a:buClr>
                <a:srgbClr val="0073B9"/>
              </a:buClr>
              <a:buFont typeface="Wingdings" panose="05000000000000000000" pitchFamily="2" charset="2"/>
              <a:buChar char="§"/>
            </a:pPr>
            <a:r>
              <a:rPr lang="en-US" dirty="0"/>
              <a:t>Promote telehealth services offered through a secure and private HIPAA data connection </a:t>
            </a:r>
          </a:p>
          <a:p>
            <a:pPr>
              <a:buClr>
                <a:srgbClr val="0073B9"/>
              </a:buClr>
              <a:buFont typeface="Wingdings" panose="05000000000000000000" pitchFamily="2" charset="2"/>
              <a:buChar char="§"/>
            </a:pPr>
            <a:r>
              <a:rPr lang="en-US" dirty="0"/>
              <a:t>Complete the Standardized Provider Information Change Form by visiting  Provider Central at www.bluecrossma.com/provider and </a:t>
            </a:r>
            <a:r>
              <a:rPr lang="en-US" b="1" dirty="0"/>
              <a:t>Go to Office Resources&gt;Enrollment &gt;Maintaining &amp; Changing Status.</a:t>
            </a:r>
          </a:p>
          <a:p>
            <a:pPr>
              <a:buClr>
                <a:srgbClr val="0073B9"/>
              </a:buClr>
              <a:buFont typeface="Wingdings" panose="05000000000000000000" pitchFamily="2" charset="2"/>
              <a:buChar char="§"/>
            </a:pPr>
            <a:r>
              <a:rPr lang="en-US" dirty="0"/>
              <a:t>Telehealth provider network</a:t>
            </a:r>
          </a:p>
          <a:p>
            <a:pPr lvl="1"/>
            <a:r>
              <a:rPr lang="en-US" dirty="0"/>
              <a:t>Local Blue Cross of MA provider network</a:t>
            </a:r>
          </a:p>
          <a:p>
            <a:pPr lvl="1"/>
            <a:r>
              <a:rPr lang="en-US" dirty="0"/>
              <a:t>American Well provider network</a:t>
            </a:r>
          </a:p>
          <a:p>
            <a:pPr>
              <a:buClr>
                <a:srgbClr val="0073B9"/>
              </a:buClr>
              <a:buFont typeface="Wingdings" panose="05000000000000000000" pitchFamily="2" charset="2"/>
              <a:buChar char="§"/>
            </a:pPr>
            <a:r>
              <a:rPr lang="en-US" dirty="0"/>
              <a:t>Payment Policy - </a:t>
            </a:r>
            <a:r>
              <a:rPr lang="en-US" dirty="0">
                <a:hlinkClick r:id="rId3"/>
              </a:rPr>
              <a:t>www.bluecrossma.com/provider</a:t>
            </a:r>
            <a:r>
              <a:rPr lang="en-US" dirty="0"/>
              <a:t> </a:t>
            </a:r>
            <a:r>
              <a:rPr lang="en-US" b="1" dirty="0"/>
              <a:t>Go to Office Resources&gt;Polices &amp; Guidelines&gt;Payment Policies&gt;Telemedicine</a:t>
            </a:r>
          </a:p>
          <a:p>
            <a:pPr>
              <a:buClr>
                <a:srgbClr val="0073B9"/>
              </a:buClr>
            </a:pPr>
            <a:endParaRPr lang="en-US" dirty="0"/>
          </a:p>
        </p:txBody>
      </p:sp>
    </p:spTree>
    <p:extLst>
      <p:ext uri="{BB962C8B-B14F-4D97-AF65-F5344CB8AC3E}">
        <p14:creationId xmlns:p14="http://schemas.microsoft.com/office/powerpoint/2010/main" val="39392239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p:cNvSpPr>
          <p:nvPr>
            <p:ph type="title" idx="4294967295"/>
          </p:nvPr>
        </p:nvSpPr>
        <p:spPr/>
        <p:txBody>
          <a:bodyPr/>
          <a:lstStyle/>
          <a:p>
            <a:r>
              <a:rPr lang="en-US" altLang="en-US" dirty="0">
                <a:ea typeface="ＭＳ Ｐゴシック"/>
                <a:cs typeface="Arial" charset="0"/>
              </a:rPr>
              <a:t>New Payment Policy Telehealth</a:t>
            </a:r>
            <a:endParaRPr lang="en-US" dirty="0">
              <a:solidFill>
                <a:srgbClr val="0070C0"/>
              </a:solidFill>
              <a:latin typeface="Arial" pitchFamily="34" charset="0"/>
              <a:ea typeface="ＭＳ Ｐゴシック"/>
            </a:endParaRPr>
          </a:p>
        </p:txBody>
      </p:sp>
      <p:graphicFrame>
        <p:nvGraphicFramePr>
          <p:cNvPr id="2" name="Table 1"/>
          <p:cNvGraphicFramePr>
            <a:graphicFrameLocks noGrp="1"/>
          </p:cNvGraphicFramePr>
          <p:nvPr>
            <p:extLst>
              <p:ext uri="{D42A27DB-BD31-4B8C-83A1-F6EECF244321}">
                <p14:modId xmlns:p14="http://schemas.microsoft.com/office/powerpoint/2010/main" val="884610710"/>
              </p:ext>
            </p:extLst>
          </p:nvPr>
        </p:nvGraphicFramePr>
        <p:xfrm>
          <a:off x="581229" y="3887180"/>
          <a:ext cx="8126657" cy="2682541"/>
        </p:xfrm>
        <a:graphic>
          <a:graphicData uri="http://schemas.openxmlformats.org/drawingml/2006/table">
            <a:tbl>
              <a:tblPr firstRow="1" firstCol="1" bandRow="1">
                <a:tableStyleId>{5C22544A-7EE6-4342-B048-85BDC9FD1C3A}</a:tableStyleId>
              </a:tblPr>
              <a:tblGrid>
                <a:gridCol w="1180348">
                  <a:extLst>
                    <a:ext uri="{9D8B030D-6E8A-4147-A177-3AD203B41FA5}">
                      <a16:colId xmlns:a16="http://schemas.microsoft.com/office/drawing/2014/main" val="20000"/>
                    </a:ext>
                  </a:extLst>
                </a:gridCol>
                <a:gridCol w="6946309">
                  <a:extLst>
                    <a:ext uri="{9D8B030D-6E8A-4147-A177-3AD203B41FA5}">
                      <a16:colId xmlns:a16="http://schemas.microsoft.com/office/drawing/2014/main" val="20001"/>
                    </a:ext>
                  </a:extLst>
                </a:gridCol>
              </a:tblGrid>
              <a:tr h="186357">
                <a:tc>
                  <a:txBody>
                    <a:bodyPr/>
                    <a:lstStyle/>
                    <a:p>
                      <a:pPr marL="0" marR="0" algn="ctr">
                        <a:lnSpc>
                          <a:spcPct val="150000"/>
                        </a:lnSpc>
                        <a:spcBef>
                          <a:spcPts val="0"/>
                        </a:spcBef>
                        <a:spcAft>
                          <a:spcPts val="0"/>
                        </a:spcAft>
                      </a:pPr>
                      <a:r>
                        <a:rPr lang="en-US" sz="1600" dirty="0">
                          <a:effectLst/>
                        </a:rPr>
                        <a:t>Code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3B9"/>
                    </a:solidFill>
                  </a:tcPr>
                </a:tc>
                <a:tc>
                  <a:txBody>
                    <a:bodyPr/>
                    <a:lstStyle/>
                    <a:p>
                      <a:pPr marL="0" marR="0" algn="ctr">
                        <a:lnSpc>
                          <a:spcPct val="107000"/>
                        </a:lnSpc>
                        <a:spcBef>
                          <a:spcPts val="0"/>
                        </a:spcBef>
                        <a:spcAft>
                          <a:spcPts val="0"/>
                        </a:spcAft>
                      </a:pPr>
                      <a:r>
                        <a:rPr lang="en-US" sz="1600" dirty="0">
                          <a:effectLst/>
                        </a:rPr>
                        <a:t>Narrative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3B9"/>
                    </a:solidFill>
                  </a:tcPr>
                </a:tc>
                <a:extLst>
                  <a:ext uri="{0D108BD9-81ED-4DB2-BD59-A6C34878D82A}">
                    <a16:rowId xmlns:a16="http://schemas.microsoft.com/office/drawing/2014/main" val="10000"/>
                  </a:ext>
                </a:extLst>
              </a:tr>
              <a:tr h="186357">
                <a:tc>
                  <a:txBody>
                    <a:bodyPr/>
                    <a:lstStyle/>
                    <a:p>
                      <a:pPr marL="0" marR="0" algn="ctr">
                        <a:lnSpc>
                          <a:spcPct val="107000"/>
                        </a:lnSpc>
                        <a:spcBef>
                          <a:spcPts val="0"/>
                        </a:spcBef>
                        <a:spcAft>
                          <a:spcPts val="0"/>
                        </a:spcAft>
                      </a:pPr>
                      <a:r>
                        <a:rPr lang="en-US" sz="1400" dirty="0">
                          <a:solidFill>
                            <a:schemeClr val="tx1"/>
                          </a:solidFill>
                          <a:effectLst/>
                        </a:rPr>
                        <a:t>90791</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1400" dirty="0">
                          <a:effectLst/>
                        </a:rPr>
                        <a:t>Psychiatric diagnostic evaluation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186357">
                <a:tc>
                  <a:txBody>
                    <a:bodyPr/>
                    <a:lstStyle/>
                    <a:p>
                      <a:pPr marL="0" marR="0" algn="ctr">
                        <a:lnSpc>
                          <a:spcPct val="107000"/>
                        </a:lnSpc>
                        <a:spcBef>
                          <a:spcPts val="0"/>
                        </a:spcBef>
                        <a:spcAft>
                          <a:spcPts val="0"/>
                        </a:spcAft>
                      </a:pPr>
                      <a:r>
                        <a:rPr lang="en-US" sz="1400" dirty="0">
                          <a:solidFill>
                            <a:schemeClr val="tx1"/>
                          </a:solidFill>
                          <a:effectLst/>
                        </a:rPr>
                        <a:t>90832</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1400" dirty="0">
                          <a:effectLst/>
                        </a:rPr>
                        <a:t>Psychotherapy, 30 minutes with patient and/or family member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407542">
                <a:tc>
                  <a:txBody>
                    <a:bodyPr/>
                    <a:lstStyle/>
                    <a:p>
                      <a:pPr marL="0" marR="45720" algn="ctr">
                        <a:lnSpc>
                          <a:spcPts val="1300"/>
                        </a:lnSpc>
                        <a:spcBef>
                          <a:spcPts val="500"/>
                        </a:spcBef>
                        <a:spcAft>
                          <a:spcPts val="500"/>
                        </a:spcAft>
                      </a:pPr>
                      <a:r>
                        <a:rPr lang="en-US" sz="1400" dirty="0">
                          <a:solidFill>
                            <a:schemeClr val="tx1"/>
                          </a:solidFill>
                          <a:effectLst/>
                        </a:rPr>
                        <a:t>90833</a:t>
                      </a:r>
                      <a:endParaRPr lang="en-US" sz="1400" dirty="0">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45720">
                        <a:lnSpc>
                          <a:spcPct val="107000"/>
                        </a:lnSpc>
                        <a:spcBef>
                          <a:spcPts val="500"/>
                        </a:spcBef>
                        <a:spcAft>
                          <a:spcPts val="500"/>
                        </a:spcAft>
                      </a:pPr>
                      <a:r>
                        <a:rPr lang="en-US" sz="1400" dirty="0">
                          <a:effectLst/>
                        </a:rPr>
                        <a:t>Psychotherapy, 30 minutes with patient and/or family member when performed with an evaluation and management service</a:t>
                      </a:r>
                      <a:endParaRPr lang="en-US" sz="1400" dirty="0">
                        <a:effectLst/>
                        <a:latin typeface="Helvetica" panose="020B0604020202020204" pitchFamily="34" charset="0"/>
                        <a:ea typeface="Times New Roman" panose="02020603050405020304" pitchFamily="18"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262237">
                <a:tc>
                  <a:txBody>
                    <a:bodyPr/>
                    <a:lstStyle/>
                    <a:p>
                      <a:pPr marL="0" marR="45720" algn="ctr">
                        <a:lnSpc>
                          <a:spcPts val="1300"/>
                        </a:lnSpc>
                        <a:spcBef>
                          <a:spcPts val="500"/>
                        </a:spcBef>
                        <a:spcAft>
                          <a:spcPts val="500"/>
                        </a:spcAft>
                      </a:pPr>
                      <a:r>
                        <a:rPr lang="en-US" sz="1400" dirty="0">
                          <a:solidFill>
                            <a:schemeClr val="tx1"/>
                          </a:solidFill>
                          <a:effectLst/>
                        </a:rPr>
                        <a:t>90834</a:t>
                      </a:r>
                      <a:endParaRPr lang="en-US" sz="1400" dirty="0">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45720">
                        <a:lnSpc>
                          <a:spcPct val="107000"/>
                        </a:lnSpc>
                        <a:spcBef>
                          <a:spcPts val="500"/>
                        </a:spcBef>
                        <a:spcAft>
                          <a:spcPts val="500"/>
                        </a:spcAft>
                      </a:pPr>
                      <a:r>
                        <a:rPr lang="en-US" sz="1400" dirty="0">
                          <a:effectLst/>
                        </a:rPr>
                        <a:t>Psychotherapy, 45 minutes with patient and/or family member</a:t>
                      </a:r>
                      <a:endParaRPr lang="en-US" sz="1400" dirty="0">
                        <a:effectLst/>
                        <a:latin typeface="Helvetica" panose="020B0604020202020204" pitchFamily="34" charset="0"/>
                        <a:ea typeface="Times New Roman" panose="02020603050405020304" pitchFamily="18"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157212">
                <a:tc>
                  <a:txBody>
                    <a:bodyPr/>
                    <a:lstStyle/>
                    <a:p>
                      <a:pPr marL="0" marR="45720" algn="ctr">
                        <a:lnSpc>
                          <a:spcPts val="1300"/>
                        </a:lnSpc>
                        <a:spcBef>
                          <a:spcPts val="500"/>
                        </a:spcBef>
                        <a:spcAft>
                          <a:spcPts val="500"/>
                        </a:spcAft>
                      </a:pPr>
                      <a:r>
                        <a:rPr lang="en-US" sz="1400" dirty="0">
                          <a:solidFill>
                            <a:schemeClr val="tx1"/>
                          </a:solidFill>
                          <a:effectLst/>
                        </a:rPr>
                        <a:t>90836</a:t>
                      </a:r>
                      <a:endParaRPr lang="en-US" sz="1400" dirty="0">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45720">
                        <a:lnSpc>
                          <a:spcPct val="107000"/>
                        </a:lnSpc>
                        <a:spcBef>
                          <a:spcPts val="500"/>
                        </a:spcBef>
                        <a:spcAft>
                          <a:spcPts val="500"/>
                        </a:spcAft>
                      </a:pPr>
                      <a:r>
                        <a:rPr lang="en-US" sz="1400" dirty="0">
                          <a:effectLst/>
                        </a:rPr>
                        <a:t>Psychotherapy, 45 minutes with patient and/or family member when performed with an evaluation and management service</a:t>
                      </a:r>
                      <a:endParaRPr lang="en-US" sz="1400" dirty="0">
                        <a:effectLst/>
                        <a:latin typeface="Helvetica" panose="020B0604020202020204" pitchFamily="34" charset="0"/>
                        <a:ea typeface="Times New Roman" panose="02020603050405020304" pitchFamily="18"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157212">
                <a:tc>
                  <a:txBody>
                    <a:bodyPr/>
                    <a:lstStyle/>
                    <a:p>
                      <a:pPr marL="0" marR="45720" algn="ctr">
                        <a:lnSpc>
                          <a:spcPts val="1300"/>
                        </a:lnSpc>
                        <a:spcBef>
                          <a:spcPts val="500"/>
                        </a:spcBef>
                        <a:spcAft>
                          <a:spcPts val="500"/>
                        </a:spcAft>
                      </a:pPr>
                      <a:r>
                        <a:rPr lang="en-US" sz="1400" dirty="0">
                          <a:solidFill>
                            <a:schemeClr val="tx1"/>
                          </a:solidFill>
                          <a:effectLst/>
                        </a:rPr>
                        <a:t>90837</a:t>
                      </a:r>
                      <a:endParaRPr lang="en-US" sz="1400" dirty="0">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45720">
                        <a:lnSpc>
                          <a:spcPct val="107000"/>
                        </a:lnSpc>
                        <a:spcBef>
                          <a:spcPts val="500"/>
                        </a:spcBef>
                        <a:spcAft>
                          <a:spcPts val="500"/>
                        </a:spcAft>
                      </a:pPr>
                      <a:r>
                        <a:rPr lang="en-US" sz="1400" dirty="0">
                          <a:effectLst/>
                        </a:rPr>
                        <a:t>Psychotherapy, 60 minutes with patient and/or family member</a:t>
                      </a:r>
                      <a:endParaRPr lang="en-US" sz="1400" dirty="0">
                        <a:effectLst/>
                        <a:latin typeface="Helvetica" panose="020B0604020202020204" pitchFamily="34" charset="0"/>
                        <a:ea typeface="Times New Roman" panose="02020603050405020304" pitchFamily="18"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14424">
                <a:tc>
                  <a:txBody>
                    <a:bodyPr/>
                    <a:lstStyle/>
                    <a:p>
                      <a:pPr marL="0" marR="45720" algn="ctr">
                        <a:lnSpc>
                          <a:spcPts val="1300"/>
                        </a:lnSpc>
                        <a:spcBef>
                          <a:spcPts val="500"/>
                        </a:spcBef>
                        <a:spcAft>
                          <a:spcPts val="500"/>
                        </a:spcAft>
                      </a:pPr>
                      <a:r>
                        <a:rPr lang="en-US" sz="1400" dirty="0">
                          <a:solidFill>
                            <a:schemeClr val="tx1"/>
                          </a:solidFill>
                          <a:effectLst/>
                        </a:rPr>
                        <a:t>90838</a:t>
                      </a:r>
                      <a:endParaRPr lang="en-US" sz="1400" dirty="0">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45720">
                        <a:lnSpc>
                          <a:spcPct val="107000"/>
                        </a:lnSpc>
                        <a:spcBef>
                          <a:spcPts val="500"/>
                        </a:spcBef>
                        <a:spcAft>
                          <a:spcPts val="500"/>
                        </a:spcAft>
                      </a:pPr>
                      <a:r>
                        <a:rPr lang="en-US" sz="1400" dirty="0">
                          <a:effectLst/>
                        </a:rPr>
                        <a:t>Psychotherapy, 60 minutes with patient and/or family member when performed with an evaluation and management service (List separately in addition to the code for primary procedure)</a:t>
                      </a:r>
                      <a:endParaRPr lang="en-US" sz="1400" dirty="0">
                        <a:effectLst/>
                        <a:latin typeface="Helvetica" panose="020B0604020202020204" pitchFamily="34" charset="0"/>
                        <a:ea typeface="Times New Roman" panose="02020603050405020304" pitchFamily="18"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3920905310"/>
              </p:ext>
            </p:extLst>
          </p:nvPr>
        </p:nvGraphicFramePr>
        <p:xfrm>
          <a:off x="581230" y="1596432"/>
          <a:ext cx="8126657" cy="1913283"/>
        </p:xfrm>
        <a:graphic>
          <a:graphicData uri="http://schemas.openxmlformats.org/drawingml/2006/table">
            <a:tbl>
              <a:tblPr firstRow="1" firstCol="1" bandRow="1">
                <a:tableStyleId>{5C22544A-7EE6-4342-B048-85BDC9FD1C3A}</a:tableStyleId>
              </a:tblPr>
              <a:tblGrid>
                <a:gridCol w="1180349">
                  <a:extLst>
                    <a:ext uri="{9D8B030D-6E8A-4147-A177-3AD203B41FA5}">
                      <a16:colId xmlns:a16="http://schemas.microsoft.com/office/drawing/2014/main" val="20000"/>
                    </a:ext>
                  </a:extLst>
                </a:gridCol>
                <a:gridCol w="6946308">
                  <a:extLst>
                    <a:ext uri="{9D8B030D-6E8A-4147-A177-3AD203B41FA5}">
                      <a16:colId xmlns:a16="http://schemas.microsoft.com/office/drawing/2014/main" val="20001"/>
                    </a:ext>
                  </a:extLst>
                </a:gridCol>
              </a:tblGrid>
              <a:tr h="210552">
                <a:tc>
                  <a:txBody>
                    <a:bodyPr/>
                    <a:lstStyle/>
                    <a:p>
                      <a:pPr marL="0" marR="0" algn="ctr">
                        <a:lnSpc>
                          <a:spcPct val="150000"/>
                        </a:lnSpc>
                        <a:spcBef>
                          <a:spcPts val="0"/>
                        </a:spcBef>
                        <a:spcAft>
                          <a:spcPts val="0"/>
                        </a:spcAft>
                        <a:tabLst>
                          <a:tab pos="6858000" algn="l"/>
                        </a:tabLst>
                      </a:pPr>
                      <a:r>
                        <a:rPr lang="en-US" sz="1600" dirty="0">
                          <a:effectLst/>
                        </a:rPr>
                        <a:t>Code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3B9"/>
                    </a:solidFill>
                  </a:tcPr>
                </a:tc>
                <a:tc>
                  <a:txBody>
                    <a:bodyPr/>
                    <a:lstStyle/>
                    <a:p>
                      <a:pPr marL="0" marR="0" algn="ctr">
                        <a:lnSpc>
                          <a:spcPct val="150000"/>
                        </a:lnSpc>
                        <a:spcBef>
                          <a:spcPts val="0"/>
                        </a:spcBef>
                        <a:spcAft>
                          <a:spcPts val="0"/>
                        </a:spcAft>
                        <a:tabLst>
                          <a:tab pos="6858000" algn="l"/>
                        </a:tabLst>
                      </a:pPr>
                      <a:r>
                        <a:rPr lang="en-US" sz="1600" dirty="0">
                          <a:effectLst/>
                        </a:rPr>
                        <a:t>Narrative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3B9"/>
                    </a:solidFill>
                  </a:tcPr>
                </a:tc>
                <a:extLst>
                  <a:ext uri="{0D108BD9-81ED-4DB2-BD59-A6C34878D82A}">
                    <a16:rowId xmlns:a16="http://schemas.microsoft.com/office/drawing/2014/main" val="10000"/>
                  </a:ext>
                </a:extLst>
              </a:tr>
              <a:tr h="515841">
                <a:tc>
                  <a:txBody>
                    <a:bodyPr/>
                    <a:lstStyle/>
                    <a:p>
                      <a:pPr marL="0" marR="0" algn="ctr">
                        <a:lnSpc>
                          <a:spcPct val="107000"/>
                        </a:lnSpc>
                        <a:spcBef>
                          <a:spcPts val="0"/>
                        </a:spcBef>
                        <a:spcAft>
                          <a:spcPts val="0"/>
                        </a:spcAft>
                        <a:tabLst>
                          <a:tab pos="6858000" algn="l"/>
                        </a:tabLst>
                      </a:pPr>
                      <a:r>
                        <a:rPr lang="en-US" sz="1400" dirty="0">
                          <a:solidFill>
                            <a:schemeClr val="tx1"/>
                          </a:solidFill>
                          <a:effectLst/>
                        </a:rPr>
                        <a:t>99201</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0"/>
                        </a:spcAft>
                        <a:tabLst>
                          <a:tab pos="6858000" algn="l"/>
                        </a:tabLst>
                      </a:pPr>
                      <a:r>
                        <a:rPr lang="en-US" sz="1400" dirty="0">
                          <a:effectLst/>
                        </a:rPr>
                        <a:t>Office or other outpatient visit for the evaluation and management of a new patient. Typically, 10 minutes are spent face to face with the patient and/or family.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515841">
                <a:tc>
                  <a:txBody>
                    <a:bodyPr/>
                    <a:lstStyle/>
                    <a:p>
                      <a:pPr marL="0" marR="0" algn="ctr">
                        <a:lnSpc>
                          <a:spcPct val="107000"/>
                        </a:lnSpc>
                        <a:spcBef>
                          <a:spcPts val="0"/>
                        </a:spcBef>
                        <a:spcAft>
                          <a:spcPts val="0"/>
                        </a:spcAft>
                        <a:tabLst>
                          <a:tab pos="6858000" algn="l"/>
                        </a:tabLst>
                      </a:pPr>
                      <a:r>
                        <a:rPr lang="en-US" sz="1400" dirty="0">
                          <a:solidFill>
                            <a:schemeClr val="tx1"/>
                          </a:solidFill>
                          <a:effectLst/>
                        </a:rPr>
                        <a:t>99211</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0"/>
                        </a:spcAft>
                        <a:tabLst>
                          <a:tab pos="6858000" algn="l"/>
                        </a:tabLst>
                      </a:pPr>
                      <a:r>
                        <a:rPr lang="en-US" sz="1400" dirty="0">
                          <a:effectLst/>
                        </a:rPr>
                        <a:t>Office or other outpatient visit for the evaluation and management of an established patient. Typically, 5 minutes are spent performing or supervising these services.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515841">
                <a:tc>
                  <a:txBody>
                    <a:bodyPr/>
                    <a:lstStyle/>
                    <a:p>
                      <a:pPr marL="0" marR="0" algn="ctr">
                        <a:lnSpc>
                          <a:spcPct val="107000"/>
                        </a:lnSpc>
                        <a:spcBef>
                          <a:spcPts val="0"/>
                        </a:spcBef>
                        <a:spcAft>
                          <a:spcPts val="0"/>
                        </a:spcAft>
                        <a:tabLst>
                          <a:tab pos="6858000" algn="l"/>
                        </a:tabLst>
                      </a:pPr>
                      <a:r>
                        <a:rPr lang="en-US" sz="1400" dirty="0">
                          <a:solidFill>
                            <a:schemeClr val="tx1"/>
                          </a:solidFill>
                          <a:effectLst/>
                        </a:rPr>
                        <a:t>99212</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0"/>
                        </a:spcAft>
                        <a:tabLst>
                          <a:tab pos="6858000" algn="l"/>
                        </a:tabLst>
                      </a:pPr>
                      <a:r>
                        <a:rPr lang="en-US" sz="1400" dirty="0">
                          <a:effectLst/>
                        </a:rPr>
                        <a:t>Office or other outpatient visit for the evaluation and management of an established patient. Typically, 10 minutes are spent face to face with patient and/or family.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4" name="Rectangle 1"/>
          <p:cNvSpPr>
            <a:spLocks noChangeArrowheads="1"/>
          </p:cNvSpPr>
          <p:nvPr/>
        </p:nvSpPr>
        <p:spPr bwMode="auto">
          <a:xfrm>
            <a:off x="534339" y="1161172"/>
            <a:ext cx="6318550" cy="426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7071" tIns="43536" rIns="87071" bIns="43536" numCol="1" anchor="ctr" anchorCtr="0" compatLnSpc="1">
            <a:prstTxWarp prst="textNoShape">
              <a:avLst/>
            </a:prstTxWarp>
            <a:spAutoFit/>
          </a:bodyPr>
          <a:lstStyle>
            <a:lvl1pPr eaLnBrk="0" hangingPunct="0">
              <a:tabLst>
                <a:tab pos="6858000" algn="l"/>
              </a:tabLst>
              <a:defRPr>
                <a:solidFill>
                  <a:schemeClr val="tx1"/>
                </a:solidFill>
                <a:latin typeface="Arial" panose="020B0604020202020204" pitchFamily="34" charset="0"/>
              </a:defRPr>
            </a:lvl1pPr>
            <a:lvl2pPr eaLnBrk="0" hangingPunct="0">
              <a:tabLst>
                <a:tab pos="6858000" algn="l"/>
              </a:tabLst>
              <a:defRPr>
                <a:solidFill>
                  <a:schemeClr val="tx1"/>
                </a:solidFill>
                <a:latin typeface="Arial" panose="020B0604020202020204" pitchFamily="34" charset="0"/>
              </a:defRPr>
            </a:lvl2pPr>
            <a:lvl3pPr eaLnBrk="0" hangingPunct="0">
              <a:tabLst>
                <a:tab pos="6858000" algn="l"/>
              </a:tabLst>
              <a:defRPr>
                <a:solidFill>
                  <a:schemeClr val="tx1"/>
                </a:solidFill>
                <a:latin typeface="Arial" panose="020B0604020202020204" pitchFamily="34" charset="0"/>
              </a:defRPr>
            </a:lvl3pPr>
            <a:lvl4pPr eaLnBrk="0" hangingPunct="0">
              <a:tabLst>
                <a:tab pos="6858000" algn="l"/>
              </a:tabLst>
              <a:defRPr>
                <a:solidFill>
                  <a:schemeClr val="tx1"/>
                </a:solidFill>
                <a:latin typeface="Arial" panose="020B0604020202020204" pitchFamily="34" charset="0"/>
              </a:defRPr>
            </a:lvl4pPr>
            <a:lvl5pPr eaLnBrk="0" hangingPunct="0">
              <a:tabLst>
                <a:tab pos="6858000" algn="l"/>
              </a:tabLst>
              <a:defRPr>
                <a:solidFill>
                  <a:schemeClr val="tx1"/>
                </a:solidFill>
                <a:latin typeface="Arial" panose="020B0604020202020204" pitchFamily="34" charset="0"/>
              </a:defRPr>
            </a:lvl5pPr>
            <a:lvl6pPr eaLnBrk="0" fontAlgn="base" hangingPunct="0">
              <a:spcBef>
                <a:spcPct val="0"/>
              </a:spcBef>
              <a:spcAft>
                <a:spcPct val="0"/>
              </a:spcAft>
              <a:tabLst>
                <a:tab pos="6858000" algn="l"/>
              </a:tabLst>
              <a:defRPr>
                <a:solidFill>
                  <a:schemeClr val="tx1"/>
                </a:solidFill>
                <a:latin typeface="Arial" panose="020B0604020202020204" pitchFamily="34" charset="0"/>
              </a:defRPr>
            </a:lvl6pPr>
            <a:lvl7pPr eaLnBrk="0" fontAlgn="base" hangingPunct="0">
              <a:spcBef>
                <a:spcPct val="0"/>
              </a:spcBef>
              <a:spcAft>
                <a:spcPct val="0"/>
              </a:spcAft>
              <a:tabLst>
                <a:tab pos="6858000" algn="l"/>
              </a:tabLst>
              <a:defRPr>
                <a:solidFill>
                  <a:schemeClr val="tx1"/>
                </a:solidFill>
                <a:latin typeface="Arial" panose="020B0604020202020204" pitchFamily="34" charset="0"/>
              </a:defRPr>
            </a:lvl7pPr>
            <a:lvl8pPr eaLnBrk="0" fontAlgn="base" hangingPunct="0">
              <a:spcBef>
                <a:spcPct val="0"/>
              </a:spcBef>
              <a:spcAft>
                <a:spcPct val="0"/>
              </a:spcAft>
              <a:tabLst>
                <a:tab pos="6858000" algn="l"/>
              </a:tabLst>
              <a:defRPr>
                <a:solidFill>
                  <a:schemeClr val="tx1"/>
                </a:solidFill>
                <a:latin typeface="Arial" panose="020B0604020202020204" pitchFamily="34" charset="0"/>
              </a:defRPr>
            </a:lvl8pPr>
            <a:lvl9pPr eaLnBrk="0" fontAlgn="base" hangingPunct="0">
              <a:spcBef>
                <a:spcPct val="0"/>
              </a:spcBef>
              <a:spcAft>
                <a:spcPct val="0"/>
              </a:spcAft>
              <a:tabLst>
                <a:tab pos="6858000" algn="l"/>
              </a:tabLst>
              <a:defRPr>
                <a:solidFill>
                  <a:schemeClr val="tx1"/>
                </a:solidFill>
                <a:latin typeface="Arial" panose="020B0604020202020204" pitchFamily="34" charset="0"/>
              </a:defRPr>
            </a:lvl9pPr>
          </a:lstStyle>
          <a:p>
            <a:r>
              <a:rPr lang="en-US" altLang="en-US" sz="2200" dirty="0">
                <a:latin typeface="+mj-lt"/>
                <a:ea typeface="Calibri" panose="020F0502020204030204" pitchFamily="34" charset="0"/>
                <a:cs typeface="Times New Roman" panose="02020603050405020304" pitchFamily="18" charset="0"/>
              </a:rPr>
              <a:t>Medical Evaluation and Management Codes(Local Network)</a:t>
            </a:r>
            <a:endParaRPr lang="en-US" altLang="en-US" sz="2200" dirty="0">
              <a:latin typeface="+mj-lt"/>
            </a:endParaRPr>
          </a:p>
        </p:txBody>
      </p:sp>
      <p:sp>
        <p:nvSpPr>
          <p:cNvPr id="8" name="Rectangle 1"/>
          <p:cNvSpPr>
            <a:spLocks noChangeArrowheads="1"/>
          </p:cNvSpPr>
          <p:nvPr/>
        </p:nvSpPr>
        <p:spPr bwMode="auto">
          <a:xfrm>
            <a:off x="510892" y="3487838"/>
            <a:ext cx="4407770" cy="426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7071" tIns="43536" rIns="87071" bIns="43536" numCol="1" anchor="ctr" anchorCtr="0" compatLnSpc="1">
            <a:prstTxWarp prst="textNoShape">
              <a:avLst/>
            </a:prstTxWarp>
            <a:spAutoFit/>
          </a:bodyPr>
          <a:lstStyle>
            <a:lvl1pPr eaLnBrk="0" hangingPunct="0">
              <a:tabLst>
                <a:tab pos="6858000" algn="l"/>
              </a:tabLst>
              <a:defRPr>
                <a:solidFill>
                  <a:schemeClr val="tx1"/>
                </a:solidFill>
                <a:latin typeface="Arial" panose="020B0604020202020204" pitchFamily="34" charset="0"/>
              </a:defRPr>
            </a:lvl1pPr>
            <a:lvl2pPr eaLnBrk="0" hangingPunct="0">
              <a:tabLst>
                <a:tab pos="6858000" algn="l"/>
              </a:tabLst>
              <a:defRPr>
                <a:solidFill>
                  <a:schemeClr val="tx1"/>
                </a:solidFill>
                <a:latin typeface="Arial" panose="020B0604020202020204" pitchFamily="34" charset="0"/>
              </a:defRPr>
            </a:lvl2pPr>
            <a:lvl3pPr eaLnBrk="0" hangingPunct="0">
              <a:tabLst>
                <a:tab pos="6858000" algn="l"/>
              </a:tabLst>
              <a:defRPr>
                <a:solidFill>
                  <a:schemeClr val="tx1"/>
                </a:solidFill>
                <a:latin typeface="Arial" panose="020B0604020202020204" pitchFamily="34" charset="0"/>
              </a:defRPr>
            </a:lvl3pPr>
            <a:lvl4pPr eaLnBrk="0" hangingPunct="0">
              <a:tabLst>
                <a:tab pos="6858000" algn="l"/>
              </a:tabLst>
              <a:defRPr>
                <a:solidFill>
                  <a:schemeClr val="tx1"/>
                </a:solidFill>
                <a:latin typeface="Arial" panose="020B0604020202020204" pitchFamily="34" charset="0"/>
              </a:defRPr>
            </a:lvl4pPr>
            <a:lvl5pPr eaLnBrk="0" hangingPunct="0">
              <a:tabLst>
                <a:tab pos="6858000" algn="l"/>
              </a:tabLst>
              <a:defRPr>
                <a:solidFill>
                  <a:schemeClr val="tx1"/>
                </a:solidFill>
                <a:latin typeface="Arial" panose="020B0604020202020204" pitchFamily="34" charset="0"/>
              </a:defRPr>
            </a:lvl5pPr>
            <a:lvl6pPr eaLnBrk="0" fontAlgn="base" hangingPunct="0">
              <a:spcBef>
                <a:spcPct val="0"/>
              </a:spcBef>
              <a:spcAft>
                <a:spcPct val="0"/>
              </a:spcAft>
              <a:tabLst>
                <a:tab pos="6858000" algn="l"/>
              </a:tabLst>
              <a:defRPr>
                <a:solidFill>
                  <a:schemeClr val="tx1"/>
                </a:solidFill>
                <a:latin typeface="Arial" panose="020B0604020202020204" pitchFamily="34" charset="0"/>
              </a:defRPr>
            </a:lvl6pPr>
            <a:lvl7pPr eaLnBrk="0" fontAlgn="base" hangingPunct="0">
              <a:spcBef>
                <a:spcPct val="0"/>
              </a:spcBef>
              <a:spcAft>
                <a:spcPct val="0"/>
              </a:spcAft>
              <a:tabLst>
                <a:tab pos="6858000" algn="l"/>
              </a:tabLst>
              <a:defRPr>
                <a:solidFill>
                  <a:schemeClr val="tx1"/>
                </a:solidFill>
                <a:latin typeface="Arial" panose="020B0604020202020204" pitchFamily="34" charset="0"/>
              </a:defRPr>
            </a:lvl7pPr>
            <a:lvl8pPr eaLnBrk="0" fontAlgn="base" hangingPunct="0">
              <a:spcBef>
                <a:spcPct val="0"/>
              </a:spcBef>
              <a:spcAft>
                <a:spcPct val="0"/>
              </a:spcAft>
              <a:tabLst>
                <a:tab pos="6858000" algn="l"/>
              </a:tabLst>
              <a:defRPr>
                <a:solidFill>
                  <a:schemeClr val="tx1"/>
                </a:solidFill>
                <a:latin typeface="Arial" panose="020B0604020202020204" pitchFamily="34" charset="0"/>
              </a:defRPr>
            </a:lvl8pPr>
            <a:lvl9pPr eaLnBrk="0" fontAlgn="base" hangingPunct="0">
              <a:spcBef>
                <a:spcPct val="0"/>
              </a:spcBef>
              <a:spcAft>
                <a:spcPct val="0"/>
              </a:spcAft>
              <a:tabLst>
                <a:tab pos="6858000" algn="l"/>
              </a:tabLst>
              <a:defRPr>
                <a:solidFill>
                  <a:schemeClr val="tx1"/>
                </a:solidFill>
                <a:latin typeface="Arial" panose="020B0604020202020204" pitchFamily="34" charset="0"/>
              </a:defRPr>
            </a:lvl9pPr>
          </a:lstStyle>
          <a:p>
            <a:r>
              <a:rPr lang="en-US" altLang="en-US" sz="2200" dirty="0">
                <a:latin typeface="+mj-lt"/>
                <a:ea typeface="Calibri" panose="020F0502020204030204" pitchFamily="34" charset="0"/>
                <a:cs typeface="Times New Roman" panose="02020603050405020304" pitchFamily="18" charset="0"/>
              </a:rPr>
              <a:t>Behavioral Health Codes (Local Network)</a:t>
            </a:r>
            <a:endParaRPr lang="en-US" altLang="en-US" sz="2200" dirty="0">
              <a:latin typeface="+mj-lt"/>
            </a:endParaRPr>
          </a:p>
        </p:txBody>
      </p:sp>
    </p:spTree>
    <p:extLst>
      <p:ext uri="{BB962C8B-B14F-4D97-AF65-F5344CB8AC3E}">
        <p14:creationId xmlns:p14="http://schemas.microsoft.com/office/powerpoint/2010/main" val="3905333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Behavioral Health Telemedicine codes	</a:t>
            </a:r>
          </a:p>
        </p:txBody>
      </p:sp>
      <p:graphicFrame>
        <p:nvGraphicFramePr>
          <p:cNvPr id="4" name="Table 3"/>
          <p:cNvGraphicFramePr>
            <a:graphicFrameLocks noGrp="1"/>
          </p:cNvGraphicFramePr>
          <p:nvPr>
            <p:extLst>
              <p:ext uri="{D42A27DB-BD31-4B8C-83A1-F6EECF244321}">
                <p14:modId xmlns:p14="http://schemas.microsoft.com/office/powerpoint/2010/main" val="1105242563"/>
              </p:ext>
            </p:extLst>
          </p:nvPr>
        </p:nvGraphicFramePr>
        <p:xfrm>
          <a:off x="457200" y="1657487"/>
          <a:ext cx="8126657" cy="1913283"/>
        </p:xfrm>
        <a:graphic>
          <a:graphicData uri="http://schemas.openxmlformats.org/drawingml/2006/table">
            <a:tbl>
              <a:tblPr firstRow="1" firstCol="1" bandRow="1">
                <a:tableStyleId>{5C22544A-7EE6-4342-B048-85BDC9FD1C3A}</a:tableStyleId>
              </a:tblPr>
              <a:tblGrid>
                <a:gridCol w="1180349">
                  <a:extLst>
                    <a:ext uri="{9D8B030D-6E8A-4147-A177-3AD203B41FA5}">
                      <a16:colId xmlns:a16="http://schemas.microsoft.com/office/drawing/2014/main" val="20000"/>
                    </a:ext>
                  </a:extLst>
                </a:gridCol>
                <a:gridCol w="6946308">
                  <a:extLst>
                    <a:ext uri="{9D8B030D-6E8A-4147-A177-3AD203B41FA5}">
                      <a16:colId xmlns:a16="http://schemas.microsoft.com/office/drawing/2014/main" val="20001"/>
                    </a:ext>
                  </a:extLst>
                </a:gridCol>
              </a:tblGrid>
              <a:tr h="210552">
                <a:tc>
                  <a:txBody>
                    <a:bodyPr/>
                    <a:lstStyle/>
                    <a:p>
                      <a:pPr marL="0" marR="0" algn="ctr">
                        <a:lnSpc>
                          <a:spcPct val="150000"/>
                        </a:lnSpc>
                        <a:spcBef>
                          <a:spcPts val="0"/>
                        </a:spcBef>
                        <a:spcAft>
                          <a:spcPts val="0"/>
                        </a:spcAft>
                        <a:tabLst>
                          <a:tab pos="6858000" algn="l"/>
                        </a:tabLst>
                      </a:pPr>
                      <a:r>
                        <a:rPr lang="en-US" sz="1600" dirty="0">
                          <a:effectLst/>
                        </a:rPr>
                        <a:t>Code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3B9"/>
                    </a:solidFill>
                  </a:tcPr>
                </a:tc>
                <a:tc>
                  <a:txBody>
                    <a:bodyPr/>
                    <a:lstStyle/>
                    <a:p>
                      <a:pPr marL="0" marR="0" algn="ctr">
                        <a:lnSpc>
                          <a:spcPct val="150000"/>
                        </a:lnSpc>
                        <a:spcBef>
                          <a:spcPts val="0"/>
                        </a:spcBef>
                        <a:spcAft>
                          <a:spcPts val="0"/>
                        </a:spcAft>
                        <a:tabLst>
                          <a:tab pos="6858000" algn="l"/>
                        </a:tabLst>
                      </a:pPr>
                      <a:r>
                        <a:rPr lang="en-US" sz="1600" dirty="0">
                          <a:effectLst/>
                        </a:rPr>
                        <a:t>Narrative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3B9"/>
                    </a:solidFill>
                  </a:tcPr>
                </a:tc>
                <a:extLst>
                  <a:ext uri="{0D108BD9-81ED-4DB2-BD59-A6C34878D82A}">
                    <a16:rowId xmlns:a16="http://schemas.microsoft.com/office/drawing/2014/main" val="10000"/>
                  </a:ext>
                </a:extLst>
              </a:tr>
              <a:tr h="515841">
                <a:tc>
                  <a:txBody>
                    <a:bodyPr/>
                    <a:lstStyle/>
                    <a:p>
                      <a:pPr marL="0" marR="0" algn="ctr">
                        <a:lnSpc>
                          <a:spcPct val="107000"/>
                        </a:lnSpc>
                        <a:spcBef>
                          <a:spcPts val="0"/>
                        </a:spcBef>
                        <a:spcAft>
                          <a:spcPts val="0"/>
                        </a:spcAft>
                        <a:tabLst>
                          <a:tab pos="6858000" algn="l"/>
                        </a:tabLst>
                      </a:pPr>
                      <a:r>
                        <a:rPr lang="en-US" sz="1400" dirty="0">
                          <a:solidFill>
                            <a:schemeClr val="tx1"/>
                          </a:solidFill>
                          <a:effectLst/>
                        </a:rPr>
                        <a:t>99213</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0"/>
                        </a:spcAft>
                        <a:tabLst>
                          <a:tab pos="6858000" algn="l"/>
                        </a:tabLst>
                      </a:pPr>
                      <a:r>
                        <a:rPr lang="en-US" sz="1400" dirty="0">
                          <a:effectLst/>
                        </a:rPr>
                        <a:t>Office or other outpatient visit for the evaluation and management of an established patient.  Usually,</a:t>
                      </a:r>
                      <a:r>
                        <a:rPr lang="en-US" sz="1400" baseline="0" dirty="0">
                          <a:effectLst/>
                        </a:rPr>
                        <a:t> the presenting problems are of low to moderate severity.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515841">
                <a:tc>
                  <a:txBody>
                    <a:bodyPr/>
                    <a:lstStyle/>
                    <a:p>
                      <a:pPr marL="0" marR="0" algn="ctr">
                        <a:lnSpc>
                          <a:spcPct val="107000"/>
                        </a:lnSpc>
                        <a:spcBef>
                          <a:spcPts val="0"/>
                        </a:spcBef>
                        <a:spcAft>
                          <a:spcPts val="0"/>
                        </a:spcAft>
                        <a:tabLst>
                          <a:tab pos="6858000" algn="l"/>
                        </a:tabLst>
                      </a:pPr>
                      <a:r>
                        <a:rPr lang="en-US" sz="1400">
                          <a:solidFill>
                            <a:schemeClr val="tx1"/>
                          </a:solidFill>
                          <a:effectLst/>
                        </a:rPr>
                        <a:t>99214</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0"/>
                        </a:spcAft>
                        <a:tabLst>
                          <a:tab pos="6858000" algn="l"/>
                        </a:tabLst>
                      </a:pPr>
                      <a:r>
                        <a:rPr lang="en-US" sz="1400" dirty="0">
                          <a:effectLst/>
                        </a:rPr>
                        <a:t>Office or other outpatient visit for the evaluation and management of an established patient.  Usually,</a:t>
                      </a:r>
                      <a:r>
                        <a:rPr lang="en-US" sz="1400" baseline="0" dirty="0">
                          <a:effectLst/>
                        </a:rPr>
                        <a:t> the presenting problems are of moderate to high severity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515841">
                <a:tc>
                  <a:txBody>
                    <a:bodyPr/>
                    <a:lstStyle/>
                    <a:p>
                      <a:pPr marL="0" marR="0" algn="ctr">
                        <a:lnSpc>
                          <a:spcPct val="107000"/>
                        </a:lnSpc>
                        <a:spcBef>
                          <a:spcPts val="0"/>
                        </a:spcBef>
                        <a:spcAft>
                          <a:spcPts val="0"/>
                        </a:spcAft>
                        <a:tabLst>
                          <a:tab pos="6858000" algn="l"/>
                        </a:tabLst>
                      </a:pPr>
                      <a:r>
                        <a:rPr lang="en-US" sz="1400" dirty="0">
                          <a:solidFill>
                            <a:schemeClr val="tx1"/>
                          </a:solidFill>
                          <a:effectLst/>
                        </a:rPr>
                        <a:t>90847</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0"/>
                        </a:spcAft>
                        <a:tabLst>
                          <a:tab pos="6858000" algn="l"/>
                        </a:tabLst>
                      </a:pPr>
                      <a:r>
                        <a:rPr lang="en-US" sz="1400" dirty="0">
                          <a:effectLst/>
                        </a:rPr>
                        <a:t>Family psychotherapy (with patient present)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5" name="Rectangle 4"/>
          <p:cNvSpPr/>
          <p:nvPr/>
        </p:nvSpPr>
        <p:spPr>
          <a:xfrm>
            <a:off x="368300" y="1242489"/>
            <a:ext cx="8394700" cy="400110"/>
          </a:xfrm>
          <a:prstGeom prst="rect">
            <a:avLst/>
          </a:prstGeom>
        </p:spPr>
        <p:txBody>
          <a:bodyPr wrap="square">
            <a:spAutoFit/>
          </a:bodyPr>
          <a:lstStyle/>
          <a:p>
            <a:r>
              <a:rPr lang="en-US" altLang="en-US" dirty="0">
                <a:ea typeface="Calibri" panose="020F0502020204030204" pitchFamily="34" charset="0"/>
                <a:cs typeface="Times New Roman" panose="02020603050405020304" pitchFamily="18" charset="0"/>
              </a:rPr>
              <a:t>New Behavioral Health Codes (Local Network) as of 4/1/18</a:t>
            </a:r>
            <a:endParaRPr lang="en-US" altLang="en-US" dirty="0"/>
          </a:p>
        </p:txBody>
      </p:sp>
      <p:sp>
        <p:nvSpPr>
          <p:cNvPr id="10" name="Rectangle 9"/>
          <p:cNvSpPr/>
          <p:nvPr/>
        </p:nvSpPr>
        <p:spPr>
          <a:xfrm>
            <a:off x="367626" y="4067221"/>
            <a:ext cx="8215557" cy="400110"/>
          </a:xfrm>
          <a:prstGeom prst="rect">
            <a:avLst/>
          </a:prstGeom>
        </p:spPr>
        <p:txBody>
          <a:bodyPr wrap="square">
            <a:spAutoFit/>
          </a:bodyPr>
          <a:lstStyle/>
          <a:p>
            <a:pPr>
              <a:buClr>
                <a:srgbClr val="0073B9"/>
              </a:buClr>
            </a:pPr>
            <a:r>
              <a:rPr lang="en-US" dirty="0"/>
              <a:t>Telemedicine must be billed with GT or 95 modifier</a:t>
            </a:r>
          </a:p>
        </p:txBody>
      </p:sp>
      <p:graphicFrame>
        <p:nvGraphicFramePr>
          <p:cNvPr id="11" name="Table 10"/>
          <p:cNvGraphicFramePr>
            <a:graphicFrameLocks noGrp="1"/>
          </p:cNvGraphicFramePr>
          <p:nvPr>
            <p:extLst>
              <p:ext uri="{D42A27DB-BD31-4B8C-83A1-F6EECF244321}">
                <p14:modId xmlns:p14="http://schemas.microsoft.com/office/powerpoint/2010/main" val="3811849192"/>
              </p:ext>
            </p:extLst>
          </p:nvPr>
        </p:nvGraphicFramePr>
        <p:xfrm>
          <a:off x="457199" y="4643020"/>
          <a:ext cx="8126657" cy="1397442"/>
        </p:xfrm>
        <a:graphic>
          <a:graphicData uri="http://schemas.openxmlformats.org/drawingml/2006/table">
            <a:tbl>
              <a:tblPr firstRow="1" firstCol="1" bandRow="1">
                <a:tableStyleId>{5C22544A-7EE6-4342-B048-85BDC9FD1C3A}</a:tableStyleId>
              </a:tblPr>
              <a:tblGrid>
                <a:gridCol w="1180349">
                  <a:extLst>
                    <a:ext uri="{9D8B030D-6E8A-4147-A177-3AD203B41FA5}">
                      <a16:colId xmlns:a16="http://schemas.microsoft.com/office/drawing/2014/main" val="20000"/>
                    </a:ext>
                  </a:extLst>
                </a:gridCol>
                <a:gridCol w="6946308">
                  <a:extLst>
                    <a:ext uri="{9D8B030D-6E8A-4147-A177-3AD203B41FA5}">
                      <a16:colId xmlns:a16="http://schemas.microsoft.com/office/drawing/2014/main" val="20001"/>
                    </a:ext>
                  </a:extLst>
                </a:gridCol>
              </a:tblGrid>
              <a:tr h="210552">
                <a:tc>
                  <a:txBody>
                    <a:bodyPr/>
                    <a:lstStyle/>
                    <a:p>
                      <a:pPr marL="0" marR="0" algn="ctr">
                        <a:lnSpc>
                          <a:spcPct val="150000"/>
                        </a:lnSpc>
                        <a:spcBef>
                          <a:spcPts val="0"/>
                        </a:spcBef>
                        <a:spcAft>
                          <a:spcPts val="0"/>
                        </a:spcAft>
                        <a:tabLst>
                          <a:tab pos="6858000" algn="l"/>
                        </a:tabLst>
                      </a:pPr>
                      <a:r>
                        <a:rPr lang="en-US" sz="1600" dirty="0">
                          <a:effectLst/>
                        </a:rPr>
                        <a:t>Code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3B9"/>
                    </a:solidFill>
                  </a:tcPr>
                </a:tc>
                <a:tc>
                  <a:txBody>
                    <a:bodyPr/>
                    <a:lstStyle/>
                    <a:p>
                      <a:pPr marL="0" marR="0" algn="ctr">
                        <a:lnSpc>
                          <a:spcPct val="150000"/>
                        </a:lnSpc>
                        <a:spcBef>
                          <a:spcPts val="0"/>
                        </a:spcBef>
                        <a:spcAft>
                          <a:spcPts val="0"/>
                        </a:spcAft>
                        <a:tabLst>
                          <a:tab pos="6858000" algn="l"/>
                        </a:tabLst>
                      </a:pPr>
                      <a:r>
                        <a:rPr lang="en-US" sz="1600" dirty="0">
                          <a:effectLst/>
                        </a:rPr>
                        <a:t>Narrative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3B9"/>
                    </a:solidFill>
                  </a:tcPr>
                </a:tc>
                <a:extLst>
                  <a:ext uri="{0D108BD9-81ED-4DB2-BD59-A6C34878D82A}">
                    <a16:rowId xmlns:a16="http://schemas.microsoft.com/office/drawing/2014/main" val="10000"/>
                  </a:ext>
                </a:extLst>
              </a:tr>
              <a:tr h="515841">
                <a:tc>
                  <a:txBody>
                    <a:bodyPr/>
                    <a:lstStyle/>
                    <a:p>
                      <a:pPr marL="0" marR="0" algn="ctr">
                        <a:lnSpc>
                          <a:spcPct val="107000"/>
                        </a:lnSpc>
                        <a:spcBef>
                          <a:spcPts val="0"/>
                        </a:spcBef>
                        <a:spcAft>
                          <a:spcPts val="0"/>
                        </a:spcAft>
                        <a:tabLst>
                          <a:tab pos="6858000" algn="l"/>
                        </a:tabLst>
                      </a:pPr>
                      <a:r>
                        <a:rPr lang="en-US" sz="1400" dirty="0">
                          <a:solidFill>
                            <a:schemeClr val="tx1"/>
                          </a:solidFill>
                          <a:effectLst/>
                        </a:rPr>
                        <a:t>95</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0"/>
                        </a:spcAft>
                        <a:tabLst>
                          <a:tab pos="6858000" algn="l"/>
                        </a:tabLst>
                      </a:pPr>
                      <a:r>
                        <a:rPr lang="en-US" sz="1400" dirty="0">
                          <a:effectLst/>
                        </a:rPr>
                        <a:t>Synchronous telemedicine service rendered via a real-time interactive audio and video telecommunications system</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515841">
                <a:tc>
                  <a:txBody>
                    <a:bodyPr/>
                    <a:lstStyle/>
                    <a:p>
                      <a:pPr marL="0" marR="0" algn="ctr">
                        <a:lnSpc>
                          <a:spcPct val="107000"/>
                        </a:lnSpc>
                        <a:spcBef>
                          <a:spcPts val="0"/>
                        </a:spcBef>
                        <a:spcAft>
                          <a:spcPts val="0"/>
                        </a:spcAft>
                        <a:tabLst>
                          <a:tab pos="6858000" algn="l"/>
                        </a:tabLst>
                      </a:pPr>
                      <a:r>
                        <a:rPr lang="en-US" sz="1400" dirty="0">
                          <a:solidFill>
                            <a:schemeClr val="tx1"/>
                          </a:solidFill>
                          <a:effectLst/>
                        </a:rPr>
                        <a:t>GT</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0"/>
                        </a:spcAft>
                        <a:tabLst>
                          <a:tab pos="6858000" algn="l"/>
                        </a:tabLst>
                      </a:pPr>
                      <a:r>
                        <a:rPr lang="en-US" sz="1400" dirty="0">
                          <a:effectLst/>
                        </a:rPr>
                        <a:t>Interactive audio and video telecommunications system</a:t>
                      </a:r>
                    </a:p>
                    <a:p>
                      <a:pPr marL="0" marR="0">
                        <a:lnSpc>
                          <a:spcPct val="107000"/>
                        </a:lnSpc>
                        <a:spcBef>
                          <a:spcPts val="0"/>
                        </a:spcBef>
                        <a:spcAft>
                          <a:spcPts val="0"/>
                        </a:spcAft>
                        <a:tabLst>
                          <a:tab pos="6858000" algn="l"/>
                        </a:tabLs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303" marR="65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634140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540" y="166048"/>
            <a:ext cx="6934200" cy="914400"/>
          </a:xfrm>
        </p:spPr>
        <p:txBody>
          <a:bodyPr/>
          <a:lstStyle/>
          <a:p>
            <a:r>
              <a:rPr lang="en-US" dirty="0"/>
              <a:t>Replacement Claims</a:t>
            </a:r>
          </a:p>
        </p:txBody>
      </p:sp>
      <p:sp>
        <p:nvSpPr>
          <p:cNvPr id="3" name="Content Placeholder 2"/>
          <p:cNvSpPr>
            <a:spLocks noGrp="1"/>
          </p:cNvSpPr>
          <p:nvPr>
            <p:ph idx="1"/>
          </p:nvPr>
        </p:nvSpPr>
        <p:spPr>
          <a:xfrm>
            <a:off x="457200" y="1447800"/>
            <a:ext cx="8470900" cy="5105400"/>
          </a:xfrm>
        </p:spPr>
        <p:txBody>
          <a:bodyPr/>
          <a:lstStyle/>
          <a:p>
            <a:pPr marL="0" indent="0">
              <a:buNone/>
            </a:pPr>
            <a:r>
              <a:rPr lang="en-US" b="1" dirty="0"/>
              <a:t>Replacement claims to include partially denied claims</a:t>
            </a:r>
          </a:p>
          <a:p>
            <a:pPr marL="0" indent="0">
              <a:buNone/>
            </a:pPr>
            <a:r>
              <a:rPr lang="en-US" dirty="0"/>
              <a:t>Effective June 1</a:t>
            </a:r>
            <a:r>
              <a:rPr lang="en-US" baseline="30000" dirty="0"/>
              <a:t>st</a:t>
            </a:r>
            <a:r>
              <a:rPr lang="en-US" dirty="0"/>
              <a:t>, 2018</a:t>
            </a:r>
          </a:p>
          <a:p>
            <a:endParaRPr lang="en-US" dirty="0"/>
          </a:p>
          <a:p>
            <a:pPr marL="0" indent="0">
              <a:buNone/>
            </a:pPr>
            <a:r>
              <a:rPr lang="en-US" b="1" dirty="0"/>
              <a:t>Benefits of the new mandate:</a:t>
            </a:r>
          </a:p>
          <a:p>
            <a:pPr lvl="1"/>
            <a:r>
              <a:rPr lang="en-US" dirty="0"/>
              <a:t>Claims will finalize faster</a:t>
            </a:r>
          </a:p>
          <a:p>
            <a:pPr lvl="1"/>
            <a:r>
              <a:rPr lang="en-US" dirty="0"/>
              <a:t>Check Claim status online</a:t>
            </a:r>
          </a:p>
          <a:p>
            <a:pPr lvl="1"/>
            <a:r>
              <a:rPr lang="en-US" dirty="0"/>
              <a:t>No need to submit an appeal</a:t>
            </a:r>
          </a:p>
          <a:p>
            <a:pPr lvl="1"/>
            <a:endParaRPr lang="en-US" dirty="0"/>
          </a:p>
          <a:p>
            <a:pPr marL="0" indent="0">
              <a:buNone/>
            </a:pPr>
            <a:r>
              <a:rPr lang="en-US" dirty="0"/>
              <a:t>If your practice management system is already set up to submit replacement claims for partially denied claims, you don’t have to wait for June 1</a:t>
            </a:r>
            <a:r>
              <a:rPr lang="en-US" baseline="30000" dirty="0"/>
              <a:t>st</a:t>
            </a:r>
            <a:r>
              <a:rPr lang="en-US" dirty="0"/>
              <a:t>.  </a:t>
            </a:r>
          </a:p>
          <a:p>
            <a:pPr marL="0" indent="0">
              <a:buNone/>
            </a:pPr>
            <a:endParaRPr lang="en-US" dirty="0"/>
          </a:p>
          <a:p>
            <a:pPr marL="0" indent="0">
              <a:buNone/>
            </a:pPr>
            <a:r>
              <a:rPr lang="en-US" b="1" dirty="0"/>
              <a:t>Start submitting today!</a:t>
            </a:r>
          </a:p>
        </p:txBody>
      </p:sp>
    </p:spTree>
    <p:extLst>
      <p:ext uri="{BB962C8B-B14F-4D97-AF65-F5344CB8AC3E}">
        <p14:creationId xmlns:p14="http://schemas.microsoft.com/office/powerpoint/2010/main" val="27840028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Online Services – Referral and Authorization Status</a:t>
            </a:r>
          </a:p>
        </p:txBody>
      </p:sp>
      <p:sp>
        <p:nvSpPr>
          <p:cNvPr id="3" name="Content Placeholder 2"/>
          <p:cNvSpPr>
            <a:spLocks noGrp="1"/>
          </p:cNvSpPr>
          <p:nvPr>
            <p:ph idx="1"/>
          </p:nvPr>
        </p:nvSpPr>
        <p:spPr>
          <a:xfrm>
            <a:off x="495300" y="1485899"/>
            <a:ext cx="8470900" cy="4396285"/>
          </a:xfrm>
        </p:spPr>
        <p:txBody>
          <a:bodyPr/>
          <a:lstStyle/>
          <a:p>
            <a:pPr marL="0" indent="0">
              <a:lnSpc>
                <a:spcPct val="200000"/>
              </a:lnSpc>
              <a:buNone/>
            </a:pPr>
            <a:r>
              <a:rPr lang="en-US" b="1" dirty="0"/>
              <a:t>Save time and check referral and authorization status online</a:t>
            </a:r>
          </a:p>
          <a:p>
            <a:pPr>
              <a:lnSpc>
                <a:spcPct val="200000"/>
              </a:lnSpc>
              <a:buClr>
                <a:srgbClr val="0073B9"/>
              </a:buClr>
              <a:buFont typeface="Wingdings" panose="05000000000000000000" pitchFamily="2" charset="2"/>
              <a:buChar char="§"/>
            </a:pPr>
            <a:r>
              <a:rPr lang="en-US" sz="2100" dirty="0"/>
              <a:t>Use Online Services to check the status of your referral and authorization requests</a:t>
            </a:r>
          </a:p>
          <a:p>
            <a:pPr lvl="1">
              <a:lnSpc>
                <a:spcPct val="200000"/>
              </a:lnSpc>
              <a:buFont typeface="Wingdings" panose="05000000000000000000" pitchFamily="2" charset="2"/>
              <a:buChar char="§"/>
            </a:pPr>
            <a:r>
              <a:rPr lang="en-US" dirty="0"/>
              <a:t>To access Online Services, log on to </a:t>
            </a:r>
            <a:r>
              <a:rPr lang="en-US" b="1" dirty="0"/>
              <a:t>bluecrossma.com/provider</a:t>
            </a:r>
            <a:r>
              <a:rPr lang="en-US" dirty="0"/>
              <a:t>. </a:t>
            </a:r>
          </a:p>
          <a:p>
            <a:pPr lvl="1">
              <a:lnSpc>
                <a:spcPct val="200000"/>
              </a:lnSpc>
              <a:buFont typeface="Wingdings" panose="05000000000000000000" pitchFamily="2" charset="2"/>
              <a:buChar char="§"/>
            </a:pPr>
            <a:r>
              <a:rPr lang="en-US" dirty="0"/>
              <a:t>For instructions download our </a:t>
            </a:r>
            <a:r>
              <a:rPr lang="en-US" i="1" dirty="0"/>
              <a:t>Online Services Quick Start Guide</a:t>
            </a:r>
            <a:r>
              <a:rPr lang="en-US" dirty="0"/>
              <a:t>. </a:t>
            </a:r>
          </a:p>
          <a:p>
            <a:pPr lvl="2">
              <a:lnSpc>
                <a:spcPct val="200000"/>
              </a:lnSpc>
              <a:buFont typeface="Wingdings" panose="05000000000000000000" pitchFamily="2" charset="2"/>
              <a:buChar char="§"/>
            </a:pPr>
            <a:r>
              <a:rPr lang="en-US" dirty="0"/>
              <a:t>From the home page, go to </a:t>
            </a:r>
            <a:r>
              <a:rPr lang="en-US" b="1" dirty="0" err="1"/>
              <a:t>eTools</a:t>
            </a:r>
            <a:r>
              <a:rPr lang="en-US" b="1" dirty="0"/>
              <a:t>&gt;Online Services&gt;Quick Start Guide</a:t>
            </a:r>
            <a:r>
              <a:rPr lang="en-US" dirty="0"/>
              <a:t>.</a:t>
            </a:r>
          </a:p>
        </p:txBody>
      </p:sp>
    </p:spTree>
    <p:extLst>
      <p:ext uri="{BB962C8B-B14F-4D97-AF65-F5344CB8AC3E}">
        <p14:creationId xmlns:p14="http://schemas.microsoft.com/office/powerpoint/2010/main" val="35613767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236054" y="3464902"/>
            <a:ext cx="8416925" cy="45719"/>
          </a:xfrm>
        </p:spPr>
        <p:txBody>
          <a:bodyPr/>
          <a:lstStyle/>
          <a:p>
            <a:pPr algn="ctr" eaLnBrk="1" hangingPunct="1"/>
            <a:r>
              <a:rPr lang="en-US" sz="3400" dirty="0"/>
              <a:t>Thank you!</a:t>
            </a:r>
            <a:br>
              <a:rPr lang="en-US" sz="3400" dirty="0"/>
            </a:br>
            <a:br>
              <a:rPr lang="en-US" sz="3400" dirty="0"/>
            </a:br>
            <a:br>
              <a:rPr lang="en-US" sz="3400" dirty="0"/>
            </a:br>
            <a:br>
              <a:rPr lang="en-US" sz="2000" dirty="0">
                <a:solidFill>
                  <a:srgbClr val="000000"/>
                </a:solidFill>
              </a:rPr>
            </a:br>
            <a:endParaRPr lang="en-US" sz="2000" dirty="0">
              <a:solidFill>
                <a:schemeClr val="tx1"/>
              </a:solidFill>
            </a:endParaRPr>
          </a:p>
        </p:txBody>
      </p:sp>
      <p:sp>
        <p:nvSpPr>
          <p:cNvPr id="35843" name="Text Box 3"/>
          <p:cNvSpPr txBox="1">
            <a:spLocks noChangeArrowheads="1"/>
          </p:cNvSpPr>
          <p:nvPr/>
        </p:nvSpPr>
        <p:spPr bwMode="auto">
          <a:xfrm>
            <a:off x="7924800" y="6650038"/>
            <a:ext cx="739305" cy="200055"/>
          </a:xfrm>
          <a:prstGeom prst="rect">
            <a:avLst/>
          </a:prstGeom>
          <a:noFill/>
          <a:ln w="9525">
            <a:noFill/>
            <a:miter lim="800000"/>
            <a:headEnd/>
            <a:tailEnd/>
          </a:ln>
        </p:spPr>
        <p:txBody>
          <a:bodyPr wrap="none">
            <a:spAutoFit/>
          </a:bodyPr>
          <a:lstStyle/>
          <a:p>
            <a:r>
              <a:rPr lang="en-US" sz="700" dirty="0">
                <a:latin typeface="Arial Narrow" pitchFamily="34" charset="0"/>
              </a:rPr>
              <a:t>PEP-5232 (4/15)</a:t>
            </a:r>
          </a:p>
        </p:txBody>
      </p:sp>
      <p:sp>
        <p:nvSpPr>
          <p:cNvPr id="2" name="TextBox 1"/>
          <p:cNvSpPr txBox="1"/>
          <p:nvPr/>
        </p:nvSpPr>
        <p:spPr>
          <a:xfrm>
            <a:off x="666845" y="4713160"/>
            <a:ext cx="3958224" cy="400110"/>
          </a:xfrm>
          <a:prstGeom prst="rect">
            <a:avLst/>
          </a:prstGeom>
          <a:noFill/>
        </p:spPr>
        <p:txBody>
          <a:bodyPr wrap="square" rtlCol="0">
            <a:spAutoFit/>
          </a:bodyPr>
          <a:lstStyle/>
          <a:p>
            <a:r>
              <a:rPr lang="en-US" b="1" kern="0" dirty="0">
                <a:solidFill>
                  <a:srgbClr val="000000"/>
                </a:solidFill>
                <a:latin typeface="Arial Narrow"/>
              </a:rPr>
              <a:t>bluecrossma.com/provider</a:t>
            </a:r>
            <a:endParaRPr lang="en-US" dirty="0"/>
          </a:p>
        </p:txBody>
      </p:sp>
      <p:sp>
        <p:nvSpPr>
          <p:cNvPr id="3" name="TextBox 2"/>
          <p:cNvSpPr txBox="1"/>
          <p:nvPr/>
        </p:nvSpPr>
        <p:spPr>
          <a:xfrm>
            <a:off x="4838359" y="4721154"/>
            <a:ext cx="3983277" cy="707886"/>
          </a:xfrm>
          <a:prstGeom prst="rect">
            <a:avLst/>
          </a:prstGeom>
          <a:noFill/>
        </p:spPr>
        <p:txBody>
          <a:bodyPr wrap="square" rtlCol="0">
            <a:spAutoFit/>
          </a:bodyPr>
          <a:lstStyle/>
          <a:p>
            <a:r>
              <a:rPr lang="en-US" b="1" kern="0" dirty="0">
                <a:solidFill>
                  <a:srgbClr val="000000"/>
                </a:solidFill>
                <a:latin typeface="Arial Narrow"/>
              </a:rPr>
              <a:t>Network Management and Services</a:t>
            </a:r>
            <a:br>
              <a:rPr lang="en-US" kern="0" dirty="0">
                <a:solidFill>
                  <a:srgbClr val="000000"/>
                </a:solidFill>
                <a:latin typeface="Arial Narrow"/>
              </a:rPr>
            </a:br>
            <a:r>
              <a:rPr lang="en-US" kern="0" dirty="0">
                <a:solidFill>
                  <a:srgbClr val="000000"/>
                </a:solidFill>
                <a:latin typeface="Arial Narrow"/>
              </a:rPr>
              <a:t>             </a:t>
            </a:r>
            <a:r>
              <a:rPr lang="en-US" b="1" kern="0" dirty="0">
                <a:solidFill>
                  <a:srgbClr val="000000"/>
                </a:solidFill>
                <a:latin typeface="Arial Narrow"/>
              </a:rPr>
              <a:t>1-800-316-BLUE (2583)</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4339" y="4113002"/>
            <a:ext cx="514703" cy="346991"/>
          </a:xfrm>
          <a:prstGeom prst="rect">
            <a:avLst/>
          </a:prstGeom>
        </p:spPr>
      </p:pic>
      <p:sp>
        <p:nvSpPr>
          <p:cNvPr id="5" name="Oval 4"/>
          <p:cNvSpPr/>
          <p:nvPr/>
        </p:nvSpPr>
        <p:spPr bwMode="auto">
          <a:xfrm>
            <a:off x="1566023" y="3886391"/>
            <a:ext cx="851334" cy="800213"/>
          </a:xfrm>
          <a:prstGeom prst="ellipse">
            <a:avLst/>
          </a:prstGeom>
          <a:noFill/>
          <a:ln w="19050" cap="flat" cmpd="sng" algn="ctr">
            <a:solidFill>
              <a:srgbClr val="0073B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Verdana" pitchFamily="34" charset="0"/>
              <a:ea typeface="ＭＳ Ｐゴシック" pitchFamily="1" charset="-128"/>
            </a:endParaRPr>
          </a:p>
        </p:txBody>
      </p:sp>
      <p:sp>
        <p:nvSpPr>
          <p:cNvPr id="8" name="Oval 7"/>
          <p:cNvSpPr/>
          <p:nvPr/>
        </p:nvSpPr>
        <p:spPr bwMode="auto">
          <a:xfrm>
            <a:off x="6301027" y="3920941"/>
            <a:ext cx="851334" cy="800213"/>
          </a:xfrm>
          <a:prstGeom prst="ellipse">
            <a:avLst/>
          </a:prstGeom>
          <a:noFill/>
          <a:ln w="19050" cap="flat" cmpd="sng" algn="ctr">
            <a:solidFill>
              <a:srgbClr val="0073B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Verdana" pitchFamily="34" charset="0"/>
              <a:ea typeface="ＭＳ Ｐゴシック" pitchFamily="1" charset="-128"/>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44143" y="4069600"/>
            <a:ext cx="358351" cy="433794"/>
          </a:xfrm>
          <a:prstGeom prst="rect">
            <a:avLst/>
          </a:prstGeom>
        </p:spPr>
      </p:pic>
      <p:sp>
        <p:nvSpPr>
          <p:cNvPr id="7" name="TextBox 6"/>
          <p:cNvSpPr txBox="1"/>
          <p:nvPr/>
        </p:nvSpPr>
        <p:spPr>
          <a:xfrm>
            <a:off x="0" y="6146532"/>
            <a:ext cx="9026769" cy="338554"/>
          </a:xfrm>
          <a:prstGeom prst="rect">
            <a:avLst/>
          </a:prstGeom>
          <a:noFill/>
        </p:spPr>
        <p:txBody>
          <a:bodyPr wrap="square" rtlCol="0">
            <a:spAutoFit/>
          </a:bodyPr>
          <a:lstStyle/>
          <a:p>
            <a:pPr algn="ctr" eaLnBrk="0" hangingPunct="0"/>
            <a:r>
              <a:rPr lang="en-US" sz="800" dirty="0"/>
              <a:t>. </a:t>
            </a:r>
            <a:r>
              <a:rPr lang="en-US" sz="800" baseline="30000" dirty="0"/>
              <a:t>®</a:t>
            </a:r>
            <a:r>
              <a:rPr lang="en-US" sz="800" dirty="0"/>
              <a:t> Registered Mark of the Blue Cross and Blue Shield Association.  </a:t>
            </a:r>
            <a:r>
              <a:rPr lang="en-US" sz="800" baseline="30000" dirty="0"/>
              <a:t>®′</a:t>
            </a:r>
            <a:r>
              <a:rPr lang="en-US" sz="800" dirty="0"/>
              <a:t> and </a:t>
            </a:r>
            <a:r>
              <a:rPr lang="en-US" sz="800" baseline="30000" dirty="0"/>
              <a:t>TM </a:t>
            </a:r>
            <a:r>
              <a:rPr lang="en-US" sz="800" dirty="0"/>
              <a:t>Registered Marks of their respective companies. </a:t>
            </a:r>
            <a:r>
              <a:rPr lang="en-US" sz="800" baseline="30000" dirty="0"/>
              <a:t>©</a:t>
            </a:r>
            <a:r>
              <a:rPr lang="en-US" sz="800" dirty="0"/>
              <a:t> 2017 Blue Cross and Blue Shield of Massachusetts, Inc., and Blue Cross and Blue Shield of Massachusetts HMO Blue, Inc. Proprietary and Confidential All Rights Reserved.</a:t>
            </a:r>
            <a:endParaRPr lang="en-US" dirty="0"/>
          </a:p>
        </p:txBody>
      </p:sp>
    </p:spTree>
    <p:extLst>
      <p:ext uri="{BB962C8B-B14F-4D97-AF65-F5344CB8AC3E}">
        <p14:creationId xmlns:p14="http://schemas.microsoft.com/office/powerpoint/2010/main" val="2002997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title"/>
          </p:nvPr>
        </p:nvSpPr>
        <p:spPr/>
        <p:txBody>
          <a:bodyPr/>
          <a:lstStyle/>
          <a:p>
            <a:pPr eaLnBrk="1" hangingPunct="1"/>
            <a:r>
              <a:rPr lang="en-US" sz="3200" dirty="0"/>
              <a:t>Legal Notes</a:t>
            </a:r>
          </a:p>
        </p:txBody>
      </p:sp>
      <p:sp>
        <p:nvSpPr>
          <p:cNvPr id="4099" name="Rectangle 2"/>
          <p:cNvSpPr>
            <a:spLocks noGrp="1" noChangeArrowheads="1"/>
          </p:cNvSpPr>
          <p:nvPr>
            <p:ph idx="1"/>
          </p:nvPr>
        </p:nvSpPr>
        <p:spPr>
          <a:xfrm>
            <a:off x="457200" y="1676399"/>
            <a:ext cx="7654925" cy="4109915"/>
          </a:xfrm>
        </p:spPr>
        <p:txBody>
          <a:bodyPr/>
          <a:lstStyle/>
          <a:p>
            <a:pPr marL="0" indent="0" eaLnBrk="1" hangingPunct="1">
              <a:lnSpc>
                <a:spcPct val="90000"/>
              </a:lnSpc>
              <a:spcBef>
                <a:spcPct val="30000"/>
              </a:spcBef>
              <a:spcAft>
                <a:spcPct val="30000"/>
              </a:spcAft>
              <a:buFontTx/>
              <a:buNone/>
            </a:pPr>
            <a:r>
              <a:rPr lang="en-US" dirty="0">
                <a:latin typeface="+mj-lt"/>
              </a:rPr>
              <a:t>These training materials have been provided to help you in your administrative interactions with Blue Cross Blue Shield of Massachusetts (Blue Cross).  </a:t>
            </a:r>
          </a:p>
          <a:p>
            <a:pPr marL="0" indent="0" eaLnBrk="1" hangingPunct="1">
              <a:lnSpc>
                <a:spcPct val="90000"/>
              </a:lnSpc>
              <a:spcBef>
                <a:spcPct val="30000"/>
              </a:spcBef>
              <a:spcAft>
                <a:spcPct val="30000"/>
              </a:spcAft>
              <a:buFontTx/>
              <a:buNone/>
            </a:pPr>
            <a:r>
              <a:rPr lang="en-US" dirty="0">
                <a:latin typeface="+mj-lt"/>
              </a:rPr>
              <a:t>The information and representations herein do not replace or supersede the terms of your Blue Cross provider Agreement, your </a:t>
            </a:r>
            <a:r>
              <a:rPr lang="en-US" i="1" dirty="0">
                <a:latin typeface="+mj-lt"/>
              </a:rPr>
              <a:t>Blue Book</a:t>
            </a:r>
            <a:r>
              <a:rPr lang="en-US" dirty="0">
                <a:latin typeface="+mj-lt"/>
              </a:rPr>
              <a:t> manual or </a:t>
            </a:r>
            <a:r>
              <a:rPr lang="en-US" i="1" dirty="0">
                <a:latin typeface="+mj-lt"/>
              </a:rPr>
              <a:t>Indemnity Handbook</a:t>
            </a:r>
            <a:r>
              <a:rPr lang="en-US" dirty="0">
                <a:latin typeface="+mj-lt"/>
              </a:rPr>
              <a:t>, or other Blue Cross policies and procedures.  </a:t>
            </a:r>
          </a:p>
          <a:p>
            <a:pPr marL="0" indent="0" eaLnBrk="1" hangingPunct="1">
              <a:lnSpc>
                <a:spcPct val="90000"/>
              </a:lnSpc>
              <a:spcBef>
                <a:spcPct val="30000"/>
              </a:spcBef>
              <a:spcAft>
                <a:spcPct val="30000"/>
              </a:spcAft>
              <a:buFontTx/>
              <a:buNone/>
            </a:pPr>
            <a:r>
              <a:rPr lang="en-US" dirty="0">
                <a:latin typeface="+mj-lt"/>
              </a:rPr>
              <a:t>To the extent the foregoing terms and policies conflict with or are otherwise inconsistent with anything in these training materials, your Blue Cross provider Agreement, your </a:t>
            </a:r>
            <a:r>
              <a:rPr lang="en-US" i="1" dirty="0">
                <a:latin typeface="+mj-lt"/>
              </a:rPr>
              <a:t>Blue Book</a:t>
            </a:r>
            <a:r>
              <a:rPr lang="en-US" dirty="0">
                <a:latin typeface="+mj-lt"/>
              </a:rPr>
              <a:t> manual or </a:t>
            </a:r>
            <a:r>
              <a:rPr lang="en-US" i="1" dirty="0">
                <a:latin typeface="+mj-lt"/>
              </a:rPr>
              <a:t>Indemnity Handbook</a:t>
            </a:r>
            <a:r>
              <a:rPr lang="en-US" dirty="0">
                <a:latin typeface="+mj-lt"/>
              </a:rPr>
              <a:t>, and other Blue Cross policies and procedures will govern.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H="1">
            <a:off x="1231900" y="3241400"/>
            <a:ext cx="2425700" cy="553998"/>
          </a:xfrm>
        </p:spPr>
        <p:txBody>
          <a:bodyPr/>
          <a:lstStyle/>
          <a:p>
            <a:pPr>
              <a:defRPr/>
            </a:pPr>
            <a:r>
              <a:rPr sz="3600" b="1" dirty="0">
                <a:solidFill>
                  <a:srgbClr val="0070C0"/>
                </a:solidFill>
                <a:latin typeface="+mn-lt"/>
              </a:rPr>
              <a:t>Agenda</a:t>
            </a:r>
          </a:p>
        </p:txBody>
      </p:sp>
      <p:sp>
        <p:nvSpPr>
          <p:cNvPr id="9219" name="Content Placeholder 3"/>
          <p:cNvSpPr>
            <a:spLocks noGrp="1"/>
          </p:cNvSpPr>
          <p:nvPr>
            <p:ph sz="quarter" idx="11"/>
          </p:nvPr>
        </p:nvSpPr>
        <p:spPr>
          <a:xfrm>
            <a:off x="4233234" y="1719430"/>
            <a:ext cx="4825705" cy="3683000"/>
          </a:xfrm>
        </p:spPr>
        <p:txBody>
          <a:bodyPr/>
          <a:lstStyle/>
          <a:p>
            <a:pPr marL="114300" indent="-342900" eaLnBrk="1" hangingPunct="1">
              <a:lnSpc>
                <a:spcPct val="150000"/>
              </a:lnSpc>
              <a:spcBef>
                <a:spcPts val="600"/>
              </a:spcBef>
              <a:spcAft>
                <a:spcPct val="0"/>
              </a:spcAft>
              <a:buClr>
                <a:srgbClr val="417191"/>
              </a:buClr>
              <a:buFont typeface="Arial" panose="020B0604020202020204" pitchFamily="34" charset="0"/>
              <a:buChar char="•"/>
              <a:defRPr/>
            </a:pPr>
            <a:r>
              <a:rPr lang="en-US" altLang="en-US" sz="2200" dirty="0">
                <a:latin typeface="+mj-lt"/>
                <a:cs typeface="Arial" panose="020B0604020202020204" pitchFamily="34" charset="0"/>
              </a:rPr>
              <a:t>BCBSMA Updates</a:t>
            </a:r>
          </a:p>
          <a:p>
            <a:pPr marL="114300" indent="-342900" eaLnBrk="1" hangingPunct="1">
              <a:lnSpc>
                <a:spcPct val="150000"/>
              </a:lnSpc>
              <a:spcBef>
                <a:spcPts val="600"/>
              </a:spcBef>
              <a:spcAft>
                <a:spcPct val="0"/>
              </a:spcAft>
              <a:buClr>
                <a:srgbClr val="417191"/>
              </a:buClr>
              <a:buFont typeface="Arial" panose="020B0604020202020204" pitchFamily="34" charset="0"/>
              <a:buChar char="•"/>
              <a:defRPr/>
            </a:pPr>
            <a:r>
              <a:rPr lang="en-US" altLang="en-US" sz="2200" dirty="0">
                <a:latin typeface="+mj-lt"/>
                <a:cs typeface="Arial" panose="020B0604020202020204" pitchFamily="34" charset="0"/>
              </a:rPr>
              <a:t>Provider directory</a:t>
            </a:r>
          </a:p>
          <a:p>
            <a:pPr marL="114300" indent="-342900" eaLnBrk="1" hangingPunct="1">
              <a:lnSpc>
                <a:spcPct val="150000"/>
              </a:lnSpc>
              <a:spcBef>
                <a:spcPts val="600"/>
              </a:spcBef>
              <a:spcAft>
                <a:spcPct val="0"/>
              </a:spcAft>
              <a:buClr>
                <a:srgbClr val="417191"/>
              </a:buClr>
              <a:buFont typeface="Arial" panose="020B0604020202020204" pitchFamily="34" charset="0"/>
              <a:buChar char="•"/>
              <a:defRPr/>
            </a:pPr>
            <a:r>
              <a:rPr lang="en-US" altLang="en-US" sz="2200" dirty="0">
                <a:latin typeface="+mj-lt"/>
                <a:cs typeface="Arial" panose="020B0604020202020204" pitchFamily="34" charset="0"/>
              </a:rPr>
              <a:t>Telehealth</a:t>
            </a:r>
          </a:p>
          <a:p>
            <a:pPr marL="114300" indent="-342900" eaLnBrk="1" hangingPunct="1">
              <a:lnSpc>
                <a:spcPct val="150000"/>
              </a:lnSpc>
              <a:spcBef>
                <a:spcPts val="600"/>
              </a:spcBef>
              <a:spcAft>
                <a:spcPct val="0"/>
              </a:spcAft>
              <a:buClr>
                <a:srgbClr val="417191"/>
              </a:buClr>
              <a:buFont typeface="Arial" panose="020B0604020202020204" pitchFamily="34" charset="0"/>
              <a:buChar char="•"/>
              <a:defRPr/>
            </a:pPr>
            <a:r>
              <a:rPr lang="en-US" altLang="en-US" sz="2200" dirty="0">
                <a:latin typeface="+mj-lt"/>
                <a:cs typeface="Arial" panose="020B0604020202020204" pitchFamily="34" charset="0"/>
              </a:rPr>
              <a:t>Replacement claims</a:t>
            </a:r>
          </a:p>
          <a:p>
            <a:pPr marL="114300" indent="-342900" eaLnBrk="1" hangingPunct="1">
              <a:lnSpc>
                <a:spcPct val="150000"/>
              </a:lnSpc>
              <a:spcBef>
                <a:spcPts val="600"/>
              </a:spcBef>
              <a:spcAft>
                <a:spcPct val="0"/>
              </a:spcAft>
              <a:buClr>
                <a:srgbClr val="417191"/>
              </a:buClr>
              <a:buFont typeface="Arial" panose="020B0604020202020204" pitchFamily="34" charset="0"/>
              <a:buChar char="•"/>
              <a:defRPr/>
            </a:pPr>
            <a:r>
              <a:rPr lang="en-US" altLang="en-US" sz="2200" dirty="0">
                <a:latin typeface="+mj-lt"/>
                <a:cs typeface="Arial" panose="020B0604020202020204" pitchFamily="34" charset="0"/>
              </a:rPr>
              <a:t>Referral/</a:t>
            </a:r>
            <a:r>
              <a:rPr lang="en-US" altLang="en-US" sz="2200" dirty="0" err="1">
                <a:latin typeface="+mj-lt"/>
                <a:cs typeface="Arial" panose="020B0604020202020204" pitchFamily="34" charset="0"/>
              </a:rPr>
              <a:t>Auths</a:t>
            </a:r>
            <a:r>
              <a:rPr lang="en-US" altLang="en-US" sz="2200" dirty="0">
                <a:latin typeface="+mj-lt"/>
                <a:cs typeface="Arial" panose="020B0604020202020204" pitchFamily="34" charset="0"/>
              </a:rPr>
              <a:t> Status</a:t>
            </a:r>
          </a:p>
          <a:p>
            <a:pPr marL="114300" indent="-342900" eaLnBrk="1" hangingPunct="1">
              <a:lnSpc>
                <a:spcPct val="150000"/>
              </a:lnSpc>
              <a:spcBef>
                <a:spcPts val="600"/>
              </a:spcBef>
              <a:spcAft>
                <a:spcPct val="0"/>
              </a:spcAft>
              <a:buClr>
                <a:srgbClr val="417191"/>
              </a:buClr>
              <a:buFont typeface="Arial" panose="020B0604020202020204" pitchFamily="34" charset="0"/>
              <a:buChar char="•"/>
              <a:defRPr/>
            </a:pPr>
            <a:r>
              <a:rPr lang="en-US" altLang="en-US" sz="2200" dirty="0">
                <a:latin typeface="+mj-lt"/>
                <a:cs typeface="Arial" panose="020B0604020202020204" pitchFamily="34" charset="0"/>
              </a:rPr>
              <a:t>Q &amp; A</a:t>
            </a:r>
          </a:p>
        </p:txBody>
      </p:sp>
    </p:spTree>
    <p:extLst>
      <p:ext uri="{BB962C8B-B14F-4D97-AF65-F5344CB8AC3E}">
        <p14:creationId xmlns:p14="http://schemas.microsoft.com/office/powerpoint/2010/main" val="2717262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bwMode="auto">
          <a:xfrm>
            <a:off x="1335435" y="5743299"/>
            <a:ext cx="2706301" cy="679001"/>
          </a:xfrm>
          <a:prstGeom prst="rect">
            <a:avLst/>
          </a:prstGeom>
          <a:solidFill>
            <a:srgbClr val="0073B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Verdana" pitchFamily="34" charset="0"/>
              <a:ea typeface="ＭＳ Ｐゴシック" pitchFamily="1" charset="-128"/>
            </a:endParaRPr>
          </a:p>
        </p:txBody>
      </p:sp>
      <p:sp>
        <p:nvSpPr>
          <p:cNvPr id="14" name="Rectangle 13"/>
          <p:cNvSpPr/>
          <p:nvPr/>
        </p:nvSpPr>
        <p:spPr bwMode="auto">
          <a:xfrm>
            <a:off x="4599299" y="5726047"/>
            <a:ext cx="2706301" cy="713505"/>
          </a:xfrm>
          <a:prstGeom prst="rect">
            <a:avLst/>
          </a:prstGeom>
          <a:solidFill>
            <a:srgbClr val="0073B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Verdana" pitchFamily="34" charset="0"/>
              <a:ea typeface="ＭＳ Ｐゴシック" pitchFamily="1" charset="-128"/>
            </a:endParaRPr>
          </a:p>
        </p:txBody>
      </p:sp>
      <p:sp>
        <p:nvSpPr>
          <p:cNvPr id="13" name="Rectangle 12"/>
          <p:cNvSpPr/>
          <p:nvPr/>
        </p:nvSpPr>
        <p:spPr bwMode="auto">
          <a:xfrm>
            <a:off x="4575966" y="2966055"/>
            <a:ext cx="2743447" cy="790571"/>
          </a:xfrm>
          <a:prstGeom prst="rect">
            <a:avLst/>
          </a:prstGeom>
          <a:solidFill>
            <a:srgbClr val="0073B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Verdana" pitchFamily="34" charset="0"/>
              <a:ea typeface="ＭＳ Ｐゴシック" pitchFamily="1" charset="-128"/>
            </a:endParaRPr>
          </a:p>
        </p:txBody>
      </p:sp>
      <p:sp>
        <p:nvSpPr>
          <p:cNvPr id="12" name="Rectangle 11"/>
          <p:cNvSpPr/>
          <p:nvPr/>
        </p:nvSpPr>
        <p:spPr bwMode="auto">
          <a:xfrm>
            <a:off x="1298289" y="2968040"/>
            <a:ext cx="2743447" cy="797212"/>
          </a:xfrm>
          <a:prstGeom prst="rect">
            <a:avLst/>
          </a:prstGeom>
          <a:solidFill>
            <a:srgbClr val="0073B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Verdana" pitchFamily="34" charset="0"/>
              <a:ea typeface="ＭＳ Ｐゴシック" pitchFamily="1" charset="-128"/>
            </a:endParaRPr>
          </a:p>
        </p:txBody>
      </p:sp>
      <p:sp>
        <p:nvSpPr>
          <p:cNvPr id="4" name="Title 3"/>
          <p:cNvSpPr>
            <a:spLocks noGrp="1"/>
          </p:cNvSpPr>
          <p:nvPr>
            <p:ph type="title"/>
          </p:nvPr>
        </p:nvSpPr>
        <p:spPr>
          <a:xfrm>
            <a:off x="458788" y="318702"/>
            <a:ext cx="6881812" cy="455612"/>
          </a:xfrm>
        </p:spPr>
        <p:txBody>
          <a:bodyPr/>
          <a:lstStyle/>
          <a:p>
            <a:r>
              <a:rPr lang="en-US" altLang="en-US" sz="3200" dirty="0">
                <a:latin typeface="Arial Narrow" panose="020B0606020202030204" pitchFamily="34" charset="0"/>
              </a:rPr>
              <a:t>What’s Happening … Blue Cross Updates</a:t>
            </a:r>
          </a:p>
        </p:txBody>
      </p:sp>
      <p:sp>
        <p:nvSpPr>
          <p:cNvPr id="6" name="Rectangle 5"/>
          <p:cNvSpPr/>
          <p:nvPr/>
        </p:nvSpPr>
        <p:spPr>
          <a:xfrm>
            <a:off x="4334790" y="3012703"/>
            <a:ext cx="3137382" cy="707886"/>
          </a:xfrm>
          <a:prstGeom prst="rect">
            <a:avLst/>
          </a:prstGeom>
        </p:spPr>
        <p:txBody>
          <a:bodyPr wrap="square">
            <a:spAutoFit/>
          </a:bodyPr>
          <a:lstStyle/>
          <a:p>
            <a:pPr algn="ctr"/>
            <a:r>
              <a:rPr lang="en-US" dirty="0">
                <a:solidFill>
                  <a:schemeClr val="bg1"/>
                </a:solidFill>
                <a:latin typeface="+mj-lt"/>
                <a:cs typeface="Arial" pitchFamily="34" charset="0"/>
              </a:rPr>
              <a:t>Improving access to high </a:t>
            </a:r>
            <a:br>
              <a:rPr lang="en-US" dirty="0">
                <a:solidFill>
                  <a:schemeClr val="bg1"/>
                </a:solidFill>
                <a:latin typeface="+mj-lt"/>
                <a:cs typeface="Arial" pitchFamily="34" charset="0"/>
              </a:rPr>
            </a:br>
            <a:r>
              <a:rPr lang="en-US" dirty="0">
                <a:solidFill>
                  <a:schemeClr val="bg1"/>
                </a:solidFill>
                <a:latin typeface="+mj-lt"/>
                <a:cs typeface="Arial" pitchFamily="34" charset="0"/>
              </a:rPr>
              <a:t>quality &amp; affordable care </a:t>
            </a:r>
            <a:endParaRPr lang="en-US" dirty="0">
              <a:solidFill>
                <a:schemeClr val="bg1"/>
              </a:solidFill>
              <a:latin typeface="+mj-lt"/>
            </a:endParaRPr>
          </a:p>
        </p:txBody>
      </p:sp>
      <p:sp>
        <p:nvSpPr>
          <p:cNvPr id="8" name="Rectangle 7"/>
          <p:cNvSpPr/>
          <p:nvPr/>
        </p:nvSpPr>
        <p:spPr>
          <a:xfrm>
            <a:off x="4334790" y="5731666"/>
            <a:ext cx="3225800" cy="707886"/>
          </a:xfrm>
          <a:prstGeom prst="rect">
            <a:avLst/>
          </a:prstGeom>
          <a:ln>
            <a:solidFill>
              <a:schemeClr val="bg1"/>
            </a:solidFill>
          </a:ln>
        </p:spPr>
        <p:txBody>
          <a:bodyPr wrap="square">
            <a:spAutoFit/>
          </a:bodyPr>
          <a:lstStyle/>
          <a:p>
            <a:pPr algn="ctr"/>
            <a:r>
              <a:rPr lang="en-US" dirty="0">
                <a:solidFill>
                  <a:schemeClr val="bg1"/>
                </a:solidFill>
                <a:latin typeface="+mj-lt"/>
                <a:cs typeface="Arial" pitchFamily="34" charset="0"/>
              </a:rPr>
              <a:t>Complete Care for </a:t>
            </a:r>
            <a:br>
              <a:rPr lang="en-US" dirty="0">
                <a:solidFill>
                  <a:schemeClr val="bg1"/>
                </a:solidFill>
                <a:latin typeface="+mj-lt"/>
                <a:cs typeface="Arial" pitchFamily="34" charset="0"/>
              </a:rPr>
            </a:br>
            <a:r>
              <a:rPr lang="en-US" dirty="0">
                <a:solidFill>
                  <a:schemeClr val="bg1"/>
                </a:solidFill>
                <a:latin typeface="+mj-lt"/>
                <a:cs typeface="Arial" pitchFamily="34" charset="0"/>
              </a:rPr>
              <a:t>Advanced Illness program </a:t>
            </a:r>
            <a:endParaRPr lang="en-US" dirty="0">
              <a:solidFill>
                <a:schemeClr val="bg1"/>
              </a:solidFill>
              <a:latin typeface="+mj-lt"/>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8289" y="1137812"/>
            <a:ext cx="2743447" cy="1830228"/>
          </a:xfrm>
          <a:prstGeom prst="rect">
            <a:avLst/>
          </a:prstGeom>
          <a:ln>
            <a:noFill/>
          </a:ln>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43270" y="3933231"/>
            <a:ext cx="2698466" cy="1844572"/>
          </a:xfrm>
          <a:prstGeom prst="rect">
            <a:avLst/>
          </a:prstGeom>
          <a:ln>
            <a:solidFill>
              <a:schemeClr val="bg1">
                <a:lumMod val="85000"/>
              </a:schemeClr>
            </a:solidFill>
          </a:ln>
        </p:spPr>
      </p:pic>
      <p:sp>
        <p:nvSpPr>
          <p:cNvPr id="9" name="Rectangle 8"/>
          <p:cNvSpPr/>
          <p:nvPr/>
        </p:nvSpPr>
        <p:spPr>
          <a:xfrm>
            <a:off x="1307890" y="5766170"/>
            <a:ext cx="2771910" cy="707886"/>
          </a:xfrm>
          <a:prstGeom prst="rect">
            <a:avLst/>
          </a:prstGeom>
          <a:ln w="15875" cap="rnd" cmpd="sng">
            <a:noFill/>
            <a:miter lim="800000"/>
          </a:ln>
        </p:spPr>
        <p:txBody>
          <a:bodyPr wrap="square">
            <a:spAutoFit/>
          </a:bodyPr>
          <a:lstStyle/>
          <a:p>
            <a:pPr algn="ctr"/>
            <a:r>
              <a:rPr lang="en-US" dirty="0">
                <a:solidFill>
                  <a:schemeClr val="bg1"/>
                </a:solidFill>
                <a:latin typeface="+mj-lt"/>
                <a:cs typeface="Arial" pitchFamily="34" charset="0"/>
              </a:rPr>
              <a:t>Battling the opioid epidemic RIZE Massachusetts</a:t>
            </a:r>
            <a:endParaRPr lang="en-US" dirty="0">
              <a:solidFill>
                <a:schemeClr val="bg1"/>
              </a:solidFill>
              <a:latin typeface="+mj-lt"/>
            </a:endParaRPr>
          </a:p>
        </p:txBody>
      </p:sp>
      <p:sp>
        <p:nvSpPr>
          <p:cNvPr id="5" name="Rectangle 4"/>
          <p:cNvSpPr/>
          <p:nvPr/>
        </p:nvSpPr>
        <p:spPr>
          <a:xfrm>
            <a:off x="1242028" y="3012703"/>
            <a:ext cx="2799708" cy="707886"/>
          </a:xfrm>
          <a:prstGeom prst="rect">
            <a:avLst/>
          </a:prstGeom>
        </p:spPr>
        <p:txBody>
          <a:bodyPr wrap="square">
            <a:spAutoFit/>
          </a:bodyPr>
          <a:lstStyle/>
          <a:p>
            <a:pPr algn="ctr"/>
            <a:r>
              <a:rPr lang="en-US" dirty="0">
                <a:solidFill>
                  <a:schemeClr val="bg1"/>
                </a:solidFill>
                <a:latin typeface="Arial Narrow" panose="020B0606020202030204" pitchFamily="34" charset="0"/>
                <a:cs typeface="Arial" pitchFamily="34" charset="0"/>
              </a:rPr>
              <a:t>Leading health care insurer in Massachusetts</a:t>
            </a:r>
            <a:endParaRPr lang="en-US" dirty="0">
              <a:solidFill>
                <a:schemeClr val="bg1"/>
              </a:solidFill>
              <a:latin typeface="Arial Narrow" panose="020B0606020202030204" pitchFamily="34" charset="0"/>
            </a:endParaRP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99298" y="3931789"/>
            <a:ext cx="2706301" cy="1805446"/>
          </a:xfrm>
          <a:prstGeom prst="rect">
            <a:avLst/>
          </a:prstGeom>
          <a:ln>
            <a:noFill/>
          </a:ln>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71281" y="1129805"/>
            <a:ext cx="2752815" cy="1832675"/>
          </a:xfrm>
          <a:prstGeom prst="rect">
            <a:avLst/>
          </a:prstGeom>
        </p:spPr>
      </p:pic>
    </p:spTree>
    <p:extLst>
      <p:ext uri="{BB962C8B-B14F-4D97-AF65-F5344CB8AC3E}">
        <p14:creationId xmlns:p14="http://schemas.microsoft.com/office/powerpoint/2010/main" val="1459790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5001006" y="3877110"/>
            <a:ext cx="2561709" cy="2743200"/>
          </a:xfrm>
          <a:prstGeom prst="rect">
            <a:avLst/>
          </a:prstGeom>
        </p:spPr>
      </p:pic>
      <p:sp>
        <p:nvSpPr>
          <p:cNvPr id="2" name="Content Placeholder 1"/>
          <p:cNvSpPr>
            <a:spLocks noGrp="1"/>
          </p:cNvSpPr>
          <p:nvPr>
            <p:ph idx="13"/>
          </p:nvPr>
        </p:nvSpPr>
        <p:spPr>
          <a:xfrm>
            <a:off x="433697" y="1506905"/>
            <a:ext cx="8229600" cy="2192337"/>
          </a:xfrm>
        </p:spPr>
        <p:txBody>
          <a:bodyPr/>
          <a:lstStyle/>
          <a:p>
            <a:pPr marL="285750" indent="-285750">
              <a:buClr>
                <a:srgbClr val="0073B9"/>
              </a:buClr>
              <a:buFont typeface="Wingdings" panose="05000000000000000000" pitchFamily="2" charset="2"/>
              <a:buChar char="§"/>
            </a:pPr>
            <a:r>
              <a:rPr lang="en-US" sz="2000" dirty="0">
                <a:latin typeface="+mj-lt"/>
              </a:rPr>
              <a:t>NCQA rated our Commercial HMO plan 5 out of 5 rating two years in a row!</a:t>
            </a:r>
          </a:p>
          <a:p>
            <a:pPr marL="285750" indent="-285750">
              <a:buClr>
                <a:srgbClr val="0073B9"/>
              </a:buClr>
              <a:buFont typeface="Wingdings" panose="05000000000000000000" pitchFamily="2" charset="2"/>
              <a:buChar char="§"/>
            </a:pPr>
            <a:endParaRPr lang="en-US" sz="2000" dirty="0">
              <a:latin typeface="+mj-lt"/>
            </a:endParaRPr>
          </a:p>
          <a:p>
            <a:pPr marL="285750" indent="-285750">
              <a:buClr>
                <a:srgbClr val="0073B9"/>
              </a:buClr>
              <a:buFont typeface="Wingdings" panose="05000000000000000000" pitchFamily="2" charset="2"/>
              <a:buChar char="§"/>
            </a:pPr>
            <a:r>
              <a:rPr lang="en-US" sz="2000" dirty="0">
                <a:latin typeface="+mj-lt"/>
              </a:rPr>
              <a:t>NCQA also rated our Commercial PPO plan 4.5 out of 5 and once again gave us an “Excellent” accreditation for operations.</a:t>
            </a:r>
          </a:p>
          <a:p>
            <a:pPr marL="285750" indent="-285750">
              <a:buClr>
                <a:srgbClr val="0073B9"/>
              </a:buClr>
              <a:buFont typeface="Wingdings" panose="05000000000000000000" pitchFamily="2" charset="2"/>
              <a:buChar char="§"/>
            </a:pPr>
            <a:endParaRPr lang="en-US" sz="2000" dirty="0">
              <a:latin typeface="+mj-lt"/>
            </a:endParaRPr>
          </a:p>
          <a:p>
            <a:pPr marL="285750" indent="-285750">
              <a:buClr>
                <a:srgbClr val="0073B9"/>
              </a:buClr>
              <a:buFont typeface="Wingdings" panose="05000000000000000000" pitchFamily="2" charset="2"/>
              <a:buChar char="§"/>
            </a:pPr>
            <a:r>
              <a:rPr lang="en-US" sz="2000" dirty="0">
                <a:latin typeface="+mj-lt"/>
              </a:rPr>
              <a:t>BCBSMA is focused on providing our 2.8 million members with high quality, affordable health care</a:t>
            </a:r>
          </a:p>
          <a:p>
            <a:pPr marL="285750" indent="-285750">
              <a:buFont typeface="Wingdings" panose="05000000000000000000" pitchFamily="2" charset="2"/>
              <a:buChar char="Ø"/>
            </a:pPr>
            <a:endParaRPr lang="en-US" sz="2000" dirty="0">
              <a:latin typeface="+mj-lt"/>
            </a:endParaRPr>
          </a:p>
        </p:txBody>
      </p:sp>
      <p:sp>
        <p:nvSpPr>
          <p:cNvPr id="6" name="TextBox 5"/>
          <p:cNvSpPr txBox="1"/>
          <p:nvPr/>
        </p:nvSpPr>
        <p:spPr>
          <a:xfrm>
            <a:off x="348353" y="357124"/>
            <a:ext cx="7129018" cy="523220"/>
          </a:xfrm>
          <a:prstGeom prst="rect">
            <a:avLst/>
          </a:prstGeom>
          <a:noFill/>
        </p:spPr>
        <p:txBody>
          <a:bodyPr wrap="square" rtlCol="0">
            <a:spAutoFit/>
          </a:bodyPr>
          <a:lstStyle/>
          <a:p>
            <a:r>
              <a:rPr lang="en-US" sz="2800" dirty="0">
                <a:solidFill>
                  <a:srgbClr val="0070C0"/>
                </a:solidFill>
                <a:latin typeface="Arial Narrow" panose="020B0606020202030204" pitchFamily="34" charset="0"/>
              </a:rPr>
              <a:t>NCQA Ranks BCBSMA Top in Country for Quality</a:t>
            </a:r>
          </a:p>
        </p:txBody>
      </p:sp>
      <p:pic>
        <p:nvPicPr>
          <p:cNvPr id="5" name="Picture 4"/>
          <p:cNvPicPr>
            <a:picLocks noChangeAspect="1"/>
          </p:cNvPicPr>
          <p:nvPr/>
        </p:nvPicPr>
        <p:blipFill>
          <a:blip r:embed="rId4"/>
          <a:stretch>
            <a:fillRect/>
          </a:stretch>
        </p:blipFill>
        <p:spPr>
          <a:xfrm>
            <a:off x="1599438" y="3877110"/>
            <a:ext cx="2561709" cy="2340810"/>
          </a:xfrm>
          <a:prstGeom prst="rect">
            <a:avLst/>
          </a:prstGeom>
        </p:spPr>
      </p:pic>
      <p:sp>
        <p:nvSpPr>
          <p:cNvPr id="8" name="Rectangle 7"/>
          <p:cNvSpPr/>
          <p:nvPr/>
        </p:nvSpPr>
        <p:spPr bwMode="auto">
          <a:xfrm>
            <a:off x="5669280" y="6425184"/>
            <a:ext cx="1316736" cy="19512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Verdana" pitchFamily="34" charset="0"/>
              <a:ea typeface="ＭＳ Ｐゴシック" pitchFamily="1" charset="-128"/>
            </a:endParaRPr>
          </a:p>
        </p:txBody>
      </p:sp>
    </p:spTree>
    <p:extLst>
      <p:ext uri="{BB962C8B-B14F-4D97-AF65-F5344CB8AC3E}">
        <p14:creationId xmlns:p14="http://schemas.microsoft.com/office/powerpoint/2010/main" val="1828191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9851" y="1583437"/>
            <a:ext cx="6850269" cy="4093428"/>
          </a:xfrm>
          <a:prstGeom prst="rect">
            <a:avLst/>
          </a:prstGeom>
        </p:spPr>
        <p:txBody>
          <a:bodyPr wrap="square">
            <a:spAutoFit/>
          </a:bodyPr>
          <a:lstStyle/>
          <a:p>
            <a:r>
              <a:rPr lang="en-US" b="1" dirty="0">
                <a:solidFill>
                  <a:srgbClr val="0073B9"/>
                </a:solidFill>
                <a:latin typeface="+mj-lt"/>
              </a:rPr>
              <a:t>JD Powers focuses on six factors</a:t>
            </a:r>
            <a:r>
              <a:rPr lang="en-US" dirty="0">
                <a:solidFill>
                  <a:srgbClr val="0073B9"/>
                </a:solidFill>
                <a:latin typeface="+mj-lt"/>
              </a:rPr>
              <a:t>:</a:t>
            </a:r>
          </a:p>
          <a:p>
            <a:pPr marL="342900" indent="-342900">
              <a:buFont typeface="Wingdings" panose="05000000000000000000" pitchFamily="2" charset="2"/>
              <a:buChar char="§"/>
            </a:pPr>
            <a:endParaRPr lang="en-US" dirty="0">
              <a:latin typeface="+mj-lt"/>
            </a:endParaRPr>
          </a:p>
          <a:p>
            <a:pPr marL="342900" indent="-342900">
              <a:buClr>
                <a:srgbClr val="0073B9"/>
              </a:buClr>
              <a:buFont typeface="Wingdings" panose="05000000000000000000" pitchFamily="2" charset="2"/>
              <a:buChar char="§"/>
            </a:pPr>
            <a:r>
              <a:rPr lang="en-US" dirty="0">
                <a:latin typeface="+mj-lt"/>
              </a:rPr>
              <a:t>Coverage &amp; Benefits</a:t>
            </a:r>
          </a:p>
          <a:p>
            <a:pPr marL="342900" indent="-342900">
              <a:buClr>
                <a:srgbClr val="0073B9"/>
              </a:buClr>
              <a:buFont typeface="Wingdings" panose="05000000000000000000" pitchFamily="2" charset="2"/>
              <a:buChar char="§"/>
            </a:pPr>
            <a:endParaRPr lang="en-US" dirty="0">
              <a:latin typeface="+mj-lt"/>
            </a:endParaRPr>
          </a:p>
          <a:p>
            <a:pPr marL="342900" indent="-342900">
              <a:buClr>
                <a:srgbClr val="0073B9"/>
              </a:buClr>
              <a:buFont typeface="Wingdings" panose="05000000000000000000" pitchFamily="2" charset="2"/>
              <a:buChar char="§"/>
            </a:pPr>
            <a:r>
              <a:rPr lang="en-US" dirty="0">
                <a:latin typeface="+mj-lt"/>
              </a:rPr>
              <a:t>Provider Network</a:t>
            </a:r>
          </a:p>
          <a:p>
            <a:pPr marL="342900" indent="-342900">
              <a:buClr>
                <a:srgbClr val="0073B9"/>
              </a:buClr>
              <a:buFont typeface="Wingdings" panose="05000000000000000000" pitchFamily="2" charset="2"/>
              <a:buChar char="§"/>
            </a:pPr>
            <a:endParaRPr lang="en-US" dirty="0">
              <a:latin typeface="+mj-lt"/>
            </a:endParaRPr>
          </a:p>
          <a:p>
            <a:pPr marL="342900" indent="-342900">
              <a:buClr>
                <a:srgbClr val="0073B9"/>
              </a:buClr>
              <a:buFont typeface="Wingdings" panose="05000000000000000000" pitchFamily="2" charset="2"/>
              <a:buChar char="§"/>
            </a:pPr>
            <a:r>
              <a:rPr lang="en-US" dirty="0">
                <a:latin typeface="+mj-lt"/>
              </a:rPr>
              <a:t>Communication</a:t>
            </a:r>
          </a:p>
          <a:p>
            <a:pPr marL="342900" indent="-342900">
              <a:buClr>
                <a:srgbClr val="0073B9"/>
              </a:buClr>
              <a:buFont typeface="Wingdings" panose="05000000000000000000" pitchFamily="2" charset="2"/>
              <a:buChar char="§"/>
            </a:pPr>
            <a:endParaRPr lang="en-US" dirty="0">
              <a:latin typeface="+mj-lt"/>
            </a:endParaRPr>
          </a:p>
          <a:p>
            <a:pPr marL="342900" indent="-342900">
              <a:buClr>
                <a:srgbClr val="0073B9"/>
              </a:buClr>
              <a:buFont typeface="Wingdings" panose="05000000000000000000" pitchFamily="2" charset="2"/>
              <a:buChar char="§"/>
            </a:pPr>
            <a:r>
              <a:rPr lang="en-US" dirty="0">
                <a:latin typeface="+mj-lt"/>
              </a:rPr>
              <a:t>Claims Processing</a:t>
            </a:r>
          </a:p>
          <a:p>
            <a:pPr marL="342900" indent="-342900">
              <a:buClr>
                <a:srgbClr val="0073B9"/>
              </a:buClr>
              <a:buFont typeface="Wingdings" panose="05000000000000000000" pitchFamily="2" charset="2"/>
              <a:buChar char="§"/>
            </a:pPr>
            <a:endParaRPr lang="en-US" dirty="0">
              <a:latin typeface="+mj-lt"/>
            </a:endParaRPr>
          </a:p>
          <a:p>
            <a:pPr marL="342900" indent="-342900">
              <a:buClr>
                <a:srgbClr val="0073B9"/>
              </a:buClr>
              <a:buFont typeface="Wingdings" panose="05000000000000000000" pitchFamily="2" charset="2"/>
              <a:buChar char="§"/>
            </a:pPr>
            <a:r>
              <a:rPr lang="en-US" dirty="0">
                <a:latin typeface="+mj-lt"/>
              </a:rPr>
              <a:t>Premiums</a:t>
            </a:r>
          </a:p>
          <a:p>
            <a:pPr marL="342900" indent="-342900">
              <a:buClr>
                <a:srgbClr val="0073B9"/>
              </a:buClr>
              <a:buFont typeface="Wingdings" panose="05000000000000000000" pitchFamily="2" charset="2"/>
              <a:buChar char="§"/>
            </a:pPr>
            <a:endParaRPr lang="en-US" dirty="0">
              <a:latin typeface="+mj-lt"/>
            </a:endParaRPr>
          </a:p>
          <a:p>
            <a:pPr marL="342900" indent="-342900">
              <a:buClr>
                <a:srgbClr val="0073B9"/>
              </a:buClr>
              <a:buFont typeface="Wingdings" panose="05000000000000000000" pitchFamily="2" charset="2"/>
              <a:buChar char="§"/>
            </a:pPr>
            <a:r>
              <a:rPr lang="en-US" dirty="0">
                <a:latin typeface="+mj-lt"/>
              </a:rPr>
              <a:t>Customer Service</a:t>
            </a:r>
          </a:p>
        </p:txBody>
      </p:sp>
      <p:sp>
        <p:nvSpPr>
          <p:cNvPr id="2" name="TextBox 1"/>
          <p:cNvSpPr txBox="1"/>
          <p:nvPr/>
        </p:nvSpPr>
        <p:spPr>
          <a:xfrm>
            <a:off x="284789" y="405053"/>
            <a:ext cx="7493000" cy="492443"/>
          </a:xfrm>
          <a:prstGeom prst="rect">
            <a:avLst/>
          </a:prstGeom>
          <a:noFill/>
        </p:spPr>
        <p:txBody>
          <a:bodyPr wrap="square" rtlCol="0">
            <a:spAutoFit/>
          </a:bodyPr>
          <a:lstStyle/>
          <a:p>
            <a:r>
              <a:rPr lang="en-US" sz="2500" dirty="0">
                <a:solidFill>
                  <a:srgbClr val="0070C0"/>
                </a:solidFill>
                <a:latin typeface="+mj-lt"/>
              </a:rPr>
              <a:t>Named Top Health Plan in Massachusetts by </a:t>
            </a:r>
            <a:r>
              <a:rPr lang="en-US" sz="2500" dirty="0">
                <a:solidFill>
                  <a:srgbClr val="0070C0"/>
                </a:solidFill>
              </a:rPr>
              <a:t>J.D. Power</a:t>
            </a:r>
            <a:endParaRPr lang="en-US" sz="2500" dirty="0">
              <a:solidFill>
                <a:srgbClr val="0070C0"/>
              </a:solidFill>
              <a:latin typeface="+mj-lt"/>
            </a:endParaRPr>
          </a:p>
        </p:txBody>
      </p:sp>
      <p:pic>
        <p:nvPicPr>
          <p:cNvPr id="9" name="Picture 8"/>
          <p:cNvPicPr>
            <a:picLocks noChangeAspect="1"/>
          </p:cNvPicPr>
          <p:nvPr/>
        </p:nvPicPr>
        <p:blipFill>
          <a:blip r:embed="rId3"/>
          <a:stretch>
            <a:fillRect/>
          </a:stretch>
        </p:blipFill>
        <p:spPr>
          <a:xfrm>
            <a:off x="4507992" y="1647409"/>
            <a:ext cx="4029456" cy="4029456"/>
          </a:xfrm>
          <a:prstGeom prst="rect">
            <a:avLst/>
          </a:prstGeom>
        </p:spPr>
      </p:pic>
    </p:spTree>
    <p:extLst>
      <p:ext uri="{BB962C8B-B14F-4D97-AF65-F5344CB8AC3E}">
        <p14:creationId xmlns:p14="http://schemas.microsoft.com/office/powerpoint/2010/main" val="3421210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690" y="2991379"/>
            <a:ext cx="1125113" cy="810081"/>
          </a:xfrm>
          <a:prstGeom prst="rect">
            <a:avLst/>
          </a:prstGeom>
        </p:spPr>
      </p:pic>
      <p:sp>
        <p:nvSpPr>
          <p:cNvPr id="8194" name="Content Placeholder 1"/>
          <p:cNvSpPr>
            <a:spLocks noGrp="1"/>
          </p:cNvSpPr>
          <p:nvPr>
            <p:ph idx="13"/>
          </p:nvPr>
        </p:nvSpPr>
        <p:spPr>
          <a:xfrm>
            <a:off x="0" y="1363161"/>
            <a:ext cx="9144000" cy="704888"/>
          </a:xfrm>
          <a:solidFill>
            <a:srgbClr val="0073B9"/>
          </a:solidFill>
        </p:spPr>
        <p:txBody>
          <a:bodyPr/>
          <a:lstStyle/>
          <a:p>
            <a:pPr algn="ctr">
              <a:spcBef>
                <a:spcPct val="0"/>
              </a:spcBef>
              <a:defRPr/>
            </a:pPr>
            <a:endParaRPr lang="en-US" altLang="en-US" sz="800" b="1" dirty="0">
              <a:solidFill>
                <a:schemeClr val="bg1"/>
              </a:solidFill>
            </a:endParaRPr>
          </a:p>
          <a:p>
            <a:pPr algn="ctr">
              <a:spcBef>
                <a:spcPct val="0"/>
              </a:spcBef>
              <a:defRPr/>
            </a:pPr>
            <a:r>
              <a:rPr lang="en-US" altLang="en-US" sz="2800" dirty="0">
                <a:solidFill>
                  <a:schemeClr val="bg1"/>
                </a:solidFill>
                <a:latin typeface="+mj-lt"/>
              </a:rPr>
              <a:t>The importance of keeping provider data and </a:t>
            </a:r>
            <a:r>
              <a:rPr lang="en-US" altLang="en-US" sz="2800">
                <a:solidFill>
                  <a:schemeClr val="bg1"/>
                </a:solidFill>
                <a:latin typeface="+mj-lt"/>
              </a:rPr>
              <a:t>directories up-to-date</a:t>
            </a:r>
            <a:r>
              <a:rPr lang="en-US" altLang="en-US" sz="2800" dirty="0">
                <a:solidFill>
                  <a:schemeClr val="bg1"/>
                </a:solidFill>
                <a:latin typeface="+mj-lt"/>
              </a:rPr>
              <a:t>.</a:t>
            </a:r>
          </a:p>
          <a:p>
            <a:pPr>
              <a:spcBef>
                <a:spcPct val="0"/>
              </a:spcBef>
              <a:defRPr/>
            </a:pPr>
            <a:endParaRPr lang="en-US" altLang="en-US" sz="2200" dirty="0"/>
          </a:p>
        </p:txBody>
      </p:sp>
      <p:sp>
        <p:nvSpPr>
          <p:cNvPr id="9219" name="Title 3"/>
          <p:cNvSpPr>
            <a:spLocks noGrp="1"/>
          </p:cNvSpPr>
          <p:nvPr>
            <p:ph type="title"/>
          </p:nvPr>
        </p:nvSpPr>
        <p:spPr>
          <a:xfrm>
            <a:off x="204788" y="338138"/>
            <a:ext cx="6881812" cy="455612"/>
          </a:xfrm>
        </p:spPr>
        <p:txBody>
          <a:bodyPr/>
          <a:lstStyle/>
          <a:p>
            <a:r>
              <a:rPr lang="en-US" altLang="en-US" sz="3200" dirty="0">
                <a:latin typeface="Arial Narrow" panose="020B0606020202030204" pitchFamily="34" charset="0"/>
              </a:rPr>
              <a:t>Provider Directory</a:t>
            </a:r>
          </a:p>
        </p:txBody>
      </p:sp>
      <p:sp>
        <p:nvSpPr>
          <p:cNvPr id="2" name="TextBox 1"/>
          <p:cNvSpPr txBox="1"/>
          <p:nvPr/>
        </p:nvSpPr>
        <p:spPr>
          <a:xfrm>
            <a:off x="6497521" y="2299202"/>
            <a:ext cx="2257318" cy="646331"/>
          </a:xfrm>
          <a:prstGeom prst="rect">
            <a:avLst/>
          </a:prstGeom>
          <a:solidFill>
            <a:schemeClr val="bg1">
              <a:lumMod val="85000"/>
            </a:schemeClr>
          </a:solidFill>
        </p:spPr>
        <p:txBody>
          <a:bodyPr wrap="square" rtlCol="0">
            <a:spAutoFit/>
          </a:bodyPr>
          <a:lstStyle/>
          <a:p>
            <a:pPr algn="ctr">
              <a:tabLst>
                <a:tab pos="396875" algn="l"/>
              </a:tabLst>
            </a:pPr>
            <a:r>
              <a:rPr lang="en-US" sz="1800" b="1" dirty="0">
                <a:ln w="0"/>
                <a:solidFill>
                  <a:srgbClr val="0070C0"/>
                </a:solidFill>
                <a:latin typeface="Arial" panose="020B0604020202020204" pitchFamily="34" charset="0"/>
                <a:ea typeface="ＭＳ Ｐゴシック" panose="020B0600070205080204" pitchFamily="34" charset="-128"/>
                <a:cs typeface="Arial" panose="020B0604020202020204" pitchFamily="34" charset="0"/>
              </a:rPr>
              <a:t>Looking</a:t>
            </a:r>
            <a:r>
              <a:rPr lang="en-US" sz="1800" b="1" dirty="0">
                <a:solidFill>
                  <a:srgbClr val="0070C0"/>
                </a:solidFill>
                <a:latin typeface="Arial" panose="020B0604020202020204" pitchFamily="34" charset="0"/>
                <a:cs typeface="Arial" panose="020B0604020202020204" pitchFamily="34" charset="0"/>
              </a:rPr>
              <a:t> through </a:t>
            </a:r>
          </a:p>
          <a:p>
            <a:pPr algn="ctr">
              <a:tabLst>
                <a:tab pos="396875" algn="l"/>
              </a:tabLst>
            </a:pPr>
            <a:r>
              <a:rPr lang="en-US" sz="1800" b="1" dirty="0">
                <a:solidFill>
                  <a:srgbClr val="0070C0"/>
                </a:solidFill>
                <a:latin typeface="Arial" panose="020B0604020202020204" pitchFamily="34" charset="0"/>
                <a:cs typeface="Arial" panose="020B0604020202020204" pitchFamily="34" charset="0"/>
              </a:rPr>
              <a:t>the patient lens</a:t>
            </a:r>
          </a:p>
        </p:txBody>
      </p:sp>
      <p:sp>
        <p:nvSpPr>
          <p:cNvPr id="40" name="Rectangle 3"/>
          <p:cNvSpPr>
            <a:spLocks noChangeArrowheads="1"/>
          </p:cNvSpPr>
          <p:nvPr/>
        </p:nvSpPr>
        <p:spPr bwMode="auto">
          <a:xfrm>
            <a:off x="6276073" y="2945533"/>
            <a:ext cx="2867927"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Arial" panose="020B0604020202020204" pitchFamily="34" charset="0"/>
                <a:ea typeface="ＭＳ Ｐゴシック" panose="020B0600070205080204" pitchFamily="34" charset="-128"/>
              </a:defRPr>
            </a:lvl1pPr>
            <a:lvl2pPr marL="742950" indent="-285750">
              <a:defRPr sz="2800">
                <a:solidFill>
                  <a:schemeClr val="tx1"/>
                </a:solidFill>
                <a:latin typeface="Arial" panose="020B0604020202020204" pitchFamily="34" charset="0"/>
                <a:ea typeface="ＭＳ Ｐゴシック" panose="020B0600070205080204" pitchFamily="34" charset="-128"/>
              </a:defRPr>
            </a:lvl2pPr>
            <a:lvl3pPr marL="1143000" indent="-228600">
              <a:defRPr sz="2800">
                <a:solidFill>
                  <a:schemeClr val="tx1"/>
                </a:solidFill>
                <a:latin typeface="Arial" panose="020B0604020202020204" pitchFamily="34" charset="0"/>
                <a:ea typeface="ＭＳ Ｐゴシック" panose="020B0600070205080204" pitchFamily="34" charset="-128"/>
              </a:defRPr>
            </a:lvl3pPr>
            <a:lvl4pPr marL="1600200" indent="-228600">
              <a:defRPr sz="2800">
                <a:solidFill>
                  <a:schemeClr val="tx1"/>
                </a:solidFill>
                <a:latin typeface="Arial" panose="020B0604020202020204" pitchFamily="34" charset="0"/>
                <a:ea typeface="ＭＳ Ｐゴシック" panose="020B0600070205080204" pitchFamily="34" charset="-128"/>
              </a:defRPr>
            </a:lvl4pPr>
            <a:lvl5pPr marL="2057400" indent="-22860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pPr marL="285750" indent="-285750">
              <a:buClr>
                <a:schemeClr val="accent1">
                  <a:lumMod val="75000"/>
                </a:schemeClr>
              </a:buClr>
              <a:buFont typeface="Arial" panose="020B0604020202020204" pitchFamily="34" charset="0"/>
              <a:buChar char="•"/>
              <a:defRPr/>
            </a:pPr>
            <a:r>
              <a:rPr lang="en-US" sz="1400" dirty="0">
                <a:ln w="0"/>
                <a:latin typeface="+mj-lt"/>
              </a:rPr>
              <a:t>Directories help individuals and families find the care they need.</a:t>
            </a:r>
          </a:p>
          <a:p>
            <a:pPr marL="285750" indent="-285750">
              <a:buClr>
                <a:schemeClr val="accent1">
                  <a:lumMod val="75000"/>
                </a:schemeClr>
              </a:buClr>
              <a:buFont typeface="Arial" panose="020B0604020202020204" pitchFamily="34" charset="0"/>
              <a:buChar char="•"/>
              <a:defRPr/>
            </a:pPr>
            <a:endParaRPr lang="en-US" sz="1400" dirty="0">
              <a:ln w="0"/>
              <a:solidFill>
                <a:srgbClr val="FF0000"/>
              </a:solidFill>
            </a:endParaRPr>
          </a:p>
          <a:p>
            <a:pPr marL="285750" indent="-285750">
              <a:buClr>
                <a:schemeClr val="accent1">
                  <a:lumMod val="75000"/>
                </a:schemeClr>
              </a:buClr>
              <a:buFont typeface="Arial" panose="020B0604020202020204" pitchFamily="34" charset="0"/>
              <a:buChar char="•"/>
              <a:defRPr/>
            </a:pPr>
            <a:r>
              <a:rPr lang="en-US" altLang="en-US" sz="1400" dirty="0">
                <a:ln w="0"/>
                <a:latin typeface="+mj-lt"/>
              </a:rPr>
              <a:t>We’re committed to creating accurate directories that serve our members, your patients’ needs.</a:t>
            </a:r>
          </a:p>
          <a:p>
            <a:pPr marL="285750" indent="-285750">
              <a:buClr>
                <a:schemeClr val="accent1">
                  <a:lumMod val="75000"/>
                </a:schemeClr>
              </a:buClr>
              <a:buFont typeface="Arial" panose="020B0604020202020204" pitchFamily="34" charset="0"/>
              <a:buChar char="•"/>
              <a:defRPr/>
            </a:pPr>
            <a:endParaRPr lang="en-US" sz="1400" dirty="0">
              <a:ln w="0"/>
              <a:latin typeface="+mj-lt"/>
            </a:endParaRPr>
          </a:p>
          <a:p>
            <a:pPr marL="285750" indent="-285750">
              <a:buClr>
                <a:schemeClr val="accent1">
                  <a:lumMod val="75000"/>
                </a:schemeClr>
              </a:buClr>
              <a:buFont typeface="Arial" panose="020B0604020202020204" pitchFamily="34" charset="0"/>
              <a:buChar char="•"/>
              <a:defRPr/>
            </a:pPr>
            <a:r>
              <a:rPr lang="en-US" sz="1400" dirty="0">
                <a:ln w="0"/>
                <a:latin typeface="+mj-lt"/>
              </a:rPr>
              <a:t>Provider information changes often; please update us as changes occur. </a:t>
            </a:r>
          </a:p>
          <a:p>
            <a:pPr marL="285750" indent="-285750">
              <a:buClr>
                <a:schemeClr val="accent1">
                  <a:lumMod val="75000"/>
                </a:schemeClr>
              </a:buClr>
              <a:buFont typeface="Arial" panose="020B0604020202020204" pitchFamily="34" charset="0"/>
              <a:buChar char="•"/>
              <a:defRPr/>
            </a:pPr>
            <a:endParaRPr lang="en-US" sz="1400" dirty="0">
              <a:ln w="0"/>
              <a:latin typeface="+mj-lt"/>
            </a:endParaRPr>
          </a:p>
          <a:p>
            <a:pPr marL="285750" indent="-285750">
              <a:buClr>
                <a:schemeClr val="accent1">
                  <a:lumMod val="75000"/>
                </a:schemeClr>
              </a:buClr>
              <a:buFont typeface="Arial" panose="020B0604020202020204" pitchFamily="34" charset="0"/>
              <a:buChar char="•"/>
              <a:defRPr/>
            </a:pPr>
            <a:r>
              <a:rPr lang="en-US" sz="1400" dirty="0">
                <a:ln w="0"/>
                <a:latin typeface="+mj-lt"/>
              </a:rPr>
              <a:t>Provider information listed in the online directories must contain current and accurate information</a:t>
            </a:r>
            <a:r>
              <a:rPr lang="en-US" sz="1600" dirty="0">
                <a:ln w="0"/>
                <a:latin typeface="+mj-lt"/>
              </a:rPr>
              <a:t>.</a:t>
            </a:r>
          </a:p>
          <a:p>
            <a:pPr marL="285750" indent="-285750">
              <a:buFont typeface="Wingdings" panose="05000000000000000000" pitchFamily="2" charset="2"/>
              <a:buChar char="Ø"/>
              <a:defRPr/>
            </a:pPr>
            <a:endParaRPr lang="en-US" altLang="en-US" sz="1600" dirty="0">
              <a:ln w="0"/>
              <a:latin typeface="+mj-lt"/>
            </a:endParaRPr>
          </a:p>
        </p:txBody>
      </p:sp>
      <p:sp>
        <p:nvSpPr>
          <p:cNvPr id="17" name="Rectangle 16"/>
          <p:cNvSpPr/>
          <p:nvPr/>
        </p:nvSpPr>
        <p:spPr>
          <a:xfrm>
            <a:off x="4265086" y="4214626"/>
            <a:ext cx="1725107" cy="1077218"/>
          </a:xfrm>
          <a:prstGeom prst="rect">
            <a:avLst/>
          </a:prstGeom>
        </p:spPr>
        <p:txBody>
          <a:bodyPr wrap="square">
            <a:spAutoFit/>
          </a:bodyPr>
          <a:lstStyle/>
          <a:p>
            <a:pPr algn="ctr">
              <a:defRPr/>
            </a:pPr>
            <a:r>
              <a:rPr lang="en-US" sz="1600" dirty="0">
                <a:solidFill>
                  <a:srgbClr val="0073B9"/>
                </a:solidFill>
                <a:latin typeface="+mj-lt"/>
              </a:rPr>
              <a:t>Providers required by contract to </a:t>
            </a:r>
          </a:p>
          <a:p>
            <a:pPr algn="ctr">
              <a:defRPr/>
            </a:pPr>
            <a:r>
              <a:rPr lang="en-US" sz="1600" dirty="0">
                <a:solidFill>
                  <a:srgbClr val="0073B9"/>
                </a:solidFill>
                <a:latin typeface="+mj-lt"/>
              </a:rPr>
              <a:t>keep directory</a:t>
            </a:r>
          </a:p>
          <a:p>
            <a:pPr algn="ctr">
              <a:defRPr/>
            </a:pPr>
            <a:r>
              <a:rPr lang="en-US" sz="1600" dirty="0">
                <a:solidFill>
                  <a:srgbClr val="0073B9"/>
                </a:solidFill>
                <a:latin typeface="+mj-lt"/>
              </a:rPr>
              <a:t>information current</a:t>
            </a:r>
          </a:p>
        </p:txBody>
      </p:sp>
      <p:sp>
        <p:nvSpPr>
          <p:cNvPr id="19" name="Rectangle 18"/>
          <p:cNvSpPr/>
          <p:nvPr/>
        </p:nvSpPr>
        <p:spPr>
          <a:xfrm>
            <a:off x="2374426" y="4214626"/>
            <a:ext cx="1725107" cy="1077218"/>
          </a:xfrm>
          <a:prstGeom prst="rect">
            <a:avLst/>
          </a:prstGeom>
        </p:spPr>
        <p:txBody>
          <a:bodyPr wrap="square">
            <a:spAutoFit/>
          </a:bodyPr>
          <a:lstStyle/>
          <a:p>
            <a:pPr algn="ctr">
              <a:defRPr/>
            </a:pPr>
            <a:r>
              <a:rPr lang="en-US" sz="1600" dirty="0">
                <a:solidFill>
                  <a:srgbClr val="0070C0"/>
                </a:solidFill>
                <a:latin typeface="+mj-lt"/>
              </a:rPr>
              <a:t>Incorrect information affects Patients’  ability to</a:t>
            </a:r>
          </a:p>
          <a:p>
            <a:pPr algn="ctr">
              <a:defRPr/>
            </a:pPr>
            <a:r>
              <a:rPr lang="en-US" sz="1600" dirty="0">
                <a:solidFill>
                  <a:srgbClr val="0070C0"/>
                </a:solidFill>
                <a:latin typeface="+mj-lt"/>
              </a:rPr>
              <a:t> access care</a:t>
            </a:r>
          </a:p>
        </p:txBody>
      </p:sp>
      <p:sp>
        <p:nvSpPr>
          <p:cNvPr id="26" name="Rectangle 25"/>
          <p:cNvSpPr/>
          <p:nvPr/>
        </p:nvSpPr>
        <p:spPr>
          <a:xfrm>
            <a:off x="363437" y="4214626"/>
            <a:ext cx="1725107" cy="830997"/>
          </a:xfrm>
          <a:prstGeom prst="rect">
            <a:avLst/>
          </a:prstGeom>
        </p:spPr>
        <p:txBody>
          <a:bodyPr wrap="square">
            <a:spAutoFit/>
          </a:bodyPr>
          <a:lstStyle/>
          <a:p>
            <a:pPr>
              <a:defRPr/>
            </a:pPr>
            <a:r>
              <a:rPr lang="en-US" sz="1600" dirty="0">
                <a:solidFill>
                  <a:srgbClr val="0070C0"/>
                </a:solidFill>
                <a:latin typeface="+mj-lt"/>
              </a:rPr>
              <a:t>Patients searching for providers online</a:t>
            </a:r>
          </a:p>
          <a:p>
            <a:pPr algn="ctr">
              <a:defRPr/>
            </a:pPr>
            <a:endParaRPr lang="en-US" sz="1600" dirty="0">
              <a:solidFill>
                <a:schemeClr val="bg1"/>
              </a:solidFill>
              <a:latin typeface="+mj-lt"/>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1029" y="3227748"/>
            <a:ext cx="1039746" cy="986878"/>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41092" y="3120200"/>
            <a:ext cx="1055415" cy="936255"/>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0" y="3251179"/>
            <a:ext cx="966331" cy="805276"/>
          </a:xfrm>
          <a:prstGeom prst="rect">
            <a:avLst/>
          </a:prstGeom>
        </p:spPr>
      </p:pic>
      <p:sp>
        <p:nvSpPr>
          <p:cNvPr id="9" name="Rectangle 8"/>
          <p:cNvSpPr/>
          <p:nvPr/>
        </p:nvSpPr>
        <p:spPr bwMode="auto">
          <a:xfrm>
            <a:off x="291830" y="2869660"/>
            <a:ext cx="1868323" cy="2500008"/>
          </a:xfrm>
          <a:prstGeom prst="rect">
            <a:avLst/>
          </a:prstGeom>
          <a:noFill/>
          <a:ln w="9525" cap="flat" cmpd="sng" algn="ctr">
            <a:solidFill>
              <a:srgbClr val="0073B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Verdana" pitchFamily="34" charset="0"/>
              <a:ea typeface="ＭＳ Ｐゴシック" pitchFamily="1" charset="-128"/>
            </a:endParaRPr>
          </a:p>
        </p:txBody>
      </p:sp>
      <p:sp>
        <p:nvSpPr>
          <p:cNvPr id="20" name="Rectangle 19"/>
          <p:cNvSpPr/>
          <p:nvPr/>
        </p:nvSpPr>
        <p:spPr bwMode="auto">
          <a:xfrm>
            <a:off x="2234639" y="2869660"/>
            <a:ext cx="1868323" cy="2500008"/>
          </a:xfrm>
          <a:prstGeom prst="rect">
            <a:avLst/>
          </a:prstGeom>
          <a:noFill/>
          <a:ln w="9525" cap="flat" cmpd="sng" algn="ctr">
            <a:solidFill>
              <a:srgbClr val="0073B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Verdana" pitchFamily="34" charset="0"/>
              <a:ea typeface="ＭＳ Ｐゴシック" pitchFamily="1" charset="-128"/>
            </a:endParaRPr>
          </a:p>
        </p:txBody>
      </p:sp>
      <p:sp>
        <p:nvSpPr>
          <p:cNvPr id="21" name="Rectangle 20"/>
          <p:cNvSpPr/>
          <p:nvPr/>
        </p:nvSpPr>
        <p:spPr bwMode="auto">
          <a:xfrm>
            <a:off x="4193477" y="2869660"/>
            <a:ext cx="1868323" cy="2500008"/>
          </a:xfrm>
          <a:prstGeom prst="rect">
            <a:avLst/>
          </a:prstGeom>
          <a:noFill/>
          <a:ln w="9525" cap="flat" cmpd="sng" algn="ctr">
            <a:solidFill>
              <a:srgbClr val="0073B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Verdana" pitchFamily="34" charset="0"/>
              <a:ea typeface="ＭＳ Ｐゴシック" pitchFamily="1" charset="-128"/>
            </a:endParaRPr>
          </a:p>
        </p:txBody>
      </p:sp>
    </p:spTree>
    <p:extLst>
      <p:ext uri="{BB962C8B-B14F-4D97-AF65-F5344CB8AC3E}">
        <p14:creationId xmlns:p14="http://schemas.microsoft.com/office/powerpoint/2010/main" val="1924536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altLang="en-US" sz="3200" dirty="0"/>
              <a:t>Regulations</a:t>
            </a:r>
          </a:p>
        </p:txBody>
      </p:sp>
      <p:pic>
        <p:nvPicPr>
          <p:cNvPr id="71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20219" y="4552782"/>
            <a:ext cx="2370870" cy="1272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7027" y="3107096"/>
            <a:ext cx="2217065" cy="1157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936335" y="3186637"/>
            <a:ext cx="2546716" cy="1312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bwMode="auto">
          <a:xfrm>
            <a:off x="0" y="1448977"/>
            <a:ext cx="9144000" cy="1118378"/>
          </a:xfrm>
          <a:prstGeom prst="rect">
            <a:avLst/>
          </a:prstGeom>
          <a:solidFill>
            <a:srgbClr val="0073B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Verdana" pitchFamily="34" charset="0"/>
              <a:ea typeface="ＭＳ Ｐゴシック" pitchFamily="1" charset="-128"/>
            </a:endParaRPr>
          </a:p>
        </p:txBody>
      </p:sp>
      <p:sp>
        <p:nvSpPr>
          <p:cNvPr id="7171" name="Rectangle 3"/>
          <p:cNvSpPr>
            <a:spLocks noChangeArrowheads="1"/>
          </p:cNvSpPr>
          <p:nvPr/>
        </p:nvSpPr>
        <p:spPr bwMode="auto">
          <a:xfrm>
            <a:off x="308769" y="1539057"/>
            <a:ext cx="8413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Arial" panose="020B0604020202020204" pitchFamily="34" charset="0"/>
                <a:ea typeface="ＭＳ Ｐゴシック" panose="020B0600070205080204" pitchFamily="34" charset="-128"/>
              </a:defRPr>
            </a:lvl1pPr>
            <a:lvl2pPr marL="742950" indent="-285750">
              <a:defRPr sz="2800">
                <a:solidFill>
                  <a:schemeClr val="tx1"/>
                </a:solidFill>
                <a:latin typeface="Arial" panose="020B0604020202020204" pitchFamily="34" charset="0"/>
                <a:ea typeface="ＭＳ Ｐゴシック" panose="020B0600070205080204" pitchFamily="34" charset="-128"/>
              </a:defRPr>
            </a:lvl2pPr>
            <a:lvl3pPr marL="1143000" indent="-228600">
              <a:defRPr sz="2800">
                <a:solidFill>
                  <a:schemeClr val="tx1"/>
                </a:solidFill>
                <a:latin typeface="Arial" panose="020B0604020202020204" pitchFamily="34" charset="0"/>
                <a:ea typeface="ＭＳ Ｐゴシック" panose="020B0600070205080204" pitchFamily="34" charset="-128"/>
              </a:defRPr>
            </a:lvl3pPr>
            <a:lvl4pPr marL="1600200" indent="-228600">
              <a:defRPr sz="2800">
                <a:solidFill>
                  <a:schemeClr val="tx1"/>
                </a:solidFill>
                <a:latin typeface="Arial" panose="020B0604020202020204" pitchFamily="34" charset="0"/>
                <a:ea typeface="ＭＳ Ｐゴシック" panose="020B0600070205080204" pitchFamily="34" charset="-128"/>
              </a:defRPr>
            </a:lvl4pPr>
            <a:lvl5pPr marL="2057400" indent="-22860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pPr algn="ctr">
              <a:defRPr/>
            </a:pPr>
            <a:r>
              <a:rPr lang="en-US" dirty="0">
                <a:ln w="0"/>
                <a:solidFill>
                  <a:schemeClr val="bg1"/>
                </a:solidFill>
                <a:latin typeface="+mj-lt"/>
              </a:rPr>
              <a:t>Health plans are required to ensure provider directories contain current and accurate information.</a:t>
            </a:r>
            <a:endParaRPr lang="en-US" altLang="en-US" dirty="0">
              <a:ln w="0"/>
              <a:solidFill>
                <a:schemeClr val="bg1"/>
              </a:solidFill>
              <a:latin typeface="+mj-lt"/>
            </a:endParaRPr>
          </a:p>
        </p:txBody>
      </p:sp>
    </p:spTree>
    <p:extLst>
      <p:ext uri="{BB962C8B-B14F-4D97-AF65-F5344CB8AC3E}">
        <p14:creationId xmlns:p14="http://schemas.microsoft.com/office/powerpoint/2010/main" val="2734070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p:cNvSpPr>
            <a:spLocks noGrp="1"/>
          </p:cNvSpPr>
          <p:nvPr>
            <p:ph type="title"/>
          </p:nvPr>
        </p:nvSpPr>
        <p:spPr>
          <a:xfrm>
            <a:off x="-76200" y="81402"/>
            <a:ext cx="6934200" cy="914400"/>
          </a:xfrm>
        </p:spPr>
        <p:txBody>
          <a:bodyPr/>
          <a:lstStyle/>
          <a:p>
            <a:r>
              <a:rPr lang="en-US" altLang="en-US" dirty="0"/>
              <a:t>     </a:t>
            </a:r>
            <a:r>
              <a:rPr lang="en-US" altLang="en-US" sz="3200" dirty="0"/>
              <a:t>Provider Directory Demographics</a:t>
            </a:r>
          </a:p>
        </p:txBody>
      </p:sp>
      <p:sp>
        <p:nvSpPr>
          <p:cNvPr id="20" name="Content Placeholder 2"/>
          <p:cNvSpPr txBox="1">
            <a:spLocks/>
          </p:cNvSpPr>
          <p:nvPr/>
        </p:nvSpPr>
        <p:spPr bwMode="auto">
          <a:xfrm>
            <a:off x="242706" y="1682751"/>
            <a:ext cx="3049846" cy="4438132"/>
          </a:xfrm>
          <a:prstGeom prst="rect">
            <a:avLst/>
          </a:prstGeom>
          <a:noFill/>
          <a:ln w="9525">
            <a:solidFill>
              <a:srgbClr val="0070C0"/>
            </a:solidFill>
            <a:miter lim="800000"/>
            <a:headEnd/>
            <a:tailEnd/>
          </a:ln>
        </p:spPr>
        <p:txBody>
          <a:bodyPr lIns="137160" rIns="137160"/>
          <a:lstStyle>
            <a:lvl1pPr algn="l" rtl="0" eaLnBrk="0" fontAlgn="base" hangingPunct="0">
              <a:spcBef>
                <a:spcPct val="20000"/>
              </a:spcBef>
              <a:spcAft>
                <a:spcPct val="0"/>
              </a:spcAft>
              <a:defRPr sz="2000">
                <a:solidFill>
                  <a:schemeClr val="tx1"/>
                </a:solidFill>
                <a:latin typeface="+mn-lt"/>
                <a:ea typeface="+mn-ea"/>
                <a:cs typeface="ＭＳ Ｐゴシック"/>
              </a:defRPr>
            </a:lvl1pPr>
            <a:lvl2pPr marL="288925" indent="-174625" algn="l" rtl="0" eaLnBrk="0" fontAlgn="base" hangingPunct="0">
              <a:spcBef>
                <a:spcPct val="20000"/>
              </a:spcBef>
              <a:spcAft>
                <a:spcPct val="0"/>
              </a:spcAft>
              <a:buClr>
                <a:srgbClr val="0073B9"/>
              </a:buClr>
              <a:buSzPct val="90000"/>
              <a:buFont typeface="Times" pitchFamily="18" charset="0"/>
              <a:buChar char="•"/>
              <a:defRPr>
                <a:solidFill>
                  <a:schemeClr val="bg2"/>
                </a:solidFill>
                <a:latin typeface="+mn-lt"/>
                <a:ea typeface="+mn-ea"/>
                <a:cs typeface="ＭＳ Ｐゴシック"/>
              </a:defRPr>
            </a:lvl2pPr>
            <a:lvl3pPr marL="623888" indent="-220663" algn="l" rtl="0" eaLnBrk="0" fontAlgn="base" hangingPunct="0">
              <a:spcBef>
                <a:spcPct val="20000"/>
              </a:spcBef>
              <a:spcAft>
                <a:spcPct val="0"/>
              </a:spcAft>
              <a:buClr>
                <a:srgbClr val="0073B9"/>
              </a:buClr>
              <a:buFont typeface="Arial Narrow" pitchFamily="34" charset="0"/>
              <a:buChar char="–"/>
              <a:defRPr sz="1600">
                <a:solidFill>
                  <a:schemeClr val="bg2"/>
                </a:solidFill>
                <a:latin typeface="+mn-lt"/>
                <a:ea typeface="+mn-ea"/>
                <a:cs typeface="ＭＳ Ｐゴシック"/>
              </a:defRPr>
            </a:lvl3pPr>
            <a:lvl4pPr marL="969963" indent="-231775" algn="l" rtl="0" eaLnBrk="0" fontAlgn="base" hangingPunct="0">
              <a:spcBef>
                <a:spcPct val="20000"/>
              </a:spcBef>
              <a:spcAft>
                <a:spcPct val="0"/>
              </a:spcAft>
              <a:buClr>
                <a:srgbClr val="0073B9"/>
              </a:buClr>
              <a:buSzPct val="90000"/>
              <a:buFont typeface="Wingdings" pitchFamily="2" charset="2"/>
              <a:buChar char="§"/>
              <a:defRPr sz="1400">
                <a:solidFill>
                  <a:schemeClr val="bg2"/>
                </a:solidFill>
                <a:latin typeface="+mn-lt"/>
                <a:ea typeface="+mn-ea"/>
                <a:cs typeface="ＭＳ Ｐゴシック"/>
              </a:defRPr>
            </a:lvl4pPr>
            <a:lvl5pPr marL="1938338" algn="l" rtl="0" eaLnBrk="0" fontAlgn="base" hangingPunct="0">
              <a:spcBef>
                <a:spcPct val="20000"/>
              </a:spcBef>
              <a:spcAft>
                <a:spcPct val="0"/>
              </a:spcAft>
              <a:defRPr>
                <a:solidFill>
                  <a:schemeClr val="bg2"/>
                </a:solidFill>
                <a:latin typeface="+mn-lt"/>
                <a:ea typeface="+mn-ea"/>
                <a:cs typeface="ＭＳ Ｐゴシック"/>
              </a:defRPr>
            </a:lvl5pPr>
            <a:lvl6pPr marL="2395538" algn="l" rtl="0" fontAlgn="base">
              <a:spcBef>
                <a:spcPct val="20000"/>
              </a:spcBef>
              <a:spcAft>
                <a:spcPct val="0"/>
              </a:spcAft>
              <a:defRPr>
                <a:solidFill>
                  <a:schemeClr val="bg2"/>
                </a:solidFill>
                <a:latin typeface="+mn-lt"/>
                <a:ea typeface="+mn-ea"/>
              </a:defRPr>
            </a:lvl6pPr>
            <a:lvl7pPr marL="2852738" algn="l" rtl="0" fontAlgn="base">
              <a:spcBef>
                <a:spcPct val="20000"/>
              </a:spcBef>
              <a:spcAft>
                <a:spcPct val="0"/>
              </a:spcAft>
              <a:defRPr>
                <a:solidFill>
                  <a:schemeClr val="bg2"/>
                </a:solidFill>
                <a:latin typeface="+mn-lt"/>
                <a:ea typeface="+mn-ea"/>
              </a:defRPr>
            </a:lvl7pPr>
            <a:lvl8pPr marL="3309938" algn="l" rtl="0" fontAlgn="base">
              <a:spcBef>
                <a:spcPct val="20000"/>
              </a:spcBef>
              <a:spcAft>
                <a:spcPct val="0"/>
              </a:spcAft>
              <a:defRPr>
                <a:solidFill>
                  <a:schemeClr val="bg2"/>
                </a:solidFill>
                <a:latin typeface="+mn-lt"/>
                <a:ea typeface="+mn-ea"/>
              </a:defRPr>
            </a:lvl8pPr>
            <a:lvl9pPr marL="3767138" algn="l" rtl="0" fontAlgn="base">
              <a:spcBef>
                <a:spcPct val="20000"/>
              </a:spcBef>
              <a:spcAft>
                <a:spcPct val="0"/>
              </a:spcAft>
              <a:defRPr>
                <a:solidFill>
                  <a:schemeClr val="bg2"/>
                </a:solidFill>
                <a:latin typeface="+mn-lt"/>
                <a:ea typeface="+mn-ea"/>
              </a:defRPr>
            </a:lvl9pPr>
          </a:lstStyle>
          <a:p>
            <a:pPr marL="342900" indent="-342900">
              <a:spcBef>
                <a:spcPts val="0"/>
              </a:spcBef>
              <a:spcAft>
                <a:spcPts val="600"/>
              </a:spcAft>
              <a:buClr>
                <a:srgbClr val="0073B9"/>
              </a:buClr>
              <a:buFont typeface="Arial" panose="020B0604020202020204" pitchFamily="34" charset="0"/>
              <a:buChar char="•"/>
              <a:defRPr/>
            </a:pPr>
            <a:r>
              <a:rPr lang="en-US" sz="1800" dirty="0"/>
              <a:t>Provider Name</a:t>
            </a:r>
          </a:p>
          <a:p>
            <a:pPr marL="342900" indent="-342900">
              <a:spcBef>
                <a:spcPts val="0"/>
              </a:spcBef>
              <a:spcAft>
                <a:spcPts val="600"/>
              </a:spcAft>
              <a:buClr>
                <a:srgbClr val="0073B9"/>
              </a:buClr>
              <a:buFont typeface="Arial" panose="020B0604020202020204" pitchFamily="34" charset="0"/>
              <a:buChar char="•"/>
              <a:defRPr/>
            </a:pPr>
            <a:r>
              <a:rPr lang="en-US" sz="1800" dirty="0"/>
              <a:t>Phone number</a:t>
            </a:r>
          </a:p>
          <a:p>
            <a:pPr marL="342900" indent="-342900">
              <a:spcBef>
                <a:spcPts val="0"/>
              </a:spcBef>
              <a:spcAft>
                <a:spcPts val="600"/>
              </a:spcAft>
              <a:buClr>
                <a:srgbClr val="0073B9"/>
              </a:buClr>
              <a:buFont typeface="Arial" panose="020B0604020202020204" pitchFamily="34" charset="0"/>
              <a:buChar char="•"/>
              <a:defRPr/>
            </a:pPr>
            <a:r>
              <a:rPr lang="en-US" sz="1800" dirty="0"/>
              <a:t>Office locations - address</a:t>
            </a:r>
          </a:p>
          <a:p>
            <a:pPr marL="342900" indent="-342900">
              <a:spcBef>
                <a:spcPts val="0"/>
              </a:spcBef>
              <a:spcAft>
                <a:spcPts val="600"/>
              </a:spcAft>
              <a:buClr>
                <a:srgbClr val="0073B9"/>
              </a:buClr>
              <a:buFont typeface="Arial" panose="020B0604020202020204" pitchFamily="34" charset="0"/>
              <a:buChar char="•"/>
              <a:defRPr/>
            </a:pPr>
            <a:r>
              <a:rPr lang="en-US" sz="1800" dirty="0"/>
              <a:t>Specialties</a:t>
            </a:r>
          </a:p>
          <a:p>
            <a:pPr marL="342900" indent="-342900">
              <a:spcBef>
                <a:spcPts val="0"/>
              </a:spcBef>
              <a:spcAft>
                <a:spcPts val="600"/>
              </a:spcAft>
              <a:buClr>
                <a:srgbClr val="0073B9"/>
              </a:buClr>
              <a:buFont typeface="Arial" panose="020B0604020202020204" pitchFamily="34" charset="0"/>
              <a:buChar char="•"/>
              <a:defRPr/>
            </a:pPr>
            <a:r>
              <a:rPr lang="en-US" sz="1800" dirty="0"/>
              <a:t>Medical groups</a:t>
            </a:r>
          </a:p>
          <a:p>
            <a:pPr marL="342900" indent="-342900">
              <a:spcBef>
                <a:spcPts val="0"/>
              </a:spcBef>
              <a:spcAft>
                <a:spcPts val="600"/>
              </a:spcAft>
              <a:buClr>
                <a:srgbClr val="0073B9"/>
              </a:buClr>
              <a:buFont typeface="Arial" panose="020B0604020202020204" pitchFamily="34" charset="0"/>
              <a:buChar char="•"/>
              <a:defRPr/>
            </a:pPr>
            <a:r>
              <a:rPr lang="en-US" sz="1800" dirty="0"/>
              <a:t>Hospital affiliations</a:t>
            </a:r>
          </a:p>
          <a:p>
            <a:pPr marL="342900" indent="-342900">
              <a:spcBef>
                <a:spcPts val="0"/>
              </a:spcBef>
              <a:spcAft>
                <a:spcPts val="600"/>
              </a:spcAft>
              <a:buClr>
                <a:srgbClr val="0073B9"/>
              </a:buClr>
              <a:buFont typeface="Arial" panose="020B0604020202020204" pitchFamily="34" charset="0"/>
              <a:buChar char="•"/>
              <a:defRPr/>
            </a:pPr>
            <a:r>
              <a:rPr lang="en-US" sz="1800" dirty="0"/>
              <a:t>Panel status (open/closed) for </a:t>
            </a:r>
            <a:r>
              <a:rPr lang="en-US" sz="1800" dirty="0">
                <a:solidFill>
                  <a:srgbClr val="0070C0"/>
                </a:solidFill>
              </a:rPr>
              <a:t>All</a:t>
            </a:r>
            <a:r>
              <a:rPr lang="en-US" sz="1800" dirty="0">
                <a:solidFill>
                  <a:srgbClr val="FF0000"/>
                </a:solidFill>
              </a:rPr>
              <a:t> </a:t>
            </a:r>
            <a:r>
              <a:rPr lang="en-US" sz="1800" dirty="0"/>
              <a:t>providers</a:t>
            </a:r>
          </a:p>
          <a:p>
            <a:pPr marL="342900" indent="-342900">
              <a:spcBef>
                <a:spcPts val="0"/>
              </a:spcBef>
              <a:spcAft>
                <a:spcPts val="600"/>
              </a:spcAft>
              <a:buClr>
                <a:srgbClr val="0073B9"/>
              </a:buClr>
              <a:buFont typeface="Arial" panose="020B0604020202020204" pitchFamily="34" charset="0"/>
              <a:buChar char="•"/>
              <a:defRPr/>
            </a:pPr>
            <a:r>
              <a:rPr lang="en-US" sz="1800" dirty="0"/>
              <a:t>Gender</a:t>
            </a:r>
          </a:p>
          <a:p>
            <a:pPr marL="342900" indent="-342900">
              <a:spcBef>
                <a:spcPts val="0"/>
              </a:spcBef>
              <a:spcAft>
                <a:spcPts val="600"/>
              </a:spcAft>
              <a:buClr>
                <a:srgbClr val="0073B9"/>
              </a:buClr>
              <a:buFont typeface="Arial" panose="020B0604020202020204" pitchFamily="34" charset="0"/>
              <a:buChar char="•"/>
              <a:defRPr/>
            </a:pPr>
            <a:r>
              <a:rPr lang="en-US" sz="1800" dirty="0"/>
              <a:t>Board certification</a:t>
            </a:r>
          </a:p>
          <a:p>
            <a:pPr marL="342900" indent="-342900">
              <a:spcBef>
                <a:spcPts val="0"/>
              </a:spcBef>
              <a:spcAft>
                <a:spcPts val="600"/>
              </a:spcAft>
              <a:buClr>
                <a:srgbClr val="0073B9"/>
              </a:buClr>
              <a:buFont typeface="Arial" panose="020B0604020202020204" pitchFamily="34" charset="0"/>
              <a:buChar char="•"/>
              <a:defRPr/>
            </a:pPr>
            <a:r>
              <a:rPr lang="en-US" sz="1800" dirty="0"/>
              <a:t>Languages spoken</a:t>
            </a:r>
          </a:p>
          <a:p>
            <a:pPr marL="342900" indent="-342900">
              <a:spcBef>
                <a:spcPts val="0"/>
              </a:spcBef>
              <a:spcAft>
                <a:spcPts val="600"/>
              </a:spcAft>
              <a:buClr>
                <a:srgbClr val="0073B9"/>
              </a:buClr>
              <a:buFont typeface="Arial" panose="020B0604020202020204" pitchFamily="34" charset="0"/>
              <a:buChar char="•"/>
              <a:defRPr/>
            </a:pPr>
            <a:r>
              <a:rPr lang="en-US" sz="1800" dirty="0"/>
              <a:t>Product participation (HMO/PPO/</a:t>
            </a:r>
            <a:r>
              <a:rPr lang="en-US" sz="1800" dirty="0" err="1"/>
              <a:t>Ind</a:t>
            </a:r>
            <a:r>
              <a:rPr lang="en-US" sz="1800" dirty="0"/>
              <a:t>/</a:t>
            </a:r>
            <a:r>
              <a:rPr lang="en-US" sz="1800" dirty="0" err="1"/>
              <a:t>MedAdv</a:t>
            </a:r>
            <a:r>
              <a:rPr lang="en-US" sz="1800" dirty="0"/>
              <a:t>)</a:t>
            </a:r>
          </a:p>
          <a:p>
            <a:pPr algn="ctr">
              <a:spcBef>
                <a:spcPts val="0"/>
              </a:spcBef>
              <a:spcAft>
                <a:spcPts val="600"/>
              </a:spcAft>
              <a:buClr>
                <a:srgbClr val="0066FF"/>
              </a:buClr>
              <a:defRPr/>
            </a:pPr>
            <a:endParaRPr lang="en-US" sz="800" dirty="0">
              <a:solidFill>
                <a:srgbClr val="FF0000"/>
              </a:solidFill>
            </a:endParaRPr>
          </a:p>
        </p:txBody>
      </p:sp>
      <p:pic>
        <p:nvPicPr>
          <p:cNvPr id="10" name="Picture 3"/>
          <p:cNvPicPr>
            <a:picLocks noChangeAspect="1" noChangeArrowheads="1"/>
          </p:cNvPicPr>
          <p:nvPr/>
        </p:nvPicPr>
        <p:blipFill>
          <a:blip r:embed="rId3"/>
          <a:srcRect/>
          <a:stretch>
            <a:fillRect/>
          </a:stretch>
        </p:blipFill>
        <p:spPr bwMode="auto">
          <a:xfrm>
            <a:off x="3696003" y="1244600"/>
            <a:ext cx="5229225" cy="4745038"/>
          </a:xfrm>
          <a:prstGeom prst="rect">
            <a:avLst/>
          </a:prstGeom>
          <a:noFill/>
          <a:ln w="9525">
            <a:solidFill>
              <a:schemeClr val="bg1">
                <a:lumMod val="50000"/>
              </a:schemeClr>
            </a:solidFill>
            <a:miter lim="800000"/>
            <a:headEnd/>
            <a:tailEnd/>
          </a:ln>
          <a:effectLst>
            <a:outerShdw blurRad="50800" dist="38100" dir="2700000" algn="tl" rotWithShape="0">
              <a:prstClr val="black">
                <a:alpha val="40000"/>
              </a:prstClr>
            </a:outerShdw>
          </a:effectLst>
        </p:spPr>
      </p:pic>
      <p:pic>
        <p:nvPicPr>
          <p:cNvPr id="820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63028" y="1515389"/>
            <a:ext cx="2362200" cy="443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bwMode="auto">
          <a:xfrm>
            <a:off x="242706" y="1244600"/>
            <a:ext cx="3049846" cy="438150"/>
          </a:xfrm>
          <a:prstGeom prst="rect">
            <a:avLst/>
          </a:prstGeom>
          <a:solidFill>
            <a:srgbClr val="0073B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gn="ctr" defTabSz="889000">
              <a:lnSpc>
                <a:spcPct val="90000"/>
              </a:lnSpc>
              <a:spcAft>
                <a:spcPct val="35000"/>
              </a:spcAft>
              <a:defRPr/>
            </a:pPr>
            <a:r>
              <a:rPr lang="en-US" b="1" dirty="0">
                <a:solidFill>
                  <a:srgbClr val="FFFFFF"/>
                </a:solidFill>
                <a:latin typeface="Arial Narrow"/>
                <a:cs typeface="+mn-cs"/>
              </a:rPr>
              <a:t>Key Demographics </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900" b="0" i="0" u="none" strike="noStrike" cap="none" normalizeH="0" baseline="0" dirty="0">
              <a:ln>
                <a:noFill/>
              </a:ln>
              <a:solidFill>
                <a:schemeClr val="tx1"/>
              </a:solidFill>
              <a:effectLst/>
              <a:latin typeface="Verdana" pitchFamily="34" charset="0"/>
              <a:ea typeface="ＭＳ Ｐゴシック" pitchFamily="1" charset="-128"/>
            </a:endParaRPr>
          </a:p>
        </p:txBody>
      </p:sp>
      <p:sp>
        <p:nvSpPr>
          <p:cNvPr id="3" name="Rectangle 2"/>
          <p:cNvSpPr/>
          <p:nvPr/>
        </p:nvSpPr>
        <p:spPr>
          <a:xfrm>
            <a:off x="9306910" y="792733"/>
            <a:ext cx="4572000" cy="400110"/>
          </a:xfrm>
          <a:prstGeom prst="rect">
            <a:avLst/>
          </a:prstGeom>
        </p:spPr>
        <p:txBody>
          <a:bodyPr>
            <a:spAutoFit/>
          </a:bodyPr>
          <a:lstStyle/>
          <a:p>
            <a:pPr marL="457200" marR="0" algn="ctr">
              <a:spcBef>
                <a:spcPts val="0"/>
              </a:spcBef>
              <a:spcAft>
                <a:spcPts val="0"/>
              </a:spcAft>
            </a:pPr>
            <a:r>
              <a:rPr lang="en-US" i="1" dirty="0">
                <a:solidFill>
                  <a:srgbClr val="FFFFFF"/>
                </a:solidFill>
                <a:latin typeface="Calibri" panose="020F0502020204030204" pitchFamily="34" charset="0"/>
                <a:ea typeface="Calibri" panose="020F0502020204030204" pitchFamily="34" charset="0"/>
                <a:cs typeface="Times New Roman" panose="02020603050405020304" pitchFamily="18" charset="0"/>
              </a:rPr>
              <a:t>network information, </a:t>
            </a:r>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bwMode="auto">
          <a:xfrm>
            <a:off x="1" y="6196013"/>
            <a:ext cx="9144000" cy="428722"/>
          </a:xfrm>
          <a:prstGeom prst="rect">
            <a:avLst/>
          </a:prstGeom>
          <a:solidFill>
            <a:srgbClr val="0073B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Verdana" pitchFamily="34" charset="0"/>
              <a:ea typeface="ＭＳ Ｐゴシック" pitchFamily="1" charset="-128"/>
            </a:endParaRPr>
          </a:p>
        </p:txBody>
      </p:sp>
      <p:sp>
        <p:nvSpPr>
          <p:cNvPr id="4" name="TextBox 3"/>
          <p:cNvSpPr txBox="1"/>
          <p:nvPr/>
        </p:nvSpPr>
        <p:spPr>
          <a:xfrm>
            <a:off x="-322283" y="6214485"/>
            <a:ext cx="9466283" cy="754053"/>
          </a:xfrm>
          <a:prstGeom prst="rect">
            <a:avLst/>
          </a:prstGeom>
          <a:noFill/>
        </p:spPr>
        <p:txBody>
          <a:bodyPr wrap="square" rtlCol="0">
            <a:spAutoFit/>
          </a:bodyPr>
          <a:lstStyle/>
          <a:p>
            <a:pPr lvl="0" algn="ctr">
              <a:spcBef>
                <a:spcPts val="0"/>
              </a:spcBef>
              <a:spcAft>
                <a:spcPts val="600"/>
              </a:spcAft>
              <a:buClr>
                <a:srgbClr val="0066FF"/>
              </a:buClr>
              <a:defRPr/>
            </a:pPr>
            <a:r>
              <a:rPr lang="en-US" sz="1800" b="1" dirty="0">
                <a:solidFill>
                  <a:srgbClr val="FFFFFF"/>
                </a:solidFill>
                <a:latin typeface="+mj-lt"/>
              </a:rPr>
              <a:t>Contractually you must notify us 90 days in advance.</a:t>
            </a:r>
          </a:p>
          <a:p>
            <a:endParaRPr lang="en-US" dirty="0"/>
          </a:p>
        </p:txBody>
      </p:sp>
    </p:spTree>
    <p:extLst>
      <p:ext uri="{BB962C8B-B14F-4D97-AF65-F5344CB8AC3E}">
        <p14:creationId xmlns:p14="http://schemas.microsoft.com/office/powerpoint/2010/main" val="3022039412"/>
      </p:ext>
    </p:extLst>
  </p:cSld>
  <p:clrMapOvr>
    <a:masterClrMapping/>
  </p:clrMapOvr>
  <p:transition spd="med">
    <p:fade/>
  </p:transition>
</p:sld>
</file>

<file path=ppt/theme/theme1.xml><?xml version="1.0" encoding="utf-8"?>
<a:theme xmlns:a="http://schemas.openxmlformats.org/drawingml/2006/main" name="62673_CorporateSlideTemp">
  <a:themeElements>
    <a:clrScheme name="">
      <a:dk1>
        <a:srgbClr val="000000"/>
      </a:dk1>
      <a:lt1>
        <a:srgbClr val="FFFFFF"/>
      </a:lt1>
      <a:dk2>
        <a:srgbClr val="000000"/>
      </a:dk2>
      <a:lt2>
        <a:srgbClr val="808080"/>
      </a:lt2>
      <a:accent1>
        <a:srgbClr val="00A3FA"/>
      </a:accent1>
      <a:accent2>
        <a:srgbClr val="333399"/>
      </a:accent2>
      <a:accent3>
        <a:srgbClr val="FFFFFF"/>
      </a:accent3>
      <a:accent4>
        <a:srgbClr val="000000"/>
      </a:accent4>
      <a:accent5>
        <a:srgbClr val="AACEFC"/>
      </a:accent5>
      <a:accent6>
        <a:srgbClr val="2D2D8A"/>
      </a:accent6>
      <a:hlink>
        <a:srgbClr val="009999"/>
      </a:hlink>
      <a:folHlink>
        <a:srgbClr val="99CC00"/>
      </a:folHlink>
    </a:clrScheme>
    <a:fontScheme name="62673_CorporateSlideTemp">
      <a:majorFont>
        <a:latin typeface="Arial Narrow"/>
        <a:ea typeface="ＭＳ Ｐゴシック"/>
        <a:cs typeface=""/>
      </a:majorFont>
      <a:minorFont>
        <a:latin typeface="Arial Narrow"/>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Verdana" pitchFamily="34"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Verdana" pitchFamily="34" charset="0"/>
            <a:ea typeface="ＭＳ Ｐゴシック" pitchFamily="1" charset="-128"/>
          </a:defRPr>
        </a:defPPr>
      </a:lstStyle>
    </a:lnDef>
  </a:objectDefaults>
  <a:extraClrSchemeLst>
    <a:extraClrScheme>
      <a:clrScheme name="62673_CorporateSlideTem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62673_CorporateSlideTem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62673_CorporateSlideTem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62673_CorporateSlideTem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62673_CorporateSlideTem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62673_CorporateSlideTem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62673_CorporateSlideTemp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62673_CorporateSlideTem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62673_CorporateSlideTem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62673_CorporateSlideTem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62673_CorporateSlideTem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62673_CorporateSlideTem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62673_CorporateSlideTemp">
  <a:themeElements>
    <a:clrScheme name="">
      <a:dk1>
        <a:srgbClr val="000000"/>
      </a:dk1>
      <a:lt1>
        <a:srgbClr val="FFFFFF"/>
      </a:lt1>
      <a:dk2>
        <a:srgbClr val="000000"/>
      </a:dk2>
      <a:lt2>
        <a:srgbClr val="808080"/>
      </a:lt2>
      <a:accent1>
        <a:srgbClr val="00A3FA"/>
      </a:accent1>
      <a:accent2>
        <a:srgbClr val="333399"/>
      </a:accent2>
      <a:accent3>
        <a:srgbClr val="FFFFFF"/>
      </a:accent3>
      <a:accent4>
        <a:srgbClr val="000000"/>
      </a:accent4>
      <a:accent5>
        <a:srgbClr val="AACEFC"/>
      </a:accent5>
      <a:accent6>
        <a:srgbClr val="2D2D8A"/>
      </a:accent6>
      <a:hlink>
        <a:srgbClr val="009999"/>
      </a:hlink>
      <a:folHlink>
        <a:srgbClr val="99CC00"/>
      </a:folHlink>
    </a:clrScheme>
    <a:fontScheme name="62673_CorporateSlideTemp">
      <a:majorFont>
        <a:latin typeface="Arial Narrow"/>
        <a:ea typeface="ＭＳ Ｐゴシック"/>
        <a:cs typeface=""/>
      </a:majorFont>
      <a:minorFont>
        <a:latin typeface="Arial Narrow"/>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Verdana" pitchFamily="34"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Verdana" pitchFamily="34" charset="0"/>
            <a:ea typeface="ＭＳ Ｐゴシック" pitchFamily="1" charset="-128"/>
          </a:defRPr>
        </a:defPPr>
      </a:lstStyle>
    </a:lnDef>
  </a:objectDefaults>
  <a:extraClrSchemeLst>
    <a:extraClrScheme>
      <a:clrScheme name="62673_CorporateSlideTem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62673_CorporateSlideTem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62673_CorporateSlideTem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62673_CorporateSlideTem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62673_CorporateSlideTem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62673_CorporateSlideTem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62673_CorporateSlideTemp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62673_CorporateSlideTem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62673_CorporateSlideTem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62673_CorporateSlideTem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62673_CorporateSlideTem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62673_CorporateSlideTem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62673_CorporateSlideTemp">
  <a:themeElements>
    <a:clrScheme name="">
      <a:dk1>
        <a:srgbClr val="000000"/>
      </a:dk1>
      <a:lt1>
        <a:srgbClr val="FFFFFF"/>
      </a:lt1>
      <a:dk2>
        <a:srgbClr val="000000"/>
      </a:dk2>
      <a:lt2>
        <a:srgbClr val="808080"/>
      </a:lt2>
      <a:accent1>
        <a:srgbClr val="00A3FA"/>
      </a:accent1>
      <a:accent2>
        <a:srgbClr val="333399"/>
      </a:accent2>
      <a:accent3>
        <a:srgbClr val="FFFFFF"/>
      </a:accent3>
      <a:accent4>
        <a:srgbClr val="000000"/>
      </a:accent4>
      <a:accent5>
        <a:srgbClr val="AACEFC"/>
      </a:accent5>
      <a:accent6>
        <a:srgbClr val="2D2D8A"/>
      </a:accent6>
      <a:hlink>
        <a:srgbClr val="009999"/>
      </a:hlink>
      <a:folHlink>
        <a:srgbClr val="99CC00"/>
      </a:folHlink>
    </a:clrScheme>
    <a:fontScheme name="62673_CorporateSlideTemp">
      <a:majorFont>
        <a:latin typeface="Arial Narrow"/>
        <a:ea typeface="ＭＳ Ｐゴシック"/>
        <a:cs typeface=""/>
      </a:majorFont>
      <a:minorFont>
        <a:latin typeface="Arial Narrow"/>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Verdana" pitchFamily="34"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Verdana" pitchFamily="34" charset="0"/>
            <a:ea typeface="ＭＳ Ｐゴシック" pitchFamily="1" charset="-128"/>
          </a:defRPr>
        </a:defPPr>
      </a:lstStyle>
    </a:lnDef>
  </a:objectDefaults>
  <a:extraClrSchemeLst>
    <a:extraClrScheme>
      <a:clrScheme name="62673_CorporateSlideTem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62673_CorporateSlideTem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62673_CorporateSlideTem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62673_CorporateSlideTem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62673_CorporateSlideTem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62673_CorporateSlideTem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62673_CorporateSlideTemp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62673_CorporateSlideTem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62673_CorporateSlideTem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62673_CorporateSlideTem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62673_CorporateSlideTem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62673_CorporateSlideTem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62673_CorporateSlideTemp">
  <a:themeElements>
    <a:clrScheme name="">
      <a:dk1>
        <a:srgbClr val="000000"/>
      </a:dk1>
      <a:lt1>
        <a:srgbClr val="FFFFFF"/>
      </a:lt1>
      <a:dk2>
        <a:srgbClr val="000000"/>
      </a:dk2>
      <a:lt2>
        <a:srgbClr val="808080"/>
      </a:lt2>
      <a:accent1>
        <a:srgbClr val="00A3FA"/>
      </a:accent1>
      <a:accent2>
        <a:srgbClr val="333399"/>
      </a:accent2>
      <a:accent3>
        <a:srgbClr val="FFFFFF"/>
      </a:accent3>
      <a:accent4>
        <a:srgbClr val="000000"/>
      </a:accent4>
      <a:accent5>
        <a:srgbClr val="AACEFC"/>
      </a:accent5>
      <a:accent6>
        <a:srgbClr val="2D2D8A"/>
      </a:accent6>
      <a:hlink>
        <a:srgbClr val="009999"/>
      </a:hlink>
      <a:folHlink>
        <a:srgbClr val="99CC00"/>
      </a:folHlink>
    </a:clrScheme>
    <a:fontScheme name="62673_CorporateSlideTemp">
      <a:majorFont>
        <a:latin typeface="Arial Narrow"/>
        <a:ea typeface="ＭＳ Ｐゴシック"/>
        <a:cs typeface=""/>
      </a:majorFont>
      <a:minorFont>
        <a:latin typeface="Arial Narrow"/>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Verdana" pitchFamily="34"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Verdana" pitchFamily="34" charset="0"/>
            <a:ea typeface="ＭＳ Ｐゴシック" pitchFamily="1" charset="-128"/>
          </a:defRPr>
        </a:defPPr>
      </a:lstStyle>
    </a:lnDef>
  </a:objectDefaults>
  <a:extraClrSchemeLst>
    <a:extraClrScheme>
      <a:clrScheme name="62673_CorporateSlideTem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62673_CorporateSlideTem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62673_CorporateSlideTem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62673_CorporateSlideTem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62673_CorporateSlideTem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62673_CorporateSlideTem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62673_CorporateSlideTemp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62673_CorporateSlideTem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62673_CorporateSlideTem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62673_CorporateSlideTem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62673_CorporateSlideTem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62673_CorporateSlideTem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43728</TotalTime>
  <Words>1493</Words>
  <Application>Microsoft Office PowerPoint</Application>
  <PresentationFormat>On-screen Show (4:3)</PresentationFormat>
  <Paragraphs>234</Paragraphs>
  <Slides>19</Slides>
  <Notes>18</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19</vt:i4>
      </vt:variant>
    </vt:vector>
  </HeadingPairs>
  <TitlesOfParts>
    <vt:vector size="34" baseType="lpstr">
      <vt:lpstr>ＭＳ Ｐゴシック</vt:lpstr>
      <vt:lpstr>Arial</vt:lpstr>
      <vt:lpstr>Arial Black</vt:lpstr>
      <vt:lpstr>Arial Narrow</vt:lpstr>
      <vt:lpstr>Calibri</vt:lpstr>
      <vt:lpstr>GillSans</vt:lpstr>
      <vt:lpstr>Helvetica</vt:lpstr>
      <vt:lpstr>Times</vt:lpstr>
      <vt:lpstr>Times New Roman</vt:lpstr>
      <vt:lpstr>Verdana</vt:lpstr>
      <vt:lpstr>Wingdings</vt:lpstr>
      <vt:lpstr>62673_CorporateSlideTemp</vt:lpstr>
      <vt:lpstr>2_62673_CorporateSlideTemp</vt:lpstr>
      <vt:lpstr>1_62673_CorporateSlideTemp</vt:lpstr>
      <vt:lpstr>3_62673_CorporateSlideTemp</vt:lpstr>
      <vt:lpstr>Massachusetts Association of Patient Account Management  May 17, 2018   Devens Common Center, Devens, MA </vt:lpstr>
      <vt:lpstr>Legal Notes</vt:lpstr>
      <vt:lpstr>Agenda</vt:lpstr>
      <vt:lpstr>What’s Happening … Blue Cross Updates</vt:lpstr>
      <vt:lpstr>PowerPoint Presentation</vt:lpstr>
      <vt:lpstr>PowerPoint Presentation</vt:lpstr>
      <vt:lpstr>Provider Directory</vt:lpstr>
      <vt:lpstr>Regulations</vt:lpstr>
      <vt:lpstr>     Provider Directory Demographics</vt:lpstr>
      <vt:lpstr>Verify Your Information Online</vt:lpstr>
      <vt:lpstr>Verify Your Information Online (continued)</vt:lpstr>
      <vt:lpstr>Working Together to Keep the Provider Directory Current</vt:lpstr>
      <vt:lpstr>Telehealth </vt:lpstr>
      <vt:lpstr>Telehealth Provider Participation</vt:lpstr>
      <vt:lpstr>New Payment Policy Telehealth</vt:lpstr>
      <vt:lpstr>New Behavioral Health Telemedicine codes </vt:lpstr>
      <vt:lpstr>Replacement Claims</vt:lpstr>
      <vt:lpstr>Online Services – Referral and Authorization Status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Stout, Laura</dc:creator>
  <cp:lastModifiedBy>Giunta, John</cp:lastModifiedBy>
  <cp:revision>2929</cp:revision>
  <cp:lastPrinted>2018-05-08T15:30:02Z</cp:lastPrinted>
  <dcterms:created xsi:type="dcterms:W3CDTF">1601-01-01T00:00:00Z</dcterms:created>
  <dcterms:modified xsi:type="dcterms:W3CDTF">2018-05-11T18:53:27Z</dcterms:modified>
</cp:coreProperties>
</file>