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5" r:id="rId4"/>
  </p:sldMasterIdLst>
  <p:notesMasterIdLst>
    <p:notesMasterId r:id="rId74"/>
  </p:notesMasterIdLst>
  <p:handoutMasterIdLst>
    <p:handoutMasterId r:id="rId75"/>
  </p:handoutMasterIdLst>
  <p:sldIdLst>
    <p:sldId id="368" r:id="rId5"/>
    <p:sldId id="328" r:id="rId6"/>
    <p:sldId id="370" r:id="rId7"/>
    <p:sldId id="337" r:id="rId8"/>
    <p:sldId id="371" r:id="rId9"/>
    <p:sldId id="372" r:id="rId10"/>
    <p:sldId id="373" r:id="rId11"/>
    <p:sldId id="455" r:id="rId12"/>
    <p:sldId id="375" r:id="rId13"/>
    <p:sldId id="376" r:id="rId14"/>
    <p:sldId id="378" r:id="rId15"/>
    <p:sldId id="377" r:id="rId16"/>
    <p:sldId id="381" r:id="rId17"/>
    <p:sldId id="382" r:id="rId18"/>
    <p:sldId id="385" r:id="rId19"/>
    <p:sldId id="379" r:id="rId20"/>
    <p:sldId id="389" r:id="rId21"/>
    <p:sldId id="388" r:id="rId22"/>
    <p:sldId id="387" r:id="rId23"/>
    <p:sldId id="390" r:id="rId24"/>
    <p:sldId id="392" r:id="rId25"/>
    <p:sldId id="386" r:id="rId26"/>
    <p:sldId id="391" r:id="rId27"/>
    <p:sldId id="393" r:id="rId28"/>
    <p:sldId id="394" r:id="rId29"/>
    <p:sldId id="402" r:id="rId30"/>
    <p:sldId id="401" r:id="rId31"/>
    <p:sldId id="403" r:id="rId32"/>
    <p:sldId id="404" r:id="rId33"/>
    <p:sldId id="406" r:id="rId34"/>
    <p:sldId id="405" r:id="rId35"/>
    <p:sldId id="407" r:id="rId36"/>
    <p:sldId id="408" r:id="rId37"/>
    <p:sldId id="410" r:id="rId38"/>
    <p:sldId id="409" r:id="rId39"/>
    <p:sldId id="412" r:id="rId40"/>
    <p:sldId id="415" r:id="rId41"/>
    <p:sldId id="416" r:id="rId42"/>
    <p:sldId id="414" r:id="rId43"/>
    <p:sldId id="413" r:id="rId44"/>
    <p:sldId id="411" r:id="rId45"/>
    <p:sldId id="417" r:id="rId46"/>
    <p:sldId id="422" r:id="rId47"/>
    <p:sldId id="421" r:id="rId48"/>
    <p:sldId id="420" r:id="rId49"/>
    <p:sldId id="419" r:id="rId50"/>
    <p:sldId id="423" r:id="rId51"/>
    <p:sldId id="425" r:id="rId52"/>
    <p:sldId id="424" r:id="rId53"/>
    <p:sldId id="426" r:id="rId54"/>
    <p:sldId id="430" r:id="rId55"/>
    <p:sldId id="429" r:id="rId56"/>
    <p:sldId id="432" r:id="rId57"/>
    <p:sldId id="428" r:id="rId58"/>
    <p:sldId id="431" r:id="rId59"/>
    <p:sldId id="445" r:id="rId60"/>
    <p:sldId id="444" r:id="rId61"/>
    <p:sldId id="454" r:id="rId62"/>
    <p:sldId id="443" r:id="rId63"/>
    <p:sldId id="437" r:id="rId64"/>
    <p:sldId id="456" r:id="rId65"/>
    <p:sldId id="436" r:id="rId66"/>
    <p:sldId id="446" r:id="rId67"/>
    <p:sldId id="448" r:id="rId68"/>
    <p:sldId id="447" r:id="rId69"/>
    <p:sldId id="451" r:id="rId70"/>
    <p:sldId id="450" r:id="rId71"/>
    <p:sldId id="452" r:id="rId72"/>
    <p:sldId id="449" r:id="rId73"/>
  </p:sldIdLst>
  <p:sldSz cx="9144000" cy="6858000" type="screen4x3"/>
  <p:notesSz cx="7102475" cy="9388475"/>
  <p:embeddedFontLst>
    <p:embeddedFont>
      <p:font typeface="Calibri" panose="020F0502020204030204" pitchFamily="34" charset="0"/>
      <p:regular r:id="rId76"/>
      <p:bold r:id="rId77"/>
      <p:italic r:id="rId78"/>
      <p:boldItalic r:id="rId79"/>
    </p:embeddedFont>
    <p:embeddedFont>
      <p:font typeface="Red Hat Display" panose="020B0604020202020204" charset="0"/>
      <p:regular r:id="rId80"/>
      <p:bold r:id="rId81"/>
      <p:italic r:id="rId82"/>
      <p:boldItalic r:id="rId83"/>
    </p:embeddedFont>
    <p:embeddedFont>
      <p:font typeface="Red Hat Text" panose="020B0604020202020204" charset="0"/>
      <p:regular r:id="rId84"/>
      <p:bold r:id="rId85"/>
      <p:italic r:id="rId86"/>
      <p:boldItalic r:id="rId8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4F5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99" autoAdjust="0"/>
    <p:restoredTop sz="96327"/>
  </p:normalViewPr>
  <p:slideViewPr>
    <p:cSldViewPr snapToGrid="0" snapToObjects="1">
      <p:cViewPr varScale="1">
        <p:scale>
          <a:sx n="125" d="100"/>
          <a:sy n="125" d="100"/>
        </p:scale>
        <p:origin x="1410" y="108"/>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9" d="100"/>
          <a:sy n="89" d="100"/>
        </p:scale>
        <p:origin x="-3816" y="-10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font" Target="fonts/font1.fntdata"/><Relationship Id="rId84" Type="http://schemas.openxmlformats.org/officeDocument/2006/relationships/font" Target="fonts/font9.fntdata"/><Relationship Id="rId89"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font" Target="fonts/font4.fntdata"/><Relationship Id="rId87" Type="http://schemas.openxmlformats.org/officeDocument/2006/relationships/font" Target="fonts/font12.fntdata"/><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font" Target="fonts/font7.fntdata"/><Relationship Id="rId90"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5.fntdata"/><Relationship Id="rId85"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83" Type="http://schemas.openxmlformats.org/officeDocument/2006/relationships/font" Target="fonts/font8.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35044A-284F-8340-A1B6-6EBCFD5993E2}"/>
              </a:ext>
            </a:extLst>
          </p:cNvPr>
          <p:cNvSpPr>
            <a:spLocks noGrp="1"/>
          </p:cNvSpPr>
          <p:nvPr>
            <p:ph type="hdr" sz="quarter"/>
          </p:nvPr>
        </p:nvSpPr>
        <p:spPr>
          <a:xfrm>
            <a:off x="0" y="1"/>
            <a:ext cx="3077740" cy="471054"/>
          </a:xfrm>
          <a:prstGeom prst="rect">
            <a:avLst/>
          </a:prstGeom>
        </p:spPr>
        <p:txBody>
          <a:bodyPr vert="horz" lIns="94230" tIns="47115" rIns="94230" bIns="47115" rtlCol="0"/>
          <a:lstStyle>
            <a:lvl1pPr algn="l">
              <a:defRPr sz="1200"/>
            </a:lvl1pPr>
          </a:lstStyle>
          <a:p>
            <a:endParaRPr lang="en-US"/>
          </a:p>
        </p:txBody>
      </p:sp>
      <p:sp>
        <p:nvSpPr>
          <p:cNvPr id="3" name="Date Placeholder 2">
            <a:extLst>
              <a:ext uri="{FF2B5EF4-FFF2-40B4-BE49-F238E27FC236}">
                <a16:creationId xmlns:a16="http://schemas.microsoft.com/office/drawing/2014/main" id="{9956C402-ADAA-5345-A5F2-4228C005F871}"/>
              </a:ext>
            </a:extLst>
          </p:cNvPr>
          <p:cNvSpPr>
            <a:spLocks noGrp="1"/>
          </p:cNvSpPr>
          <p:nvPr>
            <p:ph type="dt" sz="quarter" idx="1"/>
          </p:nvPr>
        </p:nvSpPr>
        <p:spPr>
          <a:xfrm>
            <a:off x="4023091" y="1"/>
            <a:ext cx="3077740" cy="471054"/>
          </a:xfrm>
          <a:prstGeom prst="rect">
            <a:avLst/>
          </a:prstGeom>
        </p:spPr>
        <p:txBody>
          <a:bodyPr vert="horz" lIns="94230" tIns="47115" rIns="94230" bIns="47115" rtlCol="0"/>
          <a:lstStyle>
            <a:lvl1pPr algn="r">
              <a:defRPr sz="1200"/>
            </a:lvl1pPr>
          </a:lstStyle>
          <a:p>
            <a:fld id="{2E3EB750-A021-7E4F-96A7-87FC217FCDED}" type="datetimeFigureOut">
              <a:rPr lang="en-US" smtClean="0"/>
              <a:t>5/22/2024</a:t>
            </a:fld>
            <a:endParaRPr lang="en-US"/>
          </a:p>
        </p:txBody>
      </p:sp>
      <p:sp>
        <p:nvSpPr>
          <p:cNvPr id="4" name="Footer Placeholder 3">
            <a:extLst>
              <a:ext uri="{FF2B5EF4-FFF2-40B4-BE49-F238E27FC236}">
                <a16:creationId xmlns:a16="http://schemas.microsoft.com/office/drawing/2014/main" id="{206237E2-157B-C749-B7E4-2ED16BA4283C}"/>
              </a:ext>
            </a:extLst>
          </p:cNvPr>
          <p:cNvSpPr>
            <a:spLocks noGrp="1"/>
          </p:cNvSpPr>
          <p:nvPr>
            <p:ph type="ftr" sz="quarter" idx="2"/>
          </p:nvPr>
        </p:nvSpPr>
        <p:spPr>
          <a:xfrm>
            <a:off x="0" y="8917422"/>
            <a:ext cx="3077740" cy="471053"/>
          </a:xfrm>
          <a:prstGeom prst="rect">
            <a:avLst/>
          </a:prstGeom>
        </p:spPr>
        <p:txBody>
          <a:bodyPr vert="horz" lIns="94230" tIns="47115" rIns="94230" bIns="4711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BBF1C4D-1263-9747-BEFC-96184FE26FE5}"/>
              </a:ext>
            </a:extLst>
          </p:cNvPr>
          <p:cNvSpPr>
            <a:spLocks noGrp="1"/>
          </p:cNvSpPr>
          <p:nvPr>
            <p:ph type="sldNum" sz="quarter" idx="3"/>
          </p:nvPr>
        </p:nvSpPr>
        <p:spPr>
          <a:xfrm>
            <a:off x="4023091" y="8917422"/>
            <a:ext cx="3077740" cy="471053"/>
          </a:xfrm>
          <a:prstGeom prst="rect">
            <a:avLst/>
          </a:prstGeom>
        </p:spPr>
        <p:txBody>
          <a:bodyPr vert="horz" lIns="94230" tIns="47115" rIns="94230" bIns="47115" rtlCol="0" anchor="b"/>
          <a:lstStyle>
            <a:lvl1pPr algn="r">
              <a:defRPr sz="1200"/>
            </a:lvl1pPr>
          </a:lstStyle>
          <a:p>
            <a:fld id="{E1EDAFC7-E50C-AA4F-910E-A566F3C33783}" type="slidenum">
              <a:rPr lang="en-US" smtClean="0"/>
              <a:t>‹#›</a:t>
            </a:fld>
            <a:endParaRPr lang="en-US"/>
          </a:p>
        </p:txBody>
      </p:sp>
    </p:spTree>
    <p:extLst>
      <p:ext uri="{BB962C8B-B14F-4D97-AF65-F5344CB8AC3E}">
        <p14:creationId xmlns:p14="http://schemas.microsoft.com/office/powerpoint/2010/main" val="2701902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40" cy="471054"/>
          </a:xfrm>
          <a:prstGeom prst="rect">
            <a:avLst/>
          </a:prstGeom>
        </p:spPr>
        <p:txBody>
          <a:bodyPr vert="horz" lIns="94230" tIns="47115" rIns="94230" bIns="47115" rtlCol="0"/>
          <a:lstStyle>
            <a:lvl1pPr algn="l">
              <a:defRPr sz="1200"/>
            </a:lvl1pPr>
          </a:lstStyle>
          <a:p>
            <a:endParaRPr lang="en-US"/>
          </a:p>
        </p:txBody>
      </p:sp>
      <p:sp>
        <p:nvSpPr>
          <p:cNvPr id="3" name="Date Placeholder 2"/>
          <p:cNvSpPr>
            <a:spLocks noGrp="1"/>
          </p:cNvSpPr>
          <p:nvPr>
            <p:ph type="dt" idx="1"/>
          </p:nvPr>
        </p:nvSpPr>
        <p:spPr>
          <a:xfrm>
            <a:off x="4023091" y="1"/>
            <a:ext cx="3077740" cy="471054"/>
          </a:xfrm>
          <a:prstGeom prst="rect">
            <a:avLst/>
          </a:prstGeom>
        </p:spPr>
        <p:txBody>
          <a:bodyPr vert="horz" lIns="94230" tIns="47115" rIns="94230" bIns="47115" rtlCol="0"/>
          <a:lstStyle>
            <a:lvl1pPr algn="r">
              <a:defRPr sz="1200"/>
            </a:lvl1pPr>
          </a:lstStyle>
          <a:p>
            <a:fld id="{6DDC0AA9-5254-1B4A-8FE9-BC86ECD9BA04}" type="datetimeFigureOut">
              <a:rPr lang="en-US" smtClean="0"/>
              <a:t>5/22/2024</a:t>
            </a:fld>
            <a:endParaRPr lang="en-US"/>
          </a:p>
        </p:txBody>
      </p:sp>
      <p:sp>
        <p:nvSpPr>
          <p:cNvPr id="4" name="Slide Image Placeholder 3"/>
          <p:cNvSpPr>
            <a:spLocks noGrp="1" noRot="1" noChangeAspect="1"/>
          </p:cNvSpPr>
          <p:nvPr>
            <p:ph type="sldImg" idx="2"/>
          </p:nvPr>
        </p:nvSpPr>
        <p:spPr>
          <a:xfrm>
            <a:off x="1439863" y="1174750"/>
            <a:ext cx="4222750" cy="3167063"/>
          </a:xfrm>
          <a:prstGeom prst="rect">
            <a:avLst/>
          </a:prstGeom>
          <a:noFill/>
          <a:ln w="12700">
            <a:solidFill>
              <a:prstClr val="black"/>
            </a:solidFill>
          </a:ln>
        </p:spPr>
        <p:txBody>
          <a:bodyPr vert="horz" lIns="94230" tIns="47115" rIns="94230" bIns="47115" rtlCol="0" anchor="ctr"/>
          <a:lstStyle/>
          <a:p>
            <a:endParaRPr lang="en-US"/>
          </a:p>
        </p:txBody>
      </p:sp>
      <p:sp>
        <p:nvSpPr>
          <p:cNvPr id="5" name="Notes Placeholder 4"/>
          <p:cNvSpPr>
            <a:spLocks noGrp="1"/>
          </p:cNvSpPr>
          <p:nvPr>
            <p:ph type="body" sz="quarter" idx="3"/>
          </p:nvPr>
        </p:nvSpPr>
        <p:spPr>
          <a:xfrm>
            <a:off x="710248" y="4518203"/>
            <a:ext cx="5681980" cy="3696712"/>
          </a:xfrm>
          <a:prstGeom prst="rect">
            <a:avLst/>
          </a:prstGeom>
        </p:spPr>
        <p:txBody>
          <a:bodyPr vert="horz" lIns="94230" tIns="47115" rIns="94230"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40" cy="471053"/>
          </a:xfrm>
          <a:prstGeom prst="rect">
            <a:avLst/>
          </a:prstGeom>
        </p:spPr>
        <p:txBody>
          <a:bodyPr vert="horz" lIns="94230" tIns="47115" rIns="94230" bIns="47115" rtlCol="0" anchor="b"/>
          <a:lstStyle>
            <a:lvl1pPr algn="l">
              <a:defRPr sz="1200"/>
            </a:lvl1pPr>
          </a:lstStyle>
          <a:p>
            <a:endParaRPr lang="en-US"/>
          </a:p>
        </p:txBody>
      </p:sp>
      <p:sp>
        <p:nvSpPr>
          <p:cNvPr id="7" name="Slide Number Placeholder 6"/>
          <p:cNvSpPr>
            <a:spLocks noGrp="1"/>
          </p:cNvSpPr>
          <p:nvPr>
            <p:ph type="sldNum" sz="quarter" idx="5"/>
          </p:nvPr>
        </p:nvSpPr>
        <p:spPr>
          <a:xfrm>
            <a:off x="4023091" y="8917422"/>
            <a:ext cx="3077740" cy="471053"/>
          </a:xfrm>
          <a:prstGeom prst="rect">
            <a:avLst/>
          </a:prstGeom>
        </p:spPr>
        <p:txBody>
          <a:bodyPr vert="horz" lIns="94230" tIns="47115" rIns="94230" bIns="47115" rtlCol="0" anchor="b"/>
          <a:lstStyle>
            <a:lvl1pPr algn="r">
              <a:defRPr sz="1200"/>
            </a:lvl1pPr>
          </a:lstStyle>
          <a:p>
            <a:fld id="{110169BE-931C-C44F-8A61-D40B7261A90F}" type="slidenum">
              <a:rPr lang="en-US" smtClean="0"/>
              <a:t>‹#›</a:t>
            </a:fld>
            <a:endParaRPr lang="en-US"/>
          </a:p>
        </p:txBody>
      </p:sp>
    </p:spTree>
    <p:extLst>
      <p:ext uri="{BB962C8B-B14F-4D97-AF65-F5344CB8AC3E}">
        <p14:creationId xmlns:p14="http://schemas.microsoft.com/office/powerpoint/2010/main" val="3234300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that PCP</a:t>
            </a:r>
            <a:r>
              <a:rPr lang="en-US" baseline="0" dirty="0"/>
              <a:t> exclusivity doesn’t apply for these members.</a:t>
            </a:r>
            <a:endParaRPr lang="en-US" dirty="0"/>
          </a:p>
        </p:txBody>
      </p:sp>
      <p:sp>
        <p:nvSpPr>
          <p:cNvPr id="4" name="Slide Number Placeholder 3"/>
          <p:cNvSpPr>
            <a:spLocks noGrp="1"/>
          </p:cNvSpPr>
          <p:nvPr>
            <p:ph type="sldNum" sz="quarter" idx="10"/>
          </p:nvPr>
        </p:nvSpPr>
        <p:spPr/>
        <p:txBody>
          <a:bodyPr/>
          <a:lstStyle/>
          <a:p>
            <a:fld id="{110169BE-931C-C44F-8A61-D40B7261A90F}" type="slidenum">
              <a:rPr lang="en-US" smtClean="0"/>
              <a:t>18</a:t>
            </a:fld>
            <a:endParaRPr lang="en-US"/>
          </a:p>
        </p:txBody>
      </p:sp>
    </p:spTree>
    <p:extLst>
      <p:ext uri="{BB962C8B-B14F-4D97-AF65-F5344CB8AC3E}">
        <p14:creationId xmlns:p14="http://schemas.microsoft.com/office/powerpoint/2010/main" val="24022480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CAB44-B32B-6749-84D7-B91F1237F496}"/>
              </a:ext>
            </a:extLst>
          </p:cNvPr>
          <p:cNvPicPr>
            <a:picLocks noChangeAspect="1"/>
          </p:cNvPicPr>
          <p:nvPr userDrawn="1"/>
        </p:nvPicPr>
        <p:blipFill rotWithShape="1">
          <a:blip r:embed="rId2">
            <a:alphaModFix/>
          </a:blip>
          <a:srcRect l="5395" r="8031"/>
          <a:stretch/>
        </p:blipFill>
        <p:spPr>
          <a:xfrm>
            <a:off x="0" y="0"/>
            <a:ext cx="9144000" cy="6858000"/>
          </a:xfrm>
          <a:prstGeom prst="rect">
            <a:avLst/>
          </a:prstGeom>
        </p:spPr>
      </p:pic>
      <p:pic>
        <p:nvPicPr>
          <p:cNvPr id="9" name="Picture 8">
            <a:extLst>
              <a:ext uri="{FF2B5EF4-FFF2-40B4-BE49-F238E27FC236}">
                <a16:creationId xmlns:a16="http://schemas.microsoft.com/office/drawing/2014/main" id="{ABD85636-25A9-F94B-9AD1-C024D0C6CA07}"/>
              </a:ext>
            </a:extLst>
          </p:cNvPr>
          <p:cNvPicPr>
            <a:picLocks noChangeAspect="1"/>
          </p:cNvPicPr>
          <p:nvPr userDrawn="1"/>
        </p:nvPicPr>
        <p:blipFill>
          <a:blip r:embed="rId3"/>
          <a:stretch>
            <a:fillRect/>
          </a:stretch>
        </p:blipFill>
        <p:spPr>
          <a:xfrm>
            <a:off x="269164" y="4588583"/>
            <a:ext cx="2759167" cy="1060235"/>
          </a:xfrm>
          <a:prstGeom prst="rect">
            <a:avLst/>
          </a:prstGeom>
        </p:spPr>
      </p:pic>
      <p:sp>
        <p:nvSpPr>
          <p:cNvPr id="2" name="Title 1">
            <a:extLst>
              <a:ext uri="{FF2B5EF4-FFF2-40B4-BE49-F238E27FC236}">
                <a16:creationId xmlns:a16="http://schemas.microsoft.com/office/drawing/2014/main" id="{76A660D2-4599-8A41-820C-C4593E8C43FF}"/>
              </a:ext>
            </a:extLst>
          </p:cNvPr>
          <p:cNvSpPr>
            <a:spLocks noGrp="1"/>
          </p:cNvSpPr>
          <p:nvPr>
            <p:ph type="title"/>
          </p:nvPr>
        </p:nvSpPr>
        <p:spPr>
          <a:xfrm>
            <a:off x="388932" y="576261"/>
            <a:ext cx="3787778" cy="2852737"/>
          </a:xfrm>
          <a:prstGeom prst="rect">
            <a:avLst/>
          </a:prstGeom>
        </p:spPr>
        <p:txBody>
          <a:bodyPr anchor="b">
            <a:normAutofit/>
          </a:bodyPr>
          <a:lstStyle>
            <a:lvl1pPr>
              <a:defRPr sz="4400" b="1">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2A51C5-AAB9-1748-8B0B-7662D5F5128C}"/>
              </a:ext>
            </a:extLst>
          </p:cNvPr>
          <p:cNvSpPr>
            <a:spLocks noGrp="1"/>
          </p:cNvSpPr>
          <p:nvPr>
            <p:ph type="body" idx="1"/>
          </p:nvPr>
        </p:nvSpPr>
        <p:spPr>
          <a:xfrm>
            <a:off x="388932" y="3464466"/>
            <a:ext cx="3787778" cy="795694"/>
          </a:xfrm>
        </p:spPr>
        <p:txBody>
          <a:bodyPr>
            <a:normAutofit/>
          </a:bodyPr>
          <a:lstStyle>
            <a:lvl1pPr marL="0" indent="0">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04094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Ligh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D6C49B6-4536-5945-81DF-9DB261057F59}"/>
              </a:ext>
            </a:extLst>
          </p:cNvPr>
          <p:cNvPicPr>
            <a:picLocks noChangeAspect="1"/>
          </p:cNvPicPr>
          <p:nvPr userDrawn="1"/>
        </p:nvPicPr>
        <p:blipFill>
          <a:blip r:embed="rId2"/>
          <a:stretch>
            <a:fillRect/>
          </a:stretch>
        </p:blipFill>
        <p:spPr>
          <a:xfrm>
            <a:off x="210132" y="6228848"/>
            <a:ext cx="1641954" cy="630936"/>
          </a:xfrm>
          <a:prstGeom prst="rect">
            <a:avLst/>
          </a:prstGeom>
        </p:spPr>
      </p:pic>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tx2"/>
                </a:solidFill>
              </a:defRPr>
            </a:lvl1pPr>
          </a:lstStyle>
          <a:p>
            <a:r>
              <a:rPr lang="en-US" dirty="0"/>
              <a:t>Click to edit Master title style</a:t>
            </a:r>
          </a:p>
        </p:txBody>
      </p:sp>
      <p:sp>
        <p:nvSpPr>
          <p:cNvPr id="8" name="Round Same Side Corner Rectangle 7">
            <a:extLst>
              <a:ext uri="{FF2B5EF4-FFF2-40B4-BE49-F238E27FC236}">
                <a16:creationId xmlns:a16="http://schemas.microsoft.com/office/drawing/2014/main" id="{AC3DB3D2-7116-3D42-BEE5-077B5CD39012}"/>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8">
            <a:extLst>
              <a:ext uri="{FF2B5EF4-FFF2-40B4-BE49-F238E27FC236}">
                <a16:creationId xmlns:a16="http://schemas.microsoft.com/office/drawing/2014/main" id="{EE44150A-F411-BC43-B661-D28FDCFBFF82}"/>
              </a:ext>
            </a:extLst>
          </p:cNvPr>
          <p:cNvSpPr/>
          <p:nvPr userDrawn="1"/>
        </p:nvSpPr>
        <p:spPr>
          <a:xfrm rot="5400000">
            <a:off x="659240" y="5840228"/>
            <a:ext cx="45719" cy="731521"/>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198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Photo">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CE6B9943-A6B9-AF4C-9CC7-0A1EE4CABC0F}"/>
              </a:ext>
            </a:extLst>
          </p:cNvPr>
          <p:cNvPicPr>
            <a:picLocks noChangeAspect="1"/>
          </p:cNvPicPr>
          <p:nvPr userDrawn="1"/>
        </p:nvPicPr>
        <p:blipFill>
          <a:blip r:embed="rId2"/>
          <a:stretch>
            <a:fillRect/>
          </a:stretch>
        </p:blipFill>
        <p:spPr>
          <a:xfrm>
            <a:off x="0" y="-1784"/>
            <a:ext cx="9144000" cy="6858000"/>
          </a:xfrm>
          <a:prstGeom prst="rect">
            <a:avLst/>
          </a:prstGeom>
        </p:spPr>
      </p:pic>
      <p:sp>
        <p:nvSpPr>
          <p:cNvPr id="3" name="Rectangle 2"/>
          <p:cNvSpPr/>
          <p:nvPr userDrawn="1"/>
        </p:nvSpPr>
        <p:spPr>
          <a:xfrm>
            <a:off x="0" y="2337760"/>
            <a:ext cx="9144000" cy="1768415"/>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1618401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971B-05F2-2B4D-8FE6-FE5E17F86FE1}"/>
              </a:ext>
            </a:extLst>
          </p:cNvPr>
          <p:cNvSpPr>
            <a:spLocks noGrp="1"/>
          </p:cNvSpPr>
          <p:nvPr>
            <p:ph type="title"/>
          </p:nvPr>
        </p:nvSpPr>
        <p:spPr>
          <a:xfrm>
            <a:off x="545504" y="422701"/>
            <a:ext cx="8052992" cy="915012"/>
          </a:xfrm>
          <a:prstGeom prst="rect">
            <a:avLst/>
          </a:prstGeom>
        </p:spPr>
        <p:txBody>
          <a:bodyPr anchor="ctr"/>
          <a:lstStyle/>
          <a:p>
            <a:r>
              <a:rPr lang="en-US"/>
              <a:t>Click to edit Master title style</a:t>
            </a:r>
          </a:p>
        </p:txBody>
      </p:sp>
      <p:sp>
        <p:nvSpPr>
          <p:cNvPr id="3" name="Content Placeholder 2">
            <a:extLst>
              <a:ext uri="{FF2B5EF4-FFF2-40B4-BE49-F238E27FC236}">
                <a16:creationId xmlns:a16="http://schemas.microsoft.com/office/drawing/2014/main" id="{FDEE7B00-3427-6F48-AE7A-61B4C4EB09C1}"/>
              </a:ext>
            </a:extLst>
          </p:cNvPr>
          <p:cNvSpPr>
            <a:spLocks noGrp="1"/>
          </p:cNvSpPr>
          <p:nvPr>
            <p:ph idx="1"/>
          </p:nvPr>
        </p:nvSpPr>
        <p:spPr>
          <a:xfrm>
            <a:off x="545504" y="1319893"/>
            <a:ext cx="8052992" cy="1456809"/>
          </a:xfrm>
        </p:spPr>
        <p:txBody>
          <a:bodyPr/>
          <a:lstStyle>
            <a:lvl1pPr>
              <a:defRPr>
                <a:solidFill>
                  <a:schemeClr val="tx2"/>
                </a:solidFill>
              </a:defRPr>
            </a:lvl1pPr>
            <a:lvl2pPr marL="457200" indent="-169863">
              <a:buFont typeface="Red Hat Text" panose="02010503040201060303" pitchFamily="2" charset="0"/>
              <a:buChar char="–"/>
              <a:defRPr>
                <a:solidFill>
                  <a:schemeClr val="tx2"/>
                </a:solidFill>
              </a:defRPr>
            </a:lvl2pPr>
            <a:lvl3pPr marL="627063" indent="-169863">
              <a:defRPr>
                <a:solidFill>
                  <a:schemeClr val="tx2"/>
                </a:solidFill>
              </a:defRPr>
            </a:lvl3pPr>
            <a:lvl4pPr marL="796925" indent="-169863">
              <a:buFont typeface="Red Hat Text" panose="02010503040201060303" pitchFamily="2" charset="0"/>
              <a:buChar char="–"/>
              <a:defRPr>
                <a:solidFill>
                  <a:schemeClr val="tx2"/>
                </a:solidFill>
              </a:defRPr>
            </a:lvl4pPr>
            <a:lvl5pPr marL="1031875" indent="-169863">
              <a:buFont typeface="Arial" panose="020B0604020202020204" pitchFamily="34" charset="0"/>
              <a:buChar char="»"/>
              <a:defRPr>
                <a:solidFill>
                  <a:schemeClr val="tx2"/>
                </a:solidFill>
              </a:defRPr>
            </a:lvl5pPr>
          </a:lstStyle>
          <a:p>
            <a:pPr lvl="0"/>
            <a:r>
              <a:rPr lang="en-US" dirty="0"/>
              <a:t>Click to edit Master text styles</a:t>
            </a:r>
          </a:p>
          <a:p>
            <a:pPr lvl="1"/>
            <a:r>
              <a:rPr lang="en-US" dirty="0"/>
              <a:t>Second level</a:t>
            </a:r>
          </a:p>
          <a:p>
            <a:pPr lvl="2"/>
            <a:r>
              <a:rPr lang="en-US"/>
              <a:t>Third </a:t>
            </a:r>
            <a:r>
              <a:rPr lang="en-US" dirty="0"/>
              <a:t>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Tree>
    <p:extLst>
      <p:ext uri="{BB962C8B-B14F-4D97-AF65-F5344CB8AC3E}">
        <p14:creationId xmlns:p14="http://schemas.microsoft.com/office/powerpoint/2010/main" val="1089134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ide Tab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4" name="Table Placeholder 3">
            <a:extLst>
              <a:ext uri="{FF2B5EF4-FFF2-40B4-BE49-F238E27FC236}">
                <a16:creationId xmlns:a16="http://schemas.microsoft.com/office/drawing/2014/main" id="{654709DA-1F8C-F34A-B051-399CAFCDA4B6}"/>
              </a:ext>
            </a:extLst>
          </p:cNvPr>
          <p:cNvSpPr>
            <a:spLocks noGrp="1"/>
          </p:cNvSpPr>
          <p:nvPr>
            <p:ph type="tbl" sz="quarter" idx="13"/>
          </p:nvPr>
        </p:nvSpPr>
        <p:spPr>
          <a:xfrm>
            <a:off x="545504" y="1800031"/>
            <a:ext cx="8052992" cy="4004426"/>
          </a:xfrm>
        </p:spPr>
        <p:txBody>
          <a:bodyPr/>
          <a:lstStyle/>
          <a:p>
            <a:endParaRPr lang="en-US"/>
          </a:p>
        </p:txBody>
      </p:sp>
      <p:sp>
        <p:nvSpPr>
          <p:cNvPr id="7" name="Title Placeholder 1">
            <a:extLst>
              <a:ext uri="{FF2B5EF4-FFF2-40B4-BE49-F238E27FC236}">
                <a16:creationId xmlns:a16="http://schemas.microsoft.com/office/drawing/2014/main" id="{67E3ED5B-DFAB-5246-BC4F-C56B9CAD9A23}"/>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151857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9" name="Title Placeholder 1">
            <a:extLst>
              <a:ext uri="{FF2B5EF4-FFF2-40B4-BE49-F238E27FC236}">
                <a16:creationId xmlns:a16="http://schemas.microsoft.com/office/drawing/2014/main" id="{D7A9F53B-7AB0-324C-8E5E-ACD72459F604}"/>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607984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7" name="Rounded Rectangle 6">
            <a:extLst>
              <a:ext uri="{FF2B5EF4-FFF2-40B4-BE49-F238E27FC236}">
                <a16:creationId xmlns:a16="http://schemas.microsoft.com/office/drawing/2014/main" id="{C994BE28-B265-7346-8D98-6FCEB6A040C7}"/>
              </a:ext>
            </a:extLst>
          </p:cNvPr>
          <p:cNvSpPr/>
          <p:nvPr userDrawn="1"/>
        </p:nvSpPr>
        <p:spPr>
          <a:xfrm>
            <a:off x="448318" y="1463981"/>
            <a:ext cx="8247364" cy="3178199"/>
          </a:xfrm>
          <a:prstGeom prst="roundRect">
            <a:avLst>
              <a:gd name="adj" fmla="val 8489"/>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B4F410-09AC-894E-9FAF-EAF83E5590C4}"/>
              </a:ext>
            </a:extLst>
          </p:cNvPr>
          <p:cNvSpPr/>
          <p:nvPr userDrawn="1"/>
        </p:nvSpPr>
        <p:spPr>
          <a:xfrm>
            <a:off x="357254" y="1070108"/>
            <a:ext cx="910147" cy="75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5045C8F-8768-414F-AD0C-53EB9863BDD7}"/>
              </a:ext>
            </a:extLst>
          </p:cNvPr>
          <p:cNvPicPr>
            <a:picLocks noChangeAspect="1"/>
          </p:cNvPicPr>
          <p:nvPr userDrawn="1"/>
        </p:nvPicPr>
        <p:blipFill>
          <a:blip r:embed="rId2"/>
          <a:stretch>
            <a:fillRect/>
          </a:stretch>
        </p:blipFill>
        <p:spPr>
          <a:xfrm>
            <a:off x="443894" y="1135478"/>
            <a:ext cx="749300" cy="596900"/>
          </a:xfrm>
          <a:prstGeom prst="rect">
            <a:avLst/>
          </a:prstGeom>
        </p:spPr>
      </p:pic>
      <p:grpSp>
        <p:nvGrpSpPr>
          <p:cNvPr id="11" name="Group 10">
            <a:extLst>
              <a:ext uri="{FF2B5EF4-FFF2-40B4-BE49-F238E27FC236}">
                <a16:creationId xmlns:a16="http://schemas.microsoft.com/office/drawing/2014/main" id="{C1868AF3-0132-D74A-9C52-08A94814185B}"/>
              </a:ext>
            </a:extLst>
          </p:cNvPr>
          <p:cNvGrpSpPr/>
          <p:nvPr userDrawn="1"/>
        </p:nvGrpSpPr>
        <p:grpSpPr>
          <a:xfrm rot="10800000">
            <a:off x="7878887" y="4283980"/>
            <a:ext cx="910147" cy="757038"/>
            <a:chOff x="2948054" y="1446028"/>
            <a:chExt cx="910147" cy="757038"/>
          </a:xfrm>
        </p:grpSpPr>
        <p:sp>
          <p:nvSpPr>
            <p:cNvPr id="12" name="Rectangle 11">
              <a:extLst>
                <a:ext uri="{FF2B5EF4-FFF2-40B4-BE49-F238E27FC236}">
                  <a16:creationId xmlns:a16="http://schemas.microsoft.com/office/drawing/2014/main" id="{6F490747-E020-E341-A924-930498B83B5B}"/>
                </a:ext>
              </a:extLst>
            </p:cNvPr>
            <p:cNvSpPr/>
            <p:nvPr/>
          </p:nvSpPr>
          <p:spPr>
            <a:xfrm>
              <a:off x="2948054" y="1446028"/>
              <a:ext cx="910147" cy="75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FC51BEE-873F-7043-930E-69CF1A5F71A5}"/>
                </a:ext>
              </a:extLst>
            </p:cNvPr>
            <p:cNvPicPr>
              <a:picLocks noChangeAspect="1"/>
            </p:cNvPicPr>
            <p:nvPr/>
          </p:nvPicPr>
          <p:blipFill>
            <a:blip r:embed="rId2"/>
            <a:stretch>
              <a:fillRect/>
            </a:stretch>
          </p:blipFill>
          <p:spPr>
            <a:xfrm>
              <a:off x="3034694" y="1511398"/>
              <a:ext cx="749300" cy="596900"/>
            </a:xfrm>
            <a:prstGeom prst="rect">
              <a:avLst/>
            </a:prstGeom>
          </p:spPr>
        </p:pic>
      </p:grpSp>
      <p:sp>
        <p:nvSpPr>
          <p:cNvPr id="4" name="Text Placeholder 3">
            <a:extLst>
              <a:ext uri="{FF2B5EF4-FFF2-40B4-BE49-F238E27FC236}">
                <a16:creationId xmlns:a16="http://schemas.microsoft.com/office/drawing/2014/main" id="{4D4B2353-9376-E74A-8E4C-EAA38AEEC64A}"/>
              </a:ext>
            </a:extLst>
          </p:cNvPr>
          <p:cNvSpPr>
            <a:spLocks noGrp="1"/>
          </p:cNvSpPr>
          <p:nvPr>
            <p:ph type="body" sz="quarter" idx="13"/>
          </p:nvPr>
        </p:nvSpPr>
        <p:spPr>
          <a:xfrm>
            <a:off x="880269" y="1892516"/>
            <a:ext cx="7383462" cy="2308225"/>
          </a:xfrm>
        </p:spPr>
        <p:txBody>
          <a:bodyPr anchor="ctr">
            <a:normAutofit/>
          </a:bodyPr>
          <a:lstStyle>
            <a:lvl1pPr marL="0" indent="0" algn="ctr">
              <a:buNone/>
              <a:defRPr sz="2400" b="1"/>
            </a:lvl1pPr>
          </a:lstStyle>
          <a:p>
            <a:pPr lvl="0"/>
            <a:r>
              <a:rPr lang="en-US" dirty="0"/>
              <a:t>Click to edit Master text styles</a:t>
            </a:r>
          </a:p>
        </p:txBody>
      </p:sp>
    </p:spTree>
    <p:extLst>
      <p:ext uri="{BB962C8B-B14F-4D97-AF65-F5344CB8AC3E}">
        <p14:creationId xmlns:p14="http://schemas.microsoft.com/office/powerpoint/2010/main" val="4190135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EE7B00-3427-6F48-AE7A-61B4C4EB09C1}"/>
              </a:ext>
            </a:extLst>
          </p:cNvPr>
          <p:cNvSpPr>
            <a:spLocks noGrp="1"/>
          </p:cNvSpPr>
          <p:nvPr>
            <p:ph idx="1"/>
          </p:nvPr>
        </p:nvSpPr>
        <p:spPr>
          <a:xfrm>
            <a:off x="545504" y="1800030"/>
            <a:ext cx="3522738" cy="414828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8" name="Rectangle 7">
            <a:extLst>
              <a:ext uri="{FF2B5EF4-FFF2-40B4-BE49-F238E27FC236}">
                <a16:creationId xmlns:a16="http://schemas.microsoft.com/office/drawing/2014/main" id="{B2E0396A-83CE-CC44-ACF7-6A0542448F97}"/>
              </a:ext>
            </a:extLst>
          </p:cNvPr>
          <p:cNvSpPr/>
          <p:nvPr userDrawn="1"/>
        </p:nvSpPr>
        <p:spPr>
          <a:xfrm>
            <a:off x="5236145" y="5841437"/>
            <a:ext cx="3904486" cy="1068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299F940E-A711-3240-A71B-6D41E1BCAB11}"/>
              </a:ext>
            </a:extLst>
          </p:cNvPr>
          <p:cNvSpPr>
            <a:spLocks noGrp="1"/>
          </p:cNvSpPr>
          <p:nvPr>
            <p:ph type="pic" sz="quarter" idx="13"/>
          </p:nvPr>
        </p:nvSpPr>
        <p:spPr>
          <a:xfrm>
            <a:off x="5236145" y="1800225"/>
            <a:ext cx="3904486" cy="4041775"/>
          </a:xfrm>
        </p:spPr>
        <p:txBody>
          <a:bodyPr/>
          <a:lstStyle/>
          <a:p>
            <a:endParaRPr lang="en-US"/>
          </a:p>
        </p:txBody>
      </p:sp>
      <p:sp>
        <p:nvSpPr>
          <p:cNvPr id="9" name="Title Placeholder 1">
            <a:extLst>
              <a:ext uri="{FF2B5EF4-FFF2-40B4-BE49-F238E27FC236}">
                <a16:creationId xmlns:a16="http://schemas.microsoft.com/office/drawing/2014/main" id="{42F8DC89-C891-054F-95F3-93CC7391488E}"/>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802031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lumn Info (Gree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cxnSp>
        <p:nvCxnSpPr>
          <p:cNvPr id="7" name="Straight Connector 6">
            <a:extLst>
              <a:ext uri="{FF2B5EF4-FFF2-40B4-BE49-F238E27FC236}">
                <a16:creationId xmlns:a16="http://schemas.microsoft.com/office/drawing/2014/main" id="{792932B5-E71E-3241-A18A-A069CBF99588}"/>
              </a:ext>
            </a:extLst>
          </p:cNvPr>
          <p:cNvCxnSpPr/>
          <p:nvPr userDrawn="1"/>
        </p:nvCxnSpPr>
        <p:spPr>
          <a:xfrm>
            <a:off x="3178700" y="2176129"/>
            <a:ext cx="0" cy="2947480"/>
          </a:xfrm>
          <a:prstGeom prst="line">
            <a:avLst/>
          </a:prstGeom>
          <a:ln w="12700">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7A74B9D-4424-914A-AE2B-216089D8B148}"/>
              </a:ext>
            </a:extLst>
          </p:cNvPr>
          <p:cNvCxnSpPr/>
          <p:nvPr userDrawn="1"/>
        </p:nvCxnSpPr>
        <p:spPr>
          <a:xfrm>
            <a:off x="5965297" y="2176129"/>
            <a:ext cx="0" cy="2947480"/>
          </a:xfrm>
          <a:prstGeom prst="line">
            <a:avLst/>
          </a:prstGeom>
          <a:ln w="12700">
            <a:solidFill>
              <a:schemeClr val="accent3"/>
            </a:solidFill>
            <a:round/>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19878123-80FE-E845-B214-1A5F6672F068}"/>
              </a:ext>
            </a:extLst>
          </p:cNvPr>
          <p:cNvSpPr>
            <a:spLocks noGrp="1"/>
          </p:cNvSpPr>
          <p:nvPr>
            <p:ph type="body" sz="quarter" idx="21"/>
          </p:nvPr>
        </p:nvSpPr>
        <p:spPr>
          <a:xfrm>
            <a:off x="545502" y="2176128"/>
            <a:ext cx="2479798" cy="398833"/>
          </a:xfrm>
        </p:spPr>
        <p:txBody>
          <a:bodyPr anchor="ctr"/>
          <a:lstStyle>
            <a:lvl1pPr marL="0" indent="0" algn="ctr">
              <a:buNone/>
              <a:defRPr>
                <a:solidFill>
                  <a:schemeClr val="accent3"/>
                </a:solidFill>
              </a:defRPr>
            </a:lvl1pPr>
          </a:lstStyle>
          <a:p>
            <a:pPr lvl="0"/>
            <a:r>
              <a:rPr lang="en-US" dirty="0"/>
              <a:t>Click to edit Master text styles</a:t>
            </a:r>
          </a:p>
        </p:txBody>
      </p:sp>
      <p:sp>
        <p:nvSpPr>
          <p:cNvPr id="22" name="Text Placeholder 20">
            <a:extLst>
              <a:ext uri="{FF2B5EF4-FFF2-40B4-BE49-F238E27FC236}">
                <a16:creationId xmlns:a16="http://schemas.microsoft.com/office/drawing/2014/main" id="{67DC9D66-33EE-BA4F-804F-259A522560E0}"/>
              </a:ext>
            </a:extLst>
          </p:cNvPr>
          <p:cNvSpPr>
            <a:spLocks noGrp="1"/>
          </p:cNvSpPr>
          <p:nvPr>
            <p:ph type="body" sz="quarter" idx="22"/>
          </p:nvPr>
        </p:nvSpPr>
        <p:spPr>
          <a:xfrm>
            <a:off x="3332098" y="2176128"/>
            <a:ext cx="2479789" cy="398833"/>
          </a:xfrm>
        </p:spPr>
        <p:txBody>
          <a:bodyPr anchor="ctr"/>
          <a:lstStyle>
            <a:lvl1pPr marL="0" indent="0" algn="ctr">
              <a:buNone/>
              <a:defRPr>
                <a:solidFill>
                  <a:schemeClr val="accent3"/>
                </a:solidFill>
              </a:defRPr>
            </a:lvl1pPr>
          </a:lstStyle>
          <a:p>
            <a:pPr lvl="0"/>
            <a:r>
              <a:rPr lang="en-US" dirty="0"/>
              <a:t>Click to edit Master text styles</a:t>
            </a:r>
          </a:p>
        </p:txBody>
      </p:sp>
      <p:sp>
        <p:nvSpPr>
          <p:cNvPr id="23" name="Text Placeholder 20">
            <a:extLst>
              <a:ext uri="{FF2B5EF4-FFF2-40B4-BE49-F238E27FC236}">
                <a16:creationId xmlns:a16="http://schemas.microsoft.com/office/drawing/2014/main" id="{387DC758-3976-CE4B-AA05-839E218E3BE9}"/>
              </a:ext>
            </a:extLst>
          </p:cNvPr>
          <p:cNvSpPr>
            <a:spLocks noGrp="1"/>
          </p:cNvSpPr>
          <p:nvPr>
            <p:ph type="body" sz="quarter" idx="23"/>
          </p:nvPr>
        </p:nvSpPr>
        <p:spPr>
          <a:xfrm>
            <a:off x="6118680" y="2176128"/>
            <a:ext cx="2479798" cy="398833"/>
          </a:xfrm>
        </p:spPr>
        <p:txBody>
          <a:bodyPr anchor="ctr"/>
          <a:lstStyle>
            <a:lvl1pPr marL="0" indent="0" algn="ctr">
              <a:buNone/>
              <a:defRPr>
                <a:solidFill>
                  <a:schemeClr val="accent3"/>
                </a:solidFill>
              </a:defRPr>
            </a:lvl1pPr>
          </a:lstStyle>
          <a:p>
            <a:pPr lvl="0"/>
            <a:r>
              <a:rPr lang="en-US" dirty="0"/>
              <a:t>Click to edit Master text styles</a:t>
            </a:r>
          </a:p>
        </p:txBody>
      </p:sp>
      <p:sp>
        <p:nvSpPr>
          <p:cNvPr id="24" name="Text Placeholder 20">
            <a:extLst>
              <a:ext uri="{FF2B5EF4-FFF2-40B4-BE49-F238E27FC236}">
                <a16:creationId xmlns:a16="http://schemas.microsoft.com/office/drawing/2014/main" id="{0FADD81E-6FCC-4942-8D3B-F85CC34EFEBF}"/>
              </a:ext>
            </a:extLst>
          </p:cNvPr>
          <p:cNvSpPr>
            <a:spLocks noGrp="1"/>
          </p:cNvSpPr>
          <p:nvPr>
            <p:ph type="body" sz="quarter" idx="24" hasCustomPrompt="1"/>
          </p:nvPr>
        </p:nvSpPr>
        <p:spPr>
          <a:xfrm>
            <a:off x="3332098" y="2706286"/>
            <a:ext cx="2479789" cy="815512"/>
          </a:xfrm>
        </p:spPr>
        <p:txBody>
          <a:bodyPr anchor="ctr">
            <a:noAutofit/>
          </a:bodyPr>
          <a:lstStyle>
            <a:lvl1pPr marL="0" indent="0" algn="ctr">
              <a:buNone/>
              <a:defRPr sz="4800" b="1">
                <a:solidFill>
                  <a:schemeClr val="accent3"/>
                </a:solidFill>
              </a:defRPr>
            </a:lvl1pPr>
          </a:lstStyle>
          <a:p>
            <a:pPr lvl="0"/>
            <a:r>
              <a:rPr lang="en-US" dirty="0"/>
              <a:t>#</a:t>
            </a:r>
          </a:p>
        </p:txBody>
      </p:sp>
      <p:sp>
        <p:nvSpPr>
          <p:cNvPr id="25" name="Text Placeholder 20">
            <a:extLst>
              <a:ext uri="{FF2B5EF4-FFF2-40B4-BE49-F238E27FC236}">
                <a16:creationId xmlns:a16="http://schemas.microsoft.com/office/drawing/2014/main" id="{4F9C854F-50A6-4045-AC3A-E7B409C12188}"/>
              </a:ext>
            </a:extLst>
          </p:cNvPr>
          <p:cNvSpPr>
            <a:spLocks noGrp="1"/>
          </p:cNvSpPr>
          <p:nvPr>
            <p:ph type="body" sz="quarter" idx="25" hasCustomPrompt="1"/>
          </p:nvPr>
        </p:nvSpPr>
        <p:spPr>
          <a:xfrm>
            <a:off x="545501" y="2706286"/>
            <a:ext cx="2479789" cy="815512"/>
          </a:xfrm>
        </p:spPr>
        <p:txBody>
          <a:bodyPr anchor="ctr">
            <a:noAutofit/>
          </a:bodyPr>
          <a:lstStyle>
            <a:lvl1pPr marL="0" indent="0" algn="ctr">
              <a:buNone/>
              <a:defRPr sz="4800" b="1">
                <a:solidFill>
                  <a:schemeClr val="accent3"/>
                </a:solidFill>
              </a:defRPr>
            </a:lvl1pPr>
          </a:lstStyle>
          <a:p>
            <a:pPr lvl="0"/>
            <a:r>
              <a:rPr lang="en-US" dirty="0"/>
              <a:t>#</a:t>
            </a:r>
          </a:p>
        </p:txBody>
      </p:sp>
      <p:sp>
        <p:nvSpPr>
          <p:cNvPr id="26" name="Text Placeholder 20">
            <a:extLst>
              <a:ext uri="{FF2B5EF4-FFF2-40B4-BE49-F238E27FC236}">
                <a16:creationId xmlns:a16="http://schemas.microsoft.com/office/drawing/2014/main" id="{003CF7E5-9905-4A47-A724-268993FABDFD}"/>
              </a:ext>
            </a:extLst>
          </p:cNvPr>
          <p:cNvSpPr>
            <a:spLocks noGrp="1"/>
          </p:cNvSpPr>
          <p:nvPr>
            <p:ph type="body" sz="quarter" idx="26" hasCustomPrompt="1"/>
          </p:nvPr>
        </p:nvSpPr>
        <p:spPr>
          <a:xfrm>
            <a:off x="6118680" y="2706286"/>
            <a:ext cx="2479789" cy="815512"/>
          </a:xfrm>
        </p:spPr>
        <p:txBody>
          <a:bodyPr anchor="ctr">
            <a:noAutofit/>
          </a:bodyPr>
          <a:lstStyle>
            <a:lvl1pPr marL="0" indent="0" algn="ctr">
              <a:buNone/>
              <a:defRPr sz="4800" b="1">
                <a:solidFill>
                  <a:schemeClr val="accent3"/>
                </a:solidFill>
              </a:defRPr>
            </a:lvl1pPr>
          </a:lstStyle>
          <a:p>
            <a:pPr lvl="0"/>
            <a:r>
              <a:rPr lang="en-US" dirty="0"/>
              <a:t>#</a:t>
            </a:r>
          </a:p>
        </p:txBody>
      </p:sp>
      <p:sp>
        <p:nvSpPr>
          <p:cNvPr id="27" name="Text Placeholder 20">
            <a:extLst>
              <a:ext uri="{FF2B5EF4-FFF2-40B4-BE49-F238E27FC236}">
                <a16:creationId xmlns:a16="http://schemas.microsoft.com/office/drawing/2014/main" id="{01E27152-71FF-FB40-9959-EA4F854384C7}"/>
              </a:ext>
            </a:extLst>
          </p:cNvPr>
          <p:cNvSpPr>
            <a:spLocks noGrp="1"/>
          </p:cNvSpPr>
          <p:nvPr>
            <p:ph type="body" sz="quarter" idx="27"/>
          </p:nvPr>
        </p:nvSpPr>
        <p:spPr>
          <a:xfrm>
            <a:off x="545502"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28" name="Text Placeholder 20">
            <a:extLst>
              <a:ext uri="{FF2B5EF4-FFF2-40B4-BE49-F238E27FC236}">
                <a16:creationId xmlns:a16="http://schemas.microsoft.com/office/drawing/2014/main" id="{81F09481-70BD-6A43-97E6-B1E69E5D047A}"/>
              </a:ext>
            </a:extLst>
          </p:cNvPr>
          <p:cNvSpPr>
            <a:spLocks noGrp="1"/>
          </p:cNvSpPr>
          <p:nvPr>
            <p:ph type="body" sz="quarter" idx="28"/>
          </p:nvPr>
        </p:nvSpPr>
        <p:spPr>
          <a:xfrm>
            <a:off x="3332098"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29" name="Text Placeholder 20">
            <a:extLst>
              <a:ext uri="{FF2B5EF4-FFF2-40B4-BE49-F238E27FC236}">
                <a16:creationId xmlns:a16="http://schemas.microsoft.com/office/drawing/2014/main" id="{65DA3121-FA84-974E-BF6F-91C2AEB0245E}"/>
              </a:ext>
            </a:extLst>
          </p:cNvPr>
          <p:cNvSpPr>
            <a:spLocks noGrp="1"/>
          </p:cNvSpPr>
          <p:nvPr>
            <p:ph type="body" sz="quarter" idx="29"/>
          </p:nvPr>
        </p:nvSpPr>
        <p:spPr>
          <a:xfrm>
            <a:off x="6118671"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16" name="Title Placeholder 1">
            <a:extLst>
              <a:ext uri="{FF2B5EF4-FFF2-40B4-BE49-F238E27FC236}">
                <a16:creationId xmlns:a16="http://schemas.microsoft.com/office/drawing/2014/main" id="{D31E6178-3462-D54E-9612-D8AEB1512A06}"/>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410701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Info (Purp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cxnSp>
        <p:nvCxnSpPr>
          <p:cNvPr id="7" name="Straight Connector 6">
            <a:extLst>
              <a:ext uri="{FF2B5EF4-FFF2-40B4-BE49-F238E27FC236}">
                <a16:creationId xmlns:a16="http://schemas.microsoft.com/office/drawing/2014/main" id="{792932B5-E71E-3241-A18A-A069CBF99588}"/>
              </a:ext>
            </a:extLst>
          </p:cNvPr>
          <p:cNvCxnSpPr/>
          <p:nvPr userDrawn="1"/>
        </p:nvCxnSpPr>
        <p:spPr>
          <a:xfrm>
            <a:off x="3178700" y="2176129"/>
            <a:ext cx="0" cy="2947480"/>
          </a:xfrm>
          <a:prstGeom prst="line">
            <a:avLst/>
          </a:prstGeom>
          <a:ln w="12700">
            <a:solidFill>
              <a:schemeClr val="bg2"/>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7A74B9D-4424-914A-AE2B-216089D8B148}"/>
              </a:ext>
            </a:extLst>
          </p:cNvPr>
          <p:cNvCxnSpPr/>
          <p:nvPr userDrawn="1"/>
        </p:nvCxnSpPr>
        <p:spPr>
          <a:xfrm>
            <a:off x="5965297" y="2176129"/>
            <a:ext cx="0" cy="2947480"/>
          </a:xfrm>
          <a:prstGeom prst="line">
            <a:avLst/>
          </a:prstGeom>
          <a:ln w="1270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19878123-80FE-E845-B214-1A5F6672F068}"/>
              </a:ext>
            </a:extLst>
          </p:cNvPr>
          <p:cNvSpPr>
            <a:spLocks noGrp="1"/>
          </p:cNvSpPr>
          <p:nvPr>
            <p:ph type="body" sz="quarter" idx="21"/>
          </p:nvPr>
        </p:nvSpPr>
        <p:spPr>
          <a:xfrm>
            <a:off x="545502" y="2107779"/>
            <a:ext cx="2479798" cy="535531"/>
          </a:xfrm>
        </p:spPr>
        <p:txBody>
          <a:bodyPr anchor="ctr"/>
          <a:lstStyle>
            <a:lvl1pPr marL="0" indent="0" algn="ctr">
              <a:buNone/>
              <a:defRPr>
                <a:solidFill>
                  <a:schemeClr val="bg2"/>
                </a:solidFill>
              </a:defRPr>
            </a:lvl1pPr>
          </a:lstStyle>
          <a:p>
            <a:pPr lvl="0"/>
            <a:r>
              <a:rPr lang="en-US" dirty="0"/>
              <a:t>Click to edit Master text styles</a:t>
            </a:r>
          </a:p>
        </p:txBody>
      </p:sp>
      <p:sp>
        <p:nvSpPr>
          <p:cNvPr id="22" name="Text Placeholder 20">
            <a:extLst>
              <a:ext uri="{FF2B5EF4-FFF2-40B4-BE49-F238E27FC236}">
                <a16:creationId xmlns:a16="http://schemas.microsoft.com/office/drawing/2014/main" id="{67DC9D66-33EE-BA4F-804F-259A522560E0}"/>
              </a:ext>
            </a:extLst>
          </p:cNvPr>
          <p:cNvSpPr>
            <a:spLocks noGrp="1"/>
          </p:cNvSpPr>
          <p:nvPr>
            <p:ph type="body" sz="quarter" idx="22"/>
          </p:nvPr>
        </p:nvSpPr>
        <p:spPr>
          <a:xfrm>
            <a:off x="3332098" y="2107779"/>
            <a:ext cx="2479789" cy="535531"/>
          </a:xfrm>
        </p:spPr>
        <p:txBody>
          <a:bodyPr anchor="ctr"/>
          <a:lstStyle>
            <a:lvl1pPr marL="0" indent="0" algn="ctr">
              <a:buNone/>
              <a:defRPr>
                <a:solidFill>
                  <a:schemeClr val="bg2"/>
                </a:solidFill>
              </a:defRPr>
            </a:lvl1pPr>
          </a:lstStyle>
          <a:p>
            <a:pPr lvl="0"/>
            <a:r>
              <a:rPr lang="en-US" dirty="0"/>
              <a:t>Click to edit Master text styles</a:t>
            </a:r>
          </a:p>
        </p:txBody>
      </p:sp>
      <p:sp>
        <p:nvSpPr>
          <p:cNvPr id="23" name="Text Placeholder 20">
            <a:extLst>
              <a:ext uri="{FF2B5EF4-FFF2-40B4-BE49-F238E27FC236}">
                <a16:creationId xmlns:a16="http://schemas.microsoft.com/office/drawing/2014/main" id="{387DC758-3976-CE4B-AA05-839E218E3BE9}"/>
              </a:ext>
            </a:extLst>
          </p:cNvPr>
          <p:cNvSpPr>
            <a:spLocks noGrp="1"/>
          </p:cNvSpPr>
          <p:nvPr>
            <p:ph type="body" sz="quarter" idx="23"/>
          </p:nvPr>
        </p:nvSpPr>
        <p:spPr>
          <a:xfrm>
            <a:off x="6118680" y="2107779"/>
            <a:ext cx="2479798" cy="535531"/>
          </a:xfrm>
        </p:spPr>
        <p:txBody>
          <a:bodyPr anchor="ctr"/>
          <a:lstStyle>
            <a:lvl1pPr marL="0" indent="0" algn="ctr">
              <a:buNone/>
              <a:defRPr>
                <a:solidFill>
                  <a:schemeClr val="bg2"/>
                </a:solidFill>
              </a:defRPr>
            </a:lvl1pPr>
          </a:lstStyle>
          <a:p>
            <a:pPr lvl="0"/>
            <a:r>
              <a:rPr lang="en-US" dirty="0"/>
              <a:t>Click to edit Master text styles</a:t>
            </a:r>
          </a:p>
        </p:txBody>
      </p:sp>
      <p:sp>
        <p:nvSpPr>
          <p:cNvPr id="24" name="Text Placeholder 20">
            <a:extLst>
              <a:ext uri="{FF2B5EF4-FFF2-40B4-BE49-F238E27FC236}">
                <a16:creationId xmlns:a16="http://schemas.microsoft.com/office/drawing/2014/main" id="{0FADD81E-6FCC-4942-8D3B-F85CC34EFEBF}"/>
              </a:ext>
            </a:extLst>
          </p:cNvPr>
          <p:cNvSpPr>
            <a:spLocks noGrp="1"/>
          </p:cNvSpPr>
          <p:nvPr>
            <p:ph type="body" sz="quarter" idx="24" hasCustomPrompt="1"/>
          </p:nvPr>
        </p:nvSpPr>
        <p:spPr>
          <a:xfrm>
            <a:off x="3332098" y="2706286"/>
            <a:ext cx="2479789" cy="815512"/>
          </a:xfrm>
        </p:spPr>
        <p:txBody>
          <a:bodyPr anchor="ctr">
            <a:noAutofit/>
          </a:bodyPr>
          <a:lstStyle>
            <a:lvl1pPr marL="0" indent="0" algn="ctr">
              <a:buNone/>
              <a:defRPr sz="4800" b="1">
                <a:solidFill>
                  <a:schemeClr val="bg2"/>
                </a:solidFill>
              </a:defRPr>
            </a:lvl1pPr>
          </a:lstStyle>
          <a:p>
            <a:pPr lvl="0"/>
            <a:r>
              <a:rPr lang="en-US" dirty="0"/>
              <a:t>#</a:t>
            </a:r>
          </a:p>
        </p:txBody>
      </p:sp>
      <p:sp>
        <p:nvSpPr>
          <p:cNvPr id="25" name="Text Placeholder 20">
            <a:extLst>
              <a:ext uri="{FF2B5EF4-FFF2-40B4-BE49-F238E27FC236}">
                <a16:creationId xmlns:a16="http://schemas.microsoft.com/office/drawing/2014/main" id="{4F9C854F-50A6-4045-AC3A-E7B409C12188}"/>
              </a:ext>
            </a:extLst>
          </p:cNvPr>
          <p:cNvSpPr>
            <a:spLocks noGrp="1"/>
          </p:cNvSpPr>
          <p:nvPr>
            <p:ph type="body" sz="quarter" idx="25" hasCustomPrompt="1"/>
          </p:nvPr>
        </p:nvSpPr>
        <p:spPr>
          <a:xfrm>
            <a:off x="545501" y="2706286"/>
            <a:ext cx="2479789" cy="815512"/>
          </a:xfrm>
        </p:spPr>
        <p:txBody>
          <a:bodyPr anchor="ctr">
            <a:noAutofit/>
          </a:bodyPr>
          <a:lstStyle>
            <a:lvl1pPr marL="0" indent="0" algn="ctr">
              <a:buNone/>
              <a:defRPr sz="4800" b="1">
                <a:solidFill>
                  <a:schemeClr val="bg2"/>
                </a:solidFill>
              </a:defRPr>
            </a:lvl1pPr>
          </a:lstStyle>
          <a:p>
            <a:pPr lvl="0"/>
            <a:r>
              <a:rPr lang="en-US" dirty="0"/>
              <a:t>#</a:t>
            </a:r>
          </a:p>
        </p:txBody>
      </p:sp>
      <p:sp>
        <p:nvSpPr>
          <p:cNvPr id="26" name="Text Placeholder 20">
            <a:extLst>
              <a:ext uri="{FF2B5EF4-FFF2-40B4-BE49-F238E27FC236}">
                <a16:creationId xmlns:a16="http://schemas.microsoft.com/office/drawing/2014/main" id="{003CF7E5-9905-4A47-A724-268993FABDFD}"/>
              </a:ext>
            </a:extLst>
          </p:cNvPr>
          <p:cNvSpPr>
            <a:spLocks noGrp="1"/>
          </p:cNvSpPr>
          <p:nvPr>
            <p:ph type="body" sz="quarter" idx="26" hasCustomPrompt="1"/>
          </p:nvPr>
        </p:nvSpPr>
        <p:spPr>
          <a:xfrm>
            <a:off x="6118680" y="2706286"/>
            <a:ext cx="2479789" cy="815512"/>
          </a:xfrm>
        </p:spPr>
        <p:txBody>
          <a:bodyPr anchor="ctr">
            <a:noAutofit/>
          </a:bodyPr>
          <a:lstStyle>
            <a:lvl1pPr marL="0" indent="0" algn="ctr">
              <a:buNone/>
              <a:defRPr sz="4800" b="1">
                <a:solidFill>
                  <a:schemeClr val="bg2"/>
                </a:solidFill>
              </a:defRPr>
            </a:lvl1pPr>
          </a:lstStyle>
          <a:p>
            <a:pPr lvl="0"/>
            <a:r>
              <a:rPr lang="en-US" dirty="0"/>
              <a:t>#</a:t>
            </a:r>
          </a:p>
        </p:txBody>
      </p:sp>
      <p:sp>
        <p:nvSpPr>
          <p:cNvPr id="27" name="Text Placeholder 20">
            <a:extLst>
              <a:ext uri="{FF2B5EF4-FFF2-40B4-BE49-F238E27FC236}">
                <a16:creationId xmlns:a16="http://schemas.microsoft.com/office/drawing/2014/main" id="{01E27152-71FF-FB40-9959-EA4F854384C7}"/>
              </a:ext>
            </a:extLst>
          </p:cNvPr>
          <p:cNvSpPr>
            <a:spLocks noGrp="1"/>
          </p:cNvSpPr>
          <p:nvPr>
            <p:ph type="body" sz="quarter" idx="27"/>
          </p:nvPr>
        </p:nvSpPr>
        <p:spPr>
          <a:xfrm>
            <a:off x="545502"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28" name="Text Placeholder 20">
            <a:extLst>
              <a:ext uri="{FF2B5EF4-FFF2-40B4-BE49-F238E27FC236}">
                <a16:creationId xmlns:a16="http://schemas.microsoft.com/office/drawing/2014/main" id="{81F09481-70BD-6A43-97E6-B1E69E5D047A}"/>
              </a:ext>
            </a:extLst>
          </p:cNvPr>
          <p:cNvSpPr>
            <a:spLocks noGrp="1"/>
          </p:cNvSpPr>
          <p:nvPr>
            <p:ph type="body" sz="quarter" idx="28"/>
          </p:nvPr>
        </p:nvSpPr>
        <p:spPr>
          <a:xfrm>
            <a:off x="3332098"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29" name="Text Placeholder 20">
            <a:extLst>
              <a:ext uri="{FF2B5EF4-FFF2-40B4-BE49-F238E27FC236}">
                <a16:creationId xmlns:a16="http://schemas.microsoft.com/office/drawing/2014/main" id="{65DA3121-FA84-974E-BF6F-91C2AEB0245E}"/>
              </a:ext>
            </a:extLst>
          </p:cNvPr>
          <p:cNvSpPr>
            <a:spLocks noGrp="1"/>
          </p:cNvSpPr>
          <p:nvPr>
            <p:ph type="body" sz="quarter" idx="29"/>
          </p:nvPr>
        </p:nvSpPr>
        <p:spPr>
          <a:xfrm>
            <a:off x="6118671" y="3649177"/>
            <a:ext cx="2479798" cy="1474432"/>
          </a:xfrm>
        </p:spPr>
        <p:txBody>
          <a:bodyPr anchor="t">
            <a:noAutofit/>
          </a:bodyPr>
          <a:lstStyle>
            <a:lvl1pPr marL="0" indent="0" algn="ctr">
              <a:buNone/>
              <a:defRPr sz="1600" b="1">
                <a:solidFill>
                  <a:schemeClr val="tx2"/>
                </a:solidFill>
              </a:defRPr>
            </a:lvl1pPr>
          </a:lstStyle>
          <a:p>
            <a:pPr lvl="0"/>
            <a:r>
              <a:rPr lang="en-US" dirty="0"/>
              <a:t>Click to edit Master text styles</a:t>
            </a:r>
          </a:p>
        </p:txBody>
      </p:sp>
      <p:sp>
        <p:nvSpPr>
          <p:cNvPr id="16" name="Title Placeholder 1">
            <a:extLst>
              <a:ext uri="{FF2B5EF4-FFF2-40B4-BE49-F238E27FC236}">
                <a16:creationId xmlns:a16="http://schemas.microsoft.com/office/drawing/2014/main" id="{D31E6178-3462-D54E-9612-D8AEB1512A06}"/>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725308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ttom Photo">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11" name="Rectangle 10">
            <a:extLst>
              <a:ext uri="{FF2B5EF4-FFF2-40B4-BE49-F238E27FC236}">
                <a16:creationId xmlns:a16="http://schemas.microsoft.com/office/drawing/2014/main" id="{BAA39CAE-7C9F-D242-ACC4-A3BAE74AA1F0}"/>
              </a:ext>
            </a:extLst>
          </p:cNvPr>
          <p:cNvSpPr/>
          <p:nvPr userDrawn="1"/>
        </p:nvSpPr>
        <p:spPr>
          <a:xfrm>
            <a:off x="0" y="4279901"/>
            <a:ext cx="9144000" cy="2578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F059BE3D-5D29-9444-93E9-013D637B603F}"/>
              </a:ext>
            </a:extLst>
          </p:cNvPr>
          <p:cNvSpPr>
            <a:spLocks noGrp="1"/>
          </p:cNvSpPr>
          <p:nvPr>
            <p:ph type="pic" sz="quarter" idx="13"/>
          </p:nvPr>
        </p:nvSpPr>
        <p:spPr>
          <a:xfrm>
            <a:off x="0" y="4279901"/>
            <a:ext cx="9144000" cy="2578099"/>
          </a:xfrm>
        </p:spPr>
        <p:txBody>
          <a:bodyPr/>
          <a:lstStyle/>
          <a:p>
            <a:endParaRPr lang="en-US"/>
          </a:p>
        </p:txBody>
      </p:sp>
      <p:sp>
        <p:nvSpPr>
          <p:cNvPr id="8" name="Title Placeholder 1">
            <a:extLst>
              <a:ext uri="{FF2B5EF4-FFF2-40B4-BE49-F238E27FC236}">
                <a16:creationId xmlns:a16="http://schemas.microsoft.com/office/drawing/2014/main" id="{E6EC9305-2C8C-A746-BFA2-86CABB9D9F81}"/>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2">
            <a:extLst>
              <a:ext uri="{FF2B5EF4-FFF2-40B4-BE49-F238E27FC236}">
                <a16:creationId xmlns:a16="http://schemas.microsoft.com/office/drawing/2014/main" id="{E591DC1B-7E66-7447-B06D-5EC855584031}"/>
              </a:ext>
            </a:extLst>
          </p:cNvPr>
          <p:cNvSpPr>
            <a:spLocks noGrp="1"/>
          </p:cNvSpPr>
          <p:nvPr>
            <p:ph idx="1"/>
          </p:nvPr>
        </p:nvSpPr>
        <p:spPr>
          <a:xfrm>
            <a:off x="545504" y="1319893"/>
            <a:ext cx="8052992" cy="145680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7281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Custom">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6F6D9C8-4E11-BC44-BEE4-5A43AC4DB2E5}"/>
              </a:ext>
            </a:extLst>
          </p:cNvPr>
          <p:cNvSpPr>
            <a:spLocks noGrp="1"/>
          </p:cNvSpPr>
          <p:nvPr>
            <p:ph type="pic" sz="quarter" idx="10"/>
          </p:nvPr>
        </p:nvSpPr>
        <p:spPr>
          <a:xfrm>
            <a:off x="0" y="0"/>
            <a:ext cx="9144000" cy="6858000"/>
          </a:xfrm>
        </p:spPr>
        <p:txBody>
          <a:bodyPr/>
          <a:lstStyle/>
          <a:p>
            <a:endParaRPr lang="en-US"/>
          </a:p>
        </p:txBody>
      </p:sp>
      <p:sp>
        <p:nvSpPr>
          <p:cNvPr id="6" name="Rectangle 5">
            <a:extLst>
              <a:ext uri="{FF2B5EF4-FFF2-40B4-BE49-F238E27FC236}">
                <a16:creationId xmlns:a16="http://schemas.microsoft.com/office/drawing/2014/main" id="{1AC58F25-B511-024B-91AC-AE936C6101BD}"/>
              </a:ext>
            </a:extLst>
          </p:cNvPr>
          <p:cNvSpPr/>
          <p:nvPr userDrawn="1"/>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BD85636-25A9-F94B-9AD1-C024D0C6CA07}"/>
              </a:ext>
            </a:extLst>
          </p:cNvPr>
          <p:cNvPicPr>
            <a:picLocks noChangeAspect="1"/>
          </p:cNvPicPr>
          <p:nvPr userDrawn="1"/>
        </p:nvPicPr>
        <p:blipFill>
          <a:blip r:embed="rId2"/>
          <a:stretch>
            <a:fillRect/>
          </a:stretch>
        </p:blipFill>
        <p:spPr>
          <a:xfrm>
            <a:off x="269164" y="4631115"/>
            <a:ext cx="2759167" cy="1060235"/>
          </a:xfrm>
          <a:prstGeom prst="rect">
            <a:avLst/>
          </a:prstGeom>
        </p:spPr>
      </p:pic>
      <p:sp>
        <p:nvSpPr>
          <p:cNvPr id="2" name="Title 1">
            <a:extLst>
              <a:ext uri="{FF2B5EF4-FFF2-40B4-BE49-F238E27FC236}">
                <a16:creationId xmlns:a16="http://schemas.microsoft.com/office/drawing/2014/main" id="{76A660D2-4599-8A41-820C-C4593E8C43FF}"/>
              </a:ext>
            </a:extLst>
          </p:cNvPr>
          <p:cNvSpPr>
            <a:spLocks noGrp="1"/>
          </p:cNvSpPr>
          <p:nvPr>
            <p:ph type="title"/>
          </p:nvPr>
        </p:nvSpPr>
        <p:spPr>
          <a:xfrm>
            <a:off x="388932" y="576261"/>
            <a:ext cx="3787778" cy="2852737"/>
          </a:xfrm>
          <a:prstGeom prst="rect">
            <a:avLst/>
          </a:prstGeom>
        </p:spPr>
        <p:txBody>
          <a:bodyPr anchor="b">
            <a:normAutofit/>
          </a:bodyPr>
          <a:lstStyle>
            <a:lvl1pPr>
              <a:defRPr sz="4400" b="1">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2A51C5-AAB9-1748-8B0B-7662D5F5128C}"/>
              </a:ext>
            </a:extLst>
          </p:cNvPr>
          <p:cNvSpPr>
            <a:spLocks noGrp="1"/>
          </p:cNvSpPr>
          <p:nvPr>
            <p:ph type="body" idx="1"/>
          </p:nvPr>
        </p:nvSpPr>
        <p:spPr>
          <a:xfrm>
            <a:off x="388932" y="3464466"/>
            <a:ext cx="3787778" cy="795694"/>
          </a:xfrm>
        </p:spPr>
        <p:txBody>
          <a:bodyPr>
            <a:normAutofit/>
          </a:bodyPr>
          <a:lstStyle>
            <a:lvl1pPr marL="0" indent="0">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443852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EE7B00-3427-6F48-AE7A-61B4C4EB09C1}"/>
              </a:ext>
            </a:extLst>
          </p:cNvPr>
          <p:cNvSpPr>
            <a:spLocks noGrp="1"/>
          </p:cNvSpPr>
          <p:nvPr>
            <p:ph idx="1"/>
          </p:nvPr>
        </p:nvSpPr>
        <p:spPr>
          <a:xfrm>
            <a:off x="545504" y="1800030"/>
            <a:ext cx="3522738" cy="414828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9" name="Rounded Rectangle 8">
            <a:extLst>
              <a:ext uri="{FF2B5EF4-FFF2-40B4-BE49-F238E27FC236}">
                <a16:creationId xmlns:a16="http://schemas.microsoft.com/office/drawing/2014/main" id="{30A522D6-9A30-4447-92E5-EA261502440C}"/>
              </a:ext>
            </a:extLst>
          </p:cNvPr>
          <p:cNvSpPr/>
          <p:nvPr userDrawn="1"/>
        </p:nvSpPr>
        <p:spPr>
          <a:xfrm>
            <a:off x="4343930" y="1800031"/>
            <a:ext cx="4356165" cy="4148283"/>
          </a:xfrm>
          <a:prstGeom prst="roundRect">
            <a:avLst>
              <a:gd name="adj" fmla="val 0"/>
            </a:avLst>
          </a:prstGeom>
          <a:solidFill>
            <a:schemeClr val="accent6">
              <a:alpha val="9953"/>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hart Placeholder 6">
            <a:extLst>
              <a:ext uri="{FF2B5EF4-FFF2-40B4-BE49-F238E27FC236}">
                <a16:creationId xmlns:a16="http://schemas.microsoft.com/office/drawing/2014/main" id="{FCE69BCA-89CA-F744-8ECE-E7FFD70ED649}"/>
              </a:ext>
            </a:extLst>
          </p:cNvPr>
          <p:cNvSpPr>
            <a:spLocks noGrp="1"/>
          </p:cNvSpPr>
          <p:nvPr>
            <p:ph type="chart" sz="quarter" idx="13"/>
          </p:nvPr>
        </p:nvSpPr>
        <p:spPr>
          <a:xfrm>
            <a:off x="4556687" y="1990602"/>
            <a:ext cx="3930650" cy="3767138"/>
          </a:xfrm>
        </p:spPr>
        <p:txBody>
          <a:bodyPr/>
          <a:lstStyle/>
          <a:p>
            <a:endParaRPr lang="en-US"/>
          </a:p>
        </p:txBody>
      </p:sp>
      <p:sp>
        <p:nvSpPr>
          <p:cNvPr id="8" name="Title Placeholder 1">
            <a:extLst>
              <a:ext uri="{FF2B5EF4-FFF2-40B4-BE49-F238E27FC236}">
                <a16:creationId xmlns:a16="http://schemas.microsoft.com/office/drawing/2014/main" id="{961B3311-5666-9147-A882-C28664E3C7E1}"/>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7068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adership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EE7B00-3427-6F48-AE7A-61B4C4EB09C1}"/>
              </a:ext>
            </a:extLst>
          </p:cNvPr>
          <p:cNvSpPr>
            <a:spLocks noGrp="1"/>
          </p:cNvSpPr>
          <p:nvPr>
            <p:ph idx="1"/>
          </p:nvPr>
        </p:nvSpPr>
        <p:spPr>
          <a:xfrm>
            <a:off x="545503" y="2815418"/>
            <a:ext cx="3718383" cy="29003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06608264-3858-DD44-B4C8-656BEFAB5C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88ACFC-F091-BB41-9781-B3C0545C756D}"/>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8" name="Rectangle 7">
            <a:extLst>
              <a:ext uri="{FF2B5EF4-FFF2-40B4-BE49-F238E27FC236}">
                <a16:creationId xmlns:a16="http://schemas.microsoft.com/office/drawing/2014/main" id="{B2E0396A-83CE-CC44-ACF7-6A0542448F97}"/>
              </a:ext>
            </a:extLst>
          </p:cNvPr>
          <p:cNvSpPr/>
          <p:nvPr userDrawn="1"/>
        </p:nvSpPr>
        <p:spPr>
          <a:xfrm>
            <a:off x="5236145" y="5841437"/>
            <a:ext cx="3904486" cy="1068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299F940E-A711-3240-A71B-6D41E1BCAB11}"/>
              </a:ext>
            </a:extLst>
          </p:cNvPr>
          <p:cNvSpPr>
            <a:spLocks noGrp="1"/>
          </p:cNvSpPr>
          <p:nvPr>
            <p:ph type="pic" sz="quarter" idx="13"/>
          </p:nvPr>
        </p:nvSpPr>
        <p:spPr>
          <a:xfrm>
            <a:off x="5236145" y="1800225"/>
            <a:ext cx="3904486" cy="4041775"/>
          </a:xfrm>
        </p:spPr>
        <p:txBody>
          <a:bodyPr/>
          <a:lstStyle/>
          <a:p>
            <a:endParaRPr lang="en-US"/>
          </a:p>
        </p:txBody>
      </p:sp>
      <p:sp>
        <p:nvSpPr>
          <p:cNvPr id="12" name="Text Placeholder 11">
            <a:extLst>
              <a:ext uri="{FF2B5EF4-FFF2-40B4-BE49-F238E27FC236}">
                <a16:creationId xmlns:a16="http://schemas.microsoft.com/office/drawing/2014/main" id="{FA31A92B-935E-6048-8B1B-32F2D2C40604}"/>
              </a:ext>
            </a:extLst>
          </p:cNvPr>
          <p:cNvSpPr>
            <a:spLocks noGrp="1"/>
          </p:cNvSpPr>
          <p:nvPr>
            <p:ph type="body" sz="quarter" idx="14"/>
          </p:nvPr>
        </p:nvSpPr>
        <p:spPr>
          <a:xfrm>
            <a:off x="545504" y="1800030"/>
            <a:ext cx="3720810" cy="370258"/>
          </a:xfrm>
        </p:spPr>
        <p:txBody>
          <a:bodyPr>
            <a:noAutofit/>
          </a:bodyPr>
          <a:lstStyle>
            <a:lvl1pPr marL="0" indent="0">
              <a:buNone/>
              <a:defRPr sz="1800" b="1"/>
            </a:lvl1pPr>
          </a:lstStyle>
          <a:p>
            <a:pPr lvl="0"/>
            <a:r>
              <a:rPr lang="en-US" dirty="0"/>
              <a:t>Click to edit Master text styles</a:t>
            </a:r>
          </a:p>
        </p:txBody>
      </p:sp>
      <p:sp>
        <p:nvSpPr>
          <p:cNvPr id="16" name="Text Placeholder 11">
            <a:extLst>
              <a:ext uri="{FF2B5EF4-FFF2-40B4-BE49-F238E27FC236}">
                <a16:creationId xmlns:a16="http://schemas.microsoft.com/office/drawing/2014/main" id="{23DE95AB-3BFA-834C-AF3B-7328E5946732}"/>
              </a:ext>
            </a:extLst>
          </p:cNvPr>
          <p:cNvSpPr>
            <a:spLocks noGrp="1"/>
          </p:cNvSpPr>
          <p:nvPr>
            <p:ph type="body" sz="quarter" idx="15"/>
          </p:nvPr>
        </p:nvSpPr>
        <p:spPr>
          <a:xfrm>
            <a:off x="545504" y="2257417"/>
            <a:ext cx="3720810" cy="325417"/>
          </a:xfrm>
        </p:spPr>
        <p:txBody>
          <a:bodyPr>
            <a:noAutofit/>
          </a:bodyPr>
          <a:lstStyle>
            <a:lvl1pPr marL="0" indent="0">
              <a:buNone/>
              <a:defRPr sz="1600"/>
            </a:lvl1pPr>
          </a:lstStyle>
          <a:p>
            <a:pPr lvl="0"/>
            <a:r>
              <a:rPr lang="en-US" dirty="0"/>
              <a:t>Click to edit Master text styles</a:t>
            </a:r>
          </a:p>
        </p:txBody>
      </p:sp>
      <p:sp>
        <p:nvSpPr>
          <p:cNvPr id="11" name="Title Placeholder 1">
            <a:extLst>
              <a:ext uri="{FF2B5EF4-FFF2-40B4-BE49-F238E27FC236}">
                <a16:creationId xmlns:a16="http://schemas.microsoft.com/office/drawing/2014/main" id="{30807DD2-E668-E245-8158-E3883E022222}"/>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410636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87A37D-A022-2240-98D2-49C30E3759C4}"/>
              </a:ext>
            </a:extLst>
          </p:cNvPr>
          <p:cNvSpPr>
            <a:spLocks noGrp="1"/>
          </p:cNvSpPr>
          <p:nvPr>
            <p:ph sz="half" idx="1"/>
          </p:nvPr>
        </p:nvSpPr>
        <p:spPr>
          <a:xfrm>
            <a:off x="545504" y="1319893"/>
            <a:ext cx="3753744" cy="4351338"/>
          </a:xfrm>
        </p:spPr>
        <p:txBody>
          <a:bodyPr/>
          <a:lstStyle>
            <a:lvl1pPr marL="137160">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CA02590-2FD1-624D-A083-E05635F7C92D}"/>
              </a:ext>
            </a:extLst>
          </p:cNvPr>
          <p:cNvSpPr>
            <a:spLocks noGrp="1"/>
          </p:cNvSpPr>
          <p:nvPr>
            <p:ph sz="half" idx="2"/>
          </p:nvPr>
        </p:nvSpPr>
        <p:spPr>
          <a:xfrm>
            <a:off x="4844752" y="1319893"/>
            <a:ext cx="3753744" cy="4351338"/>
          </a:xfrm>
        </p:spPr>
        <p:txBody>
          <a:bodyPr/>
          <a:lstStyle>
            <a:lvl1pPr marL="13716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76CDEB06-AEC7-AA43-88EE-9A6042F968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7B9416-D4F0-A34C-915E-E202B25614FC}"/>
              </a:ext>
            </a:extLst>
          </p:cNvPr>
          <p:cNvSpPr>
            <a:spLocks noGrp="1"/>
          </p:cNvSpPr>
          <p:nvPr>
            <p:ph type="sldNum" sz="quarter" idx="12"/>
          </p:nvPr>
        </p:nvSpPr>
        <p:spPr/>
        <p:txBody>
          <a:bodyPr/>
          <a:lstStyle/>
          <a:p>
            <a:fld id="{35CCB4D7-5985-A54F-961A-60A02F9C85E0}" type="slidenum">
              <a:rPr lang="en-US" smtClean="0"/>
              <a:t>‹#›</a:t>
            </a:fld>
            <a:endParaRPr lang="en-US"/>
          </a:p>
        </p:txBody>
      </p:sp>
      <p:sp>
        <p:nvSpPr>
          <p:cNvPr id="8" name="Title Placeholder 1">
            <a:extLst>
              <a:ext uri="{FF2B5EF4-FFF2-40B4-BE49-F238E27FC236}">
                <a16:creationId xmlns:a16="http://schemas.microsoft.com/office/drawing/2014/main" id="{121F6D0D-0B42-8841-A744-88F7439AC378}"/>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142591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s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1F9F9-01CE-7E4B-8863-7BCDBF87FC0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223CD66-9D87-4143-9525-25377BB05DE3}"/>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9FFC51F2-31B0-E24B-882B-1827F67ED10C}"/>
              </a:ext>
            </a:extLst>
          </p:cNvPr>
          <p:cNvSpPr>
            <a:spLocks noGrp="1"/>
          </p:cNvSpPr>
          <p:nvPr>
            <p:ph type="sldNum" sz="quarter" idx="11"/>
          </p:nvPr>
        </p:nvSpPr>
        <p:spPr/>
        <p:txBody>
          <a:bodyPr/>
          <a:lstStyle/>
          <a:p>
            <a:fld id="{35CCB4D7-5985-A54F-961A-60A02F9C85E0}" type="slidenum">
              <a:rPr lang="en-US" smtClean="0"/>
              <a:pPr/>
              <a:t>‹#›</a:t>
            </a:fld>
            <a:endParaRPr lang="en-US" dirty="0"/>
          </a:p>
        </p:txBody>
      </p:sp>
      <p:sp>
        <p:nvSpPr>
          <p:cNvPr id="11" name="Text Placeholder 11">
            <a:extLst>
              <a:ext uri="{FF2B5EF4-FFF2-40B4-BE49-F238E27FC236}">
                <a16:creationId xmlns:a16="http://schemas.microsoft.com/office/drawing/2014/main" id="{6BBF5E7B-CC2C-DE40-9C22-1E5328778F57}"/>
              </a:ext>
            </a:extLst>
          </p:cNvPr>
          <p:cNvSpPr>
            <a:spLocks noGrp="1"/>
          </p:cNvSpPr>
          <p:nvPr>
            <p:ph type="body" sz="quarter" idx="15"/>
          </p:nvPr>
        </p:nvSpPr>
        <p:spPr>
          <a:xfrm>
            <a:off x="425434" y="2096815"/>
            <a:ext cx="3974589" cy="3786808"/>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9981E713-BD5F-4F45-A5AE-10511E7F603F}"/>
              </a:ext>
            </a:extLst>
          </p:cNvPr>
          <p:cNvSpPr>
            <a:spLocks noGrp="1"/>
          </p:cNvSpPr>
          <p:nvPr>
            <p:ph type="body" sz="quarter" idx="16"/>
          </p:nvPr>
        </p:nvSpPr>
        <p:spPr>
          <a:xfrm>
            <a:off x="4743775" y="2096815"/>
            <a:ext cx="3974589" cy="3786808"/>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0">
            <a:extLst>
              <a:ext uri="{FF2B5EF4-FFF2-40B4-BE49-F238E27FC236}">
                <a16:creationId xmlns:a16="http://schemas.microsoft.com/office/drawing/2014/main" id="{CC87D2A9-C735-FE46-B73F-25EABBC2A7BF}"/>
              </a:ext>
            </a:extLst>
          </p:cNvPr>
          <p:cNvSpPr>
            <a:spLocks noGrp="1"/>
          </p:cNvSpPr>
          <p:nvPr>
            <p:ph type="body" sz="quarter" idx="17"/>
          </p:nvPr>
        </p:nvSpPr>
        <p:spPr>
          <a:xfrm>
            <a:off x="425434" y="1600201"/>
            <a:ext cx="3974588" cy="433551"/>
          </a:xfrm>
        </p:spPr>
        <p:txBody>
          <a:bodyPr anchor="ctr"/>
          <a:lstStyle>
            <a:lvl1pPr marL="0" indent="0" algn="ctr">
              <a:buNone/>
              <a:defRPr b="1"/>
            </a:lvl1pPr>
          </a:lstStyle>
          <a:p>
            <a:pPr lvl="0"/>
            <a:r>
              <a:rPr lang="en-US" dirty="0"/>
              <a:t>Click to edit Master text styles</a:t>
            </a:r>
          </a:p>
        </p:txBody>
      </p:sp>
      <p:sp>
        <p:nvSpPr>
          <p:cNvPr id="8" name="Text Placeholder 20">
            <a:extLst>
              <a:ext uri="{FF2B5EF4-FFF2-40B4-BE49-F238E27FC236}">
                <a16:creationId xmlns:a16="http://schemas.microsoft.com/office/drawing/2014/main" id="{89E24B4C-424D-A942-90DE-B27590EFE64A}"/>
              </a:ext>
            </a:extLst>
          </p:cNvPr>
          <p:cNvSpPr>
            <a:spLocks noGrp="1"/>
          </p:cNvSpPr>
          <p:nvPr>
            <p:ph type="body" sz="quarter" idx="18"/>
          </p:nvPr>
        </p:nvSpPr>
        <p:spPr>
          <a:xfrm>
            <a:off x="4743775" y="1600201"/>
            <a:ext cx="3974588" cy="433551"/>
          </a:xfrm>
        </p:spPr>
        <p:txBody>
          <a:bodyPr anchor="ctr"/>
          <a:lstStyle>
            <a:lvl1pPr marL="0" indent="0" algn="ctr">
              <a:buNone/>
              <a:defRPr b="1"/>
            </a:lvl1pPr>
          </a:lstStyle>
          <a:p>
            <a:pPr lvl="0"/>
            <a:r>
              <a:rPr lang="en-US" dirty="0"/>
              <a:t>Click to edit Master text styles</a:t>
            </a:r>
          </a:p>
        </p:txBody>
      </p:sp>
    </p:spTree>
    <p:extLst>
      <p:ext uri="{BB962C8B-B14F-4D97-AF65-F5344CB8AC3E}">
        <p14:creationId xmlns:p14="http://schemas.microsoft.com/office/powerpoint/2010/main" val="1314623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s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E9659-AB0E-3440-83B4-C293E0DA8FA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AA80D84-9B06-894E-A058-1C81F14A084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B4E75320-CEDF-DB40-9182-BBB6CDB6D550}"/>
              </a:ext>
            </a:extLst>
          </p:cNvPr>
          <p:cNvSpPr>
            <a:spLocks noGrp="1"/>
          </p:cNvSpPr>
          <p:nvPr>
            <p:ph type="sldNum" sz="quarter" idx="11"/>
          </p:nvPr>
        </p:nvSpPr>
        <p:spPr/>
        <p:txBody>
          <a:bodyPr/>
          <a:lstStyle/>
          <a:p>
            <a:fld id="{35CCB4D7-5985-A54F-961A-60A02F9C85E0}" type="slidenum">
              <a:rPr lang="en-US" smtClean="0"/>
              <a:pPr/>
              <a:t>‹#›</a:t>
            </a:fld>
            <a:endParaRPr lang="en-US" dirty="0"/>
          </a:p>
        </p:txBody>
      </p:sp>
      <p:sp>
        <p:nvSpPr>
          <p:cNvPr id="11" name="Text Placeholder 11">
            <a:extLst>
              <a:ext uri="{FF2B5EF4-FFF2-40B4-BE49-F238E27FC236}">
                <a16:creationId xmlns:a16="http://schemas.microsoft.com/office/drawing/2014/main" id="{3DD541FD-BAB6-4048-8CF3-91F980D66078}"/>
              </a:ext>
            </a:extLst>
          </p:cNvPr>
          <p:cNvSpPr>
            <a:spLocks noGrp="1"/>
          </p:cNvSpPr>
          <p:nvPr>
            <p:ph type="body" sz="quarter" idx="15"/>
          </p:nvPr>
        </p:nvSpPr>
        <p:spPr>
          <a:xfrm>
            <a:off x="408564" y="2203517"/>
            <a:ext cx="2641691" cy="3786808"/>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1391846C-2259-B94C-89FC-14353339C699}"/>
              </a:ext>
            </a:extLst>
          </p:cNvPr>
          <p:cNvSpPr>
            <a:spLocks noGrp="1"/>
          </p:cNvSpPr>
          <p:nvPr>
            <p:ph type="body" sz="quarter" idx="16"/>
          </p:nvPr>
        </p:nvSpPr>
        <p:spPr>
          <a:xfrm>
            <a:off x="3251155" y="2203517"/>
            <a:ext cx="2641691" cy="3786808"/>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1">
            <a:extLst>
              <a:ext uri="{FF2B5EF4-FFF2-40B4-BE49-F238E27FC236}">
                <a16:creationId xmlns:a16="http://schemas.microsoft.com/office/drawing/2014/main" id="{6962BB9F-B412-B848-B509-34B2C0E7E38D}"/>
              </a:ext>
            </a:extLst>
          </p:cNvPr>
          <p:cNvSpPr>
            <a:spLocks noGrp="1"/>
          </p:cNvSpPr>
          <p:nvPr>
            <p:ph type="body" sz="quarter" idx="17"/>
          </p:nvPr>
        </p:nvSpPr>
        <p:spPr>
          <a:xfrm>
            <a:off x="6093745" y="2203517"/>
            <a:ext cx="2641691" cy="3786808"/>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0">
            <a:extLst>
              <a:ext uri="{FF2B5EF4-FFF2-40B4-BE49-F238E27FC236}">
                <a16:creationId xmlns:a16="http://schemas.microsoft.com/office/drawing/2014/main" id="{B6661C0E-0713-0B48-BDFB-79C472C0427E}"/>
              </a:ext>
            </a:extLst>
          </p:cNvPr>
          <p:cNvSpPr>
            <a:spLocks noGrp="1"/>
          </p:cNvSpPr>
          <p:nvPr>
            <p:ph type="body" sz="quarter" idx="18"/>
          </p:nvPr>
        </p:nvSpPr>
        <p:spPr>
          <a:xfrm>
            <a:off x="422113" y="1600201"/>
            <a:ext cx="2628142" cy="535531"/>
          </a:xfrm>
        </p:spPr>
        <p:txBody>
          <a:bodyPr anchor="ctr"/>
          <a:lstStyle>
            <a:lvl1pPr marL="0" indent="0" algn="ctr">
              <a:buNone/>
              <a:defRPr b="1"/>
            </a:lvl1pPr>
          </a:lstStyle>
          <a:p>
            <a:pPr lvl="0"/>
            <a:r>
              <a:rPr lang="en-US" dirty="0"/>
              <a:t>Click to edit Master text styles</a:t>
            </a:r>
          </a:p>
        </p:txBody>
      </p:sp>
      <p:sp>
        <p:nvSpPr>
          <p:cNvPr id="9" name="Text Placeholder 20">
            <a:extLst>
              <a:ext uri="{FF2B5EF4-FFF2-40B4-BE49-F238E27FC236}">
                <a16:creationId xmlns:a16="http://schemas.microsoft.com/office/drawing/2014/main" id="{B77FB499-F7F8-6E42-A217-CA608636F284}"/>
              </a:ext>
            </a:extLst>
          </p:cNvPr>
          <p:cNvSpPr>
            <a:spLocks noGrp="1"/>
          </p:cNvSpPr>
          <p:nvPr>
            <p:ph type="body" sz="quarter" idx="19"/>
          </p:nvPr>
        </p:nvSpPr>
        <p:spPr>
          <a:xfrm>
            <a:off x="3251154" y="1600201"/>
            <a:ext cx="2641691" cy="535531"/>
          </a:xfrm>
        </p:spPr>
        <p:txBody>
          <a:bodyPr anchor="ctr"/>
          <a:lstStyle>
            <a:lvl1pPr marL="0" indent="0" algn="ctr">
              <a:buNone/>
              <a:defRPr b="1"/>
            </a:lvl1pPr>
          </a:lstStyle>
          <a:p>
            <a:pPr lvl="0"/>
            <a:r>
              <a:rPr lang="en-US" dirty="0"/>
              <a:t>Click to edit Master text styles</a:t>
            </a:r>
          </a:p>
        </p:txBody>
      </p:sp>
      <p:sp>
        <p:nvSpPr>
          <p:cNvPr id="10" name="Text Placeholder 20">
            <a:extLst>
              <a:ext uri="{FF2B5EF4-FFF2-40B4-BE49-F238E27FC236}">
                <a16:creationId xmlns:a16="http://schemas.microsoft.com/office/drawing/2014/main" id="{B93598ED-1C04-7B40-AEBE-F7F071010616}"/>
              </a:ext>
            </a:extLst>
          </p:cNvPr>
          <p:cNvSpPr>
            <a:spLocks noGrp="1"/>
          </p:cNvSpPr>
          <p:nvPr>
            <p:ph type="body" sz="quarter" idx="20"/>
          </p:nvPr>
        </p:nvSpPr>
        <p:spPr>
          <a:xfrm>
            <a:off x="6093744" y="1600201"/>
            <a:ext cx="2641691" cy="535531"/>
          </a:xfrm>
        </p:spPr>
        <p:txBody>
          <a:bodyPr anchor="ctr"/>
          <a:lstStyle>
            <a:lvl1pPr marL="0" indent="0" algn="ctr">
              <a:buNone/>
              <a:defRPr b="1"/>
            </a:lvl1pPr>
          </a:lstStyle>
          <a:p>
            <a:pPr lvl="0"/>
            <a:r>
              <a:rPr lang="en-US" dirty="0"/>
              <a:t>Click to edit Master text styles</a:t>
            </a:r>
          </a:p>
        </p:txBody>
      </p:sp>
    </p:spTree>
    <p:extLst>
      <p:ext uri="{BB962C8B-B14F-4D97-AF65-F5344CB8AC3E}">
        <p14:creationId xmlns:p14="http://schemas.microsoft.com/office/powerpoint/2010/main" val="3382719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Columns Grey (round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50920-A567-4047-A66B-8F1B438885D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059DED6-88E7-CD4C-9664-2DC5ECFAB662}"/>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44D1A1CD-6233-E04C-A9EF-13F4DAAB2D8B}"/>
              </a:ext>
            </a:extLst>
          </p:cNvPr>
          <p:cNvSpPr>
            <a:spLocks noGrp="1"/>
          </p:cNvSpPr>
          <p:nvPr>
            <p:ph type="sldNum" sz="quarter" idx="11"/>
          </p:nvPr>
        </p:nvSpPr>
        <p:spPr/>
        <p:txBody>
          <a:bodyPr/>
          <a:lstStyle/>
          <a:p>
            <a:fld id="{35CCB4D7-5985-A54F-961A-60A02F9C85E0}" type="slidenum">
              <a:rPr lang="en-US" smtClean="0"/>
              <a:pPr/>
              <a:t>‹#›</a:t>
            </a:fld>
            <a:endParaRPr lang="en-US" dirty="0"/>
          </a:p>
        </p:txBody>
      </p:sp>
      <p:sp>
        <p:nvSpPr>
          <p:cNvPr id="5" name="Rounded Rectangle 4">
            <a:extLst>
              <a:ext uri="{FF2B5EF4-FFF2-40B4-BE49-F238E27FC236}">
                <a16:creationId xmlns:a16="http://schemas.microsoft.com/office/drawing/2014/main" id="{D483CEFB-AD9B-5545-8195-0127CB5F5B37}"/>
              </a:ext>
            </a:extLst>
          </p:cNvPr>
          <p:cNvSpPr/>
          <p:nvPr userDrawn="1"/>
        </p:nvSpPr>
        <p:spPr>
          <a:xfrm>
            <a:off x="484005" y="2549943"/>
            <a:ext cx="1942642" cy="2684417"/>
          </a:xfrm>
          <a:prstGeom prst="roundRect">
            <a:avLst>
              <a:gd name="adj" fmla="val 5185"/>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41935C20-6308-594A-8E2C-25EB22CD68DD}"/>
              </a:ext>
            </a:extLst>
          </p:cNvPr>
          <p:cNvSpPr/>
          <p:nvPr userDrawn="1"/>
        </p:nvSpPr>
        <p:spPr>
          <a:xfrm>
            <a:off x="2563865" y="2549943"/>
            <a:ext cx="1942642" cy="2684417"/>
          </a:xfrm>
          <a:prstGeom prst="roundRect">
            <a:avLst>
              <a:gd name="adj" fmla="val 5185"/>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E38ABBDC-5D39-6A45-BDCB-3DE632CD11C8}"/>
              </a:ext>
            </a:extLst>
          </p:cNvPr>
          <p:cNvSpPr/>
          <p:nvPr userDrawn="1"/>
        </p:nvSpPr>
        <p:spPr>
          <a:xfrm>
            <a:off x="4640518" y="2549943"/>
            <a:ext cx="1942642" cy="2684417"/>
          </a:xfrm>
          <a:prstGeom prst="roundRect">
            <a:avLst>
              <a:gd name="adj" fmla="val 5185"/>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B22DD8CE-7F90-554A-855B-44C75B8F869D}"/>
              </a:ext>
            </a:extLst>
          </p:cNvPr>
          <p:cNvSpPr/>
          <p:nvPr userDrawn="1"/>
        </p:nvSpPr>
        <p:spPr>
          <a:xfrm>
            <a:off x="6717171" y="2549943"/>
            <a:ext cx="1942642" cy="2684417"/>
          </a:xfrm>
          <a:prstGeom prst="roundRect">
            <a:avLst>
              <a:gd name="adj" fmla="val 5185"/>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7150E4A-4C6D-0C4A-A092-A3E78971C044}"/>
              </a:ext>
            </a:extLst>
          </p:cNvPr>
          <p:cNvSpPr/>
          <p:nvPr userDrawn="1"/>
        </p:nvSpPr>
        <p:spPr>
          <a:xfrm>
            <a:off x="1202407" y="4981441"/>
            <a:ext cx="505838" cy="505838"/>
          </a:xfrm>
          <a:prstGeom prst="ellipse">
            <a:avLst/>
          </a:prstGeom>
          <a:solidFill>
            <a:schemeClr val="accent2"/>
          </a:solid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1</a:t>
            </a:r>
          </a:p>
        </p:txBody>
      </p:sp>
      <p:sp>
        <p:nvSpPr>
          <p:cNvPr id="10" name="Oval 9">
            <a:extLst>
              <a:ext uri="{FF2B5EF4-FFF2-40B4-BE49-F238E27FC236}">
                <a16:creationId xmlns:a16="http://schemas.microsoft.com/office/drawing/2014/main" id="{3F70E5C1-949A-C543-831A-3FF4BFFC37C5}"/>
              </a:ext>
            </a:extLst>
          </p:cNvPr>
          <p:cNvSpPr/>
          <p:nvPr userDrawn="1"/>
        </p:nvSpPr>
        <p:spPr>
          <a:xfrm>
            <a:off x="3280092" y="4981441"/>
            <a:ext cx="505838" cy="505838"/>
          </a:xfrm>
          <a:prstGeom prst="ellipse">
            <a:avLst/>
          </a:prstGeom>
          <a:solidFill>
            <a:schemeClr val="accent2"/>
          </a:solid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2</a:t>
            </a:r>
          </a:p>
        </p:txBody>
      </p:sp>
      <p:sp>
        <p:nvSpPr>
          <p:cNvPr id="11" name="Oval 10">
            <a:extLst>
              <a:ext uri="{FF2B5EF4-FFF2-40B4-BE49-F238E27FC236}">
                <a16:creationId xmlns:a16="http://schemas.microsoft.com/office/drawing/2014/main" id="{4B3FB307-5DF7-4A43-8E38-20F5DEF56A12}"/>
              </a:ext>
            </a:extLst>
          </p:cNvPr>
          <p:cNvSpPr/>
          <p:nvPr userDrawn="1"/>
        </p:nvSpPr>
        <p:spPr>
          <a:xfrm>
            <a:off x="5358920" y="4981441"/>
            <a:ext cx="505838" cy="505838"/>
          </a:xfrm>
          <a:prstGeom prst="ellipse">
            <a:avLst/>
          </a:prstGeom>
          <a:solidFill>
            <a:schemeClr val="accent2"/>
          </a:solid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3</a:t>
            </a:r>
          </a:p>
        </p:txBody>
      </p:sp>
      <p:sp>
        <p:nvSpPr>
          <p:cNvPr id="12" name="Oval 11">
            <a:extLst>
              <a:ext uri="{FF2B5EF4-FFF2-40B4-BE49-F238E27FC236}">
                <a16:creationId xmlns:a16="http://schemas.microsoft.com/office/drawing/2014/main" id="{9FAEA620-2CAE-6C4A-944C-34ECD6B87E46}"/>
              </a:ext>
            </a:extLst>
          </p:cNvPr>
          <p:cNvSpPr/>
          <p:nvPr userDrawn="1"/>
        </p:nvSpPr>
        <p:spPr>
          <a:xfrm>
            <a:off x="7435755" y="4981441"/>
            <a:ext cx="505838" cy="505838"/>
          </a:xfrm>
          <a:prstGeom prst="ellipse">
            <a:avLst/>
          </a:prstGeom>
          <a:solidFill>
            <a:schemeClr val="accent2"/>
          </a:solid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4</a:t>
            </a:r>
          </a:p>
        </p:txBody>
      </p:sp>
      <p:sp>
        <p:nvSpPr>
          <p:cNvPr id="14" name="Text Placeholder 13">
            <a:extLst>
              <a:ext uri="{FF2B5EF4-FFF2-40B4-BE49-F238E27FC236}">
                <a16:creationId xmlns:a16="http://schemas.microsoft.com/office/drawing/2014/main" id="{4614319A-B6A5-A84A-B83C-6039C022C95B}"/>
              </a:ext>
            </a:extLst>
          </p:cNvPr>
          <p:cNvSpPr>
            <a:spLocks noGrp="1"/>
          </p:cNvSpPr>
          <p:nvPr>
            <p:ph type="body" sz="quarter" idx="12"/>
          </p:nvPr>
        </p:nvSpPr>
        <p:spPr>
          <a:xfrm>
            <a:off x="555558" y="2642536"/>
            <a:ext cx="1799535" cy="22463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B1EDC296-7F8B-F14A-994F-D0CFD0EDD75F}"/>
              </a:ext>
            </a:extLst>
          </p:cNvPr>
          <p:cNvSpPr>
            <a:spLocks noGrp="1"/>
          </p:cNvSpPr>
          <p:nvPr>
            <p:ph type="body" sz="quarter" idx="13"/>
          </p:nvPr>
        </p:nvSpPr>
        <p:spPr>
          <a:xfrm>
            <a:off x="2633243" y="2663270"/>
            <a:ext cx="1799535" cy="2246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7769A9CE-3EF4-E84C-831B-87ADE856B279}"/>
              </a:ext>
            </a:extLst>
          </p:cNvPr>
          <p:cNvSpPr>
            <a:spLocks noGrp="1"/>
          </p:cNvSpPr>
          <p:nvPr>
            <p:ph type="body" sz="quarter" idx="14"/>
          </p:nvPr>
        </p:nvSpPr>
        <p:spPr>
          <a:xfrm>
            <a:off x="4712071" y="2663270"/>
            <a:ext cx="1799535" cy="2246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3">
            <a:extLst>
              <a:ext uri="{FF2B5EF4-FFF2-40B4-BE49-F238E27FC236}">
                <a16:creationId xmlns:a16="http://schemas.microsoft.com/office/drawing/2014/main" id="{5FC6A770-3E9C-4849-90F4-BA801E6A90FD}"/>
              </a:ext>
            </a:extLst>
          </p:cNvPr>
          <p:cNvSpPr>
            <a:spLocks noGrp="1"/>
          </p:cNvSpPr>
          <p:nvPr>
            <p:ph type="body" sz="quarter" idx="15"/>
          </p:nvPr>
        </p:nvSpPr>
        <p:spPr>
          <a:xfrm>
            <a:off x="6788907" y="2663270"/>
            <a:ext cx="1799535" cy="2246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0">
            <a:extLst>
              <a:ext uri="{FF2B5EF4-FFF2-40B4-BE49-F238E27FC236}">
                <a16:creationId xmlns:a16="http://schemas.microsoft.com/office/drawing/2014/main" id="{AC0D6F6D-A4FD-8B40-8F3B-958D58740CCD}"/>
              </a:ext>
            </a:extLst>
          </p:cNvPr>
          <p:cNvSpPr>
            <a:spLocks noGrp="1"/>
          </p:cNvSpPr>
          <p:nvPr>
            <p:ph type="body" sz="quarter" idx="16"/>
          </p:nvPr>
        </p:nvSpPr>
        <p:spPr>
          <a:xfrm>
            <a:off x="483430" y="1957400"/>
            <a:ext cx="1942642" cy="535531"/>
          </a:xfrm>
        </p:spPr>
        <p:txBody>
          <a:bodyPr anchor="ctr"/>
          <a:lstStyle>
            <a:lvl1pPr marL="0" indent="0" algn="ctr">
              <a:buNone/>
              <a:defRPr b="1"/>
            </a:lvl1pPr>
          </a:lstStyle>
          <a:p>
            <a:pPr lvl="0"/>
            <a:r>
              <a:rPr lang="en-US" dirty="0"/>
              <a:t>Click to edit Master text styles</a:t>
            </a:r>
          </a:p>
        </p:txBody>
      </p:sp>
      <p:sp>
        <p:nvSpPr>
          <p:cNvPr id="22" name="Text Placeholder 20">
            <a:extLst>
              <a:ext uri="{FF2B5EF4-FFF2-40B4-BE49-F238E27FC236}">
                <a16:creationId xmlns:a16="http://schemas.microsoft.com/office/drawing/2014/main" id="{168D1420-332E-444E-BA8C-22576E9643D6}"/>
              </a:ext>
            </a:extLst>
          </p:cNvPr>
          <p:cNvSpPr>
            <a:spLocks noGrp="1"/>
          </p:cNvSpPr>
          <p:nvPr>
            <p:ph type="body" sz="quarter" idx="17"/>
          </p:nvPr>
        </p:nvSpPr>
        <p:spPr>
          <a:xfrm>
            <a:off x="2563865" y="1957400"/>
            <a:ext cx="1942642" cy="535531"/>
          </a:xfrm>
        </p:spPr>
        <p:txBody>
          <a:bodyPr anchor="ctr"/>
          <a:lstStyle>
            <a:lvl1pPr marL="0" indent="0" algn="ctr">
              <a:buNone/>
              <a:defRPr b="1"/>
            </a:lvl1pPr>
          </a:lstStyle>
          <a:p>
            <a:pPr lvl="0"/>
            <a:r>
              <a:rPr lang="en-US" dirty="0"/>
              <a:t>Click to edit Master text styles</a:t>
            </a:r>
          </a:p>
        </p:txBody>
      </p:sp>
      <p:sp>
        <p:nvSpPr>
          <p:cNvPr id="23" name="Text Placeholder 20">
            <a:extLst>
              <a:ext uri="{FF2B5EF4-FFF2-40B4-BE49-F238E27FC236}">
                <a16:creationId xmlns:a16="http://schemas.microsoft.com/office/drawing/2014/main" id="{8C9DC338-EC1E-2D44-8938-4F133A6E1BEB}"/>
              </a:ext>
            </a:extLst>
          </p:cNvPr>
          <p:cNvSpPr>
            <a:spLocks noGrp="1"/>
          </p:cNvSpPr>
          <p:nvPr>
            <p:ph type="body" sz="quarter" idx="18"/>
          </p:nvPr>
        </p:nvSpPr>
        <p:spPr>
          <a:xfrm>
            <a:off x="4640518" y="1957400"/>
            <a:ext cx="1942642" cy="535531"/>
          </a:xfrm>
        </p:spPr>
        <p:txBody>
          <a:bodyPr anchor="ctr"/>
          <a:lstStyle>
            <a:lvl1pPr marL="0" indent="0" algn="ctr">
              <a:buNone/>
              <a:defRPr b="1"/>
            </a:lvl1pPr>
          </a:lstStyle>
          <a:p>
            <a:pPr lvl="0"/>
            <a:r>
              <a:rPr lang="en-US" dirty="0"/>
              <a:t>Click to edit Master text styles</a:t>
            </a:r>
          </a:p>
        </p:txBody>
      </p:sp>
      <p:sp>
        <p:nvSpPr>
          <p:cNvPr id="24" name="Text Placeholder 20">
            <a:extLst>
              <a:ext uri="{FF2B5EF4-FFF2-40B4-BE49-F238E27FC236}">
                <a16:creationId xmlns:a16="http://schemas.microsoft.com/office/drawing/2014/main" id="{833CA071-3B30-A049-9D61-4BE10204998D}"/>
              </a:ext>
            </a:extLst>
          </p:cNvPr>
          <p:cNvSpPr>
            <a:spLocks noGrp="1"/>
          </p:cNvSpPr>
          <p:nvPr>
            <p:ph type="body" sz="quarter" idx="19"/>
          </p:nvPr>
        </p:nvSpPr>
        <p:spPr>
          <a:xfrm>
            <a:off x="6717171" y="1957400"/>
            <a:ext cx="1942642" cy="535531"/>
          </a:xfrm>
        </p:spPr>
        <p:txBody>
          <a:bodyPr anchor="ctr"/>
          <a:lstStyle>
            <a:lvl1pPr marL="0" indent="0" algn="ctr">
              <a:buNone/>
              <a:defRPr b="1"/>
            </a:lvl1pPr>
          </a:lstStyle>
          <a:p>
            <a:pPr lvl="0"/>
            <a:r>
              <a:rPr lang="en-US" dirty="0"/>
              <a:t>Click to edit Master text styles</a:t>
            </a:r>
          </a:p>
        </p:txBody>
      </p:sp>
    </p:spTree>
    <p:extLst>
      <p:ext uri="{BB962C8B-B14F-4D97-AF65-F5344CB8AC3E}">
        <p14:creationId xmlns:p14="http://schemas.microsoft.com/office/powerpoint/2010/main" val="3851642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Columns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50920-A567-4047-A66B-8F1B438885D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059DED6-88E7-CD4C-9664-2DC5ECFAB662}"/>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44D1A1CD-6233-E04C-A9EF-13F4DAAB2D8B}"/>
              </a:ext>
            </a:extLst>
          </p:cNvPr>
          <p:cNvSpPr>
            <a:spLocks noGrp="1"/>
          </p:cNvSpPr>
          <p:nvPr>
            <p:ph type="sldNum" sz="quarter" idx="11"/>
          </p:nvPr>
        </p:nvSpPr>
        <p:spPr/>
        <p:txBody>
          <a:bodyPr/>
          <a:lstStyle/>
          <a:p>
            <a:fld id="{35CCB4D7-5985-A54F-961A-60A02F9C85E0}" type="slidenum">
              <a:rPr lang="en-US" smtClean="0"/>
              <a:pPr/>
              <a:t>‹#›</a:t>
            </a:fld>
            <a:endParaRPr lang="en-US" dirty="0"/>
          </a:p>
        </p:txBody>
      </p:sp>
      <p:sp>
        <p:nvSpPr>
          <p:cNvPr id="21" name="Text Placeholder 20">
            <a:extLst>
              <a:ext uri="{FF2B5EF4-FFF2-40B4-BE49-F238E27FC236}">
                <a16:creationId xmlns:a16="http://schemas.microsoft.com/office/drawing/2014/main" id="{AC0D6F6D-A4FD-8B40-8F3B-958D58740CCD}"/>
              </a:ext>
            </a:extLst>
          </p:cNvPr>
          <p:cNvSpPr>
            <a:spLocks noGrp="1"/>
          </p:cNvSpPr>
          <p:nvPr>
            <p:ph type="body" sz="quarter" idx="16"/>
          </p:nvPr>
        </p:nvSpPr>
        <p:spPr>
          <a:xfrm>
            <a:off x="483430" y="1957400"/>
            <a:ext cx="1942642" cy="535531"/>
          </a:xfrm>
        </p:spPr>
        <p:txBody>
          <a:bodyPr anchor="ctr"/>
          <a:lstStyle>
            <a:lvl1pPr marL="0" indent="0" algn="ctr">
              <a:buNone/>
              <a:defRPr b="1"/>
            </a:lvl1pPr>
          </a:lstStyle>
          <a:p>
            <a:pPr lvl="0"/>
            <a:r>
              <a:rPr lang="en-US" dirty="0"/>
              <a:t>Click to edit Master text styles</a:t>
            </a:r>
          </a:p>
        </p:txBody>
      </p:sp>
      <p:sp>
        <p:nvSpPr>
          <p:cNvPr id="22" name="Text Placeholder 20">
            <a:extLst>
              <a:ext uri="{FF2B5EF4-FFF2-40B4-BE49-F238E27FC236}">
                <a16:creationId xmlns:a16="http://schemas.microsoft.com/office/drawing/2014/main" id="{168D1420-332E-444E-BA8C-22576E9643D6}"/>
              </a:ext>
            </a:extLst>
          </p:cNvPr>
          <p:cNvSpPr>
            <a:spLocks noGrp="1"/>
          </p:cNvSpPr>
          <p:nvPr>
            <p:ph type="body" sz="quarter" idx="17"/>
          </p:nvPr>
        </p:nvSpPr>
        <p:spPr>
          <a:xfrm>
            <a:off x="2563865" y="1957400"/>
            <a:ext cx="1942642" cy="535531"/>
          </a:xfrm>
        </p:spPr>
        <p:txBody>
          <a:bodyPr anchor="ctr"/>
          <a:lstStyle>
            <a:lvl1pPr marL="0" indent="0" algn="ctr">
              <a:buNone/>
              <a:defRPr b="1"/>
            </a:lvl1pPr>
          </a:lstStyle>
          <a:p>
            <a:pPr lvl="0"/>
            <a:r>
              <a:rPr lang="en-US" dirty="0"/>
              <a:t>Click to edit Master text styles</a:t>
            </a:r>
          </a:p>
        </p:txBody>
      </p:sp>
      <p:sp>
        <p:nvSpPr>
          <p:cNvPr id="23" name="Text Placeholder 20">
            <a:extLst>
              <a:ext uri="{FF2B5EF4-FFF2-40B4-BE49-F238E27FC236}">
                <a16:creationId xmlns:a16="http://schemas.microsoft.com/office/drawing/2014/main" id="{8C9DC338-EC1E-2D44-8938-4F133A6E1BEB}"/>
              </a:ext>
            </a:extLst>
          </p:cNvPr>
          <p:cNvSpPr>
            <a:spLocks noGrp="1"/>
          </p:cNvSpPr>
          <p:nvPr>
            <p:ph type="body" sz="quarter" idx="18"/>
          </p:nvPr>
        </p:nvSpPr>
        <p:spPr>
          <a:xfrm>
            <a:off x="4640518" y="1957400"/>
            <a:ext cx="1942642" cy="535531"/>
          </a:xfrm>
        </p:spPr>
        <p:txBody>
          <a:bodyPr anchor="ctr"/>
          <a:lstStyle>
            <a:lvl1pPr marL="0" indent="0" algn="ctr">
              <a:buNone/>
              <a:defRPr b="1"/>
            </a:lvl1pPr>
          </a:lstStyle>
          <a:p>
            <a:pPr lvl="0"/>
            <a:r>
              <a:rPr lang="en-US" dirty="0"/>
              <a:t>Click to edit Master text styles</a:t>
            </a:r>
          </a:p>
        </p:txBody>
      </p:sp>
      <p:sp>
        <p:nvSpPr>
          <p:cNvPr id="24" name="Text Placeholder 20">
            <a:extLst>
              <a:ext uri="{FF2B5EF4-FFF2-40B4-BE49-F238E27FC236}">
                <a16:creationId xmlns:a16="http://schemas.microsoft.com/office/drawing/2014/main" id="{833CA071-3B30-A049-9D61-4BE10204998D}"/>
              </a:ext>
            </a:extLst>
          </p:cNvPr>
          <p:cNvSpPr>
            <a:spLocks noGrp="1"/>
          </p:cNvSpPr>
          <p:nvPr>
            <p:ph type="body" sz="quarter" idx="19"/>
          </p:nvPr>
        </p:nvSpPr>
        <p:spPr>
          <a:xfrm>
            <a:off x="6717171" y="1957400"/>
            <a:ext cx="1942642" cy="535531"/>
          </a:xfrm>
        </p:spPr>
        <p:txBody>
          <a:bodyPr anchor="ctr"/>
          <a:lstStyle>
            <a:lvl1pPr marL="0" indent="0" algn="ctr">
              <a:buNone/>
              <a:defRPr b="1"/>
            </a:lvl1pPr>
          </a:lstStyle>
          <a:p>
            <a:pPr lvl="0"/>
            <a:r>
              <a:rPr lang="en-US" dirty="0"/>
              <a:t>Click to edit Master text styles</a:t>
            </a:r>
          </a:p>
        </p:txBody>
      </p:sp>
      <p:sp>
        <p:nvSpPr>
          <p:cNvPr id="29" name="Text Placeholder 11">
            <a:extLst>
              <a:ext uri="{FF2B5EF4-FFF2-40B4-BE49-F238E27FC236}">
                <a16:creationId xmlns:a16="http://schemas.microsoft.com/office/drawing/2014/main" id="{FFFC9B3D-3012-DC48-9959-91F5288FE3ED}"/>
              </a:ext>
            </a:extLst>
          </p:cNvPr>
          <p:cNvSpPr>
            <a:spLocks noGrp="1"/>
          </p:cNvSpPr>
          <p:nvPr>
            <p:ph type="body" sz="quarter" idx="20"/>
          </p:nvPr>
        </p:nvSpPr>
        <p:spPr>
          <a:xfrm>
            <a:off x="484005" y="2549943"/>
            <a:ext cx="1941499" cy="2684417"/>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11">
            <a:extLst>
              <a:ext uri="{FF2B5EF4-FFF2-40B4-BE49-F238E27FC236}">
                <a16:creationId xmlns:a16="http://schemas.microsoft.com/office/drawing/2014/main" id="{D06F12AC-49A4-C84F-880A-4F9A5EEE89F4}"/>
              </a:ext>
            </a:extLst>
          </p:cNvPr>
          <p:cNvSpPr>
            <a:spLocks noGrp="1"/>
          </p:cNvSpPr>
          <p:nvPr>
            <p:ph type="body" sz="quarter" idx="21"/>
          </p:nvPr>
        </p:nvSpPr>
        <p:spPr>
          <a:xfrm>
            <a:off x="2565008" y="2549943"/>
            <a:ext cx="1941499" cy="2684417"/>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11">
            <a:extLst>
              <a:ext uri="{FF2B5EF4-FFF2-40B4-BE49-F238E27FC236}">
                <a16:creationId xmlns:a16="http://schemas.microsoft.com/office/drawing/2014/main" id="{22D90A0D-F07B-E04A-9393-1AF2F306DE99}"/>
              </a:ext>
            </a:extLst>
          </p:cNvPr>
          <p:cNvSpPr>
            <a:spLocks noGrp="1"/>
          </p:cNvSpPr>
          <p:nvPr>
            <p:ph type="body" sz="quarter" idx="22"/>
          </p:nvPr>
        </p:nvSpPr>
        <p:spPr>
          <a:xfrm>
            <a:off x="4641661" y="2549943"/>
            <a:ext cx="1941499" cy="2684417"/>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ext Placeholder 11">
            <a:extLst>
              <a:ext uri="{FF2B5EF4-FFF2-40B4-BE49-F238E27FC236}">
                <a16:creationId xmlns:a16="http://schemas.microsoft.com/office/drawing/2014/main" id="{F64CEEB8-B322-5F45-A8FF-DF6DC97B825B}"/>
              </a:ext>
            </a:extLst>
          </p:cNvPr>
          <p:cNvSpPr>
            <a:spLocks noGrp="1"/>
          </p:cNvSpPr>
          <p:nvPr>
            <p:ph type="body" sz="quarter" idx="23"/>
          </p:nvPr>
        </p:nvSpPr>
        <p:spPr>
          <a:xfrm>
            <a:off x="6718314" y="2549943"/>
            <a:ext cx="1941499" cy="2684417"/>
          </a:xfrm>
          <a:solidFill>
            <a:schemeClr val="accent6">
              <a:alpha val="20090"/>
            </a:schemeClr>
          </a:solidFill>
        </p:spPr>
        <p:txBody>
          <a:bodyPr lIns="182880" tIns="182880" rIns="182880" b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26495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No Phot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A661A2-8605-5C46-B311-6B8F372A8C9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w</a:t>
            </a:r>
          </a:p>
        </p:txBody>
      </p:sp>
      <p:sp>
        <p:nvSpPr>
          <p:cNvPr id="2" name="Title 1">
            <a:extLst>
              <a:ext uri="{FF2B5EF4-FFF2-40B4-BE49-F238E27FC236}">
                <a16:creationId xmlns:a16="http://schemas.microsoft.com/office/drawing/2014/main" id="{76A660D2-4599-8A41-820C-C4593E8C43FF}"/>
              </a:ext>
            </a:extLst>
          </p:cNvPr>
          <p:cNvSpPr>
            <a:spLocks noGrp="1"/>
          </p:cNvSpPr>
          <p:nvPr>
            <p:ph type="title"/>
          </p:nvPr>
        </p:nvSpPr>
        <p:spPr>
          <a:xfrm>
            <a:off x="644124" y="576261"/>
            <a:ext cx="3787778" cy="2852737"/>
          </a:xfrm>
          <a:prstGeom prst="rect">
            <a:avLst/>
          </a:prstGeom>
        </p:spPr>
        <p:txBody>
          <a:bodyPr anchor="b">
            <a:normAutofit/>
          </a:bodyPr>
          <a:lstStyle>
            <a:lvl1pPr>
              <a:defRPr sz="4400" b="1">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2A51C5-AAB9-1748-8B0B-7662D5F5128C}"/>
              </a:ext>
            </a:extLst>
          </p:cNvPr>
          <p:cNvSpPr>
            <a:spLocks noGrp="1"/>
          </p:cNvSpPr>
          <p:nvPr>
            <p:ph type="body" idx="1"/>
          </p:nvPr>
        </p:nvSpPr>
        <p:spPr>
          <a:xfrm>
            <a:off x="644124" y="3464466"/>
            <a:ext cx="3787778" cy="795694"/>
          </a:xfrm>
        </p:spPr>
        <p:txBody>
          <a:bodyPr>
            <a:normAutofit/>
          </a:bodyPr>
          <a:lstStyle>
            <a:lvl1pPr marL="0" indent="0">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20" name="Group 19"/>
          <p:cNvGrpSpPr/>
          <p:nvPr userDrawn="1"/>
        </p:nvGrpSpPr>
        <p:grpSpPr>
          <a:xfrm>
            <a:off x="653073" y="4952899"/>
            <a:ext cx="2732040" cy="1126100"/>
            <a:chOff x="210132" y="6183128"/>
            <a:chExt cx="1637312" cy="674872"/>
          </a:xfrm>
        </p:grpSpPr>
        <p:pic>
          <p:nvPicPr>
            <p:cNvPr id="17" name="Picture 16">
              <a:extLst>
                <a:ext uri="{FF2B5EF4-FFF2-40B4-BE49-F238E27FC236}">
                  <a16:creationId xmlns:a16="http://schemas.microsoft.com/office/drawing/2014/main" id="{D16068F9-0CA4-9D4E-9A42-EB15C4A74618}"/>
                </a:ext>
              </a:extLst>
            </p:cNvPr>
            <p:cNvPicPr>
              <a:picLocks noChangeAspect="1"/>
            </p:cNvPicPr>
            <p:nvPr userDrawn="1"/>
          </p:nvPicPr>
          <p:blipFill>
            <a:blip r:embed="rId2"/>
            <a:stretch>
              <a:fillRect/>
            </a:stretch>
          </p:blipFill>
          <p:spPr>
            <a:xfrm>
              <a:off x="210132" y="6228848"/>
              <a:ext cx="1637312" cy="629152"/>
            </a:xfrm>
            <a:prstGeom prst="rect">
              <a:avLst/>
            </a:prstGeom>
          </p:spPr>
        </p:pic>
        <p:sp>
          <p:nvSpPr>
            <p:cNvPr id="18" name="Round Same Side Corner Rectangle 17">
              <a:extLst>
                <a:ext uri="{FF2B5EF4-FFF2-40B4-BE49-F238E27FC236}">
                  <a16:creationId xmlns:a16="http://schemas.microsoft.com/office/drawing/2014/main" id="{AEF6096E-5EA1-D746-9A2C-DDB5EE2C5920}"/>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ame Side Corner Rectangle 18">
              <a:extLst>
                <a:ext uri="{FF2B5EF4-FFF2-40B4-BE49-F238E27FC236}">
                  <a16:creationId xmlns:a16="http://schemas.microsoft.com/office/drawing/2014/main" id="{9A08D973-62AC-4E41-8C66-57DD5C093C32}"/>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4"/>
          <p:cNvGrpSpPr>
            <a:grpSpLocks noChangeAspect="1"/>
          </p:cNvGrpSpPr>
          <p:nvPr userDrawn="1"/>
        </p:nvGrpSpPr>
        <p:grpSpPr bwMode="auto">
          <a:xfrm>
            <a:off x="6337300" y="663575"/>
            <a:ext cx="2806700" cy="5600700"/>
            <a:chOff x="3992" y="418"/>
            <a:chExt cx="1768" cy="3528"/>
          </a:xfrm>
        </p:grpSpPr>
        <p:sp>
          <p:nvSpPr>
            <p:cNvPr id="5" name="AutoShape 3"/>
            <p:cNvSpPr>
              <a:spLocks noChangeAspect="1" noChangeArrowheads="1" noTextEdit="1"/>
            </p:cNvSpPr>
            <p:nvPr userDrawn="1"/>
          </p:nvSpPr>
          <p:spPr bwMode="auto">
            <a:xfrm>
              <a:off x="3992" y="418"/>
              <a:ext cx="1768" cy="3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5"/>
            <p:cNvSpPr>
              <a:spLocks/>
            </p:cNvSpPr>
            <p:nvPr userDrawn="1"/>
          </p:nvSpPr>
          <p:spPr bwMode="auto">
            <a:xfrm>
              <a:off x="4781" y="1597"/>
              <a:ext cx="296" cy="282"/>
            </a:xfrm>
            <a:custGeom>
              <a:avLst/>
              <a:gdLst>
                <a:gd name="T0" fmla="*/ 52 w 492"/>
                <a:gd name="T1" fmla="*/ 0 h 469"/>
                <a:gd name="T2" fmla="*/ 52 w 492"/>
                <a:gd name="T3" fmla="*/ 0 h 469"/>
                <a:gd name="T4" fmla="*/ 0 w 492"/>
                <a:gd name="T5" fmla="*/ 91 h 469"/>
                <a:gd name="T6" fmla="*/ 53 w 492"/>
                <a:gd name="T7" fmla="*/ 161 h 469"/>
                <a:gd name="T8" fmla="*/ 138 w 492"/>
                <a:gd name="T9" fmla="*/ 291 h 469"/>
                <a:gd name="T10" fmla="*/ 225 w 492"/>
                <a:gd name="T11" fmla="*/ 469 h 469"/>
                <a:gd name="T12" fmla="*/ 230 w 492"/>
                <a:gd name="T13" fmla="*/ 464 h 469"/>
                <a:gd name="T14" fmla="*/ 487 w 492"/>
                <a:gd name="T15" fmla="*/ 17 h 469"/>
                <a:gd name="T16" fmla="*/ 492 w 492"/>
                <a:gd name="T17" fmla="*/ 3 h 469"/>
                <a:gd name="T18" fmla="*/ 139 w 492"/>
                <a:gd name="T19" fmla="*/ 10 h 469"/>
                <a:gd name="T20" fmla="*/ 52 w 492"/>
                <a:gd name="T21"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2" h="469">
                  <a:moveTo>
                    <a:pt x="52" y="0"/>
                  </a:moveTo>
                  <a:lnTo>
                    <a:pt x="52" y="0"/>
                  </a:lnTo>
                  <a:cubicBezTo>
                    <a:pt x="36" y="31"/>
                    <a:pt x="19" y="62"/>
                    <a:pt x="0" y="91"/>
                  </a:cubicBezTo>
                  <a:lnTo>
                    <a:pt x="53" y="161"/>
                  </a:lnTo>
                  <a:cubicBezTo>
                    <a:pt x="83" y="202"/>
                    <a:pt x="112" y="246"/>
                    <a:pt x="138" y="291"/>
                  </a:cubicBezTo>
                  <a:cubicBezTo>
                    <a:pt x="171" y="347"/>
                    <a:pt x="200" y="407"/>
                    <a:pt x="225" y="469"/>
                  </a:cubicBezTo>
                  <a:cubicBezTo>
                    <a:pt x="227" y="468"/>
                    <a:pt x="228" y="466"/>
                    <a:pt x="230" y="464"/>
                  </a:cubicBezTo>
                  <a:cubicBezTo>
                    <a:pt x="290" y="300"/>
                    <a:pt x="377" y="148"/>
                    <a:pt x="487" y="17"/>
                  </a:cubicBezTo>
                  <a:cubicBezTo>
                    <a:pt x="489" y="12"/>
                    <a:pt x="491" y="7"/>
                    <a:pt x="492" y="3"/>
                  </a:cubicBezTo>
                  <a:cubicBezTo>
                    <a:pt x="375" y="20"/>
                    <a:pt x="256" y="23"/>
                    <a:pt x="139" y="10"/>
                  </a:cubicBezTo>
                  <a:lnTo>
                    <a:pt x="52"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userDrawn="1"/>
          </p:nvSpPr>
          <p:spPr bwMode="auto">
            <a:xfrm>
              <a:off x="5610" y="3078"/>
              <a:ext cx="156" cy="221"/>
            </a:xfrm>
            <a:custGeom>
              <a:avLst/>
              <a:gdLst>
                <a:gd name="T0" fmla="*/ 0 w 258"/>
                <a:gd name="T1" fmla="*/ 0 h 368"/>
                <a:gd name="T2" fmla="*/ 0 w 258"/>
                <a:gd name="T3" fmla="*/ 0 h 368"/>
                <a:gd name="T4" fmla="*/ 171 w 258"/>
                <a:gd name="T5" fmla="*/ 288 h 368"/>
                <a:gd name="T6" fmla="*/ 206 w 258"/>
                <a:gd name="T7" fmla="*/ 368 h 368"/>
                <a:gd name="T8" fmla="*/ 258 w 258"/>
                <a:gd name="T9" fmla="*/ 366 h 368"/>
                <a:gd name="T10" fmla="*/ 258 w 258"/>
                <a:gd name="T11" fmla="*/ 25 h 368"/>
                <a:gd name="T12" fmla="*/ 0 w 258"/>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258" h="368">
                  <a:moveTo>
                    <a:pt x="0" y="0"/>
                  </a:moveTo>
                  <a:lnTo>
                    <a:pt x="0" y="0"/>
                  </a:lnTo>
                  <a:cubicBezTo>
                    <a:pt x="69" y="89"/>
                    <a:pt x="126" y="185"/>
                    <a:pt x="171" y="288"/>
                  </a:cubicBezTo>
                  <a:lnTo>
                    <a:pt x="206" y="368"/>
                  </a:lnTo>
                  <a:cubicBezTo>
                    <a:pt x="223" y="367"/>
                    <a:pt x="241" y="366"/>
                    <a:pt x="258" y="366"/>
                  </a:cubicBezTo>
                  <a:lnTo>
                    <a:pt x="258" y="25"/>
                  </a:lnTo>
                  <a:cubicBezTo>
                    <a:pt x="170" y="24"/>
                    <a:pt x="84" y="15"/>
                    <a:pt x="0"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userDrawn="1"/>
          </p:nvSpPr>
          <p:spPr bwMode="auto">
            <a:xfrm>
              <a:off x="4802" y="626"/>
              <a:ext cx="964" cy="670"/>
            </a:xfrm>
            <a:custGeom>
              <a:avLst/>
              <a:gdLst>
                <a:gd name="T0" fmla="*/ 1600 w 1600"/>
                <a:gd name="T1" fmla="*/ 730 h 1115"/>
                <a:gd name="T2" fmla="*/ 1600 w 1600"/>
                <a:gd name="T3" fmla="*/ 730 h 1115"/>
                <a:gd name="T4" fmla="*/ 1487 w 1600"/>
                <a:gd name="T5" fmla="*/ 722 h 1115"/>
                <a:gd name="T6" fmla="*/ 1109 w 1600"/>
                <a:gd name="T7" fmla="*/ 568 h 1115"/>
                <a:gd name="T8" fmla="*/ 404 w 1600"/>
                <a:gd name="T9" fmla="*/ 50 h 1115"/>
                <a:gd name="T10" fmla="*/ 254 w 1600"/>
                <a:gd name="T11" fmla="*/ 0 h 1115"/>
                <a:gd name="T12" fmla="*/ 0 w 1600"/>
                <a:gd name="T13" fmla="*/ 255 h 1115"/>
                <a:gd name="T14" fmla="*/ 73 w 1600"/>
                <a:gd name="T15" fmla="*/ 941 h 1115"/>
                <a:gd name="T16" fmla="*/ 181 w 1600"/>
                <a:gd name="T17" fmla="*/ 954 h 1115"/>
                <a:gd name="T18" fmla="*/ 259 w 1600"/>
                <a:gd name="T19" fmla="*/ 958 h 1115"/>
                <a:gd name="T20" fmla="*/ 485 w 1600"/>
                <a:gd name="T21" fmla="*/ 920 h 1115"/>
                <a:gd name="T22" fmla="*/ 448 w 1600"/>
                <a:gd name="T23" fmla="*/ 595 h 1115"/>
                <a:gd name="T24" fmla="*/ 452 w 1600"/>
                <a:gd name="T25" fmla="*/ 593 h 1115"/>
                <a:gd name="T26" fmla="*/ 864 w 1600"/>
                <a:gd name="T27" fmla="*/ 898 h 1115"/>
                <a:gd name="T28" fmla="*/ 1230 w 1600"/>
                <a:gd name="T29" fmla="*/ 1085 h 1115"/>
                <a:gd name="T30" fmla="*/ 1345 w 1600"/>
                <a:gd name="T31" fmla="*/ 1115 h 1115"/>
                <a:gd name="T32" fmla="*/ 1600 w 1600"/>
                <a:gd name="T33" fmla="*/ 1091 h 1115"/>
                <a:gd name="T34" fmla="*/ 1600 w 1600"/>
                <a:gd name="T35" fmla="*/ 730 h 1115"/>
                <a:gd name="T36" fmla="*/ 1600 w 1600"/>
                <a:gd name="T37" fmla="*/ 73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0" h="1115">
                  <a:moveTo>
                    <a:pt x="1600" y="730"/>
                  </a:moveTo>
                  <a:lnTo>
                    <a:pt x="1600" y="730"/>
                  </a:lnTo>
                  <a:cubicBezTo>
                    <a:pt x="1562" y="730"/>
                    <a:pt x="1524" y="727"/>
                    <a:pt x="1487" y="722"/>
                  </a:cubicBezTo>
                  <a:cubicBezTo>
                    <a:pt x="1351" y="703"/>
                    <a:pt x="1220" y="650"/>
                    <a:pt x="1109" y="568"/>
                  </a:cubicBezTo>
                  <a:cubicBezTo>
                    <a:pt x="1109" y="568"/>
                    <a:pt x="410" y="53"/>
                    <a:pt x="404" y="50"/>
                  </a:cubicBezTo>
                  <a:cubicBezTo>
                    <a:pt x="362" y="19"/>
                    <a:pt x="310" y="0"/>
                    <a:pt x="254" y="0"/>
                  </a:cubicBezTo>
                  <a:cubicBezTo>
                    <a:pt x="114" y="0"/>
                    <a:pt x="0" y="114"/>
                    <a:pt x="0" y="255"/>
                  </a:cubicBezTo>
                  <a:cubicBezTo>
                    <a:pt x="0" y="262"/>
                    <a:pt x="73" y="941"/>
                    <a:pt x="73" y="941"/>
                  </a:cubicBezTo>
                  <a:lnTo>
                    <a:pt x="181" y="954"/>
                  </a:lnTo>
                  <a:cubicBezTo>
                    <a:pt x="207" y="957"/>
                    <a:pt x="233" y="958"/>
                    <a:pt x="259" y="958"/>
                  </a:cubicBezTo>
                  <a:cubicBezTo>
                    <a:pt x="336" y="958"/>
                    <a:pt x="412" y="945"/>
                    <a:pt x="485" y="920"/>
                  </a:cubicBezTo>
                  <a:lnTo>
                    <a:pt x="448" y="595"/>
                  </a:lnTo>
                  <a:lnTo>
                    <a:pt x="452" y="593"/>
                  </a:lnTo>
                  <a:lnTo>
                    <a:pt x="864" y="898"/>
                  </a:lnTo>
                  <a:cubicBezTo>
                    <a:pt x="975" y="980"/>
                    <a:pt x="1098" y="1043"/>
                    <a:pt x="1230" y="1085"/>
                  </a:cubicBezTo>
                  <a:cubicBezTo>
                    <a:pt x="1268" y="1097"/>
                    <a:pt x="1306" y="1106"/>
                    <a:pt x="1345" y="1115"/>
                  </a:cubicBezTo>
                  <a:cubicBezTo>
                    <a:pt x="1428" y="1100"/>
                    <a:pt x="1513" y="1091"/>
                    <a:pt x="1600" y="1091"/>
                  </a:cubicBezTo>
                  <a:lnTo>
                    <a:pt x="1600" y="730"/>
                  </a:lnTo>
                  <a:lnTo>
                    <a:pt x="1600" y="73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userDrawn="1"/>
          </p:nvSpPr>
          <p:spPr bwMode="auto">
            <a:xfrm>
              <a:off x="4209" y="1198"/>
              <a:ext cx="1253" cy="1146"/>
            </a:xfrm>
            <a:custGeom>
              <a:avLst/>
              <a:gdLst>
                <a:gd name="T0" fmla="*/ 566 w 2080"/>
                <a:gd name="T1" fmla="*/ 1144 h 1905"/>
                <a:gd name="T2" fmla="*/ 566 w 2080"/>
                <a:gd name="T3" fmla="*/ 1144 h 1905"/>
                <a:gd name="T4" fmla="*/ 721 w 2080"/>
                <a:gd name="T5" fmla="*/ 1522 h 1905"/>
                <a:gd name="T6" fmla="*/ 727 w 2080"/>
                <a:gd name="T7" fmla="*/ 1687 h 1905"/>
                <a:gd name="T8" fmla="*/ 808 w 2080"/>
                <a:gd name="T9" fmla="*/ 1722 h 1905"/>
                <a:gd name="T10" fmla="*/ 1110 w 2080"/>
                <a:gd name="T11" fmla="*/ 1905 h 1905"/>
                <a:gd name="T12" fmla="*/ 1087 w 2080"/>
                <a:gd name="T13" fmla="*/ 1645 h 1905"/>
                <a:gd name="T14" fmla="*/ 1111 w 2080"/>
                <a:gd name="T15" fmla="*/ 1379 h 1905"/>
                <a:gd name="T16" fmla="*/ 1083 w 2080"/>
                <a:gd name="T17" fmla="*/ 1265 h 1905"/>
                <a:gd name="T18" fmla="*/ 897 w 2080"/>
                <a:gd name="T19" fmla="*/ 900 h 1905"/>
                <a:gd name="T20" fmla="*/ 592 w 2080"/>
                <a:gd name="T21" fmla="*/ 487 h 1905"/>
                <a:gd name="T22" fmla="*/ 594 w 2080"/>
                <a:gd name="T23" fmla="*/ 483 h 1905"/>
                <a:gd name="T24" fmla="*/ 1104 w 2080"/>
                <a:gd name="T25" fmla="*/ 541 h 1905"/>
                <a:gd name="T26" fmla="*/ 1244 w 2080"/>
                <a:gd name="T27" fmla="*/ 549 h 1905"/>
                <a:gd name="T28" fmla="*/ 1513 w 2080"/>
                <a:gd name="T29" fmla="*/ 520 h 1905"/>
                <a:gd name="T30" fmla="*/ 1632 w 2080"/>
                <a:gd name="T31" fmla="*/ 485 h 1905"/>
                <a:gd name="T32" fmla="*/ 2067 w 2080"/>
                <a:gd name="T33" fmla="*/ 235 h 1905"/>
                <a:gd name="T34" fmla="*/ 2080 w 2080"/>
                <a:gd name="T35" fmla="*/ 224 h 1905"/>
                <a:gd name="T36" fmla="*/ 1772 w 2080"/>
                <a:gd name="T37" fmla="*/ 52 h 1905"/>
                <a:gd name="T38" fmla="*/ 1701 w 2080"/>
                <a:gd name="T39" fmla="*/ 0 h 1905"/>
                <a:gd name="T40" fmla="*/ 1555 w 2080"/>
                <a:gd name="T41" fmla="*/ 77 h 1905"/>
                <a:gd name="T42" fmla="*/ 1245 w 2080"/>
                <a:gd name="T43" fmla="*/ 138 h 1905"/>
                <a:gd name="T44" fmla="*/ 1151 w 2080"/>
                <a:gd name="T45" fmla="*/ 132 h 1905"/>
                <a:gd name="T46" fmla="*/ 261 w 2080"/>
                <a:gd name="T47" fmla="*/ 31 h 1905"/>
                <a:gd name="T48" fmla="*/ 0 w 2080"/>
                <a:gd name="T49" fmla="*/ 291 h 1905"/>
                <a:gd name="T50" fmla="*/ 53 w 2080"/>
                <a:gd name="T51" fmla="*/ 447 h 1905"/>
                <a:gd name="T52" fmla="*/ 566 w 2080"/>
                <a:gd name="T53" fmla="*/ 1144 h 1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0" h="1905">
                  <a:moveTo>
                    <a:pt x="566" y="1144"/>
                  </a:moveTo>
                  <a:lnTo>
                    <a:pt x="566" y="1144"/>
                  </a:lnTo>
                  <a:cubicBezTo>
                    <a:pt x="649" y="1255"/>
                    <a:pt x="702" y="1386"/>
                    <a:pt x="721" y="1522"/>
                  </a:cubicBezTo>
                  <a:cubicBezTo>
                    <a:pt x="729" y="1576"/>
                    <a:pt x="730" y="1631"/>
                    <a:pt x="727" y="1687"/>
                  </a:cubicBezTo>
                  <a:lnTo>
                    <a:pt x="808" y="1722"/>
                  </a:lnTo>
                  <a:cubicBezTo>
                    <a:pt x="914" y="1769"/>
                    <a:pt x="1016" y="1830"/>
                    <a:pt x="1110" y="1905"/>
                  </a:cubicBezTo>
                  <a:cubicBezTo>
                    <a:pt x="1096" y="1820"/>
                    <a:pt x="1087" y="1734"/>
                    <a:pt x="1087" y="1645"/>
                  </a:cubicBezTo>
                  <a:cubicBezTo>
                    <a:pt x="1087" y="1554"/>
                    <a:pt x="1096" y="1466"/>
                    <a:pt x="1111" y="1379"/>
                  </a:cubicBezTo>
                  <a:cubicBezTo>
                    <a:pt x="1103" y="1341"/>
                    <a:pt x="1095" y="1303"/>
                    <a:pt x="1083" y="1265"/>
                  </a:cubicBezTo>
                  <a:cubicBezTo>
                    <a:pt x="1041" y="1133"/>
                    <a:pt x="979" y="1010"/>
                    <a:pt x="897" y="900"/>
                  </a:cubicBezTo>
                  <a:lnTo>
                    <a:pt x="592" y="487"/>
                  </a:lnTo>
                  <a:lnTo>
                    <a:pt x="594" y="483"/>
                  </a:lnTo>
                  <a:lnTo>
                    <a:pt x="1104" y="541"/>
                  </a:lnTo>
                  <a:cubicBezTo>
                    <a:pt x="1150" y="546"/>
                    <a:pt x="1198" y="549"/>
                    <a:pt x="1244" y="549"/>
                  </a:cubicBezTo>
                  <a:cubicBezTo>
                    <a:pt x="1334" y="549"/>
                    <a:pt x="1425" y="539"/>
                    <a:pt x="1513" y="520"/>
                  </a:cubicBezTo>
                  <a:cubicBezTo>
                    <a:pt x="1554" y="511"/>
                    <a:pt x="1593" y="498"/>
                    <a:pt x="1632" y="485"/>
                  </a:cubicBezTo>
                  <a:cubicBezTo>
                    <a:pt x="1760" y="379"/>
                    <a:pt x="1908" y="295"/>
                    <a:pt x="2067" y="235"/>
                  </a:cubicBezTo>
                  <a:cubicBezTo>
                    <a:pt x="2071" y="232"/>
                    <a:pt x="2076" y="228"/>
                    <a:pt x="2080" y="224"/>
                  </a:cubicBezTo>
                  <a:cubicBezTo>
                    <a:pt x="1971" y="181"/>
                    <a:pt x="1867" y="123"/>
                    <a:pt x="1772" y="52"/>
                  </a:cubicBezTo>
                  <a:lnTo>
                    <a:pt x="1701" y="0"/>
                  </a:lnTo>
                  <a:cubicBezTo>
                    <a:pt x="1654" y="31"/>
                    <a:pt x="1605" y="57"/>
                    <a:pt x="1555" y="77"/>
                  </a:cubicBezTo>
                  <a:cubicBezTo>
                    <a:pt x="1456" y="117"/>
                    <a:pt x="1352" y="138"/>
                    <a:pt x="1245" y="138"/>
                  </a:cubicBezTo>
                  <a:cubicBezTo>
                    <a:pt x="1213" y="138"/>
                    <a:pt x="1182" y="136"/>
                    <a:pt x="1151" y="132"/>
                  </a:cubicBezTo>
                  <a:cubicBezTo>
                    <a:pt x="1151" y="132"/>
                    <a:pt x="280" y="31"/>
                    <a:pt x="261" y="31"/>
                  </a:cubicBezTo>
                  <a:cubicBezTo>
                    <a:pt x="117" y="31"/>
                    <a:pt x="0" y="148"/>
                    <a:pt x="0" y="291"/>
                  </a:cubicBezTo>
                  <a:cubicBezTo>
                    <a:pt x="0" y="350"/>
                    <a:pt x="20" y="404"/>
                    <a:pt x="53" y="447"/>
                  </a:cubicBezTo>
                  <a:cubicBezTo>
                    <a:pt x="55" y="451"/>
                    <a:pt x="566" y="1144"/>
                    <a:pt x="566" y="1144"/>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userDrawn="1"/>
          </p:nvSpPr>
          <p:spPr bwMode="auto">
            <a:xfrm>
              <a:off x="5465" y="415"/>
              <a:ext cx="301" cy="563"/>
            </a:xfrm>
            <a:custGeom>
              <a:avLst/>
              <a:gdLst>
                <a:gd name="T0" fmla="*/ 500 w 500"/>
                <a:gd name="T1" fmla="*/ 0 h 936"/>
                <a:gd name="T2" fmla="*/ 500 w 500"/>
                <a:gd name="T3" fmla="*/ 0 h 936"/>
                <a:gd name="T4" fmla="*/ 261 w 500"/>
                <a:gd name="T5" fmla="*/ 152 h 936"/>
                <a:gd name="T6" fmla="*/ 256 w 500"/>
                <a:gd name="T7" fmla="*/ 160 h 936"/>
                <a:gd name="T8" fmla="*/ 0 w 500"/>
                <a:gd name="T9" fmla="*/ 748 h 936"/>
                <a:gd name="T10" fmla="*/ 87 w 500"/>
                <a:gd name="T11" fmla="*/ 813 h 936"/>
                <a:gd name="T12" fmla="*/ 367 w 500"/>
                <a:gd name="T13" fmla="*/ 936 h 936"/>
                <a:gd name="T14" fmla="*/ 498 w 500"/>
                <a:gd name="T15" fmla="*/ 636 h 936"/>
                <a:gd name="T16" fmla="*/ 500 w 500"/>
                <a:gd name="T17" fmla="*/ 636 h 936"/>
                <a:gd name="T18" fmla="*/ 500 w 500"/>
                <a:gd name="T19" fmla="*/ 0 h 936"/>
                <a:gd name="T20" fmla="*/ 500 w 500"/>
                <a:gd name="T21"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0" h="936">
                  <a:moveTo>
                    <a:pt x="500" y="0"/>
                  </a:moveTo>
                  <a:lnTo>
                    <a:pt x="500" y="0"/>
                  </a:lnTo>
                  <a:cubicBezTo>
                    <a:pt x="393" y="0"/>
                    <a:pt x="302" y="62"/>
                    <a:pt x="261" y="152"/>
                  </a:cubicBezTo>
                  <a:cubicBezTo>
                    <a:pt x="259" y="155"/>
                    <a:pt x="257" y="157"/>
                    <a:pt x="256" y="160"/>
                  </a:cubicBezTo>
                  <a:lnTo>
                    <a:pt x="0" y="748"/>
                  </a:lnTo>
                  <a:lnTo>
                    <a:pt x="87" y="813"/>
                  </a:lnTo>
                  <a:cubicBezTo>
                    <a:pt x="169" y="874"/>
                    <a:pt x="266" y="916"/>
                    <a:pt x="367" y="936"/>
                  </a:cubicBezTo>
                  <a:lnTo>
                    <a:pt x="498" y="636"/>
                  </a:lnTo>
                  <a:lnTo>
                    <a:pt x="500" y="636"/>
                  </a:lnTo>
                  <a:lnTo>
                    <a:pt x="500" y="0"/>
                  </a:lnTo>
                  <a:cubicBezTo>
                    <a:pt x="500" y="0"/>
                    <a:pt x="500" y="0"/>
                    <a:pt x="500"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userDrawn="1"/>
          </p:nvSpPr>
          <p:spPr bwMode="auto">
            <a:xfrm>
              <a:off x="5179" y="2876"/>
              <a:ext cx="587" cy="1075"/>
            </a:xfrm>
            <a:custGeom>
              <a:avLst/>
              <a:gdLst>
                <a:gd name="T0" fmla="*/ 971 w 974"/>
                <a:gd name="T1" fmla="*/ 1145 h 1787"/>
                <a:gd name="T2" fmla="*/ 971 w 974"/>
                <a:gd name="T3" fmla="*/ 1145 h 1787"/>
                <a:gd name="T4" fmla="*/ 767 w 974"/>
                <a:gd name="T5" fmla="*/ 675 h 1787"/>
                <a:gd name="T6" fmla="*/ 544 w 974"/>
                <a:gd name="T7" fmla="*/ 331 h 1787"/>
                <a:gd name="T8" fmla="*/ 486 w 974"/>
                <a:gd name="T9" fmla="*/ 275 h 1787"/>
                <a:gd name="T10" fmla="*/ 5 w 974"/>
                <a:gd name="T11" fmla="*/ 0 h 1787"/>
                <a:gd name="T12" fmla="*/ 10 w 974"/>
                <a:gd name="T13" fmla="*/ 341 h 1787"/>
                <a:gd name="T14" fmla="*/ 0 w 974"/>
                <a:gd name="T15" fmla="*/ 428 h 1787"/>
                <a:gd name="T16" fmla="*/ 140 w 974"/>
                <a:gd name="T17" fmla="*/ 516 h 1787"/>
                <a:gd name="T18" fmla="*/ 390 w 974"/>
                <a:gd name="T19" fmla="*/ 838 h 1787"/>
                <a:gd name="T20" fmla="*/ 730 w 974"/>
                <a:gd name="T21" fmla="*/ 1621 h 1787"/>
                <a:gd name="T22" fmla="*/ 730 w 974"/>
                <a:gd name="T23" fmla="*/ 1622 h 1787"/>
                <a:gd name="T24" fmla="*/ 974 w 974"/>
                <a:gd name="T25" fmla="*/ 1787 h 1787"/>
                <a:gd name="T26" fmla="*/ 974 w 974"/>
                <a:gd name="T27" fmla="*/ 1787 h 1787"/>
                <a:gd name="T28" fmla="*/ 974 w 974"/>
                <a:gd name="T29" fmla="*/ 1145 h 1787"/>
                <a:gd name="T30" fmla="*/ 971 w 974"/>
                <a:gd name="T31" fmla="*/ 1145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4" h="1787">
                  <a:moveTo>
                    <a:pt x="971" y="1145"/>
                  </a:moveTo>
                  <a:lnTo>
                    <a:pt x="971" y="1145"/>
                  </a:lnTo>
                  <a:lnTo>
                    <a:pt x="767" y="675"/>
                  </a:lnTo>
                  <a:cubicBezTo>
                    <a:pt x="712" y="549"/>
                    <a:pt x="637" y="433"/>
                    <a:pt x="544" y="331"/>
                  </a:cubicBezTo>
                  <a:cubicBezTo>
                    <a:pt x="525" y="311"/>
                    <a:pt x="505" y="294"/>
                    <a:pt x="486" y="275"/>
                  </a:cubicBezTo>
                  <a:cubicBezTo>
                    <a:pt x="308" y="213"/>
                    <a:pt x="146" y="120"/>
                    <a:pt x="5" y="0"/>
                  </a:cubicBezTo>
                  <a:cubicBezTo>
                    <a:pt x="21" y="113"/>
                    <a:pt x="23" y="227"/>
                    <a:pt x="10" y="341"/>
                  </a:cubicBezTo>
                  <a:lnTo>
                    <a:pt x="0" y="428"/>
                  </a:lnTo>
                  <a:cubicBezTo>
                    <a:pt x="50" y="453"/>
                    <a:pt x="97" y="482"/>
                    <a:pt x="140" y="516"/>
                  </a:cubicBezTo>
                  <a:cubicBezTo>
                    <a:pt x="248" y="600"/>
                    <a:pt x="335" y="712"/>
                    <a:pt x="390" y="838"/>
                  </a:cubicBezTo>
                  <a:lnTo>
                    <a:pt x="730" y="1621"/>
                  </a:lnTo>
                  <a:cubicBezTo>
                    <a:pt x="730" y="1621"/>
                    <a:pt x="730" y="1621"/>
                    <a:pt x="730" y="1622"/>
                  </a:cubicBezTo>
                  <a:cubicBezTo>
                    <a:pt x="769" y="1719"/>
                    <a:pt x="863" y="1787"/>
                    <a:pt x="974" y="1787"/>
                  </a:cubicBezTo>
                  <a:lnTo>
                    <a:pt x="974" y="1787"/>
                  </a:lnTo>
                  <a:lnTo>
                    <a:pt x="974" y="1145"/>
                  </a:lnTo>
                  <a:lnTo>
                    <a:pt x="971" y="1145"/>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1"/>
            <p:cNvSpPr>
              <a:spLocks/>
            </p:cNvSpPr>
            <p:nvPr userDrawn="1"/>
          </p:nvSpPr>
          <p:spPr bwMode="auto">
            <a:xfrm>
              <a:off x="4210" y="2579"/>
              <a:ext cx="580" cy="569"/>
            </a:xfrm>
            <a:custGeom>
              <a:avLst/>
              <a:gdLst>
                <a:gd name="T0" fmla="*/ 593 w 963"/>
                <a:gd name="T1" fmla="*/ 491 h 945"/>
                <a:gd name="T2" fmla="*/ 593 w 963"/>
                <a:gd name="T3" fmla="*/ 491 h 945"/>
                <a:gd name="T4" fmla="*/ 590 w 963"/>
                <a:gd name="T5" fmla="*/ 488 h 945"/>
                <a:gd name="T6" fmla="*/ 785 w 963"/>
                <a:gd name="T7" fmla="*/ 224 h 945"/>
                <a:gd name="T8" fmla="*/ 538 w 963"/>
                <a:gd name="T9" fmla="*/ 43 h 945"/>
                <a:gd name="T10" fmla="*/ 439 w 963"/>
                <a:gd name="T11" fmla="*/ 0 h 945"/>
                <a:gd name="T12" fmla="*/ 47 w 963"/>
                <a:gd name="T13" fmla="*/ 536 h 945"/>
                <a:gd name="T14" fmla="*/ 1 w 963"/>
                <a:gd name="T15" fmla="*/ 688 h 945"/>
                <a:gd name="T16" fmla="*/ 266 w 963"/>
                <a:gd name="T17" fmla="*/ 942 h 945"/>
                <a:gd name="T18" fmla="*/ 302 w 963"/>
                <a:gd name="T19" fmla="*/ 939 h 945"/>
                <a:gd name="T20" fmla="*/ 939 w 963"/>
                <a:gd name="T21" fmla="*/ 866 h 945"/>
                <a:gd name="T22" fmla="*/ 951 w 963"/>
                <a:gd name="T23" fmla="*/ 758 h 945"/>
                <a:gd name="T24" fmla="*/ 918 w 963"/>
                <a:gd name="T25" fmla="*/ 454 h 945"/>
                <a:gd name="T26" fmla="*/ 593 w 963"/>
                <a:gd name="T27" fmla="*/ 491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3" h="945">
                  <a:moveTo>
                    <a:pt x="593" y="491"/>
                  </a:moveTo>
                  <a:lnTo>
                    <a:pt x="593" y="491"/>
                  </a:lnTo>
                  <a:lnTo>
                    <a:pt x="590" y="488"/>
                  </a:lnTo>
                  <a:lnTo>
                    <a:pt x="785" y="224"/>
                  </a:lnTo>
                  <a:cubicBezTo>
                    <a:pt x="718" y="146"/>
                    <a:pt x="633" y="84"/>
                    <a:pt x="538" y="43"/>
                  </a:cubicBezTo>
                  <a:lnTo>
                    <a:pt x="439" y="0"/>
                  </a:lnTo>
                  <a:cubicBezTo>
                    <a:pt x="439" y="0"/>
                    <a:pt x="51" y="529"/>
                    <a:pt x="47" y="536"/>
                  </a:cubicBezTo>
                  <a:cubicBezTo>
                    <a:pt x="17" y="579"/>
                    <a:pt x="0" y="631"/>
                    <a:pt x="1" y="688"/>
                  </a:cubicBezTo>
                  <a:cubicBezTo>
                    <a:pt x="4" y="831"/>
                    <a:pt x="123" y="945"/>
                    <a:pt x="266" y="942"/>
                  </a:cubicBezTo>
                  <a:cubicBezTo>
                    <a:pt x="274" y="942"/>
                    <a:pt x="297" y="939"/>
                    <a:pt x="302" y="939"/>
                  </a:cubicBezTo>
                  <a:lnTo>
                    <a:pt x="939" y="866"/>
                  </a:lnTo>
                  <a:lnTo>
                    <a:pt x="951" y="758"/>
                  </a:lnTo>
                  <a:cubicBezTo>
                    <a:pt x="963" y="657"/>
                    <a:pt x="952" y="552"/>
                    <a:pt x="918" y="454"/>
                  </a:cubicBezTo>
                  <a:lnTo>
                    <a:pt x="593" y="491"/>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2"/>
            <p:cNvSpPr>
              <a:spLocks/>
            </p:cNvSpPr>
            <p:nvPr userDrawn="1"/>
          </p:nvSpPr>
          <p:spPr bwMode="auto">
            <a:xfrm>
              <a:off x="3992" y="1881"/>
              <a:ext cx="1376" cy="1859"/>
            </a:xfrm>
            <a:custGeom>
              <a:avLst/>
              <a:gdLst>
                <a:gd name="T0" fmla="*/ 2061 w 2285"/>
                <a:gd name="T1" fmla="*/ 2299 h 3090"/>
                <a:gd name="T2" fmla="*/ 2061 w 2285"/>
                <a:gd name="T3" fmla="*/ 2299 h 3090"/>
                <a:gd name="T4" fmla="*/ 1798 w 2285"/>
                <a:gd name="T5" fmla="*/ 2493 h 3090"/>
                <a:gd name="T6" fmla="*/ 1794 w 2285"/>
                <a:gd name="T7" fmla="*/ 2490 h 3090"/>
                <a:gd name="T8" fmla="*/ 1852 w 2285"/>
                <a:gd name="T9" fmla="*/ 1981 h 3090"/>
                <a:gd name="T10" fmla="*/ 1831 w 2285"/>
                <a:gd name="T11" fmla="*/ 1571 h 3090"/>
                <a:gd name="T12" fmla="*/ 1809 w 2285"/>
                <a:gd name="T13" fmla="*/ 1487 h 3090"/>
                <a:gd name="T14" fmla="*/ 1531 w 2285"/>
                <a:gd name="T15" fmla="*/ 1000 h 3090"/>
                <a:gd name="T16" fmla="*/ 1461 w 2285"/>
                <a:gd name="T17" fmla="*/ 930 h 3090"/>
                <a:gd name="T18" fmla="*/ 1116 w 2285"/>
                <a:gd name="T19" fmla="*/ 707 h 3090"/>
                <a:gd name="T20" fmla="*/ 646 w 2285"/>
                <a:gd name="T21" fmla="*/ 503 h 3090"/>
                <a:gd name="T22" fmla="*/ 646 w 2285"/>
                <a:gd name="T23" fmla="*/ 498 h 3090"/>
                <a:gd name="T24" fmla="*/ 946 w 2285"/>
                <a:gd name="T25" fmla="*/ 367 h 3090"/>
                <a:gd name="T26" fmla="*/ 822 w 2285"/>
                <a:gd name="T27" fmla="*/ 87 h 3090"/>
                <a:gd name="T28" fmla="*/ 758 w 2285"/>
                <a:gd name="T29" fmla="*/ 0 h 3090"/>
                <a:gd name="T30" fmla="*/ 145 w 2285"/>
                <a:gd name="T31" fmla="*/ 271 h 3090"/>
                <a:gd name="T32" fmla="*/ 0 w 2285"/>
                <a:gd name="T33" fmla="*/ 501 h 3090"/>
                <a:gd name="T34" fmla="*/ 161 w 2285"/>
                <a:gd name="T35" fmla="*/ 739 h 3090"/>
                <a:gd name="T36" fmla="*/ 952 w 2285"/>
                <a:gd name="T37" fmla="*/ 1084 h 3090"/>
                <a:gd name="T38" fmla="*/ 1275 w 2285"/>
                <a:gd name="T39" fmla="*/ 1334 h 3090"/>
                <a:gd name="T40" fmla="*/ 1388 w 2285"/>
                <a:gd name="T41" fmla="*/ 1530 h 3090"/>
                <a:gd name="T42" fmla="*/ 1443 w 2285"/>
                <a:gd name="T43" fmla="*/ 1934 h 3090"/>
                <a:gd name="T44" fmla="*/ 1347 w 2285"/>
                <a:gd name="T45" fmla="*/ 2782 h 3090"/>
                <a:gd name="T46" fmla="*/ 1343 w 2285"/>
                <a:gd name="T47" fmla="*/ 2835 h 3090"/>
                <a:gd name="T48" fmla="*/ 1598 w 2285"/>
                <a:gd name="T49" fmla="*/ 3090 h 3090"/>
                <a:gd name="T50" fmla="*/ 1759 w 2285"/>
                <a:gd name="T51" fmla="*/ 3032 h 3090"/>
                <a:gd name="T52" fmla="*/ 2285 w 2285"/>
                <a:gd name="T53" fmla="*/ 2645 h 3090"/>
                <a:gd name="T54" fmla="*/ 2242 w 2285"/>
                <a:gd name="T55" fmla="*/ 2546 h 3090"/>
                <a:gd name="T56" fmla="*/ 2061 w 2285"/>
                <a:gd name="T57" fmla="*/ 2299 h 3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5" h="3090">
                  <a:moveTo>
                    <a:pt x="2061" y="2299"/>
                  </a:moveTo>
                  <a:lnTo>
                    <a:pt x="2061" y="2299"/>
                  </a:lnTo>
                  <a:lnTo>
                    <a:pt x="1798" y="2493"/>
                  </a:lnTo>
                  <a:lnTo>
                    <a:pt x="1794" y="2490"/>
                  </a:lnTo>
                  <a:lnTo>
                    <a:pt x="1852" y="1981"/>
                  </a:lnTo>
                  <a:cubicBezTo>
                    <a:pt x="1868" y="1844"/>
                    <a:pt x="1860" y="1706"/>
                    <a:pt x="1831" y="1571"/>
                  </a:cubicBezTo>
                  <a:cubicBezTo>
                    <a:pt x="1824" y="1543"/>
                    <a:pt x="1817" y="1514"/>
                    <a:pt x="1809" y="1487"/>
                  </a:cubicBezTo>
                  <a:cubicBezTo>
                    <a:pt x="1687" y="1345"/>
                    <a:pt x="1593" y="1180"/>
                    <a:pt x="1531" y="1000"/>
                  </a:cubicBezTo>
                  <a:cubicBezTo>
                    <a:pt x="1508" y="976"/>
                    <a:pt x="1485" y="952"/>
                    <a:pt x="1461" y="930"/>
                  </a:cubicBezTo>
                  <a:cubicBezTo>
                    <a:pt x="1359" y="837"/>
                    <a:pt x="1243" y="762"/>
                    <a:pt x="1116" y="707"/>
                  </a:cubicBezTo>
                  <a:lnTo>
                    <a:pt x="646" y="503"/>
                  </a:lnTo>
                  <a:lnTo>
                    <a:pt x="646" y="498"/>
                  </a:lnTo>
                  <a:lnTo>
                    <a:pt x="946" y="367"/>
                  </a:lnTo>
                  <a:cubicBezTo>
                    <a:pt x="926" y="266"/>
                    <a:pt x="884" y="170"/>
                    <a:pt x="822" y="87"/>
                  </a:cubicBezTo>
                  <a:lnTo>
                    <a:pt x="758" y="0"/>
                  </a:lnTo>
                  <a:cubicBezTo>
                    <a:pt x="758" y="0"/>
                    <a:pt x="153" y="266"/>
                    <a:pt x="145" y="271"/>
                  </a:cubicBezTo>
                  <a:cubicBezTo>
                    <a:pt x="59" y="313"/>
                    <a:pt x="0" y="400"/>
                    <a:pt x="0" y="501"/>
                  </a:cubicBezTo>
                  <a:cubicBezTo>
                    <a:pt x="0" y="609"/>
                    <a:pt x="66" y="701"/>
                    <a:pt x="161" y="739"/>
                  </a:cubicBezTo>
                  <a:cubicBezTo>
                    <a:pt x="164" y="740"/>
                    <a:pt x="952" y="1084"/>
                    <a:pt x="952" y="1084"/>
                  </a:cubicBezTo>
                  <a:cubicBezTo>
                    <a:pt x="1079" y="1139"/>
                    <a:pt x="1191" y="1226"/>
                    <a:pt x="1275" y="1334"/>
                  </a:cubicBezTo>
                  <a:cubicBezTo>
                    <a:pt x="1322" y="1394"/>
                    <a:pt x="1360" y="1460"/>
                    <a:pt x="1388" y="1530"/>
                  </a:cubicBezTo>
                  <a:cubicBezTo>
                    <a:pt x="1440" y="1657"/>
                    <a:pt x="1459" y="1797"/>
                    <a:pt x="1443" y="1934"/>
                  </a:cubicBezTo>
                  <a:lnTo>
                    <a:pt x="1347" y="2782"/>
                  </a:lnTo>
                  <a:cubicBezTo>
                    <a:pt x="1346" y="2786"/>
                    <a:pt x="1343" y="2821"/>
                    <a:pt x="1343" y="2835"/>
                  </a:cubicBezTo>
                  <a:cubicBezTo>
                    <a:pt x="1343" y="2976"/>
                    <a:pt x="1457" y="3090"/>
                    <a:pt x="1598" y="3090"/>
                  </a:cubicBezTo>
                  <a:cubicBezTo>
                    <a:pt x="1659" y="3090"/>
                    <a:pt x="1715" y="3068"/>
                    <a:pt x="1759" y="3032"/>
                  </a:cubicBezTo>
                  <a:cubicBezTo>
                    <a:pt x="1762" y="3030"/>
                    <a:pt x="2285" y="2645"/>
                    <a:pt x="2285" y="2645"/>
                  </a:cubicBezTo>
                  <a:lnTo>
                    <a:pt x="2242" y="2546"/>
                  </a:lnTo>
                  <a:cubicBezTo>
                    <a:pt x="2201" y="2451"/>
                    <a:pt x="2139" y="2366"/>
                    <a:pt x="2061" y="2299"/>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50501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3383C5C-8D24-E046-9597-2459B20B3020}"/>
              </a:ext>
            </a:extLst>
          </p:cNvPr>
          <p:cNvSpPr>
            <a:spLocks noGrp="1"/>
          </p:cNvSpPr>
          <p:nvPr>
            <p:ph type="ftr" sz="quarter" idx="10"/>
          </p:nvPr>
        </p:nvSpPr>
        <p:spPr/>
        <p:txBody>
          <a:bodyPr/>
          <a:lstStyle/>
          <a:p>
            <a:endParaRPr lang="en-US" dirty="0"/>
          </a:p>
        </p:txBody>
      </p:sp>
      <p:sp>
        <p:nvSpPr>
          <p:cNvPr id="5" name="Rectangle 4">
            <a:extLst>
              <a:ext uri="{FF2B5EF4-FFF2-40B4-BE49-F238E27FC236}">
                <a16:creationId xmlns:a16="http://schemas.microsoft.com/office/drawing/2014/main" id="{E10F4167-8970-EE44-B10D-1F39BA84A2E9}"/>
              </a:ext>
            </a:extLst>
          </p:cNvPr>
          <p:cNvSpPr/>
          <p:nvPr userDrawn="1"/>
        </p:nvSpPr>
        <p:spPr>
          <a:xfrm>
            <a:off x="0" y="0"/>
            <a:ext cx="9144000" cy="6858000"/>
          </a:xfrm>
          <a:prstGeom prst="rect">
            <a:avLst/>
          </a:prstGeom>
          <a:solidFill>
            <a:srgbClr val="4B4F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CBDDE1-170C-9149-8DA9-4D5ED0FB3868}"/>
              </a:ext>
            </a:extLst>
          </p:cNvPr>
          <p:cNvSpPr>
            <a:spLocks noGrp="1"/>
          </p:cNvSpPr>
          <p:nvPr>
            <p:ph type="title"/>
          </p:nvPr>
        </p:nvSpPr>
        <p:spPr>
          <a:xfrm>
            <a:off x="609302" y="506118"/>
            <a:ext cx="8052992" cy="748178"/>
          </a:xfrm>
        </p:spPr>
        <p:txBody>
          <a:bodyPr/>
          <a:lstStyle>
            <a:lvl1pPr>
              <a:defRPr>
                <a:solidFill>
                  <a:schemeClr val="bg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420F41B4-ACB5-3F47-AAD7-4DEF6D254BFA}"/>
              </a:ext>
            </a:extLst>
          </p:cNvPr>
          <p:cNvSpPr>
            <a:spLocks noGrp="1"/>
          </p:cNvSpPr>
          <p:nvPr>
            <p:ph type="body" sz="quarter" idx="11"/>
          </p:nvPr>
        </p:nvSpPr>
        <p:spPr>
          <a:xfrm>
            <a:off x="609898" y="1868486"/>
            <a:ext cx="8052396" cy="895117"/>
          </a:xfrm>
        </p:spPr>
        <p:txBody>
          <a:bodyPr numCol="2"/>
          <a:lstStyle>
            <a:lvl1pPr marL="0" indent="0">
              <a:lnSpc>
                <a:spcPct val="100000"/>
              </a:lnSpc>
              <a:spcAft>
                <a:spcPts val="600"/>
              </a:spcAft>
              <a:buNone/>
              <a:defRPr sz="2000">
                <a:solidFill>
                  <a:schemeClr val="bg1"/>
                </a:solidFill>
              </a:defRPr>
            </a:lvl1pPr>
            <a:lvl2pPr marL="457200" indent="-274320">
              <a:lnSpc>
                <a:spcPct val="100000"/>
              </a:lnSpc>
              <a:spcAft>
                <a:spcPts val="600"/>
              </a:spcAft>
              <a:buClr>
                <a:schemeClr val="accent3"/>
              </a:buClr>
              <a:buFont typeface="Arial" panose="020B0604020202020204" pitchFamily="34" charset="0"/>
              <a:buChar char="•"/>
              <a:defRPr sz="1800">
                <a:solidFill>
                  <a:schemeClr val="bg1"/>
                </a:solidFill>
              </a:defRPr>
            </a:lvl2pPr>
            <a:lvl3pPr marL="365760" indent="0">
              <a:buNone/>
              <a:defRPr>
                <a:solidFill>
                  <a:schemeClr val="bg1"/>
                </a:solidFill>
              </a:defRPr>
            </a:lvl3pPr>
            <a:lvl4pPr marL="457200" indent="0">
              <a:buNone/>
              <a:defRPr>
                <a:solidFill>
                  <a:schemeClr val="bg1"/>
                </a:solidFill>
              </a:defRPr>
            </a:lvl4pPr>
            <a:lvl5pPr marL="548640" indent="0">
              <a:buNone/>
              <a:defRPr>
                <a:solidFill>
                  <a:schemeClr val="bg1"/>
                </a:solidFill>
              </a:defRPr>
            </a:lvl5pPr>
          </a:lstStyle>
          <a:p>
            <a:pPr lvl="0"/>
            <a:r>
              <a:rPr lang="en-US" dirty="0"/>
              <a:t>Click to edit Master text styles</a:t>
            </a:r>
          </a:p>
          <a:p>
            <a:pPr lvl="1"/>
            <a:r>
              <a:rPr lang="en-US" dirty="0"/>
              <a:t>Second level</a:t>
            </a:r>
          </a:p>
        </p:txBody>
      </p:sp>
      <p:grpSp>
        <p:nvGrpSpPr>
          <p:cNvPr id="4" name="Group 3"/>
          <p:cNvGrpSpPr/>
          <p:nvPr userDrawn="1"/>
        </p:nvGrpSpPr>
        <p:grpSpPr>
          <a:xfrm>
            <a:off x="711911" y="1440180"/>
            <a:ext cx="1078027" cy="45720"/>
            <a:chOff x="648113" y="1440180"/>
            <a:chExt cx="1078027" cy="45720"/>
          </a:xfrm>
        </p:grpSpPr>
        <p:sp>
          <p:nvSpPr>
            <p:cNvPr id="13" name="Round Same Side Corner Rectangle 12">
              <a:extLst>
                <a:ext uri="{FF2B5EF4-FFF2-40B4-BE49-F238E27FC236}">
                  <a16:creationId xmlns:a16="http://schemas.microsoft.com/office/drawing/2014/main" id="{C0F36049-E1BE-E745-8F0B-ED898BBD4EEC}"/>
                </a:ext>
              </a:extLst>
            </p:cNvPr>
            <p:cNvSpPr/>
            <p:nvPr userDrawn="1"/>
          </p:nvSpPr>
          <p:spPr>
            <a:xfrm rot="5400000">
              <a:off x="1463297" y="1223057"/>
              <a:ext cx="45719" cy="479966"/>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Same Side Corner Rectangle 13">
              <a:extLst>
                <a:ext uri="{FF2B5EF4-FFF2-40B4-BE49-F238E27FC236}">
                  <a16:creationId xmlns:a16="http://schemas.microsoft.com/office/drawing/2014/main" id="{30E41B20-389B-9243-AE35-BB1D762351E0}"/>
                </a:ext>
              </a:extLst>
            </p:cNvPr>
            <p:cNvSpPr/>
            <p:nvPr userDrawn="1"/>
          </p:nvSpPr>
          <p:spPr>
            <a:xfrm rot="5400000">
              <a:off x="991014" y="1097280"/>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8422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ark Grey">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D6C49B6-4536-5945-81DF-9DB261057F59}"/>
              </a:ext>
            </a:extLst>
          </p:cNvPr>
          <p:cNvPicPr>
            <a:picLocks noChangeAspect="1"/>
          </p:cNvPicPr>
          <p:nvPr userDrawn="1"/>
        </p:nvPicPr>
        <p:blipFill>
          <a:blip r:embed="rId2"/>
          <a:stretch>
            <a:fillRect/>
          </a:stretch>
        </p:blipFill>
        <p:spPr>
          <a:xfrm>
            <a:off x="210132" y="6228848"/>
            <a:ext cx="1641954" cy="630936"/>
          </a:xfrm>
          <a:prstGeom prst="rect">
            <a:avLst/>
          </a:prstGeom>
        </p:spPr>
      </p:pic>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bg1"/>
                </a:solidFill>
              </a:defRPr>
            </a:lvl1pPr>
          </a:lstStyle>
          <a:p>
            <a:r>
              <a:rPr lang="en-US" dirty="0"/>
              <a:t>Click to edit Master title style</a:t>
            </a:r>
          </a:p>
        </p:txBody>
      </p:sp>
      <p:sp>
        <p:nvSpPr>
          <p:cNvPr id="11" name="Round Same Side Corner Rectangle 10">
            <a:extLst>
              <a:ext uri="{FF2B5EF4-FFF2-40B4-BE49-F238E27FC236}">
                <a16:creationId xmlns:a16="http://schemas.microsoft.com/office/drawing/2014/main" id="{3E0E9962-4DB2-3C45-8D6C-3F8F4A05AEDD}"/>
              </a:ext>
            </a:extLst>
          </p:cNvPr>
          <p:cNvSpPr/>
          <p:nvPr userDrawn="1"/>
        </p:nvSpPr>
        <p:spPr>
          <a:xfrm rot="5400000">
            <a:off x="1131523" y="5966005"/>
            <a:ext cx="45719" cy="479966"/>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Same Side Corner Rectangle 11">
            <a:extLst>
              <a:ext uri="{FF2B5EF4-FFF2-40B4-BE49-F238E27FC236}">
                <a16:creationId xmlns:a16="http://schemas.microsoft.com/office/drawing/2014/main" id="{47F2DCBE-5553-1E45-B382-E0955EA174A8}"/>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218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Go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tx2"/>
                </a:solidFill>
              </a:defRPr>
            </a:lvl1pPr>
          </a:lstStyle>
          <a:p>
            <a:r>
              <a:rPr lang="en-US" dirty="0"/>
              <a:t>Click to edit Master title style</a:t>
            </a:r>
          </a:p>
        </p:txBody>
      </p:sp>
      <p:pic>
        <p:nvPicPr>
          <p:cNvPr id="9" name="Picture 8">
            <a:extLst>
              <a:ext uri="{FF2B5EF4-FFF2-40B4-BE49-F238E27FC236}">
                <a16:creationId xmlns:a16="http://schemas.microsoft.com/office/drawing/2014/main" id="{795DA13C-BE6E-7444-A2ED-8ABD7D244D63}"/>
              </a:ext>
            </a:extLst>
          </p:cNvPr>
          <p:cNvPicPr>
            <a:picLocks noChangeAspect="1"/>
          </p:cNvPicPr>
          <p:nvPr userDrawn="1"/>
        </p:nvPicPr>
        <p:blipFill>
          <a:blip r:embed="rId2"/>
          <a:stretch>
            <a:fillRect/>
          </a:stretch>
        </p:blipFill>
        <p:spPr>
          <a:xfrm>
            <a:off x="210132" y="6227955"/>
            <a:ext cx="1641954" cy="630936"/>
          </a:xfrm>
          <a:prstGeom prst="rect">
            <a:avLst/>
          </a:prstGeom>
        </p:spPr>
      </p:pic>
      <p:sp>
        <p:nvSpPr>
          <p:cNvPr id="8" name="Round Same Side Corner Rectangle 7">
            <a:extLst>
              <a:ext uri="{FF2B5EF4-FFF2-40B4-BE49-F238E27FC236}">
                <a16:creationId xmlns:a16="http://schemas.microsoft.com/office/drawing/2014/main" id="{338DA6CA-BF68-9648-BEA2-FB6DECD219FD}"/>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Same Side Corner Rectangle 9">
            <a:extLst>
              <a:ext uri="{FF2B5EF4-FFF2-40B4-BE49-F238E27FC236}">
                <a16:creationId xmlns:a16="http://schemas.microsoft.com/office/drawing/2014/main" id="{C58DEA97-B35E-B743-A11A-DC719C1D9C3E}"/>
              </a:ext>
            </a:extLst>
          </p:cNvPr>
          <p:cNvSpPr/>
          <p:nvPr userDrawn="1"/>
        </p:nvSpPr>
        <p:spPr>
          <a:xfrm rot="5400000">
            <a:off x="659240" y="5840228"/>
            <a:ext cx="45719" cy="731521"/>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396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D6C49B6-4536-5945-81DF-9DB261057F59}"/>
              </a:ext>
            </a:extLst>
          </p:cNvPr>
          <p:cNvPicPr>
            <a:picLocks noChangeAspect="1"/>
          </p:cNvPicPr>
          <p:nvPr userDrawn="1"/>
        </p:nvPicPr>
        <p:blipFill>
          <a:blip r:embed="rId2"/>
          <a:stretch>
            <a:fillRect/>
          </a:stretch>
        </p:blipFill>
        <p:spPr>
          <a:xfrm>
            <a:off x="210132" y="6228848"/>
            <a:ext cx="1641954" cy="630936"/>
          </a:xfrm>
          <a:prstGeom prst="rect">
            <a:avLst/>
          </a:prstGeom>
        </p:spPr>
      </p:pic>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bg1"/>
                </a:solidFill>
              </a:defRPr>
            </a:lvl1pPr>
          </a:lstStyle>
          <a:p>
            <a:r>
              <a:rPr lang="en-US" dirty="0"/>
              <a:t>Click to edit Master title style</a:t>
            </a:r>
          </a:p>
        </p:txBody>
      </p:sp>
      <p:sp>
        <p:nvSpPr>
          <p:cNvPr id="8" name="Round Same Side Corner Rectangle 7">
            <a:extLst>
              <a:ext uri="{FF2B5EF4-FFF2-40B4-BE49-F238E27FC236}">
                <a16:creationId xmlns:a16="http://schemas.microsoft.com/office/drawing/2014/main" id="{9FB517FF-3C46-D44C-9FE3-23480DC74B30}"/>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8">
            <a:extLst>
              <a:ext uri="{FF2B5EF4-FFF2-40B4-BE49-F238E27FC236}">
                <a16:creationId xmlns:a16="http://schemas.microsoft.com/office/drawing/2014/main" id="{7FE38148-37D6-9B4B-AC1E-4583AE4CCF82}"/>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029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R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D6C49B6-4536-5945-81DF-9DB261057F59}"/>
              </a:ext>
            </a:extLst>
          </p:cNvPr>
          <p:cNvPicPr>
            <a:picLocks noChangeAspect="1"/>
          </p:cNvPicPr>
          <p:nvPr userDrawn="1"/>
        </p:nvPicPr>
        <p:blipFill>
          <a:blip r:embed="rId2"/>
          <a:stretch>
            <a:fillRect/>
          </a:stretch>
        </p:blipFill>
        <p:spPr>
          <a:xfrm>
            <a:off x="210132" y="6228848"/>
            <a:ext cx="1641954" cy="630936"/>
          </a:xfrm>
          <a:prstGeom prst="rect">
            <a:avLst/>
          </a:prstGeom>
        </p:spPr>
      </p:pic>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bg1"/>
                </a:solidFill>
              </a:defRPr>
            </a:lvl1pPr>
          </a:lstStyle>
          <a:p>
            <a:r>
              <a:rPr lang="en-US" dirty="0"/>
              <a:t>Click to edit Master title style</a:t>
            </a:r>
          </a:p>
        </p:txBody>
      </p:sp>
      <p:sp>
        <p:nvSpPr>
          <p:cNvPr id="8" name="Round Same Side Corner Rectangle 7">
            <a:extLst>
              <a:ext uri="{FF2B5EF4-FFF2-40B4-BE49-F238E27FC236}">
                <a16:creationId xmlns:a16="http://schemas.microsoft.com/office/drawing/2014/main" id="{83090692-360B-EF42-AF94-0F6D359CA7C9}"/>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8">
            <a:extLst>
              <a:ext uri="{FF2B5EF4-FFF2-40B4-BE49-F238E27FC236}">
                <a16:creationId xmlns:a16="http://schemas.microsoft.com/office/drawing/2014/main" id="{62ADEF32-5CF1-0842-8713-E31429A5952F}"/>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043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Purp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EBEBD1-1F28-6C4B-A593-8B4E5AFB5965}"/>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D6C49B6-4536-5945-81DF-9DB261057F59}"/>
              </a:ext>
            </a:extLst>
          </p:cNvPr>
          <p:cNvPicPr>
            <a:picLocks noChangeAspect="1"/>
          </p:cNvPicPr>
          <p:nvPr userDrawn="1"/>
        </p:nvPicPr>
        <p:blipFill>
          <a:blip r:embed="rId2"/>
          <a:stretch>
            <a:fillRect/>
          </a:stretch>
        </p:blipFill>
        <p:spPr>
          <a:xfrm>
            <a:off x="210132" y="6228848"/>
            <a:ext cx="1641954" cy="630936"/>
          </a:xfrm>
          <a:prstGeom prst="rect">
            <a:avLst/>
          </a:prstGeom>
        </p:spPr>
      </p:pic>
      <p:sp>
        <p:nvSpPr>
          <p:cNvPr id="2" name="Title 1">
            <a:extLst>
              <a:ext uri="{FF2B5EF4-FFF2-40B4-BE49-F238E27FC236}">
                <a16:creationId xmlns:a16="http://schemas.microsoft.com/office/drawing/2014/main" id="{D675ED63-79E0-8C4D-9CD4-36D7CF6E001F}"/>
              </a:ext>
            </a:extLst>
          </p:cNvPr>
          <p:cNvSpPr>
            <a:spLocks noGrp="1"/>
          </p:cNvSpPr>
          <p:nvPr>
            <p:ph type="ctrTitle"/>
          </p:nvPr>
        </p:nvSpPr>
        <p:spPr>
          <a:xfrm>
            <a:off x="545504" y="1774028"/>
            <a:ext cx="4953596" cy="2852737"/>
          </a:xfrm>
          <a:prstGeom prst="rect">
            <a:avLst/>
          </a:prstGeom>
        </p:spPr>
        <p:txBody>
          <a:bodyPr anchor="ctr">
            <a:normAutofit/>
          </a:bodyPr>
          <a:lstStyle>
            <a:lvl1pPr algn="l">
              <a:defRPr sz="3600">
                <a:solidFill>
                  <a:schemeClr val="bg1"/>
                </a:solidFill>
              </a:defRPr>
            </a:lvl1pPr>
          </a:lstStyle>
          <a:p>
            <a:r>
              <a:rPr lang="en-US" dirty="0"/>
              <a:t>Click to edit Master title style</a:t>
            </a:r>
          </a:p>
        </p:txBody>
      </p:sp>
      <p:sp>
        <p:nvSpPr>
          <p:cNvPr id="8" name="Round Same Side Corner Rectangle 7">
            <a:extLst>
              <a:ext uri="{FF2B5EF4-FFF2-40B4-BE49-F238E27FC236}">
                <a16:creationId xmlns:a16="http://schemas.microsoft.com/office/drawing/2014/main" id="{82975AE7-0B6A-E848-A6BF-F2C1FDD111D5}"/>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8">
            <a:extLst>
              <a:ext uri="{FF2B5EF4-FFF2-40B4-BE49-F238E27FC236}">
                <a16:creationId xmlns:a16="http://schemas.microsoft.com/office/drawing/2014/main" id="{F1BC257E-FB90-C44F-B594-A5F0C788CC20}"/>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267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32C9D7A-89A7-394D-969A-A63072E1365C}"/>
              </a:ext>
            </a:extLst>
          </p:cNvPr>
          <p:cNvSpPr/>
          <p:nvPr userDrawn="1"/>
        </p:nvSpPr>
        <p:spPr>
          <a:xfrm>
            <a:off x="8511179" y="6546850"/>
            <a:ext cx="181741" cy="1817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E891209-5EC2-F042-8F1E-E041B74EC72A}"/>
              </a:ext>
            </a:extLst>
          </p:cNvPr>
          <p:cNvSpPr>
            <a:spLocks noGrp="1"/>
          </p:cNvSpPr>
          <p:nvPr>
            <p:ph type="title"/>
          </p:nvPr>
        </p:nvSpPr>
        <p:spPr>
          <a:xfrm>
            <a:off x="545504" y="506118"/>
            <a:ext cx="8052992" cy="74817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8415E9A-5757-1B47-9998-34B0A50A1D83}"/>
              </a:ext>
            </a:extLst>
          </p:cNvPr>
          <p:cNvSpPr>
            <a:spLocks noGrp="1"/>
          </p:cNvSpPr>
          <p:nvPr>
            <p:ph type="body" idx="1"/>
          </p:nvPr>
        </p:nvSpPr>
        <p:spPr>
          <a:xfrm>
            <a:off x="545504" y="1319893"/>
            <a:ext cx="8052992" cy="1456809"/>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40F917B-8EC2-8E4C-AE44-1302D1442C7E}"/>
              </a:ext>
            </a:extLst>
          </p:cNvPr>
          <p:cNvSpPr>
            <a:spLocks noGrp="1"/>
          </p:cNvSpPr>
          <p:nvPr>
            <p:ph type="ftr" sz="quarter" idx="3"/>
          </p:nvPr>
        </p:nvSpPr>
        <p:spPr>
          <a:xfrm>
            <a:off x="2067339" y="6360860"/>
            <a:ext cx="6194573"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0FCFC9A-9CE1-FE40-BAC4-E01EDDBB114F}"/>
              </a:ext>
            </a:extLst>
          </p:cNvPr>
          <p:cNvSpPr>
            <a:spLocks noGrp="1"/>
          </p:cNvSpPr>
          <p:nvPr>
            <p:ph type="sldNum" sz="quarter" idx="4"/>
          </p:nvPr>
        </p:nvSpPr>
        <p:spPr>
          <a:xfrm>
            <a:off x="8502860" y="6360861"/>
            <a:ext cx="431008"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5CCB4D7-5985-A54F-961A-60A02F9C85E0}" type="slidenum">
              <a:rPr lang="en-US" smtClean="0"/>
              <a:pPr/>
              <a:t>‹#›</a:t>
            </a:fld>
            <a:endParaRPr lang="en-US" dirty="0"/>
          </a:p>
        </p:txBody>
      </p:sp>
      <p:pic>
        <p:nvPicPr>
          <p:cNvPr id="10" name="Picture 9">
            <a:extLst>
              <a:ext uri="{FF2B5EF4-FFF2-40B4-BE49-F238E27FC236}">
                <a16:creationId xmlns:a16="http://schemas.microsoft.com/office/drawing/2014/main" id="{D16068F9-0CA4-9D4E-9A42-EB15C4A74618}"/>
              </a:ext>
            </a:extLst>
          </p:cNvPr>
          <p:cNvPicPr>
            <a:picLocks noChangeAspect="1"/>
          </p:cNvPicPr>
          <p:nvPr userDrawn="1"/>
        </p:nvPicPr>
        <p:blipFill>
          <a:blip r:embed="rId28"/>
          <a:stretch>
            <a:fillRect/>
          </a:stretch>
        </p:blipFill>
        <p:spPr>
          <a:xfrm>
            <a:off x="210132" y="6228848"/>
            <a:ext cx="1637312" cy="629152"/>
          </a:xfrm>
          <a:prstGeom prst="rect">
            <a:avLst/>
          </a:prstGeom>
        </p:spPr>
      </p:pic>
      <p:sp>
        <p:nvSpPr>
          <p:cNvPr id="23" name="Round Same Side Corner Rectangle 22">
            <a:extLst>
              <a:ext uri="{FF2B5EF4-FFF2-40B4-BE49-F238E27FC236}">
                <a16:creationId xmlns:a16="http://schemas.microsoft.com/office/drawing/2014/main" id="{AEF6096E-5EA1-D746-9A2C-DDB5EE2C5920}"/>
              </a:ext>
            </a:extLst>
          </p:cNvPr>
          <p:cNvSpPr/>
          <p:nvPr userDrawn="1"/>
        </p:nvSpPr>
        <p:spPr>
          <a:xfrm rot="5400000">
            <a:off x="1131523" y="5966005"/>
            <a:ext cx="45719" cy="47996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Same Side Corner Rectangle 21">
            <a:extLst>
              <a:ext uri="{FF2B5EF4-FFF2-40B4-BE49-F238E27FC236}">
                <a16:creationId xmlns:a16="http://schemas.microsoft.com/office/drawing/2014/main" id="{9A08D973-62AC-4E41-8C66-57DD5C093C32}"/>
              </a:ext>
            </a:extLst>
          </p:cNvPr>
          <p:cNvSpPr/>
          <p:nvPr userDrawn="1"/>
        </p:nvSpPr>
        <p:spPr>
          <a:xfrm rot="5400000">
            <a:off x="659240" y="5840228"/>
            <a:ext cx="45719" cy="73152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104350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0" r:id="rId3"/>
    <p:sldLayoutId id="2147483729" r:id="rId4"/>
    <p:sldLayoutId id="2147483686" r:id="rId5"/>
    <p:sldLayoutId id="2147483715" r:id="rId6"/>
    <p:sldLayoutId id="2147483716" r:id="rId7"/>
    <p:sldLayoutId id="2147483717" r:id="rId8"/>
    <p:sldLayoutId id="2147483718" r:id="rId9"/>
    <p:sldLayoutId id="2147483719" r:id="rId10"/>
    <p:sldLayoutId id="2147483732" r:id="rId11"/>
    <p:sldLayoutId id="2147483687" r:id="rId12"/>
    <p:sldLayoutId id="2147483710" r:id="rId13"/>
    <p:sldLayoutId id="2147483720" r:id="rId14"/>
    <p:sldLayoutId id="2147483714" r:id="rId15"/>
    <p:sldLayoutId id="2147483709" r:id="rId16"/>
    <p:sldLayoutId id="2147483713" r:id="rId17"/>
    <p:sldLayoutId id="2147483731" r:id="rId18"/>
    <p:sldLayoutId id="2147483712" r:id="rId19"/>
    <p:sldLayoutId id="2147483711" r:id="rId20"/>
    <p:sldLayoutId id="2147483708" r:id="rId21"/>
    <p:sldLayoutId id="2147483690" r:id="rId22"/>
    <p:sldLayoutId id="2147483728" r:id="rId23"/>
    <p:sldLayoutId id="2147483725" r:id="rId24"/>
    <p:sldLayoutId id="2147483724" r:id="rId25"/>
    <p:sldLayoutId id="2147483726" r:id="rId26"/>
  </p:sldLayoutIdLst>
  <p:hf hdr="0" ft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137160" indent="-137160" algn="l" defTabSz="914400" rtl="0" eaLnBrk="1" latinLnBrk="0" hangingPunct="1">
        <a:lnSpc>
          <a:spcPct val="90000"/>
        </a:lnSpc>
        <a:spcBef>
          <a:spcPts val="1000"/>
        </a:spcBef>
        <a:buClr>
          <a:schemeClr val="accent1"/>
        </a:buClr>
        <a:buFont typeface="Arial" panose="020B0604020202020204" pitchFamily="34" charset="0"/>
        <a:buChar char="•"/>
        <a:defRPr sz="1600" kern="1200">
          <a:solidFill>
            <a:schemeClr val="tx2"/>
          </a:solidFill>
          <a:latin typeface="+mn-lt"/>
          <a:ea typeface="+mn-ea"/>
          <a:cs typeface="+mn-cs"/>
        </a:defRPr>
      </a:lvl1pPr>
      <a:lvl2pPr marL="411480" indent="-137160"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2pPr>
      <a:lvl3pPr marL="574675" indent="-1174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3pPr>
      <a:lvl4pPr marL="744538" indent="-169863"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4pPr>
      <a:lvl5pPr marL="914400" indent="-169863"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www.bmchp.org/" TargetMode="External"/><Relationship Id="rId2" Type="http://schemas.openxmlformats.org/officeDocument/2006/relationships/hyperlink" Target="http://www.wellsense.org/"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hyperlink" Target="http://www.wellsense.org/" TargetMode="Externa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hyperlink" Target="http://www.wellsense.org/"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hyperlink" Target="https://www.wellsense.org/providers/ma/training-and-support" TargetMode="Externa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hyperlink" Target="http://www.mhqp.org/"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hyperlink" Target="http://www.mhqp.org/products_and_tools/?content_item_id=169#C9" TargetMode="Externa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www.wellsense.org/" TargetMode="External"/><Relationship Id="rId2" Type="http://schemas.openxmlformats.org/officeDocument/2006/relationships/hyperlink" Target="http://www.beaconhealthstrategies.com/"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hyperlink" Target="mailto:Provider.ProcessingCenter@BMCHP-wellsense.org" TargetMode="External"/><Relationship Id="rId2" Type="http://schemas.openxmlformats.org/officeDocument/2006/relationships/hyperlink" Target="https://www.bmchp.org/-/media/ddaa9d57bea54089b699ffcda18e1b9e.ashx" TargetMode="Externa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hyperlink" Target="mailto:Provider.Info@bmchp-wellsense.org"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hyperlink" Target="https://www.trizettoprovider.com/Boston-Medical-New-User-Request" TargetMode="External"/><Relationship Id="rId2" Type="http://schemas.openxmlformats.org/officeDocument/2006/relationships/hyperlink" Target="https://bmchp-wellsense.healthtrioconnect.com/" TargetMode="Externa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hyperlink" Target="https://www.wellsense.org/providers/ma/training-and-support" TargetMode="External"/><Relationship Id="rId2" Type="http://schemas.openxmlformats.org/officeDocument/2006/relationships/hyperlink" Target="https://www.bmchp.org/I-Am-A/Provider/Training-and-Support" TargetMode="Externa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hyperlink" Target="https://www.northwoodinc.com/" TargetMode="External"/><Relationship Id="rId2" Type="http://schemas.openxmlformats.org/officeDocument/2006/relationships/hyperlink" Target="https://www.beaconhealthoptions.com/members/dashboard/" TargetMode="Externa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hyperlink" Target="https://www.covermymeds.com/main/prior-authorization-forms/express-scripts/" TargetMode="External"/><Relationship Id="rId2" Type="http://schemas.openxmlformats.org/officeDocument/2006/relationships/hyperlink" Target="https://providerportal.surescripts.net/ProviderPortal/login" TargetMode="External"/><Relationship Id="rId1" Type="http://schemas.openxmlformats.org/officeDocument/2006/relationships/slideLayout" Target="../slideLayouts/slideLayout12.xml"/><Relationship Id="rId6" Type="http://schemas.openxmlformats.org/officeDocument/2006/relationships/hyperlink" Target="https://www.evicore.com/" TargetMode="External"/><Relationship Id="rId5" Type="http://schemas.openxmlformats.org/officeDocument/2006/relationships/hyperlink" Target="https://corporate-site-labs-dev.s3.amazonaws.com/2019-10/General%20Request%20For_not%20for%20WLP%20requests_2018%20(6).pdf" TargetMode="External"/><Relationship Id="rId4" Type="http://schemas.openxmlformats.org/officeDocument/2006/relationships/hyperlink" Target="https://www.express-path.com/login.aspx"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hyperlink" Target="https://www.mass.gov/forms/submit-the-masshealth-nonbilling-managed-care-entity-network-only-provider-contract" TargetMode="External"/><Relationship Id="rId2" Type="http://schemas.openxmlformats.org/officeDocument/2006/relationships/hyperlink" Target="http://r20.rs6.net/tn.jsp?f=001X47NvyeLgelA8NYjv-gyhb8d_i5ILDQTs-2B9iC4PNrXMJaV4-l5AvaDLcsMyz2yKu3MpL5F6jC3-NAb1MwNY-SYYyYOy46q8MotiEyEQfKU-wBTCotKUGIKrUbkb973GB1IHavIhI3IVPWFh-Dq-uWTM7cpfXH-MeLgb_mKhHDF0Q-AmbJxamoPGGYxO7YKj5NU8PNdEDq9viRe3sh80Q1BIEeu-BzD2Qi4RLXcqAefhJNiUIZN3u5o6CfwzYL48t0-jtgRu5a2fIVA27pZa9S8FUtnxhwiCfqTcipBEsg=&amp;c=l3ZBRxGt8DF4_vDhnETzLv3TgbAnulxQTJb0ZeLlfdbXGqy6iepCKw==&amp;ch=yS944Mjh1wg_7YF0N4wBr-O0rRed8cPCwUscAPCJcnQojNft5ZWZUA==" TargetMode="External"/><Relationship Id="rId1" Type="http://schemas.openxmlformats.org/officeDocument/2006/relationships/slideLayout" Target="../slideLayouts/slideLayout12.xml"/><Relationship Id="rId4" Type="http://schemas.openxmlformats.org/officeDocument/2006/relationships/hyperlink" Target="mailto:provider.info@bmchp-wellsense.org"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8931" y="232756"/>
            <a:ext cx="3592865" cy="2502131"/>
          </a:xfrm>
        </p:spPr>
        <p:txBody>
          <a:bodyPr>
            <a:noAutofit/>
          </a:bodyPr>
          <a:lstStyle/>
          <a:p>
            <a:pPr algn="ctr"/>
            <a:r>
              <a:rPr lang="en-US" dirty="0"/>
              <a:t>MA Provider Orientation &amp; Plan Overview</a:t>
            </a:r>
          </a:p>
        </p:txBody>
      </p:sp>
      <p:sp>
        <p:nvSpPr>
          <p:cNvPr id="6" name="Text Placeholder 5"/>
          <p:cNvSpPr>
            <a:spLocks noGrp="1"/>
          </p:cNvSpPr>
          <p:nvPr>
            <p:ph type="body" idx="1"/>
          </p:nvPr>
        </p:nvSpPr>
        <p:spPr>
          <a:xfrm>
            <a:off x="388932" y="2934393"/>
            <a:ext cx="3787778" cy="1487977"/>
          </a:xfrm>
        </p:spPr>
        <p:txBody>
          <a:bodyPr>
            <a:normAutofit lnSpcReduction="10000"/>
          </a:bodyPr>
          <a:lstStyle/>
          <a:p>
            <a:pPr algn="ctr"/>
            <a:r>
              <a:rPr lang="en-US" dirty="0"/>
              <a:t>MassHealth MCO &amp; ACO</a:t>
            </a:r>
          </a:p>
          <a:p>
            <a:pPr algn="ctr"/>
            <a:r>
              <a:rPr lang="en-US" dirty="0"/>
              <a:t>Clarity Plan</a:t>
            </a:r>
          </a:p>
          <a:p>
            <a:pPr algn="ctr"/>
            <a:r>
              <a:rPr lang="en-US" dirty="0"/>
              <a:t>Senior Care Options</a:t>
            </a:r>
          </a:p>
          <a:p>
            <a:pPr algn="ctr"/>
            <a:r>
              <a:rPr lang="en-US" dirty="0"/>
              <a:t>Special Kids Special Care</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1</a:t>
            </a:fld>
            <a:endParaRPr lang="en-US"/>
          </a:p>
        </p:txBody>
      </p:sp>
    </p:spTree>
    <p:extLst>
      <p:ext uri="{BB962C8B-B14F-4D97-AF65-F5344CB8AC3E}">
        <p14:creationId xmlns:p14="http://schemas.microsoft.com/office/powerpoint/2010/main" val="2885246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Member ID Numbers – MassHealth ACO’s</a:t>
            </a:r>
            <a:endParaRPr lang="en-US" dirty="0"/>
          </a:p>
        </p:txBody>
      </p:sp>
      <p:sp>
        <p:nvSpPr>
          <p:cNvPr id="6" name="Content Placeholder 5"/>
          <p:cNvSpPr>
            <a:spLocks noGrp="1"/>
          </p:cNvSpPr>
          <p:nvPr>
            <p:ph idx="1"/>
          </p:nvPr>
        </p:nvSpPr>
        <p:spPr>
          <a:xfrm>
            <a:off x="545504" y="1319892"/>
            <a:ext cx="8052992" cy="665118"/>
          </a:xfrm>
        </p:spPr>
        <p:txBody>
          <a:bodyPr/>
          <a:lstStyle/>
          <a:p>
            <a:pPr marL="0" indent="0">
              <a:buNone/>
            </a:pPr>
            <a:r>
              <a:rPr lang="en-US" dirty="0"/>
              <a:t>ACO Member ID’s have number sequencing according to the ACO they are assigned:</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graphicFrame>
        <p:nvGraphicFramePr>
          <p:cNvPr id="3" name="Table 2"/>
          <p:cNvGraphicFramePr>
            <a:graphicFrameLocks noGrp="1"/>
          </p:cNvGraphicFramePr>
          <p:nvPr>
            <p:extLst>
              <p:ext uri="{D42A27DB-BD31-4B8C-83A1-F6EECF244321}">
                <p14:modId xmlns:p14="http://schemas.microsoft.com/office/powerpoint/2010/main" val="569016560"/>
              </p:ext>
            </p:extLst>
          </p:nvPr>
        </p:nvGraphicFramePr>
        <p:xfrm>
          <a:off x="1240723" y="2004998"/>
          <a:ext cx="6864185" cy="3772347"/>
        </p:xfrm>
        <a:graphic>
          <a:graphicData uri="http://schemas.openxmlformats.org/drawingml/2006/table">
            <a:tbl>
              <a:tblPr firstRow="1" firstCol="1" bandRow="1">
                <a:tableStyleId>{5C22544A-7EE6-4342-B048-85BDC9FD1C3A}</a:tableStyleId>
              </a:tblPr>
              <a:tblGrid>
                <a:gridCol w="2244992">
                  <a:extLst>
                    <a:ext uri="{9D8B030D-6E8A-4147-A177-3AD203B41FA5}">
                      <a16:colId xmlns:a16="http://schemas.microsoft.com/office/drawing/2014/main" val="1654036875"/>
                    </a:ext>
                  </a:extLst>
                </a:gridCol>
                <a:gridCol w="535187">
                  <a:extLst>
                    <a:ext uri="{9D8B030D-6E8A-4147-A177-3AD203B41FA5}">
                      <a16:colId xmlns:a16="http://schemas.microsoft.com/office/drawing/2014/main" val="2185213991"/>
                    </a:ext>
                  </a:extLst>
                </a:gridCol>
                <a:gridCol w="4084006">
                  <a:extLst>
                    <a:ext uri="{9D8B030D-6E8A-4147-A177-3AD203B41FA5}">
                      <a16:colId xmlns:a16="http://schemas.microsoft.com/office/drawing/2014/main" val="875788331"/>
                    </a:ext>
                  </a:extLst>
                </a:gridCol>
              </a:tblGrid>
              <a:tr h="547368">
                <a:tc>
                  <a:txBody>
                    <a:bodyPr/>
                    <a:lstStyle/>
                    <a:p>
                      <a:pPr marL="0" marR="0">
                        <a:lnSpc>
                          <a:spcPct val="107000"/>
                        </a:lnSpc>
                        <a:spcBef>
                          <a:spcPts val="0"/>
                        </a:spcBef>
                        <a:spcAft>
                          <a:spcPts val="0"/>
                        </a:spcAft>
                      </a:pPr>
                      <a:r>
                        <a:rPr lang="en-US" sz="1200">
                          <a:effectLst/>
                        </a:rPr>
                        <a:t>ACO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Prefix</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ID numbering Scheme (note: the 00 is the suffix for all subscribers and will be on the ID card)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2303963775"/>
                  </a:ext>
                </a:extLst>
              </a:tr>
              <a:tr h="273684">
                <a:tc>
                  <a:txBody>
                    <a:bodyPr/>
                    <a:lstStyle/>
                    <a:p>
                      <a:pPr marL="0" marR="0">
                        <a:lnSpc>
                          <a:spcPct val="107000"/>
                        </a:lnSpc>
                        <a:spcBef>
                          <a:spcPts val="0"/>
                        </a:spcBef>
                        <a:spcAft>
                          <a:spcPts val="0"/>
                        </a:spcAft>
                      </a:pPr>
                      <a:r>
                        <a:rPr lang="en-US" sz="1200">
                          <a:effectLst/>
                        </a:rPr>
                        <a:t>Community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2#########00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3805382651"/>
                  </a:ext>
                </a:extLst>
              </a:tr>
              <a:tr h="273684">
                <a:tc>
                  <a:txBody>
                    <a:bodyPr/>
                    <a:lstStyle/>
                    <a:p>
                      <a:pPr marL="0" marR="0">
                        <a:lnSpc>
                          <a:spcPct val="107000"/>
                        </a:lnSpc>
                        <a:spcBef>
                          <a:spcPts val="0"/>
                        </a:spcBef>
                        <a:spcAft>
                          <a:spcPts val="0"/>
                        </a:spcAft>
                      </a:pPr>
                      <a:r>
                        <a:rPr lang="en-US" sz="1200">
                          <a:effectLst/>
                        </a:rPr>
                        <a:t>Mercy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3#########00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1079457372"/>
                  </a:ext>
                </a:extLst>
              </a:tr>
              <a:tr h="273684">
                <a:tc>
                  <a:txBody>
                    <a:bodyPr/>
                    <a:lstStyle/>
                    <a:p>
                      <a:pPr marL="0" marR="0">
                        <a:lnSpc>
                          <a:spcPct val="107000"/>
                        </a:lnSpc>
                        <a:spcBef>
                          <a:spcPts val="0"/>
                        </a:spcBef>
                        <a:spcAft>
                          <a:spcPts val="0"/>
                        </a:spcAft>
                      </a:pPr>
                      <a:r>
                        <a:rPr lang="en-US" sz="1200">
                          <a:effectLst/>
                        </a:rPr>
                        <a:t>Signature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4#########00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1542261965"/>
                  </a:ext>
                </a:extLst>
              </a:tr>
              <a:tr h="273684">
                <a:tc>
                  <a:txBody>
                    <a:bodyPr/>
                    <a:lstStyle/>
                    <a:p>
                      <a:pPr marL="0" marR="0">
                        <a:lnSpc>
                          <a:spcPct val="107000"/>
                        </a:lnSpc>
                        <a:spcBef>
                          <a:spcPts val="0"/>
                        </a:spcBef>
                        <a:spcAft>
                          <a:spcPts val="0"/>
                        </a:spcAft>
                      </a:pPr>
                      <a:r>
                        <a:rPr lang="en-US" sz="1200">
                          <a:effectLst/>
                        </a:rPr>
                        <a:t>Southcoast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2174650866"/>
                  </a:ext>
                </a:extLst>
              </a:tr>
              <a:tr h="529040">
                <a:tc>
                  <a:txBody>
                    <a:bodyPr/>
                    <a:lstStyle/>
                    <a:p>
                      <a:pPr marL="0" marR="0">
                        <a:lnSpc>
                          <a:spcPct val="107000"/>
                        </a:lnSpc>
                        <a:spcBef>
                          <a:spcPts val="0"/>
                        </a:spcBef>
                        <a:spcAft>
                          <a:spcPts val="0"/>
                        </a:spcAft>
                      </a:pPr>
                      <a:r>
                        <a:rPr lang="en-US" sz="1200">
                          <a:effectLst/>
                        </a:rPr>
                        <a:t>Boston Children’s ACO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2724768527"/>
                  </a:ext>
                </a:extLst>
              </a:tr>
              <a:tr h="798479">
                <a:tc>
                  <a:txBody>
                    <a:bodyPr/>
                    <a:lstStyle/>
                    <a:p>
                      <a:pPr marL="0" marR="0">
                        <a:lnSpc>
                          <a:spcPct val="107000"/>
                        </a:lnSpc>
                        <a:spcBef>
                          <a:spcPts val="0"/>
                        </a:spcBef>
                        <a:spcAft>
                          <a:spcPts val="0"/>
                        </a:spcAft>
                      </a:pPr>
                      <a:r>
                        <a:rPr lang="en-US" sz="1200">
                          <a:effectLst/>
                        </a:rPr>
                        <a:t>East Boston Neighborhood Health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dirty="0">
                          <a:effectLst/>
                        </a:rPr>
                        <a:t>72########00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2508054876"/>
                  </a:ext>
                </a:extLst>
              </a:tr>
              <a:tr h="273684">
                <a:tc>
                  <a:txBody>
                    <a:bodyPr/>
                    <a:lstStyle/>
                    <a:p>
                      <a:pPr marL="0" marR="0">
                        <a:lnSpc>
                          <a:spcPct val="107000"/>
                        </a:lnSpc>
                        <a:spcBef>
                          <a:spcPts val="0"/>
                        </a:spcBef>
                        <a:spcAft>
                          <a:spcPts val="0"/>
                        </a:spcAft>
                      </a:pPr>
                      <a:r>
                        <a:rPr lang="en-US" sz="1200">
                          <a:effectLst/>
                        </a:rPr>
                        <a:t>Beth Israel Lahey Health</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2824758615"/>
                  </a:ext>
                </a:extLst>
              </a:tr>
              <a:tr h="529040">
                <a:tc>
                  <a:txBody>
                    <a:bodyPr/>
                    <a:lstStyle/>
                    <a:p>
                      <a:pPr marL="0" marR="0">
                        <a:lnSpc>
                          <a:spcPct val="107000"/>
                        </a:lnSpc>
                        <a:spcBef>
                          <a:spcPts val="0"/>
                        </a:spcBef>
                        <a:spcAft>
                          <a:spcPts val="0"/>
                        </a:spcAft>
                      </a:pPr>
                      <a:r>
                        <a:rPr lang="en-US" sz="1200">
                          <a:effectLst/>
                        </a:rPr>
                        <a:t>Tufts Medicine Care Alliance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a:effectLst/>
                        </a:rPr>
                        <a:t>73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tc>
                  <a:txBody>
                    <a:bodyPr/>
                    <a:lstStyle/>
                    <a:p>
                      <a:pPr marL="0" marR="0">
                        <a:lnSpc>
                          <a:spcPct val="107000"/>
                        </a:lnSpc>
                        <a:spcBef>
                          <a:spcPts val="0"/>
                        </a:spcBef>
                        <a:spcAft>
                          <a:spcPts val="0"/>
                        </a:spcAft>
                      </a:pPr>
                      <a:r>
                        <a:rPr lang="en-US" sz="1200" dirty="0">
                          <a:effectLst/>
                        </a:rPr>
                        <a:t>73########00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649" marR="50649" marT="0" marB="0"/>
                </a:tc>
                <a:extLst>
                  <a:ext uri="{0D108BD9-81ED-4DB2-BD59-A6C34878D82A}">
                    <a16:rowId xmlns:a16="http://schemas.microsoft.com/office/drawing/2014/main" val="3379742048"/>
                  </a:ext>
                </a:extLst>
              </a:tr>
            </a:tbl>
          </a:graphicData>
        </a:graphic>
      </p:graphicFrame>
    </p:spTree>
    <p:extLst>
      <p:ext uri="{BB962C8B-B14F-4D97-AF65-F5344CB8AC3E}">
        <p14:creationId xmlns:p14="http://schemas.microsoft.com/office/powerpoint/2010/main" val="3225944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Member ID Numbers – MCO, Clarity Plan &amp; SCO</a:t>
            </a:r>
            <a:endParaRPr lang="en-US" dirty="0"/>
          </a:p>
        </p:txBody>
      </p:sp>
      <p:sp>
        <p:nvSpPr>
          <p:cNvPr id="6" name="Content Placeholder 5"/>
          <p:cNvSpPr>
            <a:spLocks noGrp="1"/>
          </p:cNvSpPr>
          <p:nvPr>
            <p:ph idx="1"/>
          </p:nvPr>
        </p:nvSpPr>
        <p:spPr>
          <a:xfrm>
            <a:off x="545504" y="1319892"/>
            <a:ext cx="8052992" cy="665118"/>
          </a:xfrm>
        </p:spPr>
        <p:txBody>
          <a:bodyPr/>
          <a:lstStyle/>
          <a:p>
            <a:pPr marL="0" indent="0" algn="ctr">
              <a:buNone/>
            </a:pPr>
            <a:r>
              <a:rPr lang="en-US" dirty="0"/>
              <a:t>Member ID sequencing for MCO, Clarity plan &amp; SCO</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11</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graphicFrame>
        <p:nvGraphicFramePr>
          <p:cNvPr id="7" name="Table 6"/>
          <p:cNvGraphicFramePr>
            <a:graphicFrameLocks noGrp="1"/>
          </p:cNvGraphicFramePr>
          <p:nvPr>
            <p:extLst>
              <p:ext uri="{D42A27DB-BD31-4B8C-83A1-F6EECF244321}">
                <p14:modId xmlns:p14="http://schemas.microsoft.com/office/powerpoint/2010/main" val="436111401"/>
              </p:ext>
            </p:extLst>
          </p:nvPr>
        </p:nvGraphicFramePr>
        <p:xfrm>
          <a:off x="1229225" y="2336800"/>
          <a:ext cx="7273635" cy="2667461"/>
        </p:xfrm>
        <a:graphic>
          <a:graphicData uri="http://schemas.openxmlformats.org/drawingml/2006/table">
            <a:tbl>
              <a:tblPr firstRow="1" firstCol="1" bandRow="1">
                <a:tableStyleId>{5C22544A-7EE6-4342-B048-85BDC9FD1C3A}</a:tableStyleId>
              </a:tblPr>
              <a:tblGrid>
                <a:gridCol w="2378906">
                  <a:extLst>
                    <a:ext uri="{9D8B030D-6E8A-4147-A177-3AD203B41FA5}">
                      <a16:colId xmlns:a16="http://schemas.microsoft.com/office/drawing/2014/main" val="3990280520"/>
                    </a:ext>
                  </a:extLst>
                </a:gridCol>
                <a:gridCol w="567110">
                  <a:extLst>
                    <a:ext uri="{9D8B030D-6E8A-4147-A177-3AD203B41FA5}">
                      <a16:colId xmlns:a16="http://schemas.microsoft.com/office/drawing/2014/main" val="1715305354"/>
                    </a:ext>
                  </a:extLst>
                </a:gridCol>
                <a:gridCol w="4327619">
                  <a:extLst>
                    <a:ext uri="{9D8B030D-6E8A-4147-A177-3AD203B41FA5}">
                      <a16:colId xmlns:a16="http://schemas.microsoft.com/office/drawing/2014/main" val="486765218"/>
                    </a:ext>
                  </a:extLst>
                </a:gridCol>
              </a:tblGrid>
              <a:tr h="941055">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Prefix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ID numbering Scheme (note: the 00 is the suffix for all subscribers and will be on the ID card)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9572931"/>
                  </a:ext>
                </a:extLst>
              </a:tr>
              <a:tr h="511192">
                <a:tc>
                  <a:txBody>
                    <a:bodyPr/>
                    <a:lstStyle/>
                    <a:p>
                      <a:pPr marL="0" marR="0">
                        <a:lnSpc>
                          <a:spcPct val="107000"/>
                        </a:lnSpc>
                        <a:spcBef>
                          <a:spcPts val="0"/>
                        </a:spcBef>
                        <a:spcAft>
                          <a:spcPts val="0"/>
                        </a:spcAft>
                      </a:pPr>
                      <a:r>
                        <a:rPr lang="en-US" sz="1100">
                          <a:effectLst/>
                        </a:rPr>
                        <a:t>MassHealth MCO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B#########00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0536236"/>
                  </a:ext>
                </a:extLst>
              </a:tr>
              <a:tr h="511192">
                <a:tc>
                  <a:txBody>
                    <a:bodyPr/>
                    <a:lstStyle/>
                    <a:p>
                      <a:pPr marL="0" marR="0">
                        <a:lnSpc>
                          <a:spcPct val="107000"/>
                        </a:lnSpc>
                        <a:spcBef>
                          <a:spcPts val="0"/>
                        </a:spcBef>
                        <a:spcAft>
                          <a:spcPts val="0"/>
                        </a:spcAft>
                      </a:pPr>
                      <a:r>
                        <a:rPr lang="en-US" sz="1100">
                          <a:effectLst/>
                        </a:rPr>
                        <a:t>Clarity Plan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C#########00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4375999"/>
                  </a:ext>
                </a:extLst>
              </a:tr>
              <a:tr h="704022">
                <a:tc>
                  <a:txBody>
                    <a:bodyPr/>
                    <a:lstStyle/>
                    <a:p>
                      <a:pPr marL="0" marR="0">
                        <a:lnSpc>
                          <a:spcPct val="107000"/>
                        </a:lnSpc>
                        <a:spcBef>
                          <a:spcPts val="0"/>
                        </a:spcBef>
                        <a:spcAft>
                          <a:spcPts val="0"/>
                        </a:spcAft>
                      </a:pPr>
                      <a:r>
                        <a:rPr lang="en-US" sz="1100">
                          <a:effectLst/>
                        </a:rPr>
                        <a:t>Senior Care Options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4356300"/>
                  </a:ext>
                </a:extLst>
              </a:tr>
            </a:tbl>
          </a:graphicData>
        </a:graphic>
      </p:graphicFrame>
    </p:spTree>
    <p:extLst>
      <p:ext uri="{BB962C8B-B14F-4D97-AF65-F5344CB8AC3E}">
        <p14:creationId xmlns:p14="http://schemas.microsoft.com/office/powerpoint/2010/main" val="347644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MassHealth Member ID Cards</a:t>
            </a:r>
          </a:p>
        </p:txBody>
      </p:sp>
      <p:sp>
        <p:nvSpPr>
          <p:cNvPr id="6" name="Content Placeholder 5"/>
          <p:cNvSpPr>
            <a:spLocks noGrp="1"/>
          </p:cNvSpPr>
          <p:nvPr>
            <p:ph idx="1"/>
          </p:nvPr>
        </p:nvSpPr>
        <p:spPr>
          <a:xfrm>
            <a:off x="457200" y="1337713"/>
            <a:ext cx="8229600" cy="4087273"/>
          </a:xfrm>
        </p:spPr>
        <p:txBody>
          <a:bodyPr/>
          <a:lstStyle/>
          <a:p>
            <a:pPr marL="0" indent="0">
              <a:spcAft>
                <a:spcPts val="600"/>
              </a:spcAft>
              <a:buClrTx/>
              <a:buFont typeface="Arial" charset="0"/>
              <a:buNone/>
              <a:defRPr/>
            </a:pPr>
            <a:r>
              <a:rPr lang="en-US" altLang="en-US" sz="1700" dirty="0"/>
              <a:t>Member ID Cards begin with the letter “B” for our </a:t>
            </a:r>
            <a:r>
              <a:rPr lang="en-US" altLang="en-US" sz="1700" b="1" dirty="0"/>
              <a:t>MassHealth (MCO) members. </a:t>
            </a:r>
          </a:p>
          <a:p>
            <a:pPr>
              <a:buFont typeface="Wingdings" panose="05000000000000000000" pitchFamily="2" charset="2"/>
              <a:buChar char="§"/>
              <a:defRPr/>
            </a:pPr>
            <a:r>
              <a:rPr lang="en-US" altLang="en-US" sz="1700" dirty="0"/>
              <a:t>Special Kids Special Care member ID cards also begin with the letter “B”.  In addition to these categories below, they may also qualify for MassHealth CommonHealth.</a:t>
            </a:r>
          </a:p>
          <a:p>
            <a:pPr>
              <a:buFont typeface="Wingdings" panose="05000000000000000000" pitchFamily="2" charset="2"/>
              <a:buChar char="§"/>
              <a:defRPr/>
            </a:pPr>
            <a:r>
              <a:rPr lang="en-US" altLang="en-US" sz="1700" dirty="0"/>
              <a:t>Statewide Network</a:t>
            </a:r>
          </a:p>
          <a:p>
            <a:pPr>
              <a:buFont typeface="Wingdings" panose="05000000000000000000" pitchFamily="2" charset="2"/>
              <a:buChar char="§"/>
              <a:defRPr/>
            </a:pPr>
            <a:r>
              <a:rPr lang="en-US" altLang="en-US" sz="1700" dirty="0"/>
              <a:t>Products include:  </a:t>
            </a:r>
          </a:p>
          <a:p>
            <a:pPr lvl="1">
              <a:defRPr/>
            </a:pPr>
            <a:r>
              <a:rPr lang="en-US" altLang="en-US" sz="1700" dirty="0"/>
              <a:t>MassHealth Standard / Disabled</a:t>
            </a:r>
          </a:p>
          <a:p>
            <a:pPr lvl="1">
              <a:defRPr/>
            </a:pPr>
            <a:r>
              <a:rPr lang="en-US" altLang="en-US" sz="1700" dirty="0"/>
              <a:t>Family Assistance</a:t>
            </a:r>
          </a:p>
          <a:p>
            <a:pPr lvl="1">
              <a:defRPr/>
            </a:pPr>
            <a:r>
              <a:rPr lang="en-US" altLang="en-US" sz="1700" dirty="0"/>
              <a:t>CarePlus A &amp; B</a:t>
            </a:r>
          </a:p>
          <a:p>
            <a:pPr algn="ctr">
              <a:lnSpc>
                <a:spcPct val="80000"/>
              </a:lnSpc>
              <a:defRPr/>
            </a:pPr>
            <a:endParaRPr lang="en-US" b="1" dirty="0"/>
          </a:p>
          <a:p>
            <a:pPr lvl="1" indent="0">
              <a:lnSpc>
                <a:spcPct val="80000"/>
              </a:lnSpc>
              <a:spcBef>
                <a:spcPct val="0"/>
              </a:spcBef>
              <a:buNone/>
              <a:defRPr/>
            </a:pPr>
            <a:endParaRPr lang="en-US" alt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9" y="4275583"/>
            <a:ext cx="3081528" cy="194462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932" y="4261832"/>
            <a:ext cx="3081528" cy="1944624"/>
          </a:xfrm>
          <a:prstGeom prst="rect">
            <a:avLst/>
          </a:prstGeom>
        </p:spPr>
      </p:pic>
    </p:spTree>
    <p:extLst>
      <p:ext uri="{BB962C8B-B14F-4D97-AF65-F5344CB8AC3E}">
        <p14:creationId xmlns:p14="http://schemas.microsoft.com/office/powerpoint/2010/main" val="269439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MassHealth Member ID Cards – ACO </a:t>
            </a:r>
          </a:p>
        </p:txBody>
      </p:sp>
      <p:sp>
        <p:nvSpPr>
          <p:cNvPr id="6" name="Content Placeholder 5"/>
          <p:cNvSpPr>
            <a:spLocks noGrp="1"/>
          </p:cNvSpPr>
          <p:nvPr>
            <p:ph idx="1"/>
          </p:nvPr>
        </p:nvSpPr>
        <p:spPr>
          <a:xfrm>
            <a:off x="545504" y="1319893"/>
            <a:ext cx="8052992" cy="2386807"/>
          </a:xfrm>
        </p:spPr>
        <p:txBody>
          <a:bodyPr/>
          <a:lstStyle/>
          <a:p>
            <a:pPr marL="0" indent="0">
              <a:buNone/>
              <a:defRPr/>
            </a:pPr>
            <a:r>
              <a:rPr lang="en-US" altLang="en-US" sz="1800" dirty="0"/>
              <a:t>Member ID Cards begin with a # for </a:t>
            </a:r>
            <a:r>
              <a:rPr lang="en-US" altLang="en-US" sz="1800" b="1" dirty="0"/>
              <a:t>MassHealth ACO Plans</a:t>
            </a:r>
          </a:p>
          <a:p>
            <a:pPr>
              <a:buFont typeface="Wingdings" panose="05000000000000000000" pitchFamily="2" charset="2"/>
              <a:buChar char="§"/>
              <a:defRPr/>
            </a:pPr>
            <a:r>
              <a:rPr lang="en-US" altLang="en-US" sz="1800" dirty="0"/>
              <a:t>PCP Site logo will be included in the upper right corner</a:t>
            </a:r>
          </a:p>
          <a:p>
            <a:pPr>
              <a:buFont typeface="Wingdings" panose="05000000000000000000" pitchFamily="2" charset="2"/>
              <a:buChar char="§"/>
              <a:defRPr/>
            </a:pPr>
            <a:r>
              <a:rPr lang="en-US" altLang="en-US" sz="1800" dirty="0"/>
              <a:t>Products include:  </a:t>
            </a:r>
          </a:p>
          <a:p>
            <a:pPr lvl="1">
              <a:defRPr/>
            </a:pPr>
            <a:r>
              <a:rPr lang="en-US" altLang="en-US" sz="1800" dirty="0"/>
              <a:t>MassHealth Standard / Disabled</a:t>
            </a:r>
          </a:p>
          <a:p>
            <a:pPr lvl="1">
              <a:defRPr/>
            </a:pPr>
            <a:r>
              <a:rPr lang="en-US" altLang="en-US" sz="1800" dirty="0"/>
              <a:t>Family Assistance</a:t>
            </a:r>
          </a:p>
          <a:p>
            <a:pPr lvl="1">
              <a:defRPr/>
            </a:pPr>
            <a:r>
              <a:rPr lang="en-US" altLang="en-US" sz="1800" dirty="0"/>
              <a:t>CarePlus A &amp; B</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85" y="3632661"/>
            <a:ext cx="7011786" cy="2236123"/>
          </a:xfrm>
          <a:prstGeom prst="rect">
            <a:avLst/>
          </a:prstGeom>
        </p:spPr>
      </p:pic>
    </p:spTree>
    <p:extLst>
      <p:ext uri="{BB962C8B-B14F-4D97-AF65-F5344CB8AC3E}">
        <p14:creationId xmlns:p14="http://schemas.microsoft.com/office/powerpoint/2010/main" val="3861574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Clarity Plan Member ID Cards</a:t>
            </a:r>
          </a:p>
        </p:txBody>
      </p:sp>
      <p:sp>
        <p:nvSpPr>
          <p:cNvPr id="6" name="Content Placeholder 5"/>
          <p:cNvSpPr>
            <a:spLocks noGrp="1"/>
          </p:cNvSpPr>
          <p:nvPr>
            <p:ph idx="1"/>
          </p:nvPr>
        </p:nvSpPr>
        <p:spPr>
          <a:xfrm>
            <a:off x="545504" y="1319892"/>
            <a:ext cx="8052992" cy="2214965"/>
          </a:xfrm>
        </p:spPr>
        <p:txBody>
          <a:bodyPr/>
          <a:lstStyle/>
          <a:p>
            <a:pPr marL="0" indent="0">
              <a:buNone/>
              <a:defRPr/>
            </a:pPr>
            <a:r>
              <a:rPr lang="en-US" altLang="en-US" sz="1800" dirty="0"/>
              <a:t>Member ID Cards begin with a “C” for </a:t>
            </a:r>
            <a:r>
              <a:rPr lang="en-US" altLang="en-US" sz="1800" b="1" dirty="0"/>
              <a:t>Clarity Plans</a:t>
            </a:r>
          </a:p>
          <a:p>
            <a:pPr marL="0" indent="0">
              <a:buFont typeface="Arial" charset="0"/>
              <a:buNone/>
              <a:defRPr/>
            </a:pPr>
            <a:r>
              <a:rPr lang="en-US" altLang="en-US" sz="1800" u="sng" dirty="0"/>
              <a:t>Provider Network</a:t>
            </a:r>
            <a:r>
              <a:rPr lang="en-US" altLang="en-US" sz="1800" dirty="0"/>
              <a:t>: “Clarity Network”</a:t>
            </a:r>
          </a:p>
          <a:p>
            <a:pPr>
              <a:spcBef>
                <a:spcPts val="0"/>
              </a:spcBef>
              <a:buFont typeface="Wingdings" panose="05000000000000000000" pitchFamily="2" charset="2"/>
              <a:buChar char="§"/>
              <a:defRPr/>
            </a:pPr>
            <a:r>
              <a:rPr lang="en-US" altLang="en-US" sz="1800" dirty="0"/>
              <a:t>Products include:  </a:t>
            </a:r>
          </a:p>
          <a:p>
            <a:pPr lvl="1">
              <a:spcBef>
                <a:spcPts val="0"/>
              </a:spcBef>
              <a:buFont typeface="Arial" charset="0"/>
              <a:buChar char="–"/>
              <a:defRPr/>
            </a:pPr>
            <a:r>
              <a:rPr lang="en-US" altLang="en-US" sz="1800" dirty="0"/>
              <a:t>ConnectorCare </a:t>
            </a:r>
          </a:p>
          <a:p>
            <a:pPr lvl="1">
              <a:spcBef>
                <a:spcPts val="0"/>
              </a:spcBef>
              <a:buFont typeface="Arial" charset="0"/>
              <a:buChar char="–"/>
              <a:defRPr/>
            </a:pPr>
            <a:r>
              <a:rPr lang="en-US" altLang="en-US" sz="1800" dirty="0"/>
              <a:t>Platinum</a:t>
            </a:r>
            <a:endParaRPr lang="en-US" altLang="en-US" dirty="0"/>
          </a:p>
          <a:p>
            <a:pPr lvl="1">
              <a:spcBef>
                <a:spcPts val="0"/>
              </a:spcBef>
              <a:buFont typeface="Arial" charset="0"/>
              <a:buChar char="–"/>
              <a:defRPr/>
            </a:pPr>
            <a:r>
              <a:rPr lang="en-US" altLang="en-US" sz="1800" dirty="0"/>
              <a:t>Gold</a:t>
            </a:r>
          </a:p>
          <a:p>
            <a:pPr lvl="1">
              <a:spcBef>
                <a:spcPts val="0"/>
              </a:spcBef>
              <a:buFont typeface="Arial" charset="0"/>
              <a:buChar char="–"/>
              <a:defRPr/>
            </a:pPr>
            <a:r>
              <a:rPr lang="en-US" altLang="en-US" sz="1800" dirty="0"/>
              <a:t>Silver</a:t>
            </a:r>
          </a:p>
          <a:p>
            <a:pPr lvl="1">
              <a:spcBef>
                <a:spcPts val="0"/>
              </a:spcBef>
              <a:buFont typeface="Arial" charset="0"/>
              <a:buChar char="–"/>
              <a:defRPr/>
            </a:pPr>
            <a:r>
              <a:rPr lang="en-US" altLang="en-US" sz="1800" dirty="0"/>
              <a:t>Bronze</a:t>
            </a:r>
          </a:p>
        </p:txBody>
      </p:sp>
      <p:sp>
        <p:nvSpPr>
          <p:cNvPr id="4" name="Slide Number Placeholder 3"/>
          <p:cNvSpPr>
            <a:spLocks noGrp="1"/>
          </p:cNvSpPr>
          <p:nvPr>
            <p:ph type="sldNum" sz="quarter" idx="12"/>
          </p:nvPr>
        </p:nvSpPr>
        <p:spPr/>
        <p:txBody>
          <a:bodyPr/>
          <a:lstStyle/>
          <a:p>
            <a:fld id="{35CCB4D7-5985-A54F-961A-60A02F9C85E0}" type="slidenum">
              <a:rPr lang="en-US" smtClean="0"/>
              <a:t>14</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Picture 6"/>
          <p:cNvPicPr>
            <a:picLocks noChangeAspect="1"/>
          </p:cNvPicPr>
          <p:nvPr/>
        </p:nvPicPr>
        <p:blipFill>
          <a:blip r:embed="rId2"/>
          <a:stretch>
            <a:fillRect/>
          </a:stretch>
        </p:blipFill>
        <p:spPr>
          <a:xfrm>
            <a:off x="1093142" y="3473742"/>
            <a:ext cx="7505354" cy="2613165"/>
          </a:xfrm>
          <a:prstGeom prst="rect">
            <a:avLst/>
          </a:prstGeom>
        </p:spPr>
      </p:pic>
    </p:spTree>
    <p:extLst>
      <p:ext uri="{BB962C8B-B14F-4D97-AF65-F5344CB8AC3E}">
        <p14:creationId xmlns:p14="http://schemas.microsoft.com/office/powerpoint/2010/main" val="1790966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Senior Care Options(SCO) Member ID Cards</a:t>
            </a:r>
          </a:p>
        </p:txBody>
      </p:sp>
      <p:sp>
        <p:nvSpPr>
          <p:cNvPr id="6" name="Content Placeholder 5"/>
          <p:cNvSpPr>
            <a:spLocks noGrp="1"/>
          </p:cNvSpPr>
          <p:nvPr>
            <p:ph idx="1"/>
          </p:nvPr>
        </p:nvSpPr>
        <p:spPr>
          <a:xfrm>
            <a:off x="545504" y="1319892"/>
            <a:ext cx="8052992" cy="2378087"/>
          </a:xfrm>
        </p:spPr>
        <p:txBody>
          <a:bodyPr/>
          <a:lstStyle/>
          <a:p>
            <a:pPr marL="0" indent="0">
              <a:buFont typeface="Arial" charset="0"/>
              <a:buNone/>
              <a:defRPr/>
            </a:pPr>
            <a:r>
              <a:rPr lang="en-US" altLang="en-US" sz="2000" b="1" dirty="0">
                <a:solidFill>
                  <a:srgbClr val="000000"/>
                </a:solidFill>
              </a:rPr>
              <a:t>SCO for eligible members with MassHealth Standard only</a:t>
            </a:r>
          </a:p>
          <a:p>
            <a:pPr>
              <a:buFont typeface="Wingdings" panose="05000000000000000000" pitchFamily="2" charset="2"/>
              <a:buChar char="§"/>
              <a:defRPr/>
            </a:pPr>
            <a:r>
              <a:rPr lang="en-US" altLang="en-US" sz="2000" dirty="0"/>
              <a:t>ID Cards begin with the number “1” for our Senior Care Options members</a:t>
            </a:r>
          </a:p>
          <a:p>
            <a:pPr>
              <a:buFont typeface="Wingdings" panose="05000000000000000000" pitchFamily="2" charset="2"/>
              <a:buChar char="§"/>
              <a:defRPr/>
            </a:pPr>
            <a:r>
              <a:rPr lang="en-US" altLang="en-US" sz="2000" dirty="0"/>
              <a:t>Products include:  </a:t>
            </a:r>
          </a:p>
          <a:p>
            <a:pPr lvl="1">
              <a:buFont typeface="Arial" charset="0"/>
              <a:buChar char="–"/>
              <a:defRPr/>
            </a:pPr>
            <a:r>
              <a:rPr lang="en-US" altLang="en-US" dirty="0"/>
              <a:t>Members with MassHealth Standard only</a:t>
            </a:r>
          </a:p>
          <a:p>
            <a:pPr lvl="1">
              <a:buFont typeface="Arial" charset="0"/>
              <a:buChar char="–"/>
              <a:defRPr/>
            </a:pPr>
            <a:r>
              <a:rPr lang="en-US" altLang="en-US" dirty="0"/>
              <a:t>HMO-SNP for members also enrolled with Medicare A and B, dually eligible</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8730" y="3697979"/>
            <a:ext cx="3084576" cy="194767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3697" y="3688482"/>
            <a:ext cx="3084576" cy="1947672"/>
          </a:xfrm>
          <a:prstGeom prst="rect">
            <a:avLst/>
          </a:prstGeom>
        </p:spPr>
      </p:pic>
    </p:spTree>
    <p:extLst>
      <p:ext uri="{BB962C8B-B14F-4D97-AF65-F5344CB8AC3E}">
        <p14:creationId xmlns:p14="http://schemas.microsoft.com/office/powerpoint/2010/main" val="3635011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solidFill>
                  <a:srgbClr val="002060"/>
                </a:solidFill>
              </a:rPr>
              <a:t>Member Eligibility</a:t>
            </a:r>
            <a:endParaRPr lang="en-US" dirty="0"/>
          </a:p>
        </p:txBody>
      </p:sp>
      <p:sp>
        <p:nvSpPr>
          <p:cNvPr id="6" name="Content Placeholder 5"/>
          <p:cNvSpPr>
            <a:spLocks noGrp="1"/>
          </p:cNvSpPr>
          <p:nvPr>
            <p:ph idx="1"/>
          </p:nvPr>
        </p:nvSpPr>
        <p:spPr>
          <a:xfrm>
            <a:off x="374073" y="1337101"/>
            <a:ext cx="8312727" cy="4814651"/>
          </a:xfrm>
        </p:spPr>
        <p:txBody>
          <a:bodyPr/>
          <a:lstStyle/>
          <a:p>
            <a:pPr>
              <a:buFont typeface="Wingdings" panose="05000000000000000000" pitchFamily="2" charset="2"/>
              <a:buChar char="§"/>
            </a:pPr>
            <a:r>
              <a:rPr lang="en-US" sz="1400" b="1" dirty="0"/>
              <a:t>MH (including ACO):  </a:t>
            </a:r>
            <a:r>
              <a:rPr lang="en-US" sz="1400" dirty="0"/>
              <a:t>By accessing the MassHealth website: </a:t>
            </a:r>
            <a:r>
              <a:rPr lang="en-US" sz="1400" b="1" dirty="0">
                <a:solidFill>
                  <a:srgbClr val="0070C0"/>
                </a:solidFill>
              </a:rPr>
              <a:t>@</a:t>
            </a:r>
            <a:r>
              <a:rPr lang="en-US" dirty="0">
                <a:solidFill>
                  <a:srgbClr val="0070C0"/>
                </a:solidFill>
              </a:rPr>
              <a:t>sso.hhs.state.ma.us/</a:t>
            </a:r>
            <a:endParaRPr lang="en-US" altLang="en-US" sz="1400" b="1" dirty="0">
              <a:solidFill>
                <a:srgbClr val="0070C0"/>
              </a:solidFill>
            </a:endParaRPr>
          </a:p>
          <a:p>
            <a:pPr>
              <a:buFont typeface="Wingdings" panose="05000000000000000000" pitchFamily="2" charset="2"/>
              <a:buChar char="§"/>
            </a:pPr>
            <a:r>
              <a:rPr lang="en-US" altLang="en-US" sz="1400" b="1" dirty="0"/>
              <a:t>WellSense:  </a:t>
            </a:r>
            <a:r>
              <a:rPr lang="en-US" altLang="en-US" sz="1400" dirty="0"/>
              <a:t>Secure Provider Portal:  </a:t>
            </a:r>
            <a:r>
              <a:rPr lang="en-US" altLang="en-US" sz="1400" dirty="0">
                <a:hlinkClick r:id="rId2"/>
              </a:rPr>
              <a:t>www.WellSense.org</a:t>
            </a:r>
            <a:r>
              <a:rPr lang="en-US" altLang="en-US" sz="1400" dirty="0"/>
              <a:t> via My </a:t>
            </a:r>
            <a:r>
              <a:rPr lang="en-US" altLang="en-US" sz="1400" dirty="0" err="1"/>
              <a:t>HealthNet</a:t>
            </a:r>
            <a:r>
              <a:rPr lang="en-US" altLang="en-US" sz="1400" dirty="0"/>
              <a:t> or 1-</a:t>
            </a:r>
            <a:r>
              <a:rPr lang="en-US" sz="1400" dirty="0"/>
              <a:t>888-566-0008 </a:t>
            </a:r>
            <a:r>
              <a:rPr lang="en-US" altLang="en-US" sz="1400" dirty="0"/>
              <a:t>(most accurate method of verification for Clarity Plan members)</a:t>
            </a: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indent="-182880">
              <a:lnSpc>
                <a:spcPct val="100000"/>
              </a:lnSpc>
              <a:spcBef>
                <a:spcPct val="0"/>
              </a:spcBef>
              <a:buFont typeface="Wingdings" panose="05000000000000000000" pitchFamily="2" charset="2"/>
              <a:buChar char="§"/>
              <a:defRPr/>
            </a:pPr>
            <a:r>
              <a:rPr lang="en-US" altLang="en-US" sz="1400" b="1" dirty="0"/>
              <a:t>Clarity Plans:  </a:t>
            </a:r>
            <a:r>
              <a:rPr lang="en-US" altLang="en-US" sz="1400" dirty="0"/>
              <a:t>Secure Provider Portal:  </a:t>
            </a:r>
            <a:r>
              <a:rPr lang="en-US" altLang="en-US" sz="1400" dirty="0">
                <a:hlinkClick r:id="rId2"/>
              </a:rPr>
              <a:t>www.WellSense.org</a:t>
            </a:r>
            <a:r>
              <a:rPr lang="en-US" altLang="en-US" sz="1400" dirty="0"/>
              <a:t> via </a:t>
            </a:r>
            <a:r>
              <a:rPr lang="en-US" altLang="en-US" sz="1400" dirty="0" err="1"/>
              <a:t>HealthTrio</a:t>
            </a:r>
            <a:r>
              <a:rPr lang="en-US" altLang="en-US" sz="1400" dirty="0"/>
              <a:t> or  </a:t>
            </a:r>
          </a:p>
          <a:p>
            <a:pPr marL="0" indent="0">
              <a:lnSpc>
                <a:spcPct val="80000"/>
              </a:lnSpc>
              <a:spcBef>
                <a:spcPct val="0"/>
              </a:spcBef>
              <a:buNone/>
              <a:defRPr/>
            </a:pPr>
            <a:r>
              <a:rPr lang="en-US" altLang="en-US" sz="1400" dirty="0"/>
              <a:t>    1-</a:t>
            </a:r>
            <a:r>
              <a:rPr lang="en-US" sz="1400" dirty="0"/>
              <a:t>888-566-0008  </a:t>
            </a:r>
            <a:r>
              <a:rPr lang="en-US" altLang="en-US" sz="1400" dirty="0"/>
              <a:t>(most accurate method of verification for Clarity Plan)</a:t>
            </a:r>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altLang="en-US" sz="1400" b="1" dirty="0"/>
              <a:t>Senior Care Options:  WellSense: </a:t>
            </a:r>
            <a:r>
              <a:rPr lang="en-US" altLang="en-US" sz="1400" dirty="0"/>
              <a:t>Secure Provider Portal: </a:t>
            </a:r>
            <a:r>
              <a:rPr lang="en-US" altLang="en-US" sz="1400" dirty="0">
                <a:hlinkClick r:id="rId3"/>
              </a:rPr>
              <a:t>www.WellSense.org</a:t>
            </a:r>
            <a:r>
              <a:rPr lang="en-US" altLang="en-US" sz="1400" dirty="0"/>
              <a:t>  via </a:t>
            </a:r>
            <a:r>
              <a:rPr lang="en-US" altLang="en-US" sz="1400" dirty="0" err="1"/>
              <a:t>HealthTrio</a:t>
            </a:r>
            <a:r>
              <a:rPr lang="en-US" altLang="en-US" sz="1400" dirty="0"/>
              <a:t> or </a:t>
            </a:r>
          </a:p>
          <a:p>
            <a:pPr marL="0" indent="0">
              <a:lnSpc>
                <a:spcPct val="80000"/>
              </a:lnSpc>
              <a:spcBef>
                <a:spcPct val="0"/>
              </a:spcBef>
              <a:buNone/>
              <a:defRPr/>
            </a:pPr>
            <a:r>
              <a:rPr lang="en-US" altLang="en-US" sz="1400" dirty="0"/>
              <a:t>  1-888-566-0008</a:t>
            </a:r>
          </a:p>
          <a:p>
            <a:pPr marL="0" indent="0" algn="ctr">
              <a:lnSpc>
                <a:spcPct val="80000"/>
              </a:lnSpc>
              <a:spcBef>
                <a:spcPct val="0"/>
              </a:spcBef>
              <a:buNone/>
              <a:defRPr/>
            </a:pPr>
            <a:br>
              <a:rPr lang="en-US" altLang="en-US" sz="1400" b="1" dirty="0"/>
            </a:br>
            <a:r>
              <a:rPr lang="en-US" altLang="en-US" sz="1400" b="1" dirty="0"/>
              <a:t>*****Important Note*****</a:t>
            </a:r>
          </a:p>
          <a:p>
            <a:pPr algn="ct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r>
              <a:rPr lang="en-US" altLang="en-US" sz="1400" b="1" dirty="0"/>
              <a:t>SCO Members </a:t>
            </a:r>
            <a:r>
              <a:rPr lang="en-US" altLang="en-US" sz="1400" dirty="0"/>
              <a:t>- Eligibility for SCO members changes on the first of the month, however we still recommend that you verify eligibility prior to the date of service. Member panel reports are not an accurate method for verifying eligibility. These reports are only intended to inform you of the member’s assigned to your panel. </a:t>
            </a:r>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sz="1400" b="1" dirty="0"/>
              <a:t>Clarity Plans</a:t>
            </a:r>
            <a:r>
              <a:rPr lang="en-US" sz="1400" dirty="0"/>
              <a:t> - For Clarity plan Members you are not able to verify eligibility via EVS, you must verify eligibility with </a:t>
            </a:r>
            <a:r>
              <a:rPr lang="en-US" sz="1400" dirty="0" err="1"/>
              <a:t>Wellsense</a:t>
            </a:r>
            <a:endParaRPr lang="en-US" sz="1400" dirty="0"/>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r>
              <a:rPr lang="en-US" altLang="en-US" sz="1400" dirty="0"/>
              <a:t>Please check member eligibility on the date of service before delivering services and daily for inpatient admissions</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16</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575945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5504" y="1774028"/>
            <a:ext cx="8166696" cy="2852737"/>
          </a:xfrm>
        </p:spPr>
        <p:txBody>
          <a:bodyPr/>
          <a:lstStyle/>
          <a:p>
            <a:r>
              <a:rPr lang="en-US" dirty="0"/>
              <a:t>Special Kids Special Care (SKSC)</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17</a:t>
            </a:fld>
            <a:endParaRPr lang="en-US"/>
          </a:p>
        </p:txBody>
      </p:sp>
    </p:spTree>
    <p:extLst>
      <p:ext uri="{BB962C8B-B14F-4D97-AF65-F5344CB8AC3E}">
        <p14:creationId xmlns:p14="http://schemas.microsoft.com/office/powerpoint/2010/main" val="622425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solidFill>
                  <a:srgbClr val="002060"/>
                </a:solidFill>
              </a:rPr>
              <a:t>Special Kids Special Care (SKSC) Program</a:t>
            </a:r>
            <a:endParaRPr lang="en-US" dirty="0"/>
          </a:p>
        </p:txBody>
      </p:sp>
      <p:sp>
        <p:nvSpPr>
          <p:cNvPr id="6" name="Content Placeholder 5"/>
          <p:cNvSpPr>
            <a:spLocks noGrp="1"/>
          </p:cNvSpPr>
          <p:nvPr>
            <p:ph idx="1"/>
          </p:nvPr>
        </p:nvSpPr>
        <p:spPr>
          <a:xfrm>
            <a:off x="545504" y="1319892"/>
            <a:ext cx="8052992" cy="4714624"/>
          </a:xfrm>
        </p:spPr>
        <p:txBody>
          <a:bodyPr/>
          <a:lstStyle/>
          <a:p>
            <a:pPr>
              <a:buFont typeface="Arial" charset="0"/>
              <a:buChar char="•"/>
              <a:defRPr/>
            </a:pPr>
            <a:endParaRPr lang="en-US" sz="1800" dirty="0"/>
          </a:p>
          <a:p>
            <a:pPr>
              <a:buFont typeface="Arial" charset="0"/>
              <a:buChar char="•"/>
              <a:defRPr/>
            </a:pPr>
            <a:r>
              <a:rPr lang="en-US" sz="1800" dirty="0"/>
              <a:t>MassHealth and the Department of Children and Families (DCF) co-sponsor the Special Kids Special Care (SKSC)program medical program called for children with highly complex medical needs who are in foster care. </a:t>
            </a:r>
          </a:p>
          <a:p>
            <a:pPr>
              <a:spcBef>
                <a:spcPts val="1200"/>
              </a:spcBef>
              <a:buFont typeface="Arial" charset="0"/>
              <a:buChar char="•"/>
              <a:defRPr/>
            </a:pPr>
            <a:r>
              <a:rPr lang="en-US" sz="1800" dirty="0"/>
              <a:t>The Plan welcomed approximately 100 members within this program to begin coverage on March 1, 2018. Today, our SKSC membership is over 125 members.</a:t>
            </a:r>
          </a:p>
          <a:p>
            <a:pPr>
              <a:spcBef>
                <a:spcPts val="1200"/>
              </a:spcBef>
              <a:buFont typeface="Arial" charset="0"/>
              <a:buChar char="•"/>
              <a:defRPr/>
            </a:pPr>
            <a:r>
              <a:rPr lang="en-US" sz="1800" dirty="0"/>
              <a:t>Plan types include MH Standard, Standard Disabled,  and MassHealth CommonHealth.</a:t>
            </a:r>
          </a:p>
          <a:p>
            <a:pPr>
              <a:buFont typeface="Arial" charset="0"/>
              <a:buChar char="•"/>
              <a:defRPr/>
            </a:pPr>
            <a:r>
              <a:rPr lang="en-US" sz="1800" dirty="0"/>
              <a:t>SKSC members have access to the same medical benefits as our MCO and ACO members. They also have access to the following additional services: </a:t>
            </a:r>
          </a:p>
          <a:p>
            <a:pPr lvl="1">
              <a:buFont typeface="Arial" charset="0"/>
              <a:buChar char="–"/>
              <a:defRPr/>
            </a:pPr>
            <a:r>
              <a:rPr lang="en-US" sz="1800" dirty="0"/>
              <a:t>Private Duty Nurses (PDN)</a:t>
            </a:r>
          </a:p>
          <a:p>
            <a:pPr>
              <a:spcBef>
                <a:spcPts val="1200"/>
              </a:spcBef>
              <a:buFont typeface="Arial" charset="0"/>
              <a:buChar char="•"/>
              <a:defRPr/>
            </a:pPr>
            <a:r>
              <a:rPr lang="en-US" sz="1800" dirty="0"/>
              <a:t>SKSC members receive the same benefits and extras, with same restrictions, as our Medicaid members</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54147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solidFill>
                  <a:srgbClr val="002060"/>
                </a:solidFill>
              </a:rPr>
              <a:t>Special Kids Special Care Program </a:t>
            </a:r>
            <a:br>
              <a:rPr lang="en-US" i="1" dirty="0">
                <a:solidFill>
                  <a:srgbClr val="002060"/>
                </a:solidFill>
              </a:rPr>
            </a:br>
            <a:r>
              <a:rPr lang="en-US" i="1" dirty="0">
                <a:solidFill>
                  <a:srgbClr val="002060"/>
                </a:solidFill>
              </a:rPr>
              <a:t>Eligibility</a:t>
            </a:r>
            <a:endParaRPr lang="en-US" dirty="0"/>
          </a:p>
        </p:txBody>
      </p:sp>
      <p:sp>
        <p:nvSpPr>
          <p:cNvPr id="6" name="Content Placeholder 5"/>
          <p:cNvSpPr>
            <a:spLocks noGrp="1"/>
          </p:cNvSpPr>
          <p:nvPr>
            <p:ph idx="1"/>
          </p:nvPr>
        </p:nvSpPr>
        <p:spPr>
          <a:xfrm>
            <a:off x="545504" y="1712422"/>
            <a:ext cx="4350692" cy="4826258"/>
          </a:xfrm>
        </p:spPr>
        <p:txBody>
          <a:bodyPr/>
          <a:lstStyle/>
          <a:p>
            <a:pPr>
              <a:buFont typeface="Arial" charset="0"/>
              <a:buChar char="•"/>
              <a:defRPr/>
            </a:pPr>
            <a:r>
              <a:rPr lang="en-US" dirty="0"/>
              <a:t>Members must be 21.5 years or younger</a:t>
            </a:r>
          </a:p>
          <a:p>
            <a:pPr>
              <a:spcBef>
                <a:spcPts val="1200"/>
              </a:spcBef>
              <a:buFont typeface="Arial" charset="0"/>
              <a:buChar char="•"/>
              <a:defRPr/>
            </a:pPr>
            <a:r>
              <a:rPr lang="en-US" dirty="0"/>
              <a:t>Reside in a foster home or other group setting, or in an adoptive or guardianship home once enrolled in the program</a:t>
            </a:r>
          </a:p>
          <a:p>
            <a:pPr>
              <a:spcBef>
                <a:spcPts val="1200"/>
              </a:spcBef>
              <a:buFont typeface="Arial" charset="0"/>
              <a:buChar char="•"/>
              <a:defRPr/>
            </a:pPr>
            <a:r>
              <a:rPr lang="en-US" dirty="0"/>
              <a:t>Meet medical criteria that include requiring medical management by or under the supervision of a physician on a regular basis over a prolonged period of time, </a:t>
            </a:r>
            <a:r>
              <a:rPr lang="en-US" b="1" dirty="0"/>
              <a:t>and</a:t>
            </a:r>
          </a:p>
          <a:p>
            <a:pPr>
              <a:spcBef>
                <a:spcPts val="1200"/>
              </a:spcBef>
              <a:buFont typeface="Arial" charset="0"/>
              <a:buChar char="•"/>
              <a:defRPr/>
            </a:pPr>
            <a:r>
              <a:rPr lang="en-US" dirty="0"/>
              <a:t>Require direct administration of skilled nursing care that necessitates complex procedures (e.g., tube feedings, ostomy care, IV nutrition/medication, tracheotomy tube, ventilator care), </a:t>
            </a:r>
            <a:r>
              <a:rPr lang="en-US" b="1" dirty="0"/>
              <a:t>or</a:t>
            </a:r>
            <a:endParaRPr lang="en-US" dirty="0"/>
          </a:p>
          <a:p>
            <a:pPr>
              <a:spcBef>
                <a:spcPts val="1200"/>
              </a:spcBef>
              <a:buFont typeface="Arial" charset="0"/>
              <a:buChar char="•"/>
              <a:defRPr/>
            </a:pPr>
            <a:r>
              <a:rPr lang="en-US" dirty="0"/>
              <a:t>Require skilled assessment or monitoring related to an unstable medical condition that may necessitate advanced care or supervision</a:t>
            </a:r>
            <a:endParaRPr lang="en-US" altLang="en-US" dirty="0"/>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19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Picture Placeholder 7">
            <a:extLst>
              <a:ext uri="{FF2B5EF4-FFF2-40B4-BE49-F238E27FC236}">
                <a16:creationId xmlns:a16="http://schemas.microsoft.com/office/drawing/2014/main" id="{113569CD-BD28-FD44-A54F-0BC4D3356CC5}"/>
              </a:ext>
            </a:extLst>
          </p:cNvPr>
          <p:cNvPicPr>
            <a:picLocks noChangeAspect="1"/>
          </p:cNvPicPr>
          <p:nvPr/>
        </p:nvPicPr>
        <p:blipFill rotWithShape="1">
          <a:blip r:embed="rId2"/>
          <a:srcRect l="9558" r="26040"/>
          <a:stretch/>
        </p:blipFill>
        <p:spPr>
          <a:xfrm>
            <a:off x="5029382" y="1749112"/>
            <a:ext cx="3904486" cy="3963324"/>
          </a:xfrm>
          <a:prstGeom prst="rect">
            <a:avLst/>
          </a:prstGeom>
        </p:spPr>
      </p:pic>
    </p:spTree>
    <p:extLst>
      <p:ext uri="{BB962C8B-B14F-4D97-AF65-F5344CB8AC3E}">
        <p14:creationId xmlns:p14="http://schemas.microsoft.com/office/powerpoint/2010/main" val="205550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D41EF-193D-5746-94FE-856BB6C62C5A}"/>
              </a:ext>
            </a:extLst>
          </p:cNvPr>
          <p:cNvSpPr>
            <a:spLocks noGrp="1"/>
          </p:cNvSpPr>
          <p:nvPr>
            <p:ph type="title"/>
          </p:nvPr>
        </p:nvSpPr>
        <p:spPr/>
        <p:txBody>
          <a:bodyPr/>
          <a:lstStyle/>
          <a:p>
            <a:r>
              <a:rPr lang="en-US" dirty="0"/>
              <a:t>Topics</a:t>
            </a:r>
          </a:p>
        </p:txBody>
      </p:sp>
      <p:sp>
        <p:nvSpPr>
          <p:cNvPr id="3" name="Text Placeholder 2">
            <a:extLst>
              <a:ext uri="{FF2B5EF4-FFF2-40B4-BE49-F238E27FC236}">
                <a16:creationId xmlns:a16="http://schemas.microsoft.com/office/drawing/2014/main" id="{7F2484D7-5B35-4047-8E33-097ADBE97BD0}"/>
              </a:ext>
            </a:extLst>
          </p:cNvPr>
          <p:cNvSpPr>
            <a:spLocks noGrp="1"/>
          </p:cNvSpPr>
          <p:nvPr>
            <p:ph type="body" sz="quarter" idx="11"/>
          </p:nvPr>
        </p:nvSpPr>
        <p:spPr>
          <a:xfrm>
            <a:off x="609898" y="1868486"/>
            <a:ext cx="8052396" cy="4285789"/>
          </a:xfrm>
        </p:spPr>
        <p:txBody>
          <a:bodyPr/>
          <a:lstStyle/>
          <a:p>
            <a:pPr marL="342900" indent="-342900">
              <a:buFont typeface="Wingdings" panose="05000000000000000000" pitchFamily="2" charset="2"/>
              <a:buChar char="§"/>
            </a:pPr>
            <a:r>
              <a:rPr lang="en-US" sz="1800" dirty="0"/>
              <a:t>WellSense Overview</a:t>
            </a:r>
          </a:p>
          <a:p>
            <a:pPr lvl="2"/>
            <a:r>
              <a:rPr lang="en-US" sz="1400" dirty="0"/>
              <a:t>Who We Are</a:t>
            </a:r>
          </a:p>
          <a:p>
            <a:pPr lvl="2"/>
            <a:r>
              <a:rPr lang="en-US" sz="1400" dirty="0"/>
              <a:t>Overview of our Plans</a:t>
            </a:r>
          </a:p>
          <a:p>
            <a:pPr lvl="2"/>
            <a:r>
              <a:rPr lang="en-US" sz="1400" dirty="0"/>
              <a:t>Identification Cards</a:t>
            </a:r>
          </a:p>
          <a:p>
            <a:pPr lvl="1"/>
            <a:r>
              <a:rPr lang="en-US" sz="1600" dirty="0"/>
              <a:t>Eligibility</a:t>
            </a:r>
          </a:p>
          <a:p>
            <a:pPr lvl="1"/>
            <a:r>
              <a:rPr lang="en-US" sz="1800" dirty="0"/>
              <a:t>Special Kids Special Care (SKSC)</a:t>
            </a:r>
          </a:p>
          <a:p>
            <a:pPr lvl="1"/>
            <a:r>
              <a:rPr lang="en-US" sz="1800" dirty="0"/>
              <a:t>Care Management &amp; Community</a:t>
            </a:r>
            <a:endParaRPr lang="en-US" dirty="0"/>
          </a:p>
          <a:p>
            <a:pPr lvl="1"/>
            <a:r>
              <a:rPr lang="en-US" sz="1800" dirty="0"/>
              <a:t>Claim and Appeal Information</a:t>
            </a:r>
          </a:p>
          <a:p>
            <a:pPr lvl="1"/>
            <a:r>
              <a:rPr lang="en-US" dirty="0"/>
              <a:t>Fraud, Waste and Abuse</a:t>
            </a:r>
            <a:endParaRPr lang="en-US" sz="1800" dirty="0"/>
          </a:p>
          <a:p>
            <a:pPr lvl="1"/>
            <a:r>
              <a:rPr lang="en-US" sz="1800" dirty="0"/>
              <a:t>Provider Responsibilities</a:t>
            </a:r>
          </a:p>
          <a:p>
            <a:pPr marL="285750" indent="-285750">
              <a:spcBef>
                <a:spcPts val="600"/>
              </a:spcBef>
              <a:buFont typeface="Arial" panose="020B0604020202020204" pitchFamily="34" charset="0"/>
              <a:buChar char="•"/>
            </a:pPr>
            <a:endParaRPr lang="en-US" sz="1800" dirty="0"/>
          </a:p>
          <a:p>
            <a:pPr marL="285750" indent="-285750">
              <a:spcBef>
                <a:spcPts val="600"/>
              </a:spcBef>
              <a:buFont typeface="Arial" panose="020B0604020202020204" pitchFamily="34" charset="0"/>
              <a:buChar char="•"/>
            </a:pPr>
            <a:endParaRPr lang="en-US" sz="1800" dirty="0"/>
          </a:p>
          <a:p>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84165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solidFill>
                  <a:srgbClr val="002060"/>
                </a:solidFill>
              </a:rPr>
              <a:t>Special Kids Special Care Program </a:t>
            </a:r>
            <a:br>
              <a:rPr lang="en-US" i="1" dirty="0">
                <a:solidFill>
                  <a:srgbClr val="002060"/>
                </a:solidFill>
              </a:rPr>
            </a:br>
            <a:r>
              <a:rPr lang="en-US" i="1" dirty="0">
                <a:solidFill>
                  <a:srgbClr val="002060"/>
                </a:solidFill>
              </a:rPr>
              <a:t>Care Model &amp; Contact Info</a:t>
            </a:r>
            <a:endParaRPr lang="en-US" dirty="0"/>
          </a:p>
        </p:txBody>
      </p:sp>
      <p:sp>
        <p:nvSpPr>
          <p:cNvPr id="6" name="Content Placeholder 5"/>
          <p:cNvSpPr>
            <a:spLocks noGrp="1"/>
          </p:cNvSpPr>
          <p:nvPr>
            <p:ph idx="1"/>
          </p:nvPr>
        </p:nvSpPr>
        <p:spPr>
          <a:xfrm>
            <a:off x="545504" y="1319891"/>
            <a:ext cx="8052992" cy="4640245"/>
          </a:xfrm>
        </p:spPr>
        <p:txBody>
          <a:bodyPr/>
          <a:lstStyle/>
          <a:p>
            <a:pPr>
              <a:spcBef>
                <a:spcPts val="600"/>
              </a:spcBef>
              <a:spcAft>
                <a:spcPts val="600"/>
              </a:spcAft>
              <a:buFont typeface="Arial" charset="0"/>
              <a:buChar char="•"/>
              <a:defRPr/>
            </a:pPr>
            <a:endParaRPr lang="en-US" sz="1800" dirty="0"/>
          </a:p>
          <a:p>
            <a:pPr>
              <a:spcBef>
                <a:spcPts val="600"/>
              </a:spcBef>
              <a:spcAft>
                <a:spcPts val="600"/>
              </a:spcAft>
              <a:buFont typeface="Arial" charset="0"/>
              <a:buChar char="•"/>
              <a:defRPr/>
            </a:pPr>
            <a:r>
              <a:rPr lang="en-US" sz="1800" dirty="0"/>
              <a:t>The SKSC program includes dedicated Pediatric Nurse Practitioners (PNPs) and Pediatric Nurse Care Managers (PNCMs) who develop a plan of care and arrange the delivery of care for each qualified program participant. </a:t>
            </a:r>
          </a:p>
          <a:p>
            <a:pPr>
              <a:spcBef>
                <a:spcPts val="600"/>
              </a:spcBef>
              <a:spcAft>
                <a:spcPts val="600"/>
              </a:spcAft>
              <a:buFont typeface="Arial" charset="0"/>
              <a:buChar char="•"/>
              <a:defRPr/>
            </a:pPr>
            <a:r>
              <a:rPr lang="en-US" sz="1800" dirty="0"/>
              <a:t>The PNPs and PNCRs collaborate with the member’s PCP, specialists and other health care providers in addition to DCF, the foster family, guardians and birth parents.</a:t>
            </a:r>
          </a:p>
          <a:p>
            <a:pPr>
              <a:spcBef>
                <a:spcPts val="600"/>
              </a:spcBef>
              <a:spcAft>
                <a:spcPts val="600"/>
              </a:spcAft>
              <a:buFont typeface="Arial" charset="0"/>
              <a:buChar char="•"/>
              <a:defRPr/>
            </a:pPr>
            <a:r>
              <a:rPr lang="en-US" sz="1800" dirty="0"/>
              <a:t>Care and services can be rendered in the member’s home, doctor’s office, hospital, outpatient facility, day care center or school. </a:t>
            </a:r>
          </a:p>
          <a:p>
            <a:pPr marL="0" indent="0">
              <a:spcBef>
                <a:spcPts val="600"/>
              </a:spcBef>
              <a:spcAft>
                <a:spcPts val="600"/>
              </a:spcAft>
              <a:buFont typeface="Arial" charset="0"/>
              <a:buNone/>
              <a:defRPr/>
            </a:pPr>
            <a:endParaRPr lang="en-US" sz="2000" dirty="0"/>
          </a:p>
          <a:p>
            <a:pPr lvl="1">
              <a:lnSpc>
                <a:spcPct val="80000"/>
              </a:lnSpc>
              <a:spcBef>
                <a:spcPct val="0"/>
              </a:spcBef>
              <a:buFont typeface="Wingdings" pitchFamily="2" charset="2"/>
              <a:buChar char="q"/>
              <a:defRPr/>
            </a:pPr>
            <a:r>
              <a:rPr lang="en-US" dirty="0"/>
              <a:t>SKSC Members will have access to clinical staff at WellSense 24/7 365 days: (617) 638-7572</a:t>
            </a:r>
          </a:p>
          <a:p>
            <a:pPr lvl="1" indent="0">
              <a:lnSpc>
                <a:spcPct val="80000"/>
              </a:lnSpc>
              <a:spcBef>
                <a:spcPct val="0"/>
              </a:spcBef>
              <a:buNone/>
              <a:defRPr/>
            </a:pPr>
            <a:endParaRPr lang="en-US" dirty="0"/>
          </a:p>
          <a:p>
            <a:pPr lvl="1">
              <a:lnSpc>
                <a:spcPct val="80000"/>
              </a:lnSpc>
              <a:spcBef>
                <a:spcPct val="0"/>
              </a:spcBef>
              <a:buFont typeface="Wingdings" pitchFamily="2" charset="2"/>
              <a:buChar char="q"/>
              <a:defRPr/>
            </a:pPr>
            <a:r>
              <a:rPr lang="en-US" dirty="0"/>
              <a:t>SKSC members will call also have access to our MassHealth member line: (888) 566-0010</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600909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5504" y="1774028"/>
            <a:ext cx="8166696" cy="2852737"/>
          </a:xfrm>
        </p:spPr>
        <p:txBody>
          <a:bodyPr/>
          <a:lstStyle/>
          <a:p>
            <a:r>
              <a:rPr lang="en-US" i="1" dirty="0"/>
              <a:t>Provider Portal</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21</a:t>
            </a:fld>
            <a:endParaRPr lang="en-US"/>
          </a:p>
        </p:txBody>
      </p:sp>
    </p:spTree>
    <p:extLst>
      <p:ext uri="{BB962C8B-B14F-4D97-AF65-F5344CB8AC3E}">
        <p14:creationId xmlns:p14="http://schemas.microsoft.com/office/powerpoint/2010/main" val="1353626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err="1"/>
              <a:t>WellSense</a:t>
            </a:r>
            <a:r>
              <a:rPr lang="en-US" dirty="0"/>
              <a:t> Provider Portal</a:t>
            </a:r>
          </a:p>
        </p:txBody>
      </p:sp>
      <p:sp>
        <p:nvSpPr>
          <p:cNvPr id="4" name="Slide Number Placeholder 3"/>
          <p:cNvSpPr>
            <a:spLocks noGrp="1"/>
          </p:cNvSpPr>
          <p:nvPr>
            <p:ph type="sldNum" sz="quarter" idx="12"/>
          </p:nvPr>
        </p:nvSpPr>
        <p:spPr/>
        <p:txBody>
          <a:bodyPr/>
          <a:lstStyle/>
          <a:p>
            <a:fld id="{35CCB4D7-5985-A54F-961A-60A02F9C85E0}" type="slidenum">
              <a:rPr lang="en-US" smtClean="0"/>
              <a:t>22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
        <p:nvSpPr>
          <p:cNvPr id="2" name="Rectangle 1"/>
          <p:cNvSpPr/>
          <p:nvPr/>
        </p:nvSpPr>
        <p:spPr>
          <a:xfrm>
            <a:off x="457199" y="3067396"/>
            <a:ext cx="8045661" cy="3139321"/>
          </a:xfrm>
          <a:prstGeom prst="rect">
            <a:avLst/>
          </a:prstGeom>
        </p:spPr>
        <p:txBody>
          <a:bodyPr wrap="square">
            <a:spAutoFit/>
          </a:bodyPr>
          <a:lstStyle/>
          <a:p>
            <a:endParaRPr lang="en-US" dirty="0"/>
          </a:p>
          <a:p>
            <a:r>
              <a:rPr lang="en-US" dirty="0"/>
              <a:t>Our Provider Portal can be accessed from the login button at wellsense.org. When you log in, look out for:</a:t>
            </a:r>
          </a:p>
          <a:p>
            <a:endParaRPr lang="en-US" dirty="0"/>
          </a:p>
          <a:p>
            <a:r>
              <a:rPr lang="en-US" dirty="0"/>
              <a:t> </a:t>
            </a:r>
            <a:r>
              <a:rPr lang="en-US" b="1" dirty="0"/>
              <a:t>1)</a:t>
            </a:r>
            <a:r>
              <a:rPr lang="en-US" dirty="0"/>
              <a:t>  </a:t>
            </a:r>
            <a:r>
              <a:rPr lang="en-US" b="1" dirty="0"/>
              <a:t>Improved Claims Process: </a:t>
            </a:r>
            <a:r>
              <a:rPr lang="en-US" dirty="0"/>
              <a:t>Providers can submit corrected claims, appeals, COB, EOB, and TPL review requests online and get reimbursed faster.</a:t>
            </a:r>
          </a:p>
          <a:p>
            <a:r>
              <a:rPr lang="en-US" b="1" dirty="0"/>
              <a:t>2)  Streamlined Authorization Process:</a:t>
            </a:r>
            <a:r>
              <a:rPr lang="en-US" dirty="0"/>
              <a:t> Our submission process is now more intuitive and allows providers to upload supporting documentation to their requests. </a:t>
            </a:r>
            <a:r>
              <a:rPr lang="en-US" dirty="0">
                <a:solidFill>
                  <a:srgbClr val="FF0000"/>
                </a:solidFill>
              </a:rPr>
              <a:t>** Online Submission of authorization requests is mandated.</a:t>
            </a:r>
          </a:p>
          <a:p>
            <a:pPr algn="ctr"/>
            <a:r>
              <a:rPr lang="en-US" dirty="0"/>
              <a:t>Skilled Hands should be spent with patients – not paperwork.</a:t>
            </a:r>
          </a:p>
        </p:txBody>
      </p:sp>
      <p:pic>
        <p:nvPicPr>
          <p:cNvPr id="1034" name="Picture 10" descr="Provider_Child_GI1213797507_Resiz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6450" y="1421881"/>
            <a:ext cx="2001820" cy="145732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098176" y="1599651"/>
            <a:ext cx="4064922" cy="646331"/>
          </a:xfrm>
          <a:prstGeom prst="rect">
            <a:avLst/>
          </a:prstGeom>
        </p:spPr>
        <p:txBody>
          <a:bodyPr wrap="square">
            <a:spAutoFit/>
          </a:bodyPr>
          <a:lstStyle/>
          <a:p>
            <a:r>
              <a:rPr lang="en-US" dirty="0"/>
              <a:t>Skilled Hands should be spent with patients – not paperwork!</a:t>
            </a:r>
          </a:p>
        </p:txBody>
      </p:sp>
    </p:spTree>
    <p:extLst>
      <p:ext uri="{BB962C8B-B14F-4D97-AF65-F5344CB8AC3E}">
        <p14:creationId xmlns:p14="http://schemas.microsoft.com/office/powerpoint/2010/main" val="143778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WellSense  - Provider Portal</a:t>
            </a:r>
          </a:p>
        </p:txBody>
      </p:sp>
      <p:sp>
        <p:nvSpPr>
          <p:cNvPr id="6" name="Content Placeholder 5"/>
          <p:cNvSpPr>
            <a:spLocks noGrp="1"/>
          </p:cNvSpPr>
          <p:nvPr>
            <p:ph idx="1"/>
          </p:nvPr>
        </p:nvSpPr>
        <p:spPr>
          <a:xfrm>
            <a:off x="545504" y="1319892"/>
            <a:ext cx="8052992" cy="665118"/>
          </a:xfrm>
        </p:spPr>
        <p:txBody>
          <a:bodyPr/>
          <a:lstStyle/>
          <a:p>
            <a:pPr marL="0" indent="0">
              <a:buNone/>
            </a:pPr>
            <a:r>
              <a:rPr lang="en-US" b="1" dirty="0"/>
              <a:t>Our Provider Portal is your one stop place to: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
        <p:nvSpPr>
          <p:cNvPr id="2" name="Rectangle 1"/>
          <p:cNvSpPr/>
          <p:nvPr/>
        </p:nvSpPr>
        <p:spPr>
          <a:xfrm>
            <a:off x="545504" y="1771312"/>
            <a:ext cx="4572000" cy="2585323"/>
          </a:xfrm>
          <a:prstGeom prst="rect">
            <a:avLst/>
          </a:prstGeom>
        </p:spPr>
        <p:txBody>
          <a:bodyPr>
            <a:spAutoFit/>
          </a:bodyPr>
          <a:lstStyle/>
          <a:p>
            <a:pPr marL="285750" indent="-285750">
              <a:buFont typeface="Arial" panose="020B0604020202020204" pitchFamily="34" charset="0"/>
              <a:buChar char="•"/>
            </a:pPr>
            <a:r>
              <a:rPr lang="en-US" dirty="0"/>
              <a:t>Prior Authorization submissions and status inquires</a:t>
            </a:r>
          </a:p>
          <a:p>
            <a:pPr marL="285750" indent="-285750">
              <a:buFont typeface="Arial" panose="020B0604020202020204" pitchFamily="34" charset="0"/>
              <a:buChar char="•"/>
            </a:pPr>
            <a:r>
              <a:rPr lang="en-US" dirty="0"/>
              <a:t>Check Eligibility </a:t>
            </a:r>
          </a:p>
          <a:p>
            <a:pPr marL="285750" indent="-285750">
              <a:buFont typeface="Arial" panose="020B0604020202020204" pitchFamily="34" charset="0"/>
              <a:buChar char="•"/>
            </a:pPr>
            <a:r>
              <a:rPr lang="en-US" dirty="0"/>
              <a:t>Submit Claims (professional only)</a:t>
            </a:r>
          </a:p>
          <a:p>
            <a:pPr marL="285750" indent="-285750">
              <a:buFont typeface="Arial" panose="020B0604020202020204" pitchFamily="34" charset="0"/>
              <a:buChar char="•"/>
            </a:pPr>
            <a:r>
              <a:rPr lang="en-US" dirty="0"/>
              <a:t>Check Claims Status  (mandated) </a:t>
            </a:r>
          </a:p>
          <a:p>
            <a:pPr marL="285750" indent="-285750">
              <a:buFont typeface="Arial" panose="020B0604020202020204" pitchFamily="34" charset="0"/>
              <a:buChar char="•"/>
            </a:pPr>
            <a:r>
              <a:rPr lang="en-US" dirty="0"/>
              <a:t>Submit Appeals and Corrected Claims</a:t>
            </a:r>
          </a:p>
          <a:p>
            <a:pPr marL="285750" indent="-285750">
              <a:buFont typeface="Arial" panose="020B0604020202020204" pitchFamily="34" charset="0"/>
              <a:buChar char="•"/>
            </a:pPr>
            <a:r>
              <a:rPr lang="en-US" dirty="0"/>
              <a:t>PCP Change Requests</a:t>
            </a:r>
          </a:p>
          <a:p>
            <a:pPr marL="285750" indent="-285750">
              <a:buFont typeface="Arial" panose="020B0604020202020204" pitchFamily="34" charset="0"/>
              <a:buChar char="•"/>
            </a:pPr>
            <a:r>
              <a:rPr lang="en-US" dirty="0"/>
              <a:t>Member Demographic Changes (report member phone and address changes)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504" y="1771312"/>
            <a:ext cx="3641332" cy="2025491"/>
          </a:xfrm>
          <a:prstGeom prst="rect">
            <a:avLst/>
          </a:prstGeom>
        </p:spPr>
      </p:pic>
      <p:sp>
        <p:nvSpPr>
          <p:cNvPr id="11" name="Rectangle 10"/>
          <p:cNvSpPr/>
          <p:nvPr/>
        </p:nvSpPr>
        <p:spPr>
          <a:xfrm>
            <a:off x="457200" y="4808055"/>
            <a:ext cx="8229600" cy="830997"/>
          </a:xfrm>
          <a:prstGeom prst="rect">
            <a:avLst/>
          </a:prstGeom>
        </p:spPr>
        <p:txBody>
          <a:bodyPr wrap="square">
            <a:spAutoFit/>
          </a:bodyPr>
          <a:lstStyle/>
          <a:p>
            <a:r>
              <a:rPr lang="en-US" sz="1600" b="1" dirty="0"/>
              <a:t>Provider Relations is here to train you on utilizing the Provider Portal to its fullest potential. Please reach out if training is needed in your office or if you need secure access.</a:t>
            </a:r>
          </a:p>
        </p:txBody>
      </p:sp>
    </p:spTree>
    <p:extLst>
      <p:ext uri="{BB962C8B-B14F-4D97-AF65-F5344CB8AC3E}">
        <p14:creationId xmlns:p14="http://schemas.microsoft.com/office/powerpoint/2010/main" val="1255175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For providers who do not have an existing </a:t>
            </a:r>
            <a:r>
              <a:rPr lang="en-US" dirty="0" err="1"/>
              <a:t>HealthTrio</a:t>
            </a:r>
            <a:r>
              <a:rPr lang="en-US" dirty="0"/>
              <a:t> Connect account </a:t>
            </a:r>
          </a:p>
        </p:txBody>
      </p:sp>
      <p:sp>
        <p:nvSpPr>
          <p:cNvPr id="6" name="Content Placeholder 5"/>
          <p:cNvSpPr>
            <a:spLocks noGrp="1"/>
          </p:cNvSpPr>
          <p:nvPr>
            <p:ph idx="1"/>
          </p:nvPr>
        </p:nvSpPr>
        <p:spPr>
          <a:xfrm>
            <a:off x="545503" y="1319892"/>
            <a:ext cx="3511572" cy="4791055"/>
          </a:xfrm>
        </p:spPr>
        <p:txBody>
          <a:bodyPr/>
          <a:lstStyle/>
          <a:p>
            <a:pPr>
              <a:spcBef>
                <a:spcPts val="600"/>
              </a:spcBef>
              <a:spcAft>
                <a:spcPts val="600"/>
              </a:spcAft>
            </a:pPr>
            <a:r>
              <a:rPr lang="en-US" dirty="0"/>
              <a:t>On the home page of the portal, under PLEASE SIGN IN, click Provider Registration.</a:t>
            </a:r>
          </a:p>
          <a:p>
            <a:pPr>
              <a:spcBef>
                <a:spcPts val="600"/>
              </a:spcBef>
              <a:spcAft>
                <a:spcPts val="600"/>
              </a:spcAft>
            </a:pPr>
            <a:r>
              <a:rPr lang="en-US" dirty="0"/>
              <a:t>On the User Information page, fill in all fields and click Next</a:t>
            </a:r>
          </a:p>
          <a:p>
            <a:pPr>
              <a:spcBef>
                <a:spcPts val="600"/>
              </a:spcBef>
              <a:spcAft>
                <a:spcPts val="600"/>
              </a:spcAft>
            </a:pPr>
            <a:r>
              <a:rPr lang="en-US" dirty="0"/>
              <a:t>On the Office Information page, fill in the information as requested and click Next. </a:t>
            </a:r>
          </a:p>
          <a:p>
            <a:pPr>
              <a:spcBef>
                <a:spcPts val="600"/>
              </a:spcBef>
              <a:spcAft>
                <a:spcPts val="600"/>
              </a:spcAft>
            </a:pPr>
            <a:r>
              <a:rPr lang="en-US" dirty="0"/>
              <a:t>On the Registration Summary page, verify information and click Finish.</a:t>
            </a:r>
          </a:p>
          <a:p>
            <a:pPr>
              <a:spcBef>
                <a:spcPts val="600"/>
              </a:spcBef>
              <a:spcAft>
                <a:spcPts val="600"/>
              </a:spcAft>
            </a:pPr>
            <a:r>
              <a:rPr lang="en-US" dirty="0"/>
              <a:t>Once registration is complete, all those registered from your provider office by the office administrator will be listed in a screen as pictured to the right. </a:t>
            </a:r>
          </a:p>
          <a:p>
            <a:pPr marL="0" indent="0">
              <a:buNone/>
            </a:pPr>
            <a:r>
              <a:rPr lang="en-US" sz="1200" dirty="0">
                <a:solidFill>
                  <a:srgbClr val="FF0000"/>
                </a:solidFill>
              </a:rPr>
              <a:t>If you do not have account access, please contact your designated office administrator.</a:t>
            </a:r>
          </a:p>
        </p:txBody>
      </p:sp>
      <p:sp>
        <p:nvSpPr>
          <p:cNvPr id="4" name="Slide Number Placeholder 3"/>
          <p:cNvSpPr>
            <a:spLocks noGrp="1"/>
          </p:cNvSpPr>
          <p:nvPr>
            <p:ph type="sldNum" sz="quarter" idx="12"/>
          </p:nvPr>
        </p:nvSpPr>
        <p:spPr/>
        <p:txBody>
          <a:bodyPr/>
          <a:lstStyle/>
          <a:p>
            <a:fld id="{35CCB4D7-5985-A54F-961A-60A02F9C85E0}" type="slidenum">
              <a:rPr lang="en-US" smtClean="0"/>
              <a:t>24</a:t>
            </a:fld>
            <a:endParaRPr lang="en-US"/>
          </a:p>
        </p:txBody>
      </p:sp>
      <p:sp>
        <p:nvSpPr>
          <p:cNvPr id="8" name="Title 1"/>
          <p:cNvSpPr txBox="1">
            <a:spLocks/>
          </p:cNvSpPr>
          <p:nvPr/>
        </p:nvSpPr>
        <p:spPr>
          <a:xfrm>
            <a:off x="368896" y="362652"/>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
        <p:nvSpPr>
          <p:cNvPr id="2" name="Rectangle 1"/>
          <p:cNvSpPr/>
          <p:nvPr/>
        </p:nvSpPr>
        <p:spPr>
          <a:xfrm>
            <a:off x="3930860" y="1519765"/>
            <a:ext cx="4572000" cy="923330"/>
          </a:xfrm>
          <a:prstGeom prst="rect">
            <a:avLst/>
          </a:prstGeom>
        </p:spPr>
        <p:txBody>
          <a:bodyPr>
            <a:spAutoFit/>
          </a:bodyPr>
          <a:lstStyle/>
          <a:p>
            <a:r>
              <a:rPr lang="en-US" b="1" dirty="0">
                <a:solidFill>
                  <a:srgbClr val="FF0000"/>
                </a:solidFill>
              </a:rPr>
              <a:t>If you do not have account access, please contact your designated office administrator.</a:t>
            </a:r>
          </a:p>
        </p:txBody>
      </p:sp>
      <p:pic>
        <p:nvPicPr>
          <p:cNvPr id="9" name="Picture 8"/>
          <p:cNvPicPr>
            <a:picLocks noChangeAspect="1"/>
          </p:cNvPicPr>
          <p:nvPr/>
        </p:nvPicPr>
        <p:blipFill>
          <a:blip r:embed="rId2"/>
          <a:stretch>
            <a:fillRect/>
          </a:stretch>
        </p:blipFill>
        <p:spPr>
          <a:xfrm>
            <a:off x="4057075" y="4732496"/>
            <a:ext cx="3267075" cy="1993490"/>
          </a:xfrm>
          <a:prstGeom prst="rect">
            <a:avLst/>
          </a:prstGeom>
        </p:spPr>
      </p:pic>
      <p:pic>
        <p:nvPicPr>
          <p:cNvPr id="10" name="Picture 9"/>
          <p:cNvPicPr>
            <a:picLocks noChangeAspect="1"/>
          </p:cNvPicPr>
          <p:nvPr/>
        </p:nvPicPr>
        <p:blipFill>
          <a:blip r:embed="rId3"/>
          <a:stretch>
            <a:fillRect/>
          </a:stretch>
        </p:blipFill>
        <p:spPr>
          <a:xfrm>
            <a:off x="3998421" y="2552697"/>
            <a:ext cx="3981797" cy="2277688"/>
          </a:xfrm>
          <a:prstGeom prst="rect">
            <a:avLst/>
          </a:prstGeom>
        </p:spPr>
      </p:pic>
    </p:spTree>
    <p:extLst>
      <p:ext uri="{BB962C8B-B14F-4D97-AF65-F5344CB8AC3E}">
        <p14:creationId xmlns:p14="http://schemas.microsoft.com/office/powerpoint/2010/main" val="2304771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Authorization Submissions – Please submit via portal</a:t>
            </a:r>
          </a:p>
        </p:txBody>
      </p:sp>
      <p:sp>
        <p:nvSpPr>
          <p:cNvPr id="6" name="Content Placeholder 5"/>
          <p:cNvSpPr>
            <a:spLocks noGrp="1"/>
          </p:cNvSpPr>
          <p:nvPr>
            <p:ph idx="1"/>
          </p:nvPr>
        </p:nvSpPr>
        <p:spPr>
          <a:xfrm>
            <a:off x="545504" y="1455614"/>
            <a:ext cx="3777114" cy="3896451"/>
          </a:xfrm>
        </p:spPr>
        <p:txBody>
          <a:bodyPr/>
          <a:lstStyle/>
          <a:p>
            <a:endParaRPr lang="en-US" dirty="0"/>
          </a:p>
          <a:p>
            <a:r>
              <a:rPr lang="en-US" dirty="0"/>
              <a:t>PA Submissions via the Portal vs. Paper – High area of focus for the Plan</a:t>
            </a:r>
          </a:p>
          <a:p>
            <a:r>
              <a:rPr lang="en-US" dirty="0"/>
              <a:t>Streamlined Process</a:t>
            </a:r>
          </a:p>
          <a:p>
            <a:r>
              <a:rPr lang="en-US" dirty="0"/>
              <a:t>Reduces paper, time and resources, resulting in efficiency.</a:t>
            </a:r>
          </a:p>
          <a:p>
            <a:pPr>
              <a:spcBef>
                <a:spcPts val="600"/>
              </a:spcBef>
              <a:spcAft>
                <a:spcPts val="600"/>
              </a:spcAft>
            </a:pPr>
            <a:r>
              <a:rPr lang="en-US" dirty="0"/>
              <a:t>Ability to check the status of your submitted request online</a:t>
            </a:r>
          </a:p>
          <a:p>
            <a:r>
              <a:rPr lang="en-US" dirty="0"/>
              <a:t>Faster &amp; more secure than faxing</a:t>
            </a:r>
          </a:p>
          <a:p>
            <a:pPr marL="0" indent="0">
              <a:buNone/>
            </a:pPr>
            <a:r>
              <a:rPr lang="en-US" dirty="0"/>
              <a:t>** Online Submission of authorization requests is mandated.</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grpSp>
        <p:nvGrpSpPr>
          <p:cNvPr id="10" name="Group 9"/>
          <p:cNvGrpSpPr>
            <a:grpSpLocks/>
          </p:cNvGrpSpPr>
          <p:nvPr/>
        </p:nvGrpSpPr>
        <p:grpSpPr bwMode="auto">
          <a:xfrm>
            <a:off x="4359871" y="1970347"/>
            <a:ext cx="4238625" cy="2169160"/>
            <a:chOff x="11079" y="334"/>
            <a:chExt cx="6675" cy="3416"/>
          </a:xfrm>
        </p:grpSpPr>
        <p:pic>
          <p:nvPicPr>
            <p:cNvPr id="11" name="Picture 10"/>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8" y="342"/>
              <a:ext cx="6660" cy="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11"/>
            <p:cNvSpPr>
              <a:spLocks/>
            </p:cNvSpPr>
            <p:nvPr/>
          </p:nvSpPr>
          <p:spPr bwMode="auto">
            <a:xfrm>
              <a:off x="11079" y="334"/>
              <a:ext cx="6675" cy="3416"/>
            </a:xfrm>
            <a:custGeom>
              <a:avLst/>
              <a:gdLst>
                <a:gd name="T0" fmla="*/ 0 w 6675"/>
                <a:gd name="T1" fmla="*/ 3416 h 3416"/>
                <a:gd name="T2" fmla="*/ 6675 w 6675"/>
                <a:gd name="T3" fmla="*/ 3416 h 3416"/>
                <a:gd name="T4" fmla="*/ 6675 w 6675"/>
                <a:gd name="T5" fmla="*/ 0 h 3416"/>
                <a:gd name="T6" fmla="*/ 0 w 6675"/>
                <a:gd name="T7" fmla="*/ 0 h 3416"/>
                <a:gd name="T8" fmla="*/ 0 w 6675"/>
                <a:gd name="T9" fmla="*/ 3416 h 3416"/>
              </a:gdLst>
              <a:ahLst/>
              <a:cxnLst>
                <a:cxn ang="0">
                  <a:pos x="T0" y="T1"/>
                </a:cxn>
                <a:cxn ang="0">
                  <a:pos x="T2" y="T3"/>
                </a:cxn>
                <a:cxn ang="0">
                  <a:pos x="T4" y="T5"/>
                </a:cxn>
                <a:cxn ang="0">
                  <a:pos x="T6" y="T7"/>
                </a:cxn>
                <a:cxn ang="0">
                  <a:pos x="T8" y="T9"/>
                </a:cxn>
              </a:cxnLst>
              <a:rect l="0" t="0" r="r" b="b"/>
              <a:pathLst>
                <a:path w="6675" h="3416">
                  <a:moveTo>
                    <a:pt x="0" y="3416"/>
                  </a:moveTo>
                  <a:lnTo>
                    <a:pt x="6675" y="3416"/>
                  </a:lnTo>
                  <a:lnTo>
                    <a:pt x="6675" y="0"/>
                  </a:lnTo>
                  <a:lnTo>
                    <a:pt x="0" y="0"/>
                  </a:lnTo>
                  <a:lnTo>
                    <a:pt x="0" y="3416"/>
                  </a:lnTo>
                  <a:close/>
                </a:path>
              </a:pathLst>
            </a:custGeom>
            <a:noFill/>
            <a:ln w="990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3750565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5504" y="1774028"/>
            <a:ext cx="8024918" cy="2852737"/>
          </a:xfrm>
        </p:spPr>
        <p:txBody>
          <a:bodyPr/>
          <a:lstStyle/>
          <a:p>
            <a:r>
              <a:rPr lang="en-US" dirty="0"/>
              <a:t>Claim and Appeal Information</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26</a:t>
            </a:fld>
            <a:endParaRPr lang="en-US"/>
          </a:p>
        </p:txBody>
      </p:sp>
    </p:spTree>
    <p:extLst>
      <p:ext uri="{BB962C8B-B14F-4D97-AF65-F5344CB8AC3E}">
        <p14:creationId xmlns:p14="http://schemas.microsoft.com/office/powerpoint/2010/main" val="859777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solidFill>
                  <a:srgbClr val="002060"/>
                </a:solidFill>
              </a:rPr>
              <a:t>Claims and Filing Limits</a:t>
            </a:r>
            <a:endParaRPr lang="en-US" dirty="0"/>
          </a:p>
        </p:txBody>
      </p:sp>
      <p:sp>
        <p:nvSpPr>
          <p:cNvPr id="6" name="Content Placeholder 5"/>
          <p:cNvSpPr>
            <a:spLocks noGrp="1"/>
          </p:cNvSpPr>
          <p:nvPr>
            <p:ph idx="1"/>
          </p:nvPr>
        </p:nvSpPr>
        <p:spPr>
          <a:xfrm>
            <a:off x="545504" y="1319892"/>
            <a:ext cx="8052992" cy="5324535"/>
          </a:xfrm>
        </p:spPr>
        <p:txBody>
          <a:bodyPr/>
          <a:lstStyle/>
          <a:p>
            <a:pPr algn="ctr">
              <a:lnSpc>
                <a:spcPct val="80000"/>
              </a:lnSpc>
              <a:buFont typeface="Arial" charset="0"/>
              <a:buNone/>
            </a:pPr>
            <a:r>
              <a:rPr lang="en-US" altLang="en-US" sz="1400" dirty="0"/>
              <a:t>To expedite payment, we strongly encourage you to submit claims electronically and only submit paper claims when necessary</a:t>
            </a:r>
            <a:endParaRPr lang="en-US" altLang="en-US" sz="1400" b="1" i="1" u="sng" dirty="0"/>
          </a:p>
          <a:p>
            <a:pPr>
              <a:lnSpc>
                <a:spcPct val="80000"/>
              </a:lnSpc>
              <a:buFont typeface="Wingdings" panose="05000000000000000000" pitchFamily="2" charset="2"/>
              <a:buChar char="Ø"/>
            </a:pPr>
            <a:r>
              <a:rPr lang="en-US" altLang="en-US" sz="1400" b="1" u="sng" dirty="0"/>
              <a:t>Filing Limits</a:t>
            </a:r>
            <a:r>
              <a:rPr lang="en-US" altLang="en-US" sz="1400" b="1" dirty="0"/>
              <a:t>:  </a:t>
            </a:r>
          </a:p>
          <a:p>
            <a:pPr>
              <a:lnSpc>
                <a:spcPct val="80000"/>
              </a:lnSpc>
              <a:buFont typeface="Arial" charset="0"/>
              <a:buNone/>
            </a:pPr>
            <a:endParaRPr lang="en-US" altLang="en-US" sz="1400" dirty="0"/>
          </a:p>
          <a:p>
            <a:pPr lvl="1">
              <a:lnSpc>
                <a:spcPct val="85000"/>
              </a:lnSpc>
              <a:spcBef>
                <a:spcPct val="0"/>
              </a:spcBef>
              <a:buFont typeface="Wingdings" panose="05000000000000000000" pitchFamily="2" charset="2"/>
              <a:buChar char="§"/>
            </a:pPr>
            <a:r>
              <a:rPr lang="en-US" altLang="en-US" sz="1400" dirty="0"/>
              <a:t>MassHealth (including ACO)			150 days</a:t>
            </a:r>
          </a:p>
          <a:p>
            <a:pPr lvl="1">
              <a:lnSpc>
                <a:spcPct val="85000"/>
              </a:lnSpc>
              <a:spcBef>
                <a:spcPct val="0"/>
              </a:spcBef>
              <a:buFont typeface="Wingdings" panose="05000000000000000000" pitchFamily="2" charset="2"/>
              <a:buChar char="§"/>
            </a:pPr>
            <a:r>
              <a:rPr lang="en-US" altLang="en-US" sz="1400" dirty="0"/>
              <a:t>ConnectorCare/QHP		  	90 days</a:t>
            </a:r>
          </a:p>
          <a:p>
            <a:pPr lvl="1">
              <a:lnSpc>
                <a:spcPct val="85000"/>
              </a:lnSpc>
              <a:spcBef>
                <a:spcPct val="0"/>
              </a:spcBef>
              <a:buFont typeface="Wingdings" panose="05000000000000000000" pitchFamily="2" charset="2"/>
              <a:buChar char="§"/>
            </a:pPr>
            <a:r>
              <a:rPr lang="en-US" altLang="en-US" sz="1400" dirty="0"/>
              <a:t>Senior Care Options			150 days</a:t>
            </a:r>
          </a:p>
          <a:p>
            <a:pPr marL="287337" lvl="1" indent="0">
              <a:lnSpc>
                <a:spcPct val="85000"/>
              </a:lnSpc>
              <a:spcBef>
                <a:spcPct val="0"/>
              </a:spcBef>
              <a:buNone/>
            </a:pPr>
            <a:endParaRPr lang="en-US" altLang="en-US" sz="1400" dirty="0"/>
          </a:p>
          <a:p>
            <a:pPr marL="287337" lvl="1" indent="0">
              <a:lnSpc>
                <a:spcPct val="85000"/>
              </a:lnSpc>
              <a:spcBef>
                <a:spcPct val="0"/>
              </a:spcBef>
              <a:buNone/>
            </a:pPr>
            <a:r>
              <a:rPr lang="en-US" altLang="en-US" sz="1400" dirty="0"/>
              <a:t>*Coordination of Benefits and other party liability rules apply</a:t>
            </a:r>
          </a:p>
          <a:p>
            <a:pPr>
              <a:lnSpc>
                <a:spcPct val="85000"/>
              </a:lnSpc>
              <a:spcBef>
                <a:spcPct val="0"/>
              </a:spcBef>
              <a:buFont typeface="Arial" charset="0"/>
              <a:buNone/>
            </a:pPr>
            <a:endParaRPr lang="en-US" altLang="en-US" sz="1400" b="1" u="sng" dirty="0"/>
          </a:p>
          <a:p>
            <a:pPr>
              <a:lnSpc>
                <a:spcPct val="85000"/>
              </a:lnSpc>
              <a:spcBef>
                <a:spcPct val="0"/>
              </a:spcBef>
              <a:buFont typeface="Wingdings" panose="05000000000000000000" pitchFamily="2" charset="2"/>
              <a:buChar char="Ø"/>
            </a:pPr>
            <a:r>
              <a:rPr lang="en-US" altLang="en-US" sz="1400" b="1" u="sng" dirty="0"/>
              <a:t>Electronic Claims:</a:t>
            </a:r>
            <a:endParaRPr lang="en-US" sz="1400" dirty="0"/>
          </a:p>
          <a:p>
            <a:pPr lvl="1">
              <a:buFont typeface="Wingdings" panose="05000000000000000000" pitchFamily="2" charset="2"/>
              <a:buChar char="§"/>
            </a:pPr>
            <a:r>
              <a:rPr lang="en-US" sz="1400" dirty="0"/>
              <a:t>WellSense has partnered with </a:t>
            </a:r>
            <a:r>
              <a:rPr lang="en-US" sz="1400" dirty="0" err="1"/>
              <a:t>TriZetto</a:t>
            </a:r>
            <a:r>
              <a:rPr lang="en-US" sz="1400" dirty="0"/>
              <a:t> Provider Solutions (TPS) to manage our electronic data interchange (EDI) transactions exclusively. All clearinghouse service organizations and billing agencies that submit EDI transactions must send through TPS. </a:t>
            </a:r>
          </a:p>
          <a:p>
            <a:pPr marL="0" indent="0">
              <a:buNone/>
            </a:pPr>
            <a:endParaRPr lang="en-US" sz="1400" dirty="0"/>
          </a:p>
          <a:p>
            <a:pPr>
              <a:spcBef>
                <a:spcPts val="0"/>
              </a:spcBef>
              <a:buFont typeface="Wingdings" panose="05000000000000000000" pitchFamily="2" charset="2"/>
              <a:buChar char="Ø"/>
            </a:pPr>
            <a:r>
              <a:rPr lang="en-US" altLang="en-US" sz="1400" b="1" u="sng" dirty="0"/>
              <a:t>Paper Claims Mailing Address:</a:t>
            </a:r>
            <a:r>
              <a:rPr lang="en-US" altLang="en-US" sz="1400" dirty="0"/>
              <a:t>	Boston Medical Center </a:t>
            </a:r>
            <a:r>
              <a:rPr lang="en-US" altLang="en-US" sz="1400" dirty="0" err="1"/>
              <a:t>HealthNet</a:t>
            </a:r>
            <a:r>
              <a:rPr lang="en-US" altLang="en-US" sz="1400" dirty="0"/>
              <a:t> Plan</a:t>
            </a:r>
          </a:p>
          <a:p>
            <a:pPr marL="0" indent="0">
              <a:lnSpc>
                <a:spcPct val="80000"/>
              </a:lnSpc>
              <a:spcBef>
                <a:spcPts val="0"/>
              </a:spcBef>
              <a:buNone/>
            </a:pPr>
            <a:r>
              <a:rPr lang="en-US" altLang="en-US" sz="1400" dirty="0"/>
              <a:t>				P.O. Box 55282</a:t>
            </a:r>
          </a:p>
          <a:p>
            <a:pPr marL="0" indent="0">
              <a:lnSpc>
                <a:spcPct val="80000"/>
              </a:lnSpc>
              <a:spcBef>
                <a:spcPts val="0"/>
              </a:spcBef>
              <a:buNone/>
            </a:pPr>
            <a:r>
              <a:rPr lang="en-US" altLang="en-US" sz="1400" dirty="0"/>
              <a:t>				Boston, MA 02205-5282</a:t>
            </a:r>
          </a:p>
          <a:p>
            <a:pPr marL="0" indent="0">
              <a:lnSpc>
                <a:spcPct val="80000"/>
              </a:lnSpc>
              <a:buNone/>
            </a:pPr>
            <a:endParaRPr lang="en-US" altLang="en-US" sz="1400" b="1" dirty="0"/>
          </a:p>
          <a:p>
            <a:pPr marL="0" indent="0">
              <a:lnSpc>
                <a:spcPct val="80000"/>
              </a:lnSpc>
              <a:buNone/>
            </a:pPr>
            <a:r>
              <a:rPr lang="en-US" altLang="en-US" sz="1400" b="1" dirty="0"/>
              <a:t>Professional Claims (only) can also be submitted via our Online Portal @ wellsense.org via </a:t>
            </a:r>
            <a:r>
              <a:rPr lang="en-US" altLang="en-US" sz="1400" b="1" i="1" dirty="0"/>
              <a:t>MyHealthNet</a:t>
            </a:r>
            <a:r>
              <a:rPr lang="en-US" altLang="en-US" sz="1400" dirty="0"/>
              <a:t>	</a:t>
            </a:r>
            <a:r>
              <a:rPr lang="en-US" altLang="en-US" dirty="0"/>
              <a:t>						</a:t>
            </a:r>
          </a:p>
          <a:p>
            <a:pPr marL="0" indent="0">
              <a:buNone/>
            </a:pPr>
            <a:endParaRPr lang="en-US" alt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026188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Provider Administrative Claim Appeals</a:t>
            </a:r>
            <a:endParaRPr lang="en-US" dirty="0"/>
          </a:p>
        </p:txBody>
      </p:sp>
      <p:sp>
        <p:nvSpPr>
          <p:cNvPr id="6" name="Content Placeholder 5"/>
          <p:cNvSpPr>
            <a:spLocks noGrp="1"/>
          </p:cNvSpPr>
          <p:nvPr>
            <p:ph idx="1"/>
          </p:nvPr>
        </p:nvSpPr>
        <p:spPr>
          <a:xfrm>
            <a:off x="274319" y="1319892"/>
            <a:ext cx="8512233" cy="4839839"/>
          </a:xfrm>
        </p:spPr>
        <p:txBody>
          <a:bodyPr/>
          <a:lstStyle/>
          <a:p>
            <a:pPr marL="0" lvl="1" indent="0">
              <a:buFont typeface="Arial" charset="0"/>
              <a:buNone/>
              <a:defRPr/>
            </a:pPr>
            <a:r>
              <a:rPr lang="en-US" sz="1400" dirty="0">
                <a:solidFill>
                  <a:schemeClr val="tx1"/>
                </a:solidFill>
              </a:rPr>
              <a:t>Provider administrative appeals include requests for reviews of denied claims, including but not limited to, untimely claims filing, level of compensation/reimbursement, no prior authorization/inpatient notification, member eligibility issues, clinical editing and coordination of benefits denials.  </a:t>
            </a:r>
          </a:p>
          <a:p>
            <a:pPr marL="0" lvl="1" indent="0">
              <a:buFont typeface="Arial" charset="0"/>
              <a:buNone/>
              <a:defRPr/>
            </a:pPr>
            <a:r>
              <a:rPr lang="en-US" sz="1400" b="1" dirty="0"/>
              <a:t>Provider Administrative Appeal </a:t>
            </a:r>
          </a:p>
          <a:p>
            <a:pPr marL="284163" indent="-284163">
              <a:buFont typeface="Arial" charset="0"/>
              <a:buChar char="•"/>
              <a:defRPr/>
            </a:pPr>
            <a:r>
              <a:rPr lang="en-US" sz="1400" dirty="0"/>
              <a:t>If you wish to appeal a claim we have denied, </a:t>
            </a:r>
            <a:r>
              <a:rPr lang="en-US" sz="1400" dirty="0">
                <a:solidFill>
                  <a:srgbClr val="002060"/>
                </a:solidFill>
              </a:rPr>
              <a:t>you must file </a:t>
            </a:r>
            <a:r>
              <a:rPr lang="en-US" sz="1400" dirty="0"/>
              <a:t>a </a:t>
            </a:r>
            <a:r>
              <a:rPr lang="en-US" sz="1400" b="1" dirty="0"/>
              <a:t>Provider Administrative Appeal </a:t>
            </a:r>
            <a:r>
              <a:rPr lang="en-US" sz="1400" dirty="0"/>
              <a:t>by completing a Claim Review on MY </a:t>
            </a:r>
            <a:r>
              <a:rPr lang="en-US" sz="1400" dirty="0" err="1"/>
              <a:t>HealthNet</a:t>
            </a:r>
            <a:endParaRPr lang="en-US" sz="1400" dirty="0"/>
          </a:p>
          <a:p>
            <a:pPr marL="284163" indent="-284163">
              <a:buFont typeface="Arial" charset="0"/>
              <a:buChar char="•"/>
              <a:defRPr/>
            </a:pPr>
            <a:r>
              <a:rPr lang="en-US" sz="1400" dirty="0"/>
              <a:t>You can also complete and submit the</a:t>
            </a:r>
            <a:r>
              <a:rPr lang="en-US" sz="1400" dirty="0">
                <a:solidFill>
                  <a:srgbClr val="FF0000"/>
                </a:solidFill>
              </a:rPr>
              <a:t> </a:t>
            </a:r>
            <a:r>
              <a:rPr lang="en-US" sz="1400" b="1" i="1" dirty="0">
                <a:solidFill>
                  <a:srgbClr val="0070C0"/>
                </a:solidFill>
              </a:rPr>
              <a:t>Universal</a:t>
            </a:r>
            <a:r>
              <a:rPr lang="en-US" sz="1400" b="1" dirty="0">
                <a:solidFill>
                  <a:srgbClr val="0070C0"/>
                </a:solidFill>
              </a:rPr>
              <a:t> </a:t>
            </a:r>
            <a:r>
              <a:rPr lang="en-US" sz="1400" b="1" i="1" dirty="0">
                <a:solidFill>
                  <a:srgbClr val="0070C0"/>
                </a:solidFill>
              </a:rPr>
              <a:t>Request for Claim Review Form, </a:t>
            </a:r>
            <a:r>
              <a:rPr lang="en-US" sz="1400" dirty="0"/>
              <a:t>which is available on our website (</a:t>
            </a:r>
            <a:r>
              <a:rPr lang="en-US" sz="1400" dirty="0">
                <a:hlinkClick r:id="rId2"/>
              </a:rPr>
              <a:t>www.wellsense.org</a:t>
            </a:r>
            <a:r>
              <a:rPr lang="en-US" sz="1400" dirty="0"/>
              <a:t>) in the Forms and Documents section.</a:t>
            </a:r>
          </a:p>
          <a:p>
            <a:pPr marL="284163" indent="-284163">
              <a:spcBef>
                <a:spcPts val="600"/>
              </a:spcBef>
              <a:spcAft>
                <a:spcPts val="600"/>
              </a:spcAft>
              <a:buFont typeface="Arial" charset="0"/>
              <a:buChar char="•"/>
              <a:defRPr/>
            </a:pPr>
            <a:r>
              <a:rPr lang="en-US" sz="1400" dirty="0"/>
              <a:t>For  questions about a Provider Administrative Claims Appeal, call the provider line at 1-888-566-0008, select option 2 to speak to a Provider Services Representative</a:t>
            </a:r>
          </a:p>
          <a:p>
            <a:pPr marL="284163" indent="-284163">
              <a:spcBef>
                <a:spcPts val="600"/>
              </a:spcBef>
              <a:spcAft>
                <a:spcPts val="600"/>
              </a:spcAft>
              <a:defRPr/>
            </a:pPr>
            <a:r>
              <a:rPr lang="en-US" sz="1400" b="1" dirty="0"/>
              <a:t>The Plan provides ONE level of thorough review for administrative claims appeals that include all required information.</a:t>
            </a:r>
            <a:r>
              <a:rPr lang="en-US" sz="1400" dirty="0"/>
              <a:t> Decisions are made within 30 calendar days from the date the appeal is received at the Plan. If an administrative claims appeal is submitted without all required information, the Plan will dismiss the appeal and providers will be notified by the Plan in writing. </a:t>
            </a:r>
          </a:p>
          <a:p>
            <a:pPr marL="233363" lvl="1" indent="0">
              <a:buFont typeface="Arial" charset="0"/>
              <a:buNone/>
              <a:defRPr/>
            </a:pPr>
            <a:r>
              <a:rPr lang="en-US" sz="1400" dirty="0"/>
              <a:t>If sending Provider Administrative Claims Appeals by mail, please use the following address:</a:t>
            </a:r>
          </a:p>
          <a:p>
            <a:pPr marL="233363" lvl="1" indent="0">
              <a:buFont typeface="Arial" charset="0"/>
              <a:buNone/>
              <a:defRPr/>
            </a:pPr>
            <a:r>
              <a:rPr lang="en-US" sz="1400" dirty="0"/>
              <a:t> </a:t>
            </a:r>
          </a:p>
          <a:p>
            <a:pPr algn="ctr">
              <a:lnSpc>
                <a:spcPct val="80000"/>
              </a:lnSpc>
              <a:spcBef>
                <a:spcPts val="0"/>
              </a:spcBef>
              <a:buFont typeface="Arial" charset="0"/>
              <a:buNone/>
              <a:defRPr/>
            </a:pPr>
            <a:r>
              <a:rPr lang="en-US" altLang="en-US" sz="1400" dirty="0"/>
              <a:t>Boston Medical Center </a:t>
            </a:r>
            <a:r>
              <a:rPr lang="en-US" altLang="en-US" sz="1400" dirty="0" err="1"/>
              <a:t>HealthNet</a:t>
            </a:r>
            <a:r>
              <a:rPr lang="en-US" altLang="en-US" sz="1400" dirty="0"/>
              <a:t> Plan </a:t>
            </a:r>
          </a:p>
          <a:p>
            <a:pPr algn="ctr">
              <a:lnSpc>
                <a:spcPct val="80000"/>
              </a:lnSpc>
              <a:spcBef>
                <a:spcPts val="0"/>
              </a:spcBef>
              <a:buFont typeface="Arial" charset="0"/>
              <a:buNone/>
              <a:defRPr/>
            </a:pPr>
            <a:r>
              <a:rPr lang="en-US" altLang="en-US" sz="1400" b="1" dirty="0"/>
              <a:t>Attn: Provider Appeals	</a:t>
            </a:r>
          </a:p>
          <a:p>
            <a:pPr algn="ctr">
              <a:lnSpc>
                <a:spcPct val="80000"/>
              </a:lnSpc>
              <a:spcBef>
                <a:spcPts val="0"/>
              </a:spcBef>
              <a:buFont typeface="Arial" charset="0"/>
              <a:buNone/>
              <a:defRPr/>
            </a:pPr>
            <a:r>
              <a:rPr lang="en-US" altLang="en-US" sz="1400" dirty="0"/>
              <a:t>P.O. Box 55282</a:t>
            </a:r>
          </a:p>
          <a:p>
            <a:pPr algn="ctr">
              <a:lnSpc>
                <a:spcPct val="80000"/>
              </a:lnSpc>
              <a:spcBef>
                <a:spcPts val="0"/>
              </a:spcBef>
              <a:buFont typeface="Arial" charset="0"/>
              <a:buNone/>
              <a:defRPr/>
            </a:pPr>
            <a:r>
              <a:rPr lang="en-US" altLang="en-US" sz="1400" dirty="0"/>
              <a:t>Boston, MA 02205-5282</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680007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a:t>Provider Administrative Claim Appeals</a:t>
            </a:r>
            <a:br>
              <a:rPr lang="en-US" dirty="0"/>
            </a:br>
            <a:br>
              <a:rPr lang="en-US" dirty="0"/>
            </a:br>
            <a:endParaRPr lang="en-US" dirty="0"/>
          </a:p>
        </p:txBody>
      </p:sp>
      <p:sp>
        <p:nvSpPr>
          <p:cNvPr id="6" name="Content Placeholder 5"/>
          <p:cNvSpPr>
            <a:spLocks noGrp="1"/>
          </p:cNvSpPr>
          <p:nvPr>
            <p:ph idx="1"/>
          </p:nvPr>
        </p:nvSpPr>
        <p:spPr>
          <a:xfrm>
            <a:off x="545504" y="1319892"/>
            <a:ext cx="8052992" cy="4311245"/>
          </a:xfrm>
        </p:spPr>
        <p:txBody>
          <a:bodyPr/>
          <a:lstStyle/>
          <a:p>
            <a:pPr marL="0" indent="0" algn="ctr">
              <a:buFont typeface="Arial" charset="0"/>
              <a:buNone/>
              <a:defRPr/>
            </a:pPr>
            <a:endParaRPr lang="en-US" sz="1800" b="1" dirty="0"/>
          </a:p>
          <a:p>
            <a:pPr marL="0" indent="0" algn="ctr">
              <a:buFont typeface="Arial" charset="0"/>
              <a:buNone/>
              <a:defRPr/>
            </a:pPr>
            <a:r>
              <a:rPr lang="en-US" sz="1800" b="1" dirty="0"/>
              <a:t>Timeframes for filing an Administrative Appeal</a:t>
            </a:r>
          </a:p>
          <a:p>
            <a:pPr>
              <a:spcBef>
                <a:spcPts val="0"/>
              </a:spcBef>
              <a:buFont typeface="Arial" charset="0"/>
              <a:buChar char="•"/>
              <a:defRPr/>
            </a:pPr>
            <a:endParaRPr lang="en-US" sz="1800" dirty="0"/>
          </a:p>
          <a:p>
            <a:pPr>
              <a:spcBef>
                <a:spcPts val="0"/>
              </a:spcBef>
              <a:buFont typeface="Arial" charset="0"/>
              <a:buChar char="•"/>
              <a:defRPr/>
            </a:pPr>
            <a:r>
              <a:rPr lang="en-US" sz="1800" dirty="0"/>
              <a:t>For our MassHealth and SCO Plan products, Appeals must be filed with us within 150 calendar days from the original denial date and no later than 300 calendar days from the date of service</a:t>
            </a:r>
          </a:p>
          <a:p>
            <a:pPr marL="0" indent="0">
              <a:spcBef>
                <a:spcPts val="0"/>
              </a:spcBef>
              <a:buFont typeface="Arial" charset="0"/>
              <a:buNone/>
              <a:defRPr/>
            </a:pPr>
            <a:endParaRPr lang="en-US" sz="1800" dirty="0"/>
          </a:p>
          <a:p>
            <a:pPr>
              <a:spcBef>
                <a:spcPts val="0"/>
              </a:spcBef>
              <a:buFont typeface="Arial" charset="0"/>
              <a:buChar char="•"/>
              <a:defRPr/>
            </a:pPr>
            <a:r>
              <a:rPr lang="en-US" sz="1800" dirty="0"/>
              <a:t>For our QHP Plans products, Administrative Appeals must be filed within 90 calendar days from the original denial date and no later than 180 calendar days from the date of service.</a:t>
            </a:r>
          </a:p>
          <a:p>
            <a:pPr>
              <a:spcBef>
                <a:spcPts val="0"/>
              </a:spcBef>
              <a:buFont typeface="Arial" charset="0"/>
              <a:buChar char="•"/>
              <a:defRPr/>
            </a:pPr>
            <a:endParaRPr lang="en-US" sz="1800" dirty="0"/>
          </a:p>
          <a:p>
            <a:pPr>
              <a:spcBef>
                <a:spcPts val="0"/>
              </a:spcBef>
              <a:buFont typeface="Arial" charset="0"/>
              <a:buChar char="•"/>
              <a:defRPr/>
            </a:pPr>
            <a:r>
              <a:rPr lang="en-US" sz="1800" dirty="0"/>
              <a:t>An administrative appeal filed after these timeframes will be denied, and BMCHP will be held harmless. Retrospective adjustments (beyond the maximum 300 calendar days) will be denied or considered at BMCHP’s discretion.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29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58579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D41EF-193D-5746-94FE-856BB6C62C5A}"/>
              </a:ext>
            </a:extLst>
          </p:cNvPr>
          <p:cNvSpPr>
            <a:spLocks noGrp="1"/>
          </p:cNvSpPr>
          <p:nvPr>
            <p:ph type="title"/>
          </p:nvPr>
        </p:nvSpPr>
        <p:spPr/>
        <p:txBody>
          <a:bodyPr/>
          <a:lstStyle/>
          <a:p>
            <a:r>
              <a:rPr lang="en-US" dirty="0"/>
              <a:t>Topics</a:t>
            </a:r>
          </a:p>
        </p:txBody>
      </p:sp>
      <p:sp>
        <p:nvSpPr>
          <p:cNvPr id="3" name="Text Placeholder 2">
            <a:extLst>
              <a:ext uri="{FF2B5EF4-FFF2-40B4-BE49-F238E27FC236}">
                <a16:creationId xmlns:a16="http://schemas.microsoft.com/office/drawing/2014/main" id="{7F2484D7-5B35-4047-8E33-097ADBE97BD0}"/>
              </a:ext>
            </a:extLst>
          </p:cNvPr>
          <p:cNvSpPr>
            <a:spLocks noGrp="1"/>
          </p:cNvSpPr>
          <p:nvPr>
            <p:ph type="body" sz="quarter" idx="11"/>
          </p:nvPr>
        </p:nvSpPr>
        <p:spPr>
          <a:xfrm>
            <a:off x="609898" y="1868486"/>
            <a:ext cx="8052396" cy="4507376"/>
          </a:xfrm>
        </p:spPr>
        <p:txBody>
          <a:bodyPr/>
          <a:lstStyle/>
          <a:p>
            <a:pPr>
              <a:lnSpc>
                <a:spcPct val="150000"/>
              </a:lnSpc>
              <a:spcBef>
                <a:spcPts val="600"/>
              </a:spcBef>
              <a:buFont typeface="Wingdings" panose="05000000000000000000" pitchFamily="2" charset="2"/>
              <a:buChar char="§"/>
            </a:pPr>
            <a:r>
              <a:rPr lang="en-US" sz="1800" dirty="0"/>
              <a:t>Updates and Reminders</a:t>
            </a:r>
            <a:endParaRPr lang="en-US" sz="1400" dirty="0"/>
          </a:p>
          <a:p>
            <a:pPr lvl="1">
              <a:spcBef>
                <a:spcPts val="600"/>
              </a:spcBef>
              <a:buFont typeface="Wingdings" panose="05000000000000000000" pitchFamily="2" charset="2"/>
              <a:buChar char="§"/>
            </a:pPr>
            <a:r>
              <a:rPr lang="en-US" dirty="0"/>
              <a:t>Provider Demographics	</a:t>
            </a:r>
          </a:p>
          <a:p>
            <a:pPr lvl="1">
              <a:buFont typeface="Wingdings" panose="05000000000000000000" pitchFamily="2" charset="2"/>
              <a:buChar char="§"/>
            </a:pPr>
            <a:r>
              <a:rPr lang="en-US" dirty="0"/>
              <a:t>Provider Contacts</a:t>
            </a:r>
          </a:p>
          <a:p>
            <a:pPr lvl="1">
              <a:buFont typeface="Wingdings" panose="05000000000000000000" pitchFamily="2" charset="2"/>
              <a:buChar char="§"/>
            </a:pPr>
            <a:r>
              <a:rPr lang="en-US" dirty="0"/>
              <a:t>EFT</a:t>
            </a:r>
          </a:p>
          <a:p>
            <a:pPr lvl="1">
              <a:buFont typeface="Wingdings" panose="05000000000000000000" pitchFamily="2" charset="2"/>
              <a:buChar char="§"/>
            </a:pPr>
            <a:r>
              <a:rPr lang="en-US" dirty="0"/>
              <a:t>EDI</a:t>
            </a:r>
          </a:p>
          <a:p>
            <a:pPr lvl="1">
              <a:spcBef>
                <a:spcPts val="600"/>
              </a:spcBef>
              <a:buFont typeface="Wingdings" panose="05000000000000000000" pitchFamily="2" charset="2"/>
              <a:buChar char="§"/>
            </a:pPr>
            <a:r>
              <a:rPr lang="en-US" dirty="0"/>
              <a:t>Senior Care Options – </a:t>
            </a:r>
          </a:p>
          <a:p>
            <a:pPr lvl="2">
              <a:spcBef>
                <a:spcPts val="600"/>
              </a:spcBef>
              <a:buFont typeface="Wingdings" panose="05000000000000000000" pitchFamily="2" charset="2"/>
              <a:buChar char="§"/>
            </a:pPr>
            <a:r>
              <a:rPr lang="en-US" dirty="0"/>
              <a:t>Model of Care</a:t>
            </a:r>
          </a:p>
          <a:p>
            <a:pPr lvl="2">
              <a:spcBef>
                <a:spcPts val="600"/>
              </a:spcBef>
              <a:buFont typeface="Wingdings" panose="05000000000000000000" pitchFamily="2" charset="2"/>
              <a:buChar char="§"/>
            </a:pPr>
            <a:endParaRPr lang="en-US" dirty="0"/>
          </a:p>
          <a:p>
            <a:pPr lvl="1">
              <a:buFont typeface="Wingdings" panose="05000000000000000000" pitchFamily="2" charset="2"/>
              <a:buChar char="§"/>
            </a:pPr>
            <a:r>
              <a:rPr lang="en-US" dirty="0"/>
              <a:t>Clinical Vendors</a:t>
            </a:r>
          </a:p>
          <a:p>
            <a:pPr lvl="1">
              <a:buFont typeface="Wingdings" panose="05000000000000000000" pitchFamily="2" charset="2"/>
              <a:buChar char="§"/>
            </a:pPr>
            <a:r>
              <a:rPr lang="en-US" dirty="0"/>
              <a:t>MassHealth Enrollment</a:t>
            </a:r>
          </a:p>
          <a:p>
            <a:pPr marL="182880" lvl="1" indent="0">
              <a:buNone/>
            </a:pPr>
            <a:endParaRPr lang="en-US" sz="1000" dirty="0"/>
          </a:p>
          <a:p>
            <a:pPr lvl="1" indent="0">
              <a:buNone/>
            </a:pPr>
            <a:r>
              <a:rPr lang="en-US" dirty="0"/>
              <a:t>Questions</a:t>
            </a:r>
          </a:p>
          <a:p>
            <a:pPr lvl="1" indent="0">
              <a:buNone/>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761193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Administrative Claim Appeals</a:t>
            </a:r>
          </a:p>
        </p:txBody>
      </p:sp>
      <p:sp>
        <p:nvSpPr>
          <p:cNvPr id="6" name="Content Placeholder 5"/>
          <p:cNvSpPr>
            <a:spLocks noGrp="1"/>
          </p:cNvSpPr>
          <p:nvPr>
            <p:ph idx="1"/>
          </p:nvPr>
        </p:nvSpPr>
        <p:spPr>
          <a:xfrm>
            <a:off x="545504" y="1319892"/>
            <a:ext cx="8052992" cy="4095480"/>
          </a:xfrm>
        </p:spPr>
        <p:txBody>
          <a:bodyPr/>
          <a:lstStyle/>
          <a:p>
            <a:pPr marL="123825" lvl="1" indent="0">
              <a:buFont typeface="Arial" charset="0"/>
              <a:buNone/>
              <a:defRPr/>
            </a:pPr>
            <a:endParaRPr lang="en-US" dirty="0"/>
          </a:p>
          <a:p>
            <a:pPr marL="123825" lvl="1" indent="0">
              <a:buFont typeface="Arial" charset="0"/>
              <a:buNone/>
              <a:defRPr/>
            </a:pPr>
            <a:r>
              <a:rPr lang="en-US" sz="1800" dirty="0"/>
              <a:t>Providers who have questions on their claims appeal must contact the Plan’s Customer Care/Provider Services Department where a representative will be happy to assist with inquiries.</a:t>
            </a:r>
          </a:p>
          <a:p>
            <a:pPr marL="233363" lvl="1" indent="0">
              <a:buFont typeface="Arial" charset="0"/>
              <a:buNone/>
              <a:defRPr/>
            </a:pPr>
            <a:endParaRPr lang="en-US" sz="1800" dirty="0"/>
          </a:p>
          <a:p>
            <a:pPr marL="519113" lvl="1">
              <a:buFont typeface="Wingdings" panose="05000000000000000000" pitchFamily="2" charset="2"/>
              <a:buChar char="Ø"/>
              <a:defRPr/>
            </a:pPr>
            <a:r>
              <a:rPr lang="en-US" sz="1800" dirty="0"/>
              <a:t>Provider Services Department  888-566-0008</a:t>
            </a:r>
          </a:p>
          <a:p>
            <a:pPr marL="233363" lvl="1" indent="0">
              <a:buFont typeface="Arial" charset="0"/>
              <a:buNone/>
              <a:defRPr/>
            </a:pPr>
            <a:endParaRPr lang="en-US" sz="1800" dirty="0"/>
          </a:p>
          <a:p>
            <a:pPr marL="228600" lvl="1" indent="-228600">
              <a:buFont typeface="Arial" panose="020B0604020202020204" pitchFamily="34" charset="0"/>
              <a:buChar char="•"/>
              <a:defRPr/>
            </a:pPr>
            <a:r>
              <a:rPr lang="en-US" sz="1800" dirty="0"/>
              <a:t>Please refer to our Provider Administrative Claim Appeals Policy, Number: O.5.019 for additional guidance on the provider administrative appeals process.  The policy can be found on our website. </a:t>
            </a:r>
          </a:p>
          <a:p>
            <a:pPr marL="519113" lvl="1">
              <a:buFont typeface="Arial" charset="0"/>
              <a:buChar char="–"/>
              <a:defRPr/>
            </a:pPr>
            <a:endParaRPr lang="en-US" sz="1800" dirty="0"/>
          </a:p>
          <a:p>
            <a:pPr>
              <a:spcBef>
                <a:spcPts val="0"/>
              </a:spcBef>
              <a:defRPr/>
            </a:pPr>
            <a:r>
              <a:rPr lang="en-US" sz="1800" dirty="0"/>
              <a:t>Please also reference our Provider Manual, Billing &amp; Reimbursement section for more information on filing provider administrative claims appeals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75884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a:t>
            </a:r>
          </a:p>
        </p:txBody>
      </p:sp>
      <p:sp>
        <p:nvSpPr>
          <p:cNvPr id="6" name="Content Placeholder 5"/>
          <p:cNvSpPr>
            <a:spLocks noGrp="1"/>
          </p:cNvSpPr>
          <p:nvPr>
            <p:ph idx="1"/>
          </p:nvPr>
        </p:nvSpPr>
        <p:spPr>
          <a:xfrm>
            <a:off x="457200" y="1310195"/>
            <a:ext cx="8229600" cy="4824598"/>
          </a:xfrm>
        </p:spPr>
        <p:txBody>
          <a:bodyPr/>
          <a:lstStyle/>
          <a:p>
            <a:pPr marL="0" indent="0">
              <a:buNone/>
              <a:defRPr/>
            </a:pPr>
            <a:endParaRPr lang="en-US" altLang="en-US" sz="1800" dirty="0"/>
          </a:p>
          <a:p>
            <a:pPr marL="0" indent="0">
              <a:buNone/>
              <a:defRPr/>
            </a:pPr>
            <a:r>
              <a:rPr lang="en-US" altLang="en-US" sz="1800" dirty="0"/>
              <a:t>WellSense strives to promptly resolve member appeals and grievances.</a:t>
            </a:r>
          </a:p>
          <a:p>
            <a:pPr marL="0" indent="0">
              <a:buNone/>
              <a:defRPr/>
            </a:pPr>
            <a:endParaRPr lang="en-US" altLang="en-US" sz="1800" dirty="0"/>
          </a:p>
          <a:p>
            <a:pPr marL="0" indent="0">
              <a:buNone/>
              <a:defRPr/>
            </a:pPr>
            <a:r>
              <a:rPr lang="en-US" altLang="en-US" b="1" i="1" dirty="0"/>
              <a:t>Difference Between Member Appeals and Provider Appeals</a:t>
            </a:r>
            <a:r>
              <a:rPr lang="en-US" altLang="en-US" b="1" dirty="0"/>
              <a:t>: </a:t>
            </a:r>
          </a:p>
          <a:p>
            <a:pPr>
              <a:buFont typeface="Arial" charset="0"/>
              <a:buChar char="•"/>
              <a:defRPr/>
            </a:pPr>
            <a:r>
              <a:rPr lang="en-US" altLang="en-US" b="1" dirty="0"/>
              <a:t>Provider Administrative Claims Appeals = </a:t>
            </a:r>
            <a:r>
              <a:rPr lang="en-US" altLang="en-US" dirty="0"/>
              <a:t>a formal process for providers to request reviews of their denied claims pertaining to the areas mentioned on the previous slide. </a:t>
            </a:r>
          </a:p>
          <a:p>
            <a:pPr>
              <a:buFont typeface="Arial" charset="0"/>
              <a:buChar char="•"/>
              <a:defRPr/>
            </a:pPr>
            <a:r>
              <a:rPr lang="en-US" altLang="en-US" b="1" dirty="0"/>
              <a:t>Member Appeals = </a:t>
            </a:r>
            <a:r>
              <a:rPr lang="en-US" altLang="en-US" dirty="0"/>
              <a:t>a formal process for members or their Authorized Representatives, which includes providers, for reviews of denied services that have </a:t>
            </a:r>
            <a:r>
              <a:rPr lang="en-US" altLang="en-US" b="1" dirty="0"/>
              <a:t>not yet occurred*</a:t>
            </a:r>
            <a:r>
              <a:rPr lang="en-US" altLang="en-US" dirty="0"/>
              <a:t>.  When a prior authorization or inpatient stay is denied </a:t>
            </a:r>
            <a:r>
              <a:rPr lang="en-US" altLang="en-US" u="sng" dirty="0"/>
              <a:t>in advance of the member receiving the services</a:t>
            </a:r>
            <a:r>
              <a:rPr lang="en-US" altLang="en-US" dirty="0"/>
              <a:t>, a Plan denial letter is issued to the member and requesting and servicing provider(s) and includes Member Appeal rights.</a:t>
            </a:r>
          </a:p>
          <a:p>
            <a:pPr>
              <a:buFont typeface="Arial" charset="0"/>
              <a:buChar char="•"/>
              <a:defRPr/>
            </a:pPr>
            <a:endParaRPr lang="en-US" altLang="en-US" dirty="0">
              <a:solidFill>
                <a:srgbClr val="FF0000"/>
              </a:solidFill>
            </a:endParaRPr>
          </a:p>
          <a:p>
            <a:pPr>
              <a:buFont typeface="Arial" charset="0"/>
              <a:buChar char="•"/>
              <a:defRPr/>
            </a:pPr>
            <a:endParaRPr lang="en-US" altLang="en-US" dirty="0">
              <a:solidFill>
                <a:srgbClr val="FF0000"/>
              </a:solidFill>
            </a:endParaRPr>
          </a:p>
          <a:p>
            <a:pPr marL="0" indent="0">
              <a:spcBef>
                <a:spcPts val="1200"/>
              </a:spcBef>
              <a:buNone/>
              <a:defRPr/>
            </a:pPr>
            <a:r>
              <a:rPr lang="en-US" altLang="en-US" sz="1400" dirty="0"/>
              <a:t>*The member appeals process also includes Plan applicable benefit reviews for excluded services/member reimbursements pertaining to out of pocket member liability.  These are typically filed by members themselves.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31</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76602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 (cont.)</a:t>
            </a:r>
          </a:p>
        </p:txBody>
      </p:sp>
      <p:sp>
        <p:nvSpPr>
          <p:cNvPr id="6" name="Content Placeholder 5"/>
          <p:cNvSpPr>
            <a:spLocks noGrp="1"/>
          </p:cNvSpPr>
          <p:nvPr>
            <p:ph idx="1"/>
          </p:nvPr>
        </p:nvSpPr>
        <p:spPr>
          <a:xfrm>
            <a:off x="457200" y="1319893"/>
            <a:ext cx="8141296" cy="4848152"/>
          </a:xfrm>
        </p:spPr>
        <p:txBody>
          <a:bodyPr/>
          <a:lstStyle/>
          <a:p>
            <a:pPr marL="0" indent="0">
              <a:buFont typeface="Arial" charset="0"/>
              <a:buNone/>
              <a:defRPr/>
            </a:pPr>
            <a:r>
              <a:rPr lang="en-US" b="1" dirty="0"/>
              <a:t>Member Appeals</a:t>
            </a:r>
          </a:p>
          <a:p>
            <a:pPr marL="0" indent="0">
              <a:buFont typeface="Arial" charset="0"/>
              <a:buNone/>
              <a:defRPr/>
            </a:pPr>
            <a:r>
              <a:rPr lang="en-US" dirty="0"/>
              <a:t>WellSense has an efficient process in place to resolve member appeals. A member or authorized representative, which includes a provider acting on behalf of a member, may request three types of member appeals. Member internal appeals must be submitted to WellSense within 60 calendar days of the date of the notice of an adverse action. </a:t>
            </a:r>
          </a:p>
          <a:p>
            <a:pPr marL="0" indent="0">
              <a:spcBef>
                <a:spcPts val="200"/>
              </a:spcBef>
              <a:buClrTx/>
              <a:buFont typeface="Arial" charset="0"/>
              <a:buNone/>
              <a:defRPr/>
            </a:pPr>
            <a:endParaRPr lang="en-US" dirty="0"/>
          </a:p>
          <a:p>
            <a:pPr>
              <a:spcBef>
                <a:spcPts val="600"/>
              </a:spcBef>
              <a:spcAft>
                <a:spcPts val="600"/>
              </a:spcAft>
              <a:buClrTx/>
              <a:buFont typeface="+mj-lt"/>
              <a:buAutoNum type="arabicPeriod"/>
              <a:defRPr/>
            </a:pPr>
            <a:r>
              <a:rPr lang="en-US" b="1" dirty="0"/>
              <a:t>Standard Internal Appeal </a:t>
            </a:r>
            <a:r>
              <a:rPr lang="en-US" dirty="0"/>
              <a:t>- resolved within 30 calendar days, unless extended.  A signed Authorized Representative Form is required from the member for a provider or any other Authorized Representative to file the appeal on the member’s behalf.  The appeal is dismissed if this form is not received by the 30</a:t>
            </a:r>
            <a:r>
              <a:rPr lang="en-US" baseline="30000" dirty="0"/>
              <a:t>th</a:t>
            </a:r>
            <a:r>
              <a:rPr lang="en-US" dirty="0"/>
              <a:t> calendar day.</a:t>
            </a:r>
          </a:p>
          <a:p>
            <a:pPr>
              <a:spcBef>
                <a:spcPts val="600"/>
              </a:spcBef>
              <a:spcAft>
                <a:spcPts val="600"/>
              </a:spcAft>
              <a:buClrTx/>
              <a:buFont typeface="+mj-lt"/>
              <a:buAutoNum type="arabicPeriod"/>
              <a:defRPr/>
            </a:pPr>
            <a:r>
              <a:rPr lang="en-US" b="1" dirty="0"/>
              <a:t>Expedited Internal Appeal </a:t>
            </a:r>
            <a:r>
              <a:rPr lang="en-US" dirty="0"/>
              <a:t>- resolved within 72 hours unless extended.  For the Plan’s records, a provider must formally assert that a member’s health and/or life is in serious jeopardy awaiting the Standard Internal Appeal timeframe. If this is the case, a signed Authorized Representative Form from the member is not required for a provider to file the appeal on the member’s behalf.</a:t>
            </a:r>
          </a:p>
          <a:p>
            <a:pPr>
              <a:spcBef>
                <a:spcPts val="600"/>
              </a:spcBef>
              <a:spcAft>
                <a:spcPts val="600"/>
              </a:spcAft>
              <a:buClrTx/>
              <a:buFont typeface="+mj-lt"/>
              <a:buAutoNum type="arabicPeriod"/>
              <a:defRPr/>
            </a:pPr>
            <a:r>
              <a:rPr lang="en-US" b="1" dirty="0"/>
              <a:t>External EOHHS Hearing </a:t>
            </a:r>
            <a:r>
              <a:rPr lang="en-US" dirty="0"/>
              <a:t>- may be utilized only after the internal appeals process has been exhausted.  These appeals must be filed within 120 calendar days of the date of the Plan’s internal appeal denial letter.</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628601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 (cont.)</a:t>
            </a:r>
          </a:p>
        </p:txBody>
      </p:sp>
      <p:sp>
        <p:nvSpPr>
          <p:cNvPr id="6" name="Content Placeholder 5"/>
          <p:cNvSpPr>
            <a:spLocks noGrp="1"/>
          </p:cNvSpPr>
          <p:nvPr>
            <p:ph idx="1"/>
          </p:nvPr>
        </p:nvSpPr>
        <p:spPr>
          <a:xfrm>
            <a:off x="545504" y="1319892"/>
            <a:ext cx="8052992" cy="4770024"/>
          </a:xfrm>
        </p:spPr>
        <p:txBody>
          <a:bodyPr/>
          <a:lstStyle/>
          <a:p>
            <a:pPr marL="0" indent="0">
              <a:spcBef>
                <a:spcPts val="600"/>
              </a:spcBef>
              <a:spcAft>
                <a:spcPts val="600"/>
              </a:spcAft>
              <a:buNone/>
              <a:defRPr/>
            </a:pPr>
            <a:r>
              <a:rPr lang="en-US" dirty="0"/>
              <a:t>Information on the Member Appeals process is included in all initial denial letters sent to members and requesting/servicing providers and is located after the denial or partial approval rationale.  The detailed information in the letter from the Plan includes but is not limited to:</a:t>
            </a:r>
          </a:p>
          <a:p>
            <a:pPr lvl="1">
              <a:spcBef>
                <a:spcPts val="600"/>
              </a:spcBef>
              <a:buFont typeface="Arial" charset="0"/>
              <a:buChar char="–"/>
              <a:defRPr/>
            </a:pPr>
            <a:r>
              <a:rPr lang="en-US" dirty="0"/>
              <a:t>timeframes for filing member appeals</a:t>
            </a:r>
          </a:p>
          <a:p>
            <a:pPr lvl="1">
              <a:spcBef>
                <a:spcPts val="600"/>
              </a:spcBef>
              <a:buFont typeface="Arial" charset="0"/>
              <a:buChar char="–"/>
              <a:defRPr/>
            </a:pPr>
            <a:r>
              <a:rPr lang="en-US" dirty="0"/>
              <a:t>methods and contact information for filing member appeals</a:t>
            </a:r>
          </a:p>
          <a:p>
            <a:pPr lvl="1">
              <a:spcBef>
                <a:spcPts val="600"/>
              </a:spcBef>
              <a:buFont typeface="Arial" charset="0"/>
              <a:buChar char="–"/>
              <a:defRPr/>
            </a:pPr>
            <a:r>
              <a:rPr lang="en-US" dirty="0"/>
              <a:t>timeframes for processing of member appeals</a:t>
            </a:r>
          </a:p>
          <a:p>
            <a:pPr lvl="1">
              <a:spcBef>
                <a:spcPts val="600"/>
              </a:spcBef>
              <a:buFont typeface="Arial" charset="0"/>
              <a:buChar char="–"/>
              <a:defRPr/>
            </a:pPr>
            <a:r>
              <a:rPr lang="en-US" dirty="0"/>
              <a:t>rights of the member throughout the appeal </a:t>
            </a:r>
          </a:p>
          <a:p>
            <a:pPr lvl="1">
              <a:spcBef>
                <a:spcPts val="600"/>
              </a:spcBef>
              <a:buFont typeface="Arial" charset="0"/>
              <a:buChar char="–"/>
              <a:defRPr/>
            </a:pPr>
            <a:r>
              <a:rPr lang="en-US" dirty="0"/>
              <a:t>information on Authorized Representatives </a:t>
            </a:r>
          </a:p>
          <a:p>
            <a:pPr lvl="1">
              <a:spcBef>
                <a:spcPts val="600"/>
              </a:spcBef>
              <a:buFont typeface="Arial" charset="0"/>
              <a:buChar char="–"/>
              <a:defRPr/>
            </a:pPr>
            <a:r>
              <a:rPr lang="en-US" dirty="0"/>
              <a:t>an informative member appeals insert</a:t>
            </a:r>
          </a:p>
          <a:p>
            <a:pPr lvl="1">
              <a:spcBef>
                <a:spcPts val="600"/>
              </a:spcBef>
              <a:buFont typeface="Arial" charset="0"/>
              <a:buChar char="–"/>
              <a:defRPr/>
            </a:pPr>
            <a:r>
              <a:rPr lang="en-US" dirty="0"/>
              <a:t>an Authorized Representative Form</a:t>
            </a:r>
          </a:p>
          <a:p>
            <a:pPr lvl="1">
              <a:buFont typeface="Arial" charset="0"/>
              <a:buChar char="–"/>
              <a:defRPr/>
            </a:pPr>
            <a:endParaRPr lang="en-US" dirty="0"/>
          </a:p>
          <a:p>
            <a:pPr>
              <a:spcBef>
                <a:spcPts val="800"/>
              </a:spcBef>
              <a:buFont typeface="Arial" charset="0"/>
              <a:buChar char="•"/>
              <a:defRPr/>
            </a:pPr>
            <a:r>
              <a:rPr lang="en-US" u="sng" dirty="0"/>
              <a:t>It is essential </a:t>
            </a:r>
            <a:r>
              <a:rPr lang="en-US" dirty="0"/>
              <a:t>that providers/office staff review the denial or partial approval letter in its entirety to ensure any Member Appeals for prospective services are sent to the appropriate department at the Plan.  This will allow the Plan to process the member appeal as quickly as possible for the member.</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896185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 (cont.)</a:t>
            </a:r>
          </a:p>
        </p:txBody>
      </p:sp>
      <p:sp>
        <p:nvSpPr>
          <p:cNvPr id="6" name="Content Placeholder 5"/>
          <p:cNvSpPr>
            <a:spLocks noGrp="1"/>
          </p:cNvSpPr>
          <p:nvPr>
            <p:ph idx="1"/>
          </p:nvPr>
        </p:nvSpPr>
        <p:spPr>
          <a:xfrm>
            <a:off x="545504" y="1319892"/>
            <a:ext cx="8052992" cy="4831526"/>
          </a:xfrm>
        </p:spPr>
        <p:txBody>
          <a:bodyPr/>
          <a:lstStyle/>
          <a:p>
            <a:pPr marL="0" indent="0">
              <a:buFont typeface="Arial" charset="0"/>
              <a:buNone/>
              <a:defRPr/>
            </a:pPr>
            <a:r>
              <a:rPr lang="en-US" sz="2000" b="1" dirty="0"/>
              <a:t>Provider Tips for effective and efficient Member Appeals process:</a:t>
            </a:r>
          </a:p>
          <a:p>
            <a:pPr lvl="1">
              <a:buFont typeface="Arial" charset="0"/>
              <a:buChar char="–"/>
              <a:defRPr/>
            </a:pPr>
            <a:r>
              <a:rPr lang="en-US" sz="1800" dirty="0"/>
              <a:t>Review the initial denial/partial approval rationale.  The rationale for the decision will inform the provider which part(s) of the clinical criteria a member did not meet to qualify for coverage of the service/supply/medication/inpatient stay.</a:t>
            </a:r>
          </a:p>
          <a:p>
            <a:pPr lvl="1">
              <a:buFont typeface="Arial" charset="0"/>
              <a:buChar char="–"/>
              <a:defRPr/>
            </a:pPr>
            <a:r>
              <a:rPr lang="en-US" sz="1800" dirty="0"/>
              <a:t>If clinical information/documentation exists to prove the member meets the clinical coverage criteria but was not sent initially, be sure to include that information with the member appeal request.</a:t>
            </a:r>
          </a:p>
          <a:p>
            <a:pPr lvl="1">
              <a:buFont typeface="Arial" charset="0"/>
              <a:buChar char="–"/>
              <a:defRPr/>
            </a:pPr>
            <a:r>
              <a:rPr lang="en-US" sz="1800" dirty="0"/>
              <a:t>Include a written narrative supporting your member appeal on the member’s behalf, including documentation of new/additional information being sent, reason(s) the member should be covered for the service/supply/medication/inpatient stay and any other information pertinent to the request*</a:t>
            </a:r>
          </a:p>
          <a:p>
            <a:pPr lvl="1">
              <a:buFont typeface="Arial" charset="0"/>
              <a:buChar char="–"/>
              <a:defRPr/>
            </a:pPr>
            <a:endParaRPr lang="en-US" sz="1800" dirty="0"/>
          </a:p>
          <a:p>
            <a:pPr marL="287337" lvl="1" indent="0">
              <a:buNone/>
              <a:defRPr/>
            </a:pPr>
            <a:endParaRPr lang="en-US" sz="1800" dirty="0"/>
          </a:p>
          <a:p>
            <a:pPr lvl="1" indent="0">
              <a:buNone/>
              <a:defRPr/>
            </a:pPr>
            <a:r>
              <a:rPr lang="en-US" sz="1200" dirty="0"/>
              <a:t>*These Tips will reduce the number of follow-up phone calls required, based upon provider availability, and allow for faster processing of the member appeal.</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34</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451773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 (cont.)</a:t>
            </a:r>
          </a:p>
        </p:txBody>
      </p:sp>
      <p:sp>
        <p:nvSpPr>
          <p:cNvPr id="6" name="Content Placeholder 5"/>
          <p:cNvSpPr>
            <a:spLocks noGrp="1"/>
          </p:cNvSpPr>
          <p:nvPr>
            <p:ph idx="1"/>
          </p:nvPr>
        </p:nvSpPr>
        <p:spPr>
          <a:xfrm>
            <a:off x="545504" y="1319892"/>
            <a:ext cx="8052992" cy="4296561"/>
          </a:xfrm>
        </p:spPr>
        <p:txBody>
          <a:bodyPr/>
          <a:lstStyle/>
          <a:p>
            <a:pPr marL="0" indent="0">
              <a:buClr>
                <a:schemeClr val="tx1">
                  <a:lumMod val="75000"/>
                </a:schemeClr>
              </a:buClr>
              <a:buFont typeface="Arial" charset="0"/>
              <a:buNone/>
              <a:defRPr/>
            </a:pPr>
            <a:endParaRPr lang="en-US" sz="2000" dirty="0"/>
          </a:p>
          <a:p>
            <a:pPr marL="0" indent="0">
              <a:buClr>
                <a:schemeClr val="tx1">
                  <a:lumMod val="75000"/>
                </a:schemeClr>
              </a:buClr>
              <a:buFont typeface="Arial" charset="0"/>
              <a:buNone/>
              <a:defRPr/>
            </a:pPr>
            <a:r>
              <a:rPr lang="en-US" sz="2000" dirty="0"/>
              <a:t>A Hearing through the Massachusetts EOHHS is an independent review by an EOHHS Hearing Officer (attorney) of a Plan internal appeal adverse action. </a:t>
            </a:r>
          </a:p>
          <a:p>
            <a:pPr marL="0" indent="0">
              <a:buClr>
                <a:schemeClr val="tx1">
                  <a:lumMod val="75000"/>
                </a:schemeClr>
              </a:buClr>
              <a:buFont typeface="Arial" charset="0"/>
              <a:buNone/>
              <a:defRPr/>
            </a:pPr>
            <a:endParaRPr lang="en-US" sz="2000" dirty="0"/>
          </a:p>
          <a:p>
            <a:pPr lvl="1">
              <a:buFont typeface="Arial" charset="0"/>
              <a:buChar char="–"/>
              <a:defRPr/>
            </a:pPr>
            <a:r>
              <a:rPr lang="en-US" dirty="0"/>
              <a:t>A member may be eligible for an external Hearing Appeal only after they have exhausted the Plan’s Internal Member Appeals process. </a:t>
            </a:r>
          </a:p>
          <a:p>
            <a:pPr lvl="1">
              <a:buFont typeface="Arial" charset="0"/>
              <a:buChar char="–"/>
              <a:defRPr/>
            </a:pPr>
            <a:r>
              <a:rPr lang="en-US" dirty="0"/>
              <a:t>The external Hearing Appeal must be filed within 120 calendar days of the date on the Plan’s Internal Member Appeal adverse action notice.  </a:t>
            </a:r>
          </a:p>
          <a:p>
            <a:pPr lvl="1">
              <a:buFont typeface="Arial" charset="0"/>
              <a:buChar char="–"/>
              <a:defRPr/>
            </a:pPr>
            <a:r>
              <a:rPr lang="en-US" dirty="0"/>
              <a:t>The member or their Authorized Representative, including providers filing on behalf of members, must be present for the EOHHS Hearing.</a:t>
            </a:r>
          </a:p>
          <a:p>
            <a:pPr lvl="1">
              <a:buFont typeface="Arial" charset="0"/>
              <a:buChar char="–"/>
              <a:defRPr/>
            </a:pPr>
            <a:r>
              <a:rPr lang="en-US" dirty="0"/>
              <a:t>Representatives from the Plan also participate in the Hearing.</a:t>
            </a:r>
          </a:p>
          <a:p>
            <a:pPr marL="0" indent="0">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619626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a:t>Member Appeals and Grievances (cont.)</a:t>
            </a:r>
            <a:br>
              <a:rPr lang="en-US" dirty="0"/>
            </a:br>
            <a:br>
              <a:rPr lang="en-US" dirty="0"/>
            </a:br>
            <a:endParaRPr lang="en-US" dirty="0"/>
          </a:p>
        </p:txBody>
      </p:sp>
      <p:sp>
        <p:nvSpPr>
          <p:cNvPr id="6" name="Content Placeholder 5"/>
          <p:cNvSpPr>
            <a:spLocks noGrp="1"/>
          </p:cNvSpPr>
          <p:nvPr>
            <p:ph idx="1"/>
          </p:nvPr>
        </p:nvSpPr>
        <p:spPr>
          <a:xfrm>
            <a:off x="545504" y="1319892"/>
            <a:ext cx="8052992" cy="4089133"/>
          </a:xfrm>
        </p:spPr>
        <p:txBody>
          <a:bodyPr/>
          <a:lstStyle/>
          <a:p>
            <a:pPr marL="0" indent="0">
              <a:buFont typeface="Arial" charset="0"/>
              <a:buNone/>
              <a:defRPr/>
            </a:pPr>
            <a:endParaRPr lang="en-US" sz="2000" b="1" dirty="0"/>
          </a:p>
          <a:p>
            <a:pPr marL="0" indent="0">
              <a:buFont typeface="Arial" charset="0"/>
              <a:buNone/>
              <a:defRPr/>
            </a:pPr>
            <a:r>
              <a:rPr lang="en-US" sz="2000" b="1" dirty="0"/>
              <a:t>Member Grievances</a:t>
            </a:r>
          </a:p>
          <a:p>
            <a:pPr lvl="1" indent="0">
              <a:spcBef>
                <a:spcPts val="600"/>
              </a:spcBef>
              <a:buNone/>
              <a:defRPr/>
            </a:pPr>
            <a:r>
              <a:rPr lang="en-US" dirty="0"/>
              <a:t>Process where members or their Authorized Representative, including providers on a member’s behalf, express dissatisfaction about the services they receive from the Plan and/or providers.  Types of grievances include but are not limited to:</a:t>
            </a:r>
          </a:p>
          <a:p>
            <a:pPr lvl="2">
              <a:defRPr/>
            </a:pPr>
            <a:r>
              <a:rPr lang="en-US" dirty="0"/>
              <a:t>Plan processes</a:t>
            </a:r>
          </a:p>
          <a:p>
            <a:pPr lvl="2">
              <a:defRPr/>
            </a:pPr>
            <a:r>
              <a:rPr lang="en-US" dirty="0"/>
              <a:t>Plan staff</a:t>
            </a:r>
          </a:p>
          <a:p>
            <a:pPr lvl="2">
              <a:defRPr/>
            </a:pPr>
            <a:r>
              <a:rPr lang="en-US" dirty="0"/>
              <a:t>provider and/or provider staff attitude/service </a:t>
            </a:r>
          </a:p>
          <a:p>
            <a:pPr lvl="2">
              <a:defRPr/>
            </a:pPr>
            <a:r>
              <a:rPr lang="en-US" dirty="0"/>
              <a:t>quality of care </a:t>
            </a:r>
          </a:p>
          <a:p>
            <a:pPr lvl="2">
              <a:defRPr/>
            </a:pPr>
            <a:r>
              <a:rPr lang="en-US" dirty="0"/>
              <a:t>quality of practitioner office site </a:t>
            </a:r>
          </a:p>
          <a:p>
            <a:pPr lvl="2">
              <a:defRPr/>
            </a:pPr>
            <a:r>
              <a:rPr lang="en-US" dirty="0"/>
              <a:t>billing/financial issues</a:t>
            </a:r>
          </a:p>
          <a:p>
            <a:pPr lvl="2">
              <a:defRPr/>
            </a:pPr>
            <a:r>
              <a:rPr lang="en-US" dirty="0"/>
              <a:t>access and availability</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36</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366583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Member Appeals and Grievances (cont.)</a:t>
            </a:r>
          </a:p>
        </p:txBody>
      </p:sp>
      <p:sp>
        <p:nvSpPr>
          <p:cNvPr id="6" name="Content Placeholder 5"/>
          <p:cNvSpPr>
            <a:spLocks noGrp="1"/>
          </p:cNvSpPr>
          <p:nvPr>
            <p:ph idx="1"/>
          </p:nvPr>
        </p:nvSpPr>
        <p:spPr>
          <a:xfrm>
            <a:off x="545504" y="1319892"/>
            <a:ext cx="8141296" cy="5072158"/>
          </a:xfrm>
        </p:spPr>
        <p:txBody>
          <a:bodyPr/>
          <a:lstStyle/>
          <a:p>
            <a:endParaRPr lang="en-US" altLang="en-US" sz="1800" dirty="0"/>
          </a:p>
          <a:p>
            <a:r>
              <a:rPr lang="en-US" altLang="en-US" sz="1800" dirty="0"/>
              <a:t>Providers may assist members or their Authorized Representatives in bringing forth grievances.  Grievances may be filed with the Plan verbally through the Plan’s Member Services department, via fax to the Member Appeals and Grievances department to 617-897-0805 or in writing to:</a:t>
            </a:r>
          </a:p>
          <a:p>
            <a:endParaRPr lang="en-US" altLang="en-US" sz="1800" dirty="0"/>
          </a:p>
          <a:p>
            <a:pPr lvl="1" indent="0">
              <a:buNone/>
            </a:pPr>
            <a:r>
              <a:rPr lang="en-US" altLang="en-US" sz="1800" b="1" dirty="0"/>
              <a:t>		Member Appeals &amp; Grievances Department</a:t>
            </a:r>
          </a:p>
          <a:p>
            <a:pPr lvl="1" indent="0">
              <a:buNone/>
            </a:pPr>
            <a:r>
              <a:rPr lang="en-US" altLang="en-US" sz="1800" b="1" dirty="0"/>
              <a:t>		100 City Square, Suite 200		</a:t>
            </a:r>
          </a:p>
          <a:p>
            <a:pPr lvl="1" indent="0">
              <a:buNone/>
            </a:pPr>
            <a:r>
              <a:rPr lang="en-US" altLang="en-US" sz="1800" b="1" dirty="0"/>
              <a:t>		Charlestown, MA 02129</a:t>
            </a:r>
          </a:p>
          <a:p>
            <a:pPr lvl="1" indent="0">
              <a:buNone/>
            </a:pPr>
            <a:endParaRPr lang="en-US" altLang="en-US" sz="1800" dirty="0">
              <a:solidFill>
                <a:srgbClr val="FF0000"/>
              </a:solidFill>
            </a:endParaRPr>
          </a:p>
          <a:p>
            <a:r>
              <a:rPr lang="en-US" altLang="en-US" sz="1800" dirty="0"/>
              <a:t>If a member or their Authorized Representative files a grievance against a facility, provider and/or provider staff member, providers are expected to work with Plan staff by reviewing the expression of dissatisfaction and responding timely to the Plan’s requests for administrative and/or clinical information. The applicable information is crucial to the Plan’s timely review and response to the member.</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001295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5503" y="1774028"/>
            <a:ext cx="7925165" cy="2852737"/>
          </a:xfrm>
        </p:spPr>
        <p:txBody>
          <a:bodyPr/>
          <a:lstStyle/>
          <a:p>
            <a:r>
              <a:rPr lang="en-US" dirty="0"/>
              <a:t>Provider Responsibilities</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38</a:t>
            </a:fld>
            <a:endParaRPr lang="en-US"/>
          </a:p>
        </p:txBody>
      </p:sp>
    </p:spTree>
    <p:extLst>
      <p:ext uri="{BB962C8B-B14F-4D97-AF65-F5344CB8AC3E}">
        <p14:creationId xmlns:p14="http://schemas.microsoft.com/office/powerpoint/2010/main" val="3154089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Responsibilities - ACO</a:t>
            </a:r>
          </a:p>
        </p:txBody>
      </p:sp>
      <p:sp>
        <p:nvSpPr>
          <p:cNvPr id="6" name="Content Placeholder 5"/>
          <p:cNvSpPr>
            <a:spLocks noGrp="1"/>
          </p:cNvSpPr>
          <p:nvPr>
            <p:ph idx="1"/>
          </p:nvPr>
        </p:nvSpPr>
        <p:spPr>
          <a:xfrm>
            <a:off x="545504" y="1319892"/>
            <a:ext cx="8052992" cy="4501745"/>
          </a:xfrm>
        </p:spPr>
        <p:txBody>
          <a:bodyPr/>
          <a:lstStyle/>
          <a:p>
            <a:pPr>
              <a:spcBef>
                <a:spcPts val="600"/>
              </a:spcBef>
              <a:spcAft>
                <a:spcPts val="600"/>
              </a:spcAft>
              <a:defRPr/>
            </a:pPr>
            <a:endParaRPr lang="en-US" dirty="0"/>
          </a:p>
          <a:p>
            <a:pPr>
              <a:spcBef>
                <a:spcPts val="600"/>
              </a:spcBef>
              <a:spcAft>
                <a:spcPts val="600"/>
              </a:spcAft>
              <a:defRPr/>
            </a:pPr>
            <a:r>
              <a:rPr lang="en-US" sz="1800" dirty="0"/>
              <a:t>Members will have a PCP within their ACO and must use that PCP for all primary care. Primary Care providers may only enroll in </a:t>
            </a:r>
            <a:r>
              <a:rPr lang="en-US" sz="1800" b="1" u="sng" dirty="0"/>
              <a:t>one</a:t>
            </a:r>
            <a:r>
              <a:rPr lang="en-US" sz="1800" dirty="0"/>
              <a:t> ACO.</a:t>
            </a:r>
          </a:p>
          <a:p>
            <a:pPr>
              <a:spcBef>
                <a:spcPts val="600"/>
              </a:spcBef>
              <a:spcAft>
                <a:spcPts val="600"/>
              </a:spcAft>
              <a:defRPr/>
            </a:pPr>
            <a:r>
              <a:rPr lang="en-US" sz="1800" dirty="0"/>
              <a:t>The PCP will make efforts to direct members to specialists and other providers within the ACO or with whom there is an established relationship.</a:t>
            </a:r>
          </a:p>
          <a:p>
            <a:pPr>
              <a:spcBef>
                <a:spcPts val="600"/>
              </a:spcBef>
              <a:spcAft>
                <a:spcPts val="600"/>
              </a:spcAft>
              <a:defRPr/>
            </a:pPr>
            <a:r>
              <a:rPr lang="en-US" sz="1800" dirty="0"/>
              <a:t>However, members may go to any </a:t>
            </a:r>
            <a:r>
              <a:rPr lang="en-US" sz="1800" u="sng" dirty="0"/>
              <a:t>contracted</a:t>
            </a:r>
            <a:r>
              <a:rPr lang="en-US" sz="1800" dirty="0"/>
              <a:t> specialist/other provider within the BMCHP network – subject to the specialist/provider obtaining a prior authorization for the service, if applicable.</a:t>
            </a:r>
          </a:p>
          <a:p>
            <a:pPr>
              <a:spcBef>
                <a:spcPts val="600"/>
              </a:spcBef>
              <a:spcAft>
                <a:spcPts val="600"/>
              </a:spcAft>
              <a:defRPr/>
            </a:pPr>
            <a:r>
              <a:rPr lang="en-US" sz="1800" dirty="0"/>
              <a:t>Non-PCP (Specialists, Facilities, Ancillary Services etc.) participation is not limited by ACO participation.</a:t>
            </a:r>
          </a:p>
          <a:p>
            <a:pPr>
              <a:spcBef>
                <a:spcPts val="600"/>
              </a:spcBef>
              <a:spcAft>
                <a:spcPts val="600"/>
              </a:spcAft>
              <a:defRPr/>
            </a:pPr>
            <a:r>
              <a:rPr lang="en-US" sz="1800" dirty="0"/>
              <a:t>There is no need for a new contract for non-PCP services for ACO participation;  providers will remain contracted under their current MCO Agreement.</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39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711271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11FF0-6533-7E49-9AE4-C8D3621181CC}"/>
              </a:ext>
            </a:extLst>
          </p:cNvPr>
          <p:cNvSpPr>
            <a:spLocks noGrp="1"/>
          </p:cNvSpPr>
          <p:nvPr>
            <p:ph type="ctrTitle"/>
          </p:nvPr>
        </p:nvSpPr>
        <p:spPr/>
        <p:txBody>
          <a:bodyPr/>
          <a:lstStyle/>
          <a:p>
            <a:r>
              <a:rPr lang="en-US" dirty="0"/>
              <a:t>WellSense Overview</a:t>
            </a:r>
          </a:p>
        </p:txBody>
      </p:sp>
    </p:spTree>
    <p:extLst>
      <p:ext uri="{BB962C8B-B14F-4D97-AF65-F5344CB8AC3E}">
        <p14:creationId xmlns:p14="http://schemas.microsoft.com/office/powerpoint/2010/main" val="4122144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5504" y="689955"/>
            <a:ext cx="8052992" cy="647757"/>
          </a:xfrm>
        </p:spPr>
        <p:txBody>
          <a:bodyPr>
            <a:normAutofit fontScale="90000"/>
          </a:bodyPr>
          <a:lstStyle/>
          <a:p>
            <a:pPr algn="ctr"/>
            <a:r>
              <a:rPr lang="en-US" dirty="0"/>
              <a:t>Provider Responsibilities- ACO</a:t>
            </a:r>
            <a:br>
              <a:rPr lang="en-US" dirty="0"/>
            </a:br>
            <a:r>
              <a:rPr lang="en-US" i="1" dirty="0"/>
              <a:t>Community Partner Program</a:t>
            </a:r>
            <a:br>
              <a:rPr lang="en-US" dirty="0"/>
            </a:br>
            <a:br>
              <a:rPr lang="en-US" dirty="0"/>
            </a:br>
            <a:endParaRPr lang="en-US" dirty="0"/>
          </a:p>
        </p:txBody>
      </p:sp>
      <p:sp>
        <p:nvSpPr>
          <p:cNvPr id="6" name="Content Placeholder 5"/>
          <p:cNvSpPr>
            <a:spLocks noGrp="1"/>
          </p:cNvSpPr>
          <p:nvPr>
            <p:ph idx="1"/>
          </p:nvPr>
        </p:nvSpPr>
        <p:spPr>
          <a:xfrm>
            <a:off x="545504" y="1319893"/>
            <a:ext cx="8052992" cy="4848152"/>
          </a:xfrm>
        </p:spPr>
        <p:txBody>
          <a:bodyPr/>
          <a:lstStyle/>
          <a:p>
            <a:pPr marL="0" indent="0">
              <a:buFont typeface="Arial" charset="0"/>
              <a:buNone/>
              <a:defRPr/>
            </a:pPr>
            <a:r>
              <a:rPr lang="en-US" sz="1800" dirty="0"/>
              <a:t>MassHealth launched the Community Partners Program in 2018 to support the ACO initiative. This initiative impacts ACO &amp; MCO providers, as well as, members with significant behavioral health and Long Term Services and Supports (LTSS) needs across Massachusetts.</a:t>
            </a:r>
          </a:p>
          <a:p>
            <a:pPr marL="0" indent="0">
              <a:buFont typeface="Arial" charset="0"/>
              <a:buNone/>
              <a:defRPr/>
            </a:pPr>
            <a:endParaRPr lang="en-US" sz="1800" dirty="0"/>
          </a:p>
          <a:p>
            <a:pPr marL="0" indent="0">
              <a:buFont typeface="Arial" charset="0"/>
              <a:buNone/>
              <a:defRPr/>
            </a:pPr>
            <a:r>
              <a:rPr lang="en-US" sz="1800" b="1" dirty="0"/>
              <a:t>What is a Community Partner?</a:t>
            </a:r>
            <a:endParaRPr lang="en-US" sz="1800" dirty="0"/>
          </a:p>
          <a:p>
            <a:pPr>
              <a:defRPr/>
            </a:pPr>
            <a:r>
              <a:rPr lang="en-US" dirty="0"/>
              <a:t>A Community Partner is a community-based organization that works with a member and his or her ACO's or MCO's primary care provider and health plan to help coordinate and manage health care services.</a:t>
            </a:r>
          </a:p>
          <a:p>
            <a:pPr>
              <a:defRPr/>
            </a:pPr>
            <a:r>
              <a:rPr lang="en-US" dirty="0"/>
              <a:t>Behavioral Health Community Partners support members with serious behavioral health needs. There are 18 Behavioral Health Community Partners agencies across the state.</a:t>
            </a:r>
          </a:p>
          <a:p>
            <a:pPr>
              <a:defRPr/>
            </a:pPr>
            <a:r>
              <a:rPr lang="en-US" dirty="0"/>
              <a:t>Long Term Services and Supports Community Partners work with members who need help meeting their needs for self-care and basic activities of daily living. There are nine LTSS Community Partners across the state.</a:t>
            </a:r>
          </a:p>
          <a:p>
            <a:pPr>
              <a:defRPr/>
            </a:pPr>
            <a:r>
              <a:rPr lang="en-US" dirty="0"/>
              <a:t>All Behavioral Health &amp; LTSS Community Partners participate with MCOs. Relationships vary among ACOs due to regional access.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375865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Responsibilities- ACO</a:t>
            </a:r>
            <a:br>
              <a:rPr lang="en-US" dirty="0"/>
            </a:br>
            <a:r>
              <a:rPr lang="en-US" i="1" dirty="0"/>
              <a:t>Community Partner Program</a:t>
            </a:r>
            <a:endParaRPr lang="en-US" dirty="0"/>
          </a:p>
        </p:txBody>
      </p:sp>
      <p:sp>
        <p:nvSpPr>
          <p:cNvPr id="6" name="Content Placeholder 5"/>
          <p:cNvSpPr>
            <a:spLocks noGrp="1"/>
          </p:cNvSpPr>
          <p:nvPr>
            <p:ph idx="1"/>
          </p:nvPr>
        </p:nvSpPr>
        <p:spPr>
          <a:xfrm>
            <a:off x="457200" y="1319893"/>
            <a:ext cx="8141296" cy="4848152"/>
          </a:xfrm>
        </p:spPr>
        <p:txBody>
          <a:bodyPr/>
          <a:lstStyle/>
          <a:p>
            <a:pPr marL="91440" indent="0" algn="ctr">
              <a:spcBef>
                <a:spcPts val="0"/>
              </a:spcBef>
              <a:spcAft>
                <a:spcPts val="600"/>
              </a:spcAft>
              <a:buFont typeface="Arial" charset="0"/>
              <a:buNone/>
              <a:defRPr/>
            </a:pPr>
            <a:r>
              <a:rPr lang="en-US" sz="1800" b="1" dirty="0"/>
              <a:t>What can Community Partners do?</a:t>
            </a:r>
            <a:endParaRPr lang="en-US" b="1" dirty="0"/>
          </a:p>
          <a:p>
            <a:pPr marL="91440" indent="0">
              <a:spcBef>
                <a:spcPts val="0"/>
              </a:spcBef>
              <a:spcAft>
                <a:spcPts val="600"/>
              </a:spcAft>
              <a:buFont typeface="Arial" charset="0"/>
              <a:buNone/>
              <a:defRPr/>
            </a:pPr>
            <a:r>
              <a:rPr lang="en-US" b="1" dirty="0"/>
              <a:t>Community Partners may be able to help:</a:t>
            </a:r>
          </a:p>
          <a:p>
            <a:pPr>
              <a:spcBef>
                <a:spcPts val="0"/>
              </a:spcBef>
              <a:buFont typeface="Arial" charset="0"/>
              <a:buChar char="•"/>
              <a:defRPr/>
            </a:pPr>
            <a:r>
              <a:rPr lang="en-US" dirty="0"/>
              <a:t>Assess members' needs </a:t>
            </a:r>
          </a:p>
          <a:p>
            <a:pPr>
              <a:spcBef>
                <a:spcPts val="0"/>
              </a:spcBef>
              <a:buFont typeface="Arial" charset="0"/>
              <a:buChar char="•"/>
              <a:defRPr/>
            </a:pPr>
            <a:r>
              <a:rPr lang="en-US" dirty="0"/>
              <a:t>Assist providers with planning the right treatments and services for members </a:t>
            </a:r>
          </a:p>
          <a:p>
            <a:pPr>
              <a:spcBef>
                <a:spcPts val="0"/>
              </a:spcBef>
              <a:buFont typeface="Arial" charset="0"/>
              <a:buChar char="•"/>
              <a:defRPr/>
            </a:pPr>
            <a:r>
              <a:rPr lang="en-US" dirty="0"/>
              <a:t>Work with providers to change the type of care a member receives, for example: inpatient to outpatient care </a:t>
            </a:r>
          </a:p>
          <a:p>
            <a:pPr>
              <a:spcBef>
                <a:spcPts val="0"/>
              </a:spcBef>
              <a:buFont typeface="Arial" charset="0"/>
              <a:buChar char="•"/>
              <a:defRPr/>
            </a:pPr>
            <a:r>
              <a:rPr lang="en-US" dirty="0"/>
              <a:t>Manage and check medications</a:t>
            </a:r>
          </a:p>
          <a:p>
            <a:pPr>
              <a:spcBef>
                <a:spcPts val="0"/>
              </a:spcBef>
              <a:buFont typeface="Arial" charset="0"/>
              <a:buChar char="•"/>
              <a:defRPr/>
            </a:pPr>
            <a:r>
              <a:rPr lang="en-US" dirty="0"/>
              <a:t>Provide health and wellness information to members</a:t>
            </a:r>
          </a:p>
          <a:p>
            <a:pPr>
              <a:spcBef>
                <a:spcPts val="0"/>
              </a:spcBef>
              <a:buFont typeface="Arial" charset="0"/>
              <a:buChar char="•"/>
              <a:defRPr/>
            </a:pPr>
            <a:r>
              <a:rPr lang="en-US" dirty="0"/>
              <a:t>Identify community &amp; social services programs that can support members </a:t>
            </a:r>
          </a:p>
          <a:p>
            <a:pPr marL="182880">
              <a:spcBef>
                <a:spcPts val="0"/>
              </a:spcBef>
              <a:buFont typeface="Arial" charset="0"/>
              <a:buChar char="•"/>
              <a:defRPr/>
            </a:pPr>
            <a:r>
              <a:rPr lang="en-US" dirty="0"/>
              <a:t>Assist members in selecting culturally sensitive providers</a:t>
            </a:r>
          </a:p>
          <a:p>
            <a:pPr marL="45720" indent="0">
              <a:spcBef>
                <a:spcPts val="0"/>
              </a:spcBef>
              <a:buNone/>
              <a:defRPr/>
            </a:pPr>
            <a:endParaRPr lang="en-US" dirty="0"/>
          </a:p>
          <a:p>
            <a:pPr marL="45720" indent="0">
              <a:lnSpc>
                <a:spcPct val="50000"/>
              </a:lnSpc>
              <a:spcBef>
                <a:spcPts val="0"/>
              </a:spcBef>
              <a:buNone/>
              <a:defRPr/>
            </a:pPr>
            <a:r>
              <a:rPr lang="en-US" b="1" dirty="0"/>
              <a:t>Who qualifies for participation in a Community Partners program?</a:t>
            </a:r>
          </a:p>
          <a:p>
            <a:pPr marL="45720" indent="0">
              <a:lnSpc>
                <a:spcPct val="50000"/>
              </a:lnSpc>
              <a:spcBef>
                <a:spcPts val="0"/>
              </a:spcBef>
              <a:buNone/>
              <a:defRPr/>
            </a:pPr>
            <a:endParaRPr lang="en-US" dirty="0"/>
          </a:p>
          <a:p>
            <a:pPr>
              <a:lnSpc>
                <a:spcPct val="50000"/>
              </a:lnSpc>
              <a:spcBef>
                <a:spcPts val="0"/>
              </a:spcBef>
              <a:buFont typeface="Arial" charset="0"/>
              <a:buChar char="•"/>
              <a:defRPr/>
            </a:pPr>
            <a:r>
              <a:rPr lang="en-US" dirty="0"/>
              <a:t>A portion of our membership will be eligible based on specific criteria.</a:t>
            </a:r>
          </a:p>
          <a:p>
            <a:pPr>
              <a:spcBef>
                <a:spcPts val="0"/>
              </a:spcBef>
              <a:buFont typeface="Arial" charset="0"/>
              <a:buChar char="•"/>
              <a:defRPr/>
            </a:pPr>
            <a:r>
              <a:rPr lang="en-US" dirty="0"/>
              <a:t>For Behavioral Health Community Partners there are approximately 3,500 eligible enrollees statewide. For LTSS Community Partners there are approximately 24,000 eligible enrollees statewide. </a:t>
            </a:r>
            <a:r>
              <a:rPr lang="en-US" i="1" dirty="0"/>
              <a:t>This means that a small percentage of your MassHealth panel will be eligible for Community Partners services</a:t>
            </a:r>
            <a:r>
              <a:rPr lang="en-US" dirty="0"/>
              <a:t>.</a:t>
            </a:r>
          </a:p>
          <a:p>
            <a:pPr>
              <a:spcBef>
                <a:spcPts val="0"/>
              </a:spcBef>
              <a:buFont typeface="Arial" charset="0"/>
              <a:buChar char="•"/>
              <a:defRPr/>
            </a:pPr>
            <a:r>
              <a:rPr lang="en-US" dirty="0"/>
              <a:t>MassHealth initially will assign members to specific Community Partners in the first six months. After that, ACOs and MCOs will be able to assign members to Community Partners.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41</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933663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Responsibilities- ACO</a:t>
            </a:r>
            <a:br>
              <a:rPr lang="en-US" dirty="0"/>
            </a:br>
            <a:r>
              <a:rPr lang="en-US" i="1" dirty="0"/>
              <a:t>Community Partner Program</a:t>
            </a:r>
            <a:endParaRPr lang="en-US" dirty="0"/>
          </a:p>
        </p:txBody>
      </p:sp>
      <p:sp>
        <p:nvSpPr>
          <p:cNvPr id="6" name="Content Placeholder 5"/>
          <p:cNvSpPr>
            <a:spLocks noGrp="1"/>
          </p:cNvSpPr>
          <p:nvPr>
            <p:ph idx="1"/>
          </p:nvPr>
        </p:nvSpPr>
        <p:spPr>
          <a:xfrm>
            <a:off x="457200" y="1319892"/>
            <a:ext cx="8229600" cy="4831526"/>
          </a:xfrm>
        </p:spPr>
        <p:txBody>
          <a:bodyPr/>
          <a:lstStyle/>
          <a:p>
            <a:pPr marL="182880" indent="0">
              <a:spcBef>
                <a:spcPts val="0"/>
              </a:spcBef>
              <a:spcAft>
                <a:spcPts val="600"/>
              </a:spcAft>
              <a:buFont typeface="Arial" charset="0"/>
              <a:buNone/>
              <a:defRPr/>
            </a:pPr>
            <a:r>
              <a:rPr lang="en-US" b="1" dirty="0"/>
              <a:t>How does this affect PCP practices?</a:t>
            </a:r>
            <a:endParaRPr lang="en-US" dirty="0"/>
          </a:p>
          <a:p>
            <a:pPr marL="0" indent="0">
              <a:spcBef>
                <a:spcPts val="0"/>
              </a:spcBef>
              <a:spcAft>
                <a:spcPts val="300"/>
              </a:spcAft>
              <a:buNone/>
              <a:defRPr/>
            </a:pPr>
            <a:r>
              <a:rPr lang="en-US" dirty="0"/>
              <a:t>Community Partners care coordinators who want to speak with you about your patients. You'll work with the Community Partner as a member of your patient's care team and help develop the person-centered care plan. </a:t>
            </a:r>
          </a:p>
          <a:p>
            <a:pPr marL="0" indent="0">
              <a:spcBef>
                <a:spcPts val="0"/>
              </a:spcBef>
              <a:spcAft>
                <a:spcPts val="300"/>
              </a:spcAft>
              <a:buNone/>
              <a:defRPr/>
            </a:pPr>
            <a:endParaRPr lang="en-US" dirty="0"/>
          </a:p>
          <a:p>
            <a:pPr marL="0" indent="0">
              <a:spcBef>
                <a:spcPts val="0"/>
              </a:spcBef>
              <a:spcAft>
                <a:spcPts val="300"/>
              </a:spcAft>
              <a:buNone/>
              <a:defRPr/>
            </a:pPr>
            <a:r>
              <a:rPr lang="en-US" dirty="0"/>
              <a:t>The care coordinator can help you enhance your patient's treatment experience by:</a:t>
            </a:r>
          </a:p>
          <a:p>
            <a:pPr>
              <a:spcBef>
                <a:spcPts val="0"/>
              </a:spcBef>
              <a:spcAft>
                <a:spcPts val="300"/>
              </a:spcAft>
              <a:buFont typeface="Arial" charset="0"/>
              <a:buChar char="•"/>
              <a:defRPr/>
            </a:pPr>
            <a:r>
              <a:rPr lang="en-US" dirty="0"/>
              <a:t>Increasing awareness of your patient's medical and functional needs</a:t>
            </a:r>
          </a:p>
          <a:p>
            <a:pPr>
              <a:spcBef>
                <a:spcPts val="0"/>
              </a:spcBef>
              <a:spcAft>
                <a:spcPts val="300"/>
              </a:spcAft>
              <a:buFont typeface="Arial" charset="0"/>
              <a:buChar char="•"/>
              <a:defRPr/>
            </a:pPr>
            <a:r>
              <a:rPr lang="en-US" dirty="0"/>
              <a:t>Helping to connect you to your patient's other health care providers</a:t>
            </a:r>
          </a:p>
          <a:p>
            <a:pPr>
              <a:spcBef>
                <a:spcPts val="0"/>
              </a:spcBef>
              <a:spcAft>
                <a:spcPts val="300"/>
              </a:spcAft>
              <a:buFont typeface="Arial" charset="0"/>
              <a:buChar char="•"/>
              <a:defRPr/>
            </a:pPr>
            <a:r>
              <a:rPr lang="en-US" dirty="0"/>
              <a:t>Helping your patient carry out goals of your patient's care plan</a:t>
            </a:r>
          </a:p>
          <a:p>
            <a:pPr>
              <a:spcBef>
                <a:spcPts val="0"/>
              </a:spcBef>
              <a:spcAft>
                <a:spcPts val="300"/>
              </a:spcAft>
              <a:buFont typeface="Arial" charset="0"/>
              <a:buChar char="•"/>
              <a:defRPr/>
            </a:pPr>
            <a:r>
              <a:rPr lang="en-US" dirty="0"/>
              <a:t>Helping your patient better understand his or her care instructions</a:t>
            </a:r>
          </a:p>
          <a:p>
            <a:pPr>
              <a:spcBef>
                <a:spcPts val="0"/>
              </a:spcBef>
              <a:spcAft>
                <a:spcPts val="300"/>
              </a:spcAft>
              <a:buFont typeface="Arial" charset="0"/>
              <a:buChar char="•"/>
              <a:defRPr/>
            </a:pPr>
            <a:r>
              <a:rPr lang="en-US" dirty="0"/>
              <a:t>Each PCP practice must identify a care team point of contact responsible for communicating updates regarding the member's care to the Community Partners. In addition, each PCP practice must sign off on behavioral health or LTSS care plans. The required signatures must come from a PCP or PCP's designee such as an RN or other licensed medical professional, or a covering MD, nurse practitioner, physician assistant or doctor DO. </a:t>
            </a:r>
          </a:p>
          <a:p>
            <a:pPr>
              <a:spcBef>
                <a:spcPts val="0"/>
              </a:spcBef>
              <a:spcAft>
                <a:spcPts val="300"/>
              </a:spcAft>
              <a:buFont typeface="Arial" charset="0"/>
              <a:buChar char="•"/>
              <a:defRPr/>
            </a:pPr>
            <a:r>
              <a:rPr lang="en-US" dirty="0"/>
              <a:t>As is current practice, the patient's PCP makes referrals to medically necessary specialty care for which the ACO, MCO or MassHealth requires referrals. Conducting medication reconciliation is part of patient care transitions.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016486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a:t>Provider Responsibilities</a:t>
            </a:r>
            <a:br>
              <a:rPr lang="en-US" dirty="0"/>
            </a:br>
            <a:br>
              <a:rPr lang="en-US" dirty="0"/>
            </a:br>
            <a:endParaRPr lang="en-US" dirty="0"/>
          </a:p>
        </p:txBody>
      </p:sp>
      <p:sp>
        <p:nvSpPr>
          <p:cNvPr id="6" name="Content Placeholder 5"/>
          <p:cNvSpPr>
            <a:spLocks noGrp="1"/>
          </p:cNvSpPr>
          <p:nvPr>
            <p:ph idx="1"/>
          </p:nvPr>
        </p:nvSpPr>
        <p:spPr>
          <a:xfrm>
            <a:off x="545504" y="1319892"/>
            <a:ext cx="8052992" cy="4540581"/>
          </a:xfrm>
        </p:spPr>
        <p:txBody>
          <a:bodyPr/>
          <a:lstStyle/>
          <a:p>
            <a:pPr marL="0" indent="0" algn="ctr">
              <a:spcBef>
                <a:spcPts val="600"/>
              </a:spcBef>
              <a:spcAft>
                <a:spcPts val="600"/>
              </a:spcAft>
              <a:buFont typeface="Arial" charset="0"/>
              <a:buNone/>
              <a:defRPr/>
            </a:pPr>
            <a:endParaRPr lang="en-US" altLang="en-US" sz="1800" b="1" dirty="0"/>
          </a:p>
          <a:p>
            <a:pPr marL="0" indent="0" algn="ctr">
              <a:spcBef>
                <a:spcPts val="600"/>
              </a:spcBef>
              <a:spcAft>
                <a:spcPts val="600"/>
              </a:spcAft>
              <a:buFont typeface="Arial" charset="0"/>
              <a:buNone/>
              <a:defRPr/>
            </a:pPr>
            <a:r>
              <a:rPr lang="en-US" altLang="en-US" sz="1800" b="1" dirty="0"/>
              <a:t>Responsibilities of Contracted Hospitals</a:t>
            </a:r>
          </a:p>
          <a:p>
            <a:pPr>
              <a:spcBef>
                <a:spcPts val="600"/>
              </a:spcBef>
              <a:spcAft>
                <a:spcPts val="600"/>
              </a:spcAft>
              <a:defRPr/>
            </a:pPr>
            <a:r>
              <a:rPr lang="en-US" altLang="en-US" sz="1800" dirty="0"/>
              <a:t>Hospitals are required to notify the Plan of emergency care and observation services rendered to patients.</a:t>
            </a:r>
          </a:p>
          <a:p>
            <a:pPr>
              <a:spcBef>
                <a:spcPts val="600"/>
              </a:spcBef>
              <a:spcAft>
                <a:spcPts val="600"/>
              </a:spcAft>
              <a:defRPr/>
            </a:pPr>
            <a:r>
              <a:rPr lang="en-US" sz="1800" dirty="0"/>
              <a:t>Hospitals must notify the Member’s PCP within one business day of the Member’s presentation at the emergency department. Notification may include a secure electronic notification of the visit. </a:t>
            </a:r>
            <a:endParaRPr lang="en-US" altLang="en-US" sz="1800" dirty="0"/>
          </a:p>
          <a:p>
            <a:pPr>
              <a:spcBef>
                <a:spcPts val="600"/>
              </a:spcBef>
              <a:spcAft>
                <a:spcPts val="600"/>
              </a:spcAft>
              <a:defRPr/>
            </a:pPr>
            <a:r>
              <a:rPr lang="en-US" altLang="en-US" sz="1800" dirty="0"/>
              <a:t>Hospitals must notify the plan of newborn births.</a:t>
            </a:r>
          </a:p>
          <a:p>
            <a:pPr>
              <a:spcBef>
                <a:spcPts val="600"/>
              </a:spcBef>
              <a:spcAft>
                <a:spcPts val="600"/>
              </a:spcAft>
              <a:defRPr/>
            </a:pPr>
            <a:r>
              <a:rPr lang="en-US" altLang="en-US" sz="1800" dirty="0"/>
              <a:t>Coordinate with the Plan’s hospital care coordinators on concurrent review and discharge planning activities for medical &amp; surgical services.</a:t>
            </a:r>
          </a:p>
          <a:p>
            <a:pPr>
              <a:spcBef>
                <a:spcPts val="600"/>
              </a:spcBef>
              <a:spcAft>
                <a:spcPts val="600"/>
              </a:spcAft>
              <a:defRPr/>
            </a:pPr>
            <a:r>
              <a:rPr lang="en-US" altLang="en-US" sz="1800" dirty="0"/>
              <a:t>Adhere to Clinical Authorization Policies.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239980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a:t>Provider Responsibilities</a:t>
            </a:r>
            <a:br>
              <a:rPr lang="en-US" dirty="0"/>
            </a:br>
            <a:br>
              <a:rPr lang="en-US" dirty="0"/>
            </a:br>
            <a:endParaRPr lang="en-US" dirty="0"/>
          </a:p>
        </p:txBody>
      </p:sp>
      <p:sp>
        <p:nvSpPr>
          <p:cNvPr id="6" name="Content Placeholder 5"/>
          <p:cNvSpPr>
            <a:spLocks noGrp="1"/>
          </p:cNvSpPr>
          <p:nvPr>
            <p:ph idx="1"/>
          </p:nvPr>
        </p:nvSpPr>
        <p:spPr>
          <a:xfrm>
            <a:off x="545504" y="1319892"/>
            <a:ext cx="8052992" cy="3333220"/>
          </a:xfrm>
        </p:spPr>
        <p:txBody>
          <a:bodyPr/>
          <a:lstStyle/>
          <a:p>
            <a:pPr marL="0" indent="0" algn="ctr">
              <a:spcBef>
                <a:spcPts val="0"/>
              </a:spcBef>
              <a:buFont typeface="Arial" charset="0"/>
              <a:buNone/>
              <a:defRPr/>
            </a:pPr>
            <a:endParaRPr lang="en-US" altLang="en-US" sz="1800" b="1" dirty="0"/>
          </a:p>
          <a:p>
            <a:pPr marL="0" indent="0" algn="ctr">
              <a:spcBef>
                <a:spcPts val="0"/>
              </a:spcBef>
              <a:buFont typeface="Arial" charset="0"/>
              <a:buNone/>
              <a:defRPr/>
            </a:pPr>
            <a:r>
              <a:rPr lang="en-US" altLang="en-US" sz="1800" b="1" dirty="0"/>
              <a:t>Senior Care Options Model of Care Training Requirement</a:t>
            </a:r>
          </a:p>
          <a:p>
            <a:pPr marL="0" indent="0" algn="ctr">
              <a:spcBef>
                <a:spcPts val="0"/>
              </a:spcBef>
              <a:buFont typeface="Arial" charset="0"/>
              <a:buNone/>
              <a:defRPr/>
            </a:pPr>
            <a:endParaRPr lang="en-US" altLang="en-US" sz="1800" b="1" dirty="0"/>
          </a:p>
          <a:p>
            <a:pPr>
              <a:spcBef>
                <a:spcPts val="0"/>
              </a:spcBef>
              <a:defRPr/>
            </a:pPr>
            <a:r>
              <a:rPr lang="en-US" altLang="en-US" sz="1800" dirty="0"/>
              <a:t>Our Senior Care Options (SCO) Model of Care requires that network providers receive WellSense-specific Model of Care training. Attesting to this training is required </a:t>
            </a:r>
            <a:r>
              <a:rPr lang="en-US" altLang="en-US" sz="1800" u="sng" dirty="0"/>
              <a:t>annually</a:t>
            </a:r>
            <a:r>
              <a:rPr lang="en-US" altLang="en-US" sz="1800" dirty="0"/>
              <a:t>.</a:t>
            </a:r>
          </a:p>
          <a:p>
            <a:pPr>
              <a:spcBef>
                <a:spcPct val="0"/>
              </a:spcBef>
              <a:defRPr/>
            </a:pPr>
            <a:endParaRPr lang="en-US" altLang="en-US" sz="1800" dirty="0"/>
          </a:p>
          <a:p>
            <a:pPr>
              <a:spcBef>
                <a:spcPct val="0"/>
              </a:spcBef>
              <a:defRPr/>
            </a:pPr>
            <a:r>
              <a:rPr lang="en-US" altLang="en-US" sz="1800" dirty="0"/>
              <a:t>A short, web-based training module regarding our Model of Care is available to you on our Provider Portal at </a:t>
            </a:r>
            <a:r>
              <a:rPr lang="en-US" altLang="en-US" sz="1800" dirty="0">
                <a:hlinkClick r:id="rId2"/>
              </a:rPr>
              <a:t>www.wellsense.org</a:t>
            </a:r>
            <a:r>
              <a:rPr lang="en-US" altLang="en-US" sz="1800" dirty="0"/>
              <a:t>, under Provider, Training.</a:t>
            </a:r>
          </a:p>
          <a:p>
            <a:pPr>
              <a:spcBef>
                <a:spcPct val="0"/>
              </a:spcBef>
              <a:defRPr/>
            </a:pPr>
            <a:endParaRPr lang="en-US" altLang="en-US" sz="1800" dirty="0"/>
          </a:p>
          <a:p>
            <a:pPr>
              <a:spcBef>
                <a:spcPct val="0"/>
              </a:spcBef>
              <a:defRPr/>
            </a:pPr>
            <a:r>
              <a:rPr lang="en-US" altLang="en-US" sz="1800" dirty="0"/>
              <a:t>At the end of the training providers are asked to attest to having completed the training. NPI is required to attest</a:t>
            </a:r>
            <a:endParaRPr lang="en-US" sz="1800" dirty="0"/>
          </a:p>
        </p:txBody>
      </p:sp>
      <p:sp>
        <p:nvSpPr>
          <p:cNvPr id="4" name="Slide Number Placeholder 3"/>
          <p:cNvSpPr>
            <a:spLocks noGrp="1"/>
          </p:cNvSpPr>
          <p:nvPr>
            <p:ph type="sldNum" sz="quarter" idx="12"/>
          </p:nvPr>
        </p:nvSpPr>
        <p:spPr/>
        <p:txBody>
          <a:bodyPr/>
          <a:lstStyle/>
          <a:p>
            <a:fld id="{35CCB4D7-5985-A54F-961A-60A02F9C85E0}" type="slidenum">
              <a:rPr lang="en-US" smtClean="0"/>
              <a:t>44</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5001486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2800" dirty="0"/>
              <a:t>Provider Responsibilities</a:t>
            </a:r>
            <a:br>
              <a:rPr lang="en-US" sz="2800" dirty="0"/>
            </a:br>
            <a:r>
              <a:rPr lang="en-US" i="1" dirty="0"/>
              <a:t>Verifying PCP; Requesting PCP Changes</a:t>
            </a:r>
            <a:endParaRPr lang="en-US" dirty="0"/>
          </a:p>
        </p:txBody>
      </p:sp>
      <p:sp>
        <p:nvSpPr>
          <p:cNvPr id="6" name="Content Placeholder 5"/>
          <p:cNvSpPr>
            <a:spLocks noGrp="1"/>
          </p:cNvSpPr>
          <p:nvPr>
            <p:ph idx="1"/>
          </p:nvPr>
        </p:nvSpPr>
        <p:spPr>
          <a:xfrm>
            <a:off x="457200" y="1455614"/>
            <a:ext cx="8229600" cy="4852098"/>
          </a:xfrm>
        </p:spPr>
        <p:txBody>
          <a:bodyPr/>
          <a:lstStyle/>
          <a:p>
            <a:pPr marL="0" indent="0">
              <a:buNone/>
              <a:defRPr/>
            </a:pPr>
            <a:r>
              <a:rPr lang="en-US" altLang="en-US" sz="1800" dirty="0"/>
              <a:t>Our MassHealth members may request a change in their PCP at any time; Clarity plan members may request a  PCP change </a:t>
            </a:r>
            <a:r>
              <a:rPr lang="en-US" altLang="en-US" sz="1800" i="1" dirty="0"/>
              <a:t>up to </a:t>
            </a:r>
            <a:r>
              <a:rPr lang="en-US" altLang="en-US" sz="1800" dirty="0"/>
              <a:t>three times per year</a:t>
            </a:r>
          </a:p>
          <a:p>
            <a:pPr marL="287337" lvl="1" indent="0">
              <a:buNone/>
              <a:defRPr/>
            </a:pPr>
            <a:r>
              <a:rPr lang="en-US" altLang="en-US" sz="1800" dirty="0"/>
              <a:t>* </a:t>
            </a:r>
            <a:r>
              <a:rPr lang="en-US" altLang="en-US" sz="1400" dirty="0"/>
              <a:t>For ACO members, PCP changes outside of the members selection period can only be done within their assigned ACO</a:t>
            </a:r>
            <a:r>
              <a:rPr lang="en-US" altLang="en-US" sz="1800" dirty="0"/>
              <a:t>. </a:t>
            </a:r>
          </a:p>
          <a:p>
            <a:pPr marL="0" indent="0">
              <a:buFont typeface="Arial" charset="0"/>
              <a:buNone/>
              <a:defRPr/>
            </a:pPr>
            <a:endParaRPr lang="en-US" altLang="en-US" sz="1800" dirty="0"/>
          </a:p>
          <a:p>
            <a:pPr marL="0" indent="0">
              <a:spcBef>
                <a:spcPts val="0"/>
              </a:spcBef>
              <a:buNone/>
              <a:defRPr/>
            </a:pPr>
            <a:r>
              <a:rPr lang="en-US" altLang="en-US" sz="1800" b="1" i="1" u="sng" dirty="0"/>
              <a:t>Reminder: </a:t>
            </a:r>
            <a:r>
              <a:rPr lang="en-US" altLang="en-US" sz="1800" dirty="0"/>
              <a:t>It is very important to check PCP assignment at every visit! If a provider has multiple affiliations you must verify that the member is assigned to the affiliation where services are being provided.</a:t>
            </a:r>
          </a:p>
          <a:p>
            <a:pPr marL="0" indent="0">
              <a:spcBef>
                <a:spcPts val="0"/>
              </a:spcBef>
              <a:buNone/>
              <a:defRPr/>
            </a:pPr>
            <a:endParaRPr lang="en-US" altLang="en-US" sz="1800" dirty="0"/>
          </a:p>
          <a:p>
            <a:pPr>
              <a:spcBef>
                <a:spcPts val="0"/>
              </a:spcBef>
              <a:defRPr/>
            </a:pPr>
            <a:r>
              <a:rPr lang="en-US" altLang="en-US" sz="1800" dirty="0"/>
              <a:t>Verify member assignment on date-of-service via our Plan’s web site, </a:t>
            </a:r>
            <a:r>
              <a:rPr lang="en-US" altLang="en-US" sz="1800" dirty="0">
                <a:solidFill>
                  <a:srgbClr val="000099"/>
                </a:solidFill>
              </a:rPr>
              <a:t>www.wellsense.org</a:t>
            </a:r>
            <a:r>
              <a:rPr lang="en-US" altLang="en-US" sz="1800" dirty="0"/>
              <a:t>, or our provider hotline 1-800-900-1451</a:t>
            </a:r>
          </a:p>
          <a:p>
            <a:pPr>
              <a:defRPr/>
            </a:pPr>
            <a:r>
              <a:rPr lang="en-US" altLang="en-US" sz="1800" b="1" dirty="0"/>
              <a:t>Primary Care Provider (PCP) Change Requests </a:t>
            </a:r>
            <a:r>
              <a:rPr lang="en-US" altLang="en-US" sz="1800" dirty="0"/>
              <a:t>should be submitted online via our Provider Portal, </a:t>
            </a:r>
            <a:r>
              <a:rPr lang="en-US" altLang="en-US" sz="1800" dirty="0" err="1"/>
              <a:t>HealthTrio</a:t>
            </a:r>
            <a:r>
              <a:rPr lang="en-US" altLang="en-US" sz="1800" dirty="0"/>
              <a:t>. Completed PCP Change forms may also be faxed to our Enrollment department. PCP Selection Form must be received </a:t>
            </a:r>
            <a:r>
              <a:rPr lang="en-US" altLang="en-US" sz="1800" u="sng" dirty="0"/>
              <a:t>before</a:t>
            </a:r>
            <a:r>
              <a:rPr lang="en-US" altLang="en-US" sz="1800" dirty="0"/>
              <a:t> or </a:t>
            </a:r>
            <a:r>
              <a:rPr lang="en-US" altLang="en-US" sz="1800" u="sng" dirty="0"/>
              <a:t>on the date of service </a:t>
            </a:r>
            <a:r>
              <a:rPr lang="en-US" altLang="en-US" sz="1800" dirty="0"/>
              <a:t>to avoid claim denial</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641397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Responsibilities</a:t>
            </a:r>
            <a:br>
              <a:rPr lang="en-US" dirty="0"/>
            </a:br>
            <a:r>
              <a:rPr lang="en-US" sz="2000" i="1" dirty="0"/>
              <a:t>PCP Member Transfer Policy</a:t>
            </a:r>
            <a:endParaRPr lang="en-US" dirty="0"/>
          </a:p>
        </p:txBody>
      </p:sp>
      <p:sp>
        <p:nvSpPr>
          <p:cNvPr id="6" name="Content Placeholder 5"/>
          <p:cNvSpPr>
            <a:spLocks noGrp="1"/>
          </p:cNvSpPr>
          <p:nvPr>
            <p:ph idx="1"/>
          </p:nvPr>
        </p:nvSpPr>
        <p:spPr>
          <a:xfrm>
            <a:off x="545504" y="1319892"/>
            <a:ext cx="8052992" cy="4332763"/>
          </a:xfrm>
        </p:spPr>
        <p:txBody>
          <a:bodyPr/>
          <a:lstStyle/>
          <a:p>
            <a:pPr>
              <a:spcBef>
                <a:spcPct val="0"/>
              </a:spcBef>
              <a:buFont typeface="Arial" charset="0"/>
              <a:buChar char="•"/>
              <a:defRPr/>
            </a:pPr>
            <a:endParaRPr lang="en-US" altLang="en-US" sz="1800" dirty="0"/>
          </a:p>
          <a:p>
            <a:pPr>
              <a:spcBef>
                <a:spcPct val="0"/>
              </a:spcBef>
              <a:buFont typeface="Arial" charset="0"/>
              <a:buChar char="•"/>
              <a:defRPr/>
            </a:pPr>
            <a:r>
              <a:rPr lang="en-US" altLang="en-US" sz="1800" dirty="0"/>
              <a:t>Provide 60 days notice to member before effective date of member termination.</a:t>
            </a:r>
          </a:p>
          <a:p>
            <a:pPr marL="0" indent="0">
              <a:spcBef>
                <a:spcPct val="0"/>
              </a:spcBef>
              <a:buFont typeface="Arial" charset="0"/>
              <a:buNone/>
              <a:defRPr/>
            </a:pPr>
            <a:endParaRPr lang="en-US" altLang="en-US" sz="1800" dirty="0"/>
          </a:p>
          <a:p>
            <a:pPr>
              <a:spcBef>
                <a:spcPct val="0"/>
              </a:spcBef>
              <a:buFont typeface="Arial" charset="0"/>
              <a:buChar char="•"/>
              <a:defRPr/>
            </a:pPr>
            <a:r>
              <a:rPr lang="en-US" altLang="en-US" sz="1800" dirty="0"/>
              <a:t>Submit a </a:t>
            </a:r>
            <a:r>
              <a:rPr lang="en-US" altLang="en-US" sz="1800" b="1" dirty="0">
                <a:solidFill>
                  <a:srgbClr val="0070C0"/>
                </a:solidFill>
              </a:rPr>
              <a:t>Member PCP Transfer Request Form </a:t>
            </a:r>
            <a:r>
              <a:rPr lang="en-US" altLang="en-US" sz="1800" dirty="0"/>
              <a:t>with appropriate documentation to help support the reason for your request to transfer the member, online through our Provider Portal, </a:t>
            </a:r>
            <a:r>
              <a:rPr lang="en-US" altLang="en-US" sz="1800" dirty="0" err="1"/>
              <a:t>MyHealthNet</a:t>
            </a:r>
            <a:r>
              <a:rPr lang="en-US" altLang="en-US" sz="1800" dirty="0"/>
              <a:t>.   </a:t>
            </a:r>
          </a:p>
          <a:p>
            <a:pPr marL="0" indent="0">
              <a:spcBef>
                <a:spcPct val="0"/>
              </a:spcBef>
              <a:buNone/>
              <a:defRPr/>
            </a:pPr>
            <a:endParaRPr lang="en-US" altLang="en-US" sz="1800" dirty="0"/>
          </a:p>
          <a:p>
            <a:pPr>
              <a:spcBef>
                <a:spcPct val="0"/>
              </a:spcBef>
              <a:buFont typeface="Arial" charset="0"/>
              <a:buNone/>
              <a:defRPr/>
            </a:pPr>
            <a:r>
              <a:rPr lang="en-US" altLang="en-US" sz="1800" dirty="0"/>
              <a:t>	Completed forms may also be faxed to our Enrollment Department: fax # 617-897-0838, if necessary. </a:t>
            </a:r>
          </a:p>
          <a:p>
            <a:pPr>
              <a:spcBef>
                <a:spcPct val="0"/>
              </a:spcBef>
              <a:buFont typeface="Arial" charset="0"/>
              <a:buChar char="•"/>
              <a:defRPr/>
            </a:pPr>
            <a:endParaRPr lang="en-US" altLang="en-US" sz="1800" dirty="0"/>
          </a:p>
          <a:p>
            <a:pPr>
              <a:spcBef>
                <a:spcPct val="0"/>
              </a:spcBef>
              <a:buFont typeface="Arial" charset="0"/>
              <a:buChar char="•"/>
              <a:defRPr/>
            </a:pPr>
            <a:r>
              <a:rPr lang="en-US" altLang="en-US" sz="1800" dirty="0"/>
              <a:t>Plan will initiate member outreach and reassign member.</a:t>
            </a:r>
          </a:p>
          <a:p>
            <a:pPr marL="0" indent="0">
              <a:spcBef>
                <a:spcPct val="0"/>
              </a:spcBef>
              <a:buFont typeface="Arial" charset="0"/>
              <a:buNone/>
              <a:defRPr/>
            </a:pPr>
            <a:endParaRPr lang="en-US" altLang="en-US" sz="1800" dirty="0"/>
          </a:p>
          <a:p>
            <a:pPr>
              <a:spcBef>
                <a:spcPct val="0"/>
              </a:spcBef>
              <a:buFont typeface="Arial" charset="0"/>
              <a:buChar char="•"/>
              <a:defRPr/>
            </a:pPr>
            <a:r>
              <a:rPr lang="en-US" altLang="en-US" sz="1800" dirty="0"/>
              <a:t>Transition plan will be arranged to ensure there is no interruption in care.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46</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721720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Involuntary Member Transfer or Plan Disenrollment</a:t>
            </a:r>
          </a:p>
        </p:txBody>
      </p:sp>
      <p:sp>
        <p:nvSpPr>
          <p:cNvPr id="6" name="Content Placeholder 5"/>
          <p:cNvSpPr>
            <a:spLocks noGrp="1"/>
          </p:cNvSpPr>
          <p:nvPr>
            <p:ph idx="1"/>
          </p:nvPr>
        </p:nvSpPr>
        <p:spPr>
          <a:xfrm>
            <a:off x="545504" y="1319892"/>
            <a:ext cx="8052992" cy="4545860"/>
          </a:xfrm>
        </p:spPr>
        <p:txBody>
          <a:bodyPr/>
          <a:lstStyle/>
          <a:p>
            <a:pPr>
              <a:buFont typeface="Arial" charset="0"/>
              <a:buChar char="•"/>
              <a:defRPr/>
            </a:pPr>
            <a:endParaRPr lang="en-US" dirty="0"/>
          </a:p>
          <a:p>
            <a:pPr>
              <a:buFont typeface="Arial" charset="0"/>
              <a:buChar char="•"/>
              <a:defRPr/>
            </a:pPr>
            <a:r>
              <a:rPr lang="en-US" sz="1800" dirty="0"/>
              <a:t>The Plan is expected to make all reasonable efforts to support and furnish services to all members, including members who exhibit disruptive behavior which may impair the provider’s ability to furnish services to that member or other members.</a:t>
            </a:r>
          </a:p>
          <a:p>
            <a:pPr marL="0" indent="0">
              <a:buFont typeface="Arial" charset="0"/>
              <a:buNone/>
              <a:defRPr/>
            </a:pPr>
            <a:endParaRPr lang="en-US" sz="1800" dirty="0"/>
          </a:p>
          <a:p>
            <a:pPr>
              <a:buFont typeface="Arial" charset="0"/>
              <a:buChar char="•"/>
              <a:defRPr/>
            </a:pPr>
            <a:r>
              <a:rPr lang="en-US" sz="1800" dirty="0"/>
              <a:t>In an extremely limited number of circumstances, the involuntary disenrollment of a member from a Primary Care Provider (PCP) panel, from specialty or ancillary services, or from the Plan may be considered.</a:t>
            </a:r>
          </a:p>
          <a:p>
            <a:pPr marL="0" indent="0">
              <a:buFont typeface="Arial" charset="0"/>
              <a:buNone/>
              <a:defRPr/>
            </a:pPr>
            <a:endParaRPr lang="en-US" sz="1800" dirty="0"/>
          </a:p>
          <a:p>
            <a:pPr>
              <a:buFont typeface="Arial" charset="0"/>
              <a:buChar char="•"/>
              <a:defRPr/>
            </a:pPr>
            <a:r>
              <a:rPr lang="en-US" sz="1800" dirty="0"/>
              <a:t>The Plans Involuntary Member Transfer or Plan Disenrollment Policy describes the processes and EOHHS requirements that must be considered in the event of an MCO or ACO member’s involuntary disenrollment from a PCP panel, a specialty or ancillary provider, or the Plan.</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134008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Involuntary Member Transfer or Plan Disenrollment</a:t>
            </a:r>
          </a:p>
        </p:txBody>
      </p:sp>
      <p:sp>
        <p:nvSpPr>
          <p:cNvPr id="6" name="Content Placeholder 5"/>
          <p:cNvSpPr>
            <a:spLocks noGrp="1"/>
          </p:cNvSpPr>
          <p:nvPr>
            <p:ph idx="1"/>
          </p:nvPr>
        </p:nvSpPr>
        <p:spPr>
          <a:xfrm>
            <a:off x="545504" y="1319892"/>
            <a:ext cx="8052992" cy="5130443"/>
          </a:xfrm>
        </p:spPr>
        <p:txBody>
          <a:bodyPr/>
          <a:lstStyle/>
          <a:p>
            <a:pPr marL="0" indent="0">
              <a:buFont typeface="Arial" charset="0"/>
              <a:buNone/>
              <a:defRPr/>
            </a:pPr>
            <a:r>
              <a:rPr lang="en-US" altLang="en-US" sz="1800" dirty="0"/>
              <a:t>Involuntary disenrollment of a member is reserved for rare and extraordinary circumstances only and will not be considered under the following circumstances:</a:t>
            </a:r>
          </a:p>
          <a:p>
            <a:pPr lvl="1">
              <a:buFont typeface="Arial" charset="0"/>
              <a:buChar char="–"/>
              <a:defRPr/>
            </a:pPr>
            <a:r>
              <a:rPr lang="en-US" altLang="en-US" sz="1800" dirty="0"/>
              <a:t>An adverse change in the member’s health status</a:t>
            </a:r>
          </a:p>
          <a:p>
            <a:pPr lvl="1">
              <a:buFont typeface="Arial" charset="0"/>
              <a:buChar char="–"/>
              <a:defRPr/>
            </a:pPr>
            <a:r>
              <a:rPr lang="en-US" altLang="en-US" sz="1800" dirty="0"/>
              <a:t>The member’s utilization of medical services</a:t>
            </a:r>
          </a:p>
          <a:p>
            <a:pPr lvl="1">
              <a:buFont typeface="Arial" charset="0"/>
              <a:buChar char="–"/>
              <a:defRPr/>
            </a:pPr>
            <a:r>
              <a:rPr lang="en-US" altLang="en-US" sz="1800" dirty="0"/>
              <a:t>The member’s diminished mental capacity</a:t>
            </a:r>
          </a:p>
          <a:p>
            <a:pPr lvl="1">
              <a:buFont typeface="Arial" charset="0"/>
              <a:buChar char="–"/>
              <a:defRPr/>
            </a:pPr>
            <a:r>
              <a:rPr lang="en-US" altLang="en-US" sz="1800" dirty="0"/>
              <a:t>Missed appointments</a:t>
            </a:r>
          </a:p>
          <a:p>
            <a:pPr lvl="1">
              <a:buFont typeface="Arial" charset="0"/>
              <a:buChar char="–"/>
              <a:defRPr/>
            </a:pPr>
            <a:r>
              <a:rPr lang="en-US" altLang="en-US" sz="1800" dirty="0"/>
              <a:t>The member exercises their option to make treatment decisions with which the Provider or Plan disagrees, including the option to decline treatment or diagnostic testing</a:t>
            </a:r>
          </a:p>
          <a:p>
            <a:pPr lvl="1">
              <a:buFont typeface="Arial" charset="0"/>
              <a:buChar char="–"/>
              <a:defRPr/>
            </a:pPr>
            <a:r>
              <a:rPr lang="en-US" altLang="en-US" sz="1800" dirty="0"/>
              <a:t>The member’s uncooperative or disruptive behavior resulting from his or her special needs (except when the member’s enrollment seriously impairs the provider’s and other staff’s ability to furnish services to the particular member or other members)</a:t>
            </a:r>
          </a:p>
          <a:p>
            <a:pPr lvl="1">
              <a:buFont typeface="Arial" charset="0"/>
              <a:buChar char="–"/>
              <a:defRPr/>
            </a:pPr>
            <a:endParaRPr lang="en-US" altLang="en-US" sz="1800" dirty="0"/>
          </a:p>
          <a:p>
            <a:pPr>
              <a:spcBef>
                <a:spcPct val="0"/>
              </a:spcBef>
              <a:buFont typeface="Arial" charset="0"/>
              <a:buChar char="•"/>
              <a:defRPr/>
            </a:pPr>
            <a:r>
              <a:rPr lang="en-US" altLang="en-US" sz="1800" dirty="0"/>
              <a:t>Please refer to the Involuntary Member Transfer or Plan Disenrollment Policy on the BMCHP provider website under Policies for the full guidance.</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4065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Provider Responsibilities</a:t>
            </a:r>
            <a:br>
              <a:rPr lang="en-US" dirty="0"/>
            </a:br>
            <a:r>
              <a:rPr lang="en-US" i="1" dirty="0"/>
              <a:t>Wait Time Policies - MH &amp; Clarity Plans</a:t>
            </a: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49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Content Placeholder 4"/>
          <p:cNvPicPr>
            <a:picLocks noGrp="1" noChangeAspect="1"/>
          </p:cNvPicPr>
          <p:nvPr>
            <p:ph idx="1"/>
          </p:nvPr>
        </p:nvPicPr>
        <p:blipFill>
          <a:blip r:embed="rId2"/>
          <a:stretch>
            <a:fillRect/>
          </a:stretch>
        </p:blipFill>
        <p:spPr>
          <a:xfrm>
            <a:off x="124691" y="2283488"/>
            <a:ext cx="8902931" cy="3294351"/>
          </a:xfrm>
          <a:prstGeom prst="rect">
            <a:avLst/>
          </a:prstGeom>
        </p:spPr>
      </p:pic>
    </p:spTree>
    <p:extLst>
      <p:ext uri="{BB962C8B-B14F-4D97-AF65-F5344CB8AC3E}">
        <p14:creationId xmlns:p14="http://schemas.microsoft.com/office/powerpoint/2010/main" val="3063018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Who We Are…</a:t>
            </a:r>
          </a:p>
        </p:txBody>
      </p:sp>
      <p:sp>
        <p:nvSpPr>
          <p:cNvPr id="6" name="Content Placeholder 5"/>
          <p:cNvSpPr>
            <a:spLocks noGrp="1"/>
          </p:cNvSpPr>
          <p:nvPr>
            <p:ph idx="1"/>
          </p:nvPr>
        </p:nvSpPr>
        <p:spPr>
          <a:xfrm>
            <a:off x="545504" y="1319893"/>
            <a:ext cx="8052992" cy="4812600"/>
          </a:xfrm>
        </p:spPr>
        <p:txBody>
          <a:bodyPr/>
          <a:lstStyle/>
          <a:p>
            <a:pPr>
              <a:buFont typeface="Wingdings" panose="05000000000000000000" pitchFamily="2" charset="2"/>
              <a:buChar char="§"/>
            </a:pPr>
            <a:endParaRPr lang="en-US" sz="2000" dirty="0"/>
          </a:p>
          <a:p>
            <a:pPr>
              <a:buFont typeface="Wingdings" panose="05000000000000000000" pitchFamily="2" charset="2"/>
              <a:buChar char="§"/>
            </a:pPr>
            <a:r>
              <a:rPr lang="en-US" sz="2000" dirty="0"/>
              <a:t>WellSense Health Plan is a non-profit managed care organization committed to providing the highest quality healthcare coverage to underserved populations.</a:t>
            </a:r>
          </a:p>
          <a:p>
            <a:pPr marL="0" indent="0">
              <a:buNone/>
            </a:pPr>
            <a:endParaRPr lang="en-US" sz="2000" dirty="0"/>
          </a:p>
          <a:p>
            <a:pPr>
              <a:buFont typeface="Wingdings" panose="05000000000000000000" pitchFamily="2" charset="2"/>
              <a:buChar char="§"/>
            </a:pPr>
            <a:r>
              <a:rPr lang="en-US" sz="2000" dirty="0"/>
              <a:t>We operate in MA and NH </a:t>
            </a:r>
          </a:p>
          <a:p>
            <a:pPr lvl="1">
              <a:buClr>
                <a:schemeClr val="accent2"/>
              </a:buClr>
            </a:pPr>
            <a:r>
              <a:rPr lang="en-US" sz="2000" dirty="0"/>
              <a:t>MA Medicaid or </a:t>
            </a:r>
            <a:r>
              <a:rPr lang="en-US" sz="2000" dirty="0" err="1"/>
              <a:t>MassHealth</a:t>
            </a:r>
            <a:r>
              <a:rPr lang="en-US" sz="2000" dirty="0"/>
              <a:t> (including ACO)</a:t>
            </a:r>
          </a:p>
          <a:p>
            <a:pPr lvl="1">
              <a:buClr>
                <a:schemeClr val="accent2"/>
              </a:buClr>
            </a:pPr>
            <a:r>
              <a:rPr lang="en-US" sz="2000" dirty="0"/>
              <a:t>MA Clarity plans which includes ConnectorCare</a:t>
            </a:r>
          </a:p>
          <a:p>
            <a:pPr lvl="1">
              <a:buClr>
                <a:schemeClr val="accent2"/>
              </a:buClr>
            </a:pPr>
            <a:r>
              <a:rPr lang="en-US" sz="2000" dirty="0"/>
              <a:t>MA Senior Care Options (available in Barnstable, Bristol, Hampden, Plymouth &amp; Suffolk counties)</a:t>
            </a:r>
          </a:p>
          <a:p>
            <a:pPr lvl="1">
              <a:buClr>
                <a:schemeClr val="accent2"/>
              </a:buClr>
            </a:pPr>
            <a:r>
              <a:rPr lang="en-US" sz="2000" dirty="0"/>
              <a:t>NH Medicaid</a:t>
            </a:r>
          </a:p>
          <a:p>
            <a:pPr lvl="1">
              <a:buClr>
                <a:schemeClr val="accent2"/>
              </a:buClr>
            </a:pPr>
            <a:r>
              <a:rPr lang="en-US" sz="2000" dirty="0"/>
              <a:t>NH Medicare Advantage</a:t>
            </a:r>
          </a:p>
          <a:p>
            <a:pPr lvl="1">
              <a:buClr>
                <a:schemeClr val="accent2"/>
              </a:buClr>
            </a:pPr>
            <a:endParaRPr lang="en-US" sz="2000" dirty="0"/>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a:t>
            </a:fld>
            <a:endParaRPr lang="en-US"/>
          </a:p>
        </p:txBody>
      </p:sp>
      <p:sp>
        <p:nvSpPr>
          <p:cNvPr id="7"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6499755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Provider Responsibilities</a:t>
            </a:r>
            <a:br>
              <a:rPr lang="en-US" dirty="0"/>
            </a:br>
            <a:r>
              <a:rPr lang="en-US" i="1" dirty="0"/>
              <a:t>Wait Time Policies - SCO</a:t>
            </a: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Content Placeholder 3"/>
          <p:cNvPicPr>
            <a:picLocks noGrp="1" noChangeAspect="1"/>
          </p:cNvPicPr>
          <p:nvPr>
            <p:ph idx="1"/>
          </p:nvPr>
        </p:nvPicPr>
        <p:blipFill>
          <a:blip r:embed="rId2"/>
          <a:stretch>
            <a:fillRect/>
          </a:stretch>
        </p:blipFill>
        <p:spPr>
          <a:xfrm>
            <a:off x="174567" y="2108536"/>
            <a:ext cx="8570422" cy="3552431"/>
          </a:xfrm>
          <a:prstGeom prst="rect">
            <a:avLst/>
          </a:prstGeom>
        </p:spPr>
      </p:pic>
    </p:spTree>
    <p:extLst>
      <p:ext uri="{BB962C8B-B14F-4D97-AF65-F5344CB8AC3E}">
        <p14:creationId xmlns:p14="http://schemas.microsoft.com/office/powerpoint/2010/main" val="3680969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Provider Responsibilities</a:t>
            </a:r>
            <a:br>
              <a:rPr lang="en-US" dirty="0"/>
            </a:br>
            <a:r>
              <a:rPr lang="en-US" i="1" dirty="0"/>
              <a:t>Cultural Competency</a:t>
            </a:r>
            <a:endParaRPr lang="en-US" dirty="0"/>
          </a:p>
        </p:txBody>
      </p:sp>
      <p:sp>
        <p:nvSpPr>
          <p:cNvPr id="6" name="Content Placeholder 5"/>
          <p:cNvSpPr>
            <a:spLocks noGrp="1"/>
          </p:cNvSpPr>
          <p:nvPr>
            <p:ph idx="1"/>
          </p:nvPr>
        </p:nvSpPr>
        <p:spPr>
          <a:xfrm>
            <a:off x="545504" y="1319892"/>
            <a:ext cx="8052992" cy="4757200"/>
          </a:xfrm>
        </p:spPr>
        <p:txBody>
          <a:bodyPr/>
          <a:lstStyle/>
          <a:p>
            <a:pPr marL="55563" indent="0">
              <a:lnSpc>
                <a:spcPct val="80000"/>
              </a:lnSpc>
              <a:buNone/>
              <a:defRPr/>
            </a:pPr>
            <a:r>
              <a:rPr lang="en-US" altLang="en-US" sz="1800" dirty="0"/>
              <a:t>The Plan encourages and expects providers to:</a:t>
            </a:r>
          </a:p>
          <a:p>
            <a:pPr>
              <a:lnSpc>
                <a:spcPct val="80000"/>
              </a:lnSpc>
              <a:buNone/>
              <a:defRPr/>
            </a:pPr>
            <a:endParaRPr lang="en-US" altLang="en-US" sz="1800" dirty="0"/>
          </a:p>
          <a:p>
            <a:pPr lvl="1">
              <a:lnSpc>
                <a:spcPct val="80000"/>
              </a:lnSpc>
              <a:buFont typeface="Arial" panose="020B0604020202020204" pitchFamily="34" charset="0"/>
              <a:buChar char="•"/>
              <a:defRPr/>
            </a:pPr>
            <a:r>
              <a:rPr lang="en-US" altLang="en-US" sz="1800" dirty="0"/>
              <a:t>Be aware of cultural differences and the potential impact of those cultural differences </a:t>
            </a:r>
          </a:p>
          <a:p>
            <a:pPr lvl="1" indent="0">
              <a:lnSpc>
                <a:spcPct val="80000"/>
              </a:lnSpc>
              <a:buNone/>
              <a:defRPr/>
            </a:pPr>
            <a:endParaRPr lang="en-US" altLang="en-US" sz="1800" dirty="0"/>
          </a:p>
          <a:p>
            <a:pPr lvl="1">
              <a:lnSpc>
                <a:spcPct val="80000"/>
              </a:lnSpc>
              <a:buFont typeface="Arial" panose="020B0604020202020204" pitchFamily="34" charset="0"/>
              <a:buChar char="•"/>
              <a:defRPr/>
            </a:pPr>
            <a:r>
              <a:rPr lang="en-US" altLang="en-US" sz="1800" dirty="0"/>
              <a:t>Acquire cultural knowledge and skills to understand the needs of the populations they serve –</a:t>
            </a:r>
          </a:p>
          <a:p>
            <a:pPr marL="287337" lvl="1" indent="0">
              <a:lnSpc>
                <a:spcPct val="80000"/>
              </a:lnSpc>
              <a:buNone/>
              <a:defRPr/>
            </a:pPr>
            <a:r>
              <a:rPr lang="en-US" altLang="en-US" sz="1800" b="1" dirty="0">
                <a:solidFill>
                  <a:srgbClr val="CC00CC"/>
                </a:solidFill>
                <a:hlinkClick r:id="rId2"/>
              </a:rPr>
              <a:t>https://www.wellsense.org/providers/ma/training-and-support</a:t>
            </a:r>
            <a:endParaRPr lang="en-US" altLang="en-US" sz="1800" b="1" dirty="0">
              <a:solidFill>
                <a:srgbClr val="CC00CC"/>
              </a:solidFill>
            </a:endParaRPr>
          </a:p>
          <a:p>
            <a:pPr lvl="1" indent="0">
              <a:lnSpc>
                <a:spcPct val="80000"/>
              </a:lnSpc>
              <a:buNone/>
              <a:defRPr/>
            </a:pPr>
            <a:endParaRPr lang="en-US" altLang="en-US" sz="1800" b="1" dirty="0">
              <a:solidFill>
                <a:srgbClr val="38C6D2"/>
              </a:solidFill>
            </a:endParaRPr>
          </a:p>
          <a:p>
            <a:pPr lvl="1">
              <a:lnSpc>
                <a:spcPct val="80000"/>
              </a:lnSpc>
              <a:buFont typeface="Arial" panose="020B0604020202020204" pitchFamily="34" charset="0"/>
              <a:buChar char="•"/>
              <a:defRPr/>
            </a:pPr>
            <a:r>
              <a:rPr lang="en-US" altLang="en-US" sz="1800" dirty="0"/>
              <a:t>Ask questions relevant to how the family and culture values might influence the patient’s health care perceptions and needs </a:t>
            </a:r>
          </a:p>
          <a:p>
            <a:pPr lvl="1" indent="0">
              <a:lnSpc>
                <a:spcPct val="80000"/>
              </a:lnSpc>
              <a:buNone/>
              <a:defRPr/>
            </a:pPr>
            <a:endParaRPr lang="en-US" altLang="en-US" sz="1800" dirty="0"/>
          </a:p>
          <a:p>
            <a:pPr lvl="1">
              <a:lnSpc>
                <a:spcPct val="80000"/>
              </a:lnSpc>
              <a:buFont typeface="Arial" panose="020B0604020202020204" pitchFamily="34" charset="0"/>
              <a:buChar char="•"/>
              <a:defRPr/>
            </a:pPr>
            <a:r>
              <a:rPr lang="en-US" altLang="en-US" sz="1800" dirty="0"/>
              <a:t>Listen to the patient’s opinion in considering treatment options</a:t>
            </a:r>
          </a:p>
          <a:p>
            <a:pPr lvl="1" indent="0">
              <a:lnSpc>
                <a:spcPct val="80000"/>
              </a:lnSpc>
              <a:buNone/>
              <a:defRPr/>
            </a:pPr>
            <a:endParaRPr lang="en-US" altLang="en-US" sz="1800" dirty="0"/>
          </a:p>
          <a:p>
            <a:pPr lvl="1">
              <a:lnSpc>
                <a:spcPct val="80000"/>
              </a:lnSpc>
              <a:buFont typeface="Arial" panose="020B0604020202020204" pitchFamily="34" charset="0"/>
              <a:buChar char="•"/>
              <a:defRPr/>
            </a:pPr>
            <a:r>
              <a:rPr lang="en-US" altLang="en-US" sz="1800" dirty="0"/>
              <a:t>Assist members (such as those with disabilities) in maximizing both their involvement in their care as well as their independence and functioning</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51</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7836832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Provider Responsibilities</a:t>
            </a:r>
            <a:br>
              <a:rPr lang="en-US" dirty="0"/>
            </a:br>
            <a:r>
              <a:rPr lang="en-US" i="1" dirty="0"/>
              <a:t>Primary Care Providers</a:t>
            </a:r>
            <a:endParaRPr lang="en-US" dirty="0"/>
          </a:p>
        </p:txBody>
      </p:sp>
      <p:sp>
        <p:nvSpPr>
          <p:cNvPr id="6" name="Content Placeholder 5"/>
          <p:cNvSpPr>
            <a:spLocks noGrp="1"/>
          </p:cNvSpPr>
          <p:nvPr>
            <p:ph idx="1"/>
          </p:nvPr>
        </p:nvSpPr>
        <p:spPr>
          <a:xfrm>
            <a:off x="545504" y="1319892"/>
            <a:ext cx="8052992" cy="4637680"/>
          </a:xfrm>
        </p:spPr>
        <p:txBody>
          <a:bodyPr/>
          <a:lstStyle/>
          <a:p>
            <a:pPr marL="0" indent="0">
              <a:buFont typeface="Arial" charset="0"/>
              <a:buNone/>
              <a:defRPr/>
            </a:pPr>
            <a:endParaRPr lang="en-US" sz="1800" dirty="0"/>
          </a:p>
          <a:p>
            <a:pPr marL="0" indent="0">
              <a:buFont typeface="Arial" charset="0"/>
              <a:buNone/>
              <a:defRPr/>
            </a:pPr>
            <a:r>
              <a:rPr lang="en-US" sz="1800" dirty="0"/>
              <a:t>Resources for training on the following topics are available on the Plan’s provider portal and also via Massachusetts Health Quality Partners (MHQP) link: 		</a:t>
            </a:r>
          </a:p>
          <a:p>
            <a:pPr marL="0" indent="0">
              <a:buFont typeface="Arial" charset="0"/>
              <a:buNone/>
              <a:defRPr/>
            </a:pPr>
            <a:r>
              <a:rPr lang="en-US" sz="1800" dirty="0"/>
              <a:t>		       </a:t>
            </a:r>
            <a:r>
              <a:rPr lang="en-US" sz="1800" u="sng" dirty="0">
                <a:hlinkClick r:id="rId2"/>
              </a:rPr>
              <a:t>http://www.mhqp.org/</a:t>
            </a:r>
            <a:endParaRPr lang="en-US" sz="1800" dirty="0"/>
          </a:p>
          <a:p>
            <a:pPr marL="0" indent="0">
              <a:buFont typeface="Arial" charset="0"/>
              <a:buNone/>
              <a:defRPr/>
            </a:pPr>
            <a:r>
              <a:rPr lang="en-US" sz="1800" dirty="0"/>
              <a:t> </a:t>
            </a:r>
          </a:p>
          <a:p>
            <a:pPr lvl="1">
              <a:buFont typeface="Arial" charset="0"/>
              <a:buChar char="–"/>
              <a:defRPr/>
            </a:pPr>
            <a:r>
              <a:rPr lang="en-US" sz="1800" dirty="0"/>
              <a:t>Issues concerning adult men and women &amp; regular care they should receive</a:t>
            </a:r>
          </a:p>
          <a:p>
            <a:pPr lvl="1">
              <a:buFont typeface="Arial" charset="0"/>
              <a:buChar char="–"/>
              <a:defRPr/>
            </a:pPr>
            <a:r>
              <a:rPr lang="en-US" sz="1800" dirty="0"/>
              <a:t>Issues of adolescence</a:t>
            </a:r>
          </a:p>
          <a:p>
            <a:pPr lvl="1">
              <a:buFont typeface="Arial" charset="0"/>
              <a:buChar char="–"/>
              <a:defRPr/>
            </a:pPr>
            <a:r>
              <a:rPr lang="en-US" sz="1800" dirty="0"/>
              <a:t>Issues concerning women</a:t>
            </a:r>
          </a:p>
          <a:p>
            <a:pPr lvl="1">
              <a:buFont typeface="Arial" charset="0"/>
              <a:buChar char="–"/>
              <a:defRPr/>
            </a:pPr>
            <a:r>
              <a:rPr lang="en-US" sz="1800" dirty="0"/>
              <a:t>Issues concerning persons with disabilities</a:t>
            </a:r>
          </a:p>
          <a:p>
            <a:pPr lvl="1">
              <a:buFont typeface="Arial" charset="0"/>
              <a:buChar char="–"/>
              <a:defRPr/>
            </a:pPr>
            <a:r>
              <a:rPr lang="en-US" sz="1800" dirty="0"/>
              <a:t>Issues concerning  other special populations including homeless, high-risk pregnant women, and children in the care and custody of DCF and youth affiliated DYS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89960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Provider Responsibilities</a:t>
            </a:r>
            <a:br>
              <a:rPr lang="en-US" dirty="0"/>
            </a:br>
            <a:r>
              <a:rPr lang="en-US" i="1" dirty="0"/>
              <a:t>Adult Prevention Guidelines SCO</a:t>
            </a:r>
            <a:endParaRPr lang="en-US" dirty="0"/>
          </a:p>
        </p:txBody>
      </p:sp>
      <p:sp>
        <p:nvSpPr>
          <p:cNvPr id="6" name="Content Placeholder 5"/>
          <p:cNvSpPr>
            <a:spLocks noGrp="1"/>
          </p:cNvSpPr>
          <p:nvPr>
            <p:ph idx="1"/>
          </p:nvPr>
        </p:nvSpPr>
        <p:spPr>
          <a:xfrm>
            <a:off x="207818" y="1455614"/>
            <a:ext cx="8553797" cy="4662553"/>
          </a:xfrm>
        </p:spPr>
        <p:txBody>
          <a:bodyPr/>
          <a:lstStyle/>
          <a:p>
            <a:pPr marL="0" indent="0" algn="ctr">
              <a:buFont typeface="Arial" charset="0"/>
              <a:buNone/>
              <a:defRPr/>
            </a:pPr>
            <a:r>
              <a:rPr lang="en-US" sz="1800" b="1" dirty="0"/>
              <a:t>Provide awareness and training for Fall Prevention to our SCO members</a:t>
            </a:r>
          </a:p>
          <a:p>
            <a:pPr marL="0" indent="0">
              <a:buFont typeface="Arial" charset="0"/>
              <a:buNone/>
              <a:defRPr/>
            </a:pPr>
            <a:r>
              <a:rPr lang="en-US" sz="1800" dirty="0"/>
              <a:t>Falls are the leading cause of injury to the Elder Population. Every 17 seconds an elder will be treated in the ED for a Fall.</a:t>
            </a:r>
          </a:p>
          <a:p>
            <a:pPr>
              <a:defRPr/>
            </a:pPr>
            <a:r>
              <a:rPr lang="en-US" sz="1800" dirty="0"/>
              <a:t>Support members by providing awareness &amp;training to your SCO members.</a:t>
            </a:r>
          </a:p>
          <a:p>
            <a:pPr>
              <a:defRPr/>
            </a:pPr>
            <a:r>
              <a:rPr lang="en-US" sz="1800" dirty="0"/>
              <a:t>Screen all members for Fall Risk by completing:</a:t>
            </a:r>
          </a:p>
          <a:p>
            <a:pPr marL="0" indent="0">
              <a:spcBef>
                <a:spcPts val="0"/>
              </a:spcBef>
              <a:buFont typeface="Arial" charset="0"/>
              <a:buNone/>
              <a:defRPr/>
            </a:pPr>
            <a:r>
              <a:rPr lang="en-US" sz="1800" dirty="0"/>
              <a:t>		A full medication and functional assessment review</a:t>
            </a:r>
          </a:p>
          <a:p>
            <a:pPr marL="0" indent="0">
              <a:spcBef>
                <a:spcPts val="0"/>
              </a:spcBef>
              <a:buFont typeface="Arial" charset="0"/>
              <a:buNone/>
              <a:defRPr/>
            </a:pPr>
            <a:r>
              <a:rPr lang="en-US" sz="1800" dirty="0"/>
              <a:t>		A screening for previous Falls to determine member risk</a:t>
            </a:r>
          </a:p>
          <a:p>
            <a:pPr>
              <a:defRPr/>
            </a:pPr>
            <a:r>
              <a:rPr lang="en-US" sz="1800" dirty="0"/>
              <a:t>Implement interventions based on Falls Risk</a:t>
            </a:r>
          </a:p>
          <a:p>
            <a:pPr>
              <a:defRPr/>
            </a:pPr>
            <a:r>
              <a:rPr lang="en-US" sz="1800" dirty="0"/>
              <a:t>Educate office staff on assessing &amp; documenting previous member Falls, the cause and interventions put in place to prevent future Falls</a:t>
            </a:r>
          </a:p>
          <a:p>
            <a:pPr>
              <a:defRPr/>
            </a:pPr>
            <a:r>
              <a:rPr lang="en-US" sz="1800" dirty="0"/>
              <a:t>Evaluate the effectiveness of the Fall Prevention activities through a 30 day follow up</a:t>
            </a:r>
          </a:p>
          <a:p>
            <a:pPr marL="0" indent="0">
              <a:buFont typeface="Arial" charset="0"/>
              <a:buNone/>
              <a:defRPr/>
            </a:pPr>
            <a:r>
              <a:rPr lang="en-US" dirty="0"/>
              <a:t>For Adult Preventive Guidelines &amp; a Fall prevention checklist visit this link at the </a:t>
            </a:r>
            <a:r>
              <a:rPr lang="en-US" i="1" dirty="0"/>
              <a:t>Massachusetts Health Quality Partners </a:t>
            </a:r>
            <a:r>
              <a:rPr lang="en-US" dirty="0"/>
              <a:t>website: </a:t>
            </a:r>
            <a:r>
              <a:rPr lang="en-US" u="sng" dirty="0">
                <a:hlinkClick r:id="rId2"/>
              </a:rPr>
              <a:t>http://www.mhqp.org/products_and_tools/?content_item_id=169#C9</a:t>
            </a:r>
            <a:endParaRPr lang="en-US" dirty="0">
              <a:cs typeface="Times New Roman" panose="02020603050405020304" pitchFamily="18" charset="0"/>
            </a:endParaRP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123008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Behavioral Health Services</a:t>
            </a:r>
            <a:br>
              <a:rPr lang="en-US" dirty="0"/>
            </a:br>
            <a:r>
              <a:rPr lang="en-US" i="1" dirty="0"/>
              <a:t>Mental Health and Substance Abuse</a:t>
            </a:r>
            <a:endParaRPr lang="en-US" dirty="0"/>
          </a:p>
        </p:txBody>
      </p:sp>
      <p:sp>
        <p:nvSpPr>
          <p:cNvPr id="6" name="Content Placeholder 5"/>
          <p:cNvSpPr>
            <a:spLocks noGrp="1"/>
          </p:cNvSpPr>
          <p:nvPr>
            <p:ph idx="1"/>
          </p:nvPr>
        </p:nvSpPr>
        <p:spPr>
          <a:xfrm>
            <a:off x="457200" y="1396538"/>
            <a:ext cx="8141296" cy="4746213"/>
          </a:xfrm>
        </p:spPr>
        <p:txBody>
          <a:bodyPr/>
          <a:lstStyle/>
          <a:p>
            <a:pPr marL="0" indent="0" algn="ctr">
              <a:buFont typeface="Arial" charset="0"/>
              <a:buNone/>
              <a:defRPr/>
            </a:pPr>
            <a:r>
              <a:rPr lang="en-US" sz="1800" b="1" dirty="0"/>
              <a:t>Integrated Care (Medical and Behavioral Health)</a:t>
            </a:r>
          </a:p>
          <a:p>
            <a:pPr>
              <a:buFont typeface="Arial" charset="0"/>
              <a:buChar char="•"/>
              <a:defRPr/>
            </a:pPr>
            <a:r>
              <a:rPr lang="en-US" sz="1800" dirty="0"/>
              <a:t>We partner with </a:t>
            </a:r>
            <a:r>
              <a:rPr lang="en-US" sz="1800" dirty="0">
                <a:hlinkClick r:id="rId2"/>
              </a:rPr>
              <a:t>Beacon Health Strategies</a:t>
            </a:r>
            <a:r>
              <a:rPr lang="en-US" sz="1800" dirty="0"/>
              <a:t> to administer our behavioral health program for our members.</a:t>
            </a:r>
          </a:p>
          <a:p>
            <a:pPr marL="0" indent="0">
              <a:buFont typeface="Arial" charset="0"/>
              <a:buNone/>
              <a:defRPr/>
            </a:pPr>
            <a:endParaRPr lang="en-US" sz="1800" dirty="0"/>
          </a:p>
          <a:p>
            <a:pPr>
              <a:buFont typeface="Arial" charset="0"/>
              <a:buChar char="•"/>
              <a:defRPr/>
            </a:pPr>
            <a:r>
              <a:rPr lang="en-US" sz="1800" b="1" dirty="0"/>
              <a:t>Early and Periodic Screening, Diagnosis and Treatment (EPSDT)</a:t>
            </a:r>
            <a:br>
              <a:rPr lang="en-US" sz="1800" dirty="0"/>
            </a:br>
            <a:r>
              <a:rPr lang="en-US" sz="1800" dirty="0"/>
              <a:t>Behavioral health screens are a normal and integral part of comprehensive well-child care. Along with MassHealth, we require primary care providers to offer a behavioral health screen to all MassHealth members under age 21 at every well child visit as part of the Early and Periodic Screening, Diagnosis and Treatment (EPSDT) schedule.</a:t>
            </a:r>
          </a:p>
          <a:p>
            <a:pPr marL="0" indent="0">
              <a:buFont typeface="Arial" charset="0"/>
              <a:buNone/>
              <a:defRPr/>
            </a:pPr>
            <a:endParaRPr lang="en-US" sz="1800" dirty="0"/>
          </a:p>
          <a:p>
            <a:pPr>
              <a:buFont typeface="Arial" charset="0"/>
              <a:buChar char="•"/>
              <a:defRPr/>
            </a:pPr>
            <a:r>
              <a:rPr lang="en-US" sz="1800" dirty="0"/>
              <a:t>Please visit </a:t>
            </a:r>
            <a:r>
              <a:rPr lang="en-US" sz="1800" dirty="0">
                <a:hlinkClick r:id="rId3"/>
              </a:rPr>
              <a:t>www.wellsense.org</a:t>
            </a:r>
            <a:r>
              <a:rPr lang="en-US" sz="1800" dirty="0"/>
              <a:t>, Provider Resources, for a list of resources available, including but not limited to, the </a:t>
            </a:r>
            <a:r>
              <a:rPr lang="en-US" sz="1800" i="1" dirty="0">
                <a:solidFill>
                  <a:srgbClr val="000099"/>
                </a:solidFill>
              </a:rPr>
              <a:t>PCP Tool Kit</a:t>
            </a:r>
            <a:r>
              <a:rPr lang="en-US" sz="1800" dirty="0"/>
              <a:t> or </a:t>
            </a:r>
            <a:r>
              <a:rPr lang="en-US" sz="1800" i="1" dirty="0">
                <a:solidFill>
                  <a:srgbClr val="000099"/>
                </a:solidFill>
              </a:rPr>
              <a:t>Tips for CBHI Providers working with MCPAP</a:t>
            </a:r>
            <a:r>
              <a:rPr lang="en-US" sz="1800" i="1" dirty="0"/>
              <a:t>.</a:t>
            </a:r>
            <a:r>
              <a:rPr lang="en-US" sz="1800" dirty="0"/>
              <a:t>  We also provide a link to the </a:t>
            </a:r>
            <a:r>
              <a:rPr lang="en-US" sz="1800" dirty="0" err="1">
                <a:solidFill>
                  <a:srgbClr val="000099"/>
                </a:solidFill>
              </a:rPr>
              <a:t>MassHealth</a:t>
            </a:r>
            <a:r>
              <a:rPr lang="en-US" sz="1800" dirty="0">
                <a:solidFill>
                  <a:srgbClr val="000099"/>
                </a:solidFill>
              </a:rPr>
              <a:t>-approved screening tools.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54</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714438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Behavioral Health Services</a:t>
            </a:r>
            <a:br>
              <a:rPr lang="en-US" dirty="0"/>
            </a:br>
            <a:r>
              <a:rPr lang="en-US" i="1" dirty="0"/>
              <a:t>Mental Health and Substance Abuse</a:t>
            </a:r>
            <a:endParaRPr lang="en-US" dirty="0"/>
          </a:p>
        </p:txBody>
      </p:sp>
      <p:sp>
        <p:nvSpPr>
          <p:cNvPr id="6" name="Content Placeholder 5"/>
          <p:cNvSpPr>
            <a:spLocks noGrp="1"/>
          </p:cNvSpPr>
          <p:nvPr>
            <p:ph idx="1"/>
          </p:nvPr>
        </p:nvSpPr>
        <p:spPr>
          <a:xfrm>
            <a:off x="545504" y="1455614"/>
            <a:ext cx="8052992" cy="2935162"/>
          </a:xfrm>
        </p:spPr>
        <p:txBody>
          <a:bodyPr/>
          <a:lstStyle/>
          <a:p>
            <a:pPr marL="0" indent="0">
              <a:spcBef>
                <a:spcPct val="0"/>
              </a:spcBef>
              <a:buClrTx/>
              <a:buNone/>
              <a:defRPr/>
            </a:pPr>
            <a:endParaRPr lang="en-US" altLang="en-US" sz="1800" dirty="0"/>
          </a:p>
          <a:p>
            <a:pPr marL="0" indent="0">
              <a:spcBef>
                <a:spcPct val="0"/>
              </a:spcBef>
              <a:buClrTx/>
              <a:buNone/>
              <a:defRPr/>
            </a:pPr>
            <a:endParaRPr lang="en-US" altLang="en-US" sz="1800" dirty="0"/>
          </a:p>
          <a:p>
            <a:pPr marL="0" indent="0">
              <a:spcBef>
                <a:spcPct val="0"/>
              </a:spcBef>
              <a:buClrTx/>
              <a:buNone/>
              <a:defRPr/>
            </a:pPr>
            <a:r>
              <a:rPr lang="en-US" altLang="en-US" sz="1800" dirty="0"/>
              <a:t>Contact Information:</a:t>
            </a:r>
          </a:p>
          <a:p>
            <a:pPr marL="0" indent="0">
              <a:spcBef>
                <a:spcPct val="0"/>
              </a:spcBef>
              <a:buClrTx/>
              <a:buNone/>
              <a:defRPr/>
            </a:pPr>
            <a:endParaRPr lang="en-US" altLang="en-US" sz="1800" dirty="0"/>
          </a:p>
          <a:p>
            <a:pPr lvl="1">
              <a:spcBef>
                <a:spcPct val="0"/>
              </a:spcBef>
              <a:buFont typeface="Arial" panose="020B0604020202020204" pitchFamily="34" charset="0"/>
              <a:buChar char="•"/>
              <a:defRPr/>
            </a:pPr>
            <a:r>
              <a:rPr lang="en-US" altLang="en-US" sz="1800" dirty="0"/>
              <a:t>For MassHealth Members: 888-217-3501</a:t>
            </a:r>
          </a:p>
          <a:p>
            <a:pPr lvl="1">
              <a:spcBef>
                <a:spcPct val="0"/>
              </a:spcBef>
              <a:buFont typeface="Arial" panose="020B0604020202020204" pitchFamily="34" charset="0"/>
              <a:buChar char="•"/>
              <a:defRPr/>
            </a:pPr>
            <a:r>
              <a:rPr lang="en-US" altLang="en-US" sz="1800" dirty="0"/>
              <a:t>For Clarity Plans:  877-957-5600</a:t>
            </a:r>
          </a:p>
          <a:p>
            <a:pPr lvl="1">
              <a:spcBef>
                <a:spcPct val="0"/>
              </a:spcBef>
              <a:buFont typeface="Arial" panose="020B0604020202020204" pitchFamily="34" charset="0"/>
              <a:buChar char="•"/>
              <a:defRPr/>
            </a:pPr>
            <a:r>
              <a:rPr lang="en-US" altLang="en-US" sz="1800" dirty="0"/>
              <a:t>For SCO Members: 855-833-8125</a:t>
            </a:r>
          </a:p>
          <a:p>
            <a:pPr lvl="1">
              <a:spcBef>
                <a:spcPct val="0"/>
              </a:spcBef>
              <a:buFont typeface="Arial" charset="0"/>
              <a:buChar char="–"/>
              <a:defRPr/>
            </a:pPr>
            <a:endParaRPr lang="en-US" altLang="en-US" sz="1800" dirty="0"/>
          </a:p>
          <a:p>
            <a:pPr lvl="1">
              <a:spcBef>
                <a:spcPct val="0"/>
              </a:spcBef>
              <a:buFont typeface="Arial" panose="020B0604020202020204" pitchFamily="34" charset="0"/>
              <a:buChar char="•"/>
              <a:defRPr/>
            </a:pPr>
            <a:r>
              <a:rPr lang="en-US" altLang="en-US" sz="1800" dirty="0"/>
              <a:t>For Providers: 866-444-5155</a:t>
            </a:r>
          </a:p>
          <a:p>
            <a:pPr lvl="1">
              <a:spcBef>
                <a:spcPct val="0"/>
              </a:spcBef>
              <a:buFont typeface="Arial" panose="020B0604020202020204" pitchFamily="34" charset="0"/>
              <a:buChar char="•"/>
              <a:defRPr/>
            </a:pPr>
            <a:r>
              <a:rPr lang="en-US" altLang="en-US" sz="1800" dirty="0"/>
              <a:t>For Claims:     888-249-0478</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5306231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5503" y="1774028"/>
            <a:ext cx="7925165" cy="2852737"/>
          </a:xfrm>
        </p:spPr>
        <p:txBody>
          <a:bodyPr/>
          <a:lstStyle/>
          <a:p>
            <a:r>
              <a:rPr lang="en-US" dirty="0"/>
              <a:t>Updates and Reminders</a:t>
            </a:r>
          </a:p>
        </p:txBody>
      </p:sp>
      <p:sp>
        <p:nvSpPr>
          <p:cNvPr id="4" name="Slide Number Placeholder 3"/>
          <p:cNvSpPr>
            <a:spLocks noGrp="1"/>
          </p:cNvSpPr>
          <p:nvPr>
            <p:ph type="sldNum" sz="quarter" idx="4294967295"/>
          </p:nvPr>
        </p:nvSpPr>
        <p:spPr>
          <a:xfrm>
            <a:off x="8712200" y="6361113"/>
            <a:ext cx="431800" cy="365125"/>
          </a:xfrm>
        </p:spPr>
        <p:txBody>
          <a:bodyPr/>
          <a:lstStyle/>
          <a:p>
            <a:fld id="{35CCB4D7-5985-A54F-961A-60A02F9C85E0}" type="slidenum">
              <a:rPr lang="en-US" smtClean="0"/>
              <a:t>56</a:t>
            </a:fld>
            <a:endParaRPr lang="en-US"/>
          </a:p>
        </p:txBody>
      </p:sp>
    </p:spTree>
    <p:extLst>
      <p:ext uri="{BB962C8B-B14F-4D97-AF65-F5344CB8AC3E}">
        <p14:creationId xmlns:p14="http://schemas.microsoft.com/office/powerpoint/2010/main" val="29085426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Provider Demographic Changes</a:t>
            </a:r>
          </a:p>
        </p:txBody>
      </p:sp>
      <p:sp>
        <p:nvSpPr>
          <p:cNvPr id="6" name="Content Placeholder 5"/>
          <p:cNvSpPr>
            <a:spLocks noGrp="1"/>
          </p:cNvSpPr>
          <p:nvPr>
            <p:ph idx="1"/>
          </p:nvPr>
        </p:nvSpPr>
        <p:spPr>
          <a:xfrm>
            <a:off x="290945" y="1319892"/>
            <a:ext cx="8495607" cy="5614357"/>
          </a:xfrm>
        </p:spPr>
        <p:txBody>
          <a:bodyPr/>
          <a:lstStyle/>
          <a:p>
            <a:pPr marL="0" indent="0" algn="ctr">
              <a:buNone/>
            </a:pPr>
            <a:r>
              <a:rPr lang="en-US" sz="1800" b="1" dirty="0"/>
              <a:t>It is critical to notify us of Provider Demographic Changes timely!</a:t>
            </a:r>
          </a:p>
          <a:p>
            <a:pPr>
              <a:buFont typeface="Wingdings" panose="05000000000000000000" pitchFamily="2" charset="2"/>
              <a:buChar char="Ø"/>
            </a:pPr>
            <a:r>
              <a:rPr lang="en-US" sz="1800" dirty="0"/>
              <a:t>Plan is required to keep provider information up to date and ensure plan online directory is kept current with the most accurate information. </a:t>
            </a:r>
          </a:p>
          <a:p>
            <a:pPr>
              <a:buFont typeface="Wingdings" panose="05000000000000000000" pitchFamily="2" charset="2"/>
              <a:buChar char="Ø"/>
            </a:pPr>
            <a:r>
              <a:rPr lang="en-US" sz="1800" dirty="0"/>
              <a:t>Providers are expected to notify the plan of any provider changes or updates as they occur and regularly, by working with their Provider Consultant to verify their Provider Demographic Rosters.</a:t>
            </a:r>
          </a:p>
          <a:p>
            <a:pPr>
              <a:buFont typeface="Wingdings" panose="05000000000000000000" pitchFamily="2" charset="2"/>
              <a:buChar char="Ø"/>
            </a:pPr>
            <a:r>
              <a:rPr lang="en-US" sz="1800" dirty="0"/>
              <a:t>Demographic changes that you should notify us about include:</a:t>
            </a:r>
          </a:p>
          <a:p>
            <a:pPr lvl="1">
              <a:buFont typeface="Wingdings" panose="05000000000000000000" pitchFamily="2" charset="2"/>
              <a:buChar char="§"/>
            </a:pPr>
            <a:r>
              <a:rPr lang="en-US" sz="1800" dirty="0"/>
              <a:t>Payment Changes- </a:t>
            </a:r>
            <a:r>
              <a:rPr lang="en-US" sz="1800" i="1" dirty="0"/>
              <a:t>this affects payments and will delay or interrupt payment if incorrect</a:t>
            </a:r>
          </a:p>
          <a:p>
            <a:pPr lvl="1">
              <a:buFont typeface="Wingdings" panose="05000000000000000000" pitchFamily="2" charset="2"/>
              <a:buChar char="§"/>
            </a:pPr>
            <a:r>
              <a:rPr lang="en-US" sz="1800" dirty="0"/>
              <a:t>Tax Identification Number or Entity Affiliation change (W-9 required)</a:t>
            </a:r>
          </a:p>
          <a:p>
            <a:pPr lvl="1">
              <a:buFont typeface="Wingdings" panose="05000000000000000000" pitchFamily="2" charset="2"/>
              <a:buChar char="§"/>
            </a:pPr>
            <a:r>
              <a:rPr lang="en-US" sz="1800" dirty="0"/>
              <a:t>Group Name or Affiliation change</a:t>
            </a:r>
          </a:p>
          <a:p>
            <a:pPr lvl="1">
              <a:buFont typeface="Wingdings" panose="05000000000000000000" pitchFamily="2" charset="2"/>
              <a:buChar char="§"/>
            </a:pPr>
            <a:r>
              <a:rPr lang="en-US" sz="1800" dirty="0"/>
              <a:t>National Provider Identifier</a:t>
            </a:r>
          </a:p>
          <a:p>
            <a:pPr lvl="1">
              <a:buFont typeface="Wingdings" panose="05000000000000000000" pitchFamily="2" charset="2"/>
              <a:buChar char="§"/>
            </a:pPr>
            <a:r>
              <a:rPr lang="en-US" sz="1800" dirty="0"/>
              <a:t>Mailing Address change</a:t>
            </a:r>
          </a:p>
          <a:p>
            <a:pPr lvl="1">
              <a:buFont typeface="Wingdings" panose="05000000000000000000" pitchFamily="2" charset="2"/>
              <a:buChar char="§"/>
            </a:pPr>
            <a:r>
              <a:rPr lang="en-US" sz="1800" dirty="0"/>
              <a:t>Telephone and/or Fax number update</a:t>
            </a:r>
          </a:p>
          <a:p>
            <a:pPr lvl="1">
              <a:buFont typeface="Wingdings" panose="05000000000000000000" pitchFamily="2" charset="2"/>
              <a:buChar char="§"/>
            </a:pPr>
            <a:r>
              <a:rPr lang="en-US" sz="1800" dirty="0"/>
              <a:t>Termination or Expiration </a:t>
            </a:r>
          </a:p>
          <a:p>
            <a:pPr lvl="1">
              <a:buFont typeface="Wingdings" panose="05000000000000000000" pitchFamily="2" charset="2"/>
              <a:buChar char="§"/>
            </a:pPr>
            <a:r>
              <a:rPr lang="en-US" sz="1800" dirty="0"/>
              <a:t>Provider updates in Panel Status</a:t>
            </a:r>
          </a:p>
          <a:p>
            <a:pPr lvl="1">
              <a:buFont typeface="Wingdings" panose="05000000000000000000" pitchFamily="2" charset="2"/>
              <a:buChar char="§"/>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1647158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How to submit Provider Demographic Changes</a:t>
            </a:r>
          </a:p>
        </p:txBody>
      </p:sp>
      <p:sp>
        <p:nvSpPr>
          <p:cNvPr id="6" name="Content Placeholder 5"/>
          <p:cNvSpPr>
            <a:spLocks noGrp="1"/>
          </p:cNvSpPr>
          <p:nvPr>
            <p:ph idx="1"/>
          </p:nvPr>
        </p:nvSpPr>
        <p:spPr>
          <a:xfrm>
            <a:off x="545503" y="1319891"/>
            <a:ext cx="8241049" cy="3198824"/>
          </a:xfrm>
        </p:spPr>
        <p:txBody>
          <a:bodyPr/>
          <a:lstStyle/>
          <a:p>
            <a:pPr marL="0" indent="0">
              <a:buNone/>
            </a:pPr>
            <a:endParaRPr lang="en-US" sz="1800" b="1" u="sng" dirty="0">
              <a:solidFill>
                <a:schemeClr val="bg2"/>
              </a:solidFill>
              <a:hlinkClick r:id="rId2"/>
            </a:endParaRPr>
          </a:p>
          <a:p>
            <a:pPr marL="0" indent="0">
              <a:buNone/>
            </a:pPr>
            <a:r>
              <a:rPr lang="en-US" sz="1800" b="1" u="sng" dirty="0">
                <a:solidFill>
                  <a:schemeClr val="bg2"/>
                </a:solidFill>
                <a:hlinkClick r:id="rId2"/>
              </a:rPr>
              <a:t>Provider changes and updates are critical.  Please submit within 60 days of change via the methods below.  </a:t>
            </a:r>
          </a:p>
          <a:p>
            <a:pPr marL="0" indent="0">
              <a:buNone/>
            </a:pPr>
            <a:endParaRPr lang="en-US" sz="1800" dirty="0">
              <a:solidFill>
                <a:schemeClr val="tx1"/>
              </a:solidFill>
              <a:hlinkClick r:id="rId2"/>
            </a:endParaRPr>
          </a:p>
          <a:p>
            <a:pPr marL="0" indent="0">
              <a:buNone/>
            </a:pPr>
            <a:r>
              <a:rPr lang="en-US" sz="1800" i="1" dirty="0">
                <a:hlinkClick r:id="rId2"/>
              </a:rPr>
              <a:t>Provider/Termination Change Form</a:t>
            </a:r>
            <a:r>
              <a:rPr lang="en-US" sz="1800" i="1" dirty="0"/>
              <a:t> can be emailed to </a:t>
            </a:r>
            <a:r>
              <a:rPr lang="en-US" sz="1800" dirty="0"/>
              <a:t> </a:t>
            </a:r>
            <a:r>
              <a:rPr lang="en-US" sz="1800" dirty="0">
                <a:hlinkClick r:id="rId3"/>
              </a:rPr>
              <a:t>Provider.ProcessingCenter@BMCHP-WellSense.org</a:t>
            </a:r>
            <a:r>
              <a:rPr lang="en-US" sz="1800" dirty="0"/>
              <a:t>.  Please include a W9 for remittance changes. </a:t>
            </a:r>
          </a:p>
          <a:p>
            <a:pPr marL="0" indent="0">
              <a:buNone/>
            </a:pPr>
            <a:r>
              <a:rPr lang="en-US" sz="1800" dirty="0"/>
              <a:t>Providers who appear in our directory will receive updates on our progress in rolling out </a:t>
            </a:r>
            <a:r>
              <a:rPr lang="en-US" sz="1800" dirty="0" err="1"/>
              <a:t>DirectAssure</a:t>
            </a:r>
            <a:r>
              <a:rPr lang="en-US" sz="1800" dirty="0"/>
              <a:t>.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860230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Importance of Provider Contacts</a:t>
            </a:r>
          </a:p>
        </p:txBody>
      </p:sp>
      <p:sp>
        <p:nvSpPr>
          <p:cNvPr id="6" name="Content Placeholder 5"/>
          <p:cNvSpPr>
            <a:spLocks noGrp="1"/>
          </p:cNvSpPr>
          <p:nvPr>
            <p:ph idx="1"/>
          </p:nvPr>
        </p:nvSpPr>
        <p:spPr>
          <a:xfrm>
            <a:off x="545504" y="1319892"/>
            <a:ext cx="8052992" cy="4490704"/>
          </a:xfrm>
        </p:spPr>
        <p:txBody>
          <a:bodyPr/>
          <a:lstStyle/>
          <a:p>
            <a:pPr marL="0" indent="0">
              <a:buNone/>
            </a:pPr>
            <a:endParaRPr lang="en-US" sz="1800" dirty="0"/>
          </a:p>
          <a:p>
            <a:pPr marL="0" indent="0">
              <a:buNone/>
            </a:pPr>
            <a:r>
              <a:rPr lang="en-US" sz="1800" dirty="0"/>
              <a:t>To ensure you receive important updates and notices please be sure to keep your contact information up to date with us. </a:t>
            </a:r>
          </a:p>
          <a:p>
            <a:pPr marL="0" indent="0">
              <a:buNone/>
            </a:pPr>
            <a:endParaRPr lang="en-US" sz="1800" dirty="0"/>
          </a:p>
          <a:p>
            <a:pPr marL="0" indent="0">
              <a:buNone/>
            </a:pPr>
            <a:r>
              <a:rPr lang="en-US" sz="1800" dirty="0"/>
              <a:t>Please reach out to your Provider Relations Consultant to inform us of staff changes in your office to ensure you and they are receiving our important email notifications.</a:t>
            </a:r>
          </a:p>
          <a:p>
            <a:pPr marL="0" indent="0">
              <a:buNone/>
            </a:pPr>
            <a:endParaRPr lang="en-US" sz="1800" dirty="0"/>
          </a:p>
          <a:p>
            <a:pPr marL="0" indent="0">
              <a:buNone/>
            </a:pPr>
            <a:r>
              <a:rPr lang="en-US" sz="1800" dirty="0"/>
              <a:t>You can also reach us at </a:t>
            </a:r>
            <a:r>
              <a:rPr lang="en-US" sz="1800" dirty="0">
                <a:hlinkClick r:id="rId2"/>
              </a:rPr>
              <a:t>Provider.Info@bmchp-wellsense.org</a:t>
            </a:r>
            <a:r>
              <a:rPr lang="en-US" sz="1800" dirty="0"/>
              <a:t> to request a  General Contact Form so we can update your contacts as requested.</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59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058174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5CCB4D7-5985-A54F-961A-60A02F9C85E0}" type="slidenum">
              <a:rPr lang="en-US" smtClean="0"/>
              <a:t>6</a:t>
            </a:fld>
            <a:endParaRPr lang="en-US"/>
          </a:p>
        </p:txBody>
      </p:sp>
      <p:sp>
        <p:nvSpPr>
          <p:cNvPr id="5" name="Title 4"/>
          <p:cNvSpPr>
            <a:spLocks noGrp="1"/>
          </p:cNvSpPr>
          <p:nvPr>
            <p:ph type="title"/>
          </p:nvPr>
        </p:nvSpPr>
        <p:spPr/>
        <p:txBody>
          <a:bodyPr/>
          <a:lstStyle/>
          <a:p>
            <a:pPr algn="ctr"/>
            <a:r>
              <a:rPr lang="en-US" dirty="0"/>
              <a:t>Our Member and Provider Network</a:t>
            </a:r>
          </a:p>
        </p:txBody>
      </p:sp>
      <p:sp>
        <p:nvSpPr>
          <p:cNvPr id="7" name="Title 3"/>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a:lstStyle>
          <a:p>
            <a:pPr algn="ctr"/>
            <a:endParaRPr lang="en-US" sz="2000" dirty="0"/>
          </a:p>
        </p:txBody>
      </p:sp>
      <p:sp>
        <p:nvSpPr>
          <p:cNvPr id="8" name="Text Placeholder 4"/>
          <p:cNvSpPr txBox="1">
            <a:spLocks/>
          </p:cNvSpPr>
          <p:nvPr/>
        </p:nvSpPr>
        <p:spPr>
          <a:xfrm>
            <a:off x="1066800" y="1487952"/>
            <a:ext cx="2590801" cy="315279"/>
          </a:xfrm>
          <a:prstGeom prst="rect">
            <a:avLst/>
          </a:prstGeom>
        </p:spPr>
        <p:txBody>
          <a:bodyPr vert="horz" lIns="91440" tIns="45720" rIns="91440" bIns="45720" rtlCol="0">
            <a:spAutoFit/>
          </a:bodyPr>
          <a:lstStyle>
            <a:lvl1pPr marL="137160" indent="-137160" algn="l" defTabSz="914400" rtl="0" eaLnBrk="1" latinLnBrk="0" hangingPunct="1">
              <a:lnSpc>
                <a:spcPct val="90000"/>
              </a:lnSpc>
              <a:spcBef>
                <a:spcPts val="1000"/>
              </a:spcBef>
              <a:buClr>
                <a:schemeClr val="accent1"/>
              </a:buClr>
              <a:buFont typeface="Arial" panose="020B0604020202020204" pitchFamily="34" charset="0"/>
              <a:buChar char="•"/>
              <a:defRPr sz="1600" kern="1200">
                <a:solidFill>
                  <a:schemeClr val="tx2"/>
                </a:solidFill>
                <a:latin typeface="+mn-lt"/>
                <a:ea typeface="+mn-ea"/>
                <a:cs typeface="+mn-cs"/>
              </a:defRPr>
            </a:lvl1pPr>
            <a:lvl2pPr marL="457200" indent="-169863"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2pPr>
            <a:lvl3pPr marL="627063" indent="-169863"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3pPr>
            <a:lvl4pPr marL="796925" indent="-169863"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4pPr>
            <a:lvl5pPr marL="1031875" indent="-169863"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Massachusetts</a:t>
            </a:r>
            <a:r>
              <a:rPr lang="en-US" dirty="0"/>
              <a:t> </a:t>
            </a:r>
          </a:p>
        </p:txBody>
      </p:sp>
      <p:sp>
        <p:nvSpPr>
          <p:cNvPr id="9" name="Text Placeholder 6"/>
          <p:cNvSpPr txBox="1">
            <a:spLocks/>
          </p:cNvSpPr>
          <p:nvPr/>
        </p:nvSpPr>
        <p:spPr>
          <a:xfrm>
            <a:off x="5181600" y="1476375"/>
            <a:ext cx="2746375" cy="639762"/>
          </a:xfrm>
          <a:prstGeom prst="rect">
            <a:avLst/>
          </a:prstGeom>
        </p:spPr>
        <p:txBody>
          <a:bodyPr/>
          <a:lstStyle>
            <a:lvl1pPr marL="137160" indent="-137160" algn="l" defTabSz="914400" rtl="0" eaLnBrk="1" latinLnBrk="0" hangingPunct="1">
              <a:lnSpc>
                <a:spcPct val="90000"/>
              </a:lnSpc>
              <a:spcBef>
                <a:spcPts val="1000"/>
              </a:spcBef>
              <a:buClr>
                <a:schemeClr val="accent1"/>
              </a:buClr>
              <a:buFont typeface="Arial" panose="020B0604020202020204" pitchFamily="34" charset="0"/>
              <a:buChar char="•"/>
              <a:defRPr sz="1600" kern="1200">
                <a:solidFill>
                  <a:schemeClr val="tx2"/>
                </a:solidFill>
                <a:latin typeface="+mn-lt"/>
                <a:ea typeface="+mn-ea"/>
                <a:cs typeface="+mn-cs"/>
              </a:defRPr>
            </a:lvl1pPr>
            <a:lvl2pPr marL="411480" indent="-137160"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2pPr>
            <a:lvl3pPr marL="574675" indent="-1174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3pPr>
            <a:lvl4pPr marL="744538" indent="-169863" algn="l" defTabSz="914400" rtl="0" eaLnBrk="1" latinLnBrk="0" hangingPunct="1">
              <a:lnSpc>
                <a:spcPct val="90000"/>
              </a:lnSpc>
              <a:spcBef>
                <a:spcPts val="500"/>
              </a:spcBef>
              <a:buClr>
                <a:schemeClr val="accent1"/>
              </a:buClr>
              <a:buFont typeface="Red Hat Text" panose="02010503040201060303" pitchFamily="2" charset="0"/>
              <a:buChar char="–"/>
              <a:defRPr sz="1600" kern="1200">
                <a:solidFill>
                  <a:schemeClr val="tx2"/>
                </a:solidFill>
                <a:latin typeface="+mn-lt"/>
                <a:ea typeface="+mn-ea"/>
                <a:cs typeface="+mn-cs"/>
              </a:defRPr>
            </a:lvl4pPr>
            <a:lvl5pPr marL="914400" indent="-169863"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New Hampshire</a:t>
            </a:r>
          </a:p>
        </p:txBody>
      </p:sp>
      <p:pic>
        <p:nvPicPr>
          <p:cNvPr id="10" name="Content Placeholder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4616450"/>
            <a:ext cx="1761927" cy="990600"/>
          </a:xfrm>
          <a:prstGeom prst="rect">
            <a:avLst/>
          </a:prstGeom>
        </p:spPr>
      </p:pic>
      <p:sp>
        <p:nvSpPr>
          <p:cNvPr id="11" name="TextBox 10"/>
          <p:cNvSpPr txBox="1"/>
          <p:nvPr/>
        </p:nvSpPr>
        <p:spPr>
          <a:xfrm>
            <a:off x="5719663" y="5581824"/>
            <a:ext cx="1295400" cy="215444"/>
          </a:xfrm>
          <a:prstGeom prst="rect">
            <a:avLst/>
          </a:prstGeom>
          <a:solidFill>
            <a:schemeClr val="accent4"/>
          </a:solidFill>
        </p:spPr>
        <p:txBody>
          <a:bodyPr wrap="square" rtlCol="0">
            <a:spAutoFit/>
          </a:bodyPr>
          <a:lstStyle/>
          <a:p>
            <a:r>
              <a:rPr lang="en-US" sz="800" b="1" dirty="0">
                <a:solidFill>
                  <a:schemeClr val="bg2"/>
                </a:solidFill>
              </a:rPr>
              <a:t>Community resources </a:t>
            </a:r>
          </a:p>
        </p:txBody>
      </p:sp>
      <p:sp>
        <p:nvSpPr>
          <p:cNvPr id="12" name="TextBox 11"/>
          <p:cNvSpPr txBox="1"/>
          <p:nvPr/>
        </p:nvSpPr>
        <p:spPr>
          <a:xfrm>
            <a:off x="1752601" y="5043215"/>
            <a:ext cx="1447800" cy="646331"/>
          </a:xfrm>
          <a:prstGeom prst="rect">
            <a:avLst/>
          </a:prstGeom>
          <a:solidFill>
            <a:schemeClr val="accent4"/>
          </a:solidFill>
        </p:spPr>
        <p:txBody>
          <a:bodyPr wrap="square" rtlCol="0">
            <a:spAutoFit/>
          </a:bodyPr>
          <a:lstStyle/>
          <a:p>
            <a:r>
              <a:rPr lang="en-US" sz="900" b="1" dirty="0">
                <a:solidFill>
                  <a:schemeClr val="bg2"/>
                </a:solidFill>
              </a:rPr>
              <a:t>17,900 primary care, specialists &amp; behavioral health providers</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899" y="4343400"/>
            <a:ext cx="1258093" cy="699814"/>
          </a:xfrm>
          <a:prstGeom prst="rect">
            <a:avLst/>
          </a:prstGeom>
        </p:spPr>
      </p:pic>
      <p:sp>
        <p:nvSpPr>
          <p:cNvPr id="14"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2" name="Picture 1"/>
          <p:cNvPicPr>
            <a:picLocks noChangeAspect="1"/>
          </p:cNvPicPr>
          <p:nvPr/>
        </p:nvPicPr>
        <p:blipFill>
          <a:blip r:embed="rId4"/>
          <a:stretch>
            <a:fillRect/>
          </a:stretch>
        </p:blipFill>
        <p:spPr>
          <a:xfrm>
            <a:off x="399539" y="1938209"/>
            <a:ext cx="2680041" cy="1570399"/>
          </a:xfrm>
          <a:prstGeom prst="rect">
            <a:avLst/>
          </a:prstGeom>
        </p:spPr>
      </p:pic>
      <p:pic>
        <p:nvPicPr>
          <p:cNvPr id="3" name="Picture 2"/>
          <p:cNvPicPr>
            <a:picLocks noChangeAspect="1"/>
          </p:cNvPicPr>
          <p:nvPr/>
        </p:nvPicPr>
        <p:blipFill>
          <a:blip r:embed="rId5"/>
          <a:stretch>
            <a:fillRect/>
          </a:stretch>
        </p:blipFill>
        <p:spPr>
          <a:xfrm>
            <a:off x="4934671" y="1847763"/>
            <a:ext cx="1620116" cy="2286000"/>
          </a:xfrm>
          <a:prstGeom prst="rect">
            <a:avLst/>
          </a:prstGeom>
        </p:spPr>
      </p:pic>
      <p:sp>
        <p:nvSpPr>
          <p:cNvPr id="6" name="TextBox 5"/>
          <p:cNvSpPr txBox="1"/>
          <p:nvPr/>
        </p:nvSpPr>
        <p:spPr>
          <a:xfrm>
            <a:off x="3200401" y="2116137"/>
            <a:ext cx="1403178" cy="6001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b="1" dirty="0">
                <a:solidFill>
                  <a:srgbClr val="FF0000"/>
                </a:solidFill>
              </a:rPr>
              <a:t>Over 600,000 Members across the state</a:t>
            </a:r>
          </a:p>
        </p:txBody>
      </p:sp>
      <p:sp>
        <p:nvSpPr>
          <p:cNvPr id="21" name="TextBox 20"/>
          <p:cNvSpPr txBox="1"/>
          <p:nvPr/>
        </p:nvSpPr>
        <p:spPr>
          <a:xfrm>
            <a:off x="6885879" y="2116137"/>
            <a:ext cx="1268906"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b="1" dirty="0">
                <a:solidFill>
                  <a:srgbClr val="FF0000"/>
                </a:solidFill>
              </a:rPr>
              <a:t>Over 70,000 Members across the state</a:t>
            </a:r>
          </a:p>
        </p:txBody>
      </p:sp>
    </p:spTree>
    <p:extLst>
      <p:ext uri="{BB962C8B-B14F-4D97-AF65-F5344CB8AC3E}">
        <p14:creationId xmlns:p14="http://schemas.microsoft.com/office/powerpoint/2010/main" val="808908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5504" y="422701"/>
            <a:ext cx="8052992" cy="1214906"/>
          </a:xfrm>
        </p:spPr>
        <p:txBody>
          <a:bodyPr>
            <a:normAutofit/>
          </a:bodyPr>
          <a:lstStyle/>
          <a:p>
            <a:pPr algn="ctr"/>
            <a:r>
              <a:rPr lang="en-US" sz="2700" dirty="0"/>
              <a:t>EFT Reminder!</a:t>
            </a:r>
            <a:br>
              <a:rPr lang="en-US" sz="2000" i="1" dirty="0"/>
            </a:br>
            <a:br>
              <a:rPr lang="en-US" sz="2000" dirty="0"/>
            </a:br>
            <a:endParaRPr lang="en-US" dirty="0"/>
          </a:p>
        </p:txBody>
      </p:sp>
      <p:sp>
        <p:nvSpPr>
          <p:cNvPr id="6" name="Content Placeholder 5"/>
          <p:cNvSpPr>
            <a:spLocks noGrp="1"/>
          </p:cNvSpPr>
          <p:nvPr>
            <p:ph idx="1"/>
          </p:nvPr>
        </p:nvSpPr>
        <p:spPr>
          <a:xfrm>
            <a:off x="457200" y="1337099"/>
            <a:ext cx="8229600" cy="4797693"/>
          </a:xfrm>
        </p:spPr>
        <p:txBody>
          <a:bodyPr/>
          <a:lstStyle/>
          <a:p>
            <a:pPr marL="0" indent="0">
              <a:buNone/>
            </a:pPr>
            <a:r>
              <a:rPr lang="en-US" sz="1800" b="1" dirty="0"/>
              <a:t>Make sure that your provider office takes advantage of Electronic Funds Transfer (EFT), a convenient and efficient option for claims payments. </a:t>
            </a:r>
          </a:p>
          <a:p>
            <a:pPr marL="0" indent="0">
              <a:buNone/>
            </a:pPr>
            <a:r>
              <a:rPr lang="en-US" sz="1800" dirty="0"/>
              <a:t>EFT permits an electronic direct deposit of your WellSense claim reimbursements into the bank that you designate. </a:t>
            </a:r>
          </a:p>
          <a:p>
            <a:pPr marL="0" indent="0">
              <a:buNone/>
            </a:pPr>
            <a:endParaRPr lang="en-US" sz="1800" b="1" dirty="0"/>
          </a:p>
          <a:p>
            <a:pPr>
              <a:buFont typeface="Wingdings" panose="05000000000000000000" pitchFamily="2" charset="2"/>
              <a:buChar char="Ø"/>
            </a:pPr>
            <a:r>
              <a:rPr lang="en-US" sz="1800" dirty="0"/>
              <a:t>Advantages of EFT include:</a:t>
            </a:r>
          </a:p>
          <a:p>
            <a:pPr lvl="1">
              <a:buFont typeface="Wingdings" panose="05000000000000000000" pitchFamily="2" charset="2"/>
              <a:buChar char="§"/>
            </a:pPr>
            <a:r>
              <a:rPr lang="en-US" sz="1800" dirty="0"/>
              <a:t>Prompt payment – no waiting for checks to clear</a:t>
            </a:r>
          </a:p>
          <a:p>
            <a:pPr lvl="1">
              <a:buFont typeface="Wingdings" panose="05000000000000000000" pitchFamily="2" charset="2"/>
              <a:buChar char="§"/>
            </a:pPr>
            <a:r>
              <a:rPr lang="en-US" sz="1800" dirty="0"/>
              <a:t>Improved cash flow</a:t>
            </a:r>
          </a:p>
          <a:p>
            <a:pPr lvl="1">
              <a:buFont typeface="Wingdings" panose="05000000000000000000" pitchFamily="2" charset="2"/>
              <a:buChar char="§"/>
            </a:pPr>
            <a:r>
              <a:rPr lang="en-US" sz="1800" dirty="0"/>
              <a:t>No lost checks or postal delays</a:t>
            </a:r>
          </a:p>
          <a:p>
            <a:pPr lvl="1">
              <a:buFont typeface="Wingdings" panose="05000000000000000000" pitchFamily="2" charset="2"/>
              <a:buChar char="§"/>
            </a:pPr>
            <a:r>
              <a:rPr lang="en-US" sz="1800" dirty="0"/>
              <a:t>Administrative savings</a:t>
            </a:r>
          </a:p>
          <a:p>
            <a:pPr lvl="1">
              <a:buFont typeface="Wingdings" panose="05000000000000000000" pitchFamily="2" charset="2"/>
              <a:buChar char="§"/>
            </a:pPr>
            <a:r>
              <a:rPr lang="en-US" sz="1800" dirty="0"/>
              <a:t>Reduced paperwork</a:t>
            </a:r>
          </a:p>
          <a:p>
            <a:pPr lvl="1">
              <a:buFont typeface="Wingdings" panose="05000000000000000000" pitchFamily="2" charset="2"/>
              <a:buChar char="§"/>
            </a:pPr>
            <a:r>
              <a:rPr lang="en-US" sz="1800" dirty="0"/>
              <a:t>Secure payment environment</a:t>
            </a:r>
          </a:p>
          <a:p>
            <a:pPr marL="0" indent="0">
              <a:buNone/>
            </a:pPr>
            <a:r>
              <a:rPr lang="en-US" sz="1800" dirty="0"/>
              <a:t>For more information about how to enroll in EFT, please call your dedicated Provider Relations Consultant or call the provider line at 888-566-0008.</a:t>
            </a: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60</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760248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Healthcare Outage</a:t>
            </a:r>
          </a:p>
        </p:txBody>
      </p:sp>
      <p:sp>
        <p:nvSpPr>
          <p:cNvPr id="3" name="Content Placeholder 2"/>
          <p:cNvSpPr>
            <a:spLocks noGrp="1"/>
          </p:cNvSpPr>
          <p:nvPr>
            <p:ph idx="1"/>
          </p:nvPr>
        </p:nvSpPr>
        <p:spPr>
          <a:xfrm>
            <a:off x="545504" y="1319893"/>
            <a:ext cx="8052992" cy="2786404"/>
          </a:xfrm>
        </p:spPr>
        <p:txBody>
          <a:bodyPr/>
          <a:lstStyle/>
          <a:p>
            <a:r>
              <a:rPr lang="en-US" dirty="0"/>
              <a:t>On February 21, 2024, Change Healthcare experienced a disruption to their systems due to a cybersecurity threat. </a:t>
            </a:r>
          </a:p>
          <a:p>
            <a:r>
              <a:rPr lang="en-US" dirty="0"/>
              <a:t>Due to unexpected events with Change Healthcare, </a:t>
            </a:r>
            <a:r>
              <a:rPr lang="en-US" dirty="0" err="1"/>
              <a:t>WellSense</a:t>
            </a:r>
            <a:r>
              <a:rPr lang="en-US" dirty="0"/>
              <a:t> continues to experience delays in posting PDF versions of electronic remittance advices (ERAs) across all product lines. 835 ERAs aren’t impacted and will be available per our usual schedule. However, if you use Change Healthcare to download your 835 ERAs, you won’t have access to your ERAs until Change Healthcare is back online. Please contact your clearinghouse with any questions and available options.</a:t>
            </a:r>
          </a:p>
          <a:p>
            <a:r>
              <a:rPr lang="en-US" b="1" dirty="0"/>
              <a:t>Providers who weren’t enrolled in EFT payments experienced delays receiving checks. </a:t>
            </a:r>
            <a:r>
              <a:rPr lang="en-US" dirty="0"/>
              <a:t>Change Healthcare has resolve the issue and checks will be sent in the next couple of weeks.</a:t>
            </a:r>
          </a:p>
        </p:txBody>
      </p:sp>
      <p:sp>
        <p:nvSpPr>
          <p:cNvPr id="4" name="Slide Number Placeholder 3"/>
          <p:cNvSpPr>
            <a:spLocks noGrp="1"/>
          </p:cNvSpPr>
          <p:nvPr>
            <p:ph type="sldNum" sz="quarter" idx="12"/>
          </p:nvPr>
        </p:nvSpPr>
        <p:spPr/>
        <p:txBody>
          <a:bodyPr/>
          <a:lstStyle/>
          <a:p>
            <a:fld id="{35CCB4D7-5985-A54F-961A-60A02F9C85E0}" type="slidenum">
              <a:rPr lang="en-US" smtClean="0"/>
              <a:t>61</a:t>
            </a:fld>
            <a:endParaRPr lang="en-US"/>
          </a:p>
        </p:txBody>
      </p:sp>
      <p:sp>
        <p:nvSpPr>
          <p:cNvPr id="5"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0101153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EDI Reminder!</a:t>
            </a:r>
            <a:endParaRPr lang="en-US" dirty="0"/>
          </a:p>
        </p:txBody>
      </p:sp>
      <p:sp>
        <p:nvSpPr>
          <p:cNvPr id="6" name="Content Placeholder 5"/>
          <p:cNvSpPr>
            <a:spLocks noGrp="1"/>
          </p:cNvSpPr>
          <p:nvPr>
            <p:ph idx="1"/>
          </p:nvPr>
        </p:nvSpPr>
        <p:spPr>
          <a:xfrm>
            <a:off x="545504" y="1319891"/>
            <a:ext cx="8141296" cy="4706835"/>
          </a:xfrm>
        </p:spPr>
        <p:txBody>
          <a:bodyPr/>
          <a:lstStyle/>
          <a:p>
            <a:pPr marL="0" indent="0">
              <a:buNone/>
            </a:pPr>
            <a:endParaRPr lang="en-US" sz="1800" b="1" dirty="0"/>
          </a:p>
          <a:p>
            <a:pPr marL="0" indent="0">
              <a:buNone/>
            </a:pPr>
            <a:r>
              <a:rPr lang="en-US" sz="1800" b="1" dirty="0"/>
              <a:t>Electronic Claim Submission</a:t>
            </a:r>
          </a:p>
          <a:p>
            <a:endParaRPr lang="en-US" sz="1800" dirty="0"/>
          </a:p>
          <a:p>
            <a:r>
              <a:rPr lang="en-US" sz="1800" dirty="0"/>
              <a:t>To expedite payments, we suggest and encourage you to submit claims electronically. Providers can submit claims electronically directly to WellSense through our </a:t>
            </a:r>
            <a:r>
              <a:rPr lang="en-US" sz="1800" u="sng" dirty="0">
                <a:hlinkClick r:id="rId2"/>
              </a:rPr>
              <a:t>online portal</a:t>
            </a:r>
            <a:r>
              <a:rPr lang="en-US" sz="1800" dirty="0"/>
              <a:t> or via a third party. You can register with </a:t>
            </a:r>
            <a:r>
              <a:rPr lang="en-US" sz="1800" u="sng" dirty="0" err="1">
                <a:hlinkClick r:id="rId3"/>
              </a:rPr>
              <a:t>Trizetto</a:t>
            </a:r>
            <a:r>
              <a:rPr lang="en-US" sz="1800" u="sng" dirty="0">
                <a:hlinkClick r:id="rId3"/>
              </a:rPr>
              <a:t> Payer Solutions</a:t>
            </a:r>
            <a:r>
              <a:rPr lang="en-US" sz="1800" dirty="0"/>
              <a:t> or, use the following clearinghouses:</a:t>
            </a:r>
          </a:p>
          <a:p>
            <a:r>
              <a:rPr lang="en-US" sz="1800" dirty="0"/>
              <a:t>Gateway EDI</a:t>
            </a:r>
          </a:p>
          <a:p>
            <a:r>
              <a:rPr lang="en-US" sz="1800" dirty="0"/>
              <a:t>NEHEN (New England Healthcare EDI Network)</a:t>
            </a:r>
          </a:p>
          <a:p>
            <a:pPr marL="287337" lvl="1" indent="0">
              <a:buNone/>
            </a:pPr>
            <a:endParaRPr lang="en-US" sz="1800" dirty="0"/>
          </a:p>
          <a:p>
            <a:pPr marL="0" indent="0">
              <a:buNone/>
            </a:pPr>
            <a:r>
              <a:rPr lang="en-US" sz="1800" dirty="0"/>
              <a:t>For more information about how to enroll in EDI, please call your dedicated Provider Relations Consultant or call the provider line at 888-566-0008.</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62</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9234609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SCO Model of Care – Required Annually</a:t>
            </a:r>
          </a:p>
        </p:txBody>
      </p:sp>
      <p:sp>
        <p:nvSpPr>
          <p:cNvPr id="6" name="Content Placeholder 5"/>
          <p:cNvSpPr>
            <a:spLocks noGrp="1"/>
          </p:cNvSpPr>
          <p:nvPr>
            <p:ph idx="1"/>
          </p:nvPr>
        </p:nvSpPr>
        <p:spPr>
          <a:xfrm>
            <a:off x="457200" y="1319893"/>
            <a:ext cx="8141296" cy="5079339"/>
          </a:xfrm>
        </p:spPr>
        <p:txBody>
          <a:bodyPr/>
          <a:lstStyle/>
          <a:p>
            <a:pPr marL="0" indent="0">
              <a:buNone/>
            </a:pPr>
            <a:r>
              <a:rPr lang="en-US" sz="1800" dirty="0"/>
              <a:t>As with all Senior Care Options plan, WellSense’s Model of Care requires that network providers receive annual training and attest on an annual basis. </a:t>
            </a:r>
          </a:p>
          <a:p>
            <a:pPr marL="0" indent="0">
              <a:buNone/>
            </a:pPr>
            <a:endParaRPr lang="en-US" sz="1800" dirty="0"/>
          </a:p>
          <a:p>
            <a:pPr marL="0" indent="0">
              <a:buNone/>
            </a:pPr>
            <a:r>
              <a:rPr lang="en-US" sz="1800" dirty="0"/>
              <a:t>For the convenience of our providers, we have prepared a short, web-based training module – Senior Care Options Model of Care Training which is available to you through our online portal.</a:t>
            </a:r>
          </a:p>
          <a:p>
            <a:pPr marL="0" indent="0" algn="ctr">
              <a:buNone/>
            </a:pPr>
            <a:endParaRPr lang="en-US" sz="1800" dirty="0">
              <a:hlinkClick r:id="rId2"/>
            </a:endParaRPr>
          </a:p>
          <a:p>
            <a:pPr marL="0" indent="0" algn="ctr">
              <a:buNone/>
            </a:pPr>
            <a:r>
              <a:rPr lang="en-US" sz="1800" dirty="0">
                <a:hlinkClick r:id="rId3"/>
              </a:rPr>
              <a:t>https://www.WellSense.org/providers/ma/training-and-support</a:t>
            </a:r>
            <a:endParaRPr lang="en-US" sz="1800" dirty="0"/>
          </a:p>
          <a:p>
            <a:pPr marL="0" indent="0" algn="ctr">
              <a:buNone/>
            </a:pPr>
            <a:endParaRPr lang="en-US" sz="1800" dirty="0"/>
          </a:p>
          <a:p>
            <a:pPr marL="0" indent="0">
              <a:buNone/>
            </a:pPr>
            <a:r>
              <a:rPr lang="en-US" sz="1800" dirty="0"/>
              <a:t>At the end of the training you will be asked to click through to attest that you have completed the training. To complete the attestation you must have your NPI number.</a:t>
            </a:r>
          </a:p>
          <a:p>
            <a:pPr marL="0" indent="0">
              <a:buNone/>
            </a:pPr>
            <a:r>
              <a:rPr lang="en-US" sz="1800" dirty="0"/>
              <a:t>If you are a larger group practice, we suggest that you reach out to your Provider Relations Consultant who can assist with coordinating the training and attestation process.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63</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1117765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Who are the Plan’s Clinical Vendors?</a:t>
            </a:r>
            <a:endParaRPr lang="en-US" dirty="0"/>
          </a:p>
        </p:txBody>
      </p:sp>
      <p:sp>
        <p:nvSpPr>
          <p:cNvPr id="6" name="Content Placeholder 5"/>
          <p:cNvSpPr>
            <a:spLocks noGrp="1"/>
          </p:cNvSpPr>
          <p:nvPr>
            <p:ph idx="1"/>
          </p:nvPr>
        </p:nvSpPr>
        <p:spPr>
          <a:xfrm>
            <a:off x="457201" y="1319892"/>
            <a:ext cx="8476667" cy="4839839"/>
          </a:xfrm>
        </p:spPr>
        <p:txBody>
          <a:bodyPr/>
          <a:lstStyle/>
          <a:p>
            <a:pPr fontAlgn="t">
              <a:spcBef>
                <a:spcPts val="600"/>
              </a:spcBef>
            </a:pPr>
            <a:r>
              <a:rPr lang="en-US" sz="1500" b="1" dirty="0"/>
              <a:t>Beacon Health Strategies</a:t>
            </a:r>
            <a:endParaRPr lang="en-US" sz="1500" dirty="0"/>
          </a:p>
          <a:p>
            <a:pPr fontAlgn="t">
              <a:spcBef>
                <a:spcPts val="600"/>
              </a:spcBef>
            </a:pPr>
            <a:r>
              <a:rPr lang="en-US" sz="1500" b="1" i="1" dirty="0"/>
              <a:t>Behavioral Health</a:t>
            </a:r>
            <a:endParaRPr lang="en-US" sz="1500" dirty="0"/>
          </a:p>
          <a:p>
            <a:pPr fontAlgn="t">
              <a:spcBef>
                <a:spcPts val="600"/>
              </a:spcBef>
            </a:pPr>
            <a:r>
              <a:rPr lang="en-US" sz="1500" dirty="0"/>
              <a:t>Available  24/7 for members and providers.</a:t>
            </a:r>
          </a:p>
          <a:p>
            <a:pPr fontAlgn="t">
              <a:spcBef>
                <a:spcPts val="600"/>
              </a:spcBef>
            </a:pPr>
            <a:r>
              <a:rPr lang="en-US" sz="1500" dirty="0"/>
              <a:t>Manages inpatient and outpatient behavioral health and substance use services, and will be contracting on behalf of the ACO for BH Community Partner services.</a:t>
            </a:r>
          </a:p>
          <a:p>
            <a:pPr fontAlgn="t">
              <a:spcBef>
                <a:spcPts val="600"/>
              </a:spcBef>
            </a:pPr>
            <a:r>
              <a:rPr lang="en-US" sz="1500" dirty="0"/>
              <a:t>Prior authorization may be required for certain services.</a:t>
            </a:r>
          </a:p>
          <a:p>
            <a:pPr fontAlgn="t">
              <a:spcBef>
                <a:spcPts val="600"/>
              </a:spcBef>
            </a:pPr>
            <a:r>
              <a:rPr lang="en-US" sz="1500" b="1" dirty="0"/>
              <a:t>Visit: </a:t>
            </a:r>
            <a:r>
              <a:rPr lang="en-US" sz="1500" dirty="0">
                <a:hlinkClick r:id="rId2"/>
              </a:rPr>
              <a:t>Beacon’s website</a:t>
            </a:r>
            <a:r>
              <a:rPr lang="en-US" sz="1500" dirty="0"/>
              <a:t> for more resources or to find a provider</a:t>
            </a:r>
          </a:p>
          <a:p>
            <a:pPr fontAlgn="t">
              <a:spcBef>
                <a:spcPts val="600"/>
              </a:spcBef>
            </a:pPr>
            <a:r>
              <a:rPr lang="en-US" sz="1500" dirty="0"/>
              <a:t>Call Beacon Health Strategies at: </a:t>
            </a:r>
          </a:p>
          <a:p>
            <a:pPr fontAlgn="t">
              <a:spcBef>
                <a:spcPts val="600"/>
              </a:spcBef>
            </a:pPr>
            <a:r>
              <a:rPr lang="en-US" sz="1500" dirty="0"/>
              <a:t>For QHP Members: 1-888-217-3501</a:t>
            </a:r>
          </a:p>
          <a:p>
            <a:pPr fontAlgn="t">
              <a:spcBef>
                <a:spcPts val="600"/>
              </a:spcBef>
            </a:pPr>
            <a:r>
              <a:rPr lang="en-US" sz="1500" dirty="0"/>
              <a:t>For ACO and MCO Members: 1-877-957-5600</a:t>
            </a:r>
          </a:p>
          <a:p>
            <a:pPr fontAlgn="t">
              <a:spcBef>
                <a:spcPts val="600"/>
              </a:spcBef>
            </a:pPr>
            <a:r>
              <a:rPr lang="en-US" sz="1500" dirty="0"/>
              <a:t>For SCO Members: 1-855-833-8125</a:t>
            </a:r>
          </a:p>
          <a:p>
            <a:pPr fontAlgn="t">
              <a:spcBef>
                <a:spcPts val="600"/>
              </a:spcBef>
            </a:pPr>
            <a:r>
              <a:rPr lang="en-US" sz="1500" b="1" dirty="0"/>
              <a:t>Northwood </a:t>
            </a:r>
            <a:endParaRPr lang="en-US" sz="1500" dirty="0"/>
          </a:p>
          <a:p>
            <a:pPr fontAlgn="t">
              <a:spcBef>
                <a:spcPts val="600"/>
              </a:spcBef>
            </a:pPr>
            <a:r>
              <a:rPr lang="en-US" sz="1500" i="1" dirty="0"/>
              <a:t>Durable Medical Equipment, Prosthetics, and Orthotics</a:t>
            </a:r>
            <a:endParaRPr lang="en-US" sz="1500" dirty="0"/>
          </a:p>
          <a:p>
            <a:pPr fontAlgn="t">
              <a:spcBef>
                <a:spcPts val="600"/>
              </a:spcBef>
            </a:pPr>
            <a:r>
              <a:rPr lang="en-US" sz="1500" dirty="0"/>
              <a:t>Manages durable medical equipment, prosthetics, orthotics, and medical supplies (DMEPOS) network.       </a:t>
            </a:r>
          </a:p>
          <a:p>
            <a:pPr fontAlgn="t">
              <a:spcBef>
                <a:spcPts val="600"/>
              </a:spcBef>
            </a:pPr>
            <a:r>
              <a:rPr lang="en-US" sz="1500" dirty="0"/>
              <a:t>Prior authorization is required for all DMEPOS dispensed and billed by a DMEPOS supplier.  </a:t>
            </a:r>
          </a:p>
          <a:p>
            <a:pPr fontAlgn="t">
              <a:spcBef>
                <a:spcPts val="600"/>
              </a:spcBef>
            </a:pPr>
            <a:r>
              <a:rPr lang="en-US" sz="1500" b="1" dirty="0"/>
              <a:t>Visit:</a:t>
            </a:r>
            <a:r>
              <a:rPr lang="en-US" sz="1500" dirty="0"/>
              <a:t> </a:t>
            </a:r>
            <a:r>
              <a:rPr lang="en-US" sz="1500" dirty="0">
                <a:hlinkClick r:id="rId3"/>
              </a:rPr>
              <a:t>Northwood, Inc.</a:t>
            </a:r>
            <a:br>
              <a:rPr lang="en-US" sz="1500" dirty="0"/>
            </a:br>
            <a:r>
              <a:rPr lang="en-US" sz="1500" b="1" dirty="0"/>
              <a:t>Call:</a:t>
            </a:r>
            <a:r>
              <a:rPr lang="en-US" sz="1500" dirty="0"/>
              <a:t> 866-802-6471</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64</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2020994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Who are the Plan’s Clinical Vendors?</a:t>
            </a:r>
            <a:endParaRPr lang="en-US" dirty="0"/>
          </a:p>
        </p:txBody>
      </p:sp>
      <p:sp>
        <p:nvSpPr>
          <p:cNvPr id="6" name="Content Placeholder 5"/>
          <p:cNvSpPr>
            <a:spLocks noGrp="1"/>
          </p:cNvSpPr>
          <p:nvPr>
            <p:ph idx="1"/>
          </p:nvPr>
        </p:nvSpPr>
        <p:spPr>
          <a:xfrm>
            <a:off x="216131" y="1319893"/>
            <a:ext cx="8717737" cy="4831526"/>
          </a:xfrm>
        </p:spPr>
        <p:txBody>
          <a:bodyPr/>
          <a:lstStyle/>
          <a:p>
            <a:pPr fontAlgn="t">
              <a:spcBef>
                <a:spcPts val="600"/>
              </a:spcBef>
            </a:pPr>
            <a:r>
              <a:rPr lang="en-US" sz="1500" b="1" dirty="0"/>
              <a:t>Express Scripts</a:t>
            </a:r>
            <a:r>
              <a:rPr lang="en-US" sz="1500" dirty="0"/>
              <a:t> - </a:t>
            </a:r>
            <a:r>
              <a:rPr lang="en-US" sz="1500" b="1" dirty="0"/>
              <a:t>Pharmacy Benefits</a:t>
            </a:r>
            <a:endParaRPr lang="en-US" sz="1500" dirty="0"/>
          </a:p>
          <a:p>
            <a:pPr fontAlgn="t">
              <a:spcBef>
                <a:spcPts val="600"/>
              </a:spcBef>
            </a:pPr>
            <a:r>
              <a:rPr lang="en-US" sz="1500" dirty="0"/>
              <a:t>Submit a coverage review request online through one of these </a:t>
            </a:r>
            <a:r>
              <a:rPr lang="en-US" sz="1500" dirty="0" err="1"/>
              <a:t>ePA</a:t>
            </a:r>
            <a:r>
              <a:rPr lang="en-US" sz="1500" dirty="0"/>
              <a:t> portals: </a:t>
            </a:r>
            <a:r>
              <a:rPr lang="en-US" sz="1500" u="sng" dirty="0" err="1">
                <a:hlinkClick r:id="rId2"/>
              </a:rPr>
              <a:t>Surescripts</a:t>
            </a:r>
            <a:r>
              <a:rPr lang="en-US" sz="1500" dirty="0"/>
              <a:t>, </a:t>
            </a:r>
            <a:r>
              <a:rPr lang="en-US" sz="1500" u="sng" dirty="0" err="1">
                <a:hlinkClick r:id="rId3"/>
              </a:rPr>
              <a:t>CoverMyMeds</a:t>
            </a:r>
            <a:r>
              <a:rPr lang="en-US" sz="1500" dirty="0"/>
              <a:t>, or </a:t>
            </a:r>
            <a:r>
              <a:rPr lang="en-US" sz="1500" u="sng" dirty="0" err="1">
                <a:hlinkClick r:id="rId4"/>
              </a:rPr>
              <a:t>ExpressPAth</a:t>
            </a:r>
            <a:r>
              <a:rPr lang="en-US" sz="1500" dirty="0"/>
              <a:t>.</a:t>
            </a:r>
          </a:p>
          <a:p>
            <a:pPr fontAlgn="t">
              <a:spcBef>
                <a:spcPts val="600"/>
              </a:spcBef>
            </a:pPr>
            <a:r>
              <a:rPr lang="en-US" sz="1500" dirty="0"/>
              <a:t>If you do not have access to an </a:t>
            </a:r>
            <a:r>
              <a:rPr lang="en-US" sz="1500" dirty="0" err="1"/>
              <a:t>ePA</a:t>
            </a:r>
            <a:r>
              <a:rPr lang="en-US" sz="1500" dirty="0"/>
              <a:t> system, you may contact Express Scripts to submit your request at 877-417-1822 (for MassHealth members) or 877-417-0528 (for Qualified Health Plan members), or you can submit the </a:t>
            </a:r>
            <a:r>
              <a:rPr lang="en-US" sz="1500" u="sng" dirty="0">
                <a:hlinkClick r:id="rId5"/>
              </a:rPr>
              <a:t>General Medication Request Form</a:t>
            </a:r>
            <a:endParaRPr lang="en-US" sz="1500" dirty="0"/>
          </a:p>
          <a:p>
            <a:pPr fontAlgn="t">
              <a:spcBef>
                <a:spcPts val="600"/>
              </a:spcBef>
            </a:pPr>
            <a:r>
              <a:rPr lang="en-US" sz="1500" b="1" dirty="0" err="1"/>
              <a:t>eviCore</a:t>
            </a:r>
            <a:endParaRPr lang="en-US" sz="1500" dirty="0"/>
          </a:p>
          <a:p>
            <a:pPr fontAlgn="t">
              <a:spcBef>
                <a:spcPts val="600"/>
              </a:spcBef>
            </a:pPr>
            <a:r>
              <a:rPr lang="en-US" sz="1500" b="1" dirty="0"/>
              <a:t>High End Radiology</a:t>
            </a:r>
            <a:endParaRPr lang="en-US" sz="1500" dirty="0"/>
          </a:p>
          <a:p>
            <a:pPr fontAlgn="t">
              <a:spcBef>
                <a:spcPts val="600"/>
              </a:spcBef>
            </a:pPr>
            <a:r>
              <a:rPr lang="en-US" sz="1500" dirty="0"/>
              <a:t>Manages outpatient non-emergency high end radiology  (MRI, CT, PET, Nuclear Cardiology)</a:t>
            </a:r>
          </a:p>
          <a:p>
            <a:pPr fontAlgn="t">
              <a:spcBef>
                <a:spcPts val="600"/>
              </a:spcBef>
            </a:pPr>
            <a:r>
              <a:rPr lang="en-US" sz="1500" dirty="0"/>
              <a:t>Prior authorization may be required for certain services.</a:t>
            </a:r>
          </a:p>
          <a:p>
            <a:pPr fontAlgn="t">
              <a:spcBef>
                <a:spcPts val="600"/>
              </a:spcBef>
            </a:pPr>
            <a:r>
              <a:rPr lang="en-US" sz="1500" dirty="0"/>
              <a:t>Visit: </a:t>
            </a:r>
            <a:r>
              <a:rPr lang="en-US" sz="1500" dirty="0" err="1">
                <a:hlinkClick r:id="rId6"/>
              </a:rPr>
              <a:t>eviCore</a:t>
            </a:r>
            <a:r>
              <a:rPr lang="en-US" sz="1500" dirty="0"/>
              <a:t> (formerly </a:t>
            </a:r>
            <a:r>
              <a:rPr lang="en-US" sz="1500" dirty="0" err="1"/>
              <a:t>MedSolutions</a:t>
            </a:r>
            <a:r>
              <a:rPr lang="en-US" sz="1500" dirty="0"/>
              <a:t>)</a:t>
            </a:r>
            <a:br>
              <a:rPr lang="en-US" sz="1500" dirty="0"/>
            </a:br>
            <a:r>
              <a:rPr lang="en-US" sz="1500" dirty="0"/>
              <a:t>Call: 866-802-6471</a:t>
            </a:r>
          </a:p>
          <a:p>
            <a:pPr fontAlgn="t">
              <a:spcBef>
                <a:spcPts val="600"/>
              </a:spcBef>
            </a:pPr>
            <a:r>
              <a:rPr lang="en-US" sz="1500" b="1" dirty="0" err="1"/>
              <a:t>AxisPoint</a:t>
            </a:r>
            <a:r>
              <a:rPr lang="en-US" sz="1500" b="1" dirty="0"/>
              <a:t> Health</a:t>
            </a:r>
            <a:endParaRPr lang="en-US" sz="1500" dirty="0"/>
          </a:p>
          <a:p>
            <a:pPr fontAlgn="t">
              <a:spcBef>
                <a:spcPts val="600"/>
              </a:spcBef>
            </a:pPr>
            <a:r>
              <a:rPr lang="en-US" sz="1500" b="1" dirty="0"/>
              <a:t>Nurse Advice Line</a:t>
            </a:r>
            <a:endParaRPr lang="en-US" sz="1500" dirty="0"/>
          </a:p>
          <a:p>
            <a:pPr fontAlgn="t">
              <a:spcBef>
                <a:spcPts val="600"/>
              </a:spcBef>
            </a:pPr>
            <a:r>
              <a:rPr lang="en-US" sz="1500" dirty="0"/>
              <a:t>Available  24/7 for members</a:t>
            </a:r>
          </a:p>
          <a:p>
            <a:pPr fontAlgn="t">
              <a:spcBef>
                <a:spcPts val="600"/>
              </a:spcBef>
            </a:pPr>
            <a:r>
              <a:rPr lang="en-US" sz="1500" dirty="0"/>
              <a:t>An audio health library of recorded information, by topic, can be accessed through the advice line</a:t>
            </a:r>
          </a:p>
          <a:p>
            <a:pPr fontAlgn="t">
              <a:spcBef>
                <a:spcPts val="600"/>
              </a:spcBef>
            </a:pPr>
            <a:r>
              <a:rPr lang="en-US" sz="1500" dirty="0"/>
              <a:t>Call: 866-763-4695 (</a:t>
            </a:r>
            <a:r>
              <a:rPr lang="en-US" sz="1500" dirty="0" err="1"/>
              <a:t>ConnectorCare</a:t>
            </a:r>
            <a:r>
              <a:rPr lang="en-US" sz="1500" dirty="0"/>
              <a:t>/QHP)</a:t>
            </a:r>
          </a:p>
          <a:p>
            <a:pPr fontAlgn="t">
              <a:spcBef>
                <a:spcPts val="600"/>
              </a:spcBef>
            </a:pPr>
            <a:r>
              <a:rPr lang="en-US" sz="1500" dirty="0"/>
              <a:t>Call: 800-973-6273 (MH)</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65</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965349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i="1" dirty="0"/>
              <a:t>Important Phone Numbers</a:t>
            </a:r>
            <a:endParaRPr lang="en-US" dirty="0"/>
          </a:p>
        </p:txBody>
      </p:sp>
      <p:sp>
        <p:nvSpPr>
          <p:cNvPr id="6" name="Content Placeholder 5"/>
          <p:cNvSpPr>
            <a:spLocks noGrp="1"/>
          </p:cNvSpPr>
          <p:nvPr>
            <p:ph idx="1"/>
          </p:nvPr>
        </p:nvSpPr>
        <p:spPr>
          <a:xfrm>
            <a:off x="545504" y="1319892"/>
            <a:ext cx="8052992" cy="5280420"/>
          </a:xfrm>
        </p:spPr>
        <p:txBody>
          <a:bodyPr/>
          <a:lstStyle/>
          <a:p>
            <a:pPr marL="457200" indent="-457200" algn="ctr">
              <a:lnSpc>
                <a:spcPct val="80000"/>
              </a:lnSpc>
              <a:buNone/>
              <a:tabLst>
                <a:tab pos="1257300" algn="l"/>
                <a:tab pos="1485900" algn="l"/>
                <a:tab pos="1549400" algn="l"/>
              </a:tabLst>
            </a:pPr>
            <a:endParaRPr lang="en-US" altLang="en-US" b="1" dirty="0"/>
          </a:p>
          <a:p>
            <a:pPr marL="457200" indent="-457200" algn="ctr">
              <a:lnSpc>
                <a:spcPct val="80000"/>
              </a:lnSpc>
              <a:buNone/>
              <a:tabLst>
                <a:tab pos="1257300" algn="l"/>
                <a:tab pos="1485900" algn="l"/>
                <a:tab pos="1549400" algn="l"/>
              </a:tabLst>
            </a:pPr>
            <a:r>
              <a:rPr lang="en-US" altLang="en-US" sz="1800" b="1" dirty="0"/>
              <a:t>MassHealth</a:t>
            </a:r>
          </a:p>
          <a:p>
            <a:pPr marL="457200" indent="-457200" algn="ctr">
              <a:lnSpc>
                <a:spcPct val="80000"/>
              </a:lnSpc>
              <a:buNone/>
              <a:tabLst>
                <a:tab pos="1257300" algn="l"/>
                <a:tab pos="1485900" algn="l"/>
                <a:tab pos="1549400" algn="l"/>
              </a:tabLst>
            </a:pPr>
            <a:r>
              <a:rPr lang="en-US" altLang="en-US" sz="1800" b="1" dirty="0"/>
              <a:t> &amp;</a:t>
            </a:r>
          </a:p>
          <a:p>
            <a:pPr marL="457200" indent="-457200" algn="ctr">
              <a:lnSpc>
                <a:spcPct val="80000"/>
              </a:lnSpc>
              <a:buNone/>
              <a:tabLst>
                <a:tab pos="1257300" algn="l"/>
                <a:tab pos="1485900" algn="l"/>
                <a:tab pos="1549400" algn="l"/>
              </a:tabLst>
            </a:pPr>
            <a:r>
              <a:rPr lang="en-US" altLang="en-US" sz="1800" b="1" dirty="0"/>
              <a:t>Clarity Plans</a:t>
            </a:r>
          </a:p>
          <a:p>
            <a:pPr marL="457200" indent="-457200" algn="ctr">
              <a:lnSpc>
                <a:spcPct val="80000"/>
              </a:lnSpc>
              <a:buNone/>
              <a:tabLst>
                <a:tab pos="1257300" algn="l"/>
                <a:tab pos="1485900" algn="l"/>
                <a:tab pos="1549400" algn="l"/>
              </a:tabLst>
            </a:pPr>
            <a:r>
              <a:rPr lang="en-US" altLang="en-US" sz="1800" b="1" dirty="0"/>
              <a:t>1-888-566-0008</a:t>
            </a:r>
          </a:p>
          <a:p>
            <a:pPr marL="457200" indent="-457200" algn="ctr">
              <a:lnSpc>
                <a:spcPct val="80000"/>
              </a:lnSpc>
              <a:buNone/>
              <a:tabLst>
                <a:tab pos="1257300" algn="l"/>
                <a:tab pos="1485900" algn="l"/>
                <a:tab pos="1549400" algn="l"/>
              </a:tabLst>
            </a:pPr>
            <a:endParaRPr lang="en-US" altLang="en-US" sz="1800" b="1" dirty="0"/>
          </a:p>
          <a:p>
            <a:pPr marL="457200" indent="-457200">
              <a:lnSpc>
                <a:spcPct val="80000"/>
              </a:lnSpc>
              <a:buFontTx/>
              <a:buChar char="•"/>
              <a:tabLst>
                <a:tab pos="1257300" algn="l"/>
                <a:tab pos="1485900" algn="l"/>
                <a:tab pos="1549400" algn="l"/>
              </a:tabLst>
            </a:pPr>
            <a:r>
              <a:rPr lang="en-US" altLang="en-US" sz="1800" b="1" dirty="0"/>
              <a:t>Option 1</a:t>
            </a:r>
            <a:r>
              <a:rPr lang="en-US" altLang="en-US" sz="1800" dirty="0"/>
              <a:t>:   Automated Eligibility and/or Claims Status</a:t>
            </a:r>
          </a:p>
          <a:p>
            <a:pPr marL="457200" indent="-457200">
              <a:lnSpc>
                <a:spcPct val="80000"/>
              </a:lnSpc>
              <a:buFontTx/>
              <a:buChar char="•"/>
              <a:tabLst>
                <a:tab pos="1257300" algn="l"/>
                <a:tab pos="1485900" algn="l"/>
                <a:tab pos="1549400" algn="l"/>
              </a:tabLst>
            </a:pPr>
            <a:r>
              <a:rPr lang="en-US" altLang="en-US" sz="1800" b="1" dirty="0"/>
              <a:t>Option 2</a:t>
            </a:r>
            <a:r>
              <a:rPr lang="en-US" altLang="en-US" sz="1800" dirty="0"/>
              <a:t>:   Claims or Provider Enrollment Status</a:t>
            </a:r>
          </a:p>
          <a:p>
            <a:pPr marL="457200" indent="-457200">
              <a:lnSpc>
                <a:spcPct val="80000"/>
              </a:lnSpc>
              <a:buFontTx/>
              <a:buChar char="•"/>
              <a:tabLst>
                <a:tab pos="1257300" algn="l"/>
                <a:tab pos="1485900" algn="l"/>
                <a:tab pos="1549400" algn="l"/>
              </a:tabLst>
            </a:pPr>
            <a:r>
              <a:rPr lang="en-US" altLang="en-US" sz="1800" b="1" dirty="0"/>
              <a:t>Option 3</a:t>
            </a:r>
            <a:r>
              <a:rPr lang="en-US" altLang="en-US" sz="1800" dirty="0"/>
              <a:t>:   Medical Services, Prior Authorizations and Notifications, other than BH &amp; Pharmacy</a:t>
            </a:r>
          </a:p>
          <a:p>
            <a:pPr marL="457200" indent="-457200">
              <a:lnSpc>
                <a:spcPct val="80000"/>
              </a:lnSpc>
              <a:buFontTx/>
              <a:buChar char="•"/>
              <a:tabLst>
                <a:tab pos="1257300" algn="l"/>
                <a:tab pos="1485900" algn="l"/>
                <a:tab pos="1549400" algn="l"/>
              </a:tabLst>
            </a:pPr>
            <a:r>
              <a:rPr lang="en-US" altLang="en-US" sz="1800" b="1" dirty="0"/>
              <a:t>Option 4</a:t>
            </a:r>
            <a:r>
              <a:rPr lang="en-US" altLang="en-US" sz="1800" dirty="0"/>
              <a:t>:   Pharmacy Authorizations &amp; Eligibility, other than Claims Status</a:t>
            </a:r>
          </a:p>
          <a:p>
            <a:pPr marL="457200" indent="-457200">
              <a:lnSpc>
                <a:spcPct val="80000"/>
              </a:lnSpc>
              <a:buFontTx/>
              <a:buChar char="•"/>
              <a:tabLst>
                <a:tab pos="1257300" algn="l"/>
                <a:tab pos="1485900" algn="l"/>
                <a:tab pos="1549400" algn="l"/>
              </a:tabLst>
            </a:pPr>
            <a:r>
              <a:rPr lang="en-US" altLang="en-US" sz="1800" b="1" dirty="0"/>
              <a:t>Option 5</a:t>
            </a:r>
            <a:r>
              <a:rPr lang="en-US" altLang="en-US" sz="1800" dirty="0"/>
              <a:t>:   DME Inquiries including authorization status</a:t>
            </a:r>
          </a:p>
          <a:p>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66</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40011231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Requirement for Network Providers to enroll with MassHealth</a:t>
            </a:r>
          </a:p>
        </p:txBody>
      </p:sp>
      <p:sp>
        <p:nvSpPr>
          <p:cNvPr id="6" name="Content Placeholder 5"/>
          <p:cNvSpPr>
            <a:spLocks noGrp="1"/>
          </p:cNvSpPr>
          <p:nvPr>
            <p:ph idx="1"/>
          </p:nvPr>
        </p:nvSpPr>
        <p:spPr>
          <a:xfrm>
            <a:off x="545504" y="1587731"/>
            <a:ext cx="8052992" cy="4850559"/>
          </a:xfrm>
        </p:spPr>
        <p:txBody>
          <a:bodyPr/>
          <a:lstStyle/>
          <a:p>
            <a:r>
              <a:rPr lang="en-US" dirty="0"/>
              <a:t>Changes in federal law ( set forth at 42 CFR § 438.602) require all managed care entity (MCE) network providers, including BMC </a:t>
            </a:r>
            <a:r>
              <a:rPr lang="en-US" dirty="0" err="1"/>
              <a:t>HealthNet</a:t>
            </a:r>
            <a:r>
              <a:rPr lang="en-US" dirty="0"/>
              <a:t> Plan network providers, to enroll with MassHealth. This means all BMCHP network providers must have two provider contracts in place: </a:t>
            </a:r>
          </a:p>
          <a:p>
            <a:pPr fontAlgn="ctr"/>
            <a:r>
              <a:rPr lang="en-US" dirty="0"/>
              <a:t>A network provider contract with BMC </a:t>
            </a:r>
            <a:r>
              <a:rPr lang="en-US" dirty="0" err="1"/>
              <a:t>HealthNet</a:t>
            </a:r>
            <a:r>
              <a:rPr lang="en-US" dirty="0"/>
              <a:t> Plan; and</a:t>
            </a:r>
          </a:p>
          <a:p>
            <a:pPr fontAlgn="ctr"/>
            <a:r>
              <a:rPr lang="en-US" dirty="0"/>
              <a:t>A provider contract with MassHealth.</a:t>
            </a:r>
          </a:p>
          <a:p>
            <a:r>
              <a:rPr lang="en-US" dirty="0"/>
              <a:t>MassHealth has developed </a:t>
            </a:r>
            <a:r>
              <a:rPr lang="en-US" dirty="0">
                <a:hlinkClick r:id="rId2"/>
              </a:rPr>
              <a:t>the MassHealth </a:t>
            </a:r>
            <a:r>
              <a:rPr lang="en-US" dirty="0" err="1">
                <a:hlinkClick r:id="rId2"/>
              </a:rPr>
              <a:t>Nonbilling</a:t>
            </a:r>
            <a:r>
              <a:rPr lang="en-US" dirty="0">
                <a:hlinkClick r:id="rId2"/>
              </a:rPr>
              <a:t> Managed Care Entity (MCE) Network-only Provider Contract</a:t>
            </a:r>
            <a:r>
              <a:rPr lang="en-US" dirty="0"/>
              <a:t> for MCE network providers who do not already have a provider contract with MassHealth. This specific MassHealth provider contract does not require the BMCHP network providers to render services to MassHealth fee-for-service members.   </a:t>
            </a:r>
          </a:p>
          <a:p>
            <a:r>
              <a:rPr lang="en-US" dirty="0"/>
              <a:t>Visit </a:t>
            </a:r>
            <a:r>
              <a:rPr lang="en-US" dirty="0">
                <a:hlinkClick r:id="rId3"/>
              </a:rPr>
              <a:t>https://www.mass.gov/forms/submit-the-masshealth-nonbilling-managed-care-entity-network-only-provider-contract</a:t>
            </a:r>
            <a:r>
              <a:rPr lang="en-US" dirty="0"/>
              <a:t> to complete a </a:t>
            </a:r>
            <a:r>
              <a:rPr lang="en-US" dirty="0">
                <a:hlinkClick r:id="rId2"/>
              </a:rPr>
              <a:t>MassHealth </a:t>
            </a:r>
            <a:r>
              <a:rPr lang="en-US" dirty="0" err="1">
                <a:hlinkClick r:id="rId2"/>
              </a:rPr>
              <a:t>Nonbilling</a:t>
            </a:r>
            <a:r>
              <a:rPr lang="en-US" dirty="0">
                <a:hlinkClick r:id="rId2"/>
              </a:rPr>
              <a:t> MCE Network-only Provider Contract</a:t>
            </a:r>
            <a:r>
              <a:rPr lang="en-US" dirty="0"/>
              <a:t> under this requirement. </a:t>
            </a:r>
          </a:p>
          <a:p>
            <a:pPr marL="0" indent="0">
              <a:buNone/>
            </a:pPr>
            <a:r>
              <a:rPr lang="en-US" dirty="0"/>
              <a:t>Should you have any additional questions please contact your dedicated Provider Relations Consultant or send your inquiry to our Provider Engagement Team at </a:t>
            </a:r>
            <a:r>
              <a:rPr lang="en-US" dirty="0">
                <a:hlinkClick r:id="rId4"/>
              </a:rPr>
              <a:t>provider.info@bmchp-wellsense.org </a:t>
            </a:r>
            <a:r>
              <a:rPr lang="en-US" dirty="0"/>
              <a:t>.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25860349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t>Training Opportunities</a:t>
            </a:r>
            <a:br>
              <a:rPr lang="en-US" dirty="0"/>
            </a:br>
            <a:r>
              <a:rPr lang="en-US" dirty="0"/>
              <a:t>Our Provider Engagement Team is here for you!</a:t>
            </a:r>
          </a:p>
        </p:txBody>
      </p:sp>
      <p:sp>
        <p:nvSpPr>
          <p:cNvPr id="6" name="Content Placeholder 5"/>
          <p:cNvSpPr>
            <a:spLocks noGrp="1"/>
          </p:cNvSpPr>
          <p:nvPr>
            <p:ph idx="1"/>
          </p:nvPr>
        </p:nvSpPr>
        <p:spPr>
          <a:xfrm>
            <a:off x="545504" y="1319892"/>
            <a:ext cx="8052992" cy="4740086"/>
          </a:xfrm>
        </p:spPr>
        <p:txBody>
          <a:bodyPr/>
          <a:lstStyle/>
          <a:p>
            <a:endParaRPr lang="en-US" altLang="en-US" dirty="0"/>
          </a:p>
          <a:p>
            <a:r>
              <a:rPr lang="en-US" altLang="en-US" sz="1800" dirty="0"/>
              <a:t>New or “Refresher” Orientations</a:t>
            </a:r>
          </a:p>
          <a:p>
            <a:r>
              <a:rPr lang="en-US" altLang="en-US" sz="1800" dirty="0" err="1"/>
              <a:t>HealthTrio</a:t>
            </a:r>
            <a:r>
              <a:rPr lang="en-US" altLang="en-US" sz="1800" dirty="0"/>
              <a:t> Trainings/ “Refreshers”</a:t>
            </a:r>
          </a:p>
          <a:p>
            <a:r>
              <a:rPr lang="en-US" altLang="en-US" sz="1800" dirty="0"/>
              <a:t>CPT-HCPCS Look-Up Tool Training</a:t>
            </a:r>
          </a:p>
          <a:p>
            <a:r>
              <a:rPr lang="en-US" altLang="en-US" sz="1800" dirty="0"/>
              <a:t>Re-education</a:t>
            </a:r>
          </a:p>
          <a:p>
            <a:r>
              <a:rPr lang="en-US" altLang="en-US" sz="1800" dirty="0"/>
              <a:t>Review of Polices and Procedures</a:t>
            </a:r>
          </a:p>
          <a:p>
            <a:r>
              <a:rPr lang="en-US" altLang="en-US" sz="1800" dirty="0"/>
              <a:t>General Plan questions</a:t>
            </a:r>
          </a:p>
          <a:p>
            <a:r>
              <a:rPr lang="en-US" altLang="en-US" sz="1800" dirty="0"/>
              <a:t>Inquiries on Participation status</a:t>
            </a:r>
          </a:p>
          <a:p>
            <a:r>
              <a:rPr lang="en-US" altLang="en-US" sz="1800" dirty="0"/>
              <a:t>Requests to join our Plan</a:t>
            </a:r>
          </a:p>
          <a:p>
            <a:r>
              <a:rPr lang="en-US" altLang="en-US" sz="1800" dirty="0"/>
              <a:t>Requests for materials</a:t>
            </a:r>
          </a:p>
          <a:p>
            <a:r>
              <a:rPr lang="en-US" altLang="en-US" sz="1800" dirty="0"/>
              <a:t>Initiatives and other exciting ventures</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68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33123656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Questions?</a:t>
            </a:r>
          </a:p>
        </p:txBody>
      </p:sp>
      <p:sp>
        <p:nvSpPr>
          <p:cNvPr id="4" name="Slide Number Placeholder 3"/>
          <p:cNvSpPr>
            <a:spLocks noGrp="1"/>
          </p:cNvSpPr>
          <p:nvPr>
            <p:ph type="sldNum" sz="quarter" idx="12"/>
          </p:nvPr>
        </p:nvSpPr>
        <p:spPr/>
        <p:txBody>
          <a:bodyPr/>
          <a:lstStyle/>
          <a:p>
            <a:fld id="{35CCB4D7-5985-A54F-961A-60A02F9C85E0}" type="slidenum">
              <a:rPr lang="en-US" smtClean="0"/>
              <a:t>69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1026" name="Picture 2" descr="902 Thank You Kids Illustrations &amp; Clip Art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593" y="1455614"/>
            <a:ext cx="6991003" cy="30581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57200" y="4721629"/>
            <a:ext cx="7797338" cy="1200329"/>
          </a:xfrm>
          <a:prstGeom prst="rect">
            <a:avLst/>
          </a:prstGeom>
          <a:noFill/>
        </p:spPr>
        <p:txBody>
          <a:bodyPr wrap="square" rtlCol="0">
            <a:spAutoFit/>
          </a:bodyPr>
          <a:lstStyle/>
          <a:p>
            <a:pPr algn="ctr"/>
            <a:endParaRPr lang="en-US" b="1" dirty="0"/>
          </a:p>
          <a:p>
            <a:pPr algn="ctr"/>
            <a:r>
              <a:rPr lang="en-US" b="1" dirty="0"/>
              <a:t>Provider Engagement</a:t>
            </a:r>
          </a:p>
          <a:p>
            <a:pPr algn="ctr"/>
            <a:r>
              <a:rPr lang="en-US" b="1" dirty="0"/>
              <a:t>WellSense Health Plan</a:t>
            </a:r>
          </a:p>
          <a:p>
            <a:pPr algn="ctr"/>
            <a:r>
              <a:rPr lang="en-US" b="1" dirty="0"/>
              <a:t>Provider.info@bmchp-wellsense.org</a:t>
            </a:r>
          </a:p>
        </p:txBody>
      </p:sp>
    </p:spTree>
    <p:extLst>
      <p:ext uri="{BB962C8B-B14F-4D97-AF65-F5344CB8AC3E}">
        <p14:creationId xmlns:p14="http://schemas.microsoft.com/office/powerpoint/2010/main" val="3064619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Plan MCO/ACO’s Plans include:</a:t>
            </a:r>
          </a:p>
        </p:txBody>
      </p:sp>
      <p:sp>
        <p:nvSpPr>
          <p:cNvPr id="6" name="Content Placeholder 5"/>
          <p:cNvSpPr>
            <a:spLocks noGrp="1"/>
          </p:cNvSpPr>
          <p:nvPr>
            <p:ph idx="1"/>
          </p:nvPr>
        </p:nvSpPr>
        <p:spPr>
          <a:xfrm>
            <a:off x="290945" y="1319893"/>
            <a:ext cx="8545483" cy="5077287"/>
          </a:xfrm>
        </p:spPr>
        <p:txBody>
          <a:bodyPr/>
          <a:lstStyle/>
          <a:p>
            <a:pPr>
              <a:spcBef>
                <a:spcPts val="600"/>
              </a:spcBef>
              <a:buClr>
                <a:schemeClr val="accent2"/>
              </a:buClr>
              <a:buFont typeface="Wingdings" panose="05000000000000000000" pitchFamily="2" charset="2"/>
              <a:buChar char="§"/>
            </a:pPr>
            <a:r>
              <a:rPr lang="en-US" sz="1800" b="1" dirty="0"/>
              <a:t>WellSense Essential MCO  </a:t>
            </a:r>
            <a:r>
              <a:rPr lang="en-US" sz="1800" dirty="0"/>
              <a:t>– Primary Care within the WellSense MCO Network</a:t>
            </a:r>
          </a:p>
          <a:p>
            <a:pPr marL="0" indent="0">
              <a:spcBef>
                <a:spcPts val="600"/>
              </a:spcBef>
              <a:buClr>
                <a:schemeClr val="accent2"/>
              </a:buClr>
              <a:buNone/>
            </a:pPr>
            <a:endParaRPr lang="en-US" sz="1800" b="1" dirty="0"/>
          </a:p>
          <a:p>
            <a:pPr>
              <a:spcBef>
                <a:spcPts val="600"/>
              </a:spcBef>
              <a:buClr>
                <a:schemeClr val="accent2"/>
              </a:buClr>
              <a:buFont typeface="Wingdings" panose="05000000000000000000" pitchFamily="2" charset="2"/>
              <a:buChar char="§"/>
            </a:pPr>
            <a:r>
              <a:rPr lang="en-US" sz="1800" b="1" dirty="0"/>
              <a:t>WellSense Boston Children’s Alliance (ACO)</a:t>
            </a:r>
            <a:r>
              <a:rPr lang="en-US" sz="1800" dirty="0"/>
              <a:t>– Primary Care within the WellSense Boston Children’s Alliance ACO Network.. </a:t>
            </a:r>
          </a:p>
          <a:p>
            <a:pPr>
              <a:spcBef>
                <a:spcPts val="600"/>
              </a:spcBef>
              <a:buClr>
                <a:schemeClr val="accent2"/>
              </a:buClr>
              <a:buFont typeface="Wingdings" panose="05000000000000000000" pitchFamily="2" charset="2"/>
              <a:buChar char="Ø"/>
            </a:pPr>
            <a:endParaRPr lang="en-US" sz="1800" dirty="0"/>
          </a:p>
          <a:p>
            <a:pPr>
              <a:spcBef>
                <a:spcPts val="600"/>
              </a:spcBef>
              <a:buClr>
                <a:schemeClr val="accent2"/>
              </a:buClr>
              <a:buFont typeface="Wingdings" panose="05000000000000000000" pitchFamily="2" charset="2"/>
              <a:buChar char="§"/>
            </a:pPr>
            <a:r>
              <a:rPr lang="en-US" sz="1800" b="1" dirty="0"/>
              <a:t>WellSense Beth Israel </a:t>
            </a:r>
            <a:r>
              <a:rPr lang="en-US" sz="1800" b="1" dirty="0" err="1"/>
              <a:t>Lahey</a:t>
            </a:r>
            <a:r>
              <a:rPr lang="en-US" sz="1800" b="1" dirty="0"/>
              <a:t> Alliance (ACO)</a:t>
            </a:r>
            <a:r>
              <a:rPr lang="en-US" sz="1800" dirty="0"/>
              <a:t>– Primary Care within the WellSense Beth Israel </a:t>
            </a:r>
            <a:r>
              <a:rPr lang="en-US" sz="1800" dirty="0" err="1"/>
              <a:t>Lahey</a:t>
            </a:r>
            <a:r>
              <a:rPr lang="en-US" sz="1800" dirty="0"/>
              <a:t> Alliance ACO Network.</a:t>
            </a:r>
          </a:p>
          <a:p>
            <a:pPr marL="0" indent="0">
              <a:spcBef>
                <a:spcPts val="600"/>
              </a:spcBef>
              <a:buClr>
                <a:schemeClr val="accent2"/>
              </a:buClr>
              <a:buNone/>
            </a:pPr>
            <a:endParaRPr lang="en-US" sz="1800" dirty="0"/>
          </a:p>
          <a:p>
            <a:pPr>
              <a:spcBef>
                <a:spcPts val="600"/>
              </a:spcBef>
              <a:buClr>
                <a:schemeClr val="accent2"/>
              </a:buClr>
              <a:buFont typeface="Wingdings" panose="05000000000000000000" pitchFamily="2" charset="2"/>
              <a:buChar char="§"/>
            </a:pPr>
            <a:r>
              <a:rPr lang="en-US" sz="1800" b="1" dirty="0"/>
              <a:t>WellSense Care Alliance (ACO)– </a:t>
            </a:r>
            <a:r>
              <a:rPr lang="en-US" sz="1800" dirty="0"/>
              <a:t>Primary Care within the WellSense Tufts Alliance ACO.</a:t>
            </a:r>
          </a:p>
          <a:p>
            <a:pPr>
              <a:spcBef>
                <a:spcPts val="600"/>
              </a:spcBef>
              <a:buClr>
                <a:schemeClr val="accent2"/>
              </a:buClr>
              <a:buFont typeface="Wingdings" panose="05000000000000000000" pitchFamily="2" charset="2"/>
              <a:buChar char="Ø"/>
            </a:pPr>
            <a:endParaRPr lang="en-US" sz="1800" dirty="0"/>
          </a:p>
          <a:p>
            <a:pPr>
              <a:lnSpc>
                <a:spcPct val="100000"/>
              </a:lnSpc>
              <a:spcBef>
                <a:spcPts val="0"/>
              </a:spcBef>
              <a:buClr>
                <a:schemeClr val="accent2"/>
              </a:buClr>
              <a:buFont typeface="Wingdings" panose="05000000000000000000" pitchFamily="2" charset="2"/>
              <a:buChar char="§"/>
            </a:pPr>
            <a:r>
              <a:rPr lang="en-US" sz="1800" b="1" dirty="0"/>
              <a:t>WellSense Southcoast Alliance (ACO) </a:t>
            </a:r>
            <a:r>
              <a:rPr lang="en-US" sz="1800" dirty="0"/>
              <a:t>– Primary Care within the WellSense Southcoast Alliance ACO. </a:t>
            </a:r>
          </a:p>
          <a:p>
            <a:pPr marL="0" indent="0">
              <a:lnSpc>
                <a:spcPct val="100000"/>
              </a:lnSpc>
              <a:spcBef>
                <a:spcPts val="0"/>
              </a:spcBef>
              <a:buClr>
                <a:schemeClr val="accent2"/>
              </a:buClr>
              <a:buNone/>
            </a:pPr>
            <a:endParaRPr lang="en-US" sz="1800" dirty="0"/>
          </a:p>
          <a:p>
            <a:pPr>
              <a:lnSpc>
                <a:spcPct val="100000"/>
              </a:lnSpc>
              <a:spcBef>
                <a:spcPts val="0"/>
              </a:spcBef>
              <a:buClr>
                <a:schemeClr val="accent2"/>
              </a:buClr>
              <a:buFont typeface="Wingdings" panose="05000000000000000000" pitchFamily="2" charset="2"/>
              <a:buChar char="§"/>
            </a:pPr>
            <a:r>
              <a:rPr lang="en-US" sz="1800" b="1" dirty="0"/>
              <a:t>WellSense Community Alliance (ACO)</a:t>
            </a:r>
            <a:r>
              <a:rPr lang="en-US" dirty="0"/>
              <a:t> – Primary Care within the WellSense Community Alliance ACO Network. </a:t>
            </a:r>
          </a:p>
          <a:p>
            <a:pPr marL="0" indent="0">
              <a:buNone/>
            </a:pPr>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7</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93224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Plan ACO’s Plans include:</a:t>
            </a:r>
          </a:p>
        </p:txBody>
      </p:sp>
      <p:sp>
        <p:nvSpPr>
          <p:cNvPr id="6" name="Content Placeholder 5"/>
          <p:cNvSpPr>
            <a:spLocks noGrp="1"/>
          </p:cNvSpPr>
          <p:nvPr>
            <p:ph idx="1"/>
          </p:nvPr>
        </p:nvSpPr>
        <p:spPr>
          <a:xfrm>
            <a:off x="290945" y="1319893"/>
            <a:ext cx="8545483" cy="4034951"/>
          </a:xfrm>
        </p:spPr>
        <p:txBody>
          <a:bodyPr/>
          <a:lstStyle/>
          <a:p>
            <a:pPr>
              <a:spcBef>
                <a:spcPts val="600"/>
              </a:spcBef>
              <a:buClr>
                <a:schemeClr val="accent2"/>
              </a:buClr>
              <a:buFont typeface="Wingdings" panose="05000000000000000000" pitchFamily="2" charset="2"/>
              <a:buChar char="§"/>
            </a:pPr>
            <a:endParaRPr lang="en-US" sz="1800" dirty="0"/>
          </a:p>
          <a:p>
            <a:pPr>
              <a:spcBef>
                <a:spcPts val="600"/>
              </a:spcBef>
              <a:buClr>
                <a:schemeClr val="accent2"/>
              </a:buClr>
              <a:buFont typeface="Wingdings" panose="05000000000000000000" pitchFamily="2" charset="2"/>
              <a:buChar char="§"/>
            </a:pPr>
            <a:r>
              <a:rPr lang="en-US" sz="1800" b="1" dirty="0"/>
              <a:t>WellSense Mercy Alliance (ACO) </a:t>
            </a:r>
            <a:r>
              <a:rPr lang="en-US" sz="1800" dirty="0"/>
              <a:t>– Primary Care within the WellSense Mercy Alliance ACO Network. </a:t>
            </a:r>
          </a:p>
          <a:p>
            <a:pPr>
              <a:spcBef>
                <a:spcPts val="600"/>
              </a:spcBef>
              <a:buClr>
                <a:schemeClr val="accent2"/>
              </a:buClr>
              <a:buFont typeface="Wingdings" panose="05000000000000000000" pitchFamily="2" charset="2"/>
              <a:buChar char="Ø"/>
            </a:pPr>
            <a:endParaRPr lang="en-US" sz="1800" dirty="0"/>
          </a:p>
          <a:p>
            <a:pPr>
              <a:spcBef>
                <a:spcPts val="600"/>
              </a:spcBef>
              <a:buClr>
                <a:schemeClr val="accent2"/>
              </a:buClr>
              <a:buFont typeface="Wingdings" panose="05000000000000000000" pitchFamily="2" charset="2"/>
              <a:buChar char="§"/>
            </a:pPr>
            <a:r>
              <a:rPr lang="en-US" sz="1800" b="1" dirty="0"/>
              <a:t>WellSense Signature Alliance (ACO) </a:t>
            </a:r>
            <a:r>
              <a:rPr lang="en-US" sz="1800" dirty="0"/>
              <a:t>– Primary Care within the WellSense Signature Alliance ACO Network.</a:t>
            </a:r>
          </a:p>
          <a:p>
            <a:pPr marL="0" indent="0">
              <a:lnSpc>
                <a:spcPct val="100000"/>
              </a:lnSpc>
              <a:spcBef>
                <a:spcPts val="0"/>
              </a:spcBef>
              <a:buClr>
                <a:schemeClr val="accent2"/>
              </a:buClr>
              <a:buNone/>
            </a:pPr>
            <a:endParaRPr lang="en-US" sz="1800" dirty="0"/>
          </a:p>
          <a:p>
            <a:pPr>
              <a:lnSpc>
                <a:spcPct val="100000"/>
              </a:lnSpc>
              <a:spcBef>
                <a:spcPts val="0"/>
              </a:spcBef>
              <a:buClr>
                <a:schemeClr val="accent2"/>
              </a:buClr>
              <a:buFont typeface="Wingdings" panose="05000000000000000000" pitchFamily="2" charset="2"/>
              <a:buChar char="§"/>
            </a:pPr>
            <a:r>
              <a:rPr lang="en-US" sz="1800" b="1" dirty="0"/>
              <a:t>East Boston Neighborhood Health WellSense Alliance (ACO) </a:t>
            </a:r>
            <a:r>
              <a:rPr lang="en-US" sz="1800" dirty="0"/>
              <a:t>– Primary Care within the WellSense East Boston Neighborhood Health Alliance ACO Network.</a:t>
            </a:r>
          </a:p>
          <a:p>
            <a:pPr marL="0" indent="0">
              <a:lnSpc>
                <a:spcPct val="100000"/>
              </a:lnSpc>
              <a:spcBef>
                <a:spcPts val="0"/>
              </a:spcBef>
              <a:buClr>
                <a:schemeClr val="accent2"/>
              </a:buClr>
              <a:buNone/>
            </a:pPr>
            <a:endParaRPr lang="en-US" sz="1800" dirty="0"/>
          </a:p>
          <a:p>
            <a:pPr marL="0" indent="0">
              <a:lnSpc>
                <a:spcPct val="100000"/>
              </a:lnSpc>
              <a:spcBef>
                <a:spcPts val="0"/>
              </a:spcBef>
              <a:buClr>
                <a:schemeClr val="accent2"/>
              </a:buClr>
              <a:buNone/>
            </a:pPr>
            <a:r>
              <a:rPr lang="en-US" sz="1800" dirty="0" err="1"/>
              <a:t>WellSense’s</a:t>
            </a:r>
            <a:r>
              <a:rPr lang="en-US" sz="1800" dirty="0"/>
              <a:t> full network of </a:t>
            </a:r>
            <a:r>
              <a:rPr lang="en-US" sz="1800" dirty="0" err="1"/>
              <a:t>MassHealth</a:t>
            </a:r>
            <a:r>
              <a:rPr lang="en-US" sz="1800" dirty="0"/>
              <a:t> contracted facilities, specialists and ancillary services is available for all above Plans</a:t>
            </a:r>
          </a:p>
          <a:p>
            <a:pPr>
              <a:lnSpc>
                <a:spcPct val="100000"/>
              </a:lnSpc>
              <a:spcBef>
                <a:spcPts val="0"/>
              </a:spcBef>
              <a:buClr>
                <a:schemeClr val="accent2"/>
              </a:buClr>
              <a:buFont typeface="Wingdings" panose="05000000000000000000" pitchFamily="2" charset="2"/>
              <a:buChar char="§"/>
            </a:pPr>
            <a:endParaRPr lang="en-US" sz="1800" dirty="0"/>
          </a:p>
        </p:txBody>
      </p:sp>
      <p:sp>
        <p:nvSpPr>
          <p:cNvPr id="4" name="Slide Number Placeholder 3"/>
          <p:cNvSpPr>
            <a:spLocks noGrp="1"/>
          </p:cNvSpPr>
          <p:nvPr>
            <p:ph type="sldNum" sz="quarter" idx="12"/>
          </p:nvPr>
        </p:nvSpPr>
        <p:spPr/>
        <p:txBody>
          <a:bodyPr/>
          <a:lstStyle/>
          <a:p>
            <a:fld id="{35CCB4D7-5985-A54F-961A-60A02F9C85E0}" type="slidenum">
              <a:rPr lang="en-US" smtClean="0"/>
              <a:t>8</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spTree>
    <p:extLst>
      <p:ext uri="{BB962C8B-B14F-4D97-AF65-F5344CB8AC3E}">
        <p14:creationId xmlns:p14="http://schemas.microsoft.com/office/powerpoint/2010/main" val="193363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Plan Products include:</a:t>
            </a:r>
          </a:p>
        </p:txBody>
      </p:sp>
      <p:sp>
        <p:nvSpPr>
          <p:cNvPr id="6" name="Content Placeholder 5"/>
          <p:cNvSpPr>
            <a:spLocks noGrp="1"/>
          </p:cNvSpPr>
          <p:nvPr>
            <p:ph idx="1"/>
          </p:nvPr>
        </p:nvSpPr>
        <p:spPr>
          <a:xfrm>
            <a:off x="545504" y="1319892"/>
            <a:ext cx="8052992" cy="3596882"/>
          </a:xfrm>
        </p:spPr>
        <p:txBody>
          <a:bodyPr/>
          <a:lstStyle/>
          <a:p>
            <a:pPr>
              <a:spcBef>
                <a:spcPts val="600"/>
              </a:spcBef>
              <a:spcAft>
                <a:spcPts val="600"/>
              </a:spcAft>
              <a:buClr>
                <a:schemeClr val="accent2"/>
              </a:buClr>
              <a:buFont typeface="Wingdings" panose="05000000000000000000" pitchFamily="2" charset="2"/>
              <a:buChar char="§"/>
            </a:pPr>
            <a:r>
              <a:rPr lang="en-US" sz="2000" b="1" dirty="0"/>
              <a:t>Clarity Plan-</a:t>
            </a:r>
            <a:r>
              <a:rPr lang="en-US" sz="2000" dirty="0"/>
              <a:t> WellSense’s full network of Qualified Health Plan, include Connector Care contracted facilities, primary care, specialists and ancillary services is available.</a:t>
            </a:r>
            <a:endParaRPr lang="en-US" sz="2000" b="1" dirty="0"/>
          </a:p>
          <a:p>
            <a:pPr>
              <a:spcBef>
                <a:spcPts val="600"/>
              </a:spcBef>
              <a:spcAft>
                <a:spcPts val="600"/>
              </a:spcAft>
              <a:buClr>
                <a:schemeClr val="accent2"/>
              </a:buClr>
              <a:buFont typeface="Wingdings" panose="05000000000000000000" pitchFamily="2" charset="2"/>
              <a:buChar char="§"/>
            </a:pPr>
            <a:r>
              <a:rPr lang="en-US" sz="2000" b="1" dirty="0"/>
              <a:t>Senior Care Options - </a:t>
            </a:r>
            <a:r>
              <a:rPr lang="en-US" sz="2000" dirty="0"/>
              <a:t>WellSense’s full network of Senior Care Options contracted facilities, primary care, specialists and ancillary services is available.</a:t>
            </a:r>
          </a:p>
          <a:p>
            <a:pPr>
              <a:spcBef>
                <a:spcPts val="600"/>
              </a:spcBef>
              <a:spcAft>
                <a:spcPts val="600"/>
              </a:spcAft>
              <a:buClr>
                <a:schemeClr val="accent2"/>
              </a:buClr>
              <a:buFont typeface="Wingdings" panose="05000000000000000000" pitchFamily="2" charset="2"/>
              <a:buChar char="§"/>
            </a:pPr>
            <a:r>
              <a:rPr lang="en-US" sz="2000" b="1" dirty="0"/>
              <a:t>Special Kids Special Care </a:t>
            </a:r>
            <a:r>
              <a:rPr lang="en-US" sz="2000" dirty="0"/>
              <a:t>- MassHealth and the Department of Children and Families (DCF) co-sponsor the Special Kids Special Care (SKSC)program medical program called for children with highly complex medical needs who are in foster care</a:t>
            </a:r>
          </a:p>
          <a:p>
            <a:endParaRPr lang="en-US" dirty="0"/>
          </a:p>
        </p:txBody>
      </p:sp>
      <p:sp>
        <p:nvSpPr>
          <p:cNvPr id="4" name="Slide Number Placeholder 3"/>
          <p:cNvSpPr>
            <a:spLocks noGrp="1"/>
          </p:cNvSpPr>
          <p:nvPr>
            <p:ph type="sldNum" sz="quarter" idx="12"/>
          </p:nvPr>
        </p:nvSpPr>
        <p:spPr/>
        <p:txBody>
          <a:bodyPr/>
          <a:lstStyle/>
          <a:p>
            <a:fld id="{35CCB4D7-5985-A54F-961A-60A02F9C85E0}" type="slidenum">
              <a:rPr lang="en-US" smtClean="0"/>
              <a:t>9</a:t>
            </a:fld>
            <a:endParaRPr lang="en-US"/>
          </a:p>
        </p:txBody>
      </p:sp>
      <p:sp>
        <p:nvSpPr>
          <p:cNvPr id="8"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7" name="Picture 6" descr="A picture containing text&#10;&#10;Description automatically generated">
            <a:extLst>
              <a:ext uri="{FF2B5EF4-FFF2-40B4-BE49-F238E27FC236}">
                <a16:creationId xmlns:a16="http://schemas.microsoft.com/office/drawing/2014/main" id="{95D76F78-89D9-C34A-BF14-13BDEF72BA10}"/>
              </a:ext>
            </a:extLst>
          </p:cNvPr>
          <p:cNvPicPr>
            <a:picLocks noChangeAspect="1"/>
          </p:cNvPicPr>
          <p:nvPr/>
        </p:nvPicPr>
        <p:blipFill>
          <a:blip r:embed="rId2"/>
          <a:stretch>
            <a:fillRect/>
          </a:stretch>
        </p:blipFill>
        <p:spPr>
          <a:xfrm>
            <a:off x="6808063" y="5324837"/>
            <a:ext cx="584200" cy="381000"/>
          </a:xfrm>
          <a:prstGeom prst="rect">
            <a:avLst/>
          </a:prstGeom>
        </p:spPr>
      </p:pic>
    </p:spTree>
    <p:extLst>
      <p:ext uri="{BB962C8B-B14F-4D97-AF65-F5344CB8AC3E}">
        <p14:creationId xmlns:p14="http://schemas.microsoft.com/office/powerpoint/2010/main" val="2752489977"/>
      </p:ext>
    </p:extLst>
  </p:cSld>
  <p:clrMapOvr>
    <a:masterClrMapping/>
  </p:clrMapOvr>
</p:sld>
</file>

<file path=ppt/theme/theme1.xml><?xml version="1.0" encoding="utf-8"?>
<a:theme xmlns:a="http://schemas.openxmlformats.org/drawingml/2006/main" name="Body Slide">
  <a:themeElements>
    <a:clrScheme name="Custom 1">
      <a:dk1>
        <a:srgbClr val="000000"/>
      </a:dk1>
      <a:lt1>
        <a:srgbClr val="FFFFFF"/>
      </a:lt1>
      <a:dk2>
        <a:srgbClr val="4B4E54"/>
      </a:dk2>
      <a:lt2>
        <a:srgbClr val="320071"/>
      </a:lt2>
      <a:accent1>
        <a:srgbClr val="4B4E54"/>
      </a:accent1>
      <a:accent2>
        <a:srgbClr val="FEB600"/>
      </a:accent2>
      <a:accent3>
        <a:srgbClr val="00AF66"/>
      </a:accent3>
      <a:accent4>
        <a:srgbClr val="DB3413"/>
      </a:accent4>
      <a:accent5>
        <a:srgbClr val="8B83D8"/>
      </a:accent5>
      <a:accent6>
        <a:srgbClr val="C8C8C6"/>
      </a:accent6>
      <a:hlink>
        <a:srgbClr val="0563C1"/>
      </a:hlink>
      <a:folHlink>
        <a:srgbClr val="954F72"/>
      </a:folHlink>
    </a:clrScheme>
    <a:fontScheme name="Test">
      <a:majorFont>
        <a:latin typeface="Red Hat Display"/>
        <a:ea typeface=""/>
        <a:cs typeface=""/>
      </a:majorFont>
      <a:minorFont>
        <a:latin typeface="Red Hat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BDE94C7299A164E9A88614258E7D45D" ma:contentTypeVersion="1" ma:contentTypeDescription="Create a new document." ma:contentTypeScope="" ma:versionID="a6e27fd4eb533714fc21aa96ff25c367">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7D976C6-6B7A-4523-86AE-A5CEE1E02E66}">
  <ds:schemaRefs>
    <ds:schemaRef ds:uri="http://schemas.microsoft.com/sharepoint/v3/contenttype/forms"/>
  </ds:schemaRefs>
</ds:datastoreItem>
</file>

<file path=customXml/itemProps2.xml><?xml version="1.0" encoding="utf-8"?>
<ds:datastoreItem xmlns:ds="http://schemas.openxmlformats.org/officeDocument/2006/customXml" ds:itemID="{AFB06AF1-2652-4A77-ADF5-527760151C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897CAD-CDF8-4D0C-B4C4-B146FBE3600E}">
  <ds:schemaRefs>
    <ds:schemaRef ds:uri="http://schemas.microsoft.com/office/infopath/2007/PartnerControls"/>
    <ds:schemaRef ds:uri="http://purl.org/dc/elements/1.1/"/>
    <ds:schemaRef ds:uri="http://schemas.microsoft.com/office/2006/metadata/properties"/>
    <ds:schemaRef ds:uri="http://purl.org/dc/dcmitype/"/>
    <ds:schemaRef ds:uri="http://schemas.microsoft.com/sharepoint/v3"/>
    <ds:schemaRef ds:uri="http://schemas.microsoft.com/office/2006/documentManagement/typ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38459</TotalTime>
  <Words>6873</Words>
  <Application>Microsoft Office PowerPoint</Application>
  <PresentationFormat>On-screen Show (4:3)</PresentationFormat>
  <Paragraphs>686</Paragraphs>
  <Slides>69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Calibri</vt:lpstr>
      <vt:lpstr>Red Hat Text</vt:lpstr>
      <vt:lpstr>Wingdings</vt:lpstr>
      <vt:lpstr>Arial</vt:lpstr>
      <vt:lpstr>Red Hat Display</vt:lpstr>
      <vt:lpstr>Body Slide</vt:lpstr>
      <vt:lpstr>MA Provider Orientation &amp; Plan Overview</vt:lpstr>
      <vt:lpstr>Topics</vt:lpstr>
      <vt:lpstr>Topics</vt:lpstr>
      <vt:lpstr>WellSense Overview</vt:lpstr>
      <vt:lpstr>Who We Are…</vt:lpstr>
      <vt:lpstr>Our Member and Provider Network</vt:lpstr>
      <vt:lpstr>Plan MCO/ACO’s Plans include:</vt:lpstr>
      <vt:lpstr>Plan ACO’s Plans include:</vt:lpstr>
      <vt:lpstr>Plan Products include:</vt:lpstr>
      <vt:lpstr>Member ID Numbers – MassHealth ACO’s</vt:lpstr>
      <vt:lpstr>Member ID Numbers – MCO, Clarity Plan &amp; SCO</vt:lpstr>
      <vt:lpstr>MassHealth Member ID Cards</vt:lpstr>
      <vt:lpstr>MassHealth Member ID Cards – ACO </vt:lpstr>
      <vt:lpstr>Clarity Plan Member ID Cards</vt:lpstr>
      <vt:lpstr>Senior Care Options(SCO) Member ID Cards</vt:lpstr>
      <vt:lpstr>Member Eligibility</vt:lpstr>
      <vt:lpstr>Special Kids Special Care (SKSC)</vt:lpstr>
      <vt:lpstr>Special Kids Special Care (SKSC) Program</vt:lpstr>
      <vt:lpstr>Special Kids Special Care Program  Eligibility</vt:lpstr>
      <vt:lpstr>Special Kids Special Care Program  Care Model &amp; Contact Info</vt:lpstr>
      <vt:lpstr>Provider Portal</vt:lpstr>
      <vt:lpstr>WellSense Provider Portal</vt:lpstr>
      <vt:lpstr>WellSense  - Provider Portal</vt:lpstr>
      <vt:lpstr>For providers who do not have an existing HealthTrio Connect account </vt:lpstr>
      <vt:lpstr>Authorization Submissions – Please submit via portal</vt:lpstr>
      <vt:lpstr>Claim and Appeal Information</vt:lpstr>
      <vt:lpstr>Claims and Filing Limits</vt:lpstr>
      <vt:lpstr>Provider Administrative Claim Appeals</vt:lpstr>
      <vt:lpstr>Provider Administrative Claim Appeals  </vt:lpstr>
      <vt:lpstr>Provider Administrative Claim Appeals</vt:lpstr>
      <vt:lpstr>Member Appeals and Grievances</vt:lpstr>
      <vt:lpstr>Member Appeals and Grievances (cont.)</vt:lpstr>
      <vt:lpstr>Member Appeals and Grievances (cont.)</vt:lpstr>
      <vt:lpstr>Member Appeals and Grievances (cont.)</vt:lpstr>
      <vt:lpstr>Member Appeals and Grievances (cont.)</vt:lpstr>
      <vt:lpstr>Member Appeals and Grievances (cont.)  </vt:lpstr>
      <vt:lpstr>Member Appeals and Grievances (cont.)</vt:lpstr>
      <vt:lpstr>Provider Responsibilities</vt:lpstr>
      <vt:lpstr>Provider Responsibilities - ACO</vt:lpstr>
      <vt:lpstr>Provider Responsibilities- ACO Community Partner Program  </vt:lpstr>
      <vt:lpstr>Provider Responsibilities- ACO Community Partner Program</vt:lpstr>
      <vt:lpstr>Provider Responsibilities- ACO Community Partner Program</vt:lpstr>
      <vt:lpstr>Provider Responsibilities  </vt:lpstr>
      <vt:lpstr>Provider Responsibilities  </vt:lpstr>
      <vt:lpstr>Provider Responsibilities Verifying PCP; Requesting PCP Changes</vt:lpstr>
      <vt:lpstr>Provider Responsibilities PCP Member Transfer Policy</vt:lpstr>
      <vt:lpstr>Involuntary Member Transfer or Plan Disenrollment</vt:lpstr>
      <vt:lpstr>Involuntary Member Transfer or Plan Disenrollment</vt:lpstr>
      <vt:lpstr>Provider Responsibilities Wait Time Policies - MH &amp; Clarity Plans</vt:lpstr>
      <vt:lpstr>Provider Responsibilities Wait Time Policies - SCO</vt:lpstr>
      <vt:lpstr>Provider Responsibilities Cultural Competency</vt:lpstr>
      <vt:lpstr>Provider Responsibilities Primary Care Providers</vt:lpstr>
      <vt:lpstr>Provider Responsibilities Adult Prevention Guidelines SCO</vt:lpstr>
      <vt:lpstr>Behavioral Health Services Mental Health and Substance Abuse</vt:lpstr>
      <vt:lpstr>Behavioral Health Services Mental Health and Substance Abuse</vt:lpstr>
      <vt:lpstr>Updates and Reminders</vt:lpstr>
      <vt:lpstr>Provider Demographic Changes</vt:lpstr>
      <vt:lpstr>How to submit Provider Demographic Changes</vt:lpstr>
      <vt:lpstr>Importance of Provider Contacts</vt:lpstr>
      <vt:lpstr>EFT Reminder!  </vt:lpstr>
      <vt:lpstr>Change Healthcare Outage</vt:lpstr>
      <vt:lpstr>EDI Reminder!</vt:lpstr>
      <vt:lpstr>SCO Model of Care – Required Annually</vt:lpstr>
      <vt:lpstr>Who are the Plan’s Clinical Vendors?</vt:lpstr>
      <vt:lpstr>Who are the Plan’s Clinical Vendors?</vt:lpstr>
      <vt:lpstr>Important Phone Numbers</vt:lpstr>
      <vt:lpstr>Requirement for Network Providers to enroll with MassHealth</vt:lpstr>
      <vt:lpstr>Training Opportunities Our Provider Engagement Team is here for you!</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Potter</dc:creator>
  <cp:lastModifiedBy>Giunta, John</cp:lastModifiedBy>
  <cp:revision>245</cp:revision>
  <cp:lastPrinted>2022-08-18T15:26:10Z</cp:lastPrinted>
  <dcterms:created xsi:type="dcterms:W3CDTF">2021-11-01T20:54:47Z</dcterms:created>
  <dcterms:modified xsi:type="dcterms:W3CDTF">2024-05-22T19:59:22Z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0x0101005BDE94C7299A164E9A88614258E7D45D</vt:lpwstr>
  </property>
</Properties>
</file>