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5"/>
  </p:notesMasterIdLst>
  <p:sldIdLst>
    <p:sldId id="257" r:id="rId5"/>
    <p:sldId id="362" r:id="rId6"/>
    <p:sldId id="579" r:id="rId7"/>
    <p:sldId id="377" r:id="rId8"/>
    <p:sldId id="580" r:id="rId9"/>
    <p:sldId id="590" r:id="rId10"/>
    <p:sldId id="368" r:id="rId11"/>
    <p:sldId id="365" r:id="rId12"/>
    <p:sldId id="369" r:id="rId13"/>
    <p:sldId id="373" r:id="rId14"/>
    <p:sldId id="372" r:id="rId15"/>
    <p:sldId id="374" r:id="rId16"/>
    <p:sldId id="371" r:id="rId17"/>
    <p:sldId id="585" r:id="rId18"/>
    <p:sldId id="589" r:id="rId19"/>
    <p:sldId id="376" r:id="rId20"/>
    <p:sldId id="375" r:id="rId21"/>
    <p:sldId id="366" r:id="rId22"/>
    <p:sldId id="367" r:id="rId23"/>
    <p:sldId id="264" r:id="rId24"/>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442CEB5-392A-1ECB-A984-1898ECAD9445}" name="Stillman, Lauren" initials="SL" userId="S::AG70978@ad.wellpoint.com::92c1e71f-d8d2-4cfe-b57e-17c78beb9ff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A3C112-6DFA-AB0D-5559-13972CBC9AE9}" v="14" dt="2023-05-23T13:48:35.204"/>
    <p1510:client id="{ABFF0A00-3762-4C4C-A306-AA2337B0676F}" v="5" dt="2023-05-23T16:45:39.8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47" autoAdjust="0"/>
    <p:restoredTop sz="90695" autoAdjust="0"/>
  </p:normalViewPr>
  <p:slideViewPr>
    <p:cSldViewPr snapToGrid="0">
      <p:cViewPr varScale="1">
        <p:scale>
          <a:sx n="118" d="100"/>
          <a:sy n="118" d="100"/>
        </p:scale>
        <p:origin x="540" y="102"/>
      </p:cViewPr>
      <p:guideLst>
        <p:guide pos="3840"/>
        <p:guide orient="horz" pos="216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F0D33853-DEBD-4CD3-8477-6DB6F559B1C0}" type="datetimeFigureOut">
              <a:rPr lang="en-US" smtClean="0"/>
              <a:t>5/24/2023</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2FD4772B-2F52-416F-93FE-A9A7DFB2F870}" type="slidenum">
              <a:rPr lang="en-US" smtClean="0"/>
              <a:t>‹#›</a:t>
            </a:fld>
            <a:endParaRPr lang="en-US"/>
          </a:p>
        </p:txBody>
      </p:sp>
    </p:spTree>
    <p:extLst>
      <p:ext uri="{BB962C8B-B14F-4D97-AF65-F5344CB8AC3E}">
        <p14:creationId xmlns:p14="http://schemas.microsoft.com/office/powerpoint/2010/main" val="114585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Community choice </a:t>
            </a:r>
            <a:r>
              <a:rPr lang="en-US" sz="1800" dirty="0">
                <a:effectLst/>
                <a:latin typeface="Calibri" panose="020F0502020204030204" pitchFamily="34" charset="0"/>
                <a:ea typeface="Calibri" panose="020F0502020204030204" pitchFamily="34" charset="0"/>
              </a:rPr>
              <a:t>is a lower cost in premiums when utilizing preferred facilities. </a:t>
            </a:r>
          </a:p>
          <a:p>
            <a:endParaRPr lang="en-US" sz="18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dirty="0">
                <a:effectLst/>
                <a:latin typeface="Calibri" panose="020F0502020204030204" pitchFamily="34" charset="0"/>
                <a:ea typeface="Calibri" panose="020F0502020204030204" pitchFamily="34" charset="0"/>
              </a:rPr>
              <a:t>A narrow network is a type of health plan that incentives members to receive care through a choice network of doctors, hospitals, outpatient facilities and labs usually in the member’s local community. When you join this plan and these care providers you receive discounts in premiums and co-insurance.  Unlike other Narrow Networks where if a member with receives care out of network, you are responsible to pay for the full cost of their care. </a:t>
            </a:r>
            <a:r>
              <a:rPr lang="en-US" sz="1800" i="1" dirty="0" err="1">
                <a:effectLst/>
                <a:latin typeface="Calibri" panose="020F0502020204030204" pitchFamily="34" charset="0"/>
                <a:ea typeface="Calibri" panose="020F0502020204030204" pitchFamily="34" charset="0"/>
              </a:rPr>
              <a:t>UniCare’s</a:t>
            </a:r>
            <a:r>
              <a:rPr lang="en-US" sz="1800" i="1" dirty="0">
                <a:effectLst/>
                <a:latin typeface="Calibri" panose="020F0502020204030204" pitchFamily="34" charset="0"/>
                <a:ea typeface="Calibri" panose="020F0502020204030204" pitchFamily="34" charset="0"/>
              </a:rPr>
              <a:t> Community Choice allows you to see out of network providers, and although you have higher out of pocket expense, </a:t>
            </a:r>
            <a:r>
              <a:rPr lang="en-US" sz="1800" i="1" dirty="0" err="1">
                <a:effectLst/>
                <a:latin typeface="Calibri" panose="020F0502020204030204" pitchFamily="34" charset="0"/>
                <a:ea typeface="Calibri" panose="020F0502020204030204" pitchFamily="34" charset="0"/>
              </a:rPr>
              <a:t>UniCare</a:t>
            </a:r>
            <a:r>
              <a:rPr lang="en-US" sz="1800" i="1" dirty="0">
                <a:effectLst/>
                <a:latin typeface="Calibri" panose="020F0502020204030204" pitchFamily="34" charset="0"/>
                <a:ea typeface="Calibri" panose="020F0502020204030204" pitchFamily="34" charset="0"/>
              </a:rPr>
              <a:t> pays a substantial portion of the care.</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707A139-5396-4E09-9C50-8712B46B5909}" type="slidenum">
              <a:rPr lang="en-US" smtClean="0"/>
              <a:t>3</a:t>
            </a:fld>
            <a:endParaRPr lang="en-US" dirty="0"/>
          </a:p>
        </p:txBody>
      </p:sp>
    </p:spTree>
    <p:extLst>
      <p:ext uri="{BB962C8B-B14F-4D97-AF65-F5344CB8AC3E}">
        <p14:creationId xmlns:p14="http://schemas.microsoft.com/office/powerpoint/2010/main" val="3282522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271311-573A-314D-ADBF-33EB43EA7EC5}"/>
              </a:ext>
            </a:extLst>
          </p:cNvPr>
          <p:cNvSpPr/>
          <p:nvPr/>
        </p:nvSpPr>
        <p:spPr>
          <a:xfrm>
            <a:off x="0" y="0"/>
            <a:ext cx="12188825" cy="6882148"/>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8" name="Rectangle 7">
            <a:extLst>
              <a:ext uri="{FF2B5EF4-FFF2-40B4-BE49-F238E27FC236}">
                <a16:creationId xmlns:a16="http://schemas.microsoft.com/office/drawing/2014/main" id="{5DA9CABD-4120-264F-96B5-CFDEE073A91E}"/>
              </a:ext>
            </a:extLst>
          </p:cNvPr>
          <p:cNvSpPr/>
          <p:nvPr/>
        </p:nvSpPr>
        <p:spPr>
          <a:xfrm>
            <a:off x="0" y="160422"/>
            <a:ext cx="12188825" cy="721895"/>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9" name="Rectangle 8">
            <a:extLst>
              <a:ext uri="{FF2B5EF4-FFF2-40B4-BE49-F238E27FC236}">
                <a16:creationId xmlns:a16="http://schemas.microsoft.com/office/drawing/2014/main" id="{02F9CCA4-1CA0-C644-A6B2-6355C71799E6}"/>
              </a:ext>
            </a:extLst>
          </p:cNvPr>
          <p:cNvSpPr/>
          <p:nvPr/>
        </p:nvSpPr>
        <p:spPr>
          <a:xfrm>
            <a:off x="0" y="4679"/>
            <a:ext cx="12188825" cy="569537"/>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0" name="Rectangle 9">
            <a:extLst>
              <a:ext uri="{FF2B5EF4-FFF2-40B4-BE49-F238E27FC236}">
                <a16:creationId xmlns:a16="http://schemas.microsoft.com/office/drawing/2014/main" id="{AF6CB7AF-FC9A-AD42-BE87-19F7B817E3AD}"/>
              </a:ext>
            </a:extLst>
          </p:cNvPr>
          <p:cNvSpPr/>
          <p:nvPr/>
        </p:nvSpPr>
        <p:spPr>
          <a:xfrm>
            <a:off x="0" y="5983707"/>
            <a:ext cx="12188825" cy="874295"/>
          </a:xfrm>
          <a:prstGeom prst="rect">
            <a:avLst/>
          </a:prstGeom>
          <a:solidFill>
            <a:srgbClr val="B5121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Rectangle 10">
            <a:extLst>
              <a:ext uri="{FF2B5EF4-FFF2-40B4-BE49-F238E27FC236}">
                <a16:creationId xmlns:a16="http://schemas.microsoft.com/office/drawing/2014/main" id="{C10AB0F1-E4A8-EB42-A4E9-D8F83642A287}"/>
              </a:ext>
            </a:extLst>
          </p:cNvPr>
          <p:cNvSpPr/>
          <p:nvPr/>
        </p:nvSpPr>
        <p:spPr>
          <a:xfrm>
            <a:off x="0" y="6569242"/>
            <a:ext cx="12188825" cy="31290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5" name="Footer Placeholder 4"/>
          <p:cNvSpPr>
            <a:spLocks noGrp="1"/>
          </p:cNvSpPr>
          <p:nvPr>
            <p:ph type="ftr" sz="quarter" idx="11"/>
          </p:nvPr>
        </p:nvSpPr>
        <p:spPr/>
        <p:txBody>
          <a:bodyPr/>
          <a:lstStyle/>
          <a:p>
            <a:r>
              <a:rPr lang="en-US" dirty="0"/>
              <a:t>COMPANY CONFIDENTIAL  |  FOR INTERNAL USE ONLY  |  DO NOT COPY</a:t>
            </a:r>
          </a:p>
        </p:txBody>
      </p:sp>
      <p:sp>
        <p:nvSpPr>
          <p:cNvPr id="6" name="Slide Number Placeholder 5"/>
          <p:cNvSpPr>
            <a:spLocks noGrp="1"/>
          </p:cNvSpPr>
          <p:nvPr>
            <p:ph type="sldNum" sz="quarter" idx="12"/>
          </p:nvPr>
        </p:nvSpPr>
        <p:spPr/>
        <p:txBody>
          <a:bodyPr/>
          <a:lstStyle/>
          <a:p>
            <a:fld id="{43C60FF2-A63C-458C-B3FD-0047AF235190}" type="slidenum">
              <a:rPr lang="en-US" smtClean="0"/>
              <a:t>‹#›</a:t>
            </a:fld>
            <a:endParaRPr lang="en-US" dirty="0"/>
          </a:p>
        </p:txBody>
      </p:sp>
    </p:spTree>
    <p:extLst>
      <p:ext uri="{BB962C8B-B14F-4D97-AF65-F5344CB8AC3E}">
        <p14:creationId xmlns:p14="http://schemas.microsoft.com/office/powerpoint/2010/main" val="2268416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8" name="Rectangle 7"/>
          <p:cNvSpPr/>
          <p:nvPr/>
        </p:nvSpPr>
        <p:spPr>
          <a:xfrm>
            <a:off x="0" y="0"/>
            <a:ext cx="4113729" cy="685800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2" tIns="22851" rIns="45702" bIns="22851" numCol="1" spcCol="0" rtlCol="0" fromWordArt="0" anchor="ctr" anchorCtr="0" forceAA="0" compatLnSpc="1">
            <a:prstTxWarp prst="textNoShape">
              <a:avLst/>
            </a:prstTxWarp>
            <a:noAutofit/>
          </a:bodyPr>
          <a:lstStyle/>
          <a:p>
            <a:pPr algn="ctr"/>
            <a:endParaRPr lang="en-US" sz="1799" dirty="0"/>
          </a:p>
        </p:txBody>
      </p:sp>
      <p:sp>
        <p:nvSpPr>
          <p:cNvPr id="2" name="Title 1"/>
          <p:cNvSpPr>
            <a:spLocks noGrp="1"/>
          </p:cNvSpPr>
          <p:nvPr>
            <p:ph type="title"/>
          </p:nvPr>
        </p:nvSpPr>
        <p:spPr>
          <a:xfrm>
            <a:off x="365760" y="0"/>
            <a:ext cx="3380617" cy="6770112"/>
          </a:xfrm>
        </p:spPr>
        <p:txBody>
          <a:bodyPr/>
          <a:lstStyle>
            <a:lvl1pPr algn="ct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sp>
        <p:nvSpPr>
          <p:cNvPr id="7" name="Content Placeholder 3"/>
          <p:cNvSpPr>
            <a:spLocks noGrp="1"/>
          </p:cNvSpPr>
          <p:nvPr>
            <p:ph sz="half" idx="2"/>
          </p:nvPr>
        </p:nvSpPr>
        <p:spPr>
          <a:xfrm>
            <a:off x="4343400" y="248575"/>
            <a:ext cx="7767960" cy="63173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p:nvCxnSpPr>
        <p:spPr>
          <a:xfrm>
            <a:off x="4113729" y="0"/>
            <a:ext cx="0" cy="685800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048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2_Custom Layout">
    <p:spTree>
      <p:nvGrpSpPr>
        <p:cNvPr id="1" name=""/>
        <p:cNvGrpSpPr/>
        <p:nvPr/>
      </p:nvGrpSpPr>
      <p:grpSpPr>
        <a:xfrm>
          <a:off x="0" y="0"/>
          <a:ext cx="0" cy="0"/>
          <a:chOff x="0" y="0"/>
          <a:chExt cx="0" cy="0"/>
        </a:xfrm>
      </p:grpSpPr>
      <p:sp>
        <p:nvSpPr>
          <p:cNvPr id="8" name="Rectangle 7"/>
          <p:cNvSpPr/>
          <p:nvPr/>
        </p:nvSpPr>
        <p:spPr>
          <a:xfrm>
            <a:off x="0" y="0"/>
            <a:ext cx="4113729" cy="685800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2" tIns="22851" rIns="45702" bIns="22851" numCol="1" spcCol="0" rtlCol="0" fromWordArt="0" anchor="ctr" anchorCtr="0" forceAA="0" compatLnSpc="1">
            <a:prstTxWarp prst="textNoShape">
              <a:avLst/>
            </a:prstTxWarp>
            <a:noAutofit/>
          </a:bodyPr>
          <a:lstStyle/>
          <a:p>
            <a:pPr algn="ctr"/>
            <a:endParaRPr lang="en-US" sz="1799" dirty="0"/>
          </a:p>
        </p:txBody>
      </p:sp>
      <p:sp>
        <p:nvSpPr>
          <p:cNvPr id="2" name="Title 1"/>
          <p:cNvSpPr>
            <a:spLocks noGrp="1"/>
          </p:cNvSpPr>
          <p:nvPr>
            <p:ph type="title"/>
          </p:nvPr>
        </p:nvSpPr>
        <p:spPr>
          <a:xfrm>
            <a:off x="365760" y="0"/>
            <a:ext cx="3380617" cy="6770112"/>
          </a:xfrm>
        </p:spPr>
        <p:txBody>
          <a:bodyPr/>
          <a:lstStyle>
            <a:lvl1pPr algn="ct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9" name="Straight Connector 8"/>
          <p:cNvCxnSpPr/>
          <p:nvPr/>
        </p:nvCxnSpPr>
        <p:spPr>
          <a:xfrm>
            <a:off x="4113729" y="0"/>
            <a:ext cx="0" cy="6858000"/>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806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A9CABD-4120-264F-96B5-CFDEE073A91E}"/>
              </a:ext>
            </a:extLst>
          </p:cNvPr>
          <p:cNvSpPr/>
          <p:nvPr/>
        </p:nvSpPr>
        <p:spPr>
          <a:xfrm rot="16200000">
            <a:off x="-3068052" y="3068053"/>
            <a:ext cx="6858002" cy="721895"/>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schemeClr val="tx2"/>
              </a:solidFill>
            </a:endParaRPr>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9" name="Straight Connector 8"/>
          <p:cNvCxnSpPr/>
          <p:nvPr/>
        </p:nvCxnSpPr>
        <p:spPr>
          <a:xfrm>
            <a:off x="721897" y="0"/>
            <a:ext cx="0" cy="6858000"/>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
        <p:nvSpPr>
          <p:cNvPr id="5" name="Title 4"/>
          <p:cNvSpPr>
            <a:spLocks noGrp="1"/>
          </p:cNvSpPr>
          <p:nvPr>
            <p:ph type="title"/>
          </p:nvPr>
        </p:nvSpPr>
        <p:spPr>
          <a:xfrm>
            <a:off x="896644" y="73684"/>
            <a:ext cx="11123719" cy="1005840"/>
          </a:xfrm>
        </p:spPr>
        <p:txBody>
          <a:bodyPr/>
          <a:lstStyle>
            <a:lvl1pPr>
              <a:defRPr>
                <a:solidFill>
                  <a:srgbClr val="00417E"/>
                </a:solidFill>
              </a:defRPr>
            </a:lvl1pPr>
          </a:lstStyle>
          <a:p>
            <a:r>
              <a:rPr lang="en-US"/>
              <a:t>Click to edit Master title style</a:t>
            </a:r>
            <a:endParaRPr lang="en-US" dirty="0"/>
          </a:p>
        </p:txBody>
      </p:sp>
    </p:spTree>
    <p:extLst>
      <p:ext uri="{BB962C8B-B14F-4D97-AF65-F5344CB8AC3E}">
        <p14:creationId xmlns:p14="http://schemas.microsoft.com/office/powerpoint/2010/main" val="661359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8" name="Rectangle 7"/>
          <p:cNvSpPr/>
          <p:nvPr/>
        </p:nvSpPr>
        <p:spPr>
          <a:xfrm>
            <a:off x="4113729" y="0"/>
            <a:ext cx="8078271" cy="685800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2" tIns="22851" rIns="45702" bIns="22851" numCol="1" spcCol="0" rtlCol="0" fromWordArt="0" anchor="ctr" anchorCtr="0" forceAA="0" compatLnSpc="1">
            <a:prstTxWarp prst="textNoShape">
              <a:avLst/>
            </a:prstTxWarp>
            <a:noAutofit/>
          </a:bodyPr>
          <a:lstStyle/>
          <a:p>
            <a:pPr algn="ctr"/>
            <a:endParaRPr lang="en-US" sz="1799" dirty="0"/>
          </a:p>
        </p:txBody>
      </p:sp>
      <p:sp>
        <p:nvSpPr>
          <p:cNvPr id="2" name="Title 1"/>
          <p:cNvSpPr>
            <a:spLocks noGrp="1"/>
          </p:cNvSpPr>
          <p:nvPr>
            <p:ph type="title"/>
          </p:nvPr>
        </p:nvSpPr>
        <p:spPr>
          <a:xfrm>
            <a:off x="365760" y="0"/>
            <a:ext cx="3380617" cy="6770112"/>
          </a:xfrm>
        </p:spPr>
        <p:txBody>
          <a:bodyPr/>
          <a:lstStyle>
            <a:lvl1pPr algn="ctr">
              <a:defRPr>
                <a:solidFill>
                  <a:srgbClr val="00417E"/>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9" name="Straight Connector 8"/>
          <p:cNvCxnSpPr/>
          <p:nvPr/>
        </p:nvCxnSpPr>
        <p:spPr>
          <a:xfrm>
            <a:off x="4113729" y="0"/>
            <a:ext cx="0" cy="6858000"/>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
        <p:nvSpPr>
          <p:cNvPr id="7" name="Content Placeholder 3"/>
          <p:cNvSpPr>
            <a:spLocks noGrp="1"/>
          </p:cNvSpPr>
          <p:nvPr>
            <p:ph sz="half" idx="2"/>
          </p:nvPr>
        </p:nvSpPr>
        <p:spPr>
          <a:xfrm>
            <a:off x="4343400" y="248575"/>
            <a:ext cx="7767960" cy="631734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864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Rectangle 7"/>
          <p:cNvSpPr/>
          <p:nvPr/>
        </p:nvSpPr>
        <p:spPr>
          <a:xfrm>
            <a:off x="0" y="1085023"/>
            <a:ext cx="6086007" cy="5772977"/>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p:cNvSpPr>
            <a:spLocks noGrp="1"/>
          </p:cNvSpPr>
          <p:nvPr>
            <p:ph sz="half" idx="2"/>
          </p:nvPr>
        </p:nvSpPr>
        <p:spPr>
          <a:xfrm>
            <a:off x="6172200" y="1251751"/>
            <a:ext cx="5848164" cy="53141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COMPANY CONFIDENTIAL  |  FOR INTERNAL USE ONLY  |  DO NOT COPY</a:t>
            </a:r>
          </a:p>
        </p:txBody>
      </p:sp>
      <p:sp>
        <p:nvSpPr>
          <p:cNvPr id="7" name="Slide Number Placeholder 6"/>
          <p:cNvSpPr>
            <a:spLocks noGrp="1"/>
          </p:cNvSpPr>
          <p:nvPr>
            <p:ph type="sldNum" sz="quarter" idx="12"/>
          </p:nvPr>
        </p:nvSpPr>
        <p:spPr/>
        <p:txBody>
          <a:bodyPr/>
          <a:lstStyle/>
          <a:p>
            <a:fld id="{43C60FF2-A63C-458C-B3FD-0047AF235190}" type="slidenum">
              <a:rPr lang="en-US" smtClean="0"/>
              <a:t>‹#›</a:t>
            </a:fld>
            <a:endParaRPr lang="en-US" dirty="0"/>
          </a:p>
        </p:txBody>
      </p:sp>
      <p:cxnSp>
        <p:nvCxnSpPr>
          <p:cNvPr id="9" name="Straight Connector 8"/>
          <p:cNvCxnSpPr/>
          <p:nvPr/>
        </p:nvCxnSpPr>
        <p:spPr>
          <a:xfrm rot="5400000">
            <a:off x="6094412" y="-4997196"/>
            <a:ext cx="0" cy="12188952"/>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
        <p:nvSpPr>
          <p:cNvPr id="12" name="Title 1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Tree>
    <p:extLst>
      <p:ext uri="{BB962C8B-B14F-4D97-AF65-F5344CB8AC3E}">
        <p14:creationId xmlns:p14="http://schemas.microsoft.com/office/powerpoint/2010/main" val="1774307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65760" y="1251751"/>
            <a:ext cx="5740233" cy="53141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COMPANY CONFIDENTIAL  |  FOR INTERNAL USE ONLY  |  DO NOT COPY</a:t>
            </a:r>
          </a:p>
        </p:txBody>
      </p:sp>
      <p:sp>
        <p:nvSpPr>
          <p:cNvPr id="7" name="Slide Number Placeholder 6"/>
          <p:cNvSpPr>
            <a:spLocks noGrp="1"/>
          </p:cNvSpPr>
          <p:nvPr>
            <p:ph type="sldNum" sz="quarter" idx="12"/>
          </p:nvPr>
        </p:nvSpPr>
        <p:spPr/>
        <p:txBody>
          <a:bodyPr/>
          <a:lstStyle/>
          <a:p>
            <a:fld id="{43C60FF2-A63C-458C-B3FD-0047AF235190}" type="slidenum">
              <a:rPr lang="en-US" smtClean="0"/>
              <a:t>‹#›</a:t>
            </a:fld>
            <a:endParaRPr lang="en-US" dirty="0"/>
          </a:p>
        </p:txBody>
      </p:sp>
      <p:sp>
        <p:nvSpPr>
          <p:cNvPr id="8" name="Rectangle 7"/>
          <p:cNvSpPr/>
          <p:nvPr/>
        </p:nvSpPr>
        <p:spPr>
          <a:xfrm>
            <a:off x="6105993" y="1085023"/>
            <a:ext cx="6086007" cy="5772977"/>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rot="5400000">
            <a:off x="6094412" y="-4997196"/>
            <a:ext cx="0" cy="12188952"/>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
        <p:nvSpPr>
          <p:cNvPr id="11" name="Title 10"/>
          <p:cNvSpPr>
            <a:spLocks noGrp="1"/>
          </p:cNvSpPr>
          <p:nvPr>
            <p:ph type="title"/>
          </p:nvPr>
        </p:nvSpPr>
        <p:spPr>
          <a:xfrm>
            <a:off x="365760" y="73684"/>
            <a:ext cx="11654604" cy="1005840"/>
          </a:xfrm>
        </p:spPr>
        <p:txBody>
          <a:bodyPr/>
          <a:lstStyle>
            <a:lvl1pPr>
              <a:defRPr>
                <a:solidFill>
                  <a:srgbClr val="00417E"/>
                </a:solidFill>
              </a:defRPr>
            </a:lvl1pPr>
          </a:lstStyle>
          <a:p>
            <a:r>
              <a:rPr lang="en-US"/>
              <a:t>Click to edit Master title style</a:t>
            </a:r>
            <a:endParaRPr lang="en-US" dirty="0"/>
          </a:p>
        </p:txBody>
      </p:sp>
    </p:spTree>
    <p:extLst>
      <p:ext uri="{BB962C8B-B14F-4D97-AF65-F5344CB8AC3E}">
        <p14:creationId xmlns:p14="http://schemas.microsoft.com/office/powerpoint/2010/main" val="1267180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12" name="Rectangle 11"/>
          <p:cNvSpPr/>
          <p:nvPr/>
        </p:nvSpPr>
        <p:spPr>
          <a:xfrm>
            <a:off x="6102818" y="3977640"/>
            <a:ext cx="6086007" cy="288036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1085024"/>
            <a:ext cx="6086007" cy="288036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r>
              <a:rPr lang="en-US" dirty="0"/>
              <a:t>COMPANY CONFIDENTIAL  |  FOR INTERNAL USE ONLY  |  DO NOT COPY</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43C60FF2-A63C-458C-B3FD-0047AF235190}" type="slidenum">
              <a:rPr lang="en-US" smtClean="0"/>
              <a:pPr/>
              <a:t>‹#›</a:t>
            </a:fld>
            <a:endParaRPr lang="en-US" dirty="0"/>
          </a:p>
        </p:txBody>
      </p:sp>
      <p:cxnSp>
        <p:nvCxnSpPr>
          <p:cNvPr id="9" name="Straight Connector 8"/>
          <p:cNvCxnSpPr/>
          <p:nvPr/>
        </p:nvCxnSpPr>
        <p:spPr>
          <a:xfrm rot="5400000">
            <a:off x="6094412" y="-4997196"/>
            <a:ext cx="0" cy="12188952"/>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Tree>
    <p:extLst>
      <p:ext uri="{BB962C8B-B14F-4D97-AF65-F5344CB8AC3E}">
        <p14:creationId xmlns:p14="http://schemas.microsoft.com/office/powerpoint/2010/main" val="2108630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_Two Content">
    <p:spTree>
      <p:nvGrpSpPr>
        <p:cNvPr id="1" name=""/>
        <p:cNvGrpSpPr/>
        <p:nvPr/>
      </p:nvGrpSpPr>
      <p:grpSpPr>
        <a:xfrm>
          <a:off x="0" y="0"/>
          <a:ext cx="0" cy="0"/>
          <a:chOff x="0" y="0"/>
          <a:chExt cx="0" cy="0"/>
        </a:xfrm>
      </p:grpSpPr>
      <p:sp>
        <p:nvSpPr>
          <p:cNvPr id="12" name="Rectangle 11"/>
          <p:cNvSpPr/>
          <p:nvPr/>
        </p:nvSpPr>
        <p:spPr>
          <a:xfrm>
            <a:off x="0" y="3977640"/>
            <a:ext cx="6086007" cy="288036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105993" y="1085024"/>
            <a:ext cx="6086007" cy="288036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r>
              <a:rPr lang="en-US" dirty="0"/>
              <a:t>COMPANY CONFIDENTIAL  |  FOR INTERNAL USE ONLY  |  DO NOT COPY</a:t>
            </a:r>
          </a:p>
        </p:txBody>
      </p:sp>
      <p:sp>
        <p:nvSpPr>
          <p:cNvPr id="7" name="Slide Number Placeholder 6"/>
          <p:cNvSpPr>
            <a:spLocks noGrp="1"/>
          </p:cNvSpPr>
          <p:nvPr>
            <p:ph type="sldNum" sz="quarter" idx="12"/>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9" name="Straight Connector 8"/>
          <p:cNvCxnSpPr/>
          <p:nvPr/>
        </p:nvCxnSpPr>
        <p:spPr>
          <a:xfrm rot="5400000">
            <a:off x="6094412" y="-4997196"/>
            <a:ext cx="0" cy="12188952"/>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Tree>
    <p:extLst>
      <p:ext uri="{BB962C8B-B14F-4D97-AF65-F5344CB8AC3E}">
        <p14:creationId xmlns:p14="http://schemas.microsoft.com/office/powerpoint/2010/main" val="2607231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dirty="0"/>
              <a:t>COMPANY CONFIDENTIAL  |  FOR INTERNAL USE ONLY  |  DO NOT COPY</a:t>
            </a:r>
          </a:p>
        </p:txBody>
      </p:sp>
      <p:sp>
        <p:nvSpPr>
          <p:cNvPr id="5" name="Slide Number Placeholder 4"/>
          <p:cNvSpPr>
            <a:spLocks noGrp="1"/>
          </p:cNvSpPr>
          <p:nvPr>
            <p:ph type="sldNum" sz="quarter" idx="12"/>
          </p:nvPr>
        </p:nvSpPr>
        <p:spPr/>
        <p:txBody>
          <a:bodyPr/>
          <a:lstStyle/>
          <a:p>
            <a:fld id="{43C60FF2-A63C-458C-B3FD-0047AF235190}" type="slidenum">
              <a:rPr lang="en-US" smtClean="0"/>
              <a:t>‹#›</a:t>
            </a:fld>
            <a:endParaRPr lang="en-US" dirty="0"/>
          </a:p>
        </p:txBody>
      </p:sp>
    </p:spTree>
    <p:extLst>
      <p:ext uri="{BB962C8B-B14F-4D97-AF65-F5344CB8AC3E}">
        <p14:creationId xmlns:p14="http://schemas.microsoft.com/office/powerpoint/2010/main" val="2631538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COMPANY CONFIDENTIAL  |  FOR INTERNAL USE ONLY  |  DO NOT COPY</a:t>
            </a:r>
          </a:p>
        </p:txBody>
      </p:sp>
      <p:sp>
        <p:nvSpPr>
          <p:cNvPr id="4" name="Slide Number Placeholder 3"/>
          <p:cNvSpPr>
            <a:spLocks noGrp="1"/>
          </p:cNvSpPr>
          <p:nvPr>
            <p:ph type="sldNum" sz="quarter" idx="12"/>
          </p:nvPr>
        </p:nvSpPr>
        <p:spPr/>
        <p:txBody>
          <a:bodyPr/>
          <a:lstStyle/>
          <a:p>
            <a:fld id="{43C60FF2-A63C-458C-B3FD-0047AF235190}" type="slidenum">
              <a:rPr lang="en-US" smtClean="0"/>
              <a:t>‹#›</a:t>
            </a:fld>
            <a:endParaRPr lang="en-US" dirty="0"/>
          </a:p>
        </p:txBody>
      </p:sp>
    </p:spTree>
    <p:extLst>
      <p:ext uri="{BB962C8B-B14F-4D97-AF65-F5344CB8AC3E}">
        <p14:creationId xmlns:p14="http://schemas.microsoft.com/office/powerpoint/2010/main" val="592783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271311-573A-314D-ADBF-33EB43EA7EC5}"/>
              </a:ext>
            </a:extLst>
          </p:cNvPr>
          <p:cNvSpPr/>
          <p:nvPr/>
        </p:nvSpPr>
        <p:spPr>
          <a:xfrm>
            <a:off x="0" y="0"/>
            <a:ext cx="12188825" cy="6882148"/>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8" name="Rectangle 7">
            <a:extLst>
              <a:ext uri="{FF2B5EF4-FFF2-40B4-BE49-F238E27FC236}">
                <a16:creationId xmlns:a16="http://schemas.microsoft.com/office/drawing/2014/main" id="{5DA9CABD-4120-264F-96B5-CFDEE073A91E}"/>
              </a:ext>
            </a:extLst>
          </p:cNvPr>
          <p:cNvSpPr/>
          <p:nvPr/>
        </p:nvSpPr>
        <p:spPr>
          <a:xfrm>
            <a:off x="0" y="160422"/>
            <a:ext cx="12188825" cy="721895"/>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9" name="Rectangle 8">
            <a:extLst>
              <a:ext uri="{FF2B5EF4-FFF2-40B4-BE49-F238E27FC236}">
                <a16:creationId xmlns:a16="http://schemas.microsoft.com/office/drawing/2014/main" id="{02F9CCA4-1CA0-C644-A6B2-6355C71799E6}"/>
              </a:ext>
            </a:extLst>
          </p:cNvPr>
          <p:cNvSpPr/>
          <p:nvPr/>
        </p:nvSpPr>
        <p:spPr>
          <a:xfrm>
            <a:off x="0" y="0"/>
            <a:ext cx="12188825" cy="569537"/>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0" name="Rectangle 9">
            <a:extLst>
              <a:ext uri="{FF2B5EF4-FFF2-40B4-BE49-F238E27FC236}">
                <a16:creationId xmlns:a16="http://schemas.microsoft.com/office/drawing/2014/main" id="{AF6CB7AF-FC9A-AD42-BE87-19F7B817E3AD}"/>
              </a:ext>
            </a:extLst>
          </p:cNvPr>
          <p:cNvSpPr/>
          <p:nvPr/>
        </p:nvSpPr>
        <p:spPr>
          <a:xfrm>
            <a:off x="0" y="5983707"/>
            <a:ext cx="12188825" cy="874295"/>
          </a:xfrm>
          <a:prstGeom prst="rect">
            <a:avLst/>
          </a:prstGeom>
          <a:solidFill>
            <a:srgbClr val="B5121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Rectangle 10">
            <a:extLst>
              <a:ext uri="{FF2B5EF4-FFF2-40B4-BE49-F238E27FC236}">
                <a16:creationId xmlns:a16="http://schemas.microsoft.com/office/drawing/2014/main" id="{C10AB0F1-E4A8-EB42-A4E9-D8F83642A287}"/>
              </a:ext>
            </a:extLst>
          </p:cNvPr>
          <p:cNvSpPr/>
          <p:nvPr/>
        </p:nvSpPr>
        <p:spPr>
          <a:xfrm>
            <a:off x="0" y="6569242"/>
            <a:ext cx="12188825" cy="312906"/>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Footer Placeholder 4"/>
          <p:cNvSpPr>
            <a:spLocks noGrp="1"/>
          </p:cNvSpPr>
          <p:nvPr>
            <p:ph type="ftr" sz="quarter" idx="11"/>
          </p:nvPr>
        </p:nvSpPr>
        <p:spPr>
          <a:xfrm>
            <a:off x="2973049" y="6583680"/>
            <a:ext cx="6245902" cy="274320"/>
          </a:xfrm>
        </p:spPr>
        <p:txBody>
          <a:bodyPr/>
          <a:lstStyle/>
          <a:p>
            <a:r>
              <a:rPr lang="en-US" dirty="0"/>
              <a:t>COMPANY CONFIDENTIAL  |  FOR INTERNAL USE ONLY  |  DO NOT COPY</a:t>
            </a:r>
          </a:p>
        </p:txBody>
      </p:sp>
      <p:sp>
        <p:nvSpPr>
          <p:cNvPr id="13" name="Slide Number Placeholder 5"/>
          <p:cNvSpPr>
            <a:spLocks noGrp="1"/>
          </p:cNvSpPr>
          <p:nvPr>
            <p:ph type="sldNum" sz="quarter" idx="12"/>
          </p:nvPr>
        </p:nvSpPr>
        <p:spPr>
          <a:xfrm>
            <a:off x="9277164" y="6569476"/>
            <a:ext cx="2743200" cy="274320"/>
          </a:xfrm>
        </p:spPr>
        <p:txBody>
          <a:bodyPr/>
          <a:lstStyle/>
          <a:p>
            <a:fld id="{43C60FF2-A63C-458C-B3FD-0047AF235190}" type="slidenum">
              <a:rPr lang="en-US" smtClean="0"/>
              <a:t>‹#›</a:t>
            </a:fld>
            <a:endParaRPr lang="en-US" dirty="0"/>
          </a:p>
        </p:txBody>
      </p:sp>
      <p:sp>
        <p:nvSpPr>
          <p:cNvPr id="14" name="Title 11"/>
          <p:cNvSpPr>
            <a:spLocks noGrp="1"/>
          </p:cNvSpPr>
          <p:nvPr>
            <p:ph type="title" hasCustomPrompt="1"/>
          </p:nvPr>
        </p:nvSpPr>
        <p:spPr>
          <a:xfrm>
            <a:off x="255569" y="2630011"/>
            <a:ext cx="5583274" cy="1005840"/>
          </a:xfrm>
        </p:spPr>
        <p:txBody>
          <a:bodyPr anchor="ctr"/>
          <a:lstStyle>
            <a:lvl1pPr algn="r">
              <a:defRPr>
                <a:solidFill>
                  <a:schemeClr val="bg1"/>
                </a:solidFill>
              </a:defRPr>
            </a:lvl1pPr>
          </a:lstStyle>
          <a:p>
            <a:r>
              <a:rPr lang="en-US" dirty="0"/>
              <a:t>Click to insert Presentation Title </a:t>
            </a:r>
          </a:p>
        </p:txBody>
      </p:sp>
      <p:cxnSp>
        <p:nvCxnSpPr>
          <p:cNvPr id="15" name="Straight Connector 14"/>
          <p:cNvCxnSpPr/>
          <p:nvPr/>
        </p:nvCxnSpPr>
        <p:spPr>
          <a:xfrm>
            <a:off x="6094412" y="2607357"/>
            <a:ext cx="0" cy="1051149"/>
          </a:xfrm>
          <a:prstGeom prst="line">
            <a:avLst/>
          </a:prstGeom>
          <a:ln w="88900">
            <a:solidFill>
              <a:srgbClr val="8DC7E7"/>
            </a:solidFill>
          </a:ln>
        </p:spPr>
        <p:style>
          <a:lnRef idx="1">
            <a:schemeClr val="accent1"/>
          </a:lnRef>
          <a:fillRef idx="0">
            <a:schemeClr val="accent1"/>
          </a:fillRef>
          <a:effectRef idx="0">
            <a:schemeClr val="accent1"/>
          </a:effectRef>
          <a:fontRef idx="minor">
            <a:schemeClr val="tx1"/>
          </a:fontRef>
        </p:style>
      </p:cxnSp>
      <p:sp>
        <p:nvSpPr>
          <p:cNvPr id="16" name="Text Placeholder 2"/>
          <p:cNvSpPr>
            <a:spLocks noGrp="1"/>
          </p:cNvSpPr>
          <p:nvPr>
            <p:ph type="body" idx="1" hasCustomPrompt="1"/>
          </p:nvPr>
        </p:nvSpPr>
        <p:spPr>
          <a:xfrm>
            <a:off x="6285391" y="2607357"/>
            <a:ext cx="5459766" cy="1051149"/>
          </a:xfrm>
        </p:spPr>
        <p:txBody>
          <a:bodyPr anchor="ctr">
            <a:normAutofit/>
          </a:bodyPr>
          <a:lstStyle>
            <a:lvl1pPr marL="0" indent="0">
              <a:buNone/>
              <a:defRPr sz="3200" baseline="0">
                <a:solidFill>
                  <a:srgbClr val="8DC7E7"/>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insert Subhead or Speaker Name</a:t>
            </a:r>
          </a:p>
        </p:txBody>
      </p:sp>
      <p:pic>
        <p:nvPicPr>
          <p:cNvPr id="5" name="Picture 4" descr="A black and white logo&#10;&#10;Description automatically generated with low confidence">
            <a:extLst>
              <a:ext uri="{FF2B5EF4-FFF2-40B4-BE49-F238E27FC236}">
                <a16:creationId xmlns:a16="http://schemas.microsoft.com/office/drawing/2014/main" id="{380DC2FE-28D3-4908-8358-5680D104DB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8466" y="5194568"/>
            <a:ext cx="2151892" cy="377953"/>
          </a:xfrm>
          <a:prstGeom prst="rect">
            <a:avLst/>
          </a:prstGeom>
        </p:spPr>
      </p:pic>
    </p:spTree>
    <p:extLst>
      <p:ext uri="{BB962C8B-B14F-4D97-AF65-F5344CB8AC3E}">
        <p14:creationId xmlns:p14="http://schemas.microsoft.com/office/powerpoint/2010/main" val="1190045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3A84B5"/>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COMPANY CONFIDENTIAL  |  FOR INTERNAL USE ONLY  |  DO NOT COPY</a:t>
            </a:r>
          </a:p>
        </p:txBody>
      </p:sp>
      <p:sp>
        <p:nvSpPr>
          <p:cNvPr id="4" name="Slide Number Placeholder 3"/>
          <p:cNvSpPr>
            <a:spLocks noGrp="1"/>
          </p:cNvSpPr>
          <p:nvPr>
            <p:ph type="sldNum" sz="quarter" idx="12"/>
          </p:nvPr>
        </p:nvSpPr>
        <p:spPr/>
        <p:txBody>
          <a:bodyPr/>
          <a:lstStyle/>
          <a:p>
            <a:fld id="{43C60FF2-A63C-458C-B3FD-0047AF235190}" type="slidenum">
              <a:rPr lang="en-US" smtClean="0"/>
              <a:t>‹#›</a:t>
            </a:fld>
            <a:endParaRPr lang="en-US" dirty="0"/>
          </a:p>
        </p:txBody>
      </p:sp>
    </p:spTree>
    <p:extLst>
      <p:ext uri="{BB962C8B-B14F-4D97-AF65-F5344CB8AC3E}">
        <p14:creationId xmlns:p14="http://schemas.microsoft.com/office/powerpoint/2010/main" val="3535777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00417E"/>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COMPANY CONFIDENTIAL  |  FOR INTERNAL USE ONLY  |  DO NOT COPY</a:t>
            </a:r>
          </a:p>
        </p:txBody>
      </p:sp>
      <p:sp>
        <p:nvSpPr>
          <p:cNvPr id="4" name="Slide Number Placeholder 3"/>
          <p:cNvSpPr>
            <a:spLocks noGrp="1"/>
          </p:cNvSpPr>
          <p:nvPr>
            <p:ph type="sldNum" sz="quarter" idx="12"/>
          </p:nvPr>
        </p:nvSpPr>
        <p:spPr/>
        <p:txBody>
          <a:bodyPr/>
          <a:lstStyle/>
          <a:p>
            <a:fld id="{43C60FF2-A63C-458C-B3FD-0047AF235190}" type="slidenum">
              <a:rPr lang="en-US" smtClean="0"/>
              <a:t>‹#›</a:t>
            </a:fld>
            <a:endParaRPr lang="en-US" dirty="0"/>
          </a:p>
        </p:txBody>
      </p:sp>
    </p:spTree>
    <p:extLst>
      <p:ext uri="{BB962C8B-B14F-4D97-AF65-F5344CB8AC3E}">
        <p14:creationId xmlns:p14="http://schemas.microsoft.com/office/powerpoint/2010/main" val="1333226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5" name="Rectangle 4"/>
          <p:cNvSpPr/>
          <p:nvPr/>
        </p:nvSpPr>
        <p:spPr>
          <a:xfrm>
            <a:off x="1556" y="1085023"/>
            <a:ext cx="12188888" cy="5772977"/>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3C60FF2-A63C-458C-B3FD-0047AF235190}" type="slidenum">
              <a:rPr lang="en-US" smtClean="0"/>
              <a:pPr/>
              <a:t>‹#›</a:t>
            </a:fld>
            <a:endParaRPr lang="en-US" dirty="0"/>
          </a:p>
        </p:txBody>
      </p:sp>
      <p:cxnSp>
        <p:nvCxnSpPr>
          <p:cNvPr id="6" name="Straight Connector 5"/>
          <p:cNvCxnSpPr/>
          <p:nvPr/>
        </p:nvCxnSpPr>
        <p:spPr>
          <a:xfrm rot="5400000">
            <a:off x="6094412" y="-4997196"/>
            <a:ext cx="0" cy="12188952"/>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592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Rectangle 4"/>
          <p:cNvSpPr/>
          <p:nvPr/>
        </p:nvSpPr>
        <p:spPr>
          <a:xfrm>
            <a:off x="1556" y="1085023"/>
            <a:ext cx="12188888" cy="5772977"/>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3C60FF2-A63C-458C-B3FD-0047AF235190}" type="slidenum">
              <a:rPr lang="en-US" smtClean="0"/>
              <a:pPr/>
              <a:t>‹#›</a:t>
            </a:fld>
            <a:endParaRPr lang="en-US" dirty="0"/>
          </a:p>
        </p:txBody>
      </p:sp>
      <p:cxnSp>
        <p:nvCxnSpPr>
          <p:cNvPr id="6" name="Straight Connector 5"/>
          <p:cNvCxnSpPr/>
          <p:nvPr/>
        </p:nvCxnSpPr>
        <p:spPr>
          <a:xfrm rot="5400000">
            <a:off x="6094412" y="-4997196"/>
            <a:ext cx="0" cy="12188952"/>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306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5" name="Rectangle 4"/>
          <p:cNvSpPr/>
          <p:nvPr/>
        </p:nvSpPr>
        <p:spPr>
          <a:xfrm>
            <a:off x="1556" y="1"/>
            <a:ext cx="12188888" cy="1097280"/>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6" name="Straight Connector 5"/>
          <p:cNvCxnSpPr/>
          <p:nvPr/>
        </p:nvCxnSpPr>
        <p:spPr>
          <a:xfrm rot="5400000">
            <a:off x="6096000" y="-4997196"/>
            <a:ext cx="0" cy="12188952"/>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
        <p:nvSpPr>
          <p:cNvPr id="7" name="Content Placeholder 3"/>
          <p:cNvSpPr>
            <a:spLocks noGrp="1"/>
          </p:cNvSpPr>
          <p:nvPr>
            <p:ph sz="half" idx="2"/>
          </p:nvPr>
        </p:nvSpPr>
        <p:spPr>
          <a:xfrm>
            <a:off x="365760" y="1251751"/>
            <a:ext cx="11654604" cy="5314172"/>
          </a:xfrm>
        </p:spPr>
        <p:txBody>
          <a:bodyPr/>
          <a:lstStyle>
            <a:lvl1pPr marL="228600" indent="-228600">
              <a:buFont typeface="Arial" panose="020B0604020202020204" pitchFamily="34" charset="0"/>
              <a:buChar char="•"/>
              <a:defRPr/>
            </a:lvl1pPr>
            <a:lvl2pPr marL="746125" indent="-288925">
              <a:buFont typeface="Calibri" panose="020F0502020204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556675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5" name="Rectangle 4"/>
          <p:cNvSpPr/>
          <p:nvPr/>
        </p:nvSpPr>
        <p:spPr>
          <a:xfrm>
            <a:off x="1556" y="1"/>
            <a:ext cx="12188888" cy="1097280"/>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6" name="Straight Connector 5"/>
          <p:cNvCxnSpPr/>
          <p:nvPr/>
        </p:nvCxnSpPr>
        <p:spPr>
          <a:xfrm rot="5400000">
            <a:off x="6096000" y="-4997196"/>
            <a:ext cx="0" cy="12188952"/>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7877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5" name="Rectangle 4"/>
          <p:cNvSpPr/>
          <p:nvPr/>
        </p:nvSpPr>
        <p:spPr>
          <a:xfrm>
            <a:off x="0" y="6427432"/>
            <a:ext cx="12188888" cy="430567"/>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3C60FF2-A63C-458C-B3FD-0047AF235190}" type="slidenum">
              <a:rPr lang="en-US" smtClean="0"/>
              <a:pPr/>
              <a:t>‹#›</a:t>
            </a:fld>
            <a:endParaRPr lang="en-US" dirty="0"/>
          </a:p>
        </p:txBody>
      </p:sp>
    </p:spTree>
    <p:extLst>
      <p:ext uri="{BB962C8B-B14F-4D97-AF65-F5344CB8AC3E}">
        <p14:creationId xmlns:p14="http://schemas.microsoft.com/office/powerpoint/2010/main" val="5836932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5" name="Rectangle 4"/>
          <p:cNvSpPr/>
          <p:nvPr/>
        </p:nvSpPr>
        <p:spPr>
          <a:xfrm>
            <a:off x="0" y="6427432"/>
            <a:ext cx="12188888" cy="430567"/>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3C60FF2-A63C-458C-B3FD-0047AF235190}" type="slidenum">
              <a:rPr lang="en-US" smtClean="0"/>
              <a:pPr/>
              <a:t>‹#›</a:t>
            </a:fld>
            <a:endParaRPr lang="en-US" dirty="0"/>
          </a:p>
        </p:txBody>
      </p:sp>
      <p:sp>
        <p:nvSpPr>
          <p:cNvPr id="6" name="TextBox 5">
            <a:extLst>
              <a:ext uri="{FF2B5EF4-FFF2-40B4-BE49-F238E27FC236}">
                <a16:creationId xmlns:a16="http://schemas.microsoft.com/office/drawing/2014/main" id="{FBDE830F-EC84-7E43-B381-D752F65416E8}"/>
              </a:ext>
            </a:extLst>
          </p:cNvPr>
          <p:cNvSpPr txBox="1"/>
          <p:nvPr/>
        </p:nvSpPr>
        <p:spPr>
          <a:xfrm>
            <a:off x="1239525" y="6053258"/>
            <a:ext cx="9712951" cy="338554"/>
          </a:xfrm>
          <a:prstGeom prst="rect">
            <a:avLst/>
          </a:prstGeom>
          <a:noFill/>
        </p:spPr>
        <p:txBody>
          <a:bodyPr wrap="square" rtlCol="0">
            <a:spAutoFit/>
          </a:bodyPr>
          <a:lstStyle/>
          <a:p>
            <a:pPr algn="ctr"/>
            <a:r>
              <a:rPr lang="en-US" sz="1600" dirty="0">
                <a:solidFill>
                  <a:srgbClr val="B5121B"/>
                </a:solidFill>
                <a:latin typeface="+mj-lt"/>
                <a:cs typeface="Calibri" panose="020F0502020204030204" pitchFamily="34" charset="0"/>
              </a:rPr>
              <a:t>LEADERSHIP     |     COMMUNITY</a:t>
            </a:r>
            <a:r>
              <a:rPr lang="en-US" sz="1600" kern="1200" dirty="0">
                <a:solidFill>
                  <a:srgbClr val="B5121B"/>
                </a:solidFill>
                <a:latin typeface="+mj-lt"/>
                <a:ea typeface="+mn-ea"/>
                <a:cs typeface="Calibri" panose="020F0502020204030204" pitchFamily="34" charset="0"/>
              </a:rPr>
              <a:t>     </a:t>
            </a:r>
            <a:r>
              <a:rPr lang="en-US" sz="1600" dirty="0">
                <a:solidFill>
                  <a:srgbClr val="B5121B"/>
                </a:solidFill>
                <a:latin typeface="+mj-lt"/>
                <a:cs typeface="Calibri" panose="020F0502020204030204" pitchFamily="34" charset="0"/>
              </a:rPr>
              <a:t>|     INTEGRITY     |     AGILITY     |     DIVERSITY</a:t>
            </a:r>
          </a:p>
        </p:txBody>
      </p:sp>
      <p:cxnSp>
        <p:nvCxnSpPr>
          <p:cNvPr id="7" name="Straight Connector 6"/>
          <p:cNvCxnSpPr/>
          <p:nvPr/>
        </p:nvCxnSpPr>
        <p:spPr>
          <a:xfrm>
            <a:off x="0" y="5997392"/>
            <a:ext cx="12192000" cy="0"/>
          </a:xfrm>
          <a:prstGeom prst="line">
            <a:avLst/>
          </a:prstGeom>
          <a:ln w="38100">
            <a:solidFill>
              <a:srgbClr val="00417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7685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5" name="Rectangle 4"/>
          <p:cNvSpPr/>
          <p:nvPr/>
        </p:nvSpPr>
        <p:spPr>
          <a:xfrm>
            <a:off x="1556" y="1"/>
            <a:ext cx="12188888" cy="109728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6" name="Straight Connector 5"/>
          <p:cNvCxnSpPr/>
          <p:nvPr/>
        </p:nvCxnSpPr>
        <p:spPr>
          <a:xfrm rot="5400000">
            <a:off x="6096000" y="-4997196"/>
            <a:ext cx="0" cy="12188952"/>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
        <p:nvSpPr>
          <p:cNvPr id="7" name="Content Placeholder 3"/>
          <p:cNvSpPr>
            <a:spLocks noGrp="1"/>
          </p:cNvSpPr>
          <p:nvPr>
            <p:ph sz="half" idx="2"/>
          </p:nvPr>
        </p:nvSpPr>
        <p:spPr>
          <a:xfrm>
            <a:off x="365760" y="1251751"/>
            <a:ext cx="11654604" cy="53141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64253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5" name="Rectangle 4"/>
          <p:cNvSpPr/>
          <p:nvPr/>
        </p:nvSpPr>
        <p:spPr>
          <a:xfrm>
            <a:off x="1556" y="1"/>
            <a:ext cx="12188888" cy="1097280"/>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6" name="Straight Connector 5"/>
          <p:cNvCxnSpPr/>
          <p:nvPr/>
        </p:nvCxnSpPr>
        <p:spPr>
          <a:xfrm rot="5400000">
            <a:off x="6096000" y="-4997196"/>
            <a:ext cx="0" cy="12188952"/>
          </a:xfrm>
          <a:prstGeom prst="line">
            <a:avLst/>
          </a:prstGeom>
          <a:ln w="127000">
            <a:solidFill>
              <a:srgbClr val="00417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6861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271311-573A-314D-ADBF-33EB43EA7EC5}"/>
              </a:ext>
            </a:extLst>
          </p:cNvPr>
          <p:cNvSpPr/>
          <p:nvPr/>
        </p:nvSpPr>
        <p:spPr>
          <a:xfrm>
            <a:off x="0" y="0"/>
            <a:ext cx="12188825" cy="6882148"/>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9" name="Rectangle 8">
            <a:extLst>
              <a:ext uri="{FF2B5EF4-FFF2-40B4-BE49-F238E27FC236}">
                <a16:creationId xmlns:a16="http://schemas.microsoft.com/office/drawing/2014/main" id="{5DA9CABD-4120-264F-96B5-CFDEE073A91E}"/>
              </a:ext>
            </a:extLst>
          </p:cNvPr>
          <p:cNvSpPr/>
          <p:nvPr/>
        </p:nvSpPr>
        <p:spPr>
          <a:xfrm>
            <a:off x="0" y="160422"/>
            <a:ext cx="12188825" cy="721895"/>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0" name="Rectangle 9">
            <a:extLst>
              <a:ext uri="{FF2B5EF4-FFF2-40B4-BE49-F238E27FC236}">
                <a16:creationId xmlns:a16="http://schemas.microsoft.com/office/drawing/2014/main" id="{02F9CCA4-1CA0-C644-A6B2-6355C71799E6}"/>
              </a:ext>
            </a:extLst>
          </p:cNvPr>
          <p:cNvSpPr/>
          <p:nvPr/>
        </p:nvSpPr>
        <p:spPr>
          <a:xfrm>
            <a:off x="0" y="0"/>
            <a:ext cx="12188825" cy="569537"/>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Rectangle 10">
            <a:extLst>
              <a:ext uri="{FF2B5EF4-FFF2-40B4-BE49-F238E27FC236}">
                <a16:creationId xmlns:a16="http://schemas.microsoft.com/office/drawing/2014/main" id="{AF6CB7AF-FC9A-AD42-BE87-19F7B817E3AD}"/>
              </a:ext>
            </a:extLst>
          </p:cNvPr>
          <p:cNvSpPr/>
          <p:nvPr/>
        </p:nvSpPr>
        <p:spPr>
          <a:xfrm>
            <a:off x="0" y="5983707"/>
            <a:ext cx="12188825" cy="874295"/>
          </a:xfrm>
          <a:prstGeom prst="rect">
            <a:avLst/>
          </a:prstGeom>
          <a:solidFill>
            <a:srgbClr val="B5121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Rectangle 11">
            <a:extLst>
              <a:ext uri="{FF2B5EF4-FFF2-40B4-BE49-F238E27FC236}">
                <a16:creationId xmlns:a16="http://schemas.microsoft.com/office/drawing/2014/main" id="{C10AB0F1-E4A8-EB42-A4E9-D8F83642A287}"/>
              </a:ext>
            </a:extLst>
          </p:cNvPr>
          <p:cNvSpPr/>
          <p:nvPr/>
        </p:nvSpPr>
        <p:spPr>
          <a:xfrm>
            <a:off x="0" y="6569242"/>
            <a:ext cx="12188825" cy="312906"/>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3" name="Footer Placeholder 4"/>
          <p:cNvSpPr>
            <a:spLocks noGrp="1"/>
          </p:cNvSpPr>
          <p:nvPr>
            <p:ph type="ftr" sz="quarter" idx="11"/>
          </p:nvPr>
        </p:nvSpPr>
        <p:spPr>
          <a:xfrm>
            <a:off x="3013023" y="6583680"/>
            <a:ext cx="6165954" cy="274320"/>
          </a:xfrm>
        </p:spPr>
        <p:txBody>
          <a:bodyPr/>
          <a:lstStyle/>
          <a:p>
            <a:r>
              <a:rPr lang="en-US" dirty="0"/>
              <a:t>COMPANY CONFIDENTIAL  |  FOR INTERNAL USE ONLY  |  DO NOT COPY</a:t>
            </a:r>
          </a:p>
        </p:txBody>
      </p:sp>
      <p:sp>
        <p:nvSpPr>
          <p:cNvPr id="14" name="Slide Number Placeholder 5"/>
          <p:cNvSpPr>
            <a:spLocks noGrp="1"/>
          </p:cNvSpPr>
          <p:nvPr>
            <p:ph type="sldNum" sz="quarter" idx="12"/>
          </p:nvPr>
        </p:nvSpPr>
        <p:spPr>
          <a:xfrm>
            <a:off x="9277164" y="6569476"/>
            <a:ext cx="2743200" cy="274320"/>
          </a:xfrm>
        </p:spPr>
        <p:txBody>
          <a:bodyPr/>
          <a:lstStyle/>
          <a:p>
            <a:fld id="{43C60FF2-A63C-458C-B3FD-0047AF235190}" type="slidenum">
              <a:rPr lang="en-US" smtClean="0"/>
              <a:t>‹#›</a:t>
            </a:fld>
            <a:endParaRPr lang="en-US" dirty="0"/>
          </a:p>
        </p:txBody>
      </p:sp>
      <p:sp>
        <p:nvSpPr>
          <p:cNvPr id="15" name="Title 11"/>
          <p:cNvSpPr>
            <a:spLocks noGrp="1"/>
          </p:cNvSpPr>
          <p:nvPr>
            <p:ph type="title" hasCustomPrompt="1"/>
          </p:nvPr>
        </p:nvSpPr>
        <p:spPr>
          <a:xfrm>
            <a:off x="573148" y="2186126"/>
            <a:ext cx="11045705" cy="1005840"/>
          </a:xfrm>
        </p:spPr>
        <p:txBody>
          <a:bodyPr anchor="ctr"/>
          <a:lstStyle>
            <a:lvl1pPr algn="ctr">
              <a:defRPr>
                <a:solidFill>
                  <a:schemeClr val="bg1"/>
                </a:solidFill>
              </a:defRPr>
            </a:lvl1pPr>
          </a:lstStyle>
          <a:p>
            <a:r>
              <a:rPr lang="en-US" dirty="0"/>
              <a:t>Click to insert Presentation Title </a:t>
            </a:r>
          </a:p>
        </p:txBody>
      </p:sp>
      <p:sp>
        <p:nvSpPr>
          <p:cNvPr id="17" name="Text Placeholder 2"/>
          <p:cNvSpPr>
            <a:spLocks noGrp="1"/>
          </p:cNvSpPr>
          <p:nvPr>
            <p:ph type="body" idx="1" hasCustomPrompt="1"/>
          </p:nvPr>
        </p:nvSpPr>
        <p:spPr>
          <a:xfrm>
            <a:off x="573148" y="3246553"/>
            <a:ext cx="11045705" cy="963820"/>
          </a:xfrm>
        </p:spPr>
        <p:txBody>
          <a:bodyPr anchor="ctr">
            <a:normAutofit/>
          </a:bodyPr>
          <a:lstStyle>
            <a:lvl1pPr marL="0" indent="0" algn="ctr">
              <a:buNone/>
              <a:defRPr sz="3200" baseline="0">
                <a:solidFill>
                  <a:srgbClr val="8DC7E7"/>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insert Subhead or Speaker Name</a:t>
            </a:r>
          </a:p>
        </p:txBody>
      </p:sp>
      <p:sp>
        <p:nvSpPr>
          <p:cNvPr id="18" name="Rectangle 17">
            <a:extLst>
              <a:ext uri="{FF2B5EF4-FFF2-40B4-BE49-F238E27FC236}">
                <a16:creationId xmlns:a16="http://schemas.microsoft.com/office/drawing/2014/main" id="{F11167CB-0FEC-F348-8AA1-4A171B8886BC}"/>
              </a:ext>
            </a:extLst>
          </p:cNvPr>
          <p:cNvSpPr/>
          <p:nvPr/>
        </p:nvSpPr>
        <p:spPr>
          <a:xfrm>
            <a:off x="1797418" y="2057401"/>
            <a:ext cx="8593990" cy="99392"/>
          </a:xfrm>
          <a:prstGeom prst="rect">
            <a:avLst/>
          </a:prstGeom>
          <a:solidFill>
            <a:srgbClr val="8DC7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799" dirty="0"/>
          </a:p>
        </p:txBody>
      </p:sp>
      <p:sp>
        <p:nvSpPr>
          <p:cNvPr id="19" name="Rectangle 18">
            <a:extLst>
              <a:ext uri="{FF2B5EF4-FFF2-40B4-BE49-F238E27FC236}">
                <a16:creationId xmlns:a16="http://schemas.microsoft.com/office/drawing/2014/main" id="{900353D0-81F0-5A41-AE7E-108B31AB4831}"/>
              </a:ext>
            </a:extLst>
          </p:cNvPr>
          <p:cNvSpPr/>
          <p:nvPr/>
        </p:nvSpPr>
        <p:spPr>
          <a:xfrm>
            <a:off x="1797418" y="4234518"/>
            <a:ext cx="8593990" cy="99392"/>
          </a:xfrm>
          <a:prstGeom prst="rect">
            <a:avLst/>
          </a:prstGeom>
          <a:solidFill>
            <a:srgbClr val="8DC7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6" name="TextBox 15">
            <a:extLst>
              <a:ext uri="{FF2B5EF4-FFF2-40B4-BE49-F238E27FC236}">
                <a16:creationId xmlns:a16="http://schemas.microsoft.com/office/drawing/2014/main" id="{FBDE830F-EC84-7E43-B381-D752F65416E8}"/>
              </a:ext>
            </a:extLst>
          </p:cNvPr>
          <p:cNvSpPr txBox="1"/>
          <p:nvPr/>
        </p:nvSpPr>
        <p:spPr>
          <a:xfrm>
            <a:off x="1239525" y="5345045"/>
            <a:ext cx="9712951" cy="338554"/>
          </a:xfrm>
          <a:prstGeom prst="rect">
            <a:avLst/>
          </a:prstGeom>
          <a:noFill/>
        </p:spPr>
        <p:txBody>
          <a:bodyPr wrap="square" rtlCol="0">
            <a:spAutoFit/>
          </a:bodyPr>
          <a:lstStyle/>
          <a:p>
            <a:pPr algn="ctr"/>
            <a:r>
              <a:rPr lang="en-US" sz="1600" dirty="0">
                <a:solidFill>
                  <a:schemeClr val="bg1"/>
                </a:solidFill>
                <a:latin typeface="+mj-lt"/>
                <a:cs typeface="Calibri" panose="020F0502020204030204" pitchFamily="34" charset="0"/>
              </a:rPr>
              <a:t>LEADERSHIP     |     COMMUNITY</a:t>
            </a:r>
            <a:r>
              <a:rPr lang="en-US" sz="1600" kern="1200" dirty="0">
                <a:solidFill>
                  <a:schemeClr val="bg1"/>
                </a:solidFill>
                <a:latin typeface="+mj-lt"/>
                <a:ea typeface="+mn-ea"/>
                <a:cs typeface="Calibri" panose="020F0502020204030204" pitchFamily="34" charset="0"/>
              </a:rPr>
              <a:t>     </a:t>
            </a:r>
            <a:r>
              <a:rPr lang="en-US" sz="1600" dirty="0">
                <a:solidFill>
                  <a:schemeClr val="bg1"/>
                </a:solidFill>
                <a:latin typeface="+mj-lt"/>
                <a:cs typeface="Calibri" panose="020F0502020204030204" pitchFamily="34" charset="0"/>
              </a:rPr>
              <a:t>|     INTEGRITY     |     AGILITY     |     DIVERSITY</a:t>
            </a:r>
          </a:p>
        </p:txBody>
      </p:sp>
    </p:spTree>
    <p:extLst>
      <p:ext uri="{BB962C8B-B14F-4D97-AF65-F5344CB8AC3E}">
        <p14:creationId xmlns:p14="http://schemas.microsoft.com/office/powerpoint/2010/main" val="37767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7" name="Rectangle 6"/>
          <p:cNvSpPr/>
          <p:nvPr/>
        </p:nvSpPr>
        <p:spPr>
          <a:xfrm>
            <a:off x="0" y="6427432"/>
            <a:ext cx="12188888" cy="430567"/>
          </a:xfrm>
          <a:prstGeom prst="rect">
            <a:avLst/>
          </a:prstGeom>
          <a:solidFill>
            <a:srgbClr val="3A84B5"/>
          </a:solidFill>
          <a:ln>
            <a:solidFill>
              <a:srgbClr val="3A84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3C60FF2-A63C-458C-B3FD-0047AF235190}" type="slidenum">
              <a:rPr lang="en-US" smtClean="0"/>
              <a:pPr/>
              <a:t>‹#›</a:t>
            </a:fld>
            <a:endParaRPr lang="en-US" dirty="0"/>
          </a:p>
        </p:txBody>
      </p:sp>
    </p:spTree>
    <p:extLst>
      <p:ext uri="{BB962C8B-B14F-4D97-AF65-F5344CB8AC3E}">
        <p14:creationId xmlns:p14="http://schemas.microsoft.com/office/powerpoint/2010/main" val="386174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6_Custom Layout">
    <p:spTree>
      <p:nvGrpSpPr>
        <p:cNvPr id="1" name=""/>
        <p:cNvGrpSpPr/>
        <p:nvPr/>
      </p:nvGrpSpPr>
      <p:grpSpPr>
        <a:xfrm>
          <a:off x="0" y="0"/>
          <a:ext cx="0" cy="0"/>
          <a:chOff x="0" y="0"/>
          <a:chExt cx="0" cy="0"/>
        </a:xfrm>
      </p:grpSpPr>
      <p:sp>
        <p:nvSpPr>
          <p:cNvPr id="7" name="Rectangle 6"/>
          <p:cNvSpPr/>
          <p:nvPr/>
        </p:nvSpPr>
        <p:spPr>
          <a:xfrm>
            <a:off x="0" y="6427432"/>
            <a:ext cx="12188888" cy="430567"/>
          </a:xfrm>
          <a:prstGeom prst="rect">
            <a:avLst/>
          </a:prstGeom>
          <a:solidFill>
            <a:srgbClr val="3A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a:solidFill>
                  <a:srgbClr val="00417E"/>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3C60FF2-A63C-458C-B3FD-0047AF235190}" type="slidenum">
              <a:rPr lang="en-US" smtClean="0"/>
              <a:pPr/>
              <a:t>‹#›</a:t>
            </a:fld>
            <a:endParaRPr lang="en-US" dirty="0"/>
          </a:p>
        </p:txBody>
      </p:sp>
      <p:sp>
        <p:nvSpPr>
          <p:cNvPr id="6" name="TextBox 5">
            <a:extLst>
              <a:ext uri="{FF2B5EF4-FFF2-40B4-BE49-F238E27FC236}">
                <a16:creationId xmlns:a16="http://schemas.microsoft.com/office/drawing/2014/main" id="{FBDE830F-EC84-7E43-B381-D752F65416E8}"/>
              </a:ext>
            </a:extLst>
          </p:cNvPr>
          <p:cNvSpPr txBox="1"/>
          <p:nvPr/>
        </p:nvSpPr>
        <p:spPr>
          <a:xfrm>
            <a:off x="1239525" y="6053258"/>
            <a:ext cx="9712951" cy="338554"/>
          </a:xfrm>
          <a:prstGeom prst="rect">
            <a:avLst/>
          </a:prstGeom>
          <a:noFill/>
        </p:spPr>
        <p:txBody>
          <a:bodyPr wrap="square" rtlCol="0">
            <a:spAutoFit/>
          </a:bodyPr>
          <a:lstStyle/>
          <a:p>
            <a:pPr algn="ctr"/>
            <a:r>
              <a:rPr lang="en-US" sz="1600" dirty="0">
                <a:solidFill>
                  <a:srgbClr val="00417E"/>
                </a:solidFill>
                <a:latin typeface="+mj-lt"/>
                <a:cs typeface="Calibri" panose="020F0502020204030204" pitchFamily="34" charset="0"/>
              </a:rPr>
              <a:t>LEADERSHIP     |     COMMUNITY</a:t>
            </a:r>
            <a:r>
              <a:rPr lang="en-US" sz="1600" kern="1200" dirty="0">
                <a:solidFill>
                  <a:srgbClr val="00417E"/>
                </a:solidFill>
                <a:latin typeface="+mj-lt"/>
                <a:ea typeface="+mn-ea"/>
                <a:cs typeface="Calibri" panose="020F0502020204030204" pitchFamily="34" charset="0"/>
              </a:rPr>
              <a:t>     </a:t>
            </a:r>
            <a:r>
              <a:rPr lang="en-US" sz="1600" dirty="0">
                <a:solidFill>
                  <a:srgbClr val="00417E"/>
                </a:solidFill>
                <a:latin typeface="+mj-lt"/>
                <a:cs typeface="Calibri" panose="020F0502020204030204" pitchFamily="34" charset="0"/>
              </a:rPr>
              <a:t>|     INTEGRITY     |     AGILITY     |     DIVERSITY</a:t>
            </a:r>
          </a:p>
        </p:txBody>
      </p:sp>
      <p:cxnSp>
        <p:nvCxnSpPr>
          <p:cNvPr id="8" name="Straight Connector 7"/>
          <p:cNvCxnSpPr/>
          <p:nvPr/>
        </p:nvCxnSpPr>
        <p:spPr>
          <a:xfrm>
            <a:off x="0" y="5997392"/>
            <a:ext cx="12192000" cy="0"/>
          </a:xfrm>
          <a:prstGeom prst="line">
            <a:avLst/>
          </a:prstGeom>
          <a:ln w="38100">
            <a:solidFill>
              <a:srgbClr val="3A84B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908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271311-573A-314D-ADBF-33EB43EA7EC5}"/>
              </a:ext>
            </a:extLst>
          </p:cNvPr>
          <p:cNvSpPr/>
          <p:nvPr/>
        </p:nvSpPr>
        <p:spPr>
          <a:xfrm>
            <a:off x="0" y="0"/>
            <a:ext cx="12188825" cy="6882148"/>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9" name="Rectangle 8">
            <a:extLst>
              <a:ext uri="{FF2B5EF4-FFF2-40B4-BE49-F238E27FC236}">
                <a16:creationId xmlns:a16="http://schemas.microsoft.com/office/drawing/2014/main" id="{5DA9CABD-4120-264F-96B5-CFDEE073A91E}"/>
              </a:ext>
            </a:extLst>
          </p:cNvPr>
          <p:cNvSpPr/>
          <p:nvPr/>
        </p:nvSpPr>
        <p:spPr>
          <a:xfrm>
            <a:off x="0" y="160422"/>
            <a:ext cx="12188825" cy="721895"/>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0" name="Rectangle 9">
            <a:extLst>
              <a:ext uri="{FF2B5EF4-FFF2-40B4-BE49-F238E27FC236}">
                <a16:creationId xmlns:a16="http://schemas.microsoft.com/office/drawing/2014/main" id="{02F9CCA4-1CA0-C644-A6B2-6355C71799E6}"/>
              </a:ext>
            </a:extLst>
          </p:cNvPr>
          <p:cNvSpPr/>
          <p:nvPr/>
        </p:nvSpPr>
        <p:spPr>
          <a:xfrm>
            <a:off x="0" y="0"/>
            <a:ext cx="12188825" cy="569537"/>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Rectangle 10">
            <a:extLst>
              <a:ext uri="{FF2B5EF4-FFF2-40B4-BE49-F238E27FC236}">
                <a16:creationId xmlns:a16="http://schemas.microsoft.com/office/drawing/2014/main" id="{AF6CB7AF-FC9A-AD42-BE87-19F7B817E3AD}"/>
              </a:ext>
            </a:extLst>
          </p:cNvPr>
          <p:cNvSpPr/>
          <p:nvPr/>
        </p:nvSpPr>
        <p:spPr>
          <a:xfrm>
            <a:off x="0" y="5983707"/>
            <a:ext cx="12188825" cy="874295"/>
          </a:xfrm>
          <a:prstGeom prst="rect">
            <a:avLst/>
          </a:prstGeom>
          <a:solidFill>
            <a:srgbClr val="B5121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Rectangle 11">
            <a:extLst>
              <a:ext uri="{FF2B5EF4-FFF2-40B4-BE49-F238E27FC236}">
                <a16:creationId xmlns:a16="http://schemas.microsoft.com/office/drawing/2014/main" id="{C10AB0F1-E4A8-EB42-A4E9-D8F83642A287}"/>
              </a:ext>
            </a:extLst>
          </p:cNvPr>
          <p:cNvSpPr/>
          <p:nvPr/>
        </p:nvSpPr>
        <p:spPr>
          <a:xfrm>
            <a:off x="0" y="6569242"/>
            <a:ext cx="12188825" cy="312906"/>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3" name="Footer Placeholder 4"/>
          <p:cNvSpPr>
            <a:spLocks noGrp="1"/>
          </p:cNvSpPr>
          <p:nvPr>
            <p:ph type="ftr" sz="quarter" idx="11"/>
          </p:nvPr>
        </p:nvSpPr>
        <p:spPr>
          <a:xfrm>
            <a:off x="2660754" y="6583680"/>
            <a:ext cx="6870492" cy="274320"/>
          </a:xfrm>
        </p:spPr>
        <p:txBody>
          <a:bodyPr/>
          <a:lstStyle/>
          <a:p>
            <a:r>
              <a:rPr lang="en-US" dirty="0"/>
              <a:t>COMPANY CONFIDENTIAL  |  FOR INTERNAL USE ONLY  |  DO NOT COPY</a:t>
            </a:r>
          </a:p>
        </p:txBody>
      </p:sp>
      <p:sp>
        <p:nvSpPr>
          <p:cNvPr id="14" name="Slide Number Placeholder 5"/>
          <p:cNvSpPr>
            <a:spLocks noGrp="1"/>
          </p:cNvSpPr>
          <p:nvPr>
            <p:ph type="sldNum" sz="quarter" idx="12"/>
          </p:nvPr>
        </p:nvSpPr>
        <p:spPr>
          <a:xfrm>
            <a:off x="9277164" y="6569476"/>
            <a:ext cx="2743200" cy="274320"/>
          </a:xfrm>
        </p:spPr>
        <p:txBody>
          <a:bodyPr/>
          <a:lstStyle/>
          <a:p>
            <a:fld id="{43C60FF2-A63C-458C-B3FD-0047AF235190}" type="slidenum">
              <a:rPr lang="en-US" smtClean="0"/>
              <a:t>‹#›</a:t>
            </a:fld>
            <a:endParaRPr lang="en-US" dirty="0"/>
          </a:p>
        </p:txBody>
      </p:sp>
      <p:sp>
        <p:nvSpPr>
          <p:cNvPr id="15" name="Title 11"/>
          <p:cNvSpPr>
            <a:spLocks noGrp="1"/>
          </p:cNvSpPr>
          <p:nvPr>
            <p:ph type="title" hasCustomPrompt="1"/>
          </p:nvPr>
        </p:nvSpPr>
        <p:spPr>
          <a:xfrm>
            <a:off x="573148" y="2186126"/>
            <a:ext cx="11045705" cy="1005840"/>
          </a:xfrm>
        </p:spPr>
        <p:txBody>
          <a:bodyPr anchor="ctr"/>
          <a:lstStyle>
            <a:lvl1pPr algn="ctr">
              <a:defRPr>
                <a:solidFill>
                  <a:schemeClr val="bg1"/>
                </a:solidFill>
              </a:defRPr>
            </a:lvl1pPr>
          </a:lstStyle>
          <a:p>
            <a:r>
              <a:rPr lang="en-US" dirty="0"/>
              <a:t>Click to insert Presentation Title </a:t>
            </a:r>
          </a:p>
        </p:txBody>
      </p:sp>
      <p:sp>
        <p:nvSpPr>
          <p:cNvPr id="17" name="Text Placeholder 2"/>
          <p:cNvSpPr>
            <a:spLocks noGrp="1"/>
          </p:cNvSpPr>
          <p:nvPr>
            <p:ph type="body" idx="1" hasCustomPrompt="1"/>
          </p:nvPr>
        </p:nvSpPr>
        <p:spPr>
          <a:xfrm>
            <a:off x="573148" y="3246553"/>
            <a:ext cx="11045705" cy="963820"/>
          </a:xfrm>
        </p:spPr>
        <p:txBody>
          <a:bodyPr anchor="ctr">
            <a:normAutofit/>
          </a:bodyPr>
          <a:lstStyle>
            <a:lvl1pPr marL="0" indent="0" algn="ctr">
              <a:buNone/>
              <a:defRPr sz="3200" baseline="0">
                <a:solidFill>
                  <a:srgbClr val="8DC7E7"/>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insert Subhead or Speaker Name</a:t>
            </a:r>
          </a:p>
        </p:txBody>
      </p:sp>
      <p:sp>
        <p:nvSpPr>
          <p:cNvPr id="18" name="Rectangle 17">
            <a:extLst>
              <a:ext uri="{FF2B5EF4-FFF2-40B4-BE49-F238E27FC236}">
                <a16:creationId xmlns:a16="http://schemas.microsoft.com/office/drawing/2014/main" id="{F11167CB-0FEC-F348-8AA1-4A171B8886BC}"/>
              </a:ext>
            </a:extLst>
          </p:cNvPr>
          <p:cNvSpPr/>
          <p:nvPr/>
        </p:nvSpPr>
        <p:spPr>
          <a:xfrm>
            <a:off x="1797418" y="2057401"/>
            <a:ext cx="8593990" cy="99392"/>
          </a:xfrm>
          <a:prstGeom prst="rect">
            <a:avLst/>
          </a:prstGeom>
          <a:solidFill>
            <a:srgbClr val="8DC7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799" dirty="0"/>
          </a:p>
        </p:txBody>
      </p:sp>
      <p:sp>
        <p:nvSpPr>
          <p:cNvPr id="19" name="Rectangle 18">
            <a:extLst>
              <a:ext uri="{FF2B5EF4-FFF2-40B4-BE49-F238E27FC236}">
                <a16:creationId xmlns:a16="http://schemas.microsoft.com/office/drawing/2014/main" id="{900353D0-81F0-5A41-AE7E-108B31AB4831}"/>
              </a:ext>
            </a:extLst>
          </p:cNvPr>
          <p:cNvSpPr/>
          <p:nvPr/>
        </p:nvSpPr>
        <p:spPr>
          <a:xfrm>
            <a:off x="1797418" y="4234518"/>
            <a:ext cx="8593990" cy="99392"/>
          </a:xfrm>
          <a:prstGeom prst="rect">
            <a:avLst/>
          </a:prstGeom>
          <a:solidFill>
            <a:srgbClr val="8DC7E7"/>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20" name="Picture 19" descr="A black and white logo&#10;&#10;Description automatically generated with low confidence">
            <a:extLst>
              <a:ext uri="{FF2B5EF4-FFF2-40B4-BE49-F238E27FC236}">
                <a16:creationId xmlns:a16="http://schemas.microsoft.com/office/drawing/2014/main" id="{AA062F36-5469-4B41-B0DB-F2093FE884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8466" y="5194568"/>
            <a:ext cx="2151892" cy="377953"/>
          </a:xfrm>
          <a:prstGeom prst="rect">
            <a:avLst/>
          </a:prstGeom>
        </p:spPr>
      </p:pic>
    </p:spTree>
    <p:extLst>
      <p:ext uri="{BB962C8B-B14F-4D97-AF65-F5344CB8AC3E}">
        <p14:creationId xmlns:p14="http://schemas.microsoft.com/office/powerpoint/2010/main" val="1026085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271311-573A-314D-ADBF-33EB43EA7EC5}"/>
              </a:ext>
            </a:extLst>
          </p:cNvPr>
          <p:cNvSpPr/>
          <p:nvPr/>
        </p:nvSpPr>
        <p:spPr>
          <a:xfrm>
            <a:off x="0" y="0"/>
            <a:ext cx="12188825" cy="6882148"/>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9" name="Rectangle 8">
            <a:extLst>
              <a:ext uri="{FF2B5EF4-FFF2-40B4-BE49-F238E27FC236}">
                <a16:creationId xmlns:a16="http://schemas.microsoft.com/office/drawing/2014/main" id="{5DA9CABD-4120-264F-96B5-CFDEE073A91E}"/>
              </a:ext>
            </a:extLst>
          </p:cNvPr>
          <p:cNvSpPr/>
          <p:nvPr/>
        </p:nvSpPr>
        <p:spPr>
          <a:xfrm>
            <a:off x="0" y="160422"/>
            <a:ext cx="12188825" cy="721895"/>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0" name="Rectangle 9">
            <a:extLst>
              <a:ext uri="{FF2B5EF4-FFF2-40B4-BE49-F238E27FC236}">
                <a16:creationId xmlns:a16="http://schemas.microsoft.com/office/drawing/2014/main" id="{02F9CCA4-1CA0-C644-A6B2-6355C71799E6}"/>
              </a:ext>
            </a:extLst>
          </p:cNvPr>
          <p:cNvSpPr/>
          <p:nvPr/>
        </p:nvSpPr>
        <p:spPr>
          <a:xfrm>
            <a:off x="0" y="0"/>
            <a:ext cx="12188825" cy="569537"/>
          </a:xfrm>
          <a:prstGeom prst="rect">
            <a:avLst/>
          </a:prstGeom>
          <a:solidFill>
            <a:srgbClr val="3A84B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Rectangle 10">
            <a:extLst>
              <a:ext uri="{FF2B5EF4-FFF2-40B4-BE49-F238E27FC236}">
                <a16:creationId xmlns:a16="http://schemas.microsoft.com/office/drawing/2014/main" id="{AF6CB7AF-FC9A-AD42-BE87-19F7B817E3AD}"/>
              </a:ext>
            </a:extLst>
          </p:cNvPr>
          <p:cNvSpPr/>
          <p:nvPr/>
        </p:nvSpPr>
        <p:spPr>
          <a:xfrm>
            <a:off x="0" y="5983707"/>
            <a:ext cx="12188825" cy="874295"/>
          </a:xfrm>
          <a:prstGeom prst="rect">
            <a:avLst/>
          </a:prstGeom>
          <a:solidFill>
            <a:srgbClr val="B5121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2" name="Rectangle 11">
            <a:extLst>
              <a:ext uri="{FF2B5EF4-FFF2-40B4-BE49-F238E27FC236}">
                <a16:creationId xmlns:a16="http://schemas.microsoft.com/office/drawing/2014/main" id="{C10AB0F1-E4A8-EB42-A4E9-D8F83642A287}"/>
              </a:ext>
            </a:extLst>
          </p:cNvPr>
          <p:cNvSpPr/>
          <p:nvPr/>
        </p:nvSpPr>
        <p:spPr>
          <a:xfrm>
            <a:off x="0" y="6569242"/>
            <a:ext cx="12188825" cy="312906"/>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3" name="Footer Placeholder 4"/>
          <p:cNvSpPr>
            <a:spLocks noGrp="1"/>
          </p:cNvSpPr>
          <p:nvPr>
            <p:ph type="ftr" sz="quarter" idx="11"/>
          </p:nvPr>
        </p:nvSpPr>
        <p:spPr>
          <a:xfrm>
            <a:off x="2795666" y="6583680"/>
            <a:ext cx="6600668" cy="274320"/>
          </a:xfrm>
        </p:spPr>
        <p:txBody>
          <a:bodyPr/>
          <a:lstStyle/>
          <a:p>
            <a:r>
              <a:rPr lang="en-US" dirty="0"/>
              <a:t>COMPANY CONFIDENTIAL  |  FOR INTERNAL USE ONLY  |  DO NOT COPY</a:t>
            </a:r>
          </a:p>
        </p:txBody>
      </p:sp>
      <p:sp>
        <p:nvSpPr>
          <p:cNvPr id="14" name="Slide Number Placeholder 5"/>
          <p:cNvSpPr>
            <a:spLocks noGrp="1"/>
          </p:cNvSpPr>
          <p:nvPr>
            <p:ph type="sldNum" sz="quarter" idx="12"/>
          </p:nvPr>
        </p:nvSpPr>
        <p:spPr>
          <a:xfrm>
            <a:off x="9277164" y="6569476"/>
            <a:ext cx="2743200" cy="274320"/>
          </a:xfrm>
        </p:spPr>
        <p:txBody>
          <a:bodyPr/>
          <a:lstStyle/>
          <a:p>
            <a:fld id="{43C60FF2-A63C-458C-B3FD-0047AF235190}" type="slidenum">
              <a:rPr lang="en-US" smtClean="0"/>
              <a:t>‹#›</a:t>
            </a:fld>
            <a:endParaRPr lang="en-US" dirty="0"/>
          </a:p>
        </p:txBody>
      </p:sp>
      <p:sp>
        <p:nvSpPr>
          <p:cNvPr id="15" name="Title 11"/>
          <p:cNvSpPr>
            <a:spLocks noGrp="1"/>
          </p:cNvSpPr>
          <p:nvPr>
            <p:ph type="title" hasCustomPrompt="1"/>
          </p:nvPr>
        </p:nvSpPr>
        <p:spPr>
          <a:xfrm>
            <a:off x="573148" y="2186126"/>
            <a:ext cx="11045705" cy="1005840"/>
          </a:xfrm>
        </p:spPr>
        <p:txBody>
          <a:bodyPr anchor="ctr"/>
          <a:lstStyle>
            <a:lvl1pPr algn="ctr">
              <a:defRPr>
                <a:solidFill>
                  <a:schemeClr val="bg1"/>
                </a:solidFill>
              </a:defRPr>
            </a:lvl1pPr>
          </a:lstStyle>
          <a:p>
            <a:r>
              <a:rPr lang="en-US" dirty="0"/>
              <a:t>Click to insert Presentation Title </a:t>
            </a:r>
          </a:p>
        </p:txBody>
      </p:sp>
      <p:sp>
        <p:nvSpPr>
          <p:cNvPr id="17" name="Text Placeholder 2"/>
          <p:cNvSpPr>
            <a:spLocks noGrp="1"/>
          </p:cNvSpPr>
          <p:nvPr>
            <p:ph type="body" idx="1" hasCustomPrompt="1"/>
          </p:nvPr>
        </p:nvSpPr>
        <p:spPr>
          <a:xfrm>
            <a:off x="573148" y="3246553"/>
            <a:ext cx="11045705" cy="963820"/>
          </a:xfrm>
        </p:spPr>
        <p:txBody>
          <a:bodyPr anchor="ctr">
            <a:normAutofit/>
          </a:bodyPr>
          <a:lstStyle>
            <a:lvl1pPr marL="0" indent="0" algn="ctr">
              <a:buNone/>
              <a:defRPr sz="3200" baseline="0">
                <a:solidFill>
                  <a:srgbClr val="8DC7E7"/>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insert Subhead or Speaker Name</a:t>
            </a:r>
          </a:p>
        </p:txBody>
      </p:sp>
      <p:sp>
        <p:nvSpPr>
          <p:cNvPr id="18" name="Rectangle 17">
            <a:extLst>
              <a:ext uri="{FF2B5EF4-FFF2-40B4-BE49-F238E27FC236}">
                <a16:creationId xmlns:a16="http://schemas.microsoft.com/office/drawing/2014/main" id="{F11167CB-0FEC-F348-8AA1-4A171B8886BC}"/>
              </a:ext>
            </a:extLst>
          </p:cNvPr>
          <p:cNvSpPr/>
          <p:nvPr/>
        </p:nvSpPr>
        <p:spPr>
          <a:xfrm>
            <a:off x="1797418" y="2057401"/>
            <a:ext cx="8593990" cy="99392"/>
          </a:xfrm>
          <a:prstGeom prst="rect">
            <a:avLst/>
          </a:prstGeom>
          <a:solidFill>
            <a:srgbClr val="009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799" dirty="0"/>
          </a:p>
        </p:txBody>
      </p:sp>
      <p:sp>
        <p:nvSpPr>
          <p:cNvPr id="19" name="Rectangle 18">
            <a:extLst>
              <a:ext uri="{FF2B5EF4-FFF2-40B4-BE49-F238E27FC236}">
                <a16:creationId xmlns:a16="http://schemas.microsoft.com/office/drawing/2014/main" id="{900353D0-81F0-5A41-AE7E-108B31AB4831}"/>
              </a:ext>
            </a:extLst>
          </p:cNvPr>
          <p:cNvSpPr/>
          <p:nvPr/>
        </p:nvSpPr>
        <p:spPr>
          <a:xfrm>
            <a:off x="1797418" y="4234518"/>
            <a:ext cx="8593990" cy="99392"/>
          </a:xfrm>
          <a:prstGeom prst="rect">
            <a:avLst/>
          </a:prstGeom>
          <a:solidFill>
            <a:srgbClr val="009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extLst>
      <p:ext uri="{BB962C8B-B14F-4D97-AF65-F5344CB8AC3E}">
        <p14:creationId xmlns:p14="http://schemas.microsoft.com/office/powerpoint/2010/main" val="260049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8" name="Rectangle 7"/>
          <p:cNvSpPr/>
          <p:nvPr/>
        </p:nvSpPr>
        <p:spPr>
          <a:xfrm>
            <a:off x="0" y="0"/>
            <a:ext cx="4113729" cy="6858000"/>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2" tIns="22851" rIns="45702" bIns="22851" numCol="1" spcCol="0" rtlCol="0" fromWordArt="0" anchor="ctr" anchorCtr="0" forceAA="0" compatLnSpc="1">
            <a:prstTxWarp prst="textNoShape">
              <a:avLst/>
            </a:prstTxWarp>
            <a:noAutofit/>
          </a:bodyPr>
          <a:lstStyle/>
          <a:p>
            <a:pPr algn="ctr"/>
            <a:endParaRPr lang="en-US" sz="1799" dirty="0"/>
          </a:p>
        </p:txBody>
      </p:sp>
      <p:sp>
        <p:nvSpPr>
          <p:cNvPr id="2" name="Title 1"/>
          <p:cNvSpPr>
            <a:spLocks noGrp="1"/>
          </p:cNvSpPr>
          <p:nvPr>
            <p:ph type="title"/>
          </p:nvPr>
        </p:nvSpPr>
        <p:spPr>
          <a:xfrm>
            <a:off x="365760" y="0"/>
            <a:ext cx="3380617" cy="6843796"/>
          </a:xfrm>
        </p:spPr>
        <p:txBody>
          <a:bodyPr/>
          <a:lstStyle>
            <a:lvl1pPr algn="ct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sp>
        <p:nvSpPr>
          <p:cNvPr id="7" name="Content Placeholder 3"/>
          <p:cNvSpPr>
            <a:spLocks noGrp="1"/>
          </p:cNvSpPr>
          <p:nvPr>
            <p:ph sz="half" idx="2"/>
          </p:nvPr>
        </p:nvSpPr>
        <p:spPr>
          <a:xfrm>
            <a:off x="4341184" y="248575"/>
            <a:ext cx="7767960" cy="63173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p:nvCxnSpPr>
        <p:spPr>
          <a:xfrm>
            <a:off x="4113729" y="0"/>
            <a:ext cx="0" cy="6858000"/>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15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8" name="Rectangle 7"/>
          <p:cNvSpPr/>
          <p:nvPr/>
        </p:nvSpPr>
        <p:spPr>
          <a:xfrm>
            <a:off x="0" y="0"/>
            <a:ext cx="4113729" cy="6858000"/>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2" tIns="22851" rIns="45702" bIns="22851" numCol="1" spcCol="0" rtlCol="0" fromWordArt="0" anchor="ctr" anchorCtr="0" forceAA="0" compatLnSpc="1">
            <a:prstTxWarp prst="textNoShape">
              <a:avLst/>
            </a:prstTxWarp>
            <a:noAutofit/>
          </a:bodyPr>
          <a:lstStyle/>
          <a:p>
            <a:pPr algn="ctr"/>
            <a:endParaRPr lang="en-US" sz="1799" dirty="0"/>
          </a:p>
        </p:txBody>
      </p:sp>
      <p:sp>
        <p:nvSpPr>
          <p:cNvPr id="2" name="Title 1"/>
          <p:cNvSpPr>
            <a:spLocks noGrp="1"/>
          </p:cNvSpPr>
          <p:nvPr>
            <p:ph type="title"/>
          </p:nvPr>
        </p:nvSpPr>
        <p:spPr>
          <a:xfrm>
            <a:off x="365760" y="0"/>
            <a:ext cx="3380617" cy="6843796"/>
          </a:xfrm>
        </p:spPr>
        <p:txBody>
          <a:bodyPr/>
          <a:lstStyle>
            <a:lvl1pPr algn="ctr">
              <a:defRPr>
                <a:solidFill>
                  <a:schemeClr val="bg1"/>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9" name="Straight Connector 8"/>
          <p:cNvCxnSpPr/>
          <p:nvPr/>
        </p:nvCxnSpPr>
        <p:spPr>
          <a:xfrm>
            <a:off x="4113729" y="0"/>
            <a:ext cx="0" cy="6858000"/>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607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A9CABD-4120-264F-96B5-CFDEE073A91E}"/>
              </a:ext>
            </a:extLst>
          </p:cNvPr>
          <p:cNvSpPr/>
          <p:nvPr/>
        </p:nvSpPr>
        <p:spPr>
          <a:xfrm rot="16200000">
            <a:off x="-3068052" y="3068053"/>
            <a:ext cx="6858002" cy="721895"/>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schemeClr val="tx2"/>
              </a:solidFill>
            </a:endParaRPr>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9" name="Straight Connector 8"/>
          <p:cNvCxnSpPr/>
          <p:nvPr/>
        </p:nvCxnSpPr>
        <p:spPr>
          <a:xfrm>
            <a:off x="721897" y="0"/>
            <a:ext cx="0" cy="6858000"/>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
        <p:nvSpPr>
          <p:cNvPr id="5" name="Title 4"/>
          <p:cNvSpPr>
            <a:spLocks noGrp="1"/>
          </p:cNvSpPr>
          <p:nvPr>
            <p:ph type="title"/>
          </p:nvPr>
        </p:nvSpPr>
        <p:spPr>
          <a:xfrm>
            <a:off x="896644" y="73684"/>
            <a:ext cx="11123719" cy="1005840"/>
          </a:xfrm>
        </p:spPr>
        <p:txBody>
          <a:bodyPr/>
          <a:lstStyle>
            <a:lvl1pPr>
              <a:defRPr>
                <a:solidFill>
                  <a:srgbClr val="00417E"/>
                </a:solidFill>
              </a:defRPr>
            </a:lvl1pPr>
          </a:lstStyle>
          <a:p>
            <a:r>
              <a:rPr lang="en-US"/>
              <a:t>Click to edit Master title style</a:t>
            </a:r>
            <a:endParaRPr lang="en-US" dirty="0"/>
          </a:p>
        </p:txBody>
      </p:sp>
    </p:spTree>
    <p:extLst>
      <p:ext uri="{BB962C8B-B14F-4D97-AF65-F5344CB8AC3E}">
        <p14:creationId xmlns:p14="http://schemas.microsoft.com/office/powerpoint/2010/main" val="2839125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8" name="Rectangle 7"/>
          <p:cNvSpPr/>
          <p:nvPr/>
        </p:nvSpPr>
        <p:spPr>
          <a:xfrm>
            <a:off x="4113729" y="0"/>
            <a:ext cx="8078271" cy="6858000"/>
          </a:xfrm>
          <a:prstGeom prst="rect">
            <a:avLst/>
          </a:prstGeom>
          <a:solidFill>
            <a:srgbClr val="00417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02" tIns="22851" rIns="45702" bIns="22851" numCol="1" spcCol="0" rtlCol="0" fromWordArt="0" anchor="ctr" anchorCtr="0" forceAA="0" compatLnSpc="1">
            <a:prstTxWarp prst="textNoShape">
              <a:avLst/>
            </a:prstTxWarp>
            <a:noAutofit/>
          </a:bodyPr>
          <a:lstStyle/>
          <a:p>
            <a:pPr algn="ctr"/>
            <a:endParaRPr lang="en-US" sz="1799" dirty="0"/>
          </a:p>
        </p:txBody>
      </p:sp>
      <p:sp>
        <p:nvSpPr>
          <p:cNvPr id="2" name="Title 1"/>
          <p:cNvSpPr>
            <a:spLocks noGrp="1"/>
          </p:cNvSpPr>
          <p:nvPr>
            <p:ph type="title"/>
          </p:nvPr>
        </p:nvSpPr>
        <p:spPr>
          <a:xfrm>
            <a:off x="365760" y="0"/>
            <a:ext cx="3380617" cy="6770112"/>
          </a:xfrm>
        </p:spPr>
        <p:txBody>
          <a:bodyPr/>
          <a:lstStyle>
            <a:lvl1pPr algn="ctr">
              <a:defRPr>
                <a:solidFill>
                  <a:schemeClr val="tx2"/>
                </a:solidFill>
              </a:defRPr>
            </a:lvl1p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solidFill>
                  <a:schemeClr val="bg1">
                    <a:lumMod val="75000"/>
                  </a:schemeClr>
                </a:solidFill>
              </a:defRPr>
            </a:lvl1pPr>
          </a:lstStyle>
          <a:p>
            <a:r>
              <a:rPr lang="en-US" dirty="0"/>
              <a:t>COMPANY CONFIDENTIAL  |  FOR INTERNAL USE ONLY  |  DO NOT COPY</a:t>
            </a:r>
          </a:p>
        </p:txBody>
      </p:sp>
      <p:sp>
        <p:nvSpPr>
          <p:cNvPr id="4" name="Slide Number Placeholder 3"/>
          <p:cNvSpPr>
            <a:spLocks noGrp="1"/>
          </p:cNvSpPr>
          <p:nvPr>
            <p:ph type="sldNum" sz="quarter" idx="11"/>
          </p:nvPr>
        </p:nvSpPr>
        <p:spPr/>
        <p:txBody>
          <a:bodyPr/>
          <a:lstStyle>
            <a:lvl1pPr>
              <a:defRPr>
                <a:solidFill>
                  <a:schemeClr val="bg1">
                    <a:lumMod val="75000"/>
                  </a:schemeClr>
                </a:solidFill>
              </a:defRPr>
            </a:lvl1pPr>
          </a:lstStyle>
          <a:p>
            <a:fld id="{43C60FF2-A63C-458C-B3FD-0047AF235190}" type="slidenum">
              <a:rPr lang="en-US" smtClean="0"/>
              <a:pPr/>
              <a:t>‹#›</a:t>
            </a:fld>
            <a:endParaRPr lang="en-US" dirty="0"/>
          </a:p>
        </p:txBody>
      </p:sp>
      <p:cxnSp>
        <p:nvCxnSpPr>
          <p:cNvPr id="9" name="Straight Connector 8"/>
          <p:cNvCxnSpPr/>
          <p:nvPr/>
        </p:nvCxnSpPr>
        <p:spPr>
          <a:xfrm>
            <a:off x="4113729" y="0"/>
            <a:ext cx="0" cy="6858000"/>
          </a:xfrm>
          <a:prstGeom prst="line">
            <a:avLst/>
          </a:prstGeom>
          <a:ln w="127000">
            <a:solidFill>
              <a:srgbClr val="B5121B"/>
            </a:solidFill>
          </a:ln>
        </p:spPr>
        <p:style>
          <a:lnRef idx="1">
            <a:schemeClr val="accent1"/>
          </a:lnRef>
          <a:fillRef idx="0">
            <a:schemeClr val="accent1"/>
          </a:fillRef>
          <a:effectRef idx="0">
            <a:schemeClr val="accent1"/>
          </a:effectRef>
          <a:fontRef idx="minor">
            <a:schemeClr val="tx1"/>
          </a:fontRef>
        </p:style>
      </p:cxnSp>
      <p:sp>
        <p:nvSpPr>
          <p:cNvPr id="7" name="Content Placeholder 3"/>
          <p:cNvSpPr>
            <a:spLocks noGrp="1"/>
          </p:cNvSpPr>
          <p:nvPr>
            <p:ph sz="half" idx="2"/>
          </p:nvPr>
        </p:nvSpPr>
        <p:spPr>
          <a:xfrm>
            <a:off x="4343400" y="248575"/>
            <a:ext cx="7767960" cy="631734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3390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5760" y="73684"/>
            <a:ext cx="11654604" cy="1005840"/>
          </a:xfrm>
          <a:prstGeom prst="rect">
            <a:avLst/>
          </a:prstGeom>
        </p:spPr>
        <p:txBody>
          <a:bodyPr vert="horz" lIns="0" tIns="0" rIns="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365759" y="1188719"/>
            <a:ext cx="11654605" cy="528310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2368446" y="6583680"/>
            <a:ext cx="7455108" cy="274320"/>
          </a:xfrm>
          <a:prstGeom prst="rect">
            <a:avLst/>
          </a:prstGeom>
        </p:spPr>
        <p:txBody>
          <a:bodyPr vert="horz" lIns="91440" tIns="45720" rIns="91440" bIns="45720" rtlCol="0" anchor="ctr"/>
          <a:lstStyle>
            <a:lvl1pPr algn="ctr">
              <a:defRPr sz="900">
                <a:solidFill>
                  <a:schemeClr val="bg1">
                    <a:lumMod val="75000"/>
                  </a:schemeClr>
                </a:solidFill>
              </a:defRPr>
            </a:lvl1pPr>
          </a:lstStyle>
          <a:p>
            <a:r>
              <a:rPr lang="en-US" dirty="0"/>
              <a:t>COMPANY CONFIDENTIAL  |  FOR INTERNAL USE ONLY  |  DO NOT COPY</a:t>
            </a:r>
          </a:p>
        </p:txBody>
      </p:sp>
      <p:sp>
        <p:nvSpPr>
          <p:cNvPr id="6" name="Slide Number Placeholder 5"/>
          <p:cNvSpPr>
            <a:spLocks noGrp="1"/>
          </p:cNvSpPr>
          <p:nvPr>
            <p:ph type="sldNum" sz="quarter" idx="4"/>
          </p:nvPr>
        </p:nvSpPr>
        <p:spPr>
          <a:xfrm>
            <a:off x="9277164" y="6569476"/>
            <a:ext cx="2743200" cy="274320"/>
          </a:xfrm>
          <a:prstGeom prst="rect">
            <a:avLst/>
          </a:prstGeom>
        </p:spPr>
        <p:txBody>
          <a:bodyPr vert="horz" lIns="91440" tIns="45720" rIns="91440" bIns="45720" rtlCol="0" anchor="ctr"/>
          <a:lstStyle>
            <a:lvl1pPr algn="r">
              <a:defRPr sz="900">
                <a:solidFill>
                  <a:schemeClr val="bg1">
                    <a:lumMod val="75000"/>
                  </a:schemeClr>
                </a:solidFill>
              </a:defRPr>
            </a:lvl1pPr>
          </a:lstStyle>
          <a:p>
            <a:fld id="{43C60FF2-A63C-458C-B3FD-0047AF235190}" type="slidenum">
              <a:rPr lang="en-US" smtClean="0"/>
              <a:pPr/>
              <a:t>‹#›</a:t>
            </a:fld>
            <a:endParaRPr lang="en-US" dirty="0"/>
          </a:p>
        </p:txBody>
      </p:sp>
    </p:spTree>
    <p:extLst>
      <p:ext uri="{BB962C8B-B14F-4D97-AF65-F5344CB8AC3E}">
        <p14:creationId xmlns:p14="http://schemas.microsoft.com/office/powerpoint/2010/main" val="1235965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9" r:id="rId3"/>
    <p:sldLayoutId id="2147483681" r:id="rId4"/>
    <p:sldLayoutId id="2147483680" r:id="rId5"/>
    <p:sldLayoutId id="2147483673" r:id="rId6"/>
    <p:sldLayoutId id="2147483674" r:id="rId7"/>
    <p:sldLayoutId id="2147483682" r:id="rId8"/>
    <p:sldLayoutId id="2147483675" r:id="rId9"/>
    <p:sldLayoutId id="2147483676" r:id="rId10"/>
    <p:sldLayoutId id="2147483677" r:id="rId11"/>
    <p:sldLayoutId id="2147483683" r:id="rId12"/>
    <p:sldLayoutId id="2147483678" r:id="rId13"/>
    <p:sldLayoutId id="2147483652" r:id="rId14"/>
    <p:sldLayoutId id="2147483660" r:id="rId15"/>
    <p:sldLayoutId id="2147483661" r:id="rId16"/>
    <p:sldLayoutId id="2147483662" r:id="rId17"/>
    <p:sldLayoutId id="2147483654" r:id="rId18"/>
    <p:sldLayoutId id="2147483655" r:id="rId19"/>
    <p:sldLayoutId id="2147483663" r:id="rId20"/>
    <p:sldLayoutId id="2147483664" r:id="rId21"/>
    <p:sldLayoutId id="2147483665" r:id="rId22"/>
    <p:sldLayoutId id="2147483666" r:id="rId23"/>
    <p:sldLayoutId id="2147483667" r:id="rId24"/>
    <p:sldLayoutId id="2147483668" r:id="rId25"/>
    <p:sldLayoutId id="2147483671" r:id="rId26"/>
    <p:sldLayoutId id="2147483685" r:id="rId27"/>
    <p:sldLayoutId id="2147483669" r:id="rId28"/>
    <p:sldLayoutId id="2147483670" r:id="rId29"/>
    <p:sldLayoutId id="2147483672" r:id="rId30"/>
    <p:sldLayoutId id="2147483684" r:id="rId31"/>
  </p:sldLayoutIdLst>
  <p:hf hdr="0" dt="0"/>
  <p:txStyles>
    <p:titleStyle>
      <a:lvl1pPr algn="l" defTabSz="914400" rtl="0" eaLnBrk="1" latinLnBrk="0" hangingPunct="1">
        <a:lnSpc>
          <a:spcPct val="80000"/>
        </a:lnSpc>
        <a:spcBef>
          <a:spcPct val="0"/>
        </a:spcBef>
        <a:buNone/>
        <a:defRPr sz="4000" kern="1200">
          <a:solidFill>
            <a:srgbClr val="00417E"/>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4.xml"/><Relationship Id="rId4" Type="http://schemas.openxmlformats.org/officeDocument/2006/relationships/hyperlink" Target="mailto:unicareproviderrelations@wellpoint.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unicarestateplan.com/eligAndClaimResources.html" TargetMode="Externa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hyperlink" Target="mailto:unicareproviderrelations@anthem.com" TargetMode="Externa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availity.com/" TargetMode="External"/><Relationship Id="rId1" Type="http://schemas.openxmlformats.org/officeDocument/2006/relationships/slideLayout" Target="../slideLayouts/slideLayout2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unicaremass.com/providers/" TargetMode="External"/><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www.valueoptions.com/pc/eProvider/providerLogin.do" TargetMode="External"/><Relationship Id="rId2" Type="http://schemas.openxmlformats.org/officeDocument/2006/relationships/hyperlink" Target="https://www.unicarestateplan.com/pdf/ProviderReferenceSheetFY2017_eff01012017.pdf" TargetMode="External"/><Relationship Id="rId1" Type="http://schemas.openxmlformats.org/officeDocument/2006/relationships/slideLayout" Target="../slideLayouts/slideLayout24.xml"/><Relationship Id="rId4" Type="http://schemas.openxmlformats.org/officeDocument/2006/relationships/hyperlink" Target="mailto:e-supportservices@beaconhealthoptions.com"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ww.unicarestateplan.com/provElecClmFiling.html" TargetMode="Externa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4E32065-7E0A-4E93-A08A-D4A7E118218D}"/>
              </a:ext>
            </a:extLst>
          </p:cNvPr>
          <p:cNvSpPr>
            <a:spLocks noGrp="1"/>
          </p:cNvSpPr>
          <p:nvPr>
            <p:ph type="ftr" sz="quarter" idx="11"/>
          </p:nvPr>
        </p:nvSpPr>
        <p:spPr/>
        <p:txBody>
          <a:bodyPr/>
          <a:lstStyle/>
          <a:p>
            <a:r>
              <a:rPr lang="en-US"/>
              <a:t>COMPANY CONFIDENTIAL  |  FOR INTERNAL USE ONLY  |  DO NOT COPY</a:t>
            </a:r>
            <a:endParaRPr lang="en-US" dirty="0"/>
          </a:p>
        </p:txBody>
      </p:sp>
      <p:sp>
        <p:nvSpPr>
          <p:cNvPr id="3" name="Slide Number Placeholder 2">
            <a:extLst>
              <a:ext uri="{FF2B5EF4-FFF2-40B4-BE49-F238E27FC236}">
                <a16:creationId xmlns:a16="http://schemas.microsoft.com/office/drawing/2014/main" id="{6BE4D354-2DD7-4F67-AF6B-20D257EF2B2A}"/>
              </a:ext>
            </a:extLst>
          </p:cNvPr>
          <p:cNvSpPr>
            <a:spLocks noGrp="1"/>
          </p:cNvSpPr>
          <p:nvPr>
            <p:ph type="sldNum" sz="quarter" idx="12"/>
          </p:nvPr>
        </p:nvSpPr>
        <p:spPr/>
        <p:txBody>
          <a:bodyPr/>
          <a:lstStyle/>
          <a:p>
            <a:fld id="{43C60FF2-A63C-458C-B3FD-0047AF235190}" type="slidenum">
              <a:rPr lang="en-US" smtClean="0"/>
              <a:t>1</a:t>
            </a:fld>
            <a:endParaRPr lang="en-US" dirty="0"/>
          </a:p>
        </p:txBody>
      </p:sp>
      <p:sp>
        <p:nvSpPr>
          <p:cNvPr id="4" name="Title 3">
            <a:extLst>
              <a:ext uri="{FF2B5EF4-FFF2-40B4-BE49-F238E27FC236}">
                <a16:creationId xmlns:a16="http://schemas.microsoft.com/office/drawing/2014/main" id="{45F93E03-A86D-4003-B6BF-2026582A558C}"/>
              </a:ext>
            </a:extLst>
          </p:cNvPr>
          <p:cNvSpPr>
            <a:spLocks noGrp="1"/>
          </p:cNvSpPr>
          <p:nvPr>
            <p:ph type="title"/>
          </p:nvPr>
        </p:nvSpPr>
        <p:spPr/>
        <p:txBody>
          <a:bodyPr/>
          <a:lstStyle/>
          <a:p>
            <a:r>
              <a:rPr lang="en-US" dirty="0"/>
              <a:t>UniCare</a:t>
            </a:r>
          </a:p>
        </p:txBody>
      </p:sp>
      <p:sp>
        <p:nvSpPr>
          <p:cNvPr id="5" name="Text Placeholder 4">
            <a:extLst>
              <a:ext uri="{FF2B5EF4-FFF2-40B4-BE49-F238E27FC236}">
                <a16:creationId xmlns:a16="http://schemas.microsoft.com/office/drawing/2014/main" id="{CB21CC0D-9F33-4D96-9D89-DB47F4CC9772}"/>
              </a:ext>
            </a:extLst>
          </p:cNvPr>
          <p:cNvSpPr>
            <a:spLocks noGrp="1"/>
          </p:cNvSpPr>
          <p:nvPr>
            <p:ph type="body" idx="1"/>
          </p:nvPr>
        </p:nvSpPr>
        <p:spPr>
          <a:xfrm>
            <a:off x="6285391" y="2607357"/>
            <a:ext cx="5906610" cy="1051149"/>
          </a:xfrm>
        </p:spPr>
        <p:txBody>
          <a:bodyPr>
            <a:normAutofit fontScale="77500" lnSpcReduction="20000"/>
          </a:bodyPr>
          <a:lstStyle/>
          <a:p>
            <a:r>
              <a:rPr lang="en-US" dirty="0"/>
              <a:t>Mass Association of Patient Account Mgt</a:t>
            </a:r>
          </a:p>
          <a:p>
            <a:r>
              <a:rPr lang="en-US" dirty="0"/>
              <a:t>May 25, 2023</a:t>
            </a:r>
          </a:p>
        </p:txBody>
      </p:sp>
    </p:spTree>
    <p:extLst>
      <p:ext uri="{BB962C8B-B14F-4D97-AF65-F5344CB8AC3E}">
        <p14:creationId xmlns:p14="http://schemas.microsoft.com/office/powerpoint/2010/main" val="2820314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Provider Rosters</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10</a:t>
            </a:fld>
            <a:endParaRPr lang="en-US" dirty="0"/>
          </a:p>
        </p:txBody>
      </p:sp>
      <p:sp>
        <p:nvSpPr>
          <p:cNvPr id="5" name="Content Placeholder 2">
            <a:extLst>
              <a:ext uri="{FF2B5EF4-FFF2-40B4-BE49-F238E27FC236}">
                <a16:creationId xmlns:a16="http://schemas.microsoft.com/office/drawing/2014/main" id="{0FB90EF8-366C-4F20-C65E-C2729FD000E4}"/>
              </a:ext>
            </a:extLst>
          </p:cNvPr>
          <p:cNvSpPr txBox="1">
            <a:spLocks/>
          </p:cNvSpPr>
          <p:nvPr/>
        </p:nvSpPr>
        <p:spPr>
          <a:xfrm>
            <a:off x="365760" y="1800995"/>
            <a:ext cx="7848600" cy="4525963"/>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2000" dirty="0">
                <a:cs typeface="Times" panose="02020603050405020304" pitchFamily="18" charset="0"/>
              </a:rPr>
              <a:t>Accurate provider data is key to effective </a:t>
            </a:r>
            <a:br>
              <a:rPr lang="en-US" sz="2000" dirty="0">
                <a:cs typeface="Times" panose="02020603050405020304" pitchFamily="18" charset="0"/>
              </a:rPr>
            </a:br>
            <a:r>
              <a:rPr lang="en-US" sz="2000" dirty="0">
                <a:cs typeface="Times" panose="02020603050405020304" pitchFamily="18" charset="0"/>
              </a:rPr>
              <a:t>provider transactions and communication.</a:t>
            </a:r>
          </a:p>
          <a:p>
            <a:endParaRPr lang="en-US" sz="2000" dirty="0">
              <a:cs typeface="Times" panose="02020603050405020304" pitchFamily="18" charset="0"/>
            </a:endParaRPr>
          </a:p>
          <a:p>
            <a:r>
              <a:rPr lang="en-US" sz="2000" dirty="0">
                <a:cs typeface="Times" panose="02020603050405020304" pitchFamily="18" charset="0"/>
              </a:rPr>
              <a:t>Roster updates are completed to note provider changes in your group and reflect the updates in our system. </a:t>
            </a:r>
          </a:p>
          <a:p>
            <a:endParaRPr lang="en-US" sz="2000" dirty="0">
              <a:cs typeface="Times" panose="02020603050405020304" pitchFamily="18" charset="0"/>
            </a:endParaRPr>
          </a:p>
          <a:p>
            <a:r>
              <a:rPr lang="en-US" sz="2000" dirty="0">
                <a:cs typeface="Times" panose="02020603050405020304" pitchFamily="18" charset="0"/>
              </a:rPr>
              <a:t>Practices must notify UniCare when a provider leaves or joins their group. </a:t>
            </a:r>
          </a:p>
          <a:p>
            <a:endParaRPr lang="en-US" sz="2000" dirty="0">
              <a:cs typeface="Times" panose="02020603050405020304" pitchFamily="18" charset="0"/>
            </a:endParaRPr>
          </a:p>
          <a:p>
            <a:r>
              <a:rPr lang="en-US" sz="2000" dirty="0">
                <a:cs typeface="Times" panose="02020603050405020304" pitchFamily="18" charset="0"/>
              </a:rPr>
              <a:t>Requests to change financial addresses must be submitted in writing with a W-9 form.</a:t>
            </a:r>
            <a:endParaRPr lang="en-US" sz="2000" dirty="0"/>
          </a:p>
        </p:txBody>
      </p:sp>
      <p:pic>
        <p:nvPicPr>
          <p:cNvPr id="6" name="Picture 5">
            <a:extLst>
              <a:ext uri="{FF2B5EF4-FFF2-40B4-BE49-F238E27FC236}">
                <a16:creationId xmlns:a16="http://schemas.microsoft.com/office/drawing/2014/main" id="{63C6B18A-927D-32FE-D357-85808CD62E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4264" y="1590926"/>
            <a:ext cx="1714500" cy="1714500"/>
          </a:xfrm>
          <a:prstGeom prst="rect">
            <a:avLst/>
          </a:prstGeom>
        </p:spPr>
      </p:pic>
    </p:spTree>
    <p:extLst>
      <p:ext uri="{BB962C8B-B14F-4D97-AF65-F5344CB8AC3E}">
        <p14:creationId xmlns:p14="http://schemas.microsoft.com/office/powerpoint/2010/main" val="770594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Credentialing</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11</a:t>
            </a:fld>
            <a:endParaRPr lang="en-US" dirty="0"/>
          </a:p>
        </p:txBody>
      </p:sp>
      <p:sp>
        <p:nvSpPr>
          <p:cNvPr id="5" name="Content Placeholder 8">
            <a:extLst>
              <a:ext uri="{FF2B5EF4-FFF2-40B4-BE49-F238E27FC236}">
                <a16:creationId xmlns:a16="http://schemas.microsoft.com/office/drawing/2014/main" id="{A1AE1A49-FD29-3F29-272E-D7EE16AA6866}"/>
              </a:ext>
            </a:extLst>
          </p:cNvPr>
          <p:cNvSpPr txBox="1">
            <a:spLocks/>
          </p:cNvSpPr>
          <p:nvPr/>
        </p:nvSpPr>
        <p:spPr>
          <a:xfrm>
            <a:off x="1981200" y="1600202"/>
            <a:ext cx="8077200" cy="2819399"/>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900" dirty="0"/>
              <a:t>About UniCare’s Credentialing Department</a:t>
            </a:r>
            <a:br>
              <a:rPr lang="en-US" sz="1900" dirty="0"/>
            </a:br>
            <a:endParaRPr lang="en-US" sz="1900" dirty="0"/>
          </a:p>
          <a:p>
            <a:pPr marL="0" indent="0">
              <a:buFont typeface="Arial" panose="020B0604020202020204" pitchFamily="34" charset="0"/>
              <a:buNone/>
            </a:pPr>
            <a:r>
              <a:rPr lang="en-US" sz="1900" dirty="0"/>
              <a:t>UniCare requires CAQH for providers who participate in the UniCare network. We follow the National Committee of Quality Assurance (NCQA) standards. </a:t>
            </a:r>
            <a:br>
              <a:rPr lang="en-US" sz="1900" dirty="0"/>
            </a:br>
            <a:br>
              <a:rPr lang="en-US" sz="1900" dirty="0"/>
            </a:br>
            <a:r>
              <a:rPr lang="en-US" sz="1900" dirty="0"/>
              <a:t>UniCare has designated delegated providers. The organization/delegate submits credentialed provider data to UniCare for addition to the network</a:t>
            </a:r>
          </a:p>
          <a:p>
            <a:pPr marL="0" indent="0">
              <a:buFont typeface="Arial" panose="020B0604020202020204" pitchFamily="34" charset="0"/>
              <a:buNone/>
            </a:pPr>
            <a:endParaRPr lang="en-US" dirty="0"/>
          </a:p>
        </p:txBody>
      </p:sp>
      <p:pic>
        <p:nvPicPr>
          <p:cNvPr id="6" name="Picture 5">
            <a:extLst>
              <a:ext uri="{FF2B5EF4-FFF2-40B4-BE49-F238E27FC236}">
                <a16:creationId xmlns:a16="http://schemas.microsoft.com/office/drawing/2014/main" id="{9FB7A33E-8E5A-0E21-3D4D-4CF980A06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4724401"/>
            <a:ext cx="2248412" cy="558927"/>
          </a:xfrm>
          <a:prstGeom prst="rect">
            <a:avLst/>
          </a:prstGeom>
        </p:spPr>
      </p:pic>
      <p:pic>
        <p:nvPicPr>
          <p:cNvPr id="7" name="Picture 6">
            <a:extLst>
              <a:ext uri="{FF2B5EF4-FFF2-40B4-BE49-F238E27FC236}">
                <a16:creationId xmlns:a16="http://schemas.microsoft.com/office/drawing/2014/main" id="{37AB0924-224D-2E46-990C-578E616AD9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0" y="5562600"/>
            <a:ext cx="1325880" cy="784860"/>
          </a:xfrm>
          <a:prstGeom prst="rect">
            <a:avLst/>
          </a:prstGeom>
        </p:spPr>
      </p:pic>
      <p:sp>
        <p:nvSpPr>
          <p:cNvPr id="10" name="Rounded Rectangular Callout 11">
            <a:extLst>
              <a:ext uri="{FF2B5EF4-FFF2-40B4-BE49-F238E27FC236}">
                <a16:creationId xmlns:a16="http://schemas.microsoft.com/office/drawing/2014/main" id="{889F3EAA-7665-DEE8-2A75-4646C6FFDC70}"/>
              </a:ext>
            </a:extLst>
          </p:cNvPr>
          <p:cNvSpPr/>
          <p:nvPr/>
        </p:nvSpPr>
        <p:spPr>
          <a:xfrm>
            <a:off x="5105400" y="4546664"/>
            <a:ext cx="5257800" cy="1800797"/>
          </a:xfrm>
          <a:prstGeom prst="wedgeRoundRectCallout">
            <a:avLst>
              <a:gd name="adj1" fmla="val 1805"/>
              <a:gd name="adj2" fmla="val -70610"/>
              <a:gd name="adj3" fmla="val 1666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solidFill>
              </a:rPr>
              <a:t>For more information contact us at:</a:t>
            </a:r>
            <a:br>
              <a:rPr lang="en-US" dirty="0">
                <a:solidFill>
                  <a:schemeClr val="accent1"/>
                </a:solidFill>
              </a:rPr>
            </a:br>
            <a:r>
              <a:rPr lang="en-US" dirty="0">
                <a:solidFill>
                  <a:schemeClr val="accent1"/>
                </a:solidFill>
              </a:rPr>
              <a:t>Phone: (800) 516-7587</a:t>
            </a:r>
            <a:br>
              <a:rPr lang="en-US" dirty="0">
                <a:solidFill>
                  <a:schemeClr val="accent1"/>
                </a:solidFill>
              </a:rPr>
            </a:br>
            <a:r>
              <a:rPr lang="en-US" dirty="0">
                <a:solidFill>
                  <a:schemeClr val="accent1"/>
                </a:solidFill>
              </a:rPr>
              <a:t>Fax: (978) 474-6188</a:t>
            </a:r>
            <a:br>
              <a:rPr lang="en-US" dirty="0">
                <a:solidFill>
                  <a:schemeClr val="accent1"/>
                </a:solidFill>
              </a:rPr>
            </a:br>
            <a:r>
              <a:rPr lang="en-US" dirty="0">
                <a:solidFill>
                  <a:srgbClr val="FFFFFF"/>
                </a:solidFill>
                <a:hlinkClick r:id="rId4"/>
              </a:rPr>
              <a:t>unicareproviderrelations@anthem.com</a:t>
            </a:r>
            <a:endParaRPr lang="en-US" dirty="0">
              <a:solidFill>
                <a:srgbClr val="FFFFFF"/>
              </a:solidFill>
            </a:endParaRPr>
          </a:p>
        </p:txBody>
      </p:sp>
    </p:spTree>
    <p:extLst>
      <p:ext uri="{BB962C8B-B14F-4D97-AF65-F5344CB8AC3E}">
        <p14:creationId xmlns:p14="http://schemas.microsoft.com/office/powerpoint/2010/main" val="3438592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Provider Tools and Resources</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12</a:t>
            </a:fld>
            <a:endParaRPr lang="en-US" dirty="0"/>
          </a:p>
        </p:txBody>
      </p:sp>
      <p:sp>
        <p:nvSpPr>
          <p:cNvPr id="8" name="Content Placeholder 2">
            <a:extLst>
              <a:ext uri="{FF2B5EF4-FFF2-40B4-BE49-F238E27FC236}">
                <a16:creationId xmlns:a16="http://schemas.microsoft.com/office/drawing/2014/main" id="{EAA71CBE-14F0-3070-C7E8-60AF12FE3039}"/>
              </a:ext>
            </a:extLst>
          </p:cNvPr>
          <p:cNvSpPr txBox="1">
            <a:spLocks/>
          </p:cNvSpPr>
          <p:nvPr/>
        </p:nvSpPr>
        <p:spPr>
          <a:xfrm>
            <a:off x="2286000" y="1600201"/>
            <a:ext cx="7620000" cy="4525963"/>
          </a:xfrm>
          <a:prstGeom prst="rect">
            <a:avLst/>
          </a:prstGeom>
        </p:spPr>
        <p:txBody>
          <a:bodyPr>
            <a:normAutofit lnSpcReduction="1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0" indent="0">
              <a:spcBef>
                <a:spcPts val="1200"/>
              </a:spcBef>
              <a:buFont typeface="Arial" panose="020B0604020202020204" pitchFamily="34" charset="0"/>
              <a:buNone/>
            </a:pPr>
            <a:r>
              <a:rPr lang="en-US" altLang="en-US" sz="2200" dirty="0">
                <a:cs typeface="Times" panose="02020603050405020304" pitchFamily="18" charset="0"/>
              </a:rPr>
              <a:t>Visit unicarestateplan.com &gt; Provider Tab</a:t>
            </a:r>
          </a:p>
          <a:p>
            <a:pPr>
              <a:spcBef>
                <a:spcPts val="1200"/>
              </a:spcBef>
            </a:pPr>
            <a:r>
              <a:rPr lang="en-US" altLang="en-US" sz="2200" dirty="0">
                <a:cs typeface="Times" panose="02020603050405020304" pitchFamily="18" charset="0"/>
              </a:rPr>
              <a:t>Plan resources include:</a:t>
            </a:r>
          </a:p>
          <a:p>
            <a:pPr lvl="1">
              <a:buFont typeface="Times New Roman" panose="02020603050405020304" pitchFamily="18" charset="0"/>
              <a:buChar char="̶"/>
            </a:pPr>
            <a:r>
              <a:rPr lang="en-US" altLang="en-US" sz="2200" dirty="0">
                <a:cs typeface="Times" panose="02020603050405020304" pitchFamily="18" charset="0"/>
              </a:rPr>
              <a:t>Medical and reimbursement policies</a:t>
            </a:r>
          </a:p>
          <a:p>
            <a:pPr lvl="1">
              <a:buFont typeface="Times New Roman" panose="02020603050405020304" pitchFamily="18" charset="0"/>
              <a:buChar char="̶"/>
            </a:pPr>
            <a:r>
              <a:rPr lang="en-US" altLang="en-US" sz="2200" dirty="0">
                <a:cs typeface="Times" panose="02020603050405020304" pitchFamily="18" charset="0"/>
              </a:rPr>
              <a:t>Member handbooks</a:t>
            </a:r>
          </a:p>
          <a:p>
            <a:pPr lvl="1">
              <a:buFont typeface="Times New Roman" panose="02020603050405020304" pitchFamily="18" charset="0"/>
              <a:buChar char="̶"/>
            </a:pPr>
            <a:r>
              <a:rPr lang="en-US" altLang="en-US" sz="2200" dirty="0">
                <a:cs typeface="Times" panose="02020603050405020304" pitchFamily="18" charset="0"/>
              </a:rPr>
              <a:t>Notification requirements</a:t>
            </a:r>
          </a:p>
          <a:p>
            <a:pPr lvl="1">
              <a:buFont typeface="Times New Roman" panose="02020603050405020304" pitchFamily="18" charset="0"/>
              <a:buChar char="̶"/>
            </a:pPr>
            <a:r>
              <a:rPr lang="en-US" altLang="en-US" sz="2200" dirty="0">
                <a:cs typeface="Times" panose="02020603050405020304" pitchFamily="18" charset="0"/>
              </a:rPr>
              <a:t>Physician Listing with tier levels </a:t>
            </a:r>
            <a:br>
              <a:rPr lang="en-US" altLang="en-US" sz="2200" dirty="0">
                <a:cs typeface="Times" panose="02020603050405020304" pitchFamily="18" charset="0"/>
              </a:rPr>
            </a:br>
            <a:r>
              <a:rPr lang="en-US" altLang="en-US" sz="2200" dirty="0">
                <a:cs typeface="Times" panose="02020603050405020304" pitchFamily="18" charset="0"/>
              </a:rPr>
              <a:t>for specialists</a:t>
            </a:r>
          </a:p>
          <a:p>
            <a:pPr lvl="1">
              <a:buFont typeface="Times New Roman" panose="02020603050405020304" pitchFamily="18" charset="0"/>
              <a:buChar char="̶"/>
            </a:pPr>
            <a:r>
              <a:rPr lang="en-US" altLang="en-US" sz="2200" dirty="0">
                <a:cs typeface="Times" panose="02020603050405020304" pitchFamily="18" charset="0"/>
              </a:rPr>
              <a:t>Electronic claims filing </a:t>
            </a:r>
          </a:p>
          <a:p>
            <a:pPr>
              <a:spcBef>
                <a:spcPts val="1200"/>
              </a:spcBef>
            </a:pPr>
            <a:r>
              <a:rPr lang="en-US" altLang="en-US" sz="2200" dirty="0">
                <a:cs typeface="Times" panose="02020603050405020304" pitchFamily="18" charset="0"/>
              </a:rPr>
              <a:t>Availity:</a:t>
            </a:r>
          </a:p>
          <a:p>
            <a:pPr lvl="1">
              <a:spcBef>
                <a:spcPts val="1200"/>
              </a:spcBef>
            </a:pPr>
            <a:r>
              <a:rPr lang="en-US" altLang="en-US" sz="2200" dirty="0">
                <a:cs typeface="Times" panose="02020603050405020304" pitchFamily="18" charset="0"/>
              </a:rPr>
              <a:t>Web portal: </a:t>
            </a:r>
            <a:r>
              <a:rPr lang="en-US" altLang="en-US" sz="2200" dirty="0">
                <a:cs typeface="Times" panose="02020603050405020304" pitchFamily="18" charset="0"/>
                <a:hlinkClick r:id="rId2"/>
              </a:rPr>
              <a:t>Verify eligibility, check and submit claims</a:t>
            </a:r>
            <a:br>
              <a:rPr lang="en-US" altLang="en-US" sz="2200" dirty="0">
                <a:cs typeface="Times" panose="02020603050405020304" pitchFamily="18" charset="0"/>
              </a:rPr>
            </a:br>
            <a:r>
              <a:rPr lang="en-US" altLang="en-US" sz="2200" dirty="0">
                <a:cs typeface="Times" panose="02020603050405020304" pitchFamily="18" charset="0"/>
              </a:rPr>
              <a:t>Availity Client Services 1-800-282-4548 M-F 8:00 to 7:30 EST.</a:t>
            </a:r>
          </a:p>
          <a:p>
            <a:endParaRPr lang="en-US" dirty="0"/>
          </a:p>
        </p:txBody>
      </p:sp>
      <p:pic>
        <p:nvPicPr>
          <p:cNvPr id="9" name="Picture 8">
            <a:extLst>
              <a:ext uri="{FF2B5EF4-FFF2-40B4-BE49-F238E27FC236}">
                <a16:creationId xmlns:a16="http://schemas.microsoft.com/office/drawing/2014/main" id="{B1B2F9D7-8CD8-8846-89E7-047EF371C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3400" y="1295400"/>
            <a:ext cx="1554480" cy="1554480"/>
          </a:xfrm>
          <a:prstGeom prst="rect">
            <a:avLst/>
          </a:prstGeom>
        </p:spPr>
      </p:pic>
    </p:spTree>
    <p:extLst>
      <p:ext uri="{BB962C8B-B14F-4D97-AF65-F5344CB8AC3E}">
        <p14:creationId xmlns:p14="http://schemas.microsoft.com/office/powerpoint/2010/main" val="3567997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Contact Us</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13</a:t>
            </a:fld>
            <a:endParaRPr lang="en-US" dirty="0"/>
          </a:p>
        </p:txBody>
      </p:sp>
      <p:sp>
        <p:nvSpPr>
          <p:cNvPr id="5" name="Content Placeholder 2">
            <a:extLst>
              <a:ext uri="{FF2B5EF4-FFF2-40B4-BE49-F238E27FC236}">
                <a16:creationId xmlns:a16="http://schemas.microsoft.com/office/drawing/2014/main" id="{CF97F37A-46BA-08B8-E8F4-5406106C97DA}"/>
              </a:ext>
            </a:extLst>
          </p:cNvPr>
          <p:cNvSpPr txBox="1">
            <a:spLocks/>
          </p:cNvSpPr>
          <p:nvPr/>
        </p:nvSpPr>
        <p:spPr>
          <a:xfrm>
            <a:off x="406301" y="1908857"/>
            <a:ext cx="11379397" cy="1051149"/>
          </a:xfrm>
          <a:prstGeom prst="rect">
            <a:avLst/>
          </a:prstGeom>
        </p:spPr>
        <p:txBody>
          <a:bodyPr>
            <a:normAutofit fontScale="250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9600" dirty="0"/>
              <a:t>Provider Relations  800-480-7587</a:t>
            </a:r>
          </a:p>
          <a:p>
            <a:pPr lvl="1"/>
            <a:r>
              <a:rPr lang="en-US" sz="9600" dirty="0">
                <a:cs typeface="Times" panose="02020603050405020304" pitchFamily="18" charset="0"/>
                <a:hlinkClick r:id="rId2"/>
              </a:rPr>
              <a:t>unicareproviderrelations@anthem.com</a:t>
            </a:r>
            <a:br>
              <a:rPr lang="en-US" sz="9600" dirty="0">
                <a:cs typeface="Times" panose="02020603050405020304" pitchFamily="18" charset="0"/>
              </a:rPr>
            </a:br>
            <a:endParaRPr lang="en-US" sz="9600" dirty="0">
              <a:cs typeface="Times" panose="02020603050405020304" pitchFamily="18" charset="0"/>
            </a:endParaRPr>
          </a:p>
          <a:p>
            <a:pPr lvl="1"/>
            <a:r>
              <a:rPr lang="en-US" sz="9600" dirty="0">
                <a:cs typeface="Times" panose="02020603050405020304" pitchFamily="18" charset="0"/>
              </a:rPr>
              <a:t>This mailbox is checked daily to ensure a timely response to your requests. Use this mailbox to submit changes (including roster updates), data sheets, demographic updates, terminations, and other inquiries</a:t>
            </a:r>
            <a:endParaRPr lang="en-US" sz="9600" dirty="0"/>
          </a:p>
          <a:p>
            <a:pPr lvl="1"/>
            <a:endParaRPr lang="en-US" sz="9600" dirty="0"/>
          </a:p>
          <a:p>
            <a:r>
              <a:rPr lang="en-US" sz="9600" dirty="0"/>
              <a:t>Customer Service  800-442-9300</a:t>
            </a:r>
          </a:p>
          <a:p>
            <a:endParaRPr lang="en-US" dirty="0"/>
          </a:p>
        </p:txBody>
      </p:sp>
    </p:spTree>
    <p:extLst>
      <p:ext uri="{BB962C8B-B14F-4D97-AF65-F5344CB8AC3E}">
        <p14:creationId xmlns:p14="http://schemas.microsoft.com/office/powerpoint/2010/main" val="3272757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B812E0-8302-9128-CDB3-E97959535684}"/>
              </a:ext>
            </a:extLst>
          </p:cNvPr>
          <p:cNvSpPr>
            <a:spLocks noGrp="1"/>
          </p:cNvSpPr>
          <p:nvPr>
            <p:ph type="sldNum" sz="quarter" idx="11"/>
          </p:nvPr>
        </p:nvSpPr>
        <p:spPr/>
        <p:txBody>
          <a:bodyPr/>
          <a:lstStyle/>
          <a:p>
            <a:fld id="{43C60FF2-A63C-458C-B3FD-0047AF235190}" type="slidenum">
              <a:rPr lang="en-US" smtClean="0"/>
              <a:pPr/>
              <a:t>14</a:t>
            </a:fld>
            <a:endParaRPr lang="en-US" dirty="0"/>
          </a:p>
        </p:txBody>
      </p:sp>
      <p:sp>
        <p:nvSpPr>
          <p:cNvPr id="4" name="Title 3">
            <a:extLst>
              <a:ext uri="{FF2B5EF4-FFF2-40B4-BE49-F238E27FC236}">
                <a16:creationId xmlns:a16="http://schemas.microsoft.com/office/drawing/2014/main" id="{E94C1EF8-4775-77E3-3473-280747EC0B04}"/>
              </a:ext>
            </a:extLst>
          </p:cNvPr>
          <p:cNvSpPr>
            <a:spLocks noGrp="1"/>
          </p:cNvSpPr>
          <p:nvPr>
            <p:ph type="title"/>
          </p:nvPr>
        </p:nvSpPr>
        <p:spPr>
          <a:xfrm>
            <a:off x="896645" y="175309"/>
            <a:ext cx="11123719" cy="1005840"/>
          </a:xfrm>
        </p:spPr>
        <p:txBody>
          <a:bodyPr/>
          <a:lstStyle/>
          <a:p>
            <a:r>
              <a:rPr lang="en-US" dirty="0"/>
              <a:t>Follow us on social media for health tips and real-time updates from </a:t>
            </a:r>
            <a:r>
              <a:rPr lang="en-US" dirty="0" err="1"/>
              <a:t>UniCare</a:t>
            </a:r>
            <a:r>
              <a:rPr lang="en-US" dirty="0"/>
              <a:t> </a:t>
            </a:r>
          </a:p>
        </p:txBody>
      </p:sp>
      <p:pic>
        <p:nvPicPr>
          <p:cNvPr id="2056" name="Picture 8" descr="Facebook Logo PNG Transparent &amp; SVG Vector - Freebie Supply">
            <a:extLst>
              <a:ext uri="{FF2B5EF4-FFF2-40B4-BE49-F238E27FC236}">
                <a16:creationId xmlns:a16="http://schemas.microsoft.com/office/drawing/2014/main" id="{03AC769E-6905-418C-8189-1F3243044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674" y="180683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ownload Twitter Logo Png Transparent Background - Logo Twitter Png PNG  Image with No Background - PNGkey.com">
            <a:extLst>
              <a:ext uri="{FF2B5EF4-FFF2-40B4-BE49-F238E27FC236}">
                <a16:creationId xmlns:a16="http://schemas.microsoft.com/office/drawing/2014/main" id="{49FC4D7B-2D01-B42C-B397-9AEFB2CE1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0765" y="180683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Linkedin Logo Png - Free Transparent PNG Logos">
            <a:extLst>
              <a:ext uri="{FF2B5EF4-FFF2-40B4-BE49-F238E27FC236}">
                <a16:creationId xmlns:a16="http://schemas.microsoft.com/office/drawing/2014/main" id="{6AD5113B-9921-BCD2-4AED-AE2830FEA1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3936" y="1806832"/>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E52A553-18C1-EC83-C850-814750F08AF5}"/>
              </a:ext>
            </a:extLst>
          </p:cNvPr>
          <p:cNvSpPr txBox="1"/>
          <p:nvPr/>
        </p:nvSpPr>
        <p:spPr>
          <a:xfrm>
            <a:off x="8529333" y="4195483"/>
            <a:ext cx="3165987" cy="1448232"/>
          </a:xfrm>
          <a:prstGeom prst="rect">
            <a:avLst/>
          </a:prstGeom>
        </p:spPr>
        <p:txBody>
          <a:bodyPr vert="horz" wrap="square" lIns="0" tIns="0" rIns="0" bIns="0" rtlCol="0">
            <a:noAutofit/>
          </a:bodyPr>
          <a:lstStyle/>
          <a:p>
            <a:pPr marL="0" indent="0" algn="ctr" fontAlgn="ctr">
              <a:spcBef>
                <a:spcPts val="600"/>
              </a:spcBef>
              <a:spcAft>
                <a:spcPts val="600"/>
              </a:spcAft>
              <a:buSzPct val="100000"/>
              <a:buNone/>
              <a:tabLst>
                <a:tab pos="914400" algn="l"/>
              </a:tabLst>
            </a:pPr>
            <a:r>
              <a:rPr lang="en-US" sz="2400" b="1" dirty="0" err="1">
                <a:solidFill>
                  <a:srgbClr val="5E5E5E"/>
                </a:solidFill>
                <a:latin typeface="Arial" panose="020B0604020202020204" pitchFamily="34" charset="0"/>
                <a:ea typeface="Times New Roman" panose="02020603050405020304" pitchFamily="18" charset="0"/>
                <a:cs typeface="Arial" panose="020B0604020202020204" pitchFamily="34" charset="0"/>
              </a:rPr>
              <a:t>UniCare</a:t>
            </a:r>
            <a:r>
              <a:rPr lang="en-US" sz="2400" b="1" dirty="0">
                <a:solidFill>
                  <a:srgbClr val="5E5E5E"/>
                </a:solidFill>
                <a:latin typeface="Arial" panose="020B0604020202020204" pitchFamily="34" charset="0"/>
                <a:ea typeface="Times New Roman" panose="02020603050405020304" pitchFamily="18" charset="0"/>
                <a:cs typeface="Arial" panose="020B0604020202020204" pitchFamily="34" charset="0"/>
              </a:rPr>
              <a:t> State Indemnity Plan</a:t>
            </a:r>
          </a:p>
          <a:p>
            <a:pPr marL="0" indent="0" algn="ctr" fontAlgn="ctr">
              <a:spcBef>
                <a:spcPts val="600"/>
              </a:spcBef>
              <a:buSzPct val="100000"/>
              <a:buNone/>
              <a:tabLst>
                <a:tab pos="914400" algn="l"/>
              </a:tabLst>
            </a:pPr>
            <a:r>
              <a:rPr lang="en-US" sz="16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@UniCareMA</a:t>
            </a:r>
          </a:p>
        </p:txBody>
      </p:sp>
      <p:sp>
        <p:nvSpPr>
          <p:cNvPr id="15" name="TextBox 14">
            <a:extLst>
              <a:ext uri="{FF2B5EF4-FFF2-40B4-BE49-F238E27FC236}">
                <a16:creationId xmlns:a16="http://schemas.microsoft.com/office/drawing/2014/main" id="{7A9ABA68-B420-BF16-7166-345C62750FF8}"/>
              </a:ext>
            </a:extLst>
          </p:cNvPr>
          <p:cNvSpPr txBox="1"/>
          <p:nvPr/>
        </p:nvSpPr>
        <p:spPr>
          <a:xfrm>
            <a:off x="4881071" y="4195483"/>
            <a:ext cx="3393420" cy="1448232"/>
          </a:xfrm>
          <a:prstGeom prst="rect">
            <a:avLst/>
          </a:prstGeom>
        </p:spPr>
        <p:txBody>
          <a:bodyPr vert="horz" wrap="square" lIns="0" tIns="0" rIns="0" bIns="0" rtlCol="0">
            <a:noAutofit/>
          </a:bodyPr>
          <a:lstStyle/>
          <a:p>
            <a:pPr marL="0" indent="0" algn="ctr" fontAlgn="ctr">
              <a:spcBef>
                <a:spcPts val="600"/>
              </a:spcBef>
              <a:spcAft>
                <a:spcPts val="600"/>
              </a:spcAft>
              <a:buSzPct val="100000"/>
              <a:buNone/>
              <a:tabLst>
                <a:tab pos="914400" algn="l"/>
              </a:tabLst>
            </a:pPr>
            <a:r>
              <a:rPr lang="en-US" sz="2400" b="1" dirty="0" err="1">
                <a:solidFill>
                  <a:srgbClr val="5E5E5E"/>
                </a:solidFill>
                <a:latin typeface="Arial" panose="020B0604020202020204" pitchFamily="34" charset="0"/>
                <a:ea typeface="Times New Roman" panose="02020603050405020304" pitchFamily="18" charset="0"/>
                <a:cs typeface="Arial" panose="020B0604020202020204" pitchFamily="34" charset="0"/>
              </a:rPr>
              <a:t>UniCare</a:t>
            </a:r>
            <a:r>
              <a:rPr lang="en-US" sz="2400" b="1" dirty="0">
                <a:solidFill>
                  <a:srgbClr val="5E5E5E"/>
                </a:solidFill>
                <a:latin typeface="Arial" panose="020B0604020202020204" pitchFamily="34" charset="0"/>
                <a:ea typeface="Times New Roman" panose="02020603050405020304" pitchFamily="18" charset="0"/>
                <a:cs typeface="Arial" panose="020B0604020202020204" pitchFamily="34" charset="0"/>
              </a:rPr>
              <a:t> State Indemnity Plan</a:t>
            </a:r>
          </a:p>
          <a:p>
            <a:pPr marL="0" indent="0" algn="ctr" fontAlgn="ctr">
              <a:spcBef>
                <a:spcPts val="600"/>
              </a:spcBef>
              <a:buSzPct val="100000"/>
              <a:buNone/>
              <a:tabLst>
                <a:tab pos="914400" algn="l"/>
              </a:tabLst>
            </a:pPr>
            <a:r>
              <a:rPr lang="en-US" sz="16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linkedin.com/company/</a:t>
            </a:r>
            <a:r>
              <a:rPr lang="en-US" sz="16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unicarema</a:t>
            </a:r>
            <a:endParaRPr lang="en-US" sz="1600" b="1" dirty="0">
              <a:solidFill>
                <a:schemeClr val="accent1"/>
              </a:solidFill>
              <a:latin typeface="Arial" panose="020B0604020202020204" pitchFamily="34" charset="0"/>
              <a:ea typeface="Times New Roman" panose="02020603050405020304" pitchFamily="18" charset="0"/>
              <a:cs typeface="Arial" panose="020B0604020202020204" pitchFamily="34" charset="0"/>
            </a:endParaRPr>
          </a:p>
        </p:txBody>
      </p:sp>
      <p:sp>
        <p:nvSpPr>
          <p:cNvPr id="16" name="TextBox 15">
            <a:extLst>
              <a:ext uri="{FF2B5EF4-FFF2-40B4-BE49-F238E27FC236}">
                <a16:creationId xmlns:a16="http://schemas.microsoft.com/office/drawing/2014/main" id="{0AEC9485-1949-6A62-3559-29EDEB244C7F}"/>
              </a:ext>
            </a:extLst>
          </p:cNvPr>
          <p:cNvSpPr txBox="1"/>
          <p:nvPr/>
        </p:nvSpPr>
        <p:spPr>
          <a:xfrm>
            <a:off x="1460242" y="4195483"/>
            <a:ext cx="3165987" cy="1448232"/>
          </a:xfrm>
          <a:prstGeom prst="rect">
            <a:avLst/>
          </a:prstGeom>
        </p:spPr>
        <p:txBody>
          <a:bodyPr vert="horz" wrap="square" lIns="0" tIns="0" rIns="0" bIns="0" rtlCol="0">
            <a:noAutofit/>
          </a:bodyPr>
          <a:lstStyle/>
          <a:p>
            <a:pPr marL="0" indent="0" algn="ctr" fontAlgn="ctr">
              <a:spcBef>
                <a:spcPts val="600"/>
              </a:spcBef>
              <a:spcAft>
                <a:spcPts val="600"/>
              </a:spcAft>
              <a:buSzPct val="100000"/>
              <a:buNone/>
              <a:tabLst>
                <a:tab pos="914400" algn="l"/>
              </a:tabLst>
            </a:pPr>
            <a:r>
              <a:rPr lang="en-US" sz="2400" b="1" dirty="0" err="1">
                <a:solidFill>
                  <a:srgbClr val="5E5E5E"/>
                </a:solidFill>
                <a:latin typeface="Arial" panose="020B0604020202020204" pitchFamily="34" charset="0"/>
                <a:ea typeface="Times New Roman" panose="02020603050405020304" pitchFamily="18" charset="0"/>
                <a:cs typeface="Arial" panose="020B0604020202020204" pitchFamily="34" charset="0"/>
              </a:rPr>
              <a:t>UniCare</a:t>
            </a:r>
            <a:r>
              <a:rPr lang="en-US" sz="2400" b="1" dirty="0">
                <a:solidFill>
                  <a:srgbClr val="5E5E5E"/>
                </a:solidFill>
                <a:latin typeface="Arial" panose="020B0604020202020204" pitchFamily="34" charset="0"/>
                <a:ea typeface="Times New Roman" panose="02020603050405020304" pitchFamily="18" charset="0"/>
                <a:cs typeface="Arial" panose="020B0604020202020204" pitchFamily="34" charset="0"/>
              </a:rPr>
              <a:t> State Indemnity Plan</a:t>
            </a:r>
          </a:p>
          <a:p>
            <a:pPr marL="0" indent="0" algn="ctr" fontAlgn="ctr">
              <a:spcBef>
                <a:spcPts val="600"/>
              </a:spcBef>
              <a:buSzPct val="100000"/>
              <a:buNone/>
              <a:tabLst>
                <a:tab pos="914400" algn="l"/>
              </a:tabLst>
            </a:pPr>
            <a:r>
              <a:rPr lang="en-US" sz="1600" b="1" dirty="0">
                <a:solidFill>
                  <a:schemeClr val="accent1"/>
                </a:solidFill>
                <a:latin typeface="Arial" panose="020B0604020202020204" pitchFamily="34" charset="0"/>
                <a:ea typeface="Times New Roman" panose="02020603050405020304" pitchFamily="18" charset="0"/>
                <a:cs typeface="Arial" panose="020B0604020202020204" pitchFamily="34" charset="0"/>
              </a:rPr>
              <a:t>facebook.com/</a:t>
            </a:r>
            <a:r>
              <a:rPr lang="en-US" sz="1600" b="1" dirty="0" err="1">
                <a:solidFill>
                  <a:schemeClr val="accent1"/>
                </a:solidFill>
                <a:latin typeface="Arial" panose="020B0604020202020204" pitchFamily="34" charset="0"/>
                <a:ea typeface="Times New Roman" panose="02020603050405020304" pitchFamily="18" charset="0"/>
                <a:cs typeface="Arial" panose="020B0604020202020204" pitchFamily="34" charset="0"/>
              </a:rPr>
              <a:t>UniCareMA</a:t>
            </a:r>
            <a:endParaRPr lang="en-US" sz="1600" b="1" dirty="0">
              <a:solidFill>
                <a:schemeClr val="accent1"/>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6342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377CBA-54B9-DBF4-354F-88B3B04A451F}"/>
              </a:ext>
            </a:extLst>
          </p:cNvPr>
          <p:cNvSpPr>
            <a:spLocks noGrp="1"/>
          </p:cNvSpPr>
          <p:nvPr>
            <p:ph type="sldNum" sz="quarter" idx="12"/>
          </p:nvPr>
        </p:nvSpPr>
        <p:spPr/>
        <p:txBody>
          <a:bodyPr/>
          <a:lstStyle/>
          <a:p>
            <a:fld id="{43C60FF2-A63C-458C-B3FD-0047AF235190}" type="slidenum">
              <a:rPr lang="en-US" smtClean="0"/>
              <a:t>15</a:t>
            </a:fld>
            <a:endParaRPr lang="en-US" dirty="0"/>
          </a:p>
        </p:txBody>
      </p:sp>
      <p:sp>
        <p:nvSpPr>
          <p:cNvPr id="4" name="Content Placeholder 1">
            <a:extLst>
              <a:ext uri="{FF2B5EF4-FFF2-40B4-BE49-F238E27FC236}">
                <a16:creationId xmlns:a16="http://schemas.microsoft.com/office/drawing/2014/main" id="{AB4BEF44-E798-697A-0E70-B66DCD4DA7DE}"/>
              </a:ext>
            </a:extLst>
          </p:cNvPr>
          <p:cNvSpPr txBox="1">
            <a:spLocks/>
          </p:cNvSpPr>
          <p:nvPr/>
        </p:nvSpPr>
        <p:spPr>
          <a:xfrm>
            <a:off x="416859" y="424673"/>
            <a:ext cx="11389659" cy="3259821"/>
          </a:xfrm>
          <a:prstGeom prst="rect">
            <a:avLst/>
          </a:prstGeom>
        </p:spPr>
        <p:txBody>
          <a:bodyPr lIns="91440" tIns="45720" rIns="91440" bIns="45720" anchor="t"/>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0" indent="0" algn="ctr" fontAlgn="ctr">
              <a:spcBef>
                <a:spcPts val="600"/>
              </a:spcBef>
              <a:buSzPct val="100000"/>
              <a:buFont typeface="Arial" panose="020B0604020202020204" pitchFamily="34" charset="0"/>
              <a:buNone/>
              <a:tabLst>
                <a:tab pos="914400" algn="l"/>
              </a:tabLst>
            </a:pPr>
            <a:r>
              <a:rPr lang="en-US" sz="3600" b="1" dirty="0">
                <a:solidFill>
                  <a:schemeClr val="bg1"/>
                </a:solidFill>
                <a:latin typeface="Arial" panose="020B0604020202020204" pitchFamily="34" charset="0"/>
                <a:ea typeface="Times New Roman" panose="02020603050405020304" pitchFamily="18" charset="0"/>
                <a:cs typeface="Arial" panose="020B0604020202020204" pitchFamily="34" charset="0"/>
              </a:rPr>
              <a:t>Our customer service team is always here to help.</a:t>
            </a:r>
          </a:p>
          <a:p>
            <a:pPr marL="0" indent="0" algn="ctr" fontAlgn="ctr">
              <a:spcBef>
                <a:spcPts val="0"/>
              </a:spcBef>
              <a:buSzPct val="100000"/>
              <a:buFont typeface="Arial" panose="020B0604020202020204" pitchFamily="34" charset="0"/>
              <a:buNone/>
              <a:tabLst>
                <a:tab pos="914400" algn="l"/>
              </a:tabLst>
            </a:pPr>
            <a:endParaRPr lang="en-US" sz="24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0" indent="0" algn="ctr" fontAlgn="ctr">
              <a:spcBef>
                <a:spcPts val="600"/>
              </a:spcBef>
              <a:buSzPct val="100000"/>
              <a:buNone/>
              <a:tabLst>
                <a:tab pos="914400" algn="l"/>
              </a:tabLst>
            </a:pPr>
            <a:r>
              <a:rPr lang="en-US" sz="9600" b="1" dirty="0">
                <a:solidFill>
                  <a:schemeClr val="bg1"/>
                </a:solidFill>
                <a:latin typeface="Arial"/>
                <a:ea typeface="Calibri"/>
                <a:cs typeface="Times New Roman"/>
              </a:rPr>
              <a:t>800-442-9300</a:t>
            </a:r>
            <a:r>
              <a:rPr lang="en-US" sz="8000" b="1" dirty="0">
                <a:solidFill>
                  <a:schemeClr val="bg1"/>
                </a:solidFill>
                <a:latin typeface="Arial"/>
                <a:ea typeface="Calibri"/>
                <a:cs typeface="Times New Roman"/>
              </a:rPr>
              <a:t> </a:t>
            </a:r>
            <a:endParaRPr lang="en-US" sz="2400" dirty="0">
              <a:solidFill>
                <a:schemeClr val="bg1"/>
              </a:solidFill>
              <a:latin typeface="Arial" panose="020B0604020202020204" pitchFamily="34" charset="0"/>
              <a:cs typeface="Arial" panose="020B0604020202020204" pitchFamily="34" charset="0"/>
            </a:endParaRPr>
          </a:p>
          <a:p>
            <a:pPr marL="0" indent="0" algn="ctr">
              <a:buNone/>
            </a:pPr>
            <a:r>
              <a:rPr lang="en-US" sz="2400" b="1" dirty="0">
                <a:solidFill>
                  <a:schemeClr val="tx1">
                    <a:lumMod val="20000"/>
                    <a:lumOff val="80000"/>
                  </a:schemeClr>
                </a:solidFill>
                <a:latin typeface="Arial"/>
                <a:cs typeface="Arial"/>
              </a:rPr>
              <a:t>Call us Monday to Friday from 8am – 6pm</a:t>
            </a:r>
            <a:endParaRPr lang="en-US" sz="2400" b="1" dirty="0">
              <a:solidFill>
                <a:schemeClr val="tx1">
                  <a:lumMod val="20000"/>
                  <a:lumOff val="8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1539546-2873-2A66-EB38-A762AC91FA9D}"/>
              </a:ext>
            </a:extLst>
          </p:cNvPr>
          <p:cNvSpPr txBox="1"/>
          <p:nvPr/>
        </p:nvSpPr>
        <p:spPr>
          <a:xfrm>
            <a:off x="1048870" y="5183468"/>
            <a:ext cx="4410635" cy="1000274"/>
          </a:xfrm>
          <a:prstGeom prst="rect">
            <a:avLst/>
          </a:prstGeom>
          <a:solidFill>
            <a:schemeClr val="accent2">
              <a:lumMod val="20000"/>
              <a:lumOff val="80000"/>
            </a:schemeClr>
          </a:solidFill>
        </p:spPr>
        <p:txBody>
          <a:bodyPr wrap="square">
            <a:spAutoFit/>
          </a:bodyPr>
          <a:lstStyle/>
          <a:p>
            <a:pPr marL="0" indent="0" algn="ctr">
              <a:spcAft>
                <a:spcPts val="600"/>
              </a:spcAft>
              <a:buNone/>
            </a:pPr>
            <a:r>
              <a:rPr lang="en-US" sz="1800" b="1" dirty="0">
                <a:solidFill>
                  <a:schemeClr val="tx2"/>
                </a:solidFill>
                <a:latin typeface="Arial" panose="020B0604020202020204" pitchFamily="34" charset="0"/>
                <a:cs typeface="Arial" panose="020B0604020202020204" pitchFamily="34" charset="0"/>
              </a:rPr>
              <a:t>Live Chat </a:t>
            </a:r>
            <a:r>
              <a:rPr lang="en-US" sz="1800" dirty="0">
                <a:solidFill>
                  <a:schemeClr val="tx2"/>
                </a:solidFill>
                <a:latin typeface="Arial" panose="020B0604020202020204" pitchFamily="34" charset="0"/>
                <a:cs typeface="Arial" panose="020B0604020202020204" pitchFamily="34" charset="0"/>
              </a:rPr>
              <a:t>with member services via the Sydney Health mobile app.</a:t>
            </a:r>
          </a:p>
          <a:p>
            <a:pPr marL="0" indent="0" algn="ctr">
              <a:buNone/>
            </a:pPr>
            <a:r>
              <a:rPr lang="en-US" i="1" dirty="0">
                <a:solidFill>
                  <a:schemeClr val="tx2"/>
                </a:solidFill>
                <a:latin typeface="Arial" panose="020B0604020202020204" pitchFamily="34" charset="0"/>
                <a:cs typeface="Arial" panose="020B0604020202020204" pitchFamily="34" charset="0"/>
              </a:rPr>
              <a:t>Download Sydney at sydneyhealth.com</a:t>
            </a:r>
            <a:endParaRPr lang="en-US" sz="1800" i="1" dirty="0">
              <a:solidFill>
                <a:schemeClr val="tx2"/>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33C0A9B-20B9-1014-4B53-87F7469B80D2}"/>
              </a:ext>
            </a:extLst>
          </p:cNvPr>
          <p:cNvSpPr txBox="1"/>
          <p:nvPr/>
        </p:nvSpPr>
        <p:spPr>
          <a:xfrm>
            <a:off x="6880411" y="5183468"/>
            <a:ext cx="4410635" cy="1000274"/>
          </a:xfrm>
          <a:prstGeom prst="rect">
            <a:avLst/>
          </a:prstGeom>
          <a:solidFill>
            <a:schemeClr val="accent2">
              <a:lumMod val="20000"/>
              <a:lumOff val="80000"/>
            </a:schemeClr>
          </a:solidFill>
        </p:spPr>
        <p:txBody>
          <a:bodyPr wrap="square">
            <a:spAutoFit/>
          </a:bodyPr>
          <a:lstStyle/>
          <a:p>
            <a:pPr marL="0" indent="0" algn="ctr">
              <a:spcAft>
                <a:spcPts val="600"/>
              </a:spcAft>
              <a:buNone/>
            </a:pPr>
            <a:r>
              <a:rPr lang="en-US" b="1" dirty="0">
                <a:solidFill>
                  <a:schemeClr val="tx2"/>
                </a:solidFill>
                <a:latin typeface="Arial" panose="020B0604020202020204" pitchFamily="34" charset="0"/>
                <a:cs typeface="Arial" panose="020B0604020202020204" pitchFamily="34" charset="0"/>
              </a:rPr>
              <a:t>Send </a:t>
            </a:r>
            <a:r>
              <a:rPr lang="en-US" sz="1800" b="1" dirty="0">
                <a:solidFill>
                  <a:schemeClr val="tx2"/>
                </a:solidFill>
                <a:latin typeface="Arial" panose="020B0604020202020204" pitchFamily="34" charset="0"/>
                <a:cs typeface="Arial" panose="020B0604020202020204" pitchFamily="34" charset="0"/>
              </a:rPr>
              <a:t>us a message </a:t>
            </a:r>
            <a:r>
              <a:rPr lang="en-US" sz="1800" dirty="0">
                <a:solidFill>
                  <a:schemeClr val="tx2"/>
                </a:solidFill>
                <a:latin typeface="Arial" panose="020B0604020202020204" pitchFamily="34" charset="0"/>
                <a:cs typeface="Arial" panose="020B0604020202020204" pitchFamily="34" charset="0"/>
              </a:rPr>
              <a:t>through the secure message center in the member portal.</a:t>
            </a:r>
          </a:p>
          <a:p>
            <a:pPr marL="0" indent="0" algn="ctr">
              <a:buNone/>
            </a:pPr>
            <a:r>
              <a:rPr lang="en-US" i="1" dirty="0">
                <a:solidFill>
                  <a:schemeClr val="tx2"/>
                </a:solidFill>
                <a:latin typeface="Arial" panose="020B0604020202020204" pitchFamily="34" charset="0"/>
                <a:cs typeface="Arial" panose="020B0604020202020204" pitchFamily="34" charset="0"/>
              </a:rPr>
              <a:t>Log in at unicare.com/ma/login</a:t>
            </a:r>
            <a:endParaRPr lang="en-US" sz="1800" i="1" dirty="0">
              <a:solidFill>
                <a:schemeClr val="tx2"/>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ED1DEE7-367B-4B0E-625F-F4D5454629A9}"/>
              </a:ext>
            </a:extLst>
          </p:cNvPr>
          <p:cNvSpPr txBox="1"/>
          <p:nvPr/>
        </p:nvSpPr>
        <p:spPr>
          <a:xfrm>
            <a:off x="4603376" y="3905996"/>
            <a:ext cx="2985247" cy="1183341"/>
          </a:xfrm>
          <a:prstGeom prst="rect">
            <a:avLst/>
          </a:prstGeom>
        </p:spPr>
        <p:txBody>
          <a:bodyPr vert="horz" wrap="square" lIns="0" tIns="0" rIns="0" bIns="0" rtlCol="0">
            <a:noAutofit/>
          </a:bodyPr>
          <a:lstStyle/>
          <a:p>
            <a:pPr marL="0" indent="0" algn="ctr" fontAlgn="ctr">
              <a:spcBef>
                <a:spcPts val="600"/>
              </a:spcBef>
              <a:buSzPct val="100000"/>
              <a:buNone/>
              <a:tabLst>
                <a:tab pos="914400" algn="l"/>
              </a:tabLst>
            </a:pPr>
            <a:r>
              <a:rPr lang="en-US" sz="6000" b="1" dirty="0">
                <a:solidFill>
                  <a:schemeClr val="tx2"/>
                </a:solidFill>
                <a:latin typeface="Arial" panose="020B0604020202020204" pitchFamily="34" charset="0"/>
                <a:ea typeface="Times New Roman" panose="02020603050405020304" pitchFamily="18" charset="0"/>
                <a:cs typeface="Arial" panose="020B0604020202020204" pitchFamily="34" charset="0"/>
              </a:rPr>
              <a:t>OR</a:t>
            </a:r>
          </a:p>
        </p:txBody>
      </p:sp>
      <p:cxnSp>
        <p:nvCxnSpPr>
          <p:cNvPr id="11" name="Straight Connector 10">
            <a:extLst>
              <a:ext uri="{FF2B5EF4-FFF2-40B4-BE49-F238E27FC236}">
                <a16:creationId xmlns:a16="http://schemas.microsoft.com/office/drawing/2014/main" id="{CE2F8332-79F7-0AC8-D948-2758873DAEAB}"/>
              </a:ext>
            </a:extLst>
          </p:cNvPr>
          <p:cNvCxnSpPr/>
          <p:nvPr/>
        </p:nvCxnSpPr>
        <p:spPr>
          <a:xfrm>
            <a:off x="1748118" y="3778624"/>
            <a:ext cx="8900646"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4015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a:xfrm>
            <a:off x="4291527" y="2635909"/>
            <a:ext cx="2833173" cy="1005840"/>
          </a:xfrm>
        </p:spPr>
        <p:txBody>
          <a:bodyPr/>
          <a:lstStyle/>
          <a:p>
            <a:r>
              <a:rPr lang="en-US" dirty="0">
                <a:solidFill>
                  <a:schemeClr val="bg2">
                    <a:lumMod val="10000"/>
                  </a:schemeClr>
                </a:solidFill>
              </a:rPr>
              <a:t>Appendix</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16</a:t>
            </a:fld>
            <a:endParaRPr lang="en-US" dirty="0"/>
          </a:p>
        </p:txBody>
      </p:sp>
    </p:spTree>
    <p:extLst>
      <p:ext uri="{BB962C8B-B14F-4D97-AF65-F5344CB8AC3E}">
        <p14:creationId xmlns:p14="http://schemas.microsoft.com/office/powerpoint/2010/main" val="314873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How do I Register for Availity</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17</a:t>
            </a:fld>
            <a:endParaRPr lang="en-US" dirty="0"/>
          </a:p>
        </p:txBody>
      </p:sp>
      <p:sp>
        <p:nvSpPr>
          <p:cNvPr id="5" name="Content Placeholder 2">
            <a:extLst>
              <a:ext uri="{FF2B5EF4-FFF2-40B4-BE49-F238E27FC236}">
                <a16:creationId xmlns:a16="http://schemas.microsoft.com/office/drawing/2014/main" id="{DBC037DD-3A5C-BFE7-81EF-2235E185DF28}"/>
              </a:ext>
            </a:extLst>
          </p:cNvPr>
          <p:cNvSpPr txBox="1">
            <a:spLocks/>
          </p:cNvSpPr>
          <p:nvPr/>
        </p:nvSpPr>
        <p:spPr>
          <a:xfrm>
            <a:off x="1828800" y="1417639"/>
            <a:ext cx="8458200" cy="4784725"/>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1800"/>
              <a:t>Registration is easy. Go to </a:t>
            </a:r>
            <a:r>
              <a:rPr lang="en-US" sz="1800" u="sng">
                <a:hlinkClick r:id="rId2"/>
              </a:rPr>
              <a:t>www.availity.com</a:t>
            </a:r>
            <a:r>
              <a:rPr lang="en-US" sz="1800"/>
              <a:t> and </a:t>
            </a:r>
            <a:br>
              <a:rPr lang="en-US" sz="1800"/>
            </a:br>
            <a:r>
              <a:rPr lang="en-US" sz="1800"/>
              <a:t>choose </a:t>
            </a:r>
            <a:r>
              <a:rPr lang="en-US" sz="1800" b="1"/>
              <a:t>Register; </a:t>
            </a:r>
            <a:r>
              <a:rPr lang="en-US" sz="1800"/>
              <a:t>then select</a:t>
            </a:r>
            <a:r>
              <a:rPr lang="en-US" sz="1800" b="1"/>
              <a:t> Let’s get started</a:t>
            </a:r>
            <a:r>
              <a:rPr lang="en-US" sz="1800"/>
              <a:t>.</a:t>
            </a:r>
          </a:p>
          <a:p>
            <a:pPr marL="0" indent="0">
              <a:buFont typeface="Arial" panose="020B0604020202020204" pitchFamily="34" charset="0"/>
              <a:buNone/>
            </a:pPr>
            <a:endParaRPr lang="en-US" dirty="0"/>
          </a:p>
        </p:txBody>
      </p:sp>
      <p:pic>
        <p:nvPicPr>
          <p:cNvPr id="6" name="Picture 2">
            <a:extLst>
              <a:ext uri="{FF2B5EF4-FFF2-40B4-BE49-F238E27FC236}">
                <a16:creationId xmlns:a16="http://schemas.microsoft.com/office/drawing/2014/main" id="{3FEE745B-3343-EE96-7072-289F54BFEFB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4568" y="3048000"/>
            <a:ext cx="4419600" cy="2057400"/>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 name="Picture 2">
            <a:extLst>
              <a:ext uri="{FF2B5EF4-FFF2-40B4-BE49-F238E27FC236}">
                <a16:creationId xmlns:a16="http://schemas.microsoft.com/office/drawing/2014/main" id="{11DC4835-AB84-E068-C8C7-3FEBC71C7E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0984" y="2454275"/>
            <a:ext cx="3581400" cy="1949450"/>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35923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40550-34AD-47CF-AC8D-7A034F83A41C}"/>
              </a:ext>
            </a:extLst>
          </p:cNvPr>
          <p:cNvSpPr>
            <a:spLocks noGrp="1"/>
          </p:cNvSpPr>
          <p:nvPr>
            <p:ph type="title"/>
          </p:nvPr>
        </p:nvSpPr>
        <p:spPr/>
        <p:txBody>
          <a:bodyPr/>
          <a:lstStyle/>
          <a:p>
            <a:r>
              <a:rPr lang="en-US" dirty="0"/>
              <a:t>What makes UniCare the best choice?</a:t>
            </a:r>
          </a:p>
        </p:txBody>
      </p:sp>
      <p:sp>
        <p:nvSpPr>
          <p:cNvPr id="3" name="Footer Placeholder 2">
            <a:extLst>
              <a:ext uri="{FF2B5EF4-FFF2-40B4-BE49-F238E27FC236}">
                <a16:creationId xmlns:a16="http://schemas.microsoft.com/office/drawing/2014/main" id="{DE70E5A2-8C37-463C-8FDC-C591C94D5454}"/>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87108355-D065-4CDE-9A07-E6B00ABBF55E}"/>
              </a:ext>
            </a:extLst>
          </p:cNvPr>
          <p:cNvSpPr>
            <a:spLocks noGrp="1"/>
          </p:cNvSpPr>
          <p:nvPr>
            <p:ph type="sldNum" sz="quarter" idx="11"/>
          </p:nvPr>
        </p:nvSpPr>
        <p:spPr/>
        <p:txBody>
          <a:bodyPr/>
          <a:lstStyle/>
          <a:p>
            <a:fld id="{43C60FF2-A63C-458C-B3FD-0047AF235190}" type="slidenum">
              <a:rPr lang="en-US" smtClean="0"/>
              <a:pPr/>
              <a:t>18</a:t>
            </a:fld>
            <a:endParaRPr lang="en-US" dirty="0"/>
          </a:p>
        </p:txBody>
      </p:sp>
      <p:sp>
        <p:nvSpPr>
          <p:cNvPr id="6" name="Text Placeholder 2">
            <a:extLst>
              <a:ext uri="{FF2B5EF4-FFF2-40B4-BE49-F238E27FC236}">
                <a16:creationId xmlns:a16="http://schemas.microsoft.com/office/drawing/2014/main" id="{BEC8556E-17D9-4E65-B367-16F1146A67FA}"/>
              </a:ext>
            </a:extLst>
          </p:cNvPr>
          <p:cNvSpPr txBox="1">
            <a:spLocks/>
          </p:cNvSpPr>
          <p:nvPr/>
        </p:nvSpPr>
        <p:spPr>
          <a:xfrm>
            <a:off x="171635" y="1239253"/>
            <a:ext cx="11739627" cy="5344427"/>
          </a:xfrm>
          <a:prstGeom prst="rect">
            <a:avLst/>
          </a:prstGeo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1400" b="1" dirty="0">
                <a:solidFill>
                  <a:schemeClr val="bg2">
                    <a:lumMod val="10000"/>
                  </a:schemeClr>
                </a:solidFill>
                <a:cs typeface="Arial" panose="020B0604020202020204" pitchFamily="34" charset="0"/>
              </a:rPr>
              <a:t>GIC-dedicated</a:t>
            </a:r>
            <a:r>
              <a:rPr lang="en-US" sz="1400" dirty="0">
                <a:solidFill>
                  <a:schemeClr val="bg2">
                    <a:lumMod val="10000"/>
                  </a:schemeClr>
                </a:solidFill>
                <a:cs typeface="Arial" panose="020B0604020202020204" pitchFamily="34" charset="0"/>
              </a:rPr>
              <a:t> – The only health plan offering benefits exclusively to GIC members for 35 years.</a:t>
            </a:r>
          </a:p>
          <a:p>
            <a:r>
              <a:rPr lang="en-US" sz="1400" b="1" dirty="0">
                <a:solidFill>
                  <a:schemeClr val="bg2">
                    <a:lumMod val="10000"/>
                  </a:schemeClr>
                </a:solidFill>
                <a:cs typeface="Arial" panose="020B0604020202020204" pitchFamily="34" charset="0"/>
              </a:rPr>
              <a:t>No PCP requirement </a:t>
            </a:r>
            <a:r>
              <a:rPr lang="en-US" sz="1400" dirty="0">
                <a:solidFill>
                  <a:schemeClr val="bg2">
                    <a:lumMod val="10000"/>
                  </a:schemeClr>
                </a:solidFill>
                <a:cs typeface="Arial" panose="020B0604020202020204" pitchFamily="34" charset="0"/>
              </a:rPr>
              <a:t>– Members do not have to choose a PCP (though it’s a good idea).</a:t>
            </a:r>
          </a:p>
          <a:p>
            <a:r>
              <a:rPr lang="en-US" sz="1400" b="1" dirty="0">
                <a:solidFill>
                  <a:schemeClr val="bg2">
                    <a:lumMod val="10000"/>
                  </a:schemeClr>
                </a:solidFill>
                <a:cs typeface="Arial" panose="020B0604020202020204" pitchFamily="34" charset="0"/>
              </a:rPr>
              <a:t>No referrals </a:t>
            </a:r>
            <a:r>
              <a:rPr lang="en-US" sz="1400" dirty="0">
                <a:solidFill>
                  <a:schemeClr val="bg2">
                    <a:lumMod val="10000"/>
                  </a:schemeClr>
                </a:solidFill>
                <a:cs typeface="Arial" panose="020B0604020202020204" pitchFamily="34" charset="0"/>
              </a:rPr>
              <a:t>– UniCare members do not need a referral to see a specialist. Preapproval is needed for certain services.</a:t>
            </a:r>
          </a:p>
          <a:p>
            <a:r>
              <a:rPr lang="en-US" sz="1400" b="1" dirty="0">
                <a:solidFill>
                  <a:schemeClr val="bg2">
                    <a:lumMod val="10000"/>
                  </a:schemeClr>
                </a:solidFill>
                <a:cs typeface="Arial" panose="020B0604020202020204" pitchFamily="34" charset="0"/>
              </a:rPr>
              <a:t>No balance billing in MA </a:t>
            </a:r>
            <a:r>
              <a:rPr lang="en-US" sz="1400" dirty="0">
                <a:solidFill>
                  <a:schemeClr val="bg2">
                    <a:lumMod val="10000"/>
                  </a:schemeClr>
                </a:solidFill>
                <a:cs typeface="Arial" panose="020B0604020202020204" pitchFamily="34" charset="0"/>
              </a:rPr>
              <a:t>– State law protects members from being balanced billed by Massachusetts medical providers.</a:t>
            </a:r>
          </a:p>
          <a:p>
            <a:r>
              <a:rPr lang="en-US" sz="1400" b="1" dirty="0">
                <a:solidFill>
                  <a:schemeClr val="bg2">
                    <a:lumMod val="10000"/>
                  </a:schemeClr>
                </a:solidFill>
                <a:cs typeface="Arial" panose="020B0604020202020204" pitchFamily="34" charset="0"/>
              </a:rPr>
              <a:t>Using contracted providers</a:t>
            </a:r>
            <a:r>
              <a:rPr lang="en-US" sz="1400" dirty="0">
                <a:solidFill>
                  <a:schemeClr val="bg2">
                    <a:lumMod val="10000"/>
                  </a:schemeClr>
                </a:solidFill>
                <a:cs typeface="Arial" panose="020B0604020202020204" pitchFamily="34" charset="0"/>
              </a:rPr>
              <a:t> – Some UniCare plans have higher benefits and lower costs when members use certain providers. It’s our job to educate the members about how their choice of provider impacts their out-of-pocket costs and plan selection. </a:t>
            </a:r>
          </a:p>
          <a:p>
            <a:r>
              <a:rPr lang="en-US" sz="1400" b="1" dirty="0">
                <a:solidFill>
                  <a:schemeClr val="bg2">
                    <a:lumMod val="10000"/>
                  </a:schemeClr>
                </a:solidFill>
                <a:cs typeface="Arial" panose="020B0604020202020204" pitchFamily="34" charset="0"/>
              </a:rPr>
              <a:t>Comprehensive network </a:t>
            </a:r>
            <a:r>
              <a:rPr lang="en-US" sz="1400" dirty="0">
                <a:solidFill>
                  <a:schemeClr val="bg2">
                    <a:lumMod val="10000"/>
                  </a:schemeClr>
                </a:solidFill>
                <a:cs typeface="Arial" panose="020B0604020202020204" pitchFamily="34" charset="0"/>
              </a:rPr>
              <a:t>– Members can use any provider, benefits vary depending on which providers they use and the provider’s contract status.</a:t>
            </a:r>
          </a:p>
          <a:p>
            <a:r>
              <a:rPr lang="en-US" sz="1400" b="1" dirty="0">
                <a:solidFill>
                  <a:schemeClr val="bg2">
                    <a:lumMod val="10000"/>
                  </a:schemeClr>
                </a:solidFill>
                <a:cs typeface="Arial" panose="020B0604020202020204" pitchFamily="34" charset="0"/>
              </a:rPr>
              <a:t>National provider network outside of MA</a:t>
            </a:r>
            <a:r>
              <a:rPr lang="en-US" sz="1400" dirty="0">
                <a:solidFill>
                  <a:schemeClr val="bg2">
                    <a:lumMod val="10000"/>
                  </a:schemeClr>
                </a:solidFill>
                <a:cs typeface="Arial" panose="020B0604020202020204" pitchFamily="34" charset="0"/>
              </a:rPr>
              <a:t> – Using providers in the national network protects members from balance billing when getting care in another state.</a:t>
            </a:r>
          </a:p>
          <a:p>
            <a:r>
              <a:rPr lang="en-US" sz="1400" b="1" dirty="0">
                <a:solidFill>
                  <a:schemeClr val="bg2">
                    <a:lumMod val="10000"/>
                  </a:schemeClr>
                </a:solidFill>
                <a:cs typeface="Arial" panose="020B0604020202020204" pitchFamily="34" charset="0"/>
              </a:rPr>
              <a:t>Premiums</a:t>
            </a:r>
            <a:r>
              <a:rPr lang="en-US" sz="1400" dirty="0">
                <a:solidFill>
                  <a:schemeClr val="bg2">
                    <a:lumMod val="10000"/>
                  </a:schemeClr>
                </a:solidFill>
                <a:cs typeface="Arial" panose="020B0604020202020204" pitchFamily="34" charset="0"/>
              </a:rPr>
              <a:t> – UniCare (PLUS and Community Choice) has lower premiums than it’s competitors. However we encourage associates to refer any questions regarding premiums to the GIC.</a:t>
            </a:r>
          </a:p>
          <a:p>
            <a:r>
              <a:rPr lang="en-US" sz="1400" b="1" dirty="0">
                <a:solidFill>
                  <a:schemeClr val="bg2">
                    <a:lumMod val="10000"/>
                  </a:schemeClr>
                </a:solidFill>
                <a:cs typeface="Arial" panose="020B0604020202020204" pitchFamily="34" charset="0"/>
              </a:rPr>
              <a:t>Tiering</a:t>
            </a:r>
            <a:r>
              <a:rPr lang="en-US" sz="1400" dirty="0">
                <a:solidFill>
                  <a:schemeClr val="bg2">
                    <a:lumMod val="10000"/>
                  </a:schemeClr>
                </a:solidFill>
                <a:cs typeface="Arial" panose="020B0604020202020204" pitchFamily="34" charset="0"/>
              </a:rPr>
              <a:t> – UniCare offers a tier free plan – Total Choice. This is the biggest difference between PLUS and Total CHOICE, e.g. no provider tiers</a:t>
            </a:r>
          </a:p>
          <a:p>
            <a:r>
              <a:rPr lang="en-US" sz="1400" b="1" dirty="0">
                <a:solidFill>
                  <a:schemeClr val="bg2">
                    <a:lumMod val="10000"/>
                  </a:schemeClr>
                </a:solidFill>
                <a:cs typeface="Arial" panose="020B0604020202020204" pitchFamily="34" charset="0"/>
              </a:rPr>
              <a:t>Customer Service </a:t>
            </a:r>
            <a:r>
              <a:rPr lang="en-US" sz="1400" dirty="0">
                <a:solidFill>
                  <a:schemeClr val="bg2">
                    <a:lumMod val="10000"/>
                  </a:schemeClr>
                </a:solidFill>
                <a:cs typeface="Arial" panose="020B0604020202020204" pitchFamily="34" charset="0"/>
              </a:rPr>
              <a:t>– Our Customer Service team are your health guides. They advocate on your behalf. They will take the lead when you need help so you can sit back and relax knowing all your concerns are being taken care of.</a:t>
            </a:r>
          </a:p>
          <a:p>
            <a:pPr lvl="1"/>
            <a:r>
              <a:rPr lang="en-US" sz="1200" dirty="0">
                <a:solidFill>
                  <a:schemeClr val="bg2">
                    <a:lumMod val="10000"/>
                  </a:schemeClr>
                </a:solidFill>
                <a:cs typeface="Arial" panose="020B0604020202020204" pitchFamily="34" charset="0"/>
              </a:rPr>
              <a:t>They will alert you if you’re overdue on any preventive services. Or if you’re eligible for a service due to age/gender/medical history. </a:t>
            </a:r>
          </a:p>
          <a:p>
            <a:pPr lvl="1"/>
            <a:r>
              <a:rPr lang="en-US" sz="1200" dirty="0">
                <a:solidFill>
                  <a:schemeClr val="bg2">
                    <a:lumMod val="10000"/>
                  </a:schemeClr>
                </a:solidFill>
                <a:cs typeface="Arial" panose="020B0604020202020204" pitchFamily="34" charset="0"/>
              </a:rPr>
              <a:t>Help you with extra services such as member portal or our member app – Sydney.</a:t>
            </a:r>
          </a:p>
          <a:p>
            <a:pPr lvl="1"/>
            <a:r>
              <a:rPr lang="en-US" sz="1200" dirty="0">
                <a:solidFill>
                  <a:schemeClr val="bg2">
                    <a:lumMod val="10000"/>
                  </a:schemeClr>
                </a:solidFill>
                <a:cs typeface="Arial" panose="020B0604020202020204" pitchFamily="34" charset="0"/>
              </a:rPr>
              <a:t>Customer Service will help you find physicians who are accepting new patients and help schedule appointments. Calling dr. offices on your behalf, to settle a bill or help obtain prior authorization. </a:t>
            </a:r>
          </a:p>
          <a:p>
            <a:pPr lvl="1"/>
            <a:r>
              <a:rPr lang="en-US" sz="1200" dirty="0">
                <a:solidFill>
                  <a:schemeClr val="bg2">
                    <a:lumMod val="10000"/>
                  </a:schemeClr>
                </a:solidFill>
                <a:cs typeface="Arial" panose="020B0604020202020204" pitchFamily="34" charset="0"/>
              </a:rPr>
              <a:t>Customer Service’s goal is to help the member be taken out as the middleman, and advocate on the member’s behalf. </a:t>
            </a:r>
          </a:p>
          <a:p>
            <a:pPr lvl="1"/>
            <a:r>
              <a:rPr lang="en-US" sz="1200" dirty="0">
                <a:solidFill>
                  <a:schemeClr val="bg2">
                    <a:lumMod val="10000"/>
                  </a:schemeClr>
                </a:solidFill>
                <a:cs typeface="Arial" panose="020B0604020202020204" pitchFamily="34" charset="0"/>
              </a:rPr>
              <a:t>Customer Service is available via chat, email and telephone.</a:t>
            </a:r>
          </a:p>
          <a:p>
            <a:endParaRPr lang="en-US" sz="1800" dirty="0">
              <a:solidFill>
                <a:schemeClr val="bg2">
                  <a:lumMod val="10000"/>
                </a:schemeClr>
              </a:solidFill>
              <a:cs typeface="Arial" panose="020B0604020202020204" pitchFamily="34" charset="0"/>
            </a:endParaRPr>
          </a:p>
          <a:p>
            <a:endParaRPr lang="en-US" sz="1800" dirty="0">
              <a:solidFill>
                <a:schemeClr val="bg2">
                  <a:lumMod val="10000"/>
                </a:schemeClr>
              </a:solidFill>
              <a:cs typeface="Arial" panose="020B0604020202020204" pitchFamily="34" charset="0"/>
            </a:endParaRPr>
          </a:p>
        </p:txBody>
      </p:sp>
    </p:spTree>
    <p:extLst>
      <p:ext uri="{BB962C8B-B14F-4D97-AF65-F5344CB8AC3E}">
        <p14:creationId xmlns:p14="http://schemas.microsoft.com/office/powerpoint/2010/main" val="3424414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EF47B-C6CD-41F5-95FC-5A9C88F8F1D6}"/>
              </a:ext>
            </a:extLst>
          </p:cNvPr>
          <p:cNvSpPr>
            <a:spLocks noGrp="1"/>
          </p:cNvSpPr>
          <p:nvPr>
            <p:ph type="title"/>
          </p:nvPr>
        </p:nvSpPr>
        <p:spPr/>
        <p:txBody>
          <a:bodyPr/>
          <a:lstStyle/>
          <a:p>
            <a:r>
              <a:rPr lang="en-US" dirty="0"/>
              <a:t>Commercial plans</a:t>
            </a:r>
          </a:p>
        </p:txBody>
      </p:sp>
      <p:sp>
        <p:nvSpPr>
          <p:cNvPr id="3" name="Footer Placeholder 2">
            <a:extLst>
              <a:ext uri="{FF2B5EF4-FFF2-40B4-BE49-F238E27FC236}">
                <a16:creationId xmlns:a16="http://schemas.microsoft.com/office/drawing/2014/main" id="{BB1007A3-EBF9-48C4-9C36-12A19C454DE1}"/>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379B268F-8EC0-42D1-95A0-286B3F65897E}"/>
              </a:ext>
            </a:extLst>
          </p:cNvPr>
          <p:cNvSpPr>
            <a:spLocks noGrp="1"/>
          </p:cNvSpPr>
          <p:nvPr>
            <p:ph type="sldNum" sz="quarter" idx="11"/>
          </p:nvPr>
        </p:nvSpPr>
        <p:spPr/>
        <p:txBody>
          <a:bodyPr/>
          <a:lstStyle/>
          <a:p>
            <a:fld id="{43C60FF2-A63C-458C-B3FD-0047AF235190}" type="slidenum">
              <a:rPr lang="en-US" smtClean="0"/>
              <a:pPr/>
              <a:t>19</a:t>
            </a:fld>
            <a:endParaRPr lang="en-US" dirty="0"/>
          </a:p>
        </p:txBody>
      </p:sp>
      <p:sp>
        <p:nvSpPr>
          <p:cNvPr id="6" name="Text Placeholder 2">
            <a:extLst>
              <a:ext uri="{FF2B5EF4-FFF2-40B4-BE49-F238E27FC236}">
                <a16:creationId xmlns:a16="http://schemas.microsoft.com/office/drawing/2014/main" id="{D77E857D-C457-4C28-B59F-72C405AC0FDD}"/>
              </a:ext>
            </a:extLst>
          </p:cNvPr>
          <p:cNvSpPr txBox="1">
            <a:spLocks/>
          </p:cNvSpPr>
          <p:nvPr/>
        </p:nvSpPr>
        <p:spPr>
          <a:xfrm>
            <a:off x="252663" y="1263316"/>
            <a:ext cx="11767701" cy="5291955"/>
          </a:xfrm>
          <a:prstGeom prst="rect">
            <a:avLst/>
          </a:prstGeo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1800" b="1" dirty="0">
                <a:solidFill>
                  <a:schemeClr val="bg2">
                    <a:lumMod val="10000"/>
                  </a:schemeClr>
                </a:solidFill>
                <a:cs typeface="Arial" panose="020B0604020202020204" pitchFamily="34" charset="0"/>
              </a:rPr>
              <a:t>Options!</a:t>
            </a:r>
            <a:r>
              <a:rPr lang="en-US" sz="1800" dirty="0">
                <a:solidFill>
                  <a:schemeClr val="bg2">
                    <a:lumMod val="10000"/>
                  </a:schemeClr>
                </a:solidFill>
                <a:cs typeface="Arial" panose="020B0604020202020204" pitchFamily="34" charset="0"/>
              </a:rPr>
              <a:t>– UniCare offers three different plans for commercial (non-Medicare) members. The best plan depends on where a member lives, which providers they use, and how much premium they’re comfortable paying.</a:t>
            </a:r>
          </a:p>
          <a:p>
            <a:r>
              <a:rPr lang="en-US" sz="1800" b="1" dirty="0">
                <a:solidFill>
                  <a:schemeClr val="bg2">
                    <a:lumMod val="10000"/>
                  </a:schemeClr>
                </a:solidFill>
                <a:cs typeface="Arial" panose="020B0604020202020204" pitchFamily="34" charset="0"/>
              </a:rPr>
              <a:t>Total Choice</a:t>
            </a:r>
            <a:r>
              <a:rPr lang="en-US" sz="1800" dirty="0">
                <a:solidFill>
                  <a:schemeClr val="bg2">
                    <a:lumMod val="10000"/>
                  </a:schemeClr>
                </a:solidFill>
                <a:cs typeface="Arial" panose="020B0604020202020204" pitchFamily="34" charset="0"/>
              </a:rPr>
              <a:t> (formerly Basic) – This plan allows you the freedom to choose any medical provider and any hospital – the out-of-pocket cost to the member stays the same. Subscribers must live in New England or can live Internationally (outside of the US), however the subscriber can have dependents (students, spouse, </a:t>
            </a:r>
            <a:r>
              <a:rPr lang="en-US" sz="1800" dirty="0" err="1">
                <a:solidFill>
                  <a:schemeClr val="bg2">
                    <a:lumMod val="10000"/>
                  </a:schemeClr>
                </a:solidFill>
                <a:cs typeface="Arial" panose="020B0604020202020204" pitchFamily="34" charset="0"/>
              </a:rPr>
              <a:t>etc</a:t>
            </a:r>
            <a:r>
              <a:rPr lang="en-US" sz="1800" dirty="0">
                <a:solidFill>
                  <a:schemeClr val="bg2">
                    <a:lumMod val="10000"/>
                  </a:schemeClr>
                </a:solidFill>
                <a:cs typeface="Arial" panose="020B0604020202020204" pitchFamily="34" charset="0"/>
              </a:rPr>
              <a:t>) that live outside of New England.</a:t>
            </a:r>
          </a:p>
          <a:p>
            <a:r>
              <a:rPr lang="en-US" sz="1800" b="1" dirty="0">
                <a:solidFill>
                  <a:schemeClr val="bg2">
                    <a:lumMod val="10000"/>
                  </a:schemeClr>
                </a:solidFill>
                <a:cs typeface="Arial" panose="020B0604020202020204" pitchFamily="34" charset="0"/>
              </a:rPr>
              <a:t>PLUS</a:t>
            </a:r>
            <a:r>
              <a:rPr lang="en-US" sz="1800" dirty="0">
                <a:solidFill>
                  <a:schemeClr val="bg2">
                    <a:lumMod val="10000"/>
                  </a:schemeClr>
                </a:solidFill>
                <a:cs typeface="Arial" panose="020B0604020202020204" pitchFamily="34" charset="0"/>
              </a:rPr>
              <a:t> – PLUS keeps out-of-pocket costs lowest when members use PLUS providers. </a:t>
            </a:r>
            <a:r>
              <a:rPr lang="en-US" sz="1800" u="sng" dirty="0">
                <a:solidFill>
                  <a:schemeClr val="bg2">
                    <a:lumMod val="10000"/>
                  </a:schemeClr>
                </a:solidFill>
                <a:cs typeface="Arial" panose="020B0604020202020204" pitchFamily="34" charset="0"/>
              </a:rPr>
              <a:t>All</a:t>
            </a:r>
            <a:r>
              <a:rPr lang="en-US" sz="1800" dirty="0">
                <a:solidFill>
                  <a:schemeClr val="bg2">
                    <a:lumMod val="10000"/>
                  </a:schemeClr>
                </a:solidFill>
                <a:cs typeface="Arial" panose="020B0604020202020204" pitchFamily="34" charset="0"/>
              </a:rPr>
              <a:t> medical providers and hospitals in Massachusetts are PLUS providers. </a:t>
            </a:r>
            <a:r>
              <a:rPr lang="en-US" sz="1800" u="sng" dirty="0">
                <a:solidFill>
                  <a:schemeClr val="bg2">
                    <a:lumMod val="10000"/>
                  </a:schemeClr>
                </a:solidFill>
                <a:cs typeface="Arial" panose="020B0604020202020204" pitchFamily="34" charset="0"/>
              </a:rPr>
              <a:t>All</a:t>
            </a:r>
            <a:r>
              <a:rPr lang="en-US" sz="1800" dirty="0">
                <a:solidFill>
                  <a:schemeClr val="bg2">
                    <a:lumMod val="10000"/>
                  </a:schemeClr>
                </a:solidFill>
                <a:cs typeface="Arial" panose="020B0604020202020204" pitchFamily="34" charset="0"/>
              </a:rPr>
              <a:t> UniCare-contracted doctors and hospitals in the other New England states are also PLUS providers. Subscribers must live in New England, however they can have dependents that live out of New England.</a:t>
            </a:r>
          </a:p>
          <a:p>
            <a:r>
              <a:rPr lang="en-US" sz="1800" b="1" dirty="0">
                <a:solidFill>
                  <a:schemeClr val="bg2">
                    <a:lumMod val="10000"/>
                  </a:schemeClr>
                </a:solidFill>
                <a:cs typeface="Arial" panose="020B0604020202020204" pitchFamily="34" charset="0"/>
              </a:rPr>
              <a:t>Community Choice </a:t>
            </a:r>
            <a:r>
              <a:rPr lang="en-US" sz="1800" dirty="0">
                <a:solidFill>
                  <a:schemeClr val="bg2">
                    <a:lumMod val="10000"/>
                  </a:schemeClr>
                </a:solidFill>
                <a:cs typeface="Arial" panose="020B0604020202020204" pitchFamily="34" charset="0"/>
              </a:rPr>
              <a:t>– The GIC’s lowest premium health plan. Non-hospital services are covered the same with all medical providers. Costs for hospital services are lowest at Community Choice hospitals. Members pay more out-of-pocket when getting hospital services at non-Community Choice hospitals. Subscribers and their dependents must live in Massachusetts (excluding Martha’s Vineyard/Nantucket). </a:t>
            </a:r>
          </a:p>
        </p:txBody>
      </p:sp>
    </p:spTree>
    <p:extLst>
      <p:ext uri="{BB962C8B-B14F-4D97-AF65-F5344CB8AC3E}">
        <p14:creationId xmlns:p14="http://schemas.microsoft.com/office/powerpoint/2010/main" val="63825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0300325-26C7-0D74-64CE-624A527EADD1}"/>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3" name="Slide Number Placeholder 2">
            <a:extLst>
              <a:ext uri="{FF2B5EF4-FFF2-40B4-BE49-F238E27FC236}">
                <a16:creationId xmlns:a16="http://schemas.microsoft.com/office/drawing/2014/main" id="{8028B769-70BC-1607-8A9A-DDBCF0AC965F}"/>
              </a:ext>
            </a:extLst>
          </p:cNvPr>
          <p:cNvSpPr>
            <a:spLocks noGrp="1"/>
          </p:cNvSpPr>
          <p:nvPr>
            <p:ph type="sldNum" sz="quarter" idx="11"/>
          </p:nvPr>
        </p:nvSpPr>
        <p:spPr/>
        <p:txBody>
          <a:bodyPr/>
          <a:lstStyle/>
          <a:p>
            <a:fld id="{43C60FF2-A63C-458C-B3FD-0047AF235190}" type="slidenum">
              <a:rPr lang="en-US" smtClean="0"/>
              <a:pPr/>
              <a:t>2</a:t>
            </a:fld>
            <a:endParaRPr lang="en-US" dirty="0"/>
          </a:p>
        </p:txBody>
      </p:sp>
      <p:sp>
        <p:nvSpPr>
          <p:cNvPr id="4" name="Title 3">
            <a:extLst>
              <a:ext uri="{FF2B5EF4-FFF2-40B4-BE49-F238E27FC236}">
                <a16:creationId xmlns:a16="http://schemas.microsoft.com/office/drawing/2014/main" id="{BAD2820F-28E2-4FE6-ACD4-68235068E8FC}"/>
              </a:ext>
            </a:extLst>
          </p:cNvPr>
          <p:cNvSpPr>
            <a:spLocks noGrp="1"/>
          </p:cNvSpPr>
          <p:nvPr>
            <p:ph type="title"/>
          </p:nvPr>
        </p:nvSpPr>
        <p:spPr/>
        <p:txBody>
          <a:bodyPr/>
          <a:lstStyle/>
          <a:p>
            <a:r>
              <a:rPr lang="en-US" dirty="0"/>
              <a:t>UniCare Overview</a:t>
            </a:r>
          </a:p>
        </p:txBody>
      </p:sp>
      <p:sp>
        <p:nvSpPr>
          <p:cNvPr id="7" name="Text Placeholder 2">
            <a:extLst>
              <a:ext uri="{FF2B5EF4-FFF2-40B4-BE49-F238E27FC236}">
                <a16:creationId xmlns:a16="http://schemas.microsoft.com/office/drawing/2014/main" id="{E0B72C55-9B42-0F79-9CB1-A4882779EA5C}"/>
              </a:ext>
            </a:extLst>
          </p:cNvPr>
          <p:cNvSpPr>
            <a:spLocks noGrp="1"/>
          </p:cNvSpPr>
          <p:nvPr/>
        </p:nvSpPr>
        <p:spPr>
          <a:xfrm>
            <a:off x="896644" y="1227444"/>
            <a:ext cx="4276578" cy="4552810"/>
          </a:xfrm>
          <a:prstGeom prst="rect">
            <a:avLst/>
          </a:prstGeom>
          <a:solidFill>
            <a:schemeClr val="accent2">
              <a:lumMod val="20000"/>
              <a:lumOff val="80000"/>
            </a:schemeClr>
          </a:solidFill>
        </p:spPr>
        <p:txBody>
          <a:bodyPr vert="horz" lIns="0" tIns="0" rIns="0" bIns="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262890" lvl="1" indent="0">
              <a:lnSpc>
                <a:spcPct val="105000"/>
              </a:lnSpc>
              <a:spcBef>
                <a:spcPts val="600"/>
              </a:spcBef>
              <a:spcAft>
                <a:spcPts val="600"/>
              </a:spcAft>
              <a:buClr>
                <a:srgbClr val="00417E"/>
              </a:buClr>
              <a:buNone/>
            </a:pPr>
            <a:endParaRPr lang="en-US" sz="1800" dirty="0">
              <a:solidFill>
                <a:srgbClr val="00417E"/>
              </a:solidFill>
              <a:latin typeface="Arial" panose="020B0604020202020204" pitchFamily="34" charset="0"/>
              <a:cs typeface="Arial" panose="020B0604020202020204" pitchFamily="34" charset="0"/>
            </a:endParaRPr>
          </a:p>
          <a:p>
            <a:pPr marL="548640" lvl="1" indent="-285750">
              <a:lnSpc>
                <a:spcPct val="105000"/>
              </a:lnSpc>
              <a:spcBef>
                <a:spcPts val="600"/>
              </a:spcBef>
              <a:spcAft>
                <a:spcPts val="600"/>
              </a:spcAft>
              <a:buClr>
                <a:srgbClr val="00417E"/>
              </a:buClr>
              <a:buFont typeface="Courier New" panose="02070309020205020404" pitchFamily="49" charset="0"/>
              <a:buChar char="o"/>
            </a:pPr>
            <a:r>
              <a:rPr lang="en-US" sz="1800" dirty="0" err="1">
                <a:latin typeface="Arial" panose="020B0604020202020204" pitchFamily="34" charset="0"/>
                <a:cs typeface="Arial" panose="020B0604020202020204" pitchFamily="34" charset="0"/>
              </a:rPr>
              <a:t>UniCare</a:t>
            </a:r>
            <a:r>
              <a:rPr lang="en-US" sz="1800" dirty="0">
                <a:latin typeface="Arial" panose="020B0604020202020204" pitchFamily="34" charset="0"/>
                <a:cs typeface="Arial" panose="020B0604020202020204" pitchFamily="34" charset="0"/>
              </a:rPr>
              <a:t> is a health benefits company that administers health care coverage for Massachusetts state employees, retirees, and municipal employees insured by the Group Insurance Commission (GIC).</a:t>
            </a:r>
          </a:p>
          <a:p>
            <a:pPr marL="548640" lvl="1" indent="-285750">
              <a:lnSpc>
                <a:spcPct val="105000"/>
              </a:lnSpc>
              <a:spcBef>
                <a:spcPts val="600"/>
              </a:spcBef>
              <a:spcAft>
                <a:spcPts val="600"/>
              </a:spcAft>
              <a:buClr>
                <a:srgbClr val="00417E"/>
              </a:buClr>
              <a:buFont typeface="Courier New" panose="02070309020205020404" pitchFamily="49" charset="0"/>
              <a:buChar char="o"/>
            </a:pPr>
            <a:r>
              <a:rPr lang="en-US" sz="1800" dirty="0">
                <a:latin typeface="Arial" panose="020B0604020202020204" pitchFamily="34" charset="0"/>
                <a:cs typeface="Arial" panose="020B0604020202020204" pitchFamily="34" charset="0"/>
              </a:rPr>
              <a:t>UniCare’ s corporate offices are located in Andover, MA.</a:t>
            </a:r>
          </a:p>
          <a:p>
            <a:pPr marL="548640" lvl="1" indent="-285750">
              <a:lnSpc>
                <a:spcPct val="105000"/>
              </a:lnSpc>
              <a:spcBef>
                <a:spcPts val="600"/>
              </a:spcBef>
              <a:spcAft>
                <a:spcPts val="600"/>
              </a:spcAft>
              <a:buClr>
                <a:srgbClr val="00417E"/>
              </a:buClr>
              <a:buFont typeface="Courier New" panose="02070309020205020404" pitchFamily="49" charset="0"/>
              <a:buChar char="o"/>
            </a:pPr>
            <a:r>
              <a:rPr lang="en-US" sz="1800" dirty="0">
                <a:latin typeface="Arial" panose="020B0604020202020204" pitchFamily="34" charset="0"/>
                <a:cs typeface="Arial" panose="020B0604020202020204" pitchFamily="34" charset="0"/>
              </a:rPr>
              <a:t>UniCare is a Massachusetts company with hundreds of employees who live across Massachusetts and New England</a:t>
            </a:r>
            <a:r>
              <a:rPr lang="en-US" sz="1800" dirty="0">
                <a:solidFill>
                  <a:srgbClr val="00417E"/>
                </a:solidFill>
                <a:latin typeface="Arial" panose="020B0604020202020204" pitchFamily="34" charset="0"/>
                <a:cs typeface="Arial" panose="020B0604020202020204" pitchFamily="34" charset="0"/>
              </a:rPr>
              <a:t>.</a:t>
            </a:r>
          </a:p>
        </p:txBody>
      </p:sp>
      <p:pic>
        <p:nvPicPr>
          <p:cNvPr id="1026" name="Picture 2">
            <a:extLst>
              <a:ext uri="{FF2B5EF4-FFF2-40B4-BE49-F238E27FC236}">
                <a16:creationId xmlns:a16="http://schemas.microsoft.com/office/drawing/2014/main" id="{064AD27D-23E6-7D9F-4B26-3706412290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500" y="750052"/>
            <a:ext cx="421005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F786806C-6A26-8CC3-3C7C-9201DA4D23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1366" y="3429000"/>
            <a:ext cx="4524375"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301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FY 24 Benefit Summary by Product</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20</a:t>
            </a:fld>
            <a:endParaRPr lang="en-US" dirty="0"/>
          </a:p>
        </p:txBody>
      </p:sp>
      <p:graphicFrame>
        <p:nvGraphicFramePr>
          <p:cNvPr id="5" name="Table 4">
            <a:extLst>
              <a:ext uri="{FF2B5EF4-FFF2-40B4-BE49-F238E27FC236}">
                <a16:creationId xmlns:a16="http://schemas.microsoft.com/office/drawing/2014/main" id="{C1858AC6-9DA6-D220-CB83-4D87AE1A5313}"/>
              </a:ext>
            </a:extLst>
          </p:cNvPr>
          <p:cNvGraphicFramePr>
            <a:graphicFrameLocks noGrp="1"/>
          </p:cNvGraphicFramePr>
          <p:nvPr/>
        </p:nvGraphicFramePr>
        <p:xfrm>
          <a:off x="843937" y="1468118"/>
          <a:ext cx="10903563" cy="4698560"/>
        </p:xfrm>
        <a:graphic>
          <a:graphicData uri="http://schemas.openxmlformats.org/drawingml/2006/table">
            <a:tbl>
              <a:tblPr/>
              <a:tblGrid>
                <a:gridCol w="3867763">
                  <a:extLst>
                    <a:ext uri="{9D8B030D-6E8A-4147-A177-3AD203B41FA5}">
                      <a16:colId xmlns:a16="http://schemas.microsoft.com/office/drawing/2014/main" val="3016050539"/>
                    </a:ext>
                  </a:extLst>
                </a:gridCol>
                <a:gridCol w="2438400">
                  <a:extLst>
                    <a:ext uri="{9D8B030D-6E8A-4147-A177-3AD203B41FA5}">
                      <a16:colId xmlns:a16="http://schemas.microsoft.com/office/drawing/2014/main" val="603231323"/>
                    </a:ext>
                  </a:extLst>
                </a:gridCol>
                <a:gridCol w="2131985">
                  <a:extLst>
                    <a:ext uri="{9D8B030D-6E8A-4147-A177-3AD203B41FA5}">
                      <a16:colId xmlns:a16="http://schemas.microsoft.com/office/drawing/2014/main" val="249938003"/>
                    </a:ext>
                  </a:extLst>
                </a:gridCol>
                <a:gridCol w="2465415">
                  <a:extLst>
                    <a:ext uri="{9D8B030D-6E8A-4147-A177-3AD203B41FA5}">
                      <a16:colId xmlns:a16="http://schemas.microsoft.com/office/drawing/2014/main" val="1449088425"/>
                    </a:ext>
                  </a:extLst>
                </a:gridCol>
              </a:tblGrid>
              <a:tr h="301474">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800" b="1" i="0" u="none" strike="noStrike" dirty="0">
                        <a:solidFill>
                          <a:srgbClr val="000000"/>
                        </a:solidFill>
                        <a:effectLst/>
                        <a:latin typeface="Calibri" panose="020F0502020204030204" pitchFamily="34" charset="0"/>
                        <a:cs typeface="Calibri" panose="020F0502020204030204" pitchFamily="34" charset="0"/>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effectLst/>
                          <a:latin typeface="Calibri" panose="020F0502020204030204" pitchFamily="34" charset="0"/>
                        </a:rPr>
                        <a:t>Basic/ Total Choice</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1800" b="1" i="0" u="none" strike="noStrike" dirty="0">
                          <a:solidFill>
                            <a:srgbClr val="000000"/>
                          </a:solidFill>
                          <a:effectLst/>
                          <a:latin typeface="Calibri" panose="020F0502020204030204" pitchFamily="34" charset="0"/>
                        </a:rPr>
                        <a:t>PLUS</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1800" b="1" i="0" u="none" strike="noStrike" dirty="0">
                          <a:solidFill>
                            <a:srgbClr val="000000"/>
                          </a:solidFill>
                          <a:effectLst/>
                          <a:latin typeface="Calibri" panose="020F0502020204030204" pitchFamily="34" charset="0"/>
                        </a:rPr>
                        <a:t>Community Choice</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50432953"/>
                  </a:ext>
                </a:extLst>
              </a:tr>
              <a:tr h="236508">
                <a:tc>
                  <a:txBody>
                    <a:bodyPr/>
                    <a:lstStyle/>
                    <a:p>
                      <a:pPr algn="l" fontAlgn="b"/>
                      <a:r>
                        <a:rPr lang="en-US" sz="1600" b="0" i="0" u="none" strike="noStrike" dirty="0">
                          <a:solidFill>
                            <a:srgbClr val="000000"/>
                          </a:solidFill>
                          <a:effectLst/>
                          <a:latin typeface="+mn-lt"/>
                        </a:rPr>
                        <a:t>Deductible (individual / family)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mn-lt"/>
                        </a:rPr>
                        <a:t>$500 / $1,000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$500 / $1,000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$500 / $1,000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690793582"/>
                  </a:ext>
                </a:extLst>
              </a:tr>
              <a:tr h="307606">
                <a:tc>
                  <a:txBody>
                    <a:bodyPr/>
                    <a:lstStyle/>
                    <a:p>
                      <a:pPr algn="l" fontAlgn="b"/>
                      <a:r>
                        <a:rPr lang="en-US" sz="1600" b="0" i="0" u="none" strike="noStrike" dirty="0">
                          <a:solidFill>
                            <a:srgbClr val="000000"/>
                          </a:solidFill>
                          <a:effectLst/>
                          <a:latin typeface="+mn-lt"/>
                        </a:rPr>
                        <a:t>Maximum out-of-pocket (individual / family)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mn-lt"/>
                        </a:rPr>
                        <a:t>$5,000 / $10,000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$5,000 / $10,000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$5,000 / $10,000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54463336"/>
                  </a:ext>
                </a:extLst>
              </a:tr>
              <a:tr h="299233">
                <a:tc>
                  <a:txBody>
                    <a:bodyPr/>
                    <a:lstStyle/>
                    <a:p>
                      <a:pPr algn="l" fontAlgn="b"/>
                      <a:r>
                        <a:rPr lang="en-US" sz="1600" b="0" i="0" u="none" strike="noStrike" dirty="0">
                          <a:solidFill>
                            <a:srgbClr val="000000"/>
                          </a:solidFill>
                          <a:effectLst/>
                          <a:latin typeface="+mn-lt"/>
                        </a:rPr>
                        <a:t>Primary care provider (PCP) office visit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mn-lt"/>
                        </a:rPr>
                        <a:t>$20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$10 / $20 / $40</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$20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72971351"/>
                  </a:ext>
                </a:extLst>
              </a:tr>
              <a:tr h="286605">
                <a:tc>
                  <a:txBody>
                    <a:bodyPr/>
                    <a:lstStyle/>
                    <a:p>
                      <a:pPr algn="l" fontAlgn="b"/>
                      <a:r>
                        <a:rPr lang="da-DK" sz="1600" b="0" i="0" u="none" strike="noStrike" dirty="0">
                          <a:solidFill>
                            <a:srgbClr val="000000"/>
                          </a:solidFill>
                          <a:effectLst/>
                          <a:latin typeface="+mn-lt"/>
                        </a:rPr>
                        <a:t>Specialist office visit (Tier 1/ Tier 2/ Tier 3)</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mn-lt"/>
                        </a:rPr>
                        <a:t>$45</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$30 / $60 / $75</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$30 / $60 / $75</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203183151"/>
                  </a:ext>
                </a:extLst>
              </a:tr>
              <a:tr h="300252">
                <a:tc>
                  <a:txBody>
                    <a:bodyPr/>
                    <a:lstStyle/>
                    <a:p>
                      <a:pPr algn="l" fontAlgn="b"/>
                      <a:r>
                        <a:rPr lang="en-US" sz="1600" b="0" i="0" u="none" strike="noStrike" dirty="0">
                          <a:solidFill>
                            <a:srgbClr val="000000"/>
                          </a:solidFill>
                          <a:effectLst/>
                          <a:latin typeface="+mn-lt"/>
                        </a:rPr>
                        <a:t>Preventive care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mn-lt"/>
                        </a:rPr>
                        <a:t>No member cost</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No member cost</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No member cost</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604864299"/>
                  </a:ext>
                </a:extLst>
              </a:tr>
              <a:tr h="286605">
                <a:tc>
                  <a:txBody>
                    <a:bodyPr/>
                    <a:lstStyle/>
                    <a:p>
                      <a:pPr algn="l" fontAlgn="b"/>
                      <a:r>
                        <a:rPr lang="en-US" sz="1600" b="0" i="0" u="none" strike="noStrike" dirty="0">
                          <a:solidFill>
                            <a:srgbClr val="000000"/>
                          </a:solidFill>
                          <a:effectLst/>
                          <a:latin typeface="+mn-lt"/>
                        </a:rPr>
                        <a:t>Inpatient hospital care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dirty="0">
                          <a:solidFill>
                            <a:srgbClr val="000000"/>
                          </a:solidFill>
                          <a:effectLst/>
                          <a:latin typeface="+mn-lt"/>
                        </a:rPr>
                        <a:t>$275 </a:t>
                      </a:r>
                      <a:r>
                        <a:rPr lang="en-US" sz="1600" u="none" strike="noStrike" dirty="0">
                          <a:solidFill>
                            <a:srgbClr val="000000"/>
                          </a:solidFill>
                          <a:effectLst/>
                          <a:latin typeface="+mn-lt"/>
                        </a:rPr>
                        <a:t>copay and deductible (maximum 4 per plan year)</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$275 / $500 / $1500 </a:t>
                      </a:r>
                      <a:r>
                        <a:rPr lang="en-US" sz="1600" u="none" strike="noStrike" dirty="0">
                          <a:solidFill>
                            <a:srgbClr val="000000"/>
                          </a:solidFill>
                          <a:effectLst/>
                          <a:latin typeface="+mn-lt"/>
                        </a:rPr>
                        <a:t>(maximum 4 per plan year)</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copay and deductible (maximum 4 per plan year)</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904745624"/>
                  </a:ext>
                </a:extLst>
              </a:tr>
              <a:tr h="24566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Eye and GI at Outpatient surgery @ a freestanding location (non‑hospital‑owned)</a:t>
                      </a:r>
                      <a:r>
                        <a:rPr lang="en-US" sz="1600" b="0" i="0" u="none" strike="noStrike" dirty="0">
                          <a:solidFill>
                            <a:srgbClr val="000000"/>
                          </a:solidFill>
                          <a:effectLst/>
                          <a:latin typeface="+mn-lt"/>
                        </a:rPr>
                        <a:t> :</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u="none" strike="noStrike" dirty="0">
                          <a:solidFill>
                            <a:srgbClr val="000000"/>
                          </a:solidFill>
                          <a:effectLst/>
                          <a:latin typeface="+mn-lt"/>
                        </a:rPr>
                        <a:t>$150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n-US" sz="1600" u="none" strike="noStrike" dirty="0">
                          <a:solidFill>
                            <a:srgbClr val="000000"/>
                          </a:solidFill>
                          <a:effectLst/>
                          <a:latin typeface="+mn-lt"/>
                        </a:rPr>
                        <a:t>$150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$150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747303311"/>
                  </a:ext>
                </a:extLst>
              </a:tr>
              <a:tr h="465821">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Outpatient surgery @ a hospital or hospital-owned location </a:t>
                      </a:r>
                      <a:r>
                        <a:rPr lang="en-US" sz="1600" b="0" i="0" u="none" strike="noStrike" dirty="0">
                          <a:solidFill>
                            <a:srgbClr val="000000"/>
                          </a:solidFill>
                          <a:effectLst/>
                          <a:latin typeface="+mn-lt"/>
                        </a:rPr>
                        <a:t>:</a:t>
                      </a: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u="none" strike="noStrike" dirty="0">
                          <a:solidFill>
                            <a:srgbClr val="000000"/>
                          </a:solidFill>
                          <a:effectLst/>
                          <a:latin typeface="+mn-lt"/>
                        </a:rPr>
                        <a:t>$250 copay and deductible(maximum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$250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$250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82805285"/>
                  </a:ext>
                </a:extLst>
              </a:tr>
              <a:tr h="412264">
                <a:tc>
                  <a:txBody>
                    <a:bodyPr/>
                    <a:lstStyle/>
                    <a:p>
                      <a:pPr algn="l" fontAlgn="b"/>
                      <a:r>
                        <a:rPr lang="en-US" sz="1600" u="none" strike="noStrike" dirty="0">
                          <a:solidFill>
                            <a:srgbClr val="000000"/>
                          </a:solidFill>
                          <a:effectLst/>
                          <a:latin typeface="+mn-lt"/>
                        </a:rPr>
                        <a:t>Outpatient surgery @ a freestanding location (non‑hospital‑owned) :</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$250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$250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u="none" strike="noStrike" dirty="0">
                          <a:solidFill>
                            <a:srgbClr val="000000"/>
                          </a:solidFill>
                          <a:effectLst/>
                          <a:latin typeface="+mn-lt"/>
                        </a:rPr>
                        <a:t>$250 copay and deductible (maximum 4 per plan year combined)</a:t>
                      </a:r>
                      <a:endParaRPr lang="en-US" sz="1600" b="0" i="0" u="none" strike="noStrike" dirty="0">
                        <a:solidFill>
                          <a:srgbClr val="000000"/>
                        </a:solidFill>
                        <a:effectLst/>
                        <a:latin typeface="+mn-lt"/>
                      </a:endParaRPr>
                    </a:p>
                  </a:txBody>
                  <a:tcPr marL="6694" marR="6694" marT="66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822318"/>
                  </a:ext>
                </a:extLst>
              </a:tr>
            </a:tbl>
          </a:graphicData>
        </a:graphic>
      </p:graphicFrame>
    </p:spTree>
    <p:extLst>
      <p:ext uri="{BB962C8B-B14F-4D97-AF65-F5344CB8AC3E}">
        <p14:creationId xmlns:p14="http://schemas.microsoft.com/office/powerpoint/2010/main" val="2178730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B7C80-41CA-51CD-CA32-21A3C73D28D4}"/>
              </a:ext>
            </a:extLst>
          </p:cNvPr>
          <p:cNvSpPr>
            <a:spLocks noGrp="1"/>
          </p:cNvSpPr>
          <p:nvPr>
            <p:ph type="title"/>
          </p:nvPr>
        </p:nvSpPr>
        <p:spPr/>
        <p:txBody>
          <a:bodyPr/>
          <a:lstStyle/>
          <a:p>
            <a:r>
              <a:rPr lang="en-US" sz="3600" dirty="0"/>
              <a:t>UniCare Offers Four Plans</a:t>
            </a:r>
          </a:p>
        </p:txBody>
      </p:sp>
      <p:sp>
        <p:nvSpPr>
          <p:cNvPr id="4" name="Slide Number Placeholder 3">
            <a:extLst>
              <a:ext uri="{FF2B5EF4-FFF2-40B4-BE49-F238E27FC236}">
                <a16:creationId xmlns:a16="http://schemas.microsoft.com/office/drawing/2014/main" id="{B856D60F-2843-A9E4-EDA3-7EF273440DDA}"/>
              </a:ext>
            </a:extLst>
          </p:cNvPr>
          <p:cNvSpPr>
            <a:spLocks noGrp="1"/>
          </p:cNvSpPr>
          <p:nvPr>
            <p:ph type="sldNum" sz="quarter" idx="11"/>
          </p:nvPr>
        </p:nvSpPr>
        <p:spPr/>
        <p:txBody>
          <a:bodyPr/>
          <a:lstStyle/>
          <a:p>
            <a:fld id="{43C60FF2-A63C-458C-B3FD-0047AF235190}" type="slidenum">
              <a:rPr lang="en-US" smtClean="0"/>
              <a:pPr/>
              <a:t>3</a:t>
            </a:fld>
            <a:endParaRPr lang="en-US" dirty="0"/>
          </a:p>
        </p:txBody>
      </p:sp>
      <p:sp>
        <p:nvSpPr>
          <p:cNvPr id="5" name="Content Placeholder 4">
            <a:extLst>
              <a:ext uri="{FF2B5EF4-FFF2-40B4-BE49-F238E27FC236}">
                <a16:creationId xmlns:a16="http://schemas.microsoft.com/office/drawing/2014/main" id="{5D5DE527-60F4-B132-28CA-E9580651FCA2}"/>
              </a:ext>
            </a:extLst>
          </p:cNvPr>
          <p:cNvSpPr>
            <a:spLocks noGrp="1"/>
          </p:cNvSpPr>
          <p:nvPr>
            <p:ph sz="half" idx="2"/>
          </p:nvPr>
        </p:nvSpPr>
        <p:spPr/>
        <p:txBody>
          <a:bodyPr/>
          <a:lstStyle/>
          <a:p>
            <a:endParaRPr lang="en-US" dirty="0"/>
          </a:p>
          <a:p>
            <a:endParaRPr lang="en-US" dirty="0"/>
          </a:p>
          <a:p>
            <a:endParaRPr lang="en-US" dirty="0"/>
          </a:p>
          <a:p>
            <a:endParaRPr lang="en-US" dirty="0"/>
          </a:p>
          <a:p>
            <a:endParaRPr lang="en-US" dirty="0"/>
          </a:p>
        </p:txBody>
      </p:sp>
      <p:graphicFrame>
        <p:nvGraphicFramePr>
          <p:cNvPr id="8" name="Table 8">
            <a:extLst>
              <a:ext uri="{FF2B5EF4-FFF2-40B4-BE49-F238E27FC236}">
                <a16:creationId xmlns:a16="http://schemas.microsoft.com/office/drawing/2014/main" id="{1264DF43-C0F2-46CE-78D4-B19676EFE58C}"/>
              </a:ext>
            </a:extLst>
          </p:cNvPr>
          <p:cNvGraphicFramePr>
            <a:graphicFrameLocks noGrp="1"/>
          </p:cNvGraphicFramePr>
          <p:nvPr>
            <p:extLst>
              <p:ext uri="{D42A27DB-BD31-4B8C-83A1-F6EECF244321}">
                <p14:modId xmlns:p14="http://schemas.microsoft.com/office/powerpoint/2010/main" val="3757343839"/>
              </p:ext>
            </p:extLst>
          </p:nvPr>
        </p:nvGraphicFramePr>
        <p:xfrm>
          <a:off x="553307" y="1645920"/>
          <a:ext cx="11085385" cy="4145280"/>
        </p:xfrm>
        <a:graphic>
          <a:graphicData uri="http://schemas.openxmlformats.org/drawingml/2006/table">
            <a:tbl>
              <a:tblPr firstRow="1" bandRow="1">
                <a:tableStyleId>{073A0DAA-6AF3-43AB-8588-CEC1D06C72B9}</a:tableStyleId>
              </a:tblPr>
              <a:tblGrid>
                <a:gridCol w="1263770">
                  <a:extLst>
                    <a:ext uri="{9D8B030D-6E8A-4147-A177-3AD203B41FA5}">
                      <a16:colId xmlns:a16="http://schemas.microsoft.com/office/drawing/2014/main" val="808845062"/>
                    </a:ext>
                  </a:extLst>
                </a:gridCol>
                <a:gridCol w="2672861">
                  <a:extLst>
                    <a:ext uri="{9D8B030D-6E8A-4147-A177-3AD203B41FA5}">
                      <a16:colId xmlns:a16="http://schemas.microsoft.com/office/drawing/2014/main" val="2043275936"/>
                    </a:ext>
                  </a:extLst>
                </a:gridCol>
                <a:gridCol w="3317631">
                  <a:extLst>
                    <a:ext uri="{9D8B030D-6E8A-4147-A177-3AD203B41FA5}">
                      <a16:colId xmlns:a16="http://schemas.microsoft.com/office/drawing/2014/main" val="1148648389"/>
                    </a:ext>
                  </a:extLst>
                </a:gridCol>
                <a:gridCol w="1412631">
                  <a:extLst>
                    <a:ext uri="{9D8B030D-6E8A-4147-A177-3AD203B41FA5}">
                      <a16:colId xmlns:a16="http://schemas.microsoft.com/office/drawing/2014/main" val="3565641345"/>
                    </a:ext>
                  </a:extLst>
                </a:gridCol>
                <a:gridCol w="2418492">
                  <a:extLst>
                    <a:ext uri="{9D8B030D-6E8A-4147-A177-3AD203B41FA5}">
                      <a16:colId xmlns:a16="http://schemas.microsoft.com/office/drawing/2014/main" val="569312003"/>
                    </a:ext>
                  </a:extLst>
                </a:gridCol>
              </a:tblGrid>
              <a:tr h="342928">
                <a:tc>
                  <a:txBody>
                    <a:bodyPr/>
                    <a:lstStyle/>
                    <a:p>
                      <a:pPr algn="ctr"/>
                      <a:r>
                        <a:rPr lang="en-US" dirty="0">
                          <a:solidFill>
                            <a:schemeClr val="bg1"/>
                          </a:solidFill>
                          <a:latin typeface="Arial" panose="020B0604020202020204" pitchFamily="34" charset="0"/>
                          <a:cs typeface="Arial" panose="020B0604020202020204" pitchFamily="34" charset="0"/>
                        </a:rPr>
                        <a:t>Plan</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Offered to </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Plan type </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Pharmacy</a:t>
                      </a:r>
                    </a:p>
                  </a:txBody>
                  <a:tcPr/>
                </a:tc>
                <a:tc>
                  <a:txBody>
                    <a:bodyPr/>
                    <a:lstStyle/>
                    <a:p>
                      <a:pPr algn="ctr"/>
                      <a:r>
                        <a:rPr lang="en-US" dirty="0">
                          <a:solidFill>
                            <a:schemeClr val="bg1"/>
                          </a:solidFill>
                          <a:latin typeface="Arial" panose="020B0604020202020204" pitchFamily="34" charset="0"/>
                          <a:cs typeface="Arial" panose="020B0604020202020204" pitchFamily="34" charset="0"/>
                        </a:rPr>
                        <a:t>Behavioral Health</a:t>
                      </a:r>
                    </a:p>
                  </a:txBody>
                  <a:tcPr/>
                </a:tc>
                <a:extLst>
                  <a:ext uri="{0D108BD9-81ED-4DB2-BD59-A6C34878D82A}">
                    <a16:rowId xmlns:a16="http://schemas.microsoft.com/office/drawing/2014/main" val="2805824869"/>
                  </a:ext>
                </a:extLst>
              </a:tr>
              <a:tr h="644710">
                <a:tc>
                  <a:txBody>
                    <a:bodyPr/>
                    <a:lstStyle/>
                    <a:p>
                      <a:r>
                        <a:rPr lang="en-US" sz="1400" b="1" dirty="0">
                          <a:solidFill>
                            <a:srgbClr val="002060"/>
                          </a:solidFill>
                          <a:latin typeface="Arial" panose="020B0604020202020204" pitchFamily="34" charset="0"/>
                          <a:cs typeface="Arial" panose="020B0604020202020204" pitchFamily="34" charset="0"/>
                        </a:rPr>
                        <a:t>BASIC</a:t>
                      </a:r>
                    </a:p>
                    <a:p>
                      <a:r>
                        <a:rPr lang="en-US" sz="1400" b="1" dirty="0">
                          <a:solidFill>
                            <a:srgbClr val="002060"/>
                          </a:solidFill>
                          <a:latin typeface="Arial" panose="020B0604020202020204" pitchFamily="34" charset="0"/>
                          <a:cs typeface="Arial" panose="020B0604020202020204" pitchFamily="34" charset="0"/>
                        </a:rPr>
                        <a:t>Total Choice </a:t>
                      </a:r>
                      <a:r>
                        <a:rPr lang="en-US" sz="1050" b="1" dirty="0">
                          <a:solidFill>
                            <a:srgbClr val="002060"/>
                          </a:solidFill>
                          <a:latin typeface="Arial" panose="020B0604020202020204" pitchFamily="34" charset="0"/>
                          <a:cs typeface="Arial" panose="020B0604020202020204" pitchFamily="34" charset="0"/>
                        </a:rPr>
                        <a:t>(as of 7/1/23)</a:t>
                      </a:r>
                      <a:r>
                        <a:rPr lang="en-US" sz="1050" dirty="0">
                          <a:latin typeface="Arial" panose="020B0604020202020204" pitchFamily="34" charset="0"/>
                          <a:cs typeface="Arial" panose="020B0604020202020204" pitchFamily="34" charset="0"/>
                        </a:rPr>
                        <a:t>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Members who live anywhere in the world (total access)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none" kern="1200" baseline="0" dirty="0">
                          <a:solidFill>
                            <a:srgbClr val="002060"/>
                          </a:solidFill>
                          <a:latin typeface="Arial" panose="020B0604020202020204" pitchFamily="34" charset="0"/>
                          <a:cs typeface="Arial" panose="020B0604020202020204" pitchFamily="34" charset="0"/>
                        </a:rPr>
                        <a:t>Indemnity</a:t>
                      </a:r>
                      <a:r>
                        <a:rPr lang="en-US" sz="1400" b="1" u="none" kern="1200" dirty="0">
                          <a:solidFill>
                            <a:srgbClr val="002060"/>
                          </a:solidFill>
                          <a:latin typeface="Arial" panose="020B0604020202020204" pitchFamily="34" charset="0"/>
                          <a:cs typeface="Arial" panose="020B0604020202020204" pitchFamily="34" charset="0"/>
                        </a:rPr>
                        <a:t> </a:t>
                      </a:r>
                      <a:r>
                        <a:rPr lang="en-US" sz="1400" b="0" u="none" kern="1200" dirty="0">
                          <a:solidFill>
                            <a:srgbClr val="002060"/>
                          </a:solidFill>
                          <a:latin typeface="Arial" panose="020B0604020202020204" pitchFamily="34" charset="0"/>
                          <a:cs typeface="Arial" panose="020B0604020202020204" pitchFamily="34" charset="0"/>
                        </a:rPr>
                        <a:t>– </a:t>
                      </a:r>
                      <a:r>
                        <a:rPr lang="en-US" sz="1400" kern="1200" dirty="0">
                          <a:solidFill>
                            <a:srgbClr val="002060"/>
                          </a:solidFill>
                          <a:latin typeface="Arial" panose="020B0604020202020204" pitchFamily="34" charset="0"/>
                          <a:cs typeface="Arial" panose="020B0604020202020204" pitchFamily="34" charset="0"/>
                        </a:rPr>
                        <a:t>any provider, without referrals, no matter where the</a:t>
                      </a:r>
                      <a:r>
                        <a:rPr lang="en-US" sz="1400" kern="1200" baseline="0" dirty="0">
                          <a:solidFill>
                            <a:srgbClr val="002060"/>
                          </a:solidFill>
                          <a:latin typeface="Arial" panose="020B0604020202020204" pitchFamily="34" charset="0"/>
                          <a:cs typeface="Arial" panose="020B0604020202020204" pitchFamily="34" charset="0"/>
                        </a:rPr>
                        <a:t> member </a:t>
                      </a:r>
                      <a:r>
                        <a:rPr lang="en-US" sz="1400" kern="1200" dirty="0">
                          <a:solidFill>
                            <a:srgbClr val="002060"/>
                          </a:solidFill>
                          <a:latin typeface="Arial" panose="020B0604020202020204" pitchFamily="34" charset="0"/>
                          <a:cs typeface="Arial" panose="020B0604020202020204" pitchFamily="34" charset="0"/>
                        </a:rPr>
                        <a:t>gets services.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2060"/>
                          </a:solidFill>
                          <a:latin typeface="Arial" panose="020B0604020202020204" pitchFamily="34" charset="0"/>
                          <a:cs typeface="Arial" panose="020B0604020202020204" pitchFamily="34" charset="0"/>
                        </a:rPr>
                        <a:t>ESI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2060"/>
                          </a:solidFill>
                          <a:latin typeface="Arial" panose="020B0604020202020204" pitchFamily="34" charset="0"/>
                          <a:cs typeface="Arial" panose="020B0604020202020204" pitchFamily="34" charset="0"/>
                        </a:rPr>
                        <a:t>C</a:t>
                      </a:r>
                      <a:r>
                        <a:rPr lang="en-US" sz="1400" kern="1200" dirty="0">
                          <a:solidFill>
                            <a:srgbClr val="002060"/>
                          </a:solidFill>
                          <a:latin typeface="Arial" panose="020B0604020202020204" pitchFamily="34" charset="0"/>
                          <a:ea typeface="+mn-ea"/>
                          <a:cs typeface="Arial" panose="020B0604020202020204" pitchFamily="34" charset="0"/>
                        </a:rPr>
                        <a:t>VS</a:t>
                      </a:r>
                      <a:r>
                        <a:rPr lang="en-US" sz="1200" kern="1200" dirty="0">
                          <a:solidFill>
                            <a:srgbClr val="002060"/>
                          </a:solidFill>
                          <a:latin typeface="Arial" panose="020B0604020202020204" pitchFamily="34" charset="0"/>
                          <a:cs typeface="Arial" panose="020B0604020202020204" pitchFamily="34" charset="0"/>
                        </a:rPr>
                        <a:t> as of 7/1/23</a:t>
                      </a:r>
                    </a:p>
                  </a:txBody>
                  <a:tcPr anchor="ctr"/>
                </a:tc>
                <a:tc row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a:solidFill>
                          <a:srgbClr val="00206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002060"/>
                          </a:solidFill>
                          <a:latin typeface="Arial" panose="020B0604020202020204" pitchFamily="34" charset="0"/>
                          <a:cs typeface="Arial" panose="020B0604020202020204" pitchFamily="34" charset="0"/>
                        </a:rPr>
                        <a:t>All UniCare plans provide access to the largest behavioral health network in the nation through </a:t>
                      </a:r>
                      <a:r>
                        <a:rPr lang="en-US" sz="1400" b="1" dirty="0">
                          <a:solidFill>
                            <a:srgbClr val="002060"/>
                          </a:solidFill>
                          <a:latin typeface="Arial" panose="020B0604020202020204" pitchFamily="34" charset="0"/>
                          <a:cs typeface="Arial" panose="020B0604020202020204" pitchFamily="34" charset="0"/>
                        </a:rPr>
                        <a:t>Carelon Health Options.</a:t>
                      </a:r>
                    </a:p>
                  </a:txBody>
                  <a:tcPr anchor="ctr"/>
                </a:tc>
                <a:extLst>
                  <a:ext uri="{0D108BD9-81ED-4DB2-BD59-A6C34878D82A}">
                    <a16:rowId xmlns:a16="http://schemas.microsoft.com/office/drawing/2014/main" val="3106937236"/>
                  </a:ext>
                </a:extLst>
              </a:tr>
              <a:tr h="654908">
                <a:tc>
                  <a:txBody>
                    <a:bodyPr/>
                    <a:lstStyle/>
                    <a:p>
                      <a:r>
                        <a:rPr lang="en-US" sz="1400" b="1" dirty="0">
                          <a:solidFill>
                            <a:srgbClr val="002060"/>
                          </a:solidFill>
                          <a:latin typeface="Arial" panose="020B0604020202020204" pitchFamily="34" charset="0"/>
                          <a:cs typeface="Arial" panose="020B0604020202020204" pitchFamily="34" charset="0"/>
                        </a:rPr>
                        <a:t>PLUS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Members residing in New England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(CT, MA, ME, NH, RI and VT)</a:t>
                      </a:r>
                    </a:p>
                    <a:p>
                      <a:endParaRPr lang="en-US" sz="14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baseline="0" dirty="0">
                          <a:solidFill>
                            <a:srgbClr val="002060"/>
                          </a:solidFill>
                          <a:latin typeface="Arial" panose="020B0604020202020204" pitchFamily="34" charset="0"/>
                          <a:cs typeface="Arial" panose="020B0604020202020204" pitchFamily="34" charset="0"/>
                        </a:rPr>
                        <a:t>Indemnity / PPO-type </a:t>
                      </a:r>
                      <a:r>
                        <a:rPr lang="en-US" sz="1400" kern="1200" dirty="0">
                          <a:solidFill>
                            <a:srgbClr val="002060"/>
                          </a:solidFill>
                          <a:latin typeface="Arial" panose="020B0604020202020204" pitchFamily="34" charset="0"/>
                          <a:cs typeface="Arial" panose="020B0604020202020204" pitchFamily="34" charset="0"/>
                        </a:rPr>
                        <a:t>– network of providers that are “preferred;” coverage and lower costs.</a:t>
                      </a: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ESI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2060"/>
                          </a:solidFill>
                          <a:latin typeface="Arial" panose="020B0604020202020204" pitchFamily="34" charset="0"/>
                          <a:cs typeface="Arial" panose="020B0604020202020204" pitchFamily="34" charset="0"/>
                        </a:rPr>
                        <a:t>C</a:t>
                      </a:r>
                      <a:r>
                        <a:rPr lang="en-US" sz="1400" kern="1200" dirty="0">
                          <a:solidFill>
                            <a:srgbClr val="002060"/>
                          </a:solidFill>
                          <a:latin typeface="Arial" panose="020B0604020202020204" pitchFamily="34" charset="0"/>
                          <a:ea typeface="+mn-ea"/>
                          <a:cs typeface="Arial" panose="020B0604020202020204" pitchFamily="34" charset="0"/>
                        </a:rPr>
                        <a:t>VS</a:t>
                      </a:r>
                      <a:r>
                        <a:rPr lang="en-US" sz="1400" kern="1200" dirty="0">
                          <a:solidFill>
                            <a:srgbClr val="002060"/>
                          </a:solidFill>
                          <a:latin typeface="Arial" panose="020B0604020202020204" pitchFamily="34" charset="0"/>
                          <a:cs typeface="Arial" panose="020B0604020202020204" pitchFamily="34" charset="0"/>
                        </a:rPr>
                        <a:t> </a:t>
                      </a:r>
                      <a:r>
                        <a:rPr lang="en-US" sz="1050" kern="1200" dirty="0">
                          <a:solidFill>
                            <a:srgbClr val="002060"/>
                          </a:solidFill>
                          <a:latin typeface="Arial" panose="020B0604020202020204" pitchFamily="34" charset="0"/>
                          <a:cs typeface="Arial" panose="020B0604020202020204" pitchFamily="34" charset="0"/>
                        </a:rPr>
                        <a:t>as of 7/1/23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05801504"/>
                  </a:ext>
                </a:extLst>
              </a:tr>
              <a:tr h="948999">
                <a:tc>
                  <a:txBody>
                    <a:bodyPr/>
                    <a:lstStyle/>
                    <a:p>
                      <a:r>
                        <a:rPr lang="en-US" sz="1400" b="1" dirty="0">
                          <a:solidFill>
                            <a:srgbClr val="002060"/>
                          </a:solidFill>
                          <a:latin typeface="Arial" panose="020B0604020202020204" pitchFamily="34" charset="0"/>
                          <a:cs typeface="Arial" panose="020B0604020202020204" pitchFamily="34" charset="0"/>
                        </a:rPr>
                        <a:t>Community Choice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Members residing in MA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(not including Martha’s Vineyard or Nantucket)</a:t>
                      </a:r>
                    </a:p>
                    <a:p>
                      <a:endParaRPr lang="en-US" sz="14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none" kern="1200" dirty="0">
                          <a:solidFill>
                            <a:srgbClr val="002060"/>
                          </a:solidFill>
                          <a:latin typeface="Arial" panose="020B0604020202020204" pitchFamily="34" charset="0"/>
                          <a:cs typeface="Arial" panose="020B0604020202020204" pitchFamily="34" charset="0"/>
                        </a:rPr>
                        <a:t>Indemnity</a:t>
                      </a:r>
                      <a:r>
                        <a:rPr lang="en-US" sz="1400" b="1" u="none" kern="1200" baseline="0" dirty="0">
                          <a:solidFill>
                            <a:srgbClr val="002060"/>
                          </a:solidFill>
                          <a:latin typeface="Arial" panose="020B0604020202020204" pitchFamily="34" charset="0"/>
                          <a:cs typeface="Arial" panose="020B0604020202020204" pitchFamily="34" charset="0"/>
                        </a:rPr>
                        <a:t> / </a:t>
                      </a:r>
                      <a:r>
                        <a:rPr lang="en-US" sz="1400" b="1" u="none" kern="1200" dirty="0">
                          <a:solidFill>
                            <a:srgbClr val="002060"/>
                          </a:solidFill>
                          <a:latin typeface="Arial" panose="020B0604020202020204" pitchFamily="34" charset="0"/>
                          <a:cs typeface="Arial" panose="020B0604020202020204" pitchFamily="34" charset="0"/>
                        </a:rPr>
                        <a:t>Limited network</a:t>
                      </a:r>
                      <a:r>
                        <a:rPr lang="en-US" sz="1400" b="0" u="none" kern="1200" baseline="0" dirty="0">
                          <a:solidFill>
                            <a:srgbClr val="002060"/>
                          </a:solidFill>
                          <a:latin typeface="Arial" panose="020B0604020202020204" pitchFamily="34" charset="0"/>
                          <a:cs typeface="Arial" panose="020B0604020202020204" pitchFamily="34" charset="0"/>
                        </a:rPr>
                        <a:t> – A </a:t>
                      </a:r>
                      <a:r>
                        <a:rPr lang="en-US" sz="1400" kern="1200" dirty="0">
                          <a:solidFill>
                            <a:srgbClr val="002060"/>
                          </a:solidFill>
                          <a:latin typeface="Arial" panose="020B0604020202020204" pitchFamily="34" charset="0"/>
                          <a:cs typeface="Arial" panose="020B0604020202020204" pitchFamily="34" charset="0"/>
                        </a:rPr>
                        <a:t>PPO-type plan with</a:t>
                      </a:r>
                      <a:r>
                        <a:rPr lang="en-US" sz="1400" kern="1200" baseline="0" dirty="0">
                          <a:solidFill>
                            <a:srgbClr val="002060"/>
                          </a:solidFill>
                          <a:latin typeface="Arial" panose="020B0604020202020204" pitchFamily="34" charset="0"/>
                          <a:cs typeface="Arial" panose="020B0604020202020204" pitchFamily="34" charset="0"/>
                        </a:rPr>
                        <a:t> </a:t>
                      </a:r>
                      <a:r>
                        <a:rPr lang="en-US" sz="1400" kern="1200" dirty="0">
                          <a:solidFill>
                            <a:srgbClr val="002060"/>
                          </a:solidFill>
                          <a:latin typeface="Arial" panose="020B0604020202020204" pitchFamily="34" charset="0"/>
                          <a:cs typeface="Arial" panose="020B0604020202020204" pitchFamily="34" charset="0"/>
                        </a:rPr>
                        <a:t>a network of MA hospitals. If you need to use an out of network hospital you still have coverage with higher out of pocket member costs. </a:t>
                      </a:r>
                      <a:endParaRPr lang="en-US" sz="1400" dirty="0">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baseline="0" dirty="0">
                          <a:solidFill>
                            <a:srgbClr val="002060"/>
                          </a:solidFill>
                          <a:latin typeface="Arial" panose="020B0604020202020204" pitchFamily="34" charset="0"/>
                          <a:cs typeface="Arial" panose="020B0604020202020204" pitchFamily="34" charset="0"/>
                        </a:rPr>
                        <a:t>ESI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rgbClr val="002060"/>
                          </a:solidFill>
                          <a:latin typeface="Arial" panose="020B0604020202020204" pitchFamily="34" charset="0"/>
                          <a:cs typeface="Arial" panose="020B0604020202020204" pitchFamily="34" charset="0"/>
                        </a:rPr>
                        <a:t>C</a:t>
                      </a:r>
                      <a:r>
                        <a:rPr lang="en-US" sz="1400" kern="1200" dirty="0">
                          <a:solidFill>
                            <a:srgbClr val="002060"/>
                          </a:solidFill>
                          <a:latin typeface="Arial" panose="020B0604020202020204" pitchFamily="34" charset="0"/>
                          <a:ea typeface="+mn-ea"/>
                          <a:cs typeface="Arial" panose="020B0604020202020204" pitchFamily="34" charset="0"/>
                        </a:rPr>
                        <a:t>VS</a:t>
                      </a:r>
                      <a:r>
                        <a:rPr lang="en-US" sz="1400" kern="1200" dirty="0">
                          <a:solidFill>
                            <a:srgbClr val="002060"/>
                          </a:solidFill>
                          <a:latin typeface="Arial" panose="020B0604020202020204" pitchFamily="34" charset="0"/>
                          <a:cs typeface="Arial" panose="020B0604020202020204" pitchFamily="34" charset="0"/>
                        </a:rPr>
                        <a:t> </a:t>
                      </a:r>
                      <a:r>
                        <a:rPr lang="en-US" sz="1050" kern="1200" dirty="0">
                          <a:solidFill>
                            <a:srgbClr val="002060"/>
                          </a:solidFill>
                          <a:latin typeface="Arial" panose="020B0604020202020204" pitchFamily="34" charset="0"/>
                          <a:cs typeface="Arial" panose="020B0604020202020204" pitchFamily="34" charset="0"/>
                        </a:rPr>
                        <a:t>as of 7/1/23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13702358"/>
                  </a:ext>
                </a:extLst>
              </a:tr>
              <a:tr h="806658">
                <a:tc>
                  <a:txBody>
                    <a:bodyPr/>
                    <a:lstStyle/>
                    <a:p>
                      <a:r>
                        <a:rPr lang="en-US" sz="1400" b="1" dirty="0">
                          <a:solidFill>
                            <a:srgbClr val="002060"/>
                          </a:solidFill>
                          <a:latin typeface="Arial" panose="020B0604020202020204" pitchFamily="34" charset="0"/>
                          <a:cs typeface="Arial" panose="020B0604020202020204" pitchFamily="34" charset="0"/>
                        </a:rPr>
                        <a:t>Medicare Extension (OME)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cap="none" baseline="0" dirty="0">
                          <a:solidFill>
                            <a:srgbClr val="002060"/>
                          </a:solidFill>
                          <a:latin typeface="Arial" panose="020B0604020202020204" pitchFamily="34" charset="0"/>
                          <a:cs typeface="Arial" panose="020B0604020202020204" pitchFamily="34" charset="0"/>
                          <a:sym typeface="Arial"/>
                        </a:rPr>
                        <a:t>Medicare members living anywhere in the U.S.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cap="none" baseline="0" dirty="0">
                          <a:solidFill>
                            <a:srgbClr val="002060"/>
                          </a:solidFill>
                          <a:latin typeface="Arial" panose="020B0604020202020204" pitchFamily="34" charset="0"/>
                          <a:cs typeface="Arial" panose="020B0604020202020204" pitchFamily="34" charset="0"/>
                          <a:sym typeface="Arial"/>
                        </a:rPr>
                        <a:t>Must be enrolled in Medicare Parts A &amp; B.</a:t>
                      </a:r>
                      <a:endParaRPr lang="en-US" sz="1400" kern="1200" baseline="0" dirty="0">
                        <a:solidFill>
                          <a:srgbClr val="002060"/>
                        </a:solidFill>
                        <a:latin typeface="Arial" panose="020B0604020202020204" pitchFamily="34" charset="0"/>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none" strike="noStrike" cap="none" baseline="0" dirty="0">
                          <a:solidFill>
                            <a:srgbClr val="002060"/>
                          </a:solidFill>
                          <a:latin typeface="Arial" panose="020B0604020202020204" pitchFamily="34" charset="0"/>
                          <a:cs typeface="Arial" panose="020B0604020202020204" pitchFamily="34" charset="0"/>
                          <a:sym typeface="Arial"/>
                        </a:rPr>
                        <a:t>Medicare Supplement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strike="noStrike" cap="none" baseline="0" dirty="0" err="1">
                          <a:solidFill>
                            <a:srgbClr val="002060"/>
                          </a:solidFill>
                          <a:latin typeface="Arial" panose="020B0604020202020204" pitchFamily="34" charset="0"/>
                          <a:cs typeface="Arial" panose="020B0604020202020204" pitchFamily="34" charset="0"/>
                          <a:sym typeface="Arial"/>
                        </a:rPr>
                        <a:t>SilverScripts</a:t>
                      </a:r>
                      <a:endParaRPr lang="en-US" sz="1400" b="0" u="none" strike="noStrike" cap="none" baseline="0" dirty="0">
                        <a:solidFill>
                          <a:srgbClr val="002060"/>
                        </a:solidFill>
                        <a:latin typeface="Arial" panose="020B0604020202020204" pitchFamily="34" charset="0"/>
                        <a:cs typeface="Arial" panose="020B0604020202020204" pitchFamily="34" charset="0"/>
                        <a:sym typeface="Arial"/>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u="none" strike="noStrike" cap="none" baseline="0" dirty="0">
                        <a:solidFill>
                          <a:srgbClr val="002060"/>
                        </a:solidFill>
                        <a:latin typeface="Arial" panose="020B0604020202020204" pitchFamily="34" charset="0"/>
                        <a:cs typeface="Arial" panose="020B0604020202020204" pitchFamily="34" charset="0"/>
                        <a:sym typeface="Arial"/>
                      </a:endParaRPr>
                    </a:p>
                  </a:txBody>
                  <a:tcPr anchor="ctr"/>
                </a:tc>
                <a:extLst>
                  <a:ext uri="{0D108BD9-81ED-4DB2-BD59-A6C34878D82A}">
                    <a16:rowId xmlns:a16="http://schemas.microsoft.com/office/drawing/2014/main" val="3802211577"/>
                  </a:ext>
                </a:extLst>
              </a:tr>
            </a:tbl>
          </a:graphicData>
        </a:graphic>
      </p:graphicFrame>
      <p:pic>
        <p:nvPicPr>
          <p:cNvPr id="6" name="Picture 5">
            <a:extLst>
              <a:ext uri="{FF2B5EF4-FFF2-40B4-BE49-F238E27FC236}">
                <a16:creationId xmlns:a16="http://schemas.microsoft.com/office/drawing/2014/main" id="{598690B8-6AFB-B193-25F9-91E1AF61D578}"/>
              </a:ext>
            </a:extLst>
          </p:cNvPr>
          <p:cNvPicPr>
            <a:picLocks noChangeAspect="1"/>
          </p:cNvPicPr>
          <p:nvPr/>
        </p:nvPicPr>
        <p:blipFill>
          <a:blip r:embed="rId3"/>
          <a:stretch>
            <a:fillRect/>
          </a:stretch>
        </p:blipFill>
        <p:spPr>
          <a:xfrm>
            <a:off x="9444037" y="2800350"/>
            <a:ext cx="1848231" cy="628650"/>
          </a:xfrm>
          <a:prstGeom prst="rect">
            <a:avLst/>
          </a:prstGeom>
        </p:spPr>
      </p:pic>
    </p:spTree>
    <p:extLst>
      <p:ext uri="{BB962C8B-B14F-4D97-AF65-F5344CB8AC3E}">
        <p14:creationId xmlns:p14="http://schemas.microsoft.com/office/powerpoint/2010/main" val="1818966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Website Overview </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4</a:t>
            </a:fld>
            <a:endParaRPr lang="en-US" dirty="0"/>
          </a:p>
        </p:txBody>
      </p:sp>
      <p:sp>
        <p:nvSpPr>
          <p:cNvPr id="5" name="Content Placeholder 2">
            <a:extLst>
              <a:ext uri="{FF2B5EF4-FFF2-40B4-BE49-F238E27FC236}">
                <a16:creationId xmlns:a16="http://schemas.microsoft.com/office/drawing/2014/main" id="{1710EDE3-C745-E53D-32B0-5F83C15F1263}"/>
              </a:ext>
            </a:extLst>
          </p:cNvPr>
          <p:cNvSpPr txBox="1">
            <a:spLocks/>
          </p:cNvSpPr>
          <p:nvPr/>
        </p:nvSpPr>
        <p:spPr>
          <a:xfrm>
            <a:off x="365760" y="1411606"/>
            <a:ext cx="8458200" cy="4678363"/>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marL="0" indent="0">
              <a:buNone/>
            </a:pPr>
            <a:r>
              <a:rPr lang="en-US" sz="2000" dirty="0">
                <a:cs typeface="Times" panose="02020603050405020304" pitchFamily="18" charset="0"/>
              </a:rPr>
              <a:t>Dedicated Provider Section with the following resources:</a:t>
            </a:r>
          </a:p>
          <a:p>
            <a:endParaRPr lang="en-US" sz="2000" dirty="0">
              <a:cs typeface="Times" panose="02020603050405020304" pitchFamily="18" charset="0"/>
            </a:endParaRPr>
          </a:p>
        </p:txBody>
      </p:sp>
      <p:pic>
        <p:nvPicPr>
          <p:cNvPr id="9" name="Picture 8">
            <a:hlinkClick r:id="rId2"/>
            <a:extLst>
              <a:ext uri="{FF2B5EF4-FFF2-40B4-BE49-F238E27FC236}">
                <a16:creationId xmlns:a16="http://schemas.microsoft.com/office/drawing/2014/main" id="{303E7E0D-6AC8-A197-2457-F4D3ABAA05DA}"/>
              </a:ext>
            </a:extLst>
          </p:cNvPr>
          <p:cNvPicPr>
            <a:picLocks noChangeAspect="1"/>
          </p:cNvPicPr>
          <p:nvPr/>
        </p:nvPicPr>
        <p:blipFill>
          <a:blip r:embed="rId3"/>
          <a:stretch>
            <a:fillRect/>
          </a:stretch>
        </p:blipFill>
        <p:spPr>
          <a:xfrm>
            <a:off x="365760" y="2252228"/>
            <a:ext cx="4286250" cy="2895600"/>
          </a:xfrm>
          <a:prstGeom prst="rect">
            <a:avLst/>
          </a:prstGeom>
        </p:spPr>
      </p:pic>
      <p:pic>
        <p:nvPicPr>
          <p:cNvPr id="13" name="Picture 12">
            <a:hlinkClick r:id="rId2"/>
            <a:extLst>
              <a:ext uri="{FF2B5EF4-FFF2-40B4-BE49-F238E27FC236}">
                <a16:creationId xmlns:a16="http://schemas.microsoft.com/office/drawing/2014/main" id="{2C2F10F9-ACA9-8DB6-A1DB-046DAFE7E007}"/>
              </a:ext>
            </a:extLst>
          </p:cNvPr>
          <p:cNvPicPr>
            <a:picLocks noChangeAspect="1"/>
          </p:cNvPicPr>
          <p:nvPr/>
        </p:nvPicPr>
        <p:blipFill>
          <a:blip r:embed="rId4"/>
          <a:stretch>
            <a:fillRect/>
          </a:stretch>
        </p:blipFill>
        <p:spPr>
          <a:xfrm>
            <a:off x="5249463" y="2105789"/>
            <a:ext cx="6311265" cy="4463687"/>
          </a:xfrm>
          <a:prstGeom prst="rect">
            <a:avLst/>
          </a:prstGeom>
        </p:spPr>
      </p:pic>
    </p:spTree>
    <p:extLst>
      <p:ext uri="{BB962C8B-B14F-4D97-AF65-F5344CB8AC3E}">
        <p14:creationId xmlns:p14="http://schemas.microsoft.com/office/powerpoint/2010/main" val="80724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66E99-5525-9A3C-CFE2-6F5F0982D324}"/>
              </a:ext>
            </a:extLst>
          </p:cNvPr>
          <p:cNvSpPr>
            <a:spLocks noGrp="1"/>
          </p:cNvSpPr>
          <p:nvPr>
            <p:ph type="title"/>
          </p:nvPr>
        </p:nvSpPr>
        <p:spPr/>
        <p:txBody>
          <a:bodyPr/>
          <a:lstStyle/>
          <a:p>
            <a:r>
              <a:rPr lang="en-US" b="1" dirty="0"/>
              <a:t>Sydney Health Mobile App</a:t>
            </a:r>
            <a:br>
              <a:rPr lang="en-US" sz="3600" b="1" dirty="0"/>
            </a:br>
            <a:r>
              <a:rPr lang="en-US" sz="2800" dirty="0"/>
              <a:t>Your personalized, digital health tool </a:t>
            </a:r>
          </a:p>
        </p:txBody>
      </p:sp>
      <p:sp>
        <p:nvSpPr>
          <p:cNvPr id="4" name="Slide Number Placeholder 3">
            <a:extLst>
              <a:ext uri="{FF2B5EF4-FFF2-40B4-BE49-F238E27FC236}">
                <a16:creationId xmlns:a16="http://schemas.microsoft.com/office/drawing/2014/main" id="{27D66FF5-5B3F-ABFB-2F6A-C046049EC527}"/>
              </a:ext>
            </a:extLst>
          </p:cNvPr>
          <p:cNvSpPr>
            <a:spLocks noGrp="1"/>
          </p:cNvSpPr>
          <p:nvPr>
            <p:ph type="sldNum" sz="quarter" idx="11"/>
          </p:nvPr>
        </p:nvSpPr>
        <p:spPr/>
        <p:txBody>
          <a:bodyPr/>
          <a:lstStyle/>
          <a:p>
            <a:fld id="{43C60FF2-A63C-458C-B3FD-0047AF235190}" type="slidenum">
              <a:rPr lang="en-US" smtClean="0"/>
              <a:pPr/>
              <a:t>5</a:t>
            </a:fld>
            <a:endParaRPr lang="en-US" dirty="0"/>
          </a:p>
        </p:txBody>
      </p:sp>
      <p:sp>
        <p:nvSpPr>
          <p:cNvPr id="5" name="Content Placeholder 4">
            <a:extLst>
              <a:ext uri="{FF2B5EF4-FFF2-40B4-BE49-F238E27FC236}">
                <a16:creationId xmlns:a16="http://schemas.microsoft.com/office/drawing/2014/main" id="{CE9A032A-68D5-52D3-0B56-D336163C9720}"/>
              </a:ext>
            </a:extLst>
          </p:cNvPr>
          <p:cNvSpPr>
            <a:spLocks noGrp="1"/>
          </p:cNvSpPr>
          <p:nvPr>
            <p:ph sz="half" idx="2"/>
          </p:nvPr>
        </p:nvSpPr>
        <p:spPr>
          <a:xfrm>
            <a:off x="0" y="1532535"/>
            <a:ext cx="4572000" cy="4725761"/>
          </a:xfrm>
          <a:solidFill>
            <a:schemeClr val="accent2">
              <a:lumMod val="20000"/>
              <a:lumOff val="80000"/>
            </a:schemeClr>
          </a:solidFill>
        </p:spPr>
        <p:txBody>
          <a:bodyPr wrap="square"/>
          <a:lstStyle/>
          <a:p>
            <a:pPr marL="262890" lvl="1" indent="0">
              <a:spcBef>
                <a:spcPts val="600"/>
              </a:spcBef>
              <a:buNone/>
            </a:pPr>
            <a:endParaRPr lang="en-US" sz="1600" dirty="0">
              <a:solidFill>
                <a:srgbClr val="002060"/>
              </a:solidFill>
              <a:latin typeface="Arial" panose="020B0604020202020204" pitchFamily="34" charset="0"/>
              <a:cs typeface="Arial" panose="020B0604020202020204" pitchFamily="34" charset="0"/>
            </a:endParaRP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Live Chat with member services </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Tap to receive a callback from member services</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Send messages through secure message center</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Find doctors, hospitals, labs, and other health care providers in your plan</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Check costs for care</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Access digital ID cards</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See what your plan covers</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Find your deductible, copay and share of costs</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Check your spending account balance</a:t>
            </a:r>
          </a:p>
          <a:p>
            <a:pPr marL="548640" lvl="1" indent="-285750">
              <a:spcBef>
                <a:spcPts val="600"/>
              </a:spcBef>
              <a:buFont typeface="Wingdings" panose="05000000000000000000" pitchFamily="2" charset="2"/>
              <a:buChar char="ü"/>
            </a:pPr>
            <a:r>
              <a:rPr lang="en-US" sz="1600" dirty="0">
                <a:latin typeface="Arial" panose="020B0604020202020204" pitchFamily="34" charset="0"/>
                <a:cs typeface="Arial" panose="020B0604020202020204" pitchFamily="34" charset="0"/>
              </a:rPr>
              <a:t>Access the My Health Dashboard</a:t>
            </a:r>
          </a:p>
        </p:txBody>
      </p:sp>
      <p:grpSp>
        <p:nvGrpSpPr>
          <p:cNvPr id="7" name="Group 6">
            <a:extLst>
              <a:ext uri="{FF2B5EF4-FFF2-40B4-BE49-F238E27FC236}">
                <a16:creationId xmlns:a16="http://schemas.microsoft.com/office/drawing/2014/main" id="{A3BD87BA-7B32-1530-A244-055EBA96F9C9}"/>
              </a:ext>
            </a:extLst>
          </p:cNvPr>
          <p:cNvGrpSpPr/>
          <p:nvPr/>
        </p:nvGrpSpPr>
        <p:grpSpPr>
          <a:xfrm>
            <a:off x="7200106" y="1350378"/>
            <a:ext cx="1785509" cy="3135373"/>
            <a:chOff x="4420347" y="66636"/>
            <a:chExt cx="1894079" cy="3743245"/>
          </a:xfrm>
        </p:grpSpPr>
        <p:pic>
          <p:nvPicPr>
            <p:cNvPr id="8" name="Picture 7" descr="Graphical user interface, text, application, chat or text message&#10;&#10;Description automatically generated">
              <a:extLst>
                <a:ext uri="{FF2B5EF4-FFF2-40B4-BE49-F238E27FC236}">
                  <a16:creationId xmlns:a16="http://schemas.microsoft.com/office/drawing/2014/main" id="{4638930E-1B5B-7AEF-2434-C41DF2AE3226}"/>
                </a:ext>
              </a:extLst>
            </p:cNvPr>
            <p:cNvPicPr>
              <a:picLocks noChangeAspect="1"/>
            </p:cNvPicPr>
            <p:nvPr/>
          </p:nvPicPr>
          <p:blipFill rotWithShape="1">
            <a:blip r:embed="rId2">
              <a:extLst>
                <a:ext uri="{28A0092B-C50C-407E-A947-70E740481C1C}">
                  <a14:useLocalDpi xmlns:a14="http://schemas.microsoft.com/office/drawing/2010/main" val="0"/>
                </a:ext>
              </a:extLst>
            </a:blip>
            <a:srcRect b="17304"/>
            <a:stretch/>
          </p:blipFill>
          <p:spPr>
            <a:xfrm>
              <a:off x="4524164" y="166544"/>
              <a:ext cx="1686447" cy="3536776"/>
            </a:xfrm>
            <a:prstGeom prst="rect">
              <a:avLst/>
            </a:prstGeom>
          </p:spPr>
        </p:pic>
        <p:pic>
          <p:nvPicPr>
            <p:cNvPr id="9" name="Picture 8">
              <a:extLst>
                <a:ext uri="{FF2B5EF4-FFF2-40B4-BE49-F238E27FC236}">
                  <a16:creationId xmlns:a16="http://schemas.microsoft.com/office/drawing/2014/main" id="{7FB15892-BB8D-90DE-43C5-226F06BC23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20347" y="66636"/>
              <a:ext cx="1894079" cy="3743245"/>
            </a:xfrm>
            <a:prstGeom prst="rect">
              <a:avLst/>
            </a:prstGeom>
          </p:spPr>
        </p:pic>
      </p:grpSp>
      <p:pic>
        <p:nvPicPr>
          <p:cNvPr id="12" name="Picture 11" descr="Graphical user interface, application&#10;&#10;Description automatically generated">
            <a:extLst>
              <a:ext uri="{FF2B5EF4-FFF2-40B4-BE49-F238E27FC236}">
                <a16:creationId xmlns:a16="http://schemas.microsoft.com/office/drawing/2014/main" id="{26C947B6-E94D-D438-946E-7BC5785EB13C}"/>
              </a:ext>
            </a:extLst>
          </p:cNvPr>
          <p:cNvPicPr>
            <a:picLocks noChangeAspect="1"/>
          </p:cNvPicPr>
          <p:nvPr/>
        </p:nvPicPr>
        <p:blipFill rotWithShape="1">
          <a:blip r:embed="rId4">
            <a:extLst>
              <a:ext uri="{28A0092B-C50C-407E-A947-70E740481C1C}">
                <a14:useLocalDpi xmlns:a14="http://schemas.microsoft.com/office/drawing/2010/main" val="0"/>
              </a:ext>
            </a:extLst>
          </a:blip>
          <a:srcRect l="16784" t="9816" r="16522" b="9706"/>
          <a:stretch/>
        </p:blipFill>
        <p:spPr>
          <a:xfrm>
            <a:off x="10025461" y="2344060"/>
            <a:ext cx="1994903" cy="3791384"/>
          </a:xfrm>
          <a:prstGeom prst="rect">
            <a:avLst/>
          </a:prstGeom>
        </p:spPr>
      </p:pic>
      <p:pic>
        <p:nvPicPr>
          <p:cNvPr id="6" name="Picture 5" descr="Graphical user interface, text, application, chat or text message&#10;&#10;Description automatically generated">
            <a:extLst>
              <a:ext uri="{FF2B5EF4-FFF2-40B4-BE49-F238E27FC236}">
                <a16:creationId xmlns:a16="http://schemas.microsoft.com/office/drawing/2014/main" id="{F67745C2-A569-5CD3-F559-FCCECFC8FA3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2003"/>
          <a:stretch/>
        </p:blipFill>
        <p:spPr>
          <a:xfrm>
            <a:off x="8022553" y="3296507"/>
            <a:ext cx="1828260" cy="3272969"/>
          </a:xfrm>
          <a:prstGeom prst="rect">
            <a:avLst/>
          </a:prstGeom>
        </p:spPr>
      </p:pic>
      <p:pic>
        <p:nvPicPr>
          <p:cNvPr id="14" name="Picture 13" descr="Graphical user interface, application&#10;&#10;Description automatically generated">
            <a:extLst>
              <a:ext uri="{FF2B5EF4-FFF2-40B4-BE49-F238E27FC236}">
                <a16:creationId xmlns:a16="http://schemas.microsoft.com/office/drawing/2014/main" id="{CFA3AFC5-4E39-EB2B-3A4B-371242AF7BD7}"/>
              </a:ext>
            </a:extLst>
          </p:cNvPr>
          <p:cNvPicPr>
            <a:picLocks noChangeAspect="1"/>
          </p:cNvPicPr>
          <p:nvPr/>
        </p:nvPicPr>
        <p:blipFill rotWithShape="1">
          <a:blip r:embed="rId6">
            <a:extLst>
              <a:ext uri="{28A0092B-C50C-407E-A947-70E740481C1C}">
                <a14:useLocalDpi xmlns:a14="http://schemas.microsoft.com/office/drawing/2010/main" val="0"/>
              </a:ext>
            </a:extLst>
          </a:blip>
          <a:srcRect l="52083" t="6870" r="9779" b="13977"/>
          <a:stretch/>
        </p:blipFill>
        <p:spPr>
          <a:xfrm>
            <a:off x="4878166" y="1953955"/>
            <a:ext cx="2150761" cy="4446710"/>
          </a:xfrm>
          <a:prstGeom prst="rect">
            <a:avLst/>
          </a:prstGeom>
        </p:spPr>
      </p:pic>
    </p:spTree>
    <p:extLst>
      <p:ext uri="{BB962C8B-B14F-4D97-AF65-F5344CB8AC3E}">
        <p14:creationId xmlns:p14="http://schemas.microsoft.com/office/powerpoint/2010/main" val="3918118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E9A032A-68D5-52D3-0B56-D336163C9720}"/>
              </a:ext>
            </a:extLst>
          </p:cNvPr>
          <p:cNvSpPr>
            <a:spLocks noGrp="1"/>
          </p:cNvSpPr>
          <p:nvPr>
            <p:ph sz="half" idx="2"/>
          </p:nvPr>
        </p:nvSpPr>
        <p:spPr>
          <a:xfrm>
            <a:off x="365760" y="1433688"/>
            <a:ext cx="5041618" cy="5272947"/>
          </a:xfrm>
        </p:spPr>
        <p:txBody>
          <a:bodyPr/>
          <a:lstStyle/>
          <a:p>
            <a:pPr marL="0" lvl="1" indent="0">
              <a:spcBef>
                <a:spcPts val="0"/>
              </a:spcBef>
              <a:buNone/>
            </a:pPr>
            <a:r>
              <a:rPr lang="en-US" sz="1800" b="1" dirty="0">
                <a:solidFill>
                  <a:schemeClr val="bg1"/>
                </a:solidFill>
                <a:latin typeface="Arial" panose="020B0604020202020204" pitchFamily="34" charset="0"/>
                <a:cs typeface="Arial" panose="020B0604020202020204" pitchFamily="34" charset="0"/>
              </a:rPr>
              <a:t>Website</a:t>
            </a:r>
          </a:p>
          <a:p>
            <a:pPr marL="0" lvl="1" indent="0">
              <a:spcBef>
                <a:spcPts val="0"/>
              </a:spcBef>
              <a:spcAft>
                <a:spcPts val="600"/>
              </a:spcAft>
              <a:buNone/>
            </a:pPr>
            <a:r>
              <a:rPr lang="en-US" sz="1200" i="1" dirty="0">
                <a:solidFill>
                  <a:schemeClr val="accent3"/>
                </a:solidFill>
                <a:latin typeface="Arial" panose="020B0604020202020204" pitchFamily="34" charset="0"/>
                <a:cs typeface="Arial" panose="020B0604020202020204" pitchFamily="34" charset="0"/>
              </a:rPr>
              <a:t>unicaremass.com</a:t>
            </a:r>
          </a:p>
          <a:p>
            <a:pPr marL="285750" lvl="1" indent="-285750">
              <a:spcBef>
                <a:spcPts val="0"/>
              </a:spcBef>
              <a:spcAft>
                <a:spcPts val="600"/>
              </a:spcAft>
              <a:buFont typeface="Courier New" panose="02070309020205020404" pitchFamily="49" charset="0"/>
              <a:buChar char="o"/>
            </a:pPr>
            <a:r>
              <a:rPr lang="en-US" sz="1200" dirty="0">
                <a:solidFill>
                  <a:schemeClr val="bg1"/>
                </a:solidFill>
                <a:latin typeface="Arial" panose="020B0604020202020204" pitchFamily="34" charset="0"/>
                <a:cs typeface="Arial" panose="020B0604020202020204" pitchFamily="34" charset="0"/>
              </a:rPr>
              <a:t>The UniCare website has a robust amount of information and resources for members all in one place.</a:t>
            </a:r>
          </a:p>
          <a:p>
            <a:pPr marL="285750" lvl="1" indent="-285750">
              <a:spcBef>
                <a:spcPts val="0"/>
              </a:spcBef>
              <a:spcAft>
                <a:spcPts val="600"/>
              </a:spcAft>
              <a:buFont typeface="Courier New" panose="02070309020205020404" pitchFamily="49" charset="0"/>
              <a:buChar char="o"/>
            </a:pPr>
            <a:r>
              <a:rPr lang="en-US" sz="1200" dirty="0">
                <a:solidFill>
                  <a:schemeClr val="bg1"/>
                </a:solidFill>
                <a:latin typeface="Arial" panose="020B0604020202020204" pitchFamily="34" charset="0"/>
                <a:cs typeface="Arial" panose="020B0604020202020204" pitchFamily="34" charset="0"/>
              </a:rPr>
              <a:t>Explore our health plans, navigate to the Find Care tool and secure member portal login, download plan materials, member handbooks and forms, and submit a form to request printed materials via the mail.</a:t>
            </a:r>
          </a:p>
          <a:p>
            <a:pPr marL="285750" lvl="1" indent="-285750">
              <a:spcBef>
                <a:spcPts val="0"/>
              </a:spcBef>
              <a:spcAft>
                <a:spcPts val="600"/>
              </a:spcAft>
              <a:buFont typeface="Courier New" panose="02070309020205020404" pitchFamily="49" charset="0"/>
              <a:buChar char="o"/>
            </a:pPr>
            <a:r>
              <a:rPr lang="en-US" sz="1200" dirty="0">
                <a:solidFill>
                  <a:schemeClr val="bg1"/>
                </a:solidFill>
                <a:latin typeface="Arial" panose="020B0604020202020204" pitchFamily="34" charset="0"/>
                <a:cs typeface="Arial" panose="020B0604020202020204" pitchFamily="34" charset="0"/>
              </a:rPr>
              <a:t>Find customer service and contact information.</a:t>
            </a:r>
          </a:p>
          <a:p>
            <a:pPr marL="285750" lvl="1" indent="-285750">
              <a:spcBef>
                <a:spcPts val="0"/>
              </a:spcBef>
              <a:spcAft>
                <a:spcPts val="600"/>
              </a:spcAft>
              <a:buFont typeface="Courier New" panose="02070309020205020404" pitchFamily="49" charset="0"/>
              <a:buChar char="o"/>
            </a:pPr>
            <a:r>
              <a:rPr lang="en-US" sz="1200" dirty="0">
                <a:solidFill>
                  <a:schemeClr val="bg1"/>
                </a:solidFill>
                <a:latin typeface="Arial" panose="020B0604020202020204" pitchFamily="34" charset="0"/>
                <a:cs typeface="Arial" panose="020B0604020202020204" pitchFamily="34" charset="0"/>
              </a:rPr>
              <a:t>Member information on our website is also available in Spanish.</a:t>
            </a:r>
          </a:p>
          <a:p>
            <a:pPr marL="0" lvl="1" indent="0">
              <a:spcBef>
                <a:spcPts val="0"/>
              </a:spcBef>
              <a:spcAft>
                <a:spcPts val="600"/>
              </a:spcAft>
              <a:buNone/>
            </a:pPr>
            <a:endParaRPr lang="en-US" sz="1400" dirty="0">
              <a:solidFill>
                <a:schemeClr val="bg1"/>
              </a:solidFill>
              <a:latin typeface="Arial" panose="020B0604020202020204" pitchFamily="34" charset="0"/>
              <a:cs typeface="Arial" panose="020B0604020202020204" pitchFamily="34" charset="0"/>
            </a:endParaRPr>
          </a:p>
          <a:p>
            <a:pPr marL="0" lvl="1" indent="0">
              <a:spcBef>
                <a:spcPts val="0"/>
              </a:spcBef>
              <a:buNone/>
            </a:pPr>
            <a:r>
              <a:rPr lang="en-US" sz="1800" b="1" dirty="0">
                <a:solidFill>
                  <a:schemeClr val="bg1"/>
                </a:solidFill>
                <a:latin typeface="Arial" panose="020B0604020202020204" pitchFamily="34" charset="0"/>
                <a:cs typeface="Arial" panose="020B0604020202020204" pitchFamily="34" charset="0"/>
              </a:rPr>
              <a:t>Member Portal</a:t>
            </a:r>
          </a:p>
          <a:p>
            <a:pPr marL="0" lvl="1" indent="0">
              <a:spcBef>
                <a:spcPts val="0"/>
              </a:spcBef>
              <a:spcAft>
                <a:spcPts val="600"/>
              </a:spcAft>
              <a:buNone/>
            </a:pPr>
            <a:r>
              <a:rPr lang="en-US" sz="1200" i="1" dirty="0">
                <a:solidFill>
                  <a:schemeClr val="accent3"/>
                </a:solidFill>
                <a:latin typeface="Arial" panose="020B0604020202020204" pitchFamily="34" charset="0"/>
                <a:cs typeface="Arial" panose="020B0604020202020204" pitchFamily="34" charset="0"/>
              </a:rPr>
              <a:t>unicare.com/mass/login</a:t>
            </a:r>
          </a:p>
          <a:p>
            <a:pPr marL="285750" lvl="1" indent="-285750">
              <a:spcBef>
                <a:spcPts val="0"/>
              </a:spcBef>
              <a:spcAft>
                <a:spcPts val="600"/>
              </a:spcAft>
              <a:buFont typeface="Courier New" panose="02070309020205020404" pitchFamily="49" charset="0"/>
              <a:buChar char="o"/>
            </a:pPr>
            <a:r>
              <a:rPr lang="en-US" sz="1200" dirty="0">
                <a:solidFill>
                  <a:schemeClr val="bg1"/>
                </a:solidFill>
                <a:latin typeface="Arial" panose="020B0604020202020204" pitchFamily="34" charset="0"/>
                <a:cs typeface="Arial" panose="020B0604020202020204" pitchFamily="34" charset="0"/>
              </a:rPr>
              <a:t>Login to the secure member portal to access plan materials, reimbursement forms, chat with member services, submit and check claims and more.</a:t>
            </a:r>
          </a:p>
          <a:p>
            <a:pPr marL="0" lvl="1" indent="0">
              <a:spcBef>
                <a:spcPts val="0"/>
              </a:spcBef>
              <a:spcAft>
                <a:spcPts val="600"/>
              </a:spcAft>
              <a:buNone/>
            </a:pPr>
            <a:endParaRPr lang="en-US" sz="1400" dirty="0">
              <a:solidFill>
                <a:schemeClr val="bg1"/>
              </a:solidFill>
              <a:latin typeface="Arial" panose="020B0604020202020204" pitchFamily="34" charset="0"/>
              <a:cs typeface="Arial" panose="020B0604020202020204" pitchFamily="34" charset="0"/>
            </a:endParaRPr>
          </a:p>
          <a:p>
            <a:pPr marL="0" lvl="1" indent="0">
              <a:spcBef>
                <a:spcPts val="0"/>
              </a:spcBef>
              <a:spcAft>
                <a:spcPts val="600"/>
              </a:spcAft>
              <a:buNone/>
            </a:pPr>
            <a:r>
              <a:rPr lang="en-US" sz="1800" b="1" i="0" dirty="0">
                <a:solidFill>
                  <a:schemeClr val="bg1"/>
                </a:solidFill>
                <a:effectLst/>
                <a:latin typeface="Arial" panose="020B0604020202020204" pitchFamily="34" charset="0"/>
                <a:cs typeface="Arial" panose="020B0604020202020204" pitchFamily="34" charset="0"/>
              </a:rPr>
              <a:t>Sign up for direct deposits</a:t>
            </a:r>
          </a:p>
          <a:p>
            <a:pPr>
              <a:spcBef>
                <a:spcPts val="0"/>
              </a:spcBef>
              <a:spcAft>
                <a:spcPts val="600"/>
              </a:spcAft>
            </a:pPr>
            <a:r>
              <a:rPr lang="en-US" sz="1200" dirty="0">
                <a:solidFill>
                  <a:schemeClr val="bg1"/>
                </a:solidFill>
                <a:latin typeface="Arial" panose="020B0604020202020204" pitchFamily="34" charset="0"/>
                <a:cs typeface="Arial" panose="020B0604020202020204" pitchFamily="34" charset="0"/>
              </a:rPr>
              <a:t>I</a:t>
            </a:r>
            <a:r>
              <a:rPr lang="en-US" sz="1200" b="0" i="0" dirty="0">
                <a:solidFill>
                  <a:schemeClr val="bg1"/>
                </a:solidFill>
                <a:effectLst/>
                <a:latin typeface="Arial" panose="020B0604020202020204" pitchFamily="34" charset="0"/>
                <a:cs typeface="Arial" panose="020B0604020202020204" pitchFamily="34" charset="0"/>
              </a:rPr>
              <a:t>nstead of waiting for a check to come in the mail, you can receive your money directly in your bank account by signing up for direct deposit. </a:t>
            </a:r>
          </a:p>
          <a:p>
            <a:pPr>
              <a:spcBef>
                <a:spcPts val="0"/>
              </a:spcBef>
              <a:spcAft>
                <a:spcPts val="600"/>
              </a:spcAft>
            </a:pPr>
            <a:r>
              <a:rPr lang="en-US" sz="1200" b="0" i="0" dirty="0">
                <a:solidFill>
                  <a:schemeClr val="bg1"/>
                </a:solidFill>
                <a:effectLst/>
                <a:latin typeface="Arial" panose="020B0604020202020204" pitchFamily="34" charset="0"/>
                <a:cs typeface="Arial" panose="020B0604020202020204" pitchFamily="34" charset="0"/>
              </a:rPr>
              <a:t>Visit our website to learn more.</a:t>
            </a:r>
            <a:endParaRPr lang="en-US" sz="1200" dirty="0">
              <a:solidFill>
                <a:schemeClr val="bg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7D66FF5-5B3F-ABFB-2F6A-C046049EC527}"/>
              </a:ext>
            </a:extLst>
          </p:cNvPr>
          <p:cNvSpPr>
            <a:spLocks noGrp="1"/>
          </p:cNvSpPr>
          <p:nvPr>
            <p:ph type="sldNum" sz="quarter" idx="12"/>
          </p:nvPr>
        </p:nvSpPr>
        <p:spPr/>
        <p:txBody>
          <a:bodyPr/>
          <a:lstStyle/>
          <a:p>
            <a:fld id="{43C60FF2-A63C-458C-B3FD-0047AF235190}" type="slidenum">
              <a:rPr lang="en-US" smtClean="0"/>
              <a:pPr/>
              <a:t>6</a:t>
            </a:fld>
            <a:endParaRPr lang="en-US" dirty="0"/>
          </a:p>
        </p:txBody>
      </p:sp>
      <p:sp>
        <p:nvSpPr>
          <p:cNvPr id="2" name="Title 1">
            <a:extLst>
              <a:ext uri="{FF2B5EF4-FFF2-40B4-BE49-F238E27FC236}">
                <a16:creationId xmlns:a16="http://schemas.microsoft.com/office/drawing/2014/main" id="{F1966E99-5525-9A3C-CFE2-6F5F0982D324}"/>
              </a:ext>
            </a:extLst>
          </p:cNvPr>
          <p:cNvSpPr>
            <a:spLocks noGrp="1"/>
          </p:cNvSpPr>
          <p:nvPr>
            <p:ph type="title"/>
          </p:nvPr>
        </p:nvSpPr>
        <p:spPr/>
        <p:txBody>
          <a:bodyPr/>
          <a:lstStyle/>
          <a:p>
            <a:r>
              <a:rPr lang="en-US" sz="3600" dirty="0"/>
              <a:t>More Tools &amp; Wellness Resources for </a:t>
            </a:r>
            <a:r>
              <a:rPr lang="en-US" sz="3600" dirty="0" err="1"/>
              <a:t>UniCare</a:t>
            </a:r>
            <a:r>
              <a:rPr lang="en-US" sz="3600" dirty="0"/>
              <a:t> Members</a:t>
            </a:r>
          </a:p>
        </p:txBody>
      </p:sp>
      <p:sp>
        <p:nvSpPr>
          <p:cNvPr id="10" name="TextBox 9">
            <a:extLst>
              <a:ext uri="{FF2B5EF4-FFF2-40B4-BE49-F238E27FC236}">
                <a16:creationId xmlns:a16="http://schemas.microsoft.com/office/drawing/2014/main" id="{1A46CC0B-EBC4-9448-DB94-19D3D6AAD9D8}"/>
              </a:ext>
            </a:extLst>
          </p:cNvPr>
          <p:cNvSpPr txBox="1"/>
          <p:nvPr/>
        </p:nvSpPr>
        <p:spPr>
          <a:xfrm>
            <a:off x="6282812" y="1433688"/>
            <a:ext cx="5737551" cy="5232202"/>
          </a:xfrm>
          <a:prstGeom prst="rect">
            <a:avLst/>
          </a:prstGeom>
          <a:noFill/>
        </p:spPr>
        <p:txBody>
          <a:bodyPr wrap="square">
            <a:spAutoFit/>
          </a:bodyPr>
          <a:lstStyle/>
          <a:p>
            <a:pPr marL="0" lvl="1">
              <a:spcAft>
                <a:spcPts val="600"/>
              </a:spcAft>
            </a:pPr>
            <a:r>
              <a:rPr lang="en-US" b="1" dirty="0">
                <a:latin typeface="Arial" panose="020B0604020202020204" pitchFamily="34" charset="0"/>
                <a:cs typeface="Arial" panose="020B0604020202020204" pitchFamily="34" charset="0"/>
              </a:rPr>
              <a:t>Fitness Reimbursement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Receive reimbursement of up to $100 toward membership at a fitness club or other fitness activities such as yoga and Zumba classes, personal trainers, sports teams, and more.</a:t>
            </a:r>
          </a:p>
          <a:p>
            <a:pPr marL="171450" lvl="1" indent="-171450">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Download the reimbursement form on our website.</a:t>
            </a:r>
          </a:p>
          <a:p>
            <a:pPr marL="0" lvl="1">
              <a:spcAft>
                <a:spcPts val="600"/>
              </a:spcAft>
            </a:pPr>
            <a:endParaRPr lang="en-US" sz="1200" dirty="0">
              <a:latin typeface="Arial" panose="020B0604020202020204" pitchFamily="34" charset="0"/>
              <a:cs typeface="Arial" panose="020B0604020202020204" pitchFamily="34" charset="0"/>
            </a:endParaRPr>
          </a:p>
          <a:p>
            <a:pPr marL="0" lvl="1">
              <a:spcAft>
                <a:spcPts val="600"/>
              </a:spcAft>
            </a:pPr>
            <a:r>
              <a:rPr lang="en-US" b="1" dirty="0">
                <a:latin typeface="Arial" panose="020B0604020202020204" pitchFamily="34" charset="0"/>
                <a:cs typeface="Arial" panose="020B0604020202020204" pitchFamily="34" charset="0"/>
              </a:rPr>
              <a:t>Diabetes Prevention Program Reimbursement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Receive reimbursement of up to $500 when you complete 20 or more sessions in an approved diabetes prevention program. </a:t>
            </a:r>
          </a:p>
          <a:p>
            <a:pPr marL="171450" lvl="1" indent="-171450">
              <a:spcAft>
                <a:spcPts val="600"/>
              </a:spcAft>
              <a:buFont typeface="Arial" panose="020B0604020202020204" pitchFamily="34" charset="0"/>
              <a:buChar char="•"/>
            </a:pPr>
            <a:r>
              <a:rPr lang="en-US" sz="1200" dirty="0">
                <a:latin typeface="Arial" panose="020B0604020202020204" pitchFamily="34" charset="0"/>
                <a:cs typeface="Arial" panose="020B0604020202020204" pitchFamily="34" charset="0"/>
              </a:rPr>
              <a:t>Download the reimbursement form on our website.</a:t>
            </a:r>
          </a:p>
          <a:p>
            <a:pPr marL="0" lvl="1">
              <a:spcAft>
                <a:spcPts val="600"/>
              </a:spcAft>
            </a:pPr>
            <a:endParaRPr lang="en-US" sz="1200" dirty="0">
              <a:latin typeface="Arial" panose="020B0604020202020204" pitchFamily="34" charset="0"/>
              <a:cs typeface="Arial" panose="020B0604020202020204" pitchFamily="34" charset="0"/>
            </a:endParaRPr>
          </a:p>
          <a:p>
            <a:pPr marL="0" lvl="1">
              <a:spcAft>
                <a:spcPts val="600"/>
              </a:spcAft>
            </a:pPr>
            <a:r>
              <a:rPr lang="en-US" b="1" dirty="0">
                <a:latin typeface="Arial" panose="020B0604020202020204" pitchFamily="34" charset="0"/>
                <a:cs typeface="Arial" panose="020B0604020202020204" pitchFamily="34" charset="0"/>
              </a:rPr>
              <a:t>Special Offers / Discounts</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Get discounts on many health-related products and services, like programs for weight management, stress reduction, baby items, glasses, pet care, and more.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Log in to the secure member portal to view Special Offers.</a:t>
            </a:r>
            <a:endParaRPr lang="en-US" sz="1200" dirty="0">
              <a:latin typeface="Arial" panose="020B0604020202020204" pitchFamily="34" charset="0"/>
              <a:cs typeface="Arial" panose="020B0604020202020204" pitchFamily="34" charset="0"/>
            </a:endParaRPr>
          </a:p>
          <a:p>
            <a:pPr marL="0" lvl="1">
              <a:spcAft>
                <a:spcPts val="600"/>
              </a:spcAft>
            </a:pPr>
            <a:endParaRPr lang="en-US" sz="1200" dirty="0">
              <a:latin typeface="Arial" panose="020B0604020202020204" pitchFamily="34" charset="0"/>
              <a:cs typeface="Arial" panose="020B0604020202020204" pitchFamily="34" charset="0"/>
            </a:endParaRPr>
          </a:p>
          <a:p>
            <a:pPr marL="0" lvl="1">
              <a:spcAft>
                <a:spcPts val="600"/>
              </a:spcAft>
            </a:pPr>
            <a:r>
              <a:rPr lang="en-US" b="1" dirty="0">
                <a:latin typeface="Arial" panose="020B0604020202020204" pitchFamily="34" charset="0"/>
                <a:cs typeface="Arial" panose="020B0604020202020204" pitchFamily="34" charset="0"/>
              </a:rPr>
              <a:t>Smoking Cessation</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Counseling for tobacco dependence/smoking cessation is covered up to a limit of 300 minutes per plan year. It is reimbursed up to the Plan's allowed amount. </a:t>
            </a:r>
          </a:p>
          <a:p>
            <a:pPr marL="171450" lvl="1" indent="-171450">
              <a:spcAft>
                <a:spcPts val="600"/>
              </a:spcAft>
              <a:buFont typeface="Arial" panose="020B0604020202020204" pitchFamily="34" charset="0"/>
              <a:buChar char="•"/>
            </a:pPr>
            <a:r>
              <a:rPr lang="en-US" sz="1200" b="0" i="0" dirty="0">
                <a:effectLst/>
                <a:latin typeface="Arial" panose="020B0604020202020204" pitchFamily="34" charset="0"/>
                <a:cs typeface="Arial" panose="020B0604020202020204" pitchFamily="34" charset="0"/>
              </a:rPr>
              <a:t>Find details in your member handbook.</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4527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Notification Process</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7</a:t>
            </a:fld>
            <a:endParaRPr lang="en-US" dirty="0"/>
          </a:p>
        </p:txBody>
      </p:sp>
      <p:sp>
        <p:nvSpPr>
          <p:cNvPr id="5" name="Content Placeholder 2">
            <a:extLst>
              <a:ext uri="{FF2B5EF4-FFF2-40B4-BE49-F238E27FC236}">
                <a16:creationId xmlns:a16="http://schemas.microsoft.com/office/drawing/2014/main" id="{0A8A6875-51D1-90EE-07C3-19ED01564A8D}"/>
              </a:ext>
            </a:extLst>
          </p:cNvPr>
          <p:cNvSpPr txBox="1">
            <a:spLocks/>
          </p:cNvSpPr>
          <p:nvPr/>
        </p:nvSpPr>
        <p:spPr>
          <a:xfrm>
            <a:off x="508000" y="1308101"/>
            <a:ext cx="11512364" cy="1880506"/>
          </a:xfrm>
          <a:prstGeom prst="rect">
            <a:avLst/>
          </a:prstGeom>
        </p:spPr>
        <p:txBody>
          <a:bodyPr>
            <a:normAutofit fontScale="250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6400" dirty="0"/>
              <a:t>UniCare requires notification for certain procedures and services, to determine eligibility for benefits. See our </a:t>
            </a:r>
            <a:br>
              <a:rPr lang="en-US" sz="6400" dirty="0"/>
            </a:br>
            <a:r>
              <a:rPr lang="en-US" sz="6400" dirty="0">
                <a:hlinkClick r:id="rId2"/>
              </a:rPr>
              <a:t>Provider Reference Sheet</a:t>
            </a:r>
            <a:r>
              <a:rPr lang="en-US" sz="6400" dirty="0"/>
              <a:t> for the list of these procedure and who to contact for review. </a:t>
            </a:r>
            <a:br>
              <a:rPr lang="en-US" sz="6400" dirty="0"/>
            </a:br>
            <a:endParaRPr lang="en-US" sz="6400" dirty="0"/>
          </a:p>
          <a:p>
            <a:r>
              <a:rPr lang="en-US" sz="6400" dirty="0"/>
              <a:t>Contact Carelon directly for services they will be reviewing (such as echocardiography and high-tech imaging): </a:t>
            </a:r>
          </a:p>
          <a:p>
            <a:pPr lvl="1"/>
            <a:r>
              <a:rPr lang="en-US" sz="6400" dirty="0"/>
              <a:t>By phone: 866-766-0247 or via</a:t>
            </a:r>
          </a:p>
          <a:p>
            <a:pPr lvl="1"/>
            <a:r>
              <a:rPr lang="en-US" sz="6400" dirty="0"/>
              <a:t>Provider portal: https://www.careloninsights.com/provider-resources</a:t>
            </a:r>
            <a:br>
              <a:rPr lang="en-US" sz="6400" dirty="0"/>
            </a:br>
            <a:endParaRPr lang="en-US" sz="6400" dirty="0"/>
          </a:p>
          <a:p>
            <a:r>
              <a:rPr lang="en-US" sz="6400" dirty="0"/>
              <a:t>Services remaining under UniCare review:</a:t>
            </a:r>
          </a:p>
          <a:p>
            <a:pPr lvl="1"/>
            <a:r>
              <a:rPr lang="en-US" sz="6400" dirty="0"/>
              <a:t>Call 800-442-9300 or  Fax information to 877-745-8636</a:t>
            </a:r>
            <a:br>
              <a:rPr lang="en-US" sz="6400" dirty="0"/>
            </a:br>
            <a:endParaRPr lang="en-US" sz="6400" dirty="0"/>
          </a:p>
          <a:p>
            <a:r>
              <a:rPr lang="en-US" sz="6400" dirty="0"/>
              <a:t>Contact Express Scripts for most specialty drug questions or patient-related pharmacy questions: 1-855-283-7679 (toll free)</a:t>
            </a:r>
          </a:p>
          <a:p>
            <a:pPr marL="0" indent="0">
              <a:buNone/>
            </a:pPr>
            <a:endParaRPr lang="en-US" sz="6400" dirty="0"/>
          </a:p>
          <a:p>
            <a:r>
              <a:rPr lang="en-US" sz="6400" dirty="0"/>
              <a:t>Behavioral Health Authorizations:  Carelon is continuing to do the authorizations for BH and Substance Abuse services.  They have a new </a:t>
            </a:r>
            <a:r>
              <a:rPr lang="en-US" sz="6400" dirty="0" err="1"/>
              <a:t>ProviderConnect</a:t>
            </a:r>
            <a:r>
              <a:rPr lang="en-US" sz="6400" dirty="0"/>
              <a:t> system. </a:t>
            </a:r>
          </a:p>
          <a:p>
            <a:pPr lvl="1"/>
            <a:r>
              <a:rPr lang="en-US" sz="6000" u="sng" dirty="0">
                <a:hlinkClick r:id="rId3"/>
              </a:rPr>
              <a:t>https://www.valueoptions.com/pc/eProvider/providerLogin.do</a:t>
            </a:r>
            <a:r>
              <a:rPr lang="en-US" sz="6000" dirty="0"/>
              <a:t> </a:t>
            </a:r>
          </a:p>
          <a:p>
            <a:endParaRPr lang="en-US" sz="6400" dirty="0"/>
          </a:p>
          <a:p>
            <a:r>
              <a:rPr lang="en-US" sz="6400" dirty="0"/>
              <a:t>Carelon has a dedicated EDI Helpdesk for direct support with </a:t>
            </a:r>
            <a:r>
              <a:rPr lang="en-US" sz="6400" dirty="0" err="1"/>
              <a:t>ProviderConnect</a:t>
            </a:r>
            <a:r>
              <a:rPr lang="en-US" sz="6400" dirty="0"/>
              <a:t>:</a:t>
            </a:r>
          </a:p>
          <a:p>
            <a:pPr lvl="1"/>
            <a:r>
              <a:rPr lang="en-US" sz="6000" dirty="0"/>
              <a:t>Phone: 888-247-9311 8 a.m. to 6 p. m. EST</a:t>
            </a:r>
          </a:p>
          <a:p>
            <a:pPr lvl="1"/>
            <a:r>
              <a:rPr lang="en-US" sz="6000" dirty="0"/>
              <a:t>E-mail: </a:t>
            </a:r>
            <a:r>
              <a:rPr lang="en-US" sz="6000" u="sng" dirty="0">
                <a:hlinkClick r:id="rId4"/>
              </a:rPr>
              <a:t>e-supportservices@beaconhealthoptions.com</a:t>
            </a:r>
            <a:endParaRPr lang="en-US" sz="6000" dirty="0"/>
          </a:p>
          <a:p>
            <a:endParaRPr lang="en-US" sz="8000" dirty="0"/>
          </a:p>
          <a:p>
            <a:endParaRPr lang="en-US" dirty="0"/>
          </a:p>
        </p:txBody>
      </p:sp>
    </p:spTree>
    <p:extLst>
      <p:ext uri="{BB962C8B-B14F-4D97-AF65-F5344CB8AC3E}">
        <p14:creationId xmlns:p14="http://schemas.microsoft.com/office/powerpoint/2010/main" val="2354428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Claims</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8</a:t>
            </a:fld>
            <a:endParaRPr lang="en-US" dirty="0"/>
          </a:p>
        </p:txBody>
      </p:sp>
      <p:sp>
        <p:nvSpPr>
          <p:cNvPr id="6" name="Content Placeholder 2">
            <a:extLst>
              <a:ext uri="{FF2B5EF4-FFF2-40B4-BE49-F238E27FC236}">
                <a16:creationId xmlns:a16="http://schemas.microsoft.com/office/drawing/2014/main" id="{C19B213D-6C92-C1B6-2903-F2AE56454E93}"/>
              </a:ext>
            </a:extLst>
          </p:cNvPr>
          <p:cNvSpPr txBox="1">
            <a:spLocks/>
          </p:cNvSpPr>
          <p:nvPr/>
        </p:nvSpPr>
        <p:spPr>
          <a:xfrm>
            <a:off x="1981200" y="1447801"/>
            <a:ext cx="8458200" cy="4678363"/>
          </a:xfrm>
          <a:prstGeom prst="rect">
            <a:avLst/>
          </a:prstGeom>
        </p:spPr>
        <p:txBody>
          <a:bodyPr>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r>
              <a:rPr lang="en-US" sz="2000" dirty="0">
                <a:cs typeface="Times" panose="02020603050405020304" pitchFamily="18" charset="0"/>
              </a:rPr>
              <a:t>UniCare accepts electronic claims submission from clearinghouses or via direct submission. The electronic Payor ID number for the UniCare State Indemnity Plan is 80314.</a:t>
            </a:r>
          </a:p>
          <a:p>
            <a:endParaRPr lang="en-US" sz="2000" dirty="0">
              <a:cs typeface="Times" panose="02020603050405020304" pitchFamily="18" charset="0"/>
            </a:endParaRPr>
          </a:p>
          <a:p>
            <a:r>
              <a:rPr lang="en-US" sz="2000" dirty="0">
                <a:cs typeface="Times" panose="02020603050405020304" pitchFamily="18" charset="0"/>
              </a:rPr>
              <a:t>Direct submissions for claims – You can submit claims direct to UniCare via Availity.com.  Register for Availity at availity.com and follow the prompts. </a:t>
            </a:r>
            <a:endParaRPr lang="en-US" dirty="0"/>
          </a:p>
        </p:txBody>
      </p:sp>
      <p:sp>
        <p:nvSpPr>
          <p:cNvPr id="8" name="Rounded Rectangular Callout 4">
            <a:extLst>
              <a:ext uri="{FF2B5EF4-FFF2-40B4-BE49-F238E27FC236}">
                <a16:creationId xmlns:a16="http://schemas.microsoft.com/office/drawing/2014/main" id="{B2EE00C1-2C49-AF7B-94F2-106251F1B04C}"/>
              </a:ext>
            </a:extLst>
          </p:cNvPr>
          <p:cNvSpPr/>
          <p:nvPr/>
        </p:nvSpPr>
        <p:spPr>
          <a:xfrm>
            <a:off x="1981200" y="4381500"/>
            <a:ext cx="7696200" cy="914400"/>
          </a:xfrm>
          <a:prstGeom prst="wedgeRoundRectCallout">
            <a:avLst>
              <a:gd name="adj1" fmla="val -26930"/>
              <a:gd name="adj2" fmla="val -99647"/>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For more details, see our website at:</a:t>
            </a:r>
            <a:br>
              <a:rPr lang="en-US" sz="1600" dirty="0">
                <a:solidFill>
                  <a:schemeClr val="tx1"/>
                </a:solidFill>
              </a:rPr>
            </a:br>
            <a:r>
              <a:rPr lang="en-US" sz="1600" dirty="0">
                <a:solidFill>
                  <a:schemeClr val="tx1"/>
                </a:solidFill>
              </a:rPr>
              <a:t> </a:t>
            </a:r>
            <a:r>
              <a:rPr lang="en-US" sz="1600" dirty="0">
                <a:solidFill>
                  <a:srgbClr val="FFFFFF"/>
                </a:solidFill>
                <a:hlinkClick r:id="rId2"/>
              </a:rPr>
              <a:t>unicarestateplan.com&gt;Providers&gt;Electronic Claims Filing</a:t>
            </a:r>
            <a:endParaRPr lang="en-US" sz="1600" dirty="0">
              <a:solidFill>
                <a:srgbClr val="FFFFFF"/>
              </a:solidFill>
            </a:endParaRPr>
          </a:p>
        </p:txBody>
      </p:sp>
    </p:spTree>
    <p:extLst>
      <p:ext uri="{BB962C8B-B14F-4D97-AF65-F5344CB8AC3E}">
        <p14:creationId xmlns:p14="http://schemas.microsoft.com/office/powerpoint/2010/main" val="4121192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189FD-D474-0FCD-C2B8-E1476B18F275}"/>
              </a:ext>
            </a:extLst>
          </p:cNvPr>
          <p:cNvSpPr>
            <a:spLocks noGrp="1"/>
          </p:cNvSpPr>
          <p:nvPr>
            <p:ph type="title"/>
          </p:nvPr>
        </p:nvSpPr>
        <p:spPr/>
        <p:txBody>
          <a:bodyPr/>
          <a:lstStyle/>
          <a:p>
            <a:r>
              <a:rPr lang="en-US" dirty="0"/>
              <a:t>Appeal Rights</a:t>
            </a:r>
          </a:p>
        </p:txBody>
      </p:sp>
      <p:sp>
        <p:nvSpPr>
          <p:cNvPr id="3" name="Footer Placeholder 2">
            <a:extLst>
              <a:ext uri="{FF2B5EF4-FFF2-40B4-BE49-F238E27FC236}">
                <a16:creationId xmlns:a16="http://schemas.microsoft.com/office/drawing/2014/main" id="{5F7C3D93-D1B1-6795-A597-22FFD3E63852}"/>
              </a:ext>
            </a:extLst>
          </p:cNvPr>
          <p:cNvSpPr>
            <a:spLocks noGrp="1"/>
          </p:cNvSpPr>
          <p:nvPr>
            <p:ph type="ftr" sz="quarter" idx="10"/>
          </p:nvPr>
        </p:nvSpPr>
        <p:spPr/>
        <p:txBody>
          <a:bodyPr/>
          <a:lstStyle/>
          <a:p>
            <a:r>
              <a:rPr lang="en-US"/>
              <a:t>COMPANY CONFIDENTIAL  |  FOR INTERNAL USE ONLY  |  DO NOT COPY</a:t>
            </a:r>
            <a:endParaRPr lang="en-US" dirty="0"/>
          </a:p>
        </p:txBody>
      </p:sp>
      <p:sp>
        <p:nvSpPr>
          <p:cNvPr id="4" name="Slide Number Placeholder 3">
            <a:extLst>
              <a:ext uri="{FF2B5EF4-FFF2-40B4-BE49-F238E27FC236}">
                <a16:creationId xmlns:a16="http://schemas.microsoft.com/office/drawing/2014/main" id="{614E72AB-A1DA-F49E-F4F0-84D9A6882EF0}"/>
              </a:ext>
            </a:extLst>
          </p:cNvPr>
          <p:cNvSpPr>
            <a:spLocks noGrp="1"/>
          </p:cNvSpPr>
          <p:nvPr>
            <p:ph type="sldNum" sz="quarter" idx="11"/>
          </p:nvPr>
        </p:nvSpPr>
        <p:spPr/>
        <p:txBody>
          <a:bodyPr/>
          <a:lstStyle/>
          <a:p>
            <a:fld id="{43C60FF2-A63C-458C-B3FD-0047AF235190}" type="slidenum">
              <a:rPr lang="en-US" smtClean="0"/>
              <a:pPr/>
              <a:t>9</a:t>
            </a:fld>
            <a:endParaRPr lang="en-US" dirty="0"/>
          </a:p>
        </p:txBody>
      </p:sp>
      <p:sp>
        <p:nvSpPr>
          <p:cNvPr id="6" name="Content Placeholder 2">
            <a:extLst>
              <a:ext uri="{FF2B5EF4-FFF2-40B4-BE49-F238E27FC236}">
                <a16:creationId xmlns:a16="http://schemas.microsoft.com/office/drawing/2014/main" id="{308236EE-348B-1D4D-E481-FBDC48D17C36}"/>
              </a:ext>
            </a:extLst>
          </p:cNvPr>
          <p:cNvSpPr txBox="1">
            <a:spLocks/>
          </p:cNvSpPr>
          <p:nvPr/>
        </p:nvSpPr>
        <p:spPr>
          <a:xfrm>
            <a:off x="1981200" y="1371601"/>
            <a:ext cx="8229600" cy="2895600"/>
          </a:xfrm>
          <a:prstGeom prst="rect">
            <a:avLst/>
          </a:prstGeom>
        </p:spPr>
        <p:txBody>
          <a:bodyPr>
            <a:normAutofit fontScale="700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746125" indent="-288925" algn="l" defTabSz="914400" rtl="0" eaLnBrk="1" latinLnBrk="0" hangingPunct="1">
              <a:lnSpc>
                <a:spcPct val="100000"/>
              </a:lnSpc>
              <a:spcBef>
                <a:spcPts val="300"/>
              </a:spcBef>
              <a:buFont typeface="Calibri" panose="020F050202020403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Calibri"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Calibri"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Calibri" panose="020B0604020202020204" pitchFamily="34" charset="0"/>
              <a:buChar char="•"/>
              <a:defRPr sz="1800" kern="1200">
                <a:solidFill>
                  <a:schemeClr val="tx1"/>
                </a:solidFill>
                <a:latin typeface="+mn-lt"/>
                <a:ea typeface="+mn-ea"/>
                <a:cs typeface="+mn-cs"/>
              </a:defRPr>
            </a:lvl9pPr>
          </a:lstStyle>
          <a:p>
            <a:pPr>
              <a:lnSpc>
                <a:spcPct val="120000"/>
              </a:lnSpc>
            </a:pPr>
            <a:r>
              <a:rPr lang="en-US" dirty="0"/>
              <a:t>Appeals for reconsideration of a denial by Managed Care department must be filed by telephone or in writing. All supporting documentation must be received within 3 business days of when the denial was received. </a:t>
            </a:r>
          </a:p>
          <a:p>
            <a:endParaRPr lang="en-US" dirty="0"/>
          </a:p>
          <a:p>
            <a:pPr>
              <a:lnSpc>
                <a:spcPct val="120000"/>
              </a:lnSpc>
            </a:pPr>
            <a:r>
              <a:rPr lang="en-US" dirty="0"/>
              <a:t>Appeals for claims reconsideration must be received by UniCare within   180 days of when the determination was made. </a:t>
            </a:r>
          </a:p>
          <a:p>
            <a:endParaRPr lang="en-US" dirty="0"/>
          </a:p>
          <a:p>
            <a:r>
              <a:rPr lang="en-US" dirty="0"/>
              <a:t>Send appeal requests and supporting documentation to: </a:t>
            </a:r>
          </a:p>
          <a:p>
            <a:endParaRPr lang="en-US" dirty="0"/>
          </a:p>
          <a:p>
            <a:endParaRPr lang="en-US" dirty="0"/>
          </a:p>
        </p:txBody>
      </p:sp>
      <p:sp>
        <p:nvSpPr>
          <p:cNvPr id="7" name="Rounded Rectangular Callout 5">
            <a:extLst>
              <a:ext uri="{FF2B5EF4-FFF2-40B4-BE49-F238E27FC236}">
                <a16:creationId xmlns:a16="http://schemas.microsoft.com/office/drawing/2014/main" id="{9F72EEF4-F8ED-3160-3457-E23194E9135D}"/>
              </a:ext>
            </a:extLst>
          </p:cNvPr>
          <p:cNvSpPr/>
          <p:nvPr/>
        </p:nvSpPr>
        <p:spPr>
          <a:xfrm>
            <a:off x="2667000" y="4495800"/>
            <a:ext cx="6629400" cy="1676400"/>
          </a:xfrm>
          <a:prstGeom prst="wedgeRoundRectCallout">
            <a:avLst>
              <a:gd name="adj1" fmla="val 33529"/>
              <a:gd name="adj2" fmla="val -62147"/>
              <a:gd name="adj3" fmla="val 166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UniCare State Indemnity Plan</a:t>
            </a:r>
          </a:p>
          <a:p>
            <a:pPr algn="ctr"/>
            <a:r>
              <a:rPr lang="en-US" sz="1600" b="1" dirty="0"/>
              <a:t>P. O. Box 2011</a:t>
            </a:r>
          </a:p>
          <a:p>
            <a:pPr algn="ctr"/>
            <a:r>
              <a:rPr lang="en-US" sz="1600" b="1" dirty="0"/>
              <a:t>Andover, MA 01810</a:t>
            </a:r>
          </a:p>
          <a:p>
            <a:pPr algn="ctr"/>
            <a:r>
              <a:rPr lang="en-US" sz="1600" b="1" dirty="0"/>
              <a:t> </a:t>
            </a:r>
          </a:p>
          <a:p>
            <a:pPr algn="ctr"/>
            <a:r>
              <a:rPr lang="en-US" sz="1600" b="1" dirty="0"/>
              <a:t>          Fax: 978-474-5179 (Managed Care)</a:t>
            </a:r>
          </a:p>
        </p:txBody>
      </p:sp>
    </p:spTree>
    <p:extLst>
      <p:ext uri="{BB962C8B-B14F-4D97-AF65-F5344CB8AC3E}">
        <p14:creationId xmlns:p14="http://schemas.microsoft.com/office/powerpoint/2010/main" val="3208090269"/>
      </p:ext>
    </p:extLst>
  </p:cSld>
  <p:clrMapOvr>
    <a:masterClrMapping/>
  </p:clrMapOvr>
</p:sld>
</file>

<file path=ppt/theme/theme1.xml><?xml version="1.0" encoding="utf-8"?>
<a:theme xmlns:a="http://schemas.openxmlformats.org/drawingml/2006/main" name="UniCareMA">
  <a:themeElements>
    <a:clrScheme name="UniCareMA">
      <a:dk1>
        <a:srgbClr val="5E5E5E"/>
      </a:dk1>
      <a:lt1>
        <a:srgbClr val="FFFFFF"/>
      </a:lt1>
      <a:dk2>
        <a:srgbClr val="00417E"/>
      </a:dk2>
      <a:lt2>
        <a:srgbClr val="F1F1F2"/>
      </a:lt2>
      <a:accent1>
        <a:srgbClr val="B5121B"/>
      </a:accent1>
      <a:accent2>
        <a:srgbClr val="3A84B5"/>
      </a:accent2>
      <a:accent3>
        <a:srgbClr val="8DC7E7"/>
      </a:accent3>
      <a:accent4>
        <a:srgbClr val="00919E"/>
      </a:accent4>
      <a:accent5>
        <a:srgbClr val="00417E"/>
      </a:accent5>
      <a:accent6>
        <a:srgbClr val="5E5E5E"/>
      </a:accent6>
      <a:hlink>
        <a:srgbClr val="3A84B5"/>
      </a:hlink>
      <a:folHlink>
        <a:srgbClr val="00919E"/>
      </a:folHlink>
    </a:clrScheme>
    <a:fontScheme name="AnthemCorpOption2020">
      <a:majorFont>
        <a:latin typeface="Franklin Gothic Medium"/>
        <a:ea typeface=""/>
        <a:cs typeface=""/>
      </a:majorFont>
      <a:minorFont>
        <a:latin typeface="Calibri"/>
        <a:ea typeface=""/>
        <a:cs typeface=""/>
      </a:minorFont>
    </a:fontScheme>
    <a:fmtScheme name="Smokey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4"/>
        </a:solidFill>
        <a:ln w="12700" algn="ctr">
          <a:noFill/>
          <a:miter lim="800000"/>
          <a:headEnd/>
          <a:tailEnd/>
        </a:ln>
      </a:spPr>
      <a:bodyPr vert="horz" wrap="square" lIns="91440" tIns="45720" rIns="88877" bIns="45720" rtlCol="0" anchor="t">
        <a:noAutofit/>
      </a:bodyPr>
      <a:lstStyle>
        <a:defPPr marR="0" indent="0" defTabSz="1218804" rtl="0" eaLnBrk="1" fontAlgn="auto" latinLnBrk="0" hangingPunct="1">
          <a:spcAft>
            <a:spcPts val="0"/>
          </a:spcAft>
          <a:buClrTx/>
          <a:buSzTx/>
          <a:buFontTx/>
          <a:buNone/>
          <a:tabLst/>
          <a:defRPr sz="1100" noProof="0" dirty="0" smtClean="0">
            <a:solidFill>
              <a:srgbClr val="C00000"/>
            </a:solidFill>
            <a:latin typeface="Calibri" panose="020F0502020204030204" pitchFamily="34" charset="0"/>
            <a:ea typeface="Open Sans" panose="020B0606030504020204" pitchFamily="34" charset="0"/>
            <a:cs typeface="Calibri" panose="020F0502020204030204" pitchFamily="34" charset="0"/>
          </a:defRPr>
        </a:defPPr>
      </a:lstStyle>
    </a:spDef>
    <a:txDef>
      <a:spPr/>
      <a:bodyPr vert="horz" lIns="0" tIns="0" rIns="0" bIns="0" rtlCol="0">
        <a:noAutofit/>
      </a:bodyPr>
      <a:lstStyle>
        <a:defPPr marL="0" indent="0" fontAlgn="ctr">
          <a:spcBef>
            <a:spcPts val="600"/>
          </a:spcBef>
          <a:buSzPct val="100000"/>
          <a:buNone/>
          <a:tabLst>
            <a:tab pos="914400" algn="l"/>
          </a:tabLst>
          <a:defRPr sz="1600" b="1" dirty="0" smtClean="0">
            <a:solidFill>
              <a:srgbClr val="5E5E5E"/>
            </a:solidFill>
            <a:ea typeface="Times New Roman" panose="02020603050405020304" pitchFamily="18" charset="0"/>
            <a:cs typeface="Calibri" panose="020F0502020204030204" pitchFamily="34" charset="0"/>
          </a:defRPr>
        </a:defPPr>
      </a:lstStyle>
    </a:txDef>
  </a:objectDefaults>
  <a:extraClrSchemeLst/>
  <a:extLst>
    <a:ext uri="{05A4C25C-085E-4340-85A3-A5531E510DB2}">
      <thm15:themeFamily xmlns:thm15="http://schemas.microsoft.com/office/thememl/2012/main" name="UniCareMA" id="{E90BBC43-56DA-4835-84E8-44173C39B8B2}" vid="{838D9083-523B-4908-95FA-2997097ADF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E4A854CD8094418BB86FFCC1AFA5FC" ma:contentTypeVersion="4" ma:contentTypeDescription="Create a new document." ma:contentTypeScope="" ma:versionID="861eaa850305052ee1f4fee820e89304">
  <xsd:schema xmlns:xsd="http://www.w3.org/2001/XMLSchema" xmlns:xs="http://www.w3.org/2001/XMLSchema" xmlns:p="http://schemas.microsoft.com/office/2006/metadata/properties" xmlns:ns2="8c539cae-c19f-43d8-9d45-9f94f4db8bec" xmlns:ns3="1f5a7087-80a0-4890-acb3-95d73981416b" targetNamespace="http://schemas.microsoft.com/office/2006/metadata/properties" ma:root="true" ma:fieldsID="4ef5332c8b2e93d30b81b076a4232905" ns2:_="" ns3:_="">
    <xsd:import namespace="8c539cae-c19f-43d8-9d45-9f94f4db8bec"/>
    <xsd:import namespace="1f5a7087-80a0-4890-acb3-95d73981416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39cae-c19f-43d8-9d45-9f94f4db8b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5a7087-80a0-4890-acb3-95d73981416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f5a7087-80a0-4890-acb3-95d73981416b">
      <UserInfo>
        <DisplayName>Leblanc, Caroline</DisplayName>
        <AccountId>48</AccountId>
        <AccountType/>
      </UserInfo>
    </SharedWithUsers>
  </documentManagement>
</p:properties>
</file>

<file path=customXml/itemProps1.xml><?xml version="1.0" encoding="utf-8"?>
<ds:datastoreItem xmlns:ds="http://schemas.openxmlformats.org/officeDocument/2006/customXml" ds:itemID="{7B8C89F7-AC81-44CF-91D5-F67D941400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539cae-c19f-43d8-9d45-9f94f4db8bec"/>
    <ds:schemaRef ds:uri="1f5a7087-80a0-4890-acb3-95d7398141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390A3F8-296F-4633-880E-B4B4004A0EB9}">
  <ds:schemaRefs>
    <ds:schemaRef ds:uri="http://schemas.microsoft.com/sharepoint/v3/contenttype/forms"/>
  </ds:schemaRefs>
</ds:datastoreItem>
</file>

<file path=customXml/itemProps3.xml><?xml version="1.0" encoding="utf-8"?>
<ds:datastoreItem xmlns:ds="http://schemas.openxmlformats.org/officeDocument/2006/customXml" ds:itemID="{6171C78B-CD5C-4579-9838-44D005540279}">
  <ds:schemaRefs>
    <ds:schemaRef ds:uri="http://schemas.microsoft.com/office/infopath/2007/PartnerControls"/>
    <ds:schemaRef ds:uri="http://purl.org/dc/elements/1.1/"/>
    <ds:schemaRef ds:uri="http://schemas.microsoft.com/office/2006/metadata/properties"/>
    <ds:schemaRef ds:uri="1f5a7087-80a0-4890-acb3-95d73981416b"/>
    <ds:schemaRef ds:uri="http://purl.org/dc/terms/"/>
    <ds:schemaRef ds:uri="8c539cae-c19f-43d8-9d45-9f94f4db8bec"/>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UniCareMA</Template>
  <TotalTime>7619</TotalTime>
  <Words>2645</Words>
  <Application>Microsoft Office PowerPoint</Application>
  <PresentationFormat>Widescreen</PresentationFormat>
  <Paragraphs>266</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Courier New</vt:lpstr>
      <vt:lpstr>Franklin Gothic Medium</vt:lpstr>
      <vt:lpstr>Times New Roman</vt:lpstr>
      <vt:lpstr>Wingdings</vt:lpstr>
      <vt:lpstr>UniCareMA</vt:lpstr>
      <vt:lpstr>UniCare</vt:lpstr>
      <vt:lpstr>UniCare Overview</vt:lpstr>
      <vt:lpstr>UniCare Offers Four Plans</vt:lpstr>
      <vt:lpstr>Website Overview </vt:lpstr>
      <vt:lpstr>Sydney Health Mobile App Your personalized, digital health tool </vt:lpstr>
      <vt:lpstr>More Tools &amp; Wellness Resources for UniCare Members</vt:lpstr>
      <vt:lpstr>Notification Process</vt:lpstr>
      <vt:lpstr>Claims</vt:lpstr>
      <vt:lpstr>Appeal Rights</vt:lpstr>
      <vt:lpstr>Provider Rosters</vt:lpstr>
      <vt:lpstr>Credentialing</vt:lpstr>
      <vt:lpstr>Provider Tools and Resources</vt:lpstr>
      <vt:lpstr>Contact Us</vt:lpstr>
      <vt:lpstr>Follow us on social media for health tips and real-time updates from UniCare </vt:lpstr>
      <vt:lpstr>PowerPoint Presentation</vt:lpstr>
      <vt:lpstr>Appendix</vt:lpstr>
      <vt:lpstr>How do I Register for Availity</vt:lpstr>
      <vt:lpstr>What makes UniCare the best choice?</vt:lpstr>
      <vt:lpstr>Commercial plans</vt:lpstr>
      <vt:lpstr>FY 24 Benefit Summary by Product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Sullivan, Shana</dc:creator>
  <cp:lastModifiedBy>Giunta, John</cp:lastModifiedBy>
  <cp:revision>7</cp:revision>
  <dcterms:created xsi:type="dcterms:W3CDTF">2022-02-02T15:30:46Z</dcterms:created>
  <dcterms:modified xsi:type="dcterms:W3CDTF">2023-05-24T16:52:34Z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0x01010034E4A854CD8094418BB86FFCC1AFA5FC</vt:lpwstr>
  </property>
</Properties>
</file>