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6"/>
  </p:notesMasterIdLst>
  <p:handoutMasterIdLst>
    <p:handoutMasterId r:id="rId37"/>
  </p:handoutMasterIdLst>
  <p:sldIdLst>
    <p:sldId id="256" r:id="rId6"/>
    <p:sldId id="356" r:id="rId7"/>
    <p:sldId id="360" r:id="rId8"/>
    <p:sldId id="341" r:id="rId9"/>
    <p:sldId id="391" r:id="rId10"/>
    <p:sldId id="328" r:id="rId11"/>
    <p:sldId id="330" r:id="rId12"/>
    <p:sldId id="331" r:id="rId13"/>
    <p:sldId id="339" r:id="rId14"/>
    <p:sldId id="361" r:id="rId15"/>
    <p:sldId id="305" r:id="rId16"/>
    <p:sldId id="358" r:id="rId17"/>
    <p:sldId id="347" r:id="rId18"/>
    <p:sldId id="392" r:id="rId19"/>
    <p:sldId id="396" r:id="rId20"/>
    <p:sldId id="399" r:id="rId21"/>
    <p:sldId id="370" r:id="rId22"/>
    <p:sldId id="393" r:id="rId23"/>
    <p:sldId id="394" r:id="rId24"/>
    <p:sldId id="378" r:id="rId25"/>
    <p:sldId id="382" r:id="rId26"/>
    <p:sldId id="379" r:id="rId27"/>
    <p:sldId id="397" r:id="rId28"/>
    <p:sldId id="372" r:id="rId29"/>
    <p:sldId id="354" r:id="rId30"/>
    <p:sldId id="322" r:id="rId31"/>
    <p:sldId id="381" r:id="rId32"/>
    <p:sldId id="348" r:id="rId33"/>
    <p:sldId id="385" r:id="rId34"/>
    <p:sldId id="349"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orient="horz">
          <p15:clr>
            <a:srgbClr val="A4A3A4"/>
          </p15:clr>
        </p15:guide>
        <p15:guide id="3" pos="29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AD00"/>
    <a:srgbClr val="002F6C"/>
    <a:srgbClr val="F2A900"/>
    <a:srgbClr val="AE132A"/>
    <a:srgbClr val="000000"/>
    <a:srgbClr val="7F7F7F"/>
    <a:srgbClr val="FF0000"/>
    <a:srgbClr val="5C88DA"/>
    <a:srgbClr val="97999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99" autoAdjust="0"/>
    <p:restoredTop sz="94628" autoAdjust="0"/>
  </p:normalViewPr>
  <p:slideViewPr>
    <p:cSldViewPr>
      <p:cViewPr varScale="1">
        <p:scale>
          <a:sx n="123" d="100"/>
          <a:sy n="123" d="100"/>
        </p:scale>
        <p:origin x="852" y="102"/>
      </p:cViewPr>
      <p:guideLst>
        <p:guide orient="horz" pos="4319"/>
        <p:guide orient="horz"/>
        <p:guide pos="2928"/>
      </p:guideLst>
    </p:cSldViewPr>
  </p:slideViewPr>
  <p:notesTextViewPr>
    <p:cViewPr>
      <p:scale>
        <a:sx n="1" d="1"/>
        <a:sy n="1" d="1"/>
      </p:scale>
      <p:origin x="0" y="0"/>
    </p:cViewPr>
  </p:notesTextViewPr>
  <p:sorterViewPr>
    <p:cViewPr>
      <p:scale>
        <a:sx n="100" d="100"/>
        <a:sy n="100" d="100"/>
      </p:scale>
      <p:origin x="0" y="62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9E412A6B-82F5-4367-8C18-BEF5AB05246A}" type="datetimeFigureOut">
              <a:rPr lang="en-US" smtClean="0"/>
              <a:t>5/17/2022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82A2F713-6DEA-4F1E-ACCB-65ED5454B214}" type="slidenum">
              <a:rPr lang="en-US" smtClean="0"/>
              <a:t>‹#›</a:t>
            </a:fld>
            <a:endParaRPr lang="en-US" dirty="0"/>
          </a:p>
        </p:txBody>
      </p:sp>
    </p:spTree>
    <p:extLst>
      <p:ext uri="{BB962C8B-B14F-4D97-AF65-F5344CB8AC3E}">
        <p14:creationId xmlns:p14="http://schemas.microsoft.com/office/powerpoint/2010/main" val="1592437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CF66085-D3A3-4327-B778-9DADC7293DF6}" type="datetimeFigureOut">
              <a:rPr lang="en-US" smtClean="0"/>
              <a:t>5/17/2022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381CDC0-CB32-46D4-9125-1E0F2E18A4BC}" type="slidenum">
              <a:rPr lang="en-US" smtClean="0"/>
              <a:t>‹#›</a:t>
            </a:fld>
            <a:endParaRPr lang="en-US" dirty="0"/>
          </a:p>
        </p:txBody>
      </p:sp>
    </p:spTree>
    <p:extLst>
      <p:ext uri="{BB962C8B-B14F-4D97-AF65-F5344CB8AC3E}">
        <p14:creationId xmlns:p14="http://schemas.microsoft.com/office/powerpoint/2010/main" val="1262454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We_Ca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06575"/>
            <a:ext cx="7772400" cy="1470025"/>
          </a:xfrm>
        </p:spPr>
        <p:txBody>
          <a:bodyPr/>
          <a:lstStyle>
            <a:lvl1pPr algn="ctr">
              <a:defRPr/>
            </a:lvl1pPr>
          </a:lstStyle>
          <a:p>
            <a:r>
              <a:rPr lang="en-US" dirty="0"/>
              <a:t>Click to edit Master title style</a:t>
            </a:r>
          </a:p>
        </p:txBody>
      </p:sp>
      <p:sp>
        <p:nvSpPr>
          <p:cNvPr id="3" name="Subtitle 2"/>
          <p:cNvSpPr>
            <a:spLocks noGrp="1"/>
          </p:cNvSpPr>
          <p:nvPr>
            <p:ph type="subTitle" idx="1"/>
          </p:nvPr>
        </p:nvSpPr>
        <p:spPr>
          <a:xfrm>
            <a:off x="1371600" y="3622109"/>
            <a:ext cx="6400800" cy="102609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p:nvPr userDrawn="1"/>
        </p:nvSpPr>
        <p:spPr>
          <a:xfrm>
            <a:off x="228600" y="6248400"/>
            <a:ext cx="304800" cy="5334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0" y="5938837"/>
            <a:ext cx="9144000" cy="917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8" name="Picture 4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04955" y="5105400"/>
            <a:ext cx="1305645" cy="838200"/>
          </a:xfrm>
          <a:prstGeom prst="rect">
            <a:avLst/>
          </a:prstGeom>
        </p:spPr>
      </p:pic>
      <p:sp>
        <p:nvSpPr>
          <p:cNvPr id="49" name="Rectangle 48"/>
          <p:cNvSpPr/>
          <p:nvPr userDrawn="1"/>
        </p:nvSpPr>
        <p:spPr>
          <a:xfrm>
            <a:off x="228600" y="6248400"/>
            <a:ext cx="304800" cy="5334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userDrawn="1"/>
        </p:nvSpPr>
        <p:spPr>
          <a:xfrm>
            <a:off x="0" y="6019800"/>
            <a:ext cx="91440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userDrawn="1"/>
        </p:nvSpPr>
        <p:spPr>
          <a:xfrm>
            <a:off x="2" y="6096000"/>
            <a:ext cx="761998" cy="770389"/>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p:cNvSpPr/>
          <p:nvPr userDrawn="1"/>
        </p:nvSpPr>
        <p:spPr>
          <a:xfrm>
            <a:off x="762000" y="6096000"/>
            <a:ext cx="762000" cy="770389"/>
          </a:xfrm>
          <a:prstGeom prst="rect">
            <a:avLst/>
          </a:prstGeom>
          <a:solidFill>
            <a:srgbClr val="5C8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userDrawn="1"/>
        </p:nvSpPr>
        <p:spPr>
          <a:xfrm>
            <a:off x="1524000" y="6096000"/>
            <a:ext cx="7619998" cy="770389"/>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5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74716" y="6301549"/>
            <a:ext cx="1483484" cy="353466"/>
          </a:xfrm>
          <a:prstGeom prst="rect">
            <a:avLst/>
          </a:prstGeom>
        </p:spPr>
      </p:pic>
    </p:spTree>
    <p:extLst>
      <p:ext uri="{BB962C8B-B14F-4D97-AF65-F5344CB8AC3E}">
        <p14:creationId xmlns:p14="http://schemas.microsoft.com/office/powerpoint/2010/main" val="3777093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7_Gray">
    <p:spTree>
      <p:nvGrpSpPr>
        <p:cNvPr id="1" name=""/>
        <p:cNvGrpSpPr/>
        <p:nvPr/>
      </p:nvGrpSpPr>
      <p:grpSpPr>
        <a:xfrm>
          <a:off x="0" y="0"/>
          <a:ext cx="0" cy="0"/>
          <a:chOff x="0" y="0"/>
          <a:chExt cx="0" cy="0"/>
        </a:xfrm>
      </p:grpSpPr>
      <p:sp>
        <p:nvSpPr>
          <p:cNvPr id="20" name="Rectangle 19"/>
          <p:cNvSpPr/>
          <p:nvPr userDrawn="1"/>
        </p:nvSpPr>
        <p:spPr>
          <a:xfrm>
            <a:off x="0" y="0"/>
            <a:ext cx="9144000" cy="693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772" y="2271685"/>
            <a:ext cx="9145772" cy="2300315"/>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85799" y="2590800"/>
            <a:ext cx="7515599"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799" y="3657600"/>
            <a:ext cx="7515599"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65" name="Group 4"/>
          <p:cNvGrpSpPr>
            <a:grpSpLocks noChangeAspect="1"/>
          </p:cNvGrpSpPr>
          <p:nvPr userDrawn="1"/>
        </p:nvGrpSpPr>
        <p:grpSpPr bwMode="auto">
          <a:xfrm>
            <a:off x="7364068" y="6154676"/>
            <a:ext cx="880163" cy="189807"/>
            <a:chOff x="3474" y="960"/>
            <a:chExt cx="524" cy="113"/>
          </a:xfrm>
        </p:grpSpPr>
        <p:sp>
          <p:nvSpPr>
            <p:cNvPr id="66"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F6C"/>
                </a:solidFill>
              </a:endParaRPr>
            </a:p>
          </p:txBody>
        </p:sp>
        <p:sp>
          <p:nvSpPr>
            <p:cNvPr id="68"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4961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6464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789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6946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067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1332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14068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2837117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2053151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012403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6236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913405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410571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564518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9757638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28984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4630066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2835946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3176CB5-94A1-4D2D-9EDE-2F70C795A081}" type="datetimeFigureOut">
              <a:rPr lang="en-US" smtClean="0"/>
              <a:t>5/17/2022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6FC92E1-1036-44F8-939E-A1A7042CBE06}" type="slidenum">
              <a:rPr lang="en-US" smtClean="0"/>
              <a:t>‹#›</a:t>
            </a:fld>
            <a:endParaRPr lang="en-US" dirty="0"/>
          </a:p>
        </p:txBody>
      </p:sp>
    </p:spTree>
    <p:extLst>
      <p:ext uri="{BB962C8B-B14F-4D97-AF65-F5344CB8AC3E}">
        <p14:creationId xmlns:p14="http://schemas.microsoft.com/office/powerpoint/2010/main" val="340357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5" name="Rectangle 4"/>
          <p:cNvSpPr/>
          <p:nvPr userDrawn="1"/>
        </p:nvSpPr>
        <p:spPr>
          <a:xfrm>
            <a:off x="3581400" y="-48475"/>
            <a:ext cx="5562600" cy="6220675"/>
          </a:xfrm>
          <a:prstGeom prst="rect">
            <a:avLst/>
          </a:prstGeom>
          <a:blipFill dpi="0" rotWithShape="1">
            <a:blip r:embed="rId2">
              <a:alphaModFix amt="10000"/>
            </a:blip>
            <a:srcRect/>
            <a:stretch>
              <a:fillRect r="-35714" b="-2341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8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1_Standard">
    <p:spTree>
      <p:nvGrpSpPr>
        <p:cNvPr id="1" name=""/>
        <p:cNvGrpSpPr/>
        <p:nvPr/>
      </p:nvGrpSpPr>
      <p:grpSpPr>
        <a:xfrm>
          <a:off x="0" y="0"/>
          <a:ext cx="0" cy="0"/>
          <a:chOff x="0" y="0"/>
          <a:chExt cx="0" cy="0"/>
        </a:xfrm>
      </p:grpSpPr>
      <p:sp>
        <p:nvSpPr>
          <p:cNvPr id="17" name="Rectangle 16"/>
          <p:cNvSpPr/>
          <p:nvPr userDrawn="1"/>
        </p:nvSpPr>
        <p:spPr>
          <a:xfrm>
            <a:off x="243385" y="6199799"/>
            <a:ext cx="304800" cy="656613"/>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5800" y="2057400"/>
            <a:ext cx="7543800"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800" y="3429000"/>
            <a:ext cx="7543800" cy="1219200"/>
          </a:xfrm>
        </p:spPr>
        <p:txBody>
          <a:bodyPr anchor="t"/>
          <a:lstStyle>
            <a:lvl1pPr marL="0" indent="0">
              <a:spcBef>
                <a:spcPts val="0"/>
              </a:spcBef>
              <a:buNone/>
              <a:defRPr sz="2000">
                <a:solidFill>
                  <a:srgbClr val="7F7F7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04877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2_Dropper">
    <p:spTree>
      <p:nvGrpSpPr>
        <p:cNvPr id="1" name=""/>
        <p:cNvGrpSpPr/>
        <p:nvPr/>
      </p:nvGrpSpPr>
      <p:grpSpPr>
        <a:xfrm>
          <a:off x="0" y="0"/>
          <a:ext cx="0" cy="0"/>
          <a:chOff x="0" y="0"/>
          <a:chExt cx="0" cy="0"/>
        </a:xfrm>
      </p:grpSpPr>
      <p:sp>
        <p:nvSpPr>
          <p:cNvPr id="17" name="Rectangle 16"/>
          <p:cNvSpPr/>
          <p:nvPr userDrawn="1"/>
        </p:nvSpPr>
        <p:spPr>
          <a:xfrm>
            <a:off x="243385" y="6477000"/>
            <a:ext cx="304800" cy="2286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5800" y="2057400"/>
            <a:ext cx="4495800" cy="1066800"/>
          </a:xfrm>
        </p:spPr>
        <p:txBody>
          <a:bodyPr anchor="t">
            <a:noAutofit/>
          </a:bodyPr>
          <a:lstStyle>
            <a:lvl1pPr algn="l">
              <a:defRPr sz="2800" b="1" cap="none" baseline="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85800" y="3429000"/>
            <a:ext cx="4572000" cy="1219200"/>
          </a:xfrm>
        </p:spPr>
        <p:txBody>
          <a:bodyPr anchor="t"/>
          <a:lstStyle>
            <a:lvl1pPr marL="0" indent="0">
              <a:spcBef>
                <a:spcPts val="0"/>
              </a:spcBef>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77000" y="6019800"/>
            <a:ext cx="832500" cy="180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4730" y="1286329"/>
            <a:ext cx="2761070" cy="4226771"/>
          </a:xfrm>
          <a:prstGeom prst="rect">
            <a:avLst/>
          </a:prstGeom>
        </p:spPr>
      </p:pic>
    </p:spTree>
    <p:extLst>
      <p:ext uri="{BB962C8B-B14F-4D97-AF65-F5344CB8AC3E}">
        <p14:creationId xmlns:p14="http://schemas.microsoft.com/office/powerpoint/2010/main" val="514418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3_Rays">
    <p:spTree>
      <p:nvGrpSpPr>
        <p:cNvPr id="1" name=""/>
        <p:cNvGrpSpPr/>
        <p:nvPr/>
      </p:nvGrpSpPr>
      <p:grpSpPr>
        <a:xfrm>
          <a:off x="0" y="0"/>
          <a:ext cx="0" cy="0"/>
          <a:chOff x="0" y="0"/>
          <a:chExt cx="0" cy="0"/>
        </a:xfrm>
      </p:grpSpPr>
      <p:sp>
        <p:nvSpPr>
          <p:cNvPr id="17" name="Rectangle 16"/>
          <p:cNvSpPr/>
          <p:nvPr userDrawn="1"/>
        </p:nvSpPr>
        <p:spPr>
          <a:xfrm>
            <a:off x="243385" y="6477000"/>
            <a:ext cx="304800" cy="2286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5800" y="2743200"/>
            <a:ext cx="5715000" cy="1066800"/>
          </a:xfrm>
        </p:spPr>
        <p:txBody>
          <a:bodyPr anchor="t">
            <a:noAutofit/>
          </a:bodyPr>
          <a:lstStyle>
            <a:lvl1pPr algn="l">
              <a:defRPr sz="2800" b="1" cap="none" baseline="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85800" y="4038600"/>
            <a:ext cx="5715000" cy="1219200"/>
          </a:xfrm>
        </p:spPr>
        <p:txBody>
          <a:bodyPr anchor="t"/>
          <a:lstStyle>
            <a:lvl1pPr marL="0" indent="0">
              <a:spcBef>
                <a:spcPts val="0"/>
              </a:spcBef>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5"/>
          <p:cNvSpPr>
            <a:spLocks/>
          </p:cNvSpPr>
          <p:nvPr userDrawn="1"/>
        </p:nvSpPr>
        <p:spPr bwMode="auto">
          <a:xfrm>
            <a:off x="3783013" y="1897063"/>
            <a:ext cx="863600" cy="638175"/>
          </a:xfrm>
          <a:custGeom>
            <a:avLst/>
            <a:gdLst>
              <a:gd name="T0" fmla="*/ 105 w 126"/>
              <a:gd name="T1" fmla="*/ 37 h 93"/>
              <a:gd name="T2" fmla="*/ 118 w 126"/>
              <a:gd name="T3" fmla="*/ 78 h 93"/>
              <a:gd name="T4" fmla="*/ 76 w 126"/>
              <a:gd name="T5" fmla="*/ 83 h 93"/>
              <a:gd name="T6" fmla="*/ 5 w 126"/>
              <a:gd name="T7" fmla="*/ 6 h 93"/>
              <a:gd name="T8" fmla="*/ 105 w 126"/>
              <a:gd name="T9" fmla="*/ 37 h 93"/>
            </a:gdLst>
            <a:ahLst/>
            <a:cxnLst>
              <a:cxn ang="0">
                <a:pos x="T0" y="T1"/>
              </a:cxn>
              <a:cxn ang="0">
                <a:pos x="T2" y="T3"/>
              </a:cxn>
              <a:cxn ang="0">
                <a:pos x="T4" y="T5"/>
              </a:cxn>
              <a:cxn ang="0">
                <a:pos x="T6" y="T7"/>
              </a:cxn>
              <a:cxn ang="0">
                <a:pos x="T8" y="T9"/>
              </a:cxn>
            </a:cxnLst>
            <a:rect l="0" t="0" r="r" b="b"/>
            <a:pathLst>
              <a:path w="126" h="93">
                <a:moveTo>
                  <a:pt x="105" y="37"/>
                </a:moveTo>
                <a:cubicBezTo>
                  <a:pt x="120" y="47"/>
                  <a:pt x="126" y="65"/>
                  <a:pt x="118" y="78"/>
                </a:cubicBezTo>
                <a:cubicBezTo>
                  <a:pt x="110" y="90"/>
                  <a:pt x="91" y="93"/>
                  <a:pt x="76" y="83"/>
                </a:cubicBezTo>
                <a:cubicBezTo>
                  <a:pt x="60" y="73"/>
                  <a:pt x="0" y="14"/>
                  <a:pt x="5" y="6"/>
                </a:cubicBezTo>
                <a:cubicBezTo>
                  <a:pt x="9" y="0"/>
                  <a:pt x="89" y="27"/>
                  <a:pt x="105" y="37"/>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6170613" y="1196975"/>
            <a:ext cx="638175" cy="865187"/>
          </a:xfrm>
          <a:custGeom>
            <a:avLst/>
            <a:gdLst>
              <a:gd name="T0" fmla="*/ 56 w 93"/>
              <a:gd name="T1" fmla="*/ 105 h 126"/>
              <a:gd name="T2" fmla="*/ 15 w 93"/>
              <a:gd name="T3" fmla="*/ 118 h 126"/>
              <a:gd name="T4" fmla="*/ 10 w 93"/>
              <a:gd name="T5" fmla="*/ 76 h 126"/>
              <a:gd name="T6" fmla="*/ 86 w 93"/>
              <a:gd name="T7" fmla="*/ 5 h 126"/>
              <a:gd name="T8" fmla="*/ 56 w 93"/>
              <a:gd name="T9" fmla="*/ 105 h 126"/>
            </a:gdLst>
            <a:ahLst/>
            <a:cxnLst>
              <a:cxn ang="0">
                <a:pos x="T0" y="T1"/>
              </a:cxn>
              <a:cxn ang="0">
                <a:pos x="T2" y="T3"/>
              </a:cxn>
              <a:cxn ang="0">
                <a:pos x="T4" y="T5"/>
              </a:cxn>
              <a:cxn ang="0">
                <a:pos x="T6" y="T7"/>
              </a:cxn>
              <a:cxn ang="0">
                <a:pos x="T8" y="T9"/>
              </a:cxn>
            </a:cxnLst>
            <a:rect l="0" t="0" r="r" b="b"/>
            <a:pathLst>
              <a:path w="93" h="126">
                <a:moveTo>
                  <a:pt x="56" y="105"/>
                </a:moveTo>
                <a:cubicBezTo>
                  <a:pt x="46" y="120"/>
                  <a:pt x="28" y="126"/>
                  <a:pt x="15" y="118"/>
                </a:cubicBezTo>
                <a:cubicBezTo>
                  <a:pt x="2" y="110"/>
                  <a:pt x="0" y="91"/>
                  <a:pt x="10" y="76"/>
                </a:cubicBezTo>
                <a:cubicBezTo>
                  <a:pt x="20" y="60"/>
                  <a:pt x="78" y="0"/>
                  <a:pt x="86" y="5"/>
                </a:cubicBezTo>
                <a:cubicBezTo>
                  <a:pt x="93" y="10"/>
                  <a:pt x="66" y="89"/>
                  <a:pt x="56" y="105"/>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5526088" y="941388"/>
            <a:ext cx="376238" cy="920750"/>
          </a:xfrm>
          <a:custGeom>
            <a:avLst/>
            <a:gdLst>
              <a:gd name="T0" fmla="*/ 55 w 55"/>
              <a:gd name="T1" fmla="*/ 101 h 134"/>
              <a:gd name="T2" fmla="*/ 28 w 55"/>
              <a:gd name="T3" fmla="*/ 134 h 134"/>
              <a:gd name="T4" fmla="*/ 0 w 55"/>
              <a:gd name="T5" fmla="*/ 100 h 134"/>
              <a:gd name="T6" fmla="*/ 28 w 55"/>
              <a:gd name="T7" fmla="*/ 0 h 134"/>
              <a:gd name="T8" fmla="*/ 55 w 55"/>
              <a:gd name="T9" fmla="*/ 101 h 134"/>
            </a:gdLst>
            <a:ahLst/>
            <a:cxnLst>
              <a:cxn ang="0">
                <a:pos x="T0" y="T1"/>
              </a:cxn>
              <a:cxn ang="0">
                <a:pos x="T2" y="T3"/>
              </a:cxn>
              <a:cxn ang="0">
                <a:pos x="T4" y="T5"/>
              </a:cxn>
              <a:cxn ang="0">
                <a:pos x="T6" y="T7"/>
              </a:cxn>
              <a:cxn ang="0">
                <a:pos x="T8" y="T9"/>
              </a:cxn>
            </a:cxnLst>
            <a:rect l="0" t="0" r="r" b="b"/>
            <a:pathLst>
              <a:path w="55" h="134">
                <a:moveTo>
                  <a:pt x="55" y="101"/>
                </a:moveTo>
                <a:cubicBezTo>
                  <a:pt x="55" y="119"/>
                  <a:pt x="43" y="134"/>
                  <a:pt x="28" y="134"/>
                </a:cubicBezTo>
                <a:cubicBezTo>
                  <a:pt x="13" y="134"/>
                  <a:pt x="0" y="119"/>
                  <a:pt x="0" y="100"/>
                </a:cubicBezTo>
                <a:cubicBezTo>
                  <a:pt x="1" y="82"/>
                  <a:pt x="18" y="0"/>
                  <a:pt x="28" y="0"/>
                </a:cubicBezTo>
                <a:cubicBezTo>
                  <a:pt x="36" y="0"/>
                  <a:pt x="55" y="82"/>
                  <a:pt x="55" y="101"/>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p:cNvSpPr>
          <p:nvPr userDrawn="1"/>
        </p:nvSpPr>
        <p:spPr bwMode="auto">
          <a:xfrm>
            <a:off x="4646613" y="1135063"/>
            <a:ext cx="563563" cy="906462"/>
          </a:xfrm>
          <a:custGeom>
            <a:avLst/>
            <a:gdLst>
              <a:gd name="T0" fmla="*/ 74 w 82"/>
              <a:gd name="T1" fmla="*/ 84 h 132"/>
              <a:gd name="T2" fmla="*/ 63 w 82"/>
              <a:gd name="T3" fmla="*/ 126 h 132"/>
              <a:gd name="T4" fmla="*/ 24 w 82"/>
              <a:gd name="T5" fmla="*/ 106 h 132"/>
              <a:gd name="T6" fmla="*/ 8 w 82"/>
              <a:gd name="T7" fmla="*/ 4 h 132"/>
              <a:gd name="T8" fmla="*/ 74 w 82"/>
              <a:gd name="T9" fmla="*/ 84 h 132"/>
            </a:gdLst>
            <a:ahLst/>
            <a:cxnLst>
              <a:cxn ang="0">
                <a:pos x="T0" y="T1"/>
              </a:cxn>
              <a:cxn ang="0">
                <a:pos x="T2" y="T3"/>
              </a:cxn>
              <a:cxn ang="0">
                <a:pos x="T4" y="T5"/>
              </a:cxn>
              <a:cxn ang="0">
                <a:pos x="T6" y="T7"/>
              </a:cxn>
              <a:cxn ang="0">
                <a:pos x="T8" y="T9"/>
              </a:cxn>
            </a:cxnLst>
            <a:rect l="0" t="0" r="r" b="b"/>
            <a:pathLst>
              <a:path w="82" h="132">
                <a:moveTo>
                  <a:pt x="74" y="84"/>
                </a:moveTo>
                <a:cubicBezTo>
                  <a:pt x="82" y="101"/>
                  <a:pt x="77" y="119"/>
                  <a:pt x="63" y="126"/>
                </a:cubicBezTo>
                <a:cubicBezTo>
                  <a:pt x="49" y="132"/>
                  <a:pt x="32" y="123"/>
                  <a:pt x="24" y="106"/>
                </a:cubicBezTo>
                <a:cubicBezTo>
                  <a:pt x="17" y="89"/>
                  <a:pt x="0" y="7"/>
                  <a:pt x="8" y="4"/>
                </a:cubicBezTo>
                <a:cubicBezTo>
                  <a:pt x="15" y="0"/>
                  <a:pt x="66" y="67"/>
                  <a:pt x="74" y="84"/>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6643688" y="3600450"/>
            <a:ext cx="865188" cy="625475"/>
          </a:xfrm>
          <a:custGeom>
            <a:avLst/>
            <a:gdLst>
              <a:gd name="T0" fmla="*/ 50 w 126"/>
              <a:gd name="T1" fmla="*/ 9 h 91"/>
              <a:gd name="T2" fmla="*/ 7 w 126"/>
              <a:gd name="T3" fmla="*/ 16 h 91"/>
              <a:gd name="T4" fmla="*/ 22 w 126"/>
              <a:gd name="T5" fmla="*/ 56 h 91"/>
              <a:gd name="T6" fmla="*/ 123 w 126"/>
              <a:gd name="T7" fmla="*/ 83 h 91"/>
              <a:gd name="T8" fmla="*/ 50 w 126"/>
              <a:gd name="T9" fmla="*/ 9 h 91"/>
            </a:gdLst>
            <a:ahLst/>
            <a:cxnLst>
              <a:cxn ang="0">
                <a:pos x="T0" y="T1"/>
              </a:cxn>
              <a:cxn ang="0">
                <a:pos x="T2" y="T3"/>
              </a:cxn>
              <a:cxn ang="0">
                <a:pos x="T4" y="T5"/>
              </a:cxn>
              <a:cxn ang="0">
                <a:pos x="T6" y="T7"/>
              </a:cxn>
              <a:cxn ang="0">
                <a:pos x="T8" y="T9"/>
              </a:cxn>
            </a:cxnLst>
            <a:rect l="0" t="0" r="r" b="b"/>
            <a:pathLst>
              <a:path w="126" h="91">
                <a:moveTo>
                  <a:pt x="50" y="9"/>
                </a:moveTo>
                <a:cubicBezTo>
                  <a:pt x="34" y="0"/>
                  <a:pt x="15" y="3"/>
                  <a:pt x="7" y="16"/>
                </a:cubicBezTo>
                <a:cubicBezTo>
                  <a:pt x="0" y="28"/>
                  <a:pt x="6" y="47"/>
                  <a:pt x="22" y="56"/>
                </a:cubicBezTo>
                <a:cubicBezTo>
                  <a:pt x="38" y="65"/>
                  <a:pt x="118" y="91"/>
                  <a:pt x="123" y="83"/>
                </a:cubicBezTo>
                <a:cubicBezTo>
                  <a:pt x="126" y="77"/>
                  <a:pt x="66" y="18"/>
                  <a:pt x="50" y="9"/>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10"/>
          <p:cNvSpPr>
            <a:spLocks/>
          </p:cNvSpPr>
          <p:nvPr userDrawn="1"/>
        </p:nvSpPr>
        <p:spPr bwMode="auto">
          <a:xfrm>
            <a:off x="6630988" y="2000250"/>
            <a:ext cx="892175" cy="582612"/>
          </a:xfrm>
          <a:custGeom>
            <a:avLst/>
            <a:gdLst>
              <a:gd name="T0" fmla="*/ 24 w 130"/>
              <a:gd name="T1" fmla="*/ 29 h 85"/>
              <a:gd name="T2" fmla="*/ 7 w 130"/>
              <a:gd name="T3" fmla="*/ 68 h 85"/>
              <a:gd name="T4" fmla="*/ 49 w 130"/>
              <a:gd name="T5" fmla="*/ 77 h 85"/>
              <a:gd name="T6" fmla="*/ 125 w 130"/>
              <a:gd name="T7" fmla="*/ 7 h 85"/>
              <a:gd name="T8" fmla="*/ 24 w 130"/>
              <a:gd name="T9" fmla="*/ 29 h 85"/>
            </a:gdLst>
            <a:ahLst/>
            <a:cxnLst>
              <a:cxn ang="0">
                <a:pos x="T0" y="T1"/>
              </a:cxn>
              <a:cxn ang="0">
                <a:pos x="T2" y="T3"/>
              </a:cxn>
              <a:cxn ang="0">
                <a:pos x="T4" y="T5"/>
              </a:cxn>
              <a:cxn ang="0">
                <a:pos x="T6" y="T7"/>
              </a:cxn>
              <a:cxn ang="0">
                <a:pos x="T8" y="T9"/>
              </a:cxn>
            </a:cxnLst>
            <a:rect l="0" t="0" r="r" b="b"/>
            <a:pathLst>
              <a:path w="130" h="85">
                <a:moveTo>
                  <a:pt x="24" y="29"/>
                </a:moveTo>
                <a:cubicBezTo>
                  <a:pt x="8" y="37"/>
                  <a:pt x="0" y="55"/>
                  <a:pt x="7" y="68"/>
                </a:cubicBezTo>
                <a:cubicBezTo>
                  <a:pt x="14" y="81"/>
                  <a:pt x="33" y="85"/>
                  <a:pt x="49" y="77"/>
                </a:cubicBezTo>
                <a:cubicBezTo>
                  <a:pt x="65" y="68"/>
                  <a:pt x="130" y="15"/>
                  <a:pt x="125" y="7"/>
                </a:cubicBezTo>
                <a:cubicBezTo>
                  <a:pt x="122" y="0"/>
                  <a:pt x="40" y="20"/>
                  <a:pt x="24" y="29"/>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11"/>
          <p:cNvSpPr>
            <a:spLocks/>
          </p:cNvSpPr>
          <p:nvPr userDrawn="1"/>
        </p:nvSpPr>
        <p:spPr bwMode="auto">
          <a:xfrm>
            <a:off x="6877050" y="2913063"/>
            <a:ext cx="920750" cy="384175"/>
          </a:xfrm>
          <a:custGeom>
            <a:avLst/>
            <a:gdLst>
              <a:gd name="T0" fmla="*/ 32 w 134"/>
              <a:gd name="T1" fmla="*/ 1 h 56"/>
              <a:gd name="T2" fmla="*/ 1 w 134"/>
              <a:gd name="T3" fmla="*/ 30 h 56"/>
              <a:gd name="T4" fmla="*/ 35 w 134"/>
              <a:gd name="T5" fmla="*/ 55 h 56"/>
              <a:gd name="T6" fmla="*/ 134 w 134"/>
              <a:gd name="T7" fmla="*/ 23 h 56"/>
              <a:gd name="T8" fmla="*/ 32 w 134"/>
              <a:gd name="T9" fmla="*/ 1 h 56"/>
            </a:gdLst>
            <a:ahLst/>
            <a:cxnLst>
              <a:cxn ang="0">
                <a:pos x="T0" y="T1"/>
              </a:cxn>
              <a:cxn ang="0">
                <a:pos x="T2" y="T3"/>
              </a:cxn>
              <a:cxn ang="0">
                <a:pos x="T4" y="T5"/>
              </a:cxn>
              <a:cxn ang="0">
                <a:pos x="T6" y="T7"/>
              </a:cxn>
              <a:cxn ang="0">
                <a:pos x="T8" y="T9"/>
              </a:cxn>
            </a:cxnLst>
            <a:rect l="0" t="0" r="r" b="b"/>
            <a:pathLst>
              <a:path w="134" h="56">
                <a:moveTo>
                  <a:pt x="32" y="1"/>
                </a:moveTo>
                <a:cubicBezTo>
                  <a:pt x="14" y="2"/>
                  <a:pt x="0" y="15"/>
                  <a:pt x="1" y="30"/>
                </a:cubicBezTo>
                <a:cubicBezTo>
                  <a:pt x="1" y="45"/>
                  <a:pt x="17" y="56"/>
                  <a:pt x="35" y="55"/>
                </a:cubicBezTo>
                <a:cubicBezTo>
                  <a:pt x="54" y="54"/>
                  <a:pt x="134" y="32"/>
                  <a:pt x="134" y="23"/>
                </a:cubicBezTo>
                <a:cubicBezTo>
                  <a:pt x="134" y="15"/>
                  <a:pt x="51" y="0"/>
                  <a:pt x="32" y="1"/>
                </a:cubicBezTo>
                <a:close/>
              </a:path>
            </a:pathLst>
          </a:custGeom>
          <a:solidFill>
            <a:srgbClr val="F2A900"/>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56150" y="6248400"/>
            <a:ext cx="832500" cy="180000"/>
          </a:xfrm>
          <a:prstGeom prst="rect">
            <a:avLst/>
          </a:prstGeom>
        </p:spPr>
      </p:pic>
    </p:spTree>
    <p:extLst>
      <p:ext uri="{BB962C8B-B14F-4D97-AF65-F5344CB8AC3E}">
        <p14:creationId xmlns:p14="http://schemas.microsoft.com/office/powerpoint/2010/main" val="1075589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4_Abstract">
    <p:spTree>
      <p:nvGrpSpPr>
        <p:cNvPr id="1" name=""/>
        <p:cNvGrpSpPr/>
        <p:nvPr/>
      </p:nvGrpSpPr>
      <p:grpSpPr>
        <a:xfrm>
          <a:off x="0" y="0"/>
          <a:ext cx="0" cy="0"/>
          <a:chOff x="0" y="0"/>
          <a:chExt cx="0" cy="0"/>
        </a:xfrm>
      </p:grpSpPr>
      <p:sp>
        <p:nvSpPr>
          <p:cNvPr id="17" name="Rectangle 16"/>
          <p:cNvSpPr/>
          <p:nvPr userDrawn="1"/>
        </p:nvSpPr>
        <p:spPr>
          <a:xfrm>
            <a:off x="243385" y="6477000"/>
            <a:ext cx="304800" cy="228600"/>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 name="Rectangle 3"/>
          <p:cNvSpPr/>
          <p:nvPr userDrawn="1"/>
        </p:nvSpPr>
        <p:spPr>
          <a:xfrm>
            <a:off x="2976" y="5562600"/>
            <a:ext cx="9135177" cy="13046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 name="Picture 5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6" y="4637"/>
            <a:ext cx="9144000" cy="6858000"/>
          </a:xfrm>
          <a:prstGeom prst="rect">
            <a:avLst/>
          </a:prstGeom>
        </p:spPr>
      </p:pic>
      <p:sp>
        <p:nvSpPr>
          <p:cNvPr id="52" name="Rectangle 51"/>
          <p:cNvSpPr/>
          <p:nvPr userDrawn="1"/>
        </p:nvSpPr>
        <p:spPr>
          <a:xfrm>
            <a:off x="-34237" y="2514601"/>
            <a:ext cx="9178237" cy="2743200"/>
          </a:xfrm>
          <a:prstGeom prst="rect">
            <a:avLst/>
          </a:prstGeom>
          <a:solidFill>
            <a:srgbClr val="5C88D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5800" y="2743200"/>
            <a:ext cx="5715000"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800" y="4038600"/>
            <a:ext cx="5715000"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53" name="Group 4"/>
          <p:cNvGrpSpPr>
            <a:grpSpLocks noChangeAspect="1"/>
          </p:cNvGrpSpPr>
          <p:nvPr userDrawn="1"/>
        </p:nvGrpSpPr>
        <p:grpSpPr bwMode="auto">
          <a:xfrm>
            <a:off x="7364068" y="6154676"/>
            <a:ext cx="880163" cy="189807"/>
            <a:chOff x="3474" y="960"/>
            <a:chExt cx="524" cy="113"/>
          </a:xfrm>
        </p:grpSpPr>
        <p:sp>
          <p:nvSpPr>
            <p:cNvPr id="54"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F6C"/>
                </a:solidFill>
              </a:endParaRPr>
            </a:p>
          </p:txBody>
        </p:sp>
        <p:sp>
          <p:nvSpPr>
            <p:cNvPr id="56"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108355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5_Photo">
    <p:spTree>
      <p:nvGrpSpPr>
        <p:cNvPr id="1" name=""/>
        <p:cNvGrpSpPr/>
        <p:nvPr/>
      </p:nvGrpSpPr>
      <p:grpSpPr>
        <a:xfrm>
          <a:off x="0" y="0"/>
          <a:ext cx="0" cy="0"/>
          <a:chOff x="0" y="0"/>
          <a:chExt cx="0" cy="0"/>
        </a:xfrm>
      </p:grpSpPr>
      <p:pic>
        <p:nvPicPr>
          <p:cNvPr id="2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76200" y="0"/>
            <a:ext cx="9220201" cy="691515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userDrawn="1"/>
        </p:nvSpPr>
        <p:spPr>
          <a:xfrm>
            <a:off x="0" y="1266589"/>
            <a:ext cx="9144000" cy="261573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85799" y="1828800"/>
            <a:ext cx="7558431"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799" y="2895600"/>
            <a:ext cx="7561791"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65" name="Group 4"/>
          <p:cNvGrpSpPr>
            <a:grpSpLocks noChangeAspect="1"/>
          </p:cNvGrpSpPr>
          <p:nvPr userDrawn="1"/>
        </p:nvGrpSpPr>
        <p:grpSpPr bwMode="auto">
          <a:xfrm>
            <a:off x="7364068" y="6154676"/>
            <a:ext cx="880163" cy="189807"/>
            <a:chOff x="3474" y="960"/>
            <a:chExt cx="524" cy="113"/>
          </a:xfrm>
        </p:grpSpPr>
        <p:sp>
          <p:nvSpPr>
            <p:cNvPr id="66"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F6C"/>
                </a:solidFill>
              </a:endParaRPr>
            </a:p>
          </p:txBody>
        </p:sp>
        <p:sp>
          <p:nvSpPr>
            <p:cNvPr id="68"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364271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6_Blue">
    <p:spTree>
      <p:nvGrpSpPr>
        <p:cNvPr id="1" name=""/>
        <p:cNvGrpSpPr/>
        <p:nvPr/>
      </p:nvGrpSpPr>
      <p:grpSpPr>
        <a:xfrm>
          <a:off x="0" y="0"/>
          <a:ext cx="0" cy="0"/>
          <a:chOff x="0" y="0"/>
          <a:chExt cx="0" cy="0"/>
        </a:xfrm>
      </p:grpSpPr>
      <p:sp>
        <p:nvSpPr>
          <p:cNvPr id="18" name="Rectangle 17"/>
          <p:cNvSpPr/>
          <p:nvPr userDrawn="1"/>
        </p:nvSpPr>
        <p:spPr>
          <a:xfrm>
            <a:off x="0" y="0"/>
            <a:ext cx="9144000" cy="6934200"/>
          </a:xfrm>
          <a:prstGeom prst="rect">
            <a:avLst/>
          </a:prstGeom>
          <a:solidFill>
            <a:srgbClr val="5C8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1772" y="2271685"/>
            <a:ext cx="9145772" cy="2300315"/>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utoShape 3"/>
          <p:cNvSpPr>
            <a:spLocks noChangeAspect="1" noChangeArrowheads="1" noTextEdit="1"/>
          </p:cNvSpPr>
          <p:nvPr userDrawn="1"/>
        </p:nvSpPr>
        <p:spPr bwMode="auto">
          <a:xfrm>
            <a:off x="3810000" y="935038"/>
            <a:ext cx="3994150" cy="325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85799" y="2590800"/>
            <a:ext cx="7561791" cy="1066800"/>
          </a:xfrm>
        </p:spPr>
        <p:txBody>
          <a:bodyPr anchor="t">
            <a:noAutofit/>
          </a:bodyPr>
          <a:lstStyle>
            <a:lvl1pPr algn="l">
              <a:defRPr sz="2800" b="1" cap="none" baseline="0">
                <a:solidFill>
                  <a:srgbClr val="002F6C"/>
                </a:solidFill>
              </a:defRPr>
            </a:lvl1pPr>
          </a:lstStyle>
          <a:p>
            <a:r>
              <a:rPr lang="en-US" dirty="0"/>
              <a:t>Click to edit Master title style</a:t>
            </a:r>
          </a:p>
        </p:txBody>
      </p:sp>
      <p:sp>
        <p:nvSpPr>
          <p:cNvPr id="3" name="Text Placeholder 2"/>
          <p:cNvSpPr>
            <a:spLocks noGrp="1"/>
          </p:cNvSpPr>
          <p:nvPr>
            <p:ph type="body" idx="1"/>
          </p:nvPr>
        </p:nvSpPr>
        <p:spPr>
          <a:xfrm>
            <a:off x="685799" y="3657600"/>
            <a:ext cx="7561791" cy="1219200"/>
          </a:xfrm>
        </p:spPr>
        <p:txBody>
          <a:bodyPr anchor="t"/>
          <a:lstStyle>
            <a:lvl1pPr marL="0" indent="0">
              <a:spcBef>
                <a:spcPts val="0"/>
              </a:spcBef>
              <a:buNone/>
              <a:defRPr sz="2000">
                <a:solidFill>
                  <a:srgbClr val="002F6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grpSp>
        <p:nvGrpSpPr>
          <p:cNvPr id="65" name="Group 4"/>
          <p:cNvGrpSpPr>
            <a:grpSpLocks noChangeAspect="1"/>
          </p:cNvGrpSpPr>
          <p:nvPr userDrawn="1"/>
        </p:nvGrpSpPr>
        <p:grpSpPr bwMode="auto">
          <a:xfrm>
            <a:off x="7364068" y="6154676"/>
            <a:ext cx="880163" cy="189807"/>
            <a:chOff x="3474" y="960"/>
            <a:chExt cx="524" cy="113"/>
          </a:xfrm>
        </p:grpSpPr>
        <p:sp>
          <p:nvSpPr>
            <p:cNvPr id="66" name="AutoShape 3"/>
            <p:cNvSpPr>
              <a:spLocks noChangeAspect="1" noChangeArrowheads="1" noTextEdit="1"/>
            </p:cNvSpPr>
            <p:nvPr/>
          </p:nvSpPr>
          <p:spPr bwMode="auto">
            <a:xfrm>
              <a:off x="3474" y="960"/>
              <a:ext cx="524"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
            <p:cNvSpPr>
              <a:spLocks noEditPoints="1"/>
            </p:cNvSpPr>
            <p:nvPr/>
          </p:nvSpPr>
          <p:spPr bwMode="auto">
            <a:xfrm>
              <a:off x="3476" y="962"/>
              <a:ext cx="53" cy="88"/>
            </a:xfrm>
            <a:custGeom>
              <a:avLst/>
              <a:gdLst>
                <a:gd name="T0" fmla="*/ 0 w 22"/>
                <a:gd name="T1" fmla="*/ 0 h 35"/>
                <a:gd name="T2" fmla="*/ 6 w 22"/>
                <a:gd name="T3" fmla="*/ 0 h 35"/>
                <a:gd name="T4" fmla="*/ 6 w 22"/>
                <a:gd name="T5" fmla="*/ 12 h 35"/>
                <a:gd name="T6" fmla="*/ 6 w 22"/>
                <a:gd name="T7" fmla="*/ 12 h 35"/>
                <a:gd name="T8" fmla="*/ 12 w 22"/>
                <a:gd name="T9" fmla="*/ 9 h 35"/>
                <a:gd name="T10" fmla="*/ 22 w 22"/>
                <a:gd name="T11" fmla="*/ 22 h 35"/>
                <a:gd name="T12" fmla="*/ 12 w 22"/>
                <a:gd name="T13" fmla="*/ 35 h 35"/>
                <a:gd name="T14" fmla="*/ 5 w 22"/>
                <a:gd name="T15" fmla="*/ 32 h 35"/>
                <a:gd name="T16" fmla="*/ 5 w 22"/>
                <a:gd name="T17" fmla="*/ 35 h 35"/>
                <a:gd name="T18" fmla="*/ 0 w 22"/>
                <a:gd name="T19" fmla="*/ 35 h 35"/>
                <a:gd name="T20" fmla="*/ 0 w 22"/>
                <a:gd name="T21" fmla="*/ 0 h 35"/>
                <a:gd name="T22" fmla="*/ 6 w 22"/>
                <a:gd name="T23" fmla="*/ 28 h 35"/>
                <a:gd name="T24" fmla="*/ 11 w 22"/>
                <a:gd name="T25" fmla="*/ 31 h 35"/>
                <a:gd name="T26" fmla="*/ 16 w 22"/>
                <a:gd name="T27" fmla="*/ 22 h 35"/>
                <a:gd name="T28" fmla="*/ 11 w 22"/>
                <a:gd name="T29" fmla="*/ 14 h 35"/>
                <a:gd name="T30" fmla="*/ 6 w 22"/>
                <a:gd name="T31" fmla="*/ 16 h 35"/>
                <a:gd name="T32" fmla="*/ 6 w 22"/>
                <a:gd name="T3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0"/>
                  </a:moveTo>
                  <a:cubicBezTo>
                    <a:pt x="6" y="0"/>
                    <a:pt x="6" y="0"/>
                    <a:pt x="6" y="0"/>
                  </a:cubicBezTo>
                  <a:cubicBezTo>
                    <a:pt x="6" y="12"/>
                    <a:pt x="6" y="12"/>
                    <a:pt x="6" y="12"/>
                  </a:cubicBezTo>
                  <a:cubicBezTo>
                    <a:pt x="6" y="12"/>
                    <a:pt x="6" y="12"/>
                    <a:pt x="6" y="12"/>
                  </a:cubicBezTo>
                  <a:cubicBezTo>
                    <a:pt x="7" y="11"/>
                    <a:pt x="10" y="9"/>
                    <a:pt x="12" y="9"/>
                  </a:cubicBezTo>
                  <a:cubicBezTo>
                    <a:pt x="19" y="9"/>
                    <a:pt x="22" y="16"/>
                    <a:pt x="22" y="22"/>
                  </a:cubicBezTo>
                  <a:cubicBezTo>
                    <a:pt x="22" y="29"/>
                    <a:pt x="19" y="35"/>
                    <a:pt x="12" y="35"/>
                  </a:cubicBezTo>
                  <a:cubicBezTo>
                    <a:pt x="9" y="35"/>
                    <a:pt x="8" y="34"/>
                    <a:pt x="5" y="32"/>
                  </a:cubicBezTo>
                  <a:cubicBezTo>
                    <a:pt x="5" y="35"/>
                    <a:pt x="5" y="35"/>
                    <a:pt x="5" y="35"/>
                  </a:cubicBezTo>
                  <a:cubicBezTo>
                    <a:pt x="0" y="35"/>
                    <a:pt x="0" y="35"/>
                    <a:pt x="0" y="35"/>
                  </a:cubicBezTo>
                  <a:lnTo>
                    <a:pt x="0" y="0"/>
                  </a:lnTo>
                  <a:close/>
                  <a:moveTo>
                    <a:pt x="6" y="28"/>
                  </a:moveTo>
                  <a:cubicBezTo>
                    <a:pt x="7" y="29"/>
                    <a:pt x="8" y="31"/>
                    <a:pt x="11" y="31"/>
                  </a:cubicBezTo>
                  <a:cubicBezTo>
                    <a:pt x="14" y="31"/>
                    <a:pt x="16" y="28"/>
                    <a:pt x="16" y="22"/>
                  </a:cubicBezTo>
                  <a:cubicBezTo>
                    <a:pt x="16" y="17"/>
                    <a:pt x="14" y="14"/>
                    <a:pt x="11" y="14"/>
                  </a:cubicBezTo>
                  <a:cubicBezTo>
                    <a:pt x="9" y="14"/>
                    <a:pt x="7" y="15"/>
                    <a:pt x="6" y="16"/>
                  </a:cubicBezTo>
                  <a:lnTo>
                    <a:pt x="6" y="28"/>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F6C"/>
                </a:solidFill>
              </a:endParaRPr>
            </a:p>
          </p:txBody>
        </p:sp>
        <p:sp>
          <p:nvSpPr>
            <p:cNvPr id="68" name="Freeform 6"/>
            <p:cNvSpPr>
              <a:spLocks/>
            </p:cNvSpPr>
            <p:nvPr/>
          </p:nvSpPr>
          <p:spPr bwMode="auto">
            <a:xfrm>
              <a:off x="3541" y="985"/>
              <a:ext cx="81" cy="65"/>
            </a:xfrm>
            <a:custGeom>
              <a:avLst/>
              <a:gdLst>
                <a:gd name="T0" fmla="*/ 0 w 34"/>
                <a:gd name="T1" fmla="*/ 26 h 26"/>
                <a:gd name="T2" fmla="*/ 0 w 34"/>
                <a:gd name="T3" fmla="*/ 1 h 26"/>
                <a:gd name="T4" fmla="*/ 5 w 34"/>
                <a:gd name="T5" fmla="*/ 1 h 26"/>
                <a:gd name="T6" fmla="*/ 5 w 34"/>
                <a:gd name="T7" fmla="*/ 4 h 26"/>
                <a:gd name="T8" fmla="*/ 13 w 34"/>
                <a:gd name="T9" fmla="*/ 0 h 26"/>
                <a:gd name="T10" fmla="*/ 19 w 34"/>
                <a:gd name="T11" fmla="*/ 4 h 26"/>
                <a:gd name="T12" fmla="*/ 27 w 34"/>
                <a:gd name="T13" fmla="*/ 0 h 26"/>
                <a:gd name="T14" fmla="*/ 34 w 34"/>
                <a:gd name="T15" fmla="*/ 8 h 26"/>
                <a:gd name="T16" fmla="*/ 34 w 34"/>
                <a:gd name="T17" fmla="*/ 26 h 26"/>
                <a:gd name="T18" fmla="*/ 28 w 34"/>
                <a:gd name="T19" fmla="*/ 26 h 26"/>
                <a:gd name="T20" fmla="*/ 28 w 34"/>
                <a:gd name="T21" fmla="*/ 8 h 26"/>
                <a:gd name="T22" fmla="*/ 25 w 34"/>
                <a:gd name="T23" fmla="*/ 5 h 26"/>
                <a:gd name="T24" fmla="*/ 20 w 34"/>
                <a:gd name="T25" fmla="*/ 8 h 26"/>
                <a:gd name="T26" fmla="*/ 20 w 34"/>
                <a:gd name="T27" fmla="*/ 26 h 26"/>
                <a:gd name="T28" fmla="*/ 14 w 34"/>
                <a:gd name="T29" fmla="*/ 26 h 26"/>
                <a:gd name="T30" fmla="*/ 14 w 34"/>
                <a:gd name="T31" fmla="*/ 8 h 26"/>
                <a:gd name="T32" fmla="*/ 11 w 34"/>
                <a:gd name="T33" fmla="*/ 5 h 26"/>
                <a:gd name="T34" fmla="*/ 6 w 34"/>
                <a:gd name="T35" fmla="*/ 8 h 26"/>
                <a:gd name="T36" fmla="*/ 6 w 34"/>
                <a:gd name="T37" fmla="*/ 26 h 26"/>
                <a:gd name="T38" fmla="*/ 0 w 34"/>
                <a:gd name="T3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6">
                  <a:moveTo>
                    <a:pt x="0" y="26"/>
                  </a:moveTo>
                  <a:cubicBezTo>
                    <a:pt x="0" y="1"/>
                    <a:pt x="0" y="1"/>
                    <a:pt x="0" y="1"/>
                  </a:cubicBezTo>
                  <a:cubicBezTo>
                    <a:pt x="5" y="1"/>
                    <a:pt x="5" y="1"/>
                    <a:pt x="5" y="1"/>
                  </a:cubicBezTo>
                  <a:cubicBezTo>
                    <a:pt x="5" y="4"/>
                    <a:pt x="5" y="4"/>
                    <a:pt x="5" y="4"/>
                  </a:cubicBezTo>
                  <a:cubicBezTo>
                    <a:pt x="7" y="2"/>
                    <a:pt x="9" y="0"/>
                    <a:pt x="13" y="0"/>
                  </a:cubicBezTo>
                  <a:cubicBezTo>
                    <a:pt x="15" y="0"/>
                    <a:pt x="18" y="2"/>
                    <a:pt x="19" y="4"/>
                  </a:cubicBezTo>
                  <a:cubicBezTo>
                    <a:pt x="21" y="2"/>
                    <a:pt x="23" y="0"/>
                    <a:pt x="27" y="0"/>
                  </a:cubicBezTo>
                  <a:cubicBezTo>
                    <a:pt x="30" y="0"/>
                    <a:pt x="34" y="2"/>
                    <a:pt x="34" y="8"/>
                  </a:cubicBezTo>
                  <a:cubicBezTo>
                    <a:pt x="34" y="26"/>
                    <a:pt x="34" y="26"/>
                    <a:pt x="34" y="26"/>
                  </a:cubicBezTo>
                  <a:cubicBezTo>
                    <a:pt x="28" y="26"/>
                    <a:pt x="28" y="26"/>
                    <a:pt x="28" y="26"/>
                  </a:cubicBezTo>
                  <a:cubicBezTo>
                    <a:pt x="28" y="8"/>
                    <a:pt x="28" y="8"/>
                    <a:pt x="28" y="8"/>
                  </a:cubicBezTo>
                  <a:cubicBezTo>
                    <a:pt x="28" y="6"/>
                    <a:pt x="27" y="5"/>
                    <a:pt x="25" y="5"/>
                  </a:cubicBezTo>
                  <a:cubicBezTo>
                    <a:pt x="23" y="5"/>
                    <a:pt x="21" y="7"/>
                    <a:pt x="20" y="8"/>
                  </a:cubicBezTo>
                  <a:cubicBezTo>
                    <a:pt x="20" y="26"/>
                    <a:pt x="20" y="26"/>
                    <a:pt x="20" y="26"/>
                  </a:cubicBezTo>
                  <a:cubicBezTo>
                    <a:pt x="14" y="26"/>
                    <a:pt x="14" y="26"/>
                    <a:pt x="14" y="26"/>
                  </a:cubicBezTo>
                  <a:cubicBezTo>
                    <a:pt x="14" y="8"/>
                    <a:pt x="14" y="8"/>
                    <a:pt x="14" y="8"/>
                  </a:cubicBezTo>
                  <a:cubicBezTo>
                    <a:pt x="14" y="6"/>
                    <a:pt x="13" y="5"/>
                    <a:pt x="11" y="5"/>
                  </a:cubicBezTo>
                  <a:cubicBezTo>
                    <a:pt x="9" y="5"/>
                    <a:pt x="7" y="7"/>
                    <a:pt x="6" y="8"/>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7"/>
            <p:cNvSpPr>
              <a:spLocks/>
            </p:cNvSpPr>
            <p:nvPr/>
          </p:nvSpPr>
          <p:spPr bwMode="auto">
            <a:xfrm>
              <a:off x="3632" y="985"/>
              <a:ext cx="50" cy="65"/>
            </a:xfrm>
            <a:custGeom>
              <a:avLst/>
              <a:gdLst>
                <a:gd name="T0" fmla="*/ 16 w 21"/>
                <a:gd name="T1" fmla="*/ 9 h 26"/>
                <a:gd name="T2" fmla="*/ 11 w 21"/>
                <a:gd name="T3" fmla="*/ 5 h 26"/>
                <a:gd name="T4" fmla="*/ 6 w 21"/>
                <a:gd name="T5" fmla="*/ 13 h 26"/>
                <a:gd name="T6" fmla="*/ 11 w 21"/>
                <a:gd name="T7" fmla="*/ 22 h 26"/>
                <a:gd name="T8" fmla="*/ 16 w 21"/>
                <a:gd name="T9" fmla="*/ 18 h 26"/>
                <a:gd name="T10" fmla="*/ 21 w 21"/>
                <a:gd name="T11" fmla="*/ 20 h 26"/>
                <a:gd name="T12" fmla="*/ 11 w 21"/>
                <a:gd name="T13" fmla="*/ 26 h 26"/>
                <a:gd name="T14" fmla="*/ 0 w 21"/>
                <a:gd name="T15" fmla="*/ 13 h 26"/>
                <a:gd name="T16" fmla="*/ 11 w 21"/>
                <a:gd name="T17" fmla="*/ 0 h 26"/>
                <a:gd name="T18" fmla="*/ 21 w 21"/>
                <a:gd name="T19" fmla="*/ 7 h 26"/>
                <a:gd name="T20" fmla="*/ 16 w 21"/>
                <a:gd name="T21"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6">
                  <a:moveTo>
                    <a:pt x="16" y="9"/>
                  </a:moveTo>
                  <a:cubicBezTo>
                    <a:pt x="15" y="7"/>
                    <a:pt x="14" y="5"/>
                    <a:pt x="11" y="5"/>
                  </a:cubicBezTo>
                  <a:cubicBezTo>
                    <a:pt x="7" y="5"/>
                    <a:pt x="6" y="8"/>
                    <a:pt x="6" y="13"/>
                  </a:cubicBezTo>
                  <a:cubicBezTo>
                    <a:pt x="6" y="19"/>
                    <a:pt x="7" y="22"/>
                    <a:pt x="11" y="22"/>
                  </a:cubicBezTo>
                  <a:cubicBezTo>
                    <a:pt x="13" y="22"/>
                    <a:pt x="15" y="20"/>
                    <a:pt x="16" y="18"/>
                  </a:cubicBezTo>
                  <a:cubicBezTo>
                    <a:pt x="21" y="20"/>
                    <a:pt x="21" y="20"/>
                    <a:pt x="21" y="20"/>
                  </a:cubicBezTo>
                  <a:cubicBezTo>
                    <a:pt x="18" y="25"/>
                    <a:pt x="15" y="26"/>
                    <a:pt x="11" y="26"/>
                  </a:cubicBezTo>
                  <a:cubicBezTo>
                    <a:pt x="4" y="26"/>
                    <a:pt x="0" y="21"/>
                    <a:pt x="0" y="13"/>
                  </a:cubicBezTo>
                  <a:cubicBezTo>
                    <a:pt x="0" y="5"/>
                    <a:pt x="4" y="0"/>
                    <a:pt x="11" y="0"/>
                  </a:cubicBezTo>
                  <a:cubicBezTo>
                    <a:pt x="15" y="0"/>
                    <a:pt x="19" y="3"/>
                    <a:pt x="21" y="7"/>
                  </a:cubicBezTo>
                  <a:lnTo>
                    <a:pt x="16" y="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8"/>
            <p:cNvSpPr>
              <a:spLocks/>
            </p:cNvSpPr>
            <p:nvPr/>
          </p:nvSpPr>
          <p:spPr bwMode="auto">
            <a:xfrm>
              <a:off x="3694" y="962"/>
              <a:ext cx="48" cy="88"/>
            </a:xfrm>
            <a:custGeom>
              <a:avLst/>
              <a:gdLst>
                <a:gd name="T0" fmla="*/ 0 w 20"/>
                <a:gd name="T1" fmla="*/ 35 h 35"/>
                <a:gd name="T2" fmla="*/ 0 w 20"/>
                <a:gd name="T3" fmla="*/ 0 h 35"/>
                <a:gd name="T4" fmla="*/ 6 w 20"/>
                <a:gd name="T5" fmla="*/ 0 h 35"/>
                <a:gd name="T6" fmla="*/ 6 w 20"/>
                <a:gd name="T7" fmla="*/ 13 h 35"/>
                <a:gd name="T8" fmla="*/ 13 w 20"/>
                <a:gd name="T9" fmla="*/ 9 h 35"/>
                <a:gd name="T10" fmla="*/ 20 w 20"/>
                <a:gd name="T11" fmla="*/ 18 h 35"/>
                <a:gd name="T12" fmla="*/ 20 w 20"/>
                <a:gd name="T13" fmla="*/ 35 h 35"/>
                <a:gd name="T14" fmla="*/ 14 w 20"/>
                <a:gd name="T15" fmla="*/ 35 h 35"/>
                <a:gd name="T16" fmla="*/ 14 w 20"/>
                <a:gd name="T17" fmla="*/ 19 h 35"/>
                <a:gd name="T18" fmla="*/ 11 w 20"/>
                <a:gd name="T19" fmla="*/ 14 h 35"/>
                <a:gd name="T20" fmla="*/ 6 w 20"/>
                <a:gd name="T21" fmla="*/ 17 h 35"/>
                <a:gd name="T22" fmla="*/ 6 w 20"/>
                <a:gd name="T23" fmla="*/ 35 h 35"/>
                <a:gd name="T24" fmla="*/ 0 w 20"/>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5">
                  <a:moveTo>
                    <a:pt x="0" y="35"/>
                  </a:moveTo>
                  <a:cubicBezTo>
                    <a:pt x="0" y="0"/>
                    <a:pt x="0" y="0"/>
                    <a:pt x="0" y="0"/>
                  </a:cubicBezTo>
                  <a:cubicBezTo>
                    <a:pt x="6" y="0"/>
                    <a:pt x="6" y="0"/>
                    <a:pt x="6" y="0"/>
                  </a:cubicBezTo>
                  <a:cubicBezTo>
                    <a:pt x="6" y="13"/>
                    <a:pt x="6" y="13"/>
                    <a:pt x="6" y="13"/>
                  </a:cubicBezTo>
                  <a:cubicBezTo>
                    <a:pt x="8" y="11"/>
                    <a:pt x="10" y="9"/>
                    <a:pt x="13" y="9"/>
                  </a:cubicBezTo>
                  <a:cubicBezTo>
                    <a:pt x="18" y="9"/>
                    <a:pt x="20" y="13"/>
                    <a:pt x="20" y="18"/>
                  </a:cubicBezTo>
                  <a:cubicBezTo>
                    <a:pt x="20" y="35"/>
                    <a:pt x="20" y="35"/>
                    <a:pt x="20" y="35"/>
                  </a:cubicBezTo>
                  <a:cubicBezTo>
                    <a:pt x="14" y="35"/>
                    <a:pt x="14" y="35"/>
                    <a:pt x="14" y="35"/>
                  </a:cubicBezTo>
                  <a:cubicBezTo>
                    <a:pt x="14" y="19"/>
                    <a:pt x="14" y="19"/>
                    <a:pt x="14" y="19"/>
                  </a:cubicBezTo>
                  <a:cubicBezTo>
                    <a:pt x="14" y="15"/>
                    <a:pt x="13" y="14"/>
                    <a:pt x="11" y="14"/>
                  </a:cubicBezTo>
                  <a:cubicBezTo>
                    <a:pt x="9" y="14"/>
                    <a:pt x="7" y="16"/>
                    <a:pt x="6" y="17"/>
                  </a:cubicBezTo>
                  <a:cubicBezTo>
                    <a:pt x="6" y="35"/>
                    <a:pt x="6" y="35"/>
                    <a:pt x="6" y="35"/>
                  </a:cubicBezTo>
                  <a:lnTo>
                    <a:pt x="0" y="35"/>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9"/>
            <p:cNvSpPr>
              <a:spLocks noEditPoints="1"/>
            </p:cNvSpPr>
            <p:nvPr/>
          </p:nvSpPr>
          <p:spPr bwMode="auto">
            <a:xfrm>
              <a:off x="3756" y="985"/>
              <a:ext cx="53" cy="88"/>
            </a:xfrm>
            <a:custGeom>
              <a:avLst/>
              <a:gdLst>
                <a:gd name="T0" fmla="*/ 0 w 22"/>
                <a:gd name="T1" fmla="*/ 1 h 35"/>
                <a:gd name="T2" fmla="*/ 5 w 22"/>
                <a:gd name="T3" fmla="*/ 1 h 35"/>
                <a:gd name="T4" fmla="*/ 5 w 22"/>
                <a:gd name="T5" fmla="*/ 3 h 35"/>
                <a:gd name="T6" fmla="*/ 12 w 22"/>
                <a:gd name="T7" fmla="*/ 0 h 35"/>
                <a:gd name="T8" fmla="*/ 22 w 22"/>
                <a:gd name="T9" fmla="*/ 14 h 35"/>
                <a:gd name="T10" fmla="*/ 12 w 22"/>
                <a:gd name="T11" fmla="*/ 26 h 35"/>
                <a:gd name="T12" fmla="*/ 6 w 22"/>
                <a:gd name="T13" fmla="*/ 24 h 35"/>
                <a:gd name="T14" fmla="*/ 6 w 22"/>
                <a:gd name="T15" fmla="*/ 24 h 35"/>
                <a:gd name="T16" fmla="*/ 6 w 22"/>
                <a:gd name="T17" fmla="*/ 35 h 35"/>
                <a:gd name="T18" fmla="*/ 0 w 22"/>
                <a:gd name="T19" fmla="*/ 35 h 35"/>
                <a:gd name="T20" fmla="*/ 0 w 22"/>
                <a:gd name="T21" fmla="*/ 1 h 35"/>
                <a:gd name="T22" fmla="*/ 6 w 22"/>
                <a:gd name="T23" fmla="*/ 19 h 35"/>
                <a:gd name="T24" fmla="*/ 10 w 22"/>
                <a:gd name="T25" fmla="*/ 22 h 35"/>
                <a:gd name="T26" fmla="*/ 16 w 22"/>
                <a:gd name="T27" fmla="*/ 13 h 35"/>
                <a:gd name="T28" fmla="*/ 10 w 22"/>
                <a:gd name="T29" fmla="*/ 5 h 35"/>
                <a:gd name="T30" fmla="*/ 6 w 22"/>
                <a:gd name="T31" fmla="*/ 7 h 35"/>
                <a:gd name="T32" fmla="*/ 6 w 22"/>
                <a:gd name="T3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5">
                  <a:moveTo>
                    <a:pt x="0" y="1"/>
                  </a:moveTo>
                  <a:cubicBezTo>
                    <a:pt x="5" y="1"/>
                    <a:pt x="5" y="1"/>
                    <a:pt x="5" y="1"/>
                  </a:cubicBezTo>
                  <a:cubicBezTo>
                    <a:pt x="5" y="3"/>
                    <a:pt x="5" y="3"/>
                    <a:pt x="5" y="3"/>
                  </a:cubicBezTo>
                  <a:cubicBezTo>
                    <a:pt x="7" y="2"/>
                    <a:pt x="9" y="0"/>
                    <a:pt x="12" y="0"/>
                  </a:cubicBezTo>
                  <a:cubicBezTo>
                    <a:pt x="18" y="0"/>
                    <a:pt x="22" y="6"/>
                    <a:pt x="22" y="14"/>
                  </a:cubicBezTo>
                  <a:cubicBezTo>
                    <a:pt x="22" y="20"/>
                    <a:pt x="18" y="26"/>
                    <a:pt x="12" y="26"/>
                  </a:cubicBezTo>
                  <a:cubicBezTo>
                    <a:pt x="10" y="26"/>
                    <a:pt x="7" y="25"/>
                    <a:pt x="6" y="24"/>
                  </a:cubicBezTo>
                  <a:cubicBezTo>
                    <a:pt x="6" y="24"/>
                    <a:pt x="6" y="24"/>
                    <a:pt x="6" y="24"/>
                  </a:cubicBezTo>
                  <a:cubicBezTo>
                    <a:pt x="6" y="35"/>
                    <a:pt x="6" y="35"/>
                    <a:pt x="6" y="35"/>
                  </a:cubicBezTo>
                  <a:cubicBezTo>
                    <a:pt x="0" y="35"/>
                    <a:pt x="0" y="35"/>
                    <a:pt x="0" y="35"/>
                  </a:cubicBezTo>
                  <a:lnTo>
                    <a:pt x="0" y="1"/>
                  </a:lnTo>
                  <a:close/>
                  <a:moveTo>
                    <a:pt x="6" y="19"/>
                  </a:moveTo>
                  <a:cubicBezTo>
                    <a:pt x="7" y="21"/>
                    <a:pt x="8" y="22"/>
                    <a:pt x="10" y="22"/>
                  </a:cubicBezTo>
                  <a:cubicBezTo>
                    <a:pt x="14" y="22"/>
                    <a:pt x="16" y="19"/>
                    <a:pt x="16" y="13"/>
                  </a:cubicBezTo>
                  <a:cubicBezTo>
                    <a:pt x="16" y="8"/>
                    <a:pt x="14" y="5"/>
                    <a:pt x="10" y="5"/>
                  </a:cubicBezTo>
                  <a:cubicBezTo>
                    <a:pt x="8" y="5"/>
                    <a:pt x="7" y="6"/>
                    <a:pt x="6" y="7"/>
                  </a:cubicBezTo>
                  <a:lnTo>
                    <a:pt x="6" y="19"/>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Rectangle 10"/>
            <p:cNvSpPr>
              <a:spLocks noChangeArrowheads="1"/>
            </p:cNvSpPr>
            <p:nvPr/>
          </p:nvSpPr>
          <p:spPr bwMode="auto">
            <a:xfrm>
              <a:off x="3821" y="1033"/>
              <a:ext cx="17" cy="17"/>
            </a:xfrm>
            <a:prstGeom prst="rect">
              <a:avLst/>
            </a:prstGeom>
            <a:solidFill>
              <a:srgbClr val="002F6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1"/>
            <p:cNvSpPr>
              <a:spLocks noEditPoints="1"/>
            </p:cNvSpPr>
            <p:nvPr/>
          </p:nvSpPr>
          <p:spPr bwMode="auto">
            <a:xfrm>
              <a:off x="3850" y="985"/>
              <a:ext cx="52" cy="65"/>
            </a:xfrm>
            <a:custGeom>
              <a:avLst/>
              <a:gdLst>
                <a:gd name="T0" fmla="*/ 11 w 22"/>
                <a:gd name="T1" fmla="*/ 0 h 26"/>
                <a:gd name="T2" fmla="*/ 22 w 22"/>
                <a:gd name="T3" fmla="*/ 13 h 26"/>
                <a:gd name="T4" fmla="*/ 11 w 22"/>
                <a:gd name="T5" fmla="*/ 26 h 26"/>
                <a:gd name="T6" fmla="*/ 0 w 22"/>
                <a:gd name="T7" fmla="*/ 13 h 26"/>
                <a:gd name="T8" fmla="*/ 11 w 22"/>
                <a:gd name="T9" fmla="*/ 0 h 26"/>
                <a:gd name="T10" fmla="*/ 11 w 22"/>
                <a:gd name="T11" fmla="*/ 5 h 26"/>
                <a:gd name="T12" fmla="*/ 6 w 22"/>
                <a:gd name="T13" fmla="*/ 13 h 26"/>
                <a:gd name="T14" fmla="*/ 11 w 22"/>
                <a:gd name="T15" fmla="*/ 22 h 26"/>
                <a:gd name="T16" fmla="*/ 16 w 22"/>
                <a:gd name="T17" fmla="*/ 13 h 26"/>
                <a:gd name="T18" fmla="*/ 11 w 22"/>
                <a:gd name="T19"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1" y="0"/>
                  </a:moveTo>
                  <a:cubicBezTo>
                    <a:pt x="18" y="0"/>
                    <a:pt x="22" y="5"/>
                    <a:pt x="22" y="13"/>
                  </a:cubicBezTo>
                  <a:cubicBezTo>
                    <a:pt x="22" y="21"/>
                    <a:pt x="18" y="26"/>
                    <a:pt x="11" y="26"/>
                  </a:cubicBezTo>
                  <a:cubicBezTo>
                    <a:pt x="4" y="26"/>
                    <a:pt x="0" y="21"/>
                    <a:pt x="0" y="13"/>
                  </a:cubicBezTo>
                  <a:cubicBezTo>
                    <a:pt x="0" y="5"/>
                    <a:pt x="4" y="0"/>
                    <a:pt x="11" y="0"/>
                  </a:cubicBezTo>
                  <a:close/>
                  <a:moveTo>
                    <a:pt x="11" y="5"/>
                  </a:moveTo>
                  <a:cubicBezTo>
                    <a:pt x="8" y="5"/>
                    <a:pt x="6" y="8"/>
                    <a:pt x="6" y="13"/>
                  </a:cubicBezTo>
                  <a:cubicBezTo>
                    <a:pt x="6" y="19"/>
                    <a:pt x="8" y="22"/>
                    <a:pt x="11" y="22"/>
                  </a:cubicBezTo>
                  <a:cubicBezTo>
                    <a:pt x="14" y="22"/>
                    <a:pt x="16" y="19"/>
                    <a:pt x="16" y="13"/>
                  </a:cubicBezTo>
                  <a:cubicBezTo>
                    <a:pt x="16" y="8"/>
                    <a:pt x="14"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2"/>
            <p:cNvSpPr>
              <a:spLocks/>
            </p:cNvSpPr>
            <p:nvPr/>
          </p:nvSpPr>
          <p:spPr bwMode="auto">
            <a:xfrm>
              <a:off x="3912" y="985"/>
              <a:ext cx="29" cy="65"/>
            </a:xfrm>
            <a:custGeom>
              <a:avLst/>
              <a:gdLst>
                <a:gd name="T0" fmla="*/ 0 w 12"/>
                <a:gd name="T1" fmla="*/ 26 h 26"/>
                <a:gd name="T2" fmla="*/ 0 w 12"/>
                <a:gd name="T3" fmla="*/ 1 h 26"/>
                <a:gd name="T4" fmla="*/ 5 w 12"/>
                <a:gd name="T5" fmla="*/ 1 h 26"/>
                <a:gd name="T6" fmla="*/ 5 w 12"/>
                <a:gd name="T7" fmla="*/ 5 h 26"/>
                <a:gd name="T8" fmla="*/ 5 w 12"/>
                <a:gd name="T9" fmla="*/ 5 h 26"/>
                <a:gd name="T10" fmla="*/ 12 w 12"/>
                <a:gd name="T11" fmla="*/ 0 h 26"/>
                <a:gd name="T12" fmla="*/ 12 w 12"/>
                <a:gd name="T13" fmla="*/ 7 h 26"/>
                <a:gd name="T14" fmla="*/ 11 w 12"/>
                <a:gd name="T15" fmla="*/ 7 h 26"/>
                <a:gd name="T16" fmla="*/ 6 w 12"/>
                <a:gd name="T17" fmla="*/ 11 h 26"/>
                <a:gd name="T18" fmla="*/ 6 w 12"/>
                <a:gd name="T19" fmla="*/ 26 h 26"/>
                <a:gd name="T20" fmla="*/ 0 w 1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6">
                  <a:moveTo>
                    <a:pt x="0" y="26"/>
                  </a:moveTo>
                  <a:cubicBezTo>
                    <a:pt x="0" y="1"/>
                    <a:pt x="0" y="1"/>
                    <a:pt x="0" y="1"/>
                  </a:cubicBezTo>
                  <a:cubicBezTo>
                    <a:pt x="5" y="1"/>
                    <a:pt x="5" y="1"/>
                    <a:pt x="5" y="1"/>
                  </a:cubicBezTo>
                  <a:cubicBezTo>
                    <a:pt x="5" y="5"/>
                    <a:pt x="5" y="5"/>
                    <a:pt x="5" y="5"/>
                  </a:cubicBezTo>
                  <a:cubicBezTo>
                    <a:pt x="5" y="5"/>
                    <a:pt x="5" y="5"/>
                    <a:pt x="5" y="5"/>
                  </a:cubicBezTo>
                  <a:cubicBezTo>
                    <a:pt x="7" y="2"/>
                    <a:pt x="9" y="1"/>
                    <a:pt x="12" y="0"/>
                  </a:cubicBezTo>
                  <a:cubicBezTo>
                    <a:pt x="12" y="7"/>
                    <a:pt x="12" y="7"/>
                    <a:pt x="12" y="7"/>
                  </a:cubicBezTo>
                  <a:cubicBezTo>
                    <a:pt x="12" y="7"/>
                    <a:pt x="12" y="7"/>
                    <a:pt x="11" y="7"/>
                  </a:cubicBezTo>
                  <a:cubicBezTo>
                    <a:pt x="8" y="7"/>
                    <a:pt x="6" y="10"/>
                    <a:pt x="6" y="11"/>
                  </a:cubicBezTo>
                  <a:cubicBezTo>
                    <a:pt x="6" y="26"/>
                    <a:pt x="6" y="26"/>
                    <a:pt x="6" y="26"/>
                  </a:cubicBezTo>
                  <a:lnTo>
                    <a:pt x="0" y="26"/>
                  </a:ln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3"/>
            <p:cNvSpPr>
              <a:spLocks noEditPoints="1"/>
            </p:cNvSpPr>
            <p:nvPr/>
          </p:nvSpPr>
          <p:spPr bwMode="auto">
            <a:xfrm>
              <a:off x="3945" y="985"/>
              <a:ext cx="55" cy="88"/>
            </a:xfrm>
            <a:custGeom>
              <a:avLst/>
              <a:gdLst>
                <a:gd name="T0" fmla="*/ 23 w 23"/>
                <a:gd name="T1" fmla="*/ 4 h 35"/>
                <a:gd name="T2" fmla="*/ 19 w 23"/>
                <a:gd name="T3" fmla="*/ 5 h 35"/>
                <a:gd name="T4" fmla="*/ 21 w 23"/>
                <a:gd name="T5" fmla="*/ 9 h 35"/>
                <a:gd name="T6" fmla="*/ 11 w 23"/>
                <a:gd name="T7" fmla="*/ 18 h 35"/>
                <a:gd name="T8" fmla="*/ 7 w 23"/>
                <a:gd name="T9" fmla="*/ 19 h 35"/>
                <a:gd name="T10" fmla="*/ 23 w 23"/>
                <a:gd name="T11" fmla="*/ 28 h 35"/>
                <a:gd name="T12" fmla="*/ 11 w 23"/>
                <a:gd name="T13" fmla="*/ 35 h 35"/>
                <a:gd name="T14" fmla="*/ 0 w 23"/>
                <a:gd name="T15" fmla="*/ 29 h 35"/>
                <a:gd name="T16" fmla="*/ 5 w 23"/>
                <a:gd name="T17" fmla="*/ 24 h 35"/>
                <a:gd name="T18" fmla="*/ 5 w 23"/>
                <a:gd name="T19" fmla="*/ 24 h 35"/>
                <a:gd name="T20" fmla="*/ 1 w 23"/>
                <a:gd name="T21" fmla="*/ 20 h 35"/>
                <a:gd name="T22" fmla="*/ 5 w 23"/>
                <a:gd name="T23" fmla="*/ 16 h 35"/>
                <a:gd name="T24" fmla="*/ 1 w 23"/>
                <a:gd name="T25" fmla="*/ 9 h 35"/>
                <a:gd name="T26" fmla="*/ 11 w 23"/>
                <a:gd name="T27" fmla="*/ 0 h 35"/>
                <a:gd name="T28" fmla="*/ 17 w 23"/>
                <a:gd name="T29" fmla="*/ 3 h 35"/>
                <a:gd name="T30" fmla="*/ 23 w 23"/>
                <a:gd name="T31" fmla="*/ 0 h 35"/>
                <a:gd name="T32" fmla="*/ 23 w 23"/>
                <a:gd name="T33" fmla="*/ 4 h 35"/>
                <a:gd name="T34" fmla="*/ 6 w 23"/>
                <a:gd name="T35" fmla="*/ 28 h 35"/>
                <a:gd name="T36" fmla="*/ 12 w 23"/>
                <a:gd name="T37" fmla="*/ 31 h 35"/>
                <a:gd name="T38" fmla="*/ 17 w 23"/>
                <a:gd name="T39" fmla="*/ 28 h 35"/>
                <a:gd name="T40" fmla="*/ 10 w 23"/>
                <a:gd name="T41" fmla="*/ 25 h 35"/>
                <a:gd name="T42" fmla="*/ 6 w 23"/>
                <a:gd name="T43" fmla="*/ 28 h 35"/>
                <a:gd name="T44" fmla="*/ 11 w 23"/>
                <a:gd name="T45" fmla="*/ 5 h 35"/>
                <a:gd name="T46" fmla="*/ 7 w 23"/>
                <a:gd name="T47" fmla="*/ 9 h 35"/>
                <a:gd name="T48" fmla="*/ 11 w 23"/>
                <a:gd name="T49" fmla="*/ 13 h 35"/>
                <a:gd name="T50" fmla="*/ 15 w 23"/>
                <a:gd name="T51" fmla="*/ 9 h 35"/>
                <a:gd name="T52" fmla="*/ 11 w 23"/>
                <a:gd name="T5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35">
                  <a:moveTo>
                    <a:pt x="23" y="4"/>
                  </a:moveTo>
                  <a:cubicBezTo>
                    <a:pt x="22" y="4"/>
                    <a:pt x="20" y="4"/>
                    <a:pt x="19" y="5"/>
                  </a:cubicBezTo>
                  <a:cubicBezTo>
                    <a:pt x="20" y="6"/>
                    <a:pt x="21" y="8"/>
                    <a:pt x="21" y="9"/>
                  </a:cubicBezTo>
                  <a:cubicBezTo>
                    <a:pt x="21" y="14"/>
                    <a:pt x="18" y="18"/>
                    <a:pt x="11" y="18"/>
                  </a:cubicBezTo>
                  <a:cubicBezTo>
                    <a:pt x="9" y="18"/>
                    <a:pt x="7" y="18"/>
                    <a:pt x="7" y="19"/>
                  </a:cubicBezTo>
                  <a:cubicBezTo>
                    <a:pt x="7" y="23"/>
                    <a:pt x="23" y="18"/>
                    <a:pt x="23" y="28"/>
                  </a:cubicBezTo>
                  <a:cubicBezTo>
                    <a:pt x="23" y="31"/>
                    <a:pt x="19" y="35"/>
                    <a:pt x="11" y="35"/>
                  </a:cubicBezTo>
                  <a:cubicBezTo>
                    <a:pt x="5" y="35"/>
                    <a:pt x="0" y="33"/>
                    <a:pt x="0" y="29"/>
                  </a:cubicBezTo>
                  <a:cubicBezTo>
                    <a:pt x="0" y="26"/>
                    <a:pt x="3" y="24"/>
                    <a:pt x="5" y="24"/>
                  </a:cubicBezTo>
                  <a:cubicBezTo>
                    <a:pt x="5" y="24"/>
                    <a:pt x="5" y="24"/>
                    <a:pt x="5" y="24"/>
                  </a:cubicBezTo>
                  <a:cubicBezTo>
                    <a:pt x="4" y="24"/>
                    <a:pt x="1" y="23"/>
                    <a:pt x="1" y="20"/>
                  </a:cubicBezTo>
                  <a:cubicBezTo>
                    <a:pt x="1" y="18"/>
                    <a:pt x="4" y="16"/>
                    <a:pt x="5" y="16"/>
                  </a:cubicBezTo>
                  <a:cubicBezTo>
                    <a:pt x="3" y="14"/>
                    <a:pt x="1" y="12"/>
                    <a:pt x="1" y="9"/>
                  </a:cubicBezTo>
                  <a:cubicBezTo>
                    <a:pt x="1" y="5"/>
                    <a:pt x="5" y="0"/>
                    <a:pt x="11" y="0"/>
                  </a:cubicBezTo>
                  <a:cubicBezTo>
                    <a:pt x="13" y="0"/>
                    <a:pt x="16" y="1"/>
                    <a:pt x="17" y="3"/>
                  </a:cubicBezTo>
                  <a:cubicBezTo>
                    <a:pt x="18" y="1"/>
                    <a:pt x="20" y="0"/>
                    <a:pt x="23" y="0"/>
                  </a:cubicBezTo>
                  <a:lnTo>
                    <a:pt x="23" y="4"/>
                  </a:lnTo>
                  <a:close/>
                  <a:moveTo>
                    <a:pt x="6" y="28"/>
                  </a:moveTo>
                  <a:cubicBezTo>
                    <a:pt x="6" y="30"/>
                    <a:pt x="7" y="31"/>
                    <a:pt x="12" y="31"/>
                  </a:cubicBezTo>
                  <a:cubicBezTo>
                    <a:pt x="16" y="31"/>
                    <a:pt x="17" y="29"/>
                    <a:pt x="17" y="28"/>
                  </a:cubicBezTo>
                  <a:cubicBezTo>
                    <a:pt x="17" y="27"/>
                    <a:pt x="16" y="25"/>
                    <a:pt x="10" y="25"/>
                  </a:cubicBezTo>
                  <a:cubicBezTo>
                    <a:pt x="7" y="25"/>
                    <a:pt x="6" y="27"/>
                    <a:pt x="6" y="28"/>
                  </a:cubicBezTo>
                  <a:close/>
                  <a:moveTo>
                    <a:pt x="11" y="5"/>
                  </a:moveTo>
                  <a:cubicBezTo>
                    <a:pt x="8" y="5"/>
                    <a:pt x="7" y="7"/>
                    <a:pt x="7" y="9"/>
                  </a:cubicBezTo>
                  <a:cubicBezTo>
                    <a:pt x="7" y="11"/>
                    <a:pt x="8" y="13"/>
                    <a:pt x="11" y="13"/>
                  </a:cubicBezTo>
                  <a:cubicBezTo>
                    <a:pt x="13" y="13"/>
                    <a:pt x="15" y="11"/>
                    <a:pt x="15" y="9"/>
                  </a:cubicBezTo>
                  <a:cubicBezTo>
                    <a:pt x="15" y="7"/>
                    <a:pt x="13" y="5"/>
                    <a:pt x="11" y="5"/>
                  </a:cubicBezTo>
                  <a:close/>
                </a:path>
              </a:pathLst>
            </a:custGeom>
            <a:solidFill>
              <a:srgbClr val="002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16013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2" y="6177541"/>
            <a:ext cx="761998" cy="688848"/>
          </a:xfrm>
          <a:prstGeom prst="rect">
            <a:avLst/>
          </a:prstGeom>
          <a:solidFill>
            <a:srgbClr val="F2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762000" y="6177541"/>
            <a:ext cx="762000" cy="688848"/>
          </a:xfrm>
          <a:prstGeom prst="rect">
            <a:avLst/>
          </a:prstGeom>
          <a:solidFill>
            <a:srgbClr val="5C8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1524000" y="6177541"/>
            <a:ext cx="7619998" cy="688848"/>
          </a:xfrm>
          <a:prstGeom prst="rect">
            <a:avLst/>
          </a:prstGeom>
          <a:solidFill>
            <a:srgbClr val="002F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1"/>
            <a:ext cx="8229600" cy="4114799"/>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848600" y="6477000"/>
            <a:ext cx="832500" cy="180000"/>
          </a:xfrm>
          <a:prstGeom prst="rect">
            <a:avLst/>
          </a:prstGeom>
        </p:spPr>
      </p:pic>
      <p:sp>
        <p:nvSpPr>
          <p:cNvPr id="15" name="TextBox 14"/>
          <p:cNvSpPr txBox="1"/>
          <p:nvPr userDrawn="1"/>
        </p:nvSpPr>
        <p:spPr>
          <a:xfrm>
            <a:off x="2" y="6601785"/>
            <a:ext cx="761998" cy="246221"/>
          </a:xfrm>
          <a:prstGeom prst="rect">
            <a:avLst/>
          </a:prstGeom>
          <a:noFill/>
        </p:spPr>
        <p:txBody>
          <a:bodyPr wrap="square" rtlCol="0">
            <a:spAutoFit/>
          </a:bodyPr>
          <a:lstStyle/>
          <a:p>
            <a:pPr algn="ctr"/>
            <a:fld id="{4FE51301-FDC5-462C-99E6-A9035B3E1559}" type="slidenum">
              <a:rPr lang="en-US" sz="1000" smtClean="0">
                <a:solidFill>
                  <a:srgbClr val="002F6C"/>
                </a:solidFill>
                <a:latin typeface="Arial" panose="020B0604020202020204" pitchFamily="34" charset="0"/>
                <a:cs typeface="Arial" panose="020B0604020202020204" pitchFamily="34" charset="0"/>
              </a:rPr>
              <a:pPr algn="ctr"/>
              <a:t>‹#›</a:t>
            </a:fld>
            <a:endParaRPr lang="en-US" sz="1000" dirty="0">
              <a:solidFill>
                <a:srgbClr val="002F6C"/>
              </a:solidFill>
              <a:latin typeface="Arial" panose="020B0604020202020204" pitchFamily="34" charset="0"/>
              <a:cs typeface="Arial" panose="020B0604020202020204" pitchFamily="34" charset="0"/>
            </a:endParaRPr>
          </a:p>
        </p:txBody>
      </p:sp>
      <p:pic>
        <p:nvPicPr>
          <p:cNvPr id="18" name="Picture 17"/>
          <p:cNvPicPr>
            <a:picLocks noChangeAspect="1"/>
          </p:cNvPicPr>
          <p:nvPr userDrawn="1"/>
        </p:nvPicPr>
        <p:blipFill rotWithShape="1">
          <a:blip r:embed="rId19" cstate="print">
            <a:extLst>
              <a:ext uri="{28A0092B-C50C-407E-A947-70E740481C1C}">
                <a14:useLocalDpi xmlns:a14="http://schemas.microsoft.com/office/drawing/2010/main" val="0"/>
              </a:ext>
            </a:extLst>
          </a:blip>
          <a:srcRect l="51477" r="23523"/>
          <a:stretch/>
        </p:blipFill>
        <p:spPr>
          <a:xfrm>
            <a:off x="258386" y="6278788"/>
            <a:ext cx="260729" cy="322997"/>
          </a:xfrm>
          <a:prstGeom prst="rect">
            <a:avLst/>
          </a:prstGeom>
        </p:spPr>
      </p:pic>
    </p:spTree>
    <p:extLst>
      <p:ext uri="{BB962C8B-B14F-4D97-AF65-F5344CB8AC3E}">
        <p14:creationId xmlns:p14="http://schemas.microsoft.com/office/powerpoint/2010/main" val="1393048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51" r:id="rId4"/>
    <p:sldLayoutId id="2147483679" r:id="rId5"/>
    <p:sldLayoutId id="2147483673" r:id="rId6"/>
    <p:sldLayoutId id="2147483675" r:id="rId7"/>
    <p:sldLayoutId id="2147483676" r:id="rId8"/>
    <p:sldLayoutId id="2147483677" r:id="rId9"/>
    <p:sldLayoutId id="2147483678" r:id="rId10"/>
    <p:sldLayoutId id="2147483652" r:id="rId11"/>
    <p:sldLayoutId id="2147483653" r:id="rId12"/>
    <p:sldLayoutId id="2147483654" r:id="rId13"/>
    <p:sldLayoutId id="2147483655" r:id="rId14"/>
    <p:sldLayoutId id="2147483656" r:id="rId15"/>
    <p:sldLayoutId id="2147483657" r:id="rId16"/>
  </p:sldLayoutIdLst>
  <p:txStyles>
    <p:title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rgbClr val="002F6C"/>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rgbClr val="002F6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rgbClr val="002F6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rgbClr val="002F6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rgbClr val="002F6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269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bmchp.or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r20.rs6.net/tn.jsp?f=001t4V6JCGPeEHqgdYo2VEzQR8kxeEmq3BxOuYl2bpDlWX5HqH7rA4LAmYllVgPKDv5cimc4tTod5YLrSGC1JqWZ_c9LnEOQAvIJ1iNRDcrSGJgQEGWIcR_gSDlbsZCJNsAuyL9ricQBt4n0tZKHv5v8LX7AljdvoeXFEBhzjDbeNqG3joL4YeI3T-lZPoG9U1C-FL1JgH3mMTHVZ64CDn4-EjM6qTulG7Q&amp;c=CuaYaFewBQBGm2LMNTNq6n4I9xxTep1lHBKG97p1gpTk9Tv6qn-H9w==&amp;ch=WjuS90vbtKyM90MfuL735xC8zuPX1fL7Xid0NjjtLLXf6T8QRuiNtQ==" TargetMode="Externa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Provider.ProcessingCenter@BMCHP-wellsense.org" TargetMode="External"/><Relationship Id="rId2" Type="http://schemas.openxmlformats.org/officeDocument/2006/relationships/hyperlink" Target="https://www.bmchp.org/-/media/ddaa9d57bea54089b699ffcda18e1b9e.ashx"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Provider.Info@BMCHP-wellsense.or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trizettoprovider.com/Boston-Medical-New-User-Request" TargetMode="External"/><Relationship Id="rId2" Type="http://schemas.openxmlformats.org/officeDocument/2006/relationships/hyperlink" Target="https://bmchp-wellsense.healthtrioconnect.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bmchp.org/I-Am-A/Provider/Training-and-Support"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orthwoodinc.com/" TargetMode="External"/><Relationship Id="rId2" Type="http://schemas.openxmlformats.org/officeDocument/2006/relationships/hyperlink" Target="https://www.beaconhealthoptions.com/members/dashboard/"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covermymeds.com/main/prior-authorization-forms/express-scripts/" TargetMode="External"/><Relationship Id="rId2" Type="http://schemas.openxmlformats.org/officeDocument/2006/relationships/hyperlink" Target="https://providerportal.surescripts.net/ProviderPortal/login" TargetMode="External"/><Relationship Id="rId1" Type="http://schemas.openxmlformats.org/officeDocument/2006/relationships/slideLayout" Target="../slideLayouts/slideLayout2.xml"/><Relationship Id="rId6" Type="http://schemas.openxmlformats.org/officeDocument/2006/relationships/hyperlink" Target="https://www.evicore.com/" TargetMode="External"/><Relationship Id="rId5" Type="http://schemas.openxmlformats.org/officeDocument/2006/relationships/hyperlink" Target="https://corporate-site-labs-dev.s3.amazonaws.com/2019-10/General%20Request%20For_not%20for%20WLP%20requests_2018%20(6).pdf" TargetMode="External"/><Relationship Id="rId4" Type="http://schemas.openxmlformats.org/officeDocument/2006/relationships/hyperlink" Target="https://www.express-path.com/login.aspx"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mailto:Provider.info@bmchp-wellsense.org" TargetMode="External"/><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hyperlink" Target="https://www.bmchp.org/utility-nav/find-a-provider/southcoast" TargetMode="External"/><Relationship Id="rId18" Type="http://schemas.openxmlformats.org/officeDocument/2006/relationships/image" Target="../media/image22.png"/><Relationship Id="rId3" Type="http://schemas.openxmlformats.org/officeDocument/2006/relationships/image" Target="../media/image13.png"/><Relationship Id="rId7" Type="http://schemas.openxmlformats.org/officeDocument/2006/relationships/hyperlink" Target="https://www.bmchp.org/utility-nav/find-a-provider/community" TargetMode="External"/><Relationship Id="rId12" Type="http://schemas.openxmlformats.org/officeDocument/2006/relationships/image" Target="../media/image18.png"/><Relationship Id="rId17" Type="http://schemas.openxmlformats.org/officeDocument/2006/relationships/image" Target="../media/image21.png"/><Relationship Id="rId2" Type="http://schemas.openxmlformats.org/officeDocument/2006/relationships/hyperlink" Target="https://www.bmchp.org/utility-nav/find-a-provider" TargetMode="External"/><Relationship Id="rId16" Type="http://schemas.openxmlformats.org/officeDocument/2006/relationships/hyperlink" Target="https://www.bmchp.org/utility-nav/find-a-provider/connectorcare-qhp" TargetMode="External"/><Relationship Id="rId20" Type="http://schemas.openxmlformats.org/officeDocument/2006/relationships/image" Target="../media/image23.png"/><Relationship Id="rId1" Type="http://schemas.openxmlformats.org/officeDocument/2006/relationships/slideLayout" Target="../slideLayouts/slideLayout14.xml"/><Relationship Id="rId6" Type="http://schemas.openxmlformats.org/officeDocument/2006/relationships/image" Target="../media/image15.png"/><Relationship Id="rId11" Type="http://schemas.openxmlformats.org/officeDocument/2006/relationships/hyperlink" Target="https://www.bmchp.org/utility-nav/find-a-provider/signature" TargetMode="External"/><Relationship Id="rId5" Type="http://schemas.openxmlformats.org/officeDocument/2006/relationships/hyperlink" Target="https://www.bmchp.org/utility-nav/find-a-provider/masshealth" TargetMode="External"/><Relationship Id="rId15" Type="http://schemas.openxmlformats.org/officeDocument/2006/relationships/image" Target="../media/image20.png"/><Relationship Id="rId10" Type="http://schemas.openxmlformats.org/officeDocument/2006/relationships/image" Target="../media/image17.png"/><Relationship Id="rId19" Type="http://schemas.openxmlformats.org/officeDocument/2006/relationships/hyperlink" Target="http://seniorsgetmore.org/FindAProvider" TargetMode="External"/><Relationship Id="rId4" Type="http://schemas.openxmlformats.org/officeDocument/2006/relationships/image" Target="../media/image14.png"/><Relationship Id="rId9" Type="http://schemas.openxmlformats.org/officeDocument/2006/relationships/hyperlink" Target="https://www.bmchp.org/utility-nav/find-a-provider/mercy" TargetMode="External"/><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914400"/>
            <a:ext cx="7924800" cy="3048000"/>
          </a:xfrm>
        </p:spPr>
        <p:txBody>
          <a:bodyPr/>
          <a:lstStyle/>
          <a:p>
            <a:pPr lvl="0">
              <a:defRPr/>
            </a:pPr>
            <a:r>
              <a:rPr lang="en-US" sz="3600"/>
              <a:t>MAPAM </a:t>
            </a:r>
            <a:r>
              <a:rPr lang="en-US" sz="3600" dirty="0"/>
              <a:t>2022</a:t>
            </a:r>
            <a:br>
              <a:rPr lang="en-US" sz="2400" dirty="0"/>
            </a:br>
            <a:endParaRPr lang="en-US" sz="2400" dirty="0"/>
          </a:p>
        </p:txBody>
      </p:sp>
      <p:sp>
        <p:nvSpPr>
          <p:cNvPr id="5" name="Subtitle 4"/>
          <p:cNvSpPr>
            <a:spLocks noGrp="1"/>
          </p:cNvSpPr>
          <p:nvPr>
            <p:ph type="subTitle" idx="1"/>
          </p:nvPr>
        </p:nvSpPr>
        <p:spPr>
          <a:xfrm>
            <a:off x="1371600" y="3276601"/>
            <a:ext cx="6858000" cy="1371600"/>
          </a:xfrm>
        </p:spPr>
        <p:txBody>
          <a:bodyPr/>
          <a:lstStyle/>
          <a:p>
            <a:r>
              <a:rPr lang="en-US" sz="2800" b="1" dirty="0">
                <a:solidFill>
                  <a:schemeClr val="accent1">
                    <a:lumMod val="75000"/>
                  </a:schemeClr>
                </a:solidFill>
              </a:rPr>
              <a:t>Boston Medical Center HealthNet Plan</a:t>
            </a:r>
            <a:br>
              <a:rPr lang="en-US" dirty="0">
                <a:solidFill>
                  <a:schemeClr val="accent1">
                    <a:lumMod val="75000"/>
                  </a:schemeClr>
                </a:solidFill>
              </a:rPr>
            </a:br>
            <a:endParaRPr lang="en-US" dirty="0">
              <a:solidFill>
                <a:schemeClr val="accent1">
                  <a:lumMod val="75000"/>
                </a:schemeClr>
              </a:solidFill>
            </a:endParaRPr>
          </a:p>
        </p:txBody>
      </p:sp>
    </p:spTree>
    <p:extLst>
      <p:ext uri="{BB962C8B-B14F-4D97-AF65-F5344CB8AC3E}">
        <p14:creationId xmlns:p14="http://schemas.microsoft.com/office/powerpoint/2010/main" val="232085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algn="ctr"/>
            <a:r>
              <a:rPr lang="en-US" sz="2400" i="1" dirty="0"/>
              <a:t>Member ID Numbers – MCO, QHP &amp; SCO</a:t>
            </a:r>
          </a:p>
        </p:txBody>
      </p:sp>
      <p:sp>
        <p:nvSpPr>
          <p:cNvPr id="3" name="Content Placeholder 2"/>
          <p:cNvSpPr>
            <a:spLocks noGrp="1"/>
          </p:cNvSpPr>
          <p:nvPr>
            <p:ph idx="1"/>
          </p:nvPr>
        </p:nvSpPr>
        <p:spPr>
          <a:xfrm>
            <a:off x="457200" y="1524001"/>
            <a:ext cx="8229600" cy="4191000"/>
          </a:xfrm>
        </p:spPr>
        <p:txBody>
          <a:bodyPr/>
          <a:lstStyle/>
          <a:p>
            <a:pPr marL="0" indent="0" algn="ctr">
              <a:buNone/>
            </a:pPr>
            <a:r>
              <a:rPr lang="en-US" sz="2000" dirty="0"/>
              <a:t>Member ID sequencing for MCO, QHP &amp; SCO</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endParaRPr lang="en-US" sz="2000" dirty="0"/>
          </a:p>
          <a:p>
            <a:pPr marL="0" indent="0">
              <a:buNone/>
            </a:pPr>
            <a:r>
              <a:rPr lang="en-US" sz="2000" dirty="0"/>
              <a:t> </a:t>
            </a:r>
          </a:p>
          <a:p>
            <a:pPr marL="0" indent="0">
              <a:buNone/>
            </a:pPr>
            <a:endParaRPr lang="en-US" sz="2000" dirty="0"/>
          </a:p>
          <a:p>
            <a:pPr marL="0" indent="0">
              <a:buNone/>
            </a:pPr>
            <a:endParaRPr lang="en-US" sz="2000" dirty="0"/>
          </a:p>
        </p:txBody>
      </p:sp>
      <p:sp>
        <p:nvSpPr>
          <p:cNvPr id="5" name="Rectangle 4"/>
          <p:cNvSpPr>
            <a:spLocks noChangeArrowheads="1"/>
          </p:cNvSpPr>
          <p:nvPr/>
        </p:nvSpPr>
        <p:spPr bwMode="auto">
          <a:xfrm>
            <a:off x="1774825" y="3154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13573133"/>
              </p:ext>
            </p:extLst>
          </p:nvPr>
        </p:nvGraphicFramePr>
        <p:xfrm>
          <a:off x="685800" y="2362200"/>
          <a:ext cx="7772400" cy="2819400"/>
        </p:xfrm>
        <a:graphic>
          <a:graphicData uri="http://schemas.openxmlformats.org/drawingml/2006/table">
            <a:tbl>
              <a:tblPr firstRow="1" firstCol="1" bandRow="1">
                <a:tableStyleId>{5C22544A-7EE6-4342-B048-85BDC9FD1C3A}</a:tableStyleId>
              </a:tblPr>
              <a:tblGrid>
                <a:gridCol w="1580589">
                  <a:extLst>
                    <a:ext uri="{9D8B030D-6E8A-4147-A177-3AD203B41FA5}">
                      <a16:colId xmlns:a16="http://schemas.microsoft.com/office/drawing/2014/main" val="20000"/>
                    </a:ext>
                  </a:extLst>
                </a:gridCol>
                <a:gridCol w="714440">
                  <a:extLst>
                    <a:ext uri="{9D8B030D-6E8A-4147-A177-3AD203B41FA5}">
                      <a16:colId xmlns:a16="http://schemas.microsoft.com/office/drawing/2014/main" val="20001"/>
                    </a:ext>
                  </a:extLst>
                </a:gridCol>
                <a:gridCol w="5477371">
                  <a:extLst>
                    <a:ext uri="{9D8B030D-6E8A-4147-A177-3AD203B41FA5}">
                      <a16:colId xmlns:a16="http://schemas.microsoft.com/office/drawing/2014/main" val="20002"/>
                    </a:ext>
                  </a:extLst>
                </a:gridCol>
              </a:tblGrid>
              <a:tr h="884007">
                <a:tc>
                  <a:txBody>
                    <a:bodyPr/>
                    <a:lstStyle/>
                    <a:p>
                      <a:pPr marL="0" marR="0">
                        <a:spcBef>
                          <a:spcPts val="0"/>
                        </a:spcBef>
                        <a:spcAft>
                          <a:spcPts val="0"/>
                        </a:spcAft>
                      </a:pP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Prefix</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ID Numbering Scheme (note: the 00 is the suffix for all Subscribers and will be on the ID Card)</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619673">
                <a:tc>
                  <a:txBody>
                    <a:bodyPr/>
                    <a:lstStyle/>
                    <a:p>
                      <a:pPr marL="0" marR="0">
                        <a:spcBef>
                          <a:spcPts val="0"/>
                        </a:spcBef>
                        <a:spcAft>
                          <a:spcPts val="0"/>
                        </a:spcAft>
                      </a:pPr>
                      <a:r>
                        <a:rPr lang="en-US" sz="1100" dirty="0">
                          <a:effectLst/>
                          <a:latin typeface="Calibri"/>
                          <a:ea typeface="Calibri"/>
                          <a:cs typeface="Times New Roman"/>
                        </a:rPr>
                        <a:t>Masshealth MCO</a:t>
                      </a:r>
                    </a:p>
                  </a:txBody>
                  <a:tcPr marL="68580" marR="68580" marT="0" marB="0"/>
                </a:tc>
                <a:tc>
                  <a:txBody>
                    <a:bodyPr/>
                    <a:lstStyle/>
                    <a:p>
                      <a:pPr marL="0" marR="0">
                        <a:spcBef>
                          <a:spcPts val="0"/>
                        </a:spcBef>
                        <a:spcAft>
                          <a:spcPts val="0"/>
                        </a:spcAft>
                      </a:pPr>
                      <a:r>
                        <a:rPr lang="en-US" sz="1100" dirty="0">
                          <a:effectLst/>
                        </a:rPr>
                        <a:t>2</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B</a:t>
                      </a:r>
                      <a:r>
                        <a:rPr lang="en-US" sz="1100" dirty="0">
                          <a:effectLst/>
                        </a:rPr>
                        <a:t>#########00    </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657860">
                <a:tc>
                  <a:txBody>
                    <a:bodyPr/>
                    <a:lstStyle/>
                    <a:p>
                      <a:pPr marL="0" marR="0">
                        <a:spcBef>
                          <a:spcPts val="0"/>
                        </a:spcBef>
                        <a:spcAft>
                          <a:spcPts val="0"/>
                        </a:spcAft>
                      </a:pPr>
                      <a:r>
                        <a:rPr lang="en-US" sz="1100" dirty="0">
                          <a:effectLst/>
                          <a:latin typeface="Calibri"/>
                          <a:ea typeface="Calibri"/>
                          <a:cs typeface="Times New Roman"/>
                        </a:rPr>
                        <a:t>Qualified</a:t>
                      </a:r>
                      <a:r>
                        <a:rPr lang="en-US" sz="1100" baseline="0" dirty="0">
                          <a:effectLst/>
                          <a:latin typeface="Calibri"/>
                          <a:ea typeface="Calibri"/>
                          <a:cs typeface="Times New Roman"/>
                        </a:rPr>
                        <a:t> Health Plan</a:t>
                      </a:r>
                      <a:endParaRPr lang="en-US" sz="1100" dirty="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1100" dirty="0">
                          <a:effectLst/>
                        </a:rPr>
                        <a:t>3</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C</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57860">
                <a:tc>
                  <a:txBody>
                    <a:bodyPr/>
                    <a:lstStyle/>
                    <a:p>
                      <a:pPr marL="0" marR="0">
                        <a:spcBef>
                          <a:spcPts val="0"/>
                        </a:spcBef>
                        <a:spcAft>
                          <a:spcPts val="0"/>
                        </a:spcAft>
                      </a:pPr>
                      <a:r>
                        <a:rPr lang="en-US" sz="1100" dirty="0">
                          <a:effectLst/>
                        </a:rPr>
                        <a:t>Senior Care Options</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4</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1</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9811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a:ln w="38100">
            <a:solidFill>
              <a:srgbClr val="F2A900"/>
            </a:solidFill>
          </a:ln>
        </p:spPr>
        <p:txBody>
          <a:bodyPr/>
          <a:lstStyle/>
          <a:p>
            <a:pPr lvl="0" algn="ctr"/>
            <a:br>
              <a:rPr lang="en-US" sz="2000" dirty="0"/>
            </a:br>
            <a:br>
              <a:rPr lang="en-US" sz="2000" dirty="0"/>
            </a:br>
            <a:br>
              <a:rPr lang="en-US" sz="2000" dirty="0"/>
            </a:br>
            <a:r>
              <a:rPr lang="en-US" sz="2400" i="1" dirty="0">
                <a:solidFill>
                  <a:srgbClr val="002060"/>
                </a:solidFill>
              </a:rPr>
              <a:t>Member Eligibility</a:t>
            </a:r>
            <a:br>
              <a:rPr lang="en-US" sz="2000" dirty="0"/>
            </a:br>
            <a:br>
              <a:rPr lang="en-US" sz="2000" dirty="0"/>
            </a:br>
            <a:br>
              <a:rPr lang="en-US" sz="2000" dirty="0"/>
            </a:br>
            <a:endParaRPr lang="en-US" sz="2400" dirty="0"/>
          </a:p>
        </p:txBody>
      </p:sp>
      <p:sp>
        <p:nvSpPr>
          <p:cNvPr id="3" name="Content Placeholder 2"/>
          <p:cNvSpPr>
            <a:spLocks noGrp="1"/>
          </p:cNvSpPr>
          <p:nvPr>
            <p:ph idx="1"/>
          </p:nvPr>
        </p:nvSpPr>
        <p:spPr>
          <a:xfrm>
            <a:off x="457200" y="1143000"/>
            <a:ext cx="8229600" cy="5029200"/>
          </a:xfrm>
        </p:spPr>
        <p:txBody>
          <a:bodyPr/>
          <a:lstStyle/>
          <a:p>
            <a:pPr>
              <a:buFont typeface="Wingdings" panose="05000000000000000000" pitchFamily="2" charset="2"/>
              <a:buChar char="§"/>
            </a:pPr>
            <a:r>
              <a:rPr lang="en-US" sz="1400" b="1" dirty="0"/>
              <a:t>MH (including ACO):  </a:t>
            </a:r>
            <a:r>
              <a:rPr lang="en-US" sz="1400" dirty="0"/>
              <a:t>By accessing the Masshealth website: @ gateway.hhs.state.ma.us/authn/login.do  </a:t>
            </a:r>
          </a:p>
          <a:p>
            <a:pPr>
              <a:buFont typeface="Wingdings" panose="05000000000000000000" pitchFamily="2" charset="2"/>
              <a:buChar char="§"/>
            </a:pPr>
            <a:endParaRPr lang="en-US" altLang="en-US" sz="1400" b="1" dirty="0"/>
          </a:p>
          <a:p>
            <a:pPr>
              <a:buFont typeface="Wingdings" panose="05000000000000000000" pitchFamily="2" charset="2"/>
              <a:buChar char="§"/>
            </a:pPr>
            <a:r>
              <a:rPr lang="en-US" altLang="en-US" sz="1400" b="1" dirty="0"/>
              <a:t>BMC HealthNet Plan:  </a:t>
            </a:r>
            <a:r>
              <a:rPr lang="en-US" altLang="en-US" sz="1400" dirty="0"/>
              <a:t>Secure Provider Portal:  </a:t>
            </a:r>
            <a:r>
              <a:rPr lang="en-US" altLang="en-US" sz="1400" dirty="0">
                <a:hlinkClick r:id="rId2"/>
              </a:rPr>
              <a:t>www.BMCHP.org</a:t>
            </a:r>
            <a:r>
              <a:rPr lang="en-US" altLang="en-US" sz="1400" dirty="0"/>
              <a:t> via My HealthNet or 1-</a:t>
            </a:r>
            <a:r>
              <a:rPr lang="en-US" sz="1400" dirty="0"/>
              <a:t>888-566-0008 </a:t>
            </a:r>
            <a:r>
              <a:rPr lang="en-US" altLang="en-US" sz="1400" dirty="0"/>
              <a:t>(most accurate method of verification for ConnectorCare/QHP members)</a:t>
            </a:r>
            <a:endParaRPr lang="en-US" altLang="en-US" sz="1400" b="1" dirty="0"/>
          </a:p>
          <a:p>
            <a:pP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r>
              <a:rPr lang="en-US" altLang="en-US" sz="1400" b="1" dirty="0"/>
              <a:t>ConnectorCare/QHP:  BMC HealthNet Plan:  </a:t>
            </a:r>
            <a:r>
              <a:rPr lang="en-US" altLang="en-US" sz="1400" dirty="0"/>
              <a:t>Secure Provider Portal:  </a:t>
            </a:r>
            <a:r>
              <a:rPr lang="en-US" altLang="en-US" sz="1400" dirty="0">
                <a:hlinkClick r:id="rId2"/>
              </a:rPr>
              <a:t>www.BMCHP.org</a:t>
            </a:r>
            <a:r>
              <a:rPr lang="en-US" altLang="en-US" sz="1400" dirty="0"/>
              <a:t> via HealthTrio or  1-</a:t>
            </a:r>
            <a:r>
              <a:rPr lang="en-US" sz="1400" dirty="0"/>
              <a:t>888-566-0008  </a:t>
            </a:r>
            <a:r>
              <a:rPr lang="en-US" altLang="en-US" sz="1400" dirty="0"/>
              <a:t>(most accurate method of verification for ConnectorCare/QHP members)</a:t>
            </a:r>
          </a:p>
          <a:p>
            <a:pPr>
              <a:lnSpc>
                <a:spcPct val="80000"/>
              </a:lnSpc>
              <a:spcBef>
                <a:spcPct val="0"/>
              </a:spcBef>
              <a:buFont typeface="Wingdings" panose="05000000000000000000" pitchFamily="2" charset="2"/>
              <a:buChar char="§"/>
              <a:defRPr/>
            </a:pPr>
            <a:endParaRPr 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r>
              <a:rPr lang="en-US" altLang="en-US" sz="1400" b="1" dirty="0"/>
              <a:t>Senior Care Options:  BMC HealthNet Plan: </a:t>
            </a:r>
            <a:r>
              <a:rPr lang="en-US" altLang="en-US" sz="1400" dirty="0"/>
              <a:t>Secure Provider Portal: </a:t>
            </a:r>
            <a:r>
              <a:rPr lang="en-US" altLang="en-US" sz="1400" dirty="0">
                <a:hlinkClick r:id="rId2"/>
              </a:rPr>
              <a:t>www.BMCHP.org</a:t>
            </a:r>
            <a:r>
              <a:rPr lang="en-US" altLang="en-US" sz="1400" dirty="0"/>
              <a:t>  via HealthTrio or 888-566-0008</a:t>
            </a:r>
          </a:p>
          <a:p>
            <a:pPr marL="0" indent="0" algn="ctr">
              <a:lnSpc>
                <a:spcPct val="80000"/>
              </a:lnSpc>
              <a:spcBef>
                <a:spcPct val="0"/>
              </a:spcBef>
              <a:buNone/>
              <a:defRPr/>
            </a:pPr>
            <a:br>
              <a:rPr lang="en-US" altLang="en-US" sz="1400" b="1" dirty="0"/>
            </a:br>
            <a:r>
              <a:rPr lang="en-US" altLang="en-US" sz="1400" b="1" dirty="0"/>
              <a:t>*****Important Note*****</a:t>
            </a:r>
          </a:p>
          <a:p>
            <a:pPr algn="ctr">
              <a:lnSpc>
                <a:spcPct val="80000"/>
              </a:lnSpc>
              <a:spcBef>
                <a:spcPct val="0"/>
              </a:spcBef>
              <a:buFont typeface="Wingdings" panose="05000000000000000000" pitchFamily="2" charset="2"/>
              <a:buChar char="§"/>
              <a:defRPr/>
            </a:pPr>
            <a:endParaRPr lang="en-US" altLang="en-US" sz="1400" b="1" dirty="0"/>
          </a:p>
          <a:p>
            <a:pPr>
              <a:lnSpc>
                <a:spcPct val="80000"/>
              </a:lnSpc>
              <a:spcBef>
                <a:spcPct val="0"/>
              </a:spcBef>
              <a:buFont typeface="Wingdings" panose="05000000000000000000" pitchFamily="2" charset="2"/>
              <a:buChar char="§"/>
              <a:defRPr/>
            </a:pPr>
            <a:r>
              <a:rPr lang="en-US" altLang="en-US" sz="1400" b="1" dirty="0"/>
              <a:t>SCO Members </a:t>
            </a:r>
            <a:r>
              <a:rPr lang="en-US" altLang="en-US" sz="1400" dirty="0"/>
              <a:t>- Eligibility for SCO members changes on the first of the month, however we still recommend that you verify eligibility prior to the date of service. Member panel reports are not an accurate method for verifying eligibility. These reports are only intended to inform you of the member’s assigned to your panel. </a:t>
            </a:r>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r>
              <a:rPr lang="en-US" sz="1400" b="1" dirty="0"/>
              <a:t>ConnectorCare/QHP</a:t>
            </a:r>
            <a:r>
              <a:rPr lang="en-US" sz="1400" dirty="0"/>
              <a:t> - For ConnectorCare/QHP Members you are not able to verify eligibility via EVS, you must verify eligibility with the QHP Plans directly</a:t>
            </a:r>
          </a:p>
          <a:p>
            <a:pPr>
              <a:lnSpc>
                <a:spcPct val="80000"/>
              </a:lnSpc>
              <a:spcBef>
                <a:spcPct val="0"/>
              </a:spcBef>
              <a:buFont typeface="Wingdings" panose="05000000000000000000" pitchFamily="2" charset="2"/>
              <a:buChar char="§"/>
              <a:defRPr/>
            </a:pPr>
            <a:endParaRPr lang="en-US" sz="1400" dirty="0"/>
          </a:p>
          <a:p>
            <a:pPr>
              <a:lnSpc>
                <a:spcPct val="80000"/>
              </a:lnSpc>
              <a:spcBef>
                <a:spcPct val="0"/>
              </a:spcBef>
              <a:buFont typeface="Wingdings" panose="05000000000000000000" pitchFamily="2" charset="2"/>
              <a:buChar char="§"/>
              <a:defRPr/>
            </a:pPr>
            <a:r>
              <a:rPr lang="en-US" altLang="en-US" sz="1400" dirty="0"/>
              <a:t>Please check member eligibility on the date of service before delivering services and daily for inpatient admissions</a:t>
            </a:r>
          </a:p>
          <a:p>
            <a:pPr algn="ctr">
              <a:lnSpc>
                <a:spcPct val="80000"/>
              </a:lnSpc>
              <a:defRPr/>
            </a:pPr>
            <a:endParaRPr lang="en-US" sz="1400" b="1" dirty="0"/>
          </a:p>
          <a:p>
            <a:pPr marL="457200" lvl="1" indent="0">
              <a:lnSpc>
                <a:spcPct val="80000"/>
              </a:lnSpc>
              <a:spcBef>
                <a:spcPct val="0"/>
              </a:spcBef>
              <a:buNone/>
              <a:defRPr/>
            </a:pPr>
            <a:endParaRPr lang="en-US" altLang="en-US" sz="1400" dirty="0"/>
          </a:p>
          <a:p>
            <a:pPr marL="0" indent="0">
              <a:buNone/>
            </a:pPr>
            <a:endParaRPr lang="en-US" sz="2000" dirty="0"/>
          </a:p>
        </p:txBody>
      </p:sp>
    </p:spTree>
    <p:extLst>
      <p:ext uri="{BB962C8B-B14F-4D97-AF65-F5344CB8AC3E}">
        <p14:creationId xmlns:p14="http://schemas.microsoft.com/office/powerpoint/2010/main" val="2272325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My HealthNet</a:t>
            </a:r>
          </a:p>
        </p:txBody>
      </p:sp>
    </p:spTree>
    <p:extLst>
      <p:ext uri="{BB962C8B-B14F-4D97-AF65-F5344CB8AC3E}">
        <p14:creationId xmlns:p14="http://schemas.microsoft.com/office/powerpoint/2010/main" val="1482214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lvl="0" algn="ctr"/>
            <a:br>
              <a:rPr lang="en-US" sz="2400" dirty="0"/>
            </a:br>
            <a:br>
              <a:rPr lang="en-US" sz="2400" dirty="0"/>
            </a:br>
            <a:r>
              <a:rPr lang="en-US" sz="2400" dirty="0"/>
              <a:t>BMC HealthNet - My HealthNet.</a:t>
            </a:r>
            <a:br>
              <a:rPr lang="en-US" sz="2400" dirty="0"/>
            </a:br>
            <a:br>
              <a:rPr lang="en-US" sz="2400" dirty="0"/>
            </a:br>
            <a:endParaRPr lang="en-US" sz="2400" dirty="0"/>
          </a:p>
        </p:txBody>
      </p:sp>
      <p:sp>
        <p:nvSpPr>
          <p:cNvPr id="3" name="Content Placeholder 2"/>
          <p:cNvSpPr>
            <a:spLocks noGrp="1"/>
          </p:cNvSpPr>
          <p:nvPr>
            <p:ph idx="1"/>
          </p:nvPr>
        </p:nvSpPr>
        <p:spPr>
          <a:xfrm rot="10800000" flipH="1" flipV="1">
            <a:off x="457200" y="2895601"/>
            <a:ext cx="5486400" cy="3046412"/>
          </a:xfrm>
        </p:spPr>
        <p:txBody>
          <a:bodyPr/>
          <a:lstStyle/>
          <a:p>
            <a:pPr marL="0" indent="0">
              <a:buNone/>
            </a:pPr>
            <a:r>
              <a:rPr lang="en-US" sz="1600" dirty="0"/>
              <a:t>We've launched our improved Provider Portal, </a:t>
            </a:r>
            <a:r>
              <a:rPr lang="en-US" sz="1600" b="1" i="1" u="sng" dirty="0">
                <a:hlinkClick r:id="rId2"/>
              </a:rPr>
              <a:t>MyHealthNet</a:t>
            </a:r>
            <a:r>
              <a:rPr lang="en-US" sz="1600" dirty="0"/>
              <a:t>! Based on provider feedback, we've enhanced features to help make your job easier. Check out our new homepage to access top time-saving features. When you log-in, be on the look-out for:</a:t>
            </a:r>
          </a:p>
          <a:p>
            <a:pPr marL="0" indent="0">
              <a:buNone/>
            </a:pPr>
            <a:r>
              <a:rPr lang="en-US" sz="1600" dirty="0"/>
              <a:t> </a:t>
            </a:r>
            <a:r>
              <a:rPr lang="en-US" sz="1600" b="1" dirty="0"/>
              <a:t>1)</a:t>
            </a:r>
            <a:r>
              <a:rPr lang="en-US" sz="1600" dirty="0"/>
              <a:t>  </a:t>
            </a:r>
            <a:r>
              <a:rPr lang="en-US" sz="1600" b="1" dirty="0"/>
              <a:t>Improved Claims Process: </a:t>
            </a:r>
            <a:r>
              <a:rPr lang="en-US" sz="1600" dirty="0"/>
              <a:t>Providers can submit corrected claims, appeals, COB, EOB, and TPL review requests online and get reimbursed faster.</a:t>
            </a:r>
          </a:p>
          <a:p>
            <a:pPr marL="0" indent="0">
              <a:buNone/>
            </a:pPr>
            <a:r>
              <a:rPr lang="en-US" sz="1600" b="1" dirty="0"/>
              <a:t>2)  Streamlined Authorization Process:</a:t>
            </a:r>
            <a:r>
              <a:rPr lang="en-US" sz="1600" dirty="0"/>
              <a:t> Our submission process is now more intuitive and allows providers to upload supporting documentation to their requests.</a:t>
            </a:r>
          </a:p>
          <a:p>
            <a:pPr marL="0" indent="0">
              <a:buNone/>
            </a:pPr>
            <a:endParaRPr lang="en-US" sz="1400" dirty="0"/>
          </a:p>
        </p:txBody>
      </p:sp>
      <p:pic>
        <p:nvPicPr>
          <p:cNvPr id="1026" name="Picture 2" descr="https://files.constantcontact.com/ce60697b001/3431585c-0461-4898-b311-ea483c7ffcd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flipV="1">
            <a:off x="457200" y="1371600"/>
            <a:ext cx="5878286"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descr="https://files.constantcontact.com/ce60697b001/b1680122-e527-4e5e-a26c-c4c44e23c9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3579814"/>
            <a:ext cx="31089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5136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lvl="0" algn="ctr"/>
            <a:br>
              <a:rPr lang="en-US" sz="2400" dirty="0"/>
            </a:br>
            <a:br>
              <a:rPr lang="en-US" sz="2400" dirty="0"/>
            </a:br>
            <a:r>
              <a:rPr lang="en-US" sz="2400" dirty="0"/>
              <a:t>BMC HealthNet - My HealthNet.</a:t>
            </a:r>
            <a:br>
              <a:rPr lang="en-US" sz="2400" dirty="0"/>
            </a:br>
            <a:br>
              <a:rPr lang="en-US" sz="2400" dirty="0"/>
            </a:br>
            <a:endParaRPr lang="en-US" sz="2400" dirty="0"/>
          </a:p>
        </p:txBody>
      </p:sp>
      <p:sp>
        <p:nvSpPr>
          <p:cNvPr id="3" name="Content Placeholder 2"/>
          <p:cNvSpPr>
            <a:spLocks noGrp="1"/>
          </p:cNvSpPr>
          <p:nvPr>
            <p:ph idx="1"/>
          </p:nvPr>
        </p:nvSpPr>
        <p:spPr>
          <a:xfrm rot="10800000" flipH="1" flipV="1">
            <a:off x="533400" y="1981200"/>
            <a:ext cx="4495800" cy="2133600"/>
          </a:xfrm>
        </p:spPr>
        <p:txBody>
          <a:bodyPr/>
          <a:lstStyle/>
          <a:p>
            <a:r>
              <a:rPr lang="en-US" sz="1800" dirty="0"/>
              <a:t>Check Eligibility </a:t>
            </a:r>
          </a:p>
          <a:p>
            <a:r>
              <a:rPr lang="en-US" sz="1800" dirty="0"/>
              <a:t>Submit Claims</a:t>
            </a:r>
          </a:p>
          <a:p>
            <a:r>
              <a:rPr lang="en-US" sz="1800" dirty="0"/>
              <a:t>Check Claims Status(now mandated) </a:t>
            </a:r>
          </a:p>
          <a:p>
            <a:r>
              <a:rPr lang="en-US" sz="1800" dirty="0"/>
              <a:t>Submit Appeals and Corrected Claims</a:t>
            </a:r>
          </a:p>
          <a:p>
            <a:r>
              <a:rPr lang="en-US" sz="1800" dirty="0"/>
              <a:t>Prior Authorization submissions and status inquires</a:t>
            </a:r>
          </a:p>
          <a:p>
            <a:pPr lvl="1"/>
            <a:endParaRPr lang="en-US" sz="1000" dirty="0"/>
          </a:p>
          <a:p>
            <a:pPr lvl="1"/>
            <a:endParaRPr lang="en-US" sz="1000" dirty="0"/>
          </a:p>
          <a:p>
            <a:endParaRPr lang="en-US" sz="1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2438399"/>
            <a:ext cx="3641332" cy="2025491"/>
          </a:xfrm>
          <a:prstGeom prst="rect">
            <a:avLst/>
          </a:prstGeom>
        </p:spPr>
      </p:pic>
      <p:sp>
        <p:nvSpPr>
          <p:cNvPr id="6" name="TextBox 5"/>
          <p:cNvSpPr txBox="1"/>
          <p:nvPr/>
        </p:nvSpPr>
        <p:spPr>
          <a:xfrm>
            <a:off x="537712" y="1524000"/>
            <a:ext cx="5748690" cy="400110"/>
          </a:xfrm>
          <a:prstGeom prst="rect">
            <a:avLst/>
          </a:prstGeom>
          <a:noFill/>
        </p:spPr>
        <p:txBody>
          <a:bodyPr wrap="none" rtlCol="0">
            <a:spAutoFit/>
          </a:bodyPr>
          <a:lstStyle/>
          <a:p>
            <a:r>
              <a:rPr lang="en-US" sz="2000" b="1" dirty="0"/>
              <a:t>Our Provider Portal is your one stop place to</a:t>
            </a:r>
            <a:r>
              <a:rPr lang="en-US" b="1" dirty="0"/>
              <a:t>: </a:t>
            </a:r>
            <a:endParaRPr lang="en-US" dirty="0"/>
          </a:p>
        </p:txBody>
      </p:sp>
      <p:sp>
        <p:nvSpPr>
          <p:cNvPr id="7" name="TextBox 6"/>
          <p:cNvSpPr txBox="1"/>
          <p:nvPr/>
        </p:nvSpPr>
        <p:spPr>
          <a:xfrm>
            <a:off x="533400" y="4724400"/>
            <a:ext cx="8001000" cy="1107996"/>
          </a:xfrm>
          <a:prstGeom prst="rect">
            <a:avLst/>
          </a:prstGeom>
          <a:noFill/>
        </p:spPr>
        <p:txBody>
          <a:bodyPr wrap="square" rtlCol="0">
            <a:spAutoFit/>
          </a:bodyPr>
          <a:lstStyle/>
          <a:p>
            <a:r>
              <a:rPr lang="en-US" sz="1600" b="1" dirty="0"/>
              <a:t>Provider Relations is here to train you on utilizing the Provider Portal to its fullest potential. Please reach out if training is needed in your office or if you need secure access.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987530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274638"/>
            <a:ext cx="8229600" cy="792162"/>
          </a:xfrm>
        </p:spPr>
        <p:txBody>
          <a:bodyPr/>
          <a:lstStyle/>
          <a:p>
            <a:r>
              <a:rPr lang="en-US" sz="2000" dirty="0"/>
              <a:t>For providers who do not have an existing HealthTrio Connect account </a:t>
            </a:r>
          </a:p>
        </p:txBody>
      </p:sp>
      <p:sp>
        <p:nvSpPr>
          <p:cNvPr id="10" name="Content Placeholder 9"/>
          <p:cNvSpPr>
            <a:spLocks noGrp="1"/>
          </p:cNvSpPr>
          <p:nvPr>
            <p:ph sz="half" idx="1"/>
          </p:nvPr>
        </p:nvSpPr>
        <p:spPr>
          <a:xfrm>
            <a:off x="457200" y="1143000"/>
            <a:ext cx="4038600" cy="4830763"/>
          </a:xfrm>
        </p:spPr>
        <p:txBody>
          <a:bodyPr/>
          <a:lstStyle/>
          <a:p>
            <a:pPr>
              <a:spcBef>
                <a:spcPts val="600"/>
              </a:spcBef>
              <a:spcAft>
                <a:spcPts val="600"/>
              </a:spcAft>
            </a:pPr>
            <a:r>
              <a:rPr lang="en-US" sz="1600" dirty="0"/>
              <a:t>On the home page of the portal, under PLEASE SIGN IN, click Provider Registration.</a:t>
            </a:r>
          </a:p>
          <a:p>
            <a:pPr>
              <a:spcBef>
                <a:spcPts val="600"/>
              </a:spcBef>
              <a:spcAft>
                <a:spcPts val="600"/>
              </a:spcAft>
            </a:pPr>
            <a:r>
              <a:rPr lang="en-US" sz="1600" dirty="0"/>
              <a:t>On the User Information page, fill in all fields and click Next</a:t>
            </a:r>
          </a:p>
          <a:p>
            <a:pPr>
              <a:spcBef>
                <a:spcPts val="600"/>
              </a:spcBef>
              <a:spcAft>
                <a:spcPts val="600"/>
              </a:spcAft>
            </a:pPr>
            <a:r>
              <a:rPr lang="en-US" sz="1600" dirty="0"/>
              <a:t>On the Office Information page, fill in the information as requested and click Next. </a:t>
            </a:r>
          </a:p>
          <a:p>
            <a:pPr>
              <a:spcBef>
                <a:spcPts val="600"/>
              </a:spcBef>
              <a:spcAft>
                <a:spcPts val="600"/>
              </a:spcAft>
            </a:pPr>
            <a:r>
              <a:rPr lang="en-US" sz="1600" dirty="0"/>
              <a:t>On the Registration Summary page, verify information and click Finish.</a:t>
            </a:r>
          </a:p>
          <a:p>
            <a:pPr>
              <a:spcBef>
                <a:spcPts val="600"/>
              </a:spcBef>
              <a:spcAft>
                <a:spcPts val="600"/>
              </a:spcAft>
            </a:pPr>
            <a:r>
              <a:rPr lang="en-US" sz="1600" dirty="0"/>
              <a:t>Once registration is complete, all those registered from your provider office by the office administrator will be listed in a screen as pictured to the right. </a:t>
            </a:r>
          </a:p>
        </p:txBody>
      </p:sp>
      <p:pic>
        <p:nvPicPr>
          <p:cNvPr id="12" name="Content Placeholder 11"/>
          <p:cNvPicPr>
            <a:picLocks noGrp="1" noChangeAspect="1"/>
          </p:cNvPicPr>
          <p:nvPr>
            <p:ph sz="half" idx="2"/>
          </p:nvPr>
        </p:nvPicPr>
        <p:blipFill>
          <a:blip r:embed="rId2"/>
          <a:stretch>
            <a:fillRect/>
          </a:stretch>
        </p:blipFill>
        <p:spPr>
          <a:xfrm>
            <a:off x="4950542" y="1857375"/>
            <a:ext cx="3419475" cy="2181225"/>
          </a:xfrm>
          <a:prstGeom prst="rect">
            <a:avLst/>
          </a:prstGeom>
        </p:spPr>
      </p:pic>
      <p:pic>
        <p:nvPicPr>
          <p:cNvPr id="13" name="Picture 12"/>
          <p:cNvPicPr>
            <a:picLocks noChangeAspect="1"/>
          </p:cNvPicPr>
          <p:nvPr/>
        </p:nvPicPr>
        <p:blipFill>
          <a:blip r:embed="rId3"/>
          <a:stretch>
            <a:fillRect/>
          </a:stretch>
        </p:blipFill>
        <p:spPr>
          <a:xfrm>
            <a:off x="5026741" y="4038600"/>
            <a:ext cx="3267075" cy="1993490"/>
          </a:xfrm>
          <a:prstGeom prst="rect">
            <a:avLst/>
          </a:prstGeom>
        </p:spPr>
      </p:pic>
      <p:sp>
        <p:nvSpPr>
          <p:cNvPr id="14" name="TextBox 13"/>
          <p:cNvSpPr txBox="1"/>
          <p:nvPr/>
        </p:nvSpPr>
        <p:spPr>
          <a:xfrm>
            <a:off x="4950542" y="1219200"/>
            <a:ext cx="3126658" cy="1015663"/>
          </a:xfrm>
          <a:prstGeom prst="rect">
            <a:avLst/>
          </a:prstGeom>
          <a:noFill/>
        </p:spPr>
        <p:txBody>
          <a:bodyPr wrap="square" rtlCol="0">
            <a:spAutoFit/>
          </a:bodyPr>
          <a:lstStyle/>
          <a:p>
            <a:r>
              <a:rPr lang="en-US" sz="1400" b="1" dirty="0">
                <a:solidFill>
                  <a:srgbClr val="FF0000"/>
                </a:solidFill>
              </a:rPr>
              <a:t>If you do not have an account set up, please contact your designated office administrator.</a:t>
            </a:r>
          </a:p>
          <a:p>
            <a:endParaRPr lang="en-US" dirty="0"/>
          </a:p>
        </p:txBody>
      </p:sp>
      <p:sp>
        <p:nvSpPr>
          <p:cNvPr id="7" name="Title 1"/>
          <p:cNvSpPr txBox="1">
            <a:spLocks/>
          </p:cNvSpPr>
          <p:nvPr/>
        </p:nvSpPr>
        <p:spPr>
          <a:xfrm>
            <a:off x="457200" y="152400"/>
            <a:ext cx="8077200" cy="8382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br>
              <a:rPr lang="en-US" sz="2400" dirty="0"/>
            </a:br>
            <a:br>
              <a:rPr lang="en-US" sz="2400" dirty="0"/>
            </a:br>
            <a:endParaRPr lang="en-US" sz="2400" dirty="0"/>
          </a:p>
        </p:txBody>
      </p:sp>
    </p:spTree>
    <p:extLst>
      <p:ext uri="{BB962C8B-B14F-4D97-AF65-F5344CB8AC3E}">
        <p14:creationId xmlns:p14="http://schemas.microsoft.com/office/powerpoint/2010/main" val="215436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458200" cy="792162"/>
          </a:xfrm>
          <a:ln w="38100">
            <a:solidFill>
              <a:srgbClr val="F2A900"/>
            </a:solidFill>
          </a:ln>
        </p:spPr>
        <p:txBody>
          <a:bodyPr/>
          <a:lstStyle/>
          <a:p>
            <a:pPr algn="ctr"/>
            <a:r>
              <a:rPr lang="en-US" sz="2400" dirty="0"/>
              <a:t>Authorization Submissions – Please submit online</a:t>
            </a:r>
            <a:endParaRPr lang="en-US" sz="2400" i="1" dirty="0"/>
          </a:p>
        </p:txBody>
      </p:sp>
      <p:sp>
        <p:nvSpPr>
          <p:cNvPr id="3" name="Content Placeholder 2"/>
          <p:cNvSpPr>
            <a:spLocks noGrp="1"/>
          </p:cNvSpPr>
          <p:nvPr>
            <p:ph sz="half" idx="1"/>
          </p:nvPr>
        </p:nvSpPr>
        <p:spPr/>
        <p:txBody>
          <a:bodyPr/>
          <a:lstStyle/>
          <a:p>
            <a:pPr marL="0" indent="0">
              <a:buNone/>
            </a:pPr>
            <a:endParaRPr lang="en-US" dirty="0"/>
          </a:p>
          <a:p>
            <a:endParaRPr lang="en-US" dirty="0"/>
          </a:p>
        </p:txBody>
      </p:sp>
      <p:pic>
        <p:nvPicPr>
          <p:cNvPr id="6" name="Content Placeholder 5"/>
          <p:cNvPicPr>
            <a:picLocks noGrp="1" noChangeAspect="1"/>
          </p:cNvPicPr>
          <p:nvPr>
            <p:ph sz="half" idx="2"/>
          </p:nvPr>
        </p:nvPicPr>
        <p:blipFill>
          <a:blip r:embed="rId2"/>
          <a:stretch>
            <a:fillRect/>
          </a:stretch>
        </p:blipFill>
        <p:spPr>
          <a:xfrm>
            <a:off x="4516587" y="3791070"/>
            <a:ext cx="3889196" cy="2297712"/>
          </a:xfrm>
          <a:prstGeom prst="rect">
            <a:avLst/>
          </a:prstGeom>
        </p:spPr>
      </p:pic>
      <p:sp>
        <p:nvSpPr>
          <p:cNvPr id="4" name="Content Placeholder 2"/>
          <p:cNvSpPr txBox="1">
            <a:spLocks/>
          </p:cNvSpPr>
          <p:nvPr/>
        </p:nvSpPr>
        <p:spPr>
          <a:xfrm>
            <a:off x="152400" y="1463090"/>
            <a:ext cx="4078198" cy="4099509"/>
          </a:xfrm>
          <a:prstGeom prst="rect">
            <a:avLst/>
          </a:prstGeom>
          <a:solidFill>
            <a:schemeClr val="bg1"/>
          </a:solidFill>
          <a:ln w="9525"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chemeClr val="dk1"/>
                </a:solidFill>
                <a:latin typeface="+mn-lt"/>
                <a:ea typeface="+mn-ea"/>
                <a:cs typeface="+mn-cs"/>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r>
              <a:rPr lang="en-US" sz="1600" b="1" dirty="0"/>
              <a:t>PA Submissions via the Portal vs. Paper – High area of focus for the Plan</a:t>
            </a:r>
          </a:p>
          <a:p>
            <a:r>
              <a:rPr lang="en-US" sz="1600" b="1" dirty="0"/>
              <a:t>Streamlined Process</a:t>
            </a:r>
          </a:p>
          <a:p>
            <a:r>
              <a:rPr lang="en-US" sz="1600" b="1" dirty="0"/>
              <a:t>Reduces paper, time and resources, resulting in efficiency.</a:t>
            </a:r>
          </a:p>
          <a:p>
            <a:pPr>
              <a:spcBef>
                <a:spcPts val="600"/>
              </a:spcBef>
              <a:spcAft>
                <a:spcPts val="600"/>
              </a:spcAft>
              <a:buFont typeface="Wingdings" panose="05000000000000000000" pitchFamily="2" charset="2"/>
              <a:buChar char="§"/>
            </a:pPr>
            <a:r>
              <a:rPr lang="en-US" sz="1600" b="1" dirty="0"/>
              <a:t>Ability to check the status of your submitted request online</a:t>
            </a:r>
          </a:p>
          <a:p>
            <a:pPr>
              <a:buFont typeface="Wingdings" panose="05000000000000000000" pitchFamily="2" charset="2"/>
              <a:buChar char="§"/>
            </a:pPr>
            <a:r>
              <a:rPr lang="en-US" sz="1600" b="1" dirty="0"/>
              <a:t>Faster &amp; more secure than faxing  </a:t>
            </a:r>
          </a:p>
          <a:p>
            <a:pPr>
              <a:lnSpc>
                <a:spcPct val="150000"/>
              </a:lnSpc>
              <a:spcBef>
                <a:spcPts val="600"/>
              </a:spcBef>
              <a:spcAft>
                <a:spcPts val="600"/>
              </a:spcAft>
            </a:pPr>
            <a:r>
              <a:rPr lang="en-US" sz="1600" b="1" dirty="0"/>
              <a:t>Submissions via the portal to be mandated in the future, become acquainted now!</a:t>
            </a:r>
          </a:p>
          <a:p>
            <a:endParaRPr lang="en-US" sz="1600" b="1" dirty="0"/>
          </a:p>
          <a:p>
            <a:pPr marL="0" indent="0">
              <a:buNone/>
            </a:pPr>
            <a:endParaRPr lang="en-US" sz="1600" b="1" dirty="0"/>
          </a:p>
        </p:txBody>
      </p:sp>
      <p:pic>
        <p:nvPicPr>
          <p:cNvPr id="7" name="Content Placeholder 6"/>
          <p:cNvPicPr>
            <a:picLocks noChangeAspect="1"/>
          </p:cNvPicPr>
          <p:nvPr/>
        </p:nvPicPr>
        <p:blipFill>
          <a:blip r:embed="rId3"/>
          <a:stretch>
            <a:fillRect/>
          </a:stretch>
        </p:blipFill>
        <p:spPr>
          <a:xfrm>
            <a:off x="4251385" y="1203909"/>
            <a:ext cx="4419600" cy="2429652"/>
          </a:xfrm>
          <a:prstGeom prst="rect">
            <a:avLst/>
          </a:prstGeom>
        </p:spPr>
      </p:pic>
      <p:pic>
        <p:nvPicPr>
          <p:cNvPr id="8" name="Picture 7"/>
          <p:cNvPicPr>
            <a:picLocks noChangeAspect="1"/>
          </p:cNvPicPr>
          <p:nvPr/>
        </p:nvPicPr>
        <p:blipFill>
          <a:blip r:embed="rId4"/>
          <a:stretch>
            <a:fillRect/>
          </a:stretch>
        </p:blipFill>
        <p:spPr>
          <a:xfrm>
            <a:off x="6956246" y="4246142"/>
            <a:ext cx="2247900" cy="1209675"/>
          </a:xfrm>
          <a:prstGeom prst="rect">
            <a:avLst/>
          </a:prstGeom>
        </p:spPr>
      </p:pic>
    </p:spTree>
    <p:extLst>
      <p:ext uri="{BB962C8B-B14F-4D97-AF65-F5344CB8AC3E}">
        <p14:creationId xmlns:p14="http://schemas.microsoft.com/office/powerpoint/2010/main" val="1227716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Brand Change</a:t>
            </a:r>
          </a:p>
        </p:txBody>
      </p:sp>
    </p:spTree>
    <p:extLst>
      <p:ext uri="{BB962C8B-B14F-4D97-AF65-F5344CB8AC3E}">
        <p14:creationId xmlns:p14="http://schemas.microsoft.com/office/powerpoint/2010/main" val="1670864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019"/>
            <a:ext cx="8229600" cy="891382"/>
          </a:xfrm>
        </p:spPr>
        <p:txBody>
          <a:bodyPr/>
          <a:lstStyle/>
          <a:p>
            <a:pPr algn="ctr"/>
            <a:r>
              <a:rPr lang="en-US" sz="2000" dirty="0"/>
              <a:t>Big News! Upcoming Brand Change</a:t>
            </a:r>
          </a:p>
        </p:txBody>
      </p:sp>
      <p:sp>
        <p:nvSpPr>
          <p:cNvPr id="4" name="Rectangle 3"/>
          <p:cNvSpPr/>
          <p:nvPr/>
        </p:nvSpPr>
        <p:spPr>
          <a:xfrm>
            <a:off x="457200" y="1422819"/>
            <a:ext cx="8153400" cy="3323987"/>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US" dirty="0">
                <a:solidFill>
                  <a:schemeClr val="accent1"/>
                </a:solidFill>
                <a:latin typeface="Arial" panose="020B0604020202020204" pitchFamily="34" charset="0"/>
                <a:ea typeface="Calibri" panose="020F0502020204030204" pitchFamily="34" charset="0"/>
              </a:rPr>
              <a:t>In May, BMC </a:t>
            </a:r>
            <a:r>
              <a:rPr lang="en-US" dirty="0" err="1">
                <a:solidFill>
                  <a:schemeClr val="accent1"/>
                </a:solidFill>
                <a:latin typeface="Arial" panose="020B0604020202020204" pitchFamily="34" charset="0"/>
                <a:ea typeface="Calibri" panose="020F0502020204030204" pitchFamily="34" charset="0"/>
              </a:rPr>
              <a:t>HealthNet</a:t>
            </a:r>
            <a:r>
              <a:rPr lang="en-US" dirty="0">
                <a:solidFill>
                  <a:schemeClr val="accent1"/>
                </a:solidFill>
                <a:latin typeface="Arial" panose="020B0604020202020204" pitchFamily="34" charset="0"/>
                <a:ea typeface="Calibri" panose="020F0502020204030204" pitchFamily="34" charset="0"/>
              </a:rPr>
              <a:t> Plan will be rebranding and renaming to better reflect our growth and statewide reach, so we'll be known as </a:t>
            </a:r>
            <a:r>
              <a:rPr lang="en-US" dirty="0" err="1">
                <a:solidFill>
                  <a:schemeClr val="accent1"/>
                </a:solidFill>
                <a:latin typeface="Arial" panose="020B0604020202020204" pitchFamily="34" charset="0"/>
                <a:ea typeface="Calibri" panose="020F0502020204030204" pitchFamily="34" charset="0"/>
              </a:rPr>
              <a:t>Wellsense</a:t>
            </a:r>
            <a:r>
              <a:rPr lang="en-US" dirty="0">
                <a:solidFill>
                  <a:schemeClr val="accent1"/>
                </a:solidFill>
                <a:latin typeface="Arial" panose="020B0604020202020204" pitchFamily="34" charset="0"/>
                <a:ea typeface="Calibri" panose="020F0502020204030204" pitchFamily="34" charset="0"/>
              </a:rPr>
              <a:t> Health Plan. </a:t>
            </a:r>
          </a:p>
          <a:p>
            <a:pPr marL="285750" indent="-285750">
              <a:spcBef>
                <a:spcPts val="600"/>
              </a:spcBef>
              <a:spcAft>
                <a:spcPts val="600"/>
              </a:spcAft>
              <a:buFont typeface="Arial" panose="020B0604020202020204" pitchFamily="34" charset="0"/>
              <a:buChar char="•"/>
            </a:pPr>
            <a:r>
              <a:rPr lang="en-US" dirty="0">
                <a:solidFill>
                  <a:schemeClr val="accent1"/>
                </a:solidFill>
                <a:latin typeface="Arial" panose="020B0604020202020204" pitchFamily="34" charset="0"/>
                <a:ea typeface="Calibri" panose="020F0502020204030204" pitchFamily="34" charset="0"/>
              </a:rPr>
              <a:t>We look forward to continuing to work with you as a valued partner for the health of our shared members and patients under this new identity. </a:t>
            </a:r>
          </a:p>
          <a:p>
            <a:pPr marL="285750" indent="-285750">
              <a:spcBef>
                <a:spcPts val="600"/>
              </a:spcBef>
              <a:spcAft>
                <a:spcPts val="600"/>
              </a:spcAft>
              <a:buFont typeface="Arial" panose="020B0604020202020204" pitchFamily="34" charset="0"/>
              <a:buChar char="•"/>
            </a:pPr>
            <a:r>
              <a:rPr lang="en-US" dirty="0">
                <a:solidFill>
                  <a:schemeClr val="accent1"/>
                </a:solidFill>
                <a:latin typeface="Arial" panose="020B0604020202020204" pitchFamily="34" charset="0"/>
                <a:ea typeface="Calibri" panose="020F0502020204030204" pitchFamily="34" charset="0"/>
              </a:rPr>
              <a:t>More information and training regarding the impacts that our rebranding may have on your practice is coming your way over the next few months. </a:t>
            </a:r>
          </a:p>
          <a:p>
            <a:pPr marL="285750" indent="-285750">
              <a:spcBef>
                <a:spcPts val="600"/>
              </a:spcBef>
              <a:spcAft>
                <a:spcPts val="600"/>
              </a:spcAft>
              <a:buFont typeface="Arial" panose="020B0604020202020204" pitchFamily="34" charset="0"/>
              <a:buChar char="•"/>
            </a:pPr>
            <a:r>
              <a:rPr lang="en-US" dirty="0">
                <a:solidFill>
                  <a:schemeClr val="accent1"/>
                </a:solidFill>
                <a:latin typeface="Arial" panose="020B0604020202020204" pitchFamily="34" charset="0"/>
                <a:ea typeface="Calibri" panose="020F0502020204030204" pitchFamily="34" charset="0"/>
              </a:rPr>
              <a:t>In the meantime, please be aware that re-contracting is not required and we will not have any changes to our remit ID, address, policies, contacts and company phone numbers.</a:t>
            </a:r>
            <a:endParaRPr lang="en-US" dirty="0">
              <a:solidFill>
                <a:schemeClr val="accent1"/>
              </a:solidFill>
            </a:endParaRPr>
          </a:p>
        </p:txBody>
      </p:sp>
      <p:sp>
        <p:nvSpPr>
          <p:cNvPr id="6" name="Title 1"/>
          <p:cNvSpPr txBox="1">
            <a:spLocks/>
          </p:cNvSpPr>
          <p:nvPr/>
        </p:nvSpPr>
        <p:spPr>
          <a:xfrm>
            <a:off x="533400" y="404019"/>
            <a:ext cx="8077200" cy="8382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br>
              <a:rPr lang="en-US" sz="2400" dirty="0"/>
            </a:br>
            <a:br>
              <a:rPr lang="en-US" sz="2400" dirty="0"/>
            </a:b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4767321"/>
            <a:ext cx="8128000" cy="1330325"/>
          </a:xfrm>
          <a:prstGeom prst="rect">
            <a:avLst/>
          </a:prstGeom>
        </p:spPr>
      </p:pic>
    </p:spTree>
    <p:extLst>
      <p:ext uri="{BB962C8B-B14F-4D97-AF65-F5344CB8AC3E}">
        <p14:creationId xmlns:p14="http://schemas.microsoft.com/office/powerpoint/2010/main" val="3196749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Updates And Reminders</a:t>
            </a:r>
          </a:p>
        </p:txBody>
      </p:sp>
    </p:spTree>
    <p:extLst>
      <p:ext uri="{BB962C8B-B14F-4D97-AF65-F5344CB8AC3E}">
        <p14:creationId xmlns:p14="http://schemas.microsoft.com/office/powerpoint/2010/main" val="420745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ln w="38100">
            <a:solidFill>
              <a:srgbClr val="F2A900"/>
            </a:solidFill>
          </a:ln>
        </p:spPr>
        <p:txBody>
          <a:bodyPr/>
          <a:lstStyle/>
          <a:p>
            <a:pPr algn="ctr"/>
            <a:r>
              <a:rPr lang="en-US" sz="2400" dirty="0"/>
              <a:t>Topics</a:t>
            </a:r>
          </a:p>
        </p:txBody>
      </p:sp>
      <p:sp>
        <p:nvSpPr>
          <p:cNvPr id="4" name="Content Placeholder 2"/>
          <p:cNvSpPr txBox="1">
            <a:spLocks/>
          </p:cNvSpPr>
          <p:nvPr/>
        </p:nvSpPr>
        <p:spPr>
          <a:xfrm>
            <a:off x="457200" y="1600201"/>
            <a:ext cx="8229600" cy="4648200"/>
          </a:xfrm>
          <a:prstGeom prst="rect">
            <a:avLst/>
          </a:prstGeom>
          <a:solidFill>
            <a:schemeClr val="bg1"/>
          </a:solidFill>
          <a:ln w="9525"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chemeClr val="dk1"/>
                </a:solidFill>
                <a:latin typeface="+mn-lt"/>
                <a:ea typeface="+mn-ea"/>
                <a:cs typeface="+mn-cs"/>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a:buFont typeface="Wingdings" panose="05000000000000000000" pitchFamily="2" charset="2"/>
              <a:buChar char="§"/>
            </a:pPr>
            <a:r>
              <a:rPr lang="en-US" sz="1800" dirty="0"/>
              <a:t>BMCHP Overview</a:t>
            </a:r>
          </a:p>
          <a:p>
            <a:pPr>
              <a:spcBef>
                <a:spcPts val="600"/>
              </a:spcBef>
              <a:spcAft>
                <a:spcPts val="600"/>
              </a:spcAft>
              <a:buFont typeface="Wingdings" panose="05000000000000000000" pitchFamily="2" charset="2"/>
              <a:buChar char="§"/>
            </a:pPr>
            <a:r>
              <a:rPr lang="en-US" sz="1800" dirty="0"/>
              <a:t>My HealthNet</a:t>
            </a:r>
          </a:p>
          <a:p>
            <a:pPr>
              <a:buFont typeface="Wingdings" panose="05000000000000000000" pitchFamily="2" charset="2"/>
              <a:buChar char="§"/>
            </a:pPr>
            <a:r>
              <a:rPr lang="en-US" sz="1800" dirty="0"/>
              <a:t>Brand Change</a:t>
            </a:r>
          </a:p>
          <a:p>
            <a:pPr>
              <a:lnSpc>
                <a:spcPct val="150000"/>
              </a:lnSpc>
              <a:spcBef>
                <a:spcPts val="600"/>
              </a:spcBef>
              <a:spcAft>
                <a:spcPts val="600"/>
              </a:spcAft>
              <a:buFont typeface="Wingdings" panose="05000000000000000000" pitchFamily="2" charset="2"/>
              <a:buChar char="§"/>
            </a:pPr>
            <a:r>
              <a:rPr lang="en-US" sz="1800" dirty="0"/>
              <a:t>Updates and Reminders</a:t>
            </a:r>
            <a:endParaRPr lang="en-US" sz="1400" dirty="0"/>
          </a:p>
          <a:p>
            <a:pPr lvl="1">
              <a:spcBef>
                <a:spcPts val="600"/>
              </a:spcBef>
              <a:spcAft>
                <a:spcPts val="600"/>
              </a:spcAft>
              <a:buFont typeface="Wingdings" panose="05000000000000000000" pitchFamily="2" charset="2"/>
              <a:buChar char="§"/>
            </a:pPr>
            <a:r>
              <a:rPr lang="en-US" sz="1400" dirty="0"/>
              <a:t>Provider Demographics</a:t>
            </a:r>
          </a:p>
          <a:p>
            <a:pPr lvl="1">
              <a:buFont typeface="Wingdings" panose="05000000000000000000" pitchFamily="2" charset="2"/>
              <a:buChar char="§"/>
            </a:pPr>
            <a:r>
              <a:rPr lang="en-US" sz="1400" dirty="0"/>
              <a:t>Provider Contacts</a:t>
            </a:r>
          </a:p>
          <a:p>
            <a:pPr lvl="1">
              <a:spcBef>
                <a:spcPts val="600"/>
              </a:spcBef>
              <a:spcAft>
                <a:spcPts val="600"/>
              </a:spcAft>
              <a:buFont typeface="Wingdings" panose="05000000000000000000" pitchFamily="2" charset="2"/>
              <a:buChar char="§"/>
            </a:pPr>
            <a:r>
              <a:rPr lang="en-US" sz="1400" dirty="0"/>
              <a:t>Senior Care Options – Model of Care</a:t>
            </a:r>
          </a:p>
          <a:p>
            <a:pPr lvl="1">
              <a:buFont typeface="Wingdings" panose="05000000000000000000" pitchFamily="2" charset="2"/>
              <a:buChar char="§"/>
            </a:pPr>
            <a:r>
              <a:rPr lang="en-US" sz="1400" dirty="0"/>
              <a:t>Special Kids Special Care </a:t>
            </a:r>
          </a:p>
          <a:p>
            <a:pPr marL="457200" lvl="1" indent="0">
              <a:buNone/>
            </a:pPr>
            <a:endParaRPr lang="en-US" sz="1800" dirty="0"/>
          </a:p>
          <a:p>
            <a:pPr>
              <a:buFont typeface="Wingdings" panose="05000000000000000000" pitchFamily="2" charset="2"/>
              <a:buChar char="§"/>
            </a:pPr>
            <a:r>
              <a:rPr lang="en-US" sz="1800" dirty="0"/>
              <a:t>Questions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692999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algn="ctr"/>
            <a:br>
              <a:rPr lang="en-US" sz="2000" dirty="0"/>
            </a:br>
            <a:br>
              <a:rPr lang="en-US" sz="2000" dirty="0"/>
            </a:br>
            <a:br>
              <a:rPr lang="en-US" sz="2400" dirty="0"/>
            </a:br>
            <a:r>
              <a:rPr lang="en-US" sz="2400" i="1" dirty="0"/>
              <a:t>BMC HealthNet  - Demographic Changes</a:t>
            </a:r>
            <a:br>
              <a:rPr lang="en-US" sz="2400" dirty="0"/>
            </a:br>
            <a:br>
              <a:rPr lang="en-US" sz="2000" dirty="0"/>
            </a:br>
            <a:br>
              <a:rPr lang="en-US" sz="2000" dirty="0"/>
            </a:br>
            <a:endParaRPr lang="en-US" sz="2400" dirty="0"/>
          </a:p>
        </p:txBody>
      </p:sp>
      <p:sp>
        <p:nvSpPr>
          <p:cNvPr id="3" name="Content Placeholder 2"/>
          <p:cNvSpPr>
            <a:spLocks noGrp="1"/>
          </p:cNvSpPr>
          <p:nvPr>
            <p:ph idx="1"/>
          </p:nvPr>
        </p:nvSpPr>
        <p:spPr>
          <a:xfrm>
            <a:off x="457200" y="1066800"/>
            <a:ext cx="8534400" cy="5105401"/>
          </a:xfrm>
        </p:spPr>
        <p:txBody>
          <a:bodyPr/>
          <a:lstStyle/>
          <a:p>
            <a:pPr marL="0" indent="0" algn="ctr">
              <a:buNone/>
            </a:pPr>
            <a:r>
              <a:rPr lang="en-US" sz="1800" b="1" dirty="0"/>
              <a:t>It is critical to notify us of Provider Demographic Changes</a:t>
            </a:r>
          </a:p>
          <a:p>
            <a:pPr marL="0" indent="0" algn="ctr">
              <a:buNone/>
            </a:pPr>
            <a:endParaRPr lang="en-US" sz="1600" b="1" dirty="0"/>
          </a:p>
          <a:p>
            <a:pPr>
              <a:buFont typeface="Wingdings" panose="05000000000000000000" pitchFamily="2" charset="2"/>
              <a:buChar char="Ø"/>
            </a:pPr>
            <a:r>
              <a:rPr lang="en-US" sz="1400" dirty="0"/>
              <a:t>Plan is required to keep provider information up to date and ensure plan online directory is kept current with the most accurate information. </a:t>
            </a:r>
          </a:p>
          <a:p>
            <a:pPr>
              <a:buFont typeface="Wingdings" panose="05000000000000000000" pitchFamily="2" charset="2"/>
              <a:buChar char="Ø"/>
            </a:pPr>
            <a:r>
              <a:rPr lang="en-US" sz="1400" dirty="0"/>
              <a:t>Providers are expected to notify the plan of any provider changes or updates as they occur and regularly, by working with their Provider Consultant to verify their Provider Demographic Rosters.</a:t>
            </a:r>
          </a:p>
          <a:p>
            <a:pPr>
              <a:buFont typeface="Wingdings" panose="05000000000000000000" pitchFamily="2" charset="2"/>
              <a:buChar char="Ø"/>
            </a:pPr>
            <a:r>
              <a:rPr lang="en-US" sz="1400" dirty="0"/>
              <a:t>Demographic changes that you should notify us about include:</a:t>
            </a:r>
          </a:p>
          <a:p>
            <a:pPr lvl="1">
              <a:buFont typeface="Wingdings" panose="05000000000000000000" pitchFamily="2" charset="2"/>
              <a:buChar char="§"/>
            </a:pPr>
            <a:r>
              <a:rPr lang="en-US" sz="1400" dirty="0"/>
              <a:t>Payment Changes- </a:t>
            </a:r>
            <a:r>
              <a:rPr lang="en-US" sz="1400" i="1" dirty="0"/>
              <a:t>this affects payments and will delay or interrupt payment if incorrect</a:t>
            </a:r>
          </a:p>
          <a:p>
            <a:pPr lvl="1">
              <a:buFont typeface="Wingdings" panose="05000000000000000000" pitchFamily="2" charset="2"/>
              <a:buChar char="§"/>
            </a:pPr>
            <a:r>
              <a:rPr lang="en-US" sz="1400" dirty="0"/>
              <a:t>Tax Identification Number or Entity Affiliation change (W-9 required)</a:t>
            </a:r>
          </a:p>
          <a:p>
            <a:pPr lvl="1">
              <a:buFont typeface="Wingdings" panose="05000000000000000000" pitchFamily="2" charset="2"/>
              <a:buChar char="§"/>
            </a:pPr>
            <a:r>
              <a:rPr lang="en-US" sz="1400" dirty="0"/>
              <a:t>Group Name or Affiliation change</a:t>
            </a:r>
          </a:p>
          <a:p>
            <a:pPr lvl="1">
              <a:buFont typeface="Wingdings" panose="05000000000000000000" pitchFamily="2" charset="2"/>
              <a:buChar char="§"/>
            </a:pPr>
            <a:r>
              <a:rPr lang="en-US" sz="1400" dirty="0"/>
              <a:t>National Provider Identifier</a:t>
            </a:r>
          </a:p>
          <a:p>
            <a:pPr lvl="1">
              <a:buFont typeface="Wingdings" panose="05000000000000000000" pitchFamily="2" charset="2"/>
              <a:buChar char="§"/>
            </a:pPr>
            <a:r>
              <a:rPr lang="en-US" sz="1400" dirty="0"/>
              <a:t>Mailing Address change</a:t>
            </a:r>
          </a:p>
          <a:p>
            <a:pPr lvl="1">
              <a:buFont typeface="Wingdings" panose="05000000000000000000" pitchFamily="2" charset="2"/>
              <a:buChar char="§"/>
            </a:pPr>
            <a:r>
              <a:rPr lang="en-US" sz="1400" dirty="0"/>
              <a:t>Telephone and/or Fax number update</a:t>
            </a:r>
          </a:p>
          <a:p>
            <a:pPr lvl="1">
              <a:buFont typeface="Wingdings" panose="05000000000000000000" pitchFamily="2" charset="2"/>
              <a:buChar char="§"/>
            </a:pPr>
            <a:r>
              <a:rPr lang="en-US" sz="1400" dirty="0"/>
              <a:t>Termination or Expiration </a:t>
            </a:r>
          </a:p>
          <a:p>
            <a:pPr lvl="1">
              <a:buFont typeface="Wingdings" panose="05000000000000000000" pitchFamily="2" charset="2"/>
              <a:buChar char="§"/>
            </a:pPr>
            <a:r>
              <a:rPr lang="en-US" sz="1400" dirty="0"/>
              <a:t>Provider updates in Panel Status</a:t>
            </a:r>
          </a:p>
          <a:p>
            <a:pPr lvl="1">
              <a:buFont typeface="Wingdings" panose="05000000000000000000" pitchFamily="2" charset="2"/>
              <a:buChar char="§"/>
            </a:pPr>
            <a:endParaRPr lang="en-US" sz="1400" dirty="0"/>
          </a:p>
          <a:p>
            <a:pPr marL="0" indent="0">
              <a:buNone/>
            </a:pPr>
            <a:r>
              <a:rPr lang="en-US" sz="1400" i="1" dirty="0">
                <a:hlinkClick r:id="rId2"/>
              </a:rPr>
              <a:t>Provider/Termination Change Form</a:t>
            </a:r>
            <a:r>
              <a:rPr lang="en-US" sz="1400" i="1" dirty="0"/>
              <a:t> can be emailed to </a:t>
            </a:r>
            <a:r>
              <a:rPr lang="en-US" sz="1400" dirty="0"/>
              <a:t> </a:t>
            </a:r>
            <a:r>
              <a:rPr lang="en-US" sz="1400" dirty="0">
                <a:hlinkClick r:id="rId3"/>
              </a:rPr>
              <a:t>Provider.ProcessingCenter@BMCHP-wellsense.org</a:t>
            </a:r>
            <a:r>
              <a:rPr lang="en-US" sz="1400" dirty="0"/>
              <a:t>. Please include a W9 for remittance changes. </a:t>
            </a:r>
          </a:p>
          <a:p>
            <a:pPr marL="0" indent="0">
              <a:buNone/>
            </a:pPr>
            <a:endParaRPr lang="en-US" sz="1400" dirty="0"/>
          </a:p>
          <a:p>
            <a:pPr marL="0" indent="0">
              <a:buNone/>
            </a:pPr>
            <a:r>
              <a:rPr lang="en-US" sz="1400" dirty="0"/>
              <a:t>Providers who appear in our directory will receive updates on our progress in rolling out DirectAssure. </a:t>
            </a:r>
          </a:p>
          <a:p>
            <a:pPr marL="0" indent="0">
              <a:buNone/>
            </a:pPr>
            <a:endParaRPr lang="en-US" sz="1400" dirty="0"/>
          </a:p>
        </p:txBody>
      </p:sp>
    </p:spTree>
    <p:extLst>
      <p:ext uri="{BB962C8B-B14F-4D97-AF65-F5344CB8AC3E}">
        <p14:creationId xmlns:p14="http://schemas.microsoft.com/office/powerpoint/2010/main" val="500322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algn="ctr"/>
            <a:br>
              <a:rPr lang="en-US" sz="2000" dirty="0"/>
            </a:br>
            <a:br>
              <a:rPr lang="en-US" sz="2000" dirty="0"/>
            </a:br>
            <a:br>
              <a:rPr lang="en-US" sz="2400" dirty="0"/>
            </a:br>
            <a:r>
              <a:rPr lang="en-US" sz="2400" i="1" dirty="0"/>
              <a:t>BMC HealthNet  - Provider Contacts</a:t>
            </a:r>
            <a:br>
              <a:rPr lang="en-US" sz="2400" dirty="0"/>
            </a:br>
            <a:br>
              <a:rPr lang="en-US" sz="2000" dirty="0"/>
            </a:br>
            <a:br>
              <a:rPr lang="en-US" sz="2000" dirty="0"/>
            </a:br>
            <a:endParaRPr lang="en-US" sz="2400" dirty="0"/>
          </a:p>
        </p:txBody>
      </p:sp>
      <p:sp>
        <p:nvSpPr>
          <p:cNvPr id="3" name="Content Placeholder 2"/>
          <p:cNvSpPr>
            <a:spLocks noGrp="1"/>
          </p:cNvSpPr>
          <p:nvPr>
            <p:ph idx="1"/>
          </p:nvPr>
        </p:nvSpPr>
        <p:spPr>
          <a:xfrm>
            <a:off x="457200" y="990600"/>
            <a:ext cx="8229600" cy="5181601"/>
          </a:xfrm>
        </p:spPr>
        <p:txBody>
          <a:bodyPr/>
          <a:lstStyle/>
          <a:p>
            <a:pPr marL="0" indent="0">
              <a:buNone/>
            </a:pPr>
            <a:endParaRPr lang="en-US" sz="1600" dirty="0"/>
          </a:p>
          <a:p>
            <a:pPr marL="0" indent="0">
              <a:buNone/>
            </a:pPr>
            <a:r>
              <a:rPr lang="en-US" sz="1600" dirty="0"/>
              <a:t>To ensure you receive important updates and notices please be sure to keep your contact information up to date with us. </a:t>
            </a:r>
          </a:p>
          <a:p>
            <a:pPr marL="0" indent="0">
              <a:buNone/>
            </a:pPr>
            <a:endParaRPr lang="en-US" sz="1600" dirty="0"/>
          </a:p>
          <a:p>
            <a:pPr marL="0" indent="0">
              <a:buNone/>
            </a:pPr>
            <a:r>
              <a:rPr lang="en-US" sz="1600" dirty="0"/>
              <a:t>Please reach out to your Provider Relations Consultant to inform us of staff changes in your office to ensure you and they are receiving our important email notifications.</a:t>
            </a:r>
          </a:p>
          <a:p>
            <a:pPr marL="0" indent="0">
              <a:buNone/>
            </a:pPr>
            <a:endParaRPr lang="en-US" sz="1600" dirty="0"/>
          </a:p>
          <a:p>
            <a:pPr marL="0" indent="0">
              <a:buNone/>
            </a:pPr>
            <a:r>
              <a:rPr lang="en-US" sz="1600" dirty="0"/>
              <a:t>You can also reach us at </a:t>
            </a:r>
            <a:r>
              <a:rPr lang="en-US" sz="1600" dirty="0">
                <a:hlinkClick r:id="rId2"/>
              </a:rPr>
              <a:t>Provider.Info@BMCHP-wellsense.org</a:t>
            </a:r>
            <a:r>
              <a:rPr lang="en-US" sz="1600" dirty="0"/>
              <a:t> to request a  General Contact Form so we can update your contacts as requested.</a:t>
            </a:r>
            <a:endParaRPr lang="en-US" sz="1400" dirty="0"/>
          </a:p>
          <a:p>
            <a:pPr marL="0" indent="0">
              <a:buNone/>
            </a:pPr>
            <a:endParaRPr lang="en-US" sz="1400" dirty="0"/>
          </a:p>
        </p:txBody>
      </p:sp>
    </p:spTree>
    <p:extLst>
      <p:ext uri="{BB962C8B-B14F-4D97-AF65-F5344CB8AC3E}">
        <p14:creationId xmlns:p14="http://schemas.microsoft.com/office/powerpoint/2010/main" val="2272691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lvl="0" algn="ctr"/>
            <a:br>
              <a:rPr lang="en-US" sz="2000" dirty="0"/>
            </a:br>
            <a:br>
              <a:rPr lang="en-US" sz="2000" dirty="0"/>
            </a:br>
            <a:br>
              <a:rPr lang="en-US" sz="2400" dirty="0"/>
            </a:br>
            <a:r>
              <a:rPr lang="en-US" sz="2400" i="1" dirty="0"/>
              <a:t>BMC HealthNet – EFT Reminder</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304800" y="1066800"/>
            <a:ext cx="8534400" cy="5029200"/>
          </a:xfrm>
        </p:spPr>
        <p:txBody>
          <a:bodyPr/>
          <a:lstStyle/>
          <a:p>
            <a:pPr marL="0" indent="0">
              <a:buNone/>
            </a:pPr>
            <a:r>
              <a:rPr lang="en-US" sz="1800" b="1" dirty="0"/>
              <a:t>Make sure that your provider office takes advantage of Electronic Funds Transfer (EFT), a convenient and efficient option for claims payments. </a:t>
            </a:r>
          </a:p>
          <a:p>
            <a:pPr marL="0" indent="0">
              <a:buNone/>
            </a:pPr>
            <a:r>
              <a:rPr lang="en-US" sz="1800" dirty="0"/>
              <a:t>EFT permits an electronic direct deposit of your BMC HealthNet Plan claim reimbursements into the bank that you designate. </a:t>
            </a:r>
          </a:p>
          <a:p>
            <a:pPr marL="0" indent="0">
              <a:buNone/>
            </a:pPr>
            <a:endParaRPr lang="en-US" sz="1800" b="1" dirty="0"/>
          </a:p>
          <a:p>
            <a:pPr>
              <a:buFont typeface="Wingdings" panose="05000000000000000000" pitchFamily="2" charset="2"/>
              <a:buChar char="Ø"/>
            </a:pPr>
            <a:r>
              <a:rPr lang="en-US" sz="1800" dirty="0"/>
              <a:t>Advantages of EFT include:</a:t>
            </a:r>
          </a:p>
          <a:p>
            <a:pPr lvl="1">
              <a:buFont typeface="Wingdings" panose="05000000000000000000" pitchFamily="2" charset="2"/>
              <a:buChar char="§"/>
            </a:pPr>
            <a:r>
              <a:rPr lang="en-US" sz="1800" dirty="0"/>
              <a:t>Prompt payment – no waiting for checks to clear</a:t>
            </a:r>
          </a:p>
          <a:p>
            <a:pPr lvl="1">
              <a:buFont typeface="Wingdings" panose="05000000000000000000" pitchFamily="2" charset="2"/>
              <a:buChar char="§"/>
            </a:pPr>
            <a:r>
              <a:rPr lang="en-US" sz="1800" dirty="0"/>
              <a:t>Improved cash flow</a:t>
            </a:r>
          </a:p>
          <a:p>
            <a:pPr lvl="1">
              <a:buFont typeface="Wingdings" panose="05000000000000000000" pitchFamily="2" charset="2"/>
              <a:buChar char="§"/>
            </a:pPr>
            <a:r>
              <a:rPr lang="en-US" sz="1800" dirty="0"/>
              <a:t>No lost checks or postal delays</a:t>
            </a:r>
          </a:p>
          <a:p>
            <a:pPr lvl="1">
              <a:buFont typeface="Wingdings" panose="05000000000000000000" pitchFamily="2" charset="2"/>
              <a:buChar char="§"/>
            </a:pPr>
            <a:r>
              <a:rPr lang="en-US" sz="1800" dirty="0"/>
              <a:t>Administrative savings</a:t>
            </a:r>
          </a:p>
          <a:p>
            <a:pPr lvl="1">
              <a:buFont typeface="Wingdings" panose="05000000000000000000" pitchFamily="2" charset="2"/>
              <a:buChar char="§"/>
            </a:pPr>
            <a:r>
              <a:rPr lang="en-US" sz="1800" dirty="0"/>
              <a:t>Reduced paperwork</a:t>
            </a:r>
          </a:p>
          <a:p>
            <a:pPr lvl="1">
              <a:buFont typeface="Wingdings" panose="05000000000000000000" pitchFamily="2" charset="2"/>
              <a:buChar char="§"/>
            </a:pPr>
            <a:r>
              <a:rPr lang="en-US" sz="1800" dirty="0"/>
              <a:t>Secure payment environment</a:t>
            </a:r>
          </a:p>
          <a:p>
            <a:pPr lvl="1"/>
            <a:endParaRPr lang="en-US" sz="1800" dirty="0"/>
          </a:p>
          <a:p>
            <a:pPr marL="0" indent="0">
              <a:buNone/>
            </a:pPr>
            <a:r>
              <a:rPr lang="en-US" sz="1800" dirty="0"/>
              <a:t>For more information about how to enroll in EFT, please call your dedicated Provider Relations Consultant or call the provider line at 888-566-0008.</a:t>
            </a:r>
            <a:endParaRPr lang="en-US" sz="1800" dirty="0">
              <a:effectLst/>
            </a:endParaRPr>
          </a:p>
        </p:txBody>
      </p:sp>
    </p:spTree>
    <p:extLst>
      <p:ext uri="{BB962C8B-B14F-4D97-AF65-F5344CB8AC3E}">
        <p14:creationId xmlns:p14="http://schemas.microsoft.com/office/powerpoint/2010/main" val="2032170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lvl="0" algn="ctr"/>
            <a:br>
              <a:rPr lang="en-US" sz="2000" dirty="0"/>
            </a:br>
            <a:br>
              <a:rPr lang="en-US" sz="2000" dirty="0"/>
            </a:br>
            <a:br>
              <a:rPr lang="en-US" sz="2400" dirty="0"/>
            </a:br>
            <a:r>
              <a:rPr lang="en-US" sz="2400" i="1" dirty="0"/>
              <a:t>BMC HealthNet – EDI Reminder</a:t>
            </a:r>
            <a:br>
              <a:rPr lang="en-US" sz="2000" i="1" dirty="0"/>
            </a:br>
            <a:br>
              <a:rPr lang="en-US" sz="2000" dirty="0"/>
            </a:br>
            <a:br>
              <a:rPr lang="en-US" sz="2000" dirty="0"/>
            </a:br>
            <a:endParaRPr lang="en-US" sz="2400" dirty="0"/>
          </a:p>
        </p:txBody>
      </p:sp>
      <p:sp>
        <p:nvSpPr>
          <p:cNvPr id="3" name="Content Placeholder 2"/>
          <p:cNvSpPr>
            <a:spLocks noGrp="1"/>
          </p:cNvSpPr>
          <p:nvPr>
            <p:ph idx="1"/>
          </p:nvPr>
        </p:nvSpPr>
        <p:spPr>
          <a:xfrm>
            <a:off x="304800" y="1600200"/>
            <a:ext cx="8534400" cy="3352800"/>
          </a:xfrm>
        </p:spPr>
        <p:txBody>
          <a:bodyPr/>
          <a:lstStyle/>
          <a:p>
            <a:r>
              <a:rPr lang="en-US" sz="1800" dirty="0"/>
              <a:t>To expedite payments, we suggest and encourage you to submit claims electronically. Providers can submit claims electronically directly to BMC </a:t>
            </a:r>
            <a:r>
              <a:rPr lang="en-US" sz="1800" dirty="0" err="1"/>
              <a:t>HealthNet</a:t>
            </a:r>
            <a:r>
              <a:rPr lang="en-US" sz="1800" dirty="0"/>
              <a:t> Plan through our </a:t>
            </a:r>
            <a:r>
              <a:rPr lang="en-US" sz="1800" u="sng" dirty="0">
                <a:hlinkClick r:id="rId2"/>
              </a:rPr>
              <a:t>online portal</a:t>
            </a:r>
            <a:r>
              <a:rPr lang="en-US" sz="1800" dirty="0"/>
              <a:t> or via a third party. You can register with </a:t>
            </a:r>
            <a:r>
              <a:rPr lang="en-US" sz="1800" u="sng" dirty="0" err="1">
                <a:hlinkClick r:id="rId3"/>
              </a:rPr>
              <a:t>Trizetto</a:t>
            </a:r>
            <a:r>
              <a:rPr lang="en-US" sz="1800" u="sng" dirty="0">
                <a:hlinkClick r:id="rId3"/>
              </a:rPr>
              <a:t> Payer Solutions</a:t>
            </a:r>
            <a:r>
              <a:rPr lang="en-US" sz="1800" dirty="0"/>
              <a:t> or, use the following clearinghouses:</a:t>
            </a:r>
          </a:p>
          <a:p>
            <a:r>
              <a:rPr lang="en-US" sz="1800" dirty="0"/>
              <a:t>Gateway EDI</a:t>
            </a:r>
          </a:p>
          <a:p>
            <a:r>
              <a:rPr lang="en-US" sz="1800" dirty="0"/>
              <a:t>NEHEN (New England Healthcare EDI Network)</a:t>
            </a:r>
          </a:p>
          <a:p>
            <a:pPr lvl="1">
              <a:buFont typeface="Wingdings" panose="05000000000000000000" pitchFamily="2" charset="2"/>
              <a:buChar char="§"/>
            </a:pPr>
            <a:endParaRPr lang="en-US" sz="1800" dirty="0"/>
          </a:p>
          <a:p>
            <a:pPr lvl="1"/>
            <a:endParaRPr lang="en-US" sz="1800" dirty="0"/>
          </a:p>
          <a:p>
            <a:pPr marL="0" indent="0">
              <a:buNone/>
            </a:pPr>
            <a:r>
              <a:rPr lang="en-US" sz="1800" dirty="0"/>
              <a:t>For more information about how to enroll in EDI, please call your dedicated Provider Relations Consultant or call the provider line at 888-566-0008.</a:t>
            </a:r>
            <a:endParaRPr lang="en-US" sz="1800" dirty="0">
              <a:effectLst/>
            </a:endParaRPr>
          </a:p>
        </p:txBody>
      </p:sp>
      <p:sp>
        <p:nvSpPr>
          <p:cNvPr id="4" name="TextBox 3"/>
          <p:cNvSpPr txBox="1"/>
          <p:nvPr/>
        </p:nvSpPr>
        <p:spPr>
          <a:xfrm>
            <a:off x="533400" y="1080542"/>
            <a:ext cx="4038600" cy="369332"/>
          </a:xfrm>
          <a:prstGeom prst="rect">
            <a:avLst/>
          </a:prstGeom>
          <a:noFill/>
        </p:spPr>
        <p:txBody>
          <a:bodyPr wrap="square" rtlCol="0">
            <a:spAutoFit/>
          </a:bodyPr>
          <a:lstStyle/>
          <a:p>
            <a:r>
              <a:rPr lang="en-US" b="1" dirty="0"/>
              <a:t>Electronic Claim Submission</a:t>
            </a:r>
          </a:p>
        </p:txBody>
      </p:sp>
    </p:spTree>
    <p:extLst>
      <p:ext uri="{BB962C8B-B14F-4D97-AF65-F5344CB8AC3E}">
        <p14:creationId xmlns:p14="http://schemas.microsoft.com/office/powerpoint/2010/main" val="41661016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a:ln w="38100">
            <a:solidFill>
              <a:srgbClr val="F2A900"/>
            </a:solidFill>
          </a:ln>
        </p:spPr>
        <p:txBody>
          <a:bodyPr/>
          <a:lstStyle/>
          <a:p>
            <a:pPr algn="ctr"/>
            <a:br>
              <a:rPr lang="en-US" sz="2000" dirty="0"/>
            </a:br>
            <a:br>
              <a:rPr lang="en-US" sz="2000" dirty="0"/>
            </a:br>
            <a:br>
              <a:rPr lang="en-US" sz="2400" dirty="0"/>
            </a:br>
            <a:r>
              <a:rPr lang="en-US" sz="2400" i="1" dirty="0"/>
              <a:t>BMC HealthNet – </a:t>
            </a:r>
            <a:r>
              <a:rPr lang="en-US" sz="2400" dirty="0"/>
              <a:t>SCO Model of Care – (Required)</a:t>
            </a:r>
            <a:br>
              <a:rPr lang="en-US" sz="2400" dirty="0"/>
            </a:br>
            <a:br>
              <a:rPr lang="en-US" sz="2000" dirty="0"/>
            </a:br>
            <a:br>
              <a:rPr lang="en-US" sz="2000" dirty="0"/>
            </a:br>
            <a:endParaRPr lang="en-US" sz="2400" dirty="0"/>
          </a:p>
        </p:txBody>
      </p:sp>
      <p:sp>
        <p:nvSpPr>
          <p:cNvPr id="3" name="Content Placeholder 2"/>
          <p:cNvSpPr>
            <a:spLocks noGrp="1"/>
          </p:cNvSpPr>
          <p:nvPr>
            <p:ph idx="1"/>
          </p:nvPr>
        </p:nvSpPr>
        <p:spPr>
          <a:xfrm>
            <a:off x="457200" y="1143001"/>
            <a:ext cx="8229600" cy="4876799"/>
          </a:xfrm>
        </p:spPr>
        <p:txBody>
          <a:bodyPr/>
          <a:lstStyle/>
          <a:p>
            <a:pPr marL="0" indent="0">
              <a:buNone/>
            </a:pPr>
            <a:endParaRPr lang="en-US" sz="1600" dirty="0"/>
          </a:p>
          <a:p>
            <a:pPr marL="0" indent="0">
              <a:buNone/>
            </a:pPr>
            <a:r>
              <a:rPr lang="en-US" sz="1600" dirty="0"/>
              <a:t>As with all Senior Care Options plan, BMC HealthNet Plan’s Model of Care requires that network providers receive annual training and attest on an annual basis. </a:t>
            </a:r>
          </a:p>
          <a:p>
            <a:pPr marL="0" indent="0">
              <a:buNone/>
            </a:pPr>
            <a:endParaRPr lang="en-US" sz="1600" dirty="0"/>
          </a:p>
          <a:p>
            <a:pPr marL="0" indent="0">
              <a:buNone/>
            </a:pPr>
            <a:r>
              <a:rPr lang="en-US" sz="1600" dirty="0">
                <a:effectLst/>
              </a:rPr>
              <a:t>For the convenience of our providers, we have prepared a short, web-based training module – Senior Care Options Model of Care Training which is available to you through our online portal.</a:t>
            </a:r>
          </a:p>
          <a:p>
            <a:pPr marL="0" indent="0" algn="ctr">
              <a:buNone/>
            </a:pPr>
            <a:endParaRPr lang="en-US" sz="1600" dirty="0">
              <a:hlinkClick r:id="rId2"/>
            </a:endParaRPr>
          </a:p>
          <a:p>
            <a:pPr marL="0" indent="0" algn="ctr">
              <a:buNone/>
            </a:pPr>
            <a:r>
              <a:rPr lang="en-US" sz="1600" dirty="0">
                <a:hlinkClick r:id="rId2"/>
              </a:rPr>
              <a:t>https://www.bmchp.org/I-Am-A/Provider/Training-and-Support</a:t>
            </a:r>
            <a:endParaRPr lang="en-US" sz="1600" dirty="0"/>
          </a:p>
          <a:p>
            <a:pPr marL="0" indent="0" algn="ctr">
              <a:buNone/>
            </a:pPr>
            <a:endParaRPr lang="en-US" sz="1600" dirty="0"/>
          </a:p>
          <a:p>
            <a:pPr marL="0" indent="0">
              <a:buNone/>
            </a:pPr>
            <a:r>
              <a:rPr lang="en-US" sz="1600" dirty="0"/>
              <a:t>At the end of the training you will be asked to click through to attest that you have completed the training. To complete the attestation you must have your NPI number.</a:t>
            </a:r>
          </a:p>
          <a:p>
            <a:pPr marL="0" indent="0">
              <a:buNone/>
            </a:pPr>
            <a:endParaRPr lang="en-US" sz="1600" dirty="0"/>
          </a:p>
          <a:p>
            <a:pPr marL="0" indent="0">
              <a:buNone/>
            </a:pPr>
            <a:r>
              <a:rPr lang="en-US" sz="1600" dirty="0"/>
              <a:t>If you are a larger group practice, we suggest that you reach out to your Provider Relations Consultant who can assist with coordinating the training and attestation process. </a:t>
            </a:r>
            <a:endParaRPr lang="en-US" sz="1600" dirty="0">
              <a:effectLst/>
            </a:endParaRPr>
          </a:p>
        </p:txBody>
      </p:sp>
    </p:spTree>
    <p:extLst>
      <p:ext uri="{BB962C8B-B14F-4D97-AF65-F5344CB8AC3E}">
        <p14:creationId xmlns:p14="http://schemas.microsoft.com/office/powerpoint/2010/main" val="19350175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a:ln w="38100">
            <a:solidFill>
              <a:srgbClr val="F2A900"/>
            </a:solidFill>
          </a:ln>
        </p:spPr>
        <p:txBody>
          <a:bodyPr/>
          <a:lstStyle/>
          <a:p>
            <a:pPr lvl="0" algn="ctr"/>
            <a:br>
              <a:rPr lang="en-US" sz="2000" dirty="0"/>
            </a:br>
            <a:br>
              <a:rPr lang="en-US" sz="2000" dirty="0"/>
            </a:br>
            <a:br>
              <a:rPr lang="en-US" sz="2000" dirty="0"/>
            </a:br>
            <a:r>
              <a:rPr lang="en-US" sz="2400" i="1" dirty="0">
                <a:solidFill>
                  <a:srgbClr val="002060"/>
                </a:solidFill>
              </a:rPr>
              <a:t>Special Kids Special Care (SKSC)</a:t>
            </a:r>
            <a:br>
              <a:rPr lang="en-US" sz="2000" dirty="0"/>
            </a:br>
            <a:br>
              <a:rPr lang="en-US" sz="2000" dirty="0"/>
            </a:br>
            <a:br>
              <a:rPr lang="en-US" sz="2000" dirty="0"/>
            </a:br>
            <a:endParaRPr lang="en-US" sz="2400" dirty="0"/>
          </a:p>
        </p:txBody>
      </p:sp>
      <p:sp>
        <p:nvSpPr>
          <p:cNvPr id="3" name="Content Placeholder 2"/>
          <p:cNvSpPr>
            <a:spLocks noGrp="1"/>
          </p:cNvSpPr>
          <p:nvPr>
            <p:ph idx="1"/>
          </p:nvPr>
        </p:nvSpPr>
        <p:spPr>
          <a:xfrm>
            <a:off x="381000" y="1143000"/>
            <a:ext cx="8610600" cy="5029200"/>
          </a:xfrm>
        </p:spPr>
        <p:txBody>
          <a:bodyPr/>
          <a:lstStyle/>
          <a:p>
            <a:pPr>
              <a:lnSpc>
                <a:spcPct val="80000"/>
              </a:lnSpc>
              <a:spcBef>
                <a:spcPct val="0"/>
              </a:spcBef>
              <a:buFont typeface="Wingdings" panose="05000000000000000000" pitchFamily="2" charset="2"/>
              <a:buChar char="§"/>
              <a:defRPr/>
            </a:pPr>
            <a:r>
              <a:rPr lang="en-US" altLang="en-US" sz="1600" dirty="0"/>
              <a:t>MassHealth and the Department of Children and Families (DCF) co-sponsor  the Special Kids Special Care (SKSC) medical program for children in foster care with special health care needs</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BMC HealthNet Plan was selected to provide to the SKSC MH Population</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Plan types include MassHealth Standard, Standard Disabled, and MassHealth CommonHealth</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SKSC members have access to the same medical benefits as BMCHP’s MCO and ACO members and in addition can be seen by Private Duty Nurses. </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The SKSC program includes dedicated Pediatric Nurse Practitioners (PNP) and Pediatric Nurse Managers who develop a plan of care and arrange the delivery of care for each qualified program participant. </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Collaboration of care may take place between the PCP, specialists and other health care providers in addition to DCF, the foster family guardians and birth parents.</a:t>
            </a:r>
          </a:p>
          <a:p>
            <a:pPr>
              <a:lnSpc>
                <a:spcPct val="80000"/>
              </a:lnSpc>
              <a:spcBef>
                <a:spcPct val="0"/>
              </a:spcBef>
              <a:buFont typeface="Wingdings" panose="05000000000000000000" pitchFamily="2" charset="2"/>
              <a:buChar char="§"/>
              <a:defRPr/>
            </a:pPr>
            <a:endParaRPr lang="en-US" altLang="en-US" sz="1600" dirty="0"/>
          </a:p>
          <a:p>
            <a:pPr>
              <a:lnSpc>
                <a:spcPct val="80000"/>
              </a:lnSpc>
              <a:spcBef>
                <a:spcPct val="0"/>
              </a:spcBef>
              <a:buFont typeface="Wingdings" panose="05000000000000000000" pitchFamily="2" charset="2"/>
              <a:buChar char="§"/>
              <a:defRPr/>
            </a:pPr>
            <a:r>
              <a:rPr lang="en-US" altLang="en-US" sz="1600" dirty="0"/>
              <a:t>Care and services can be rendered in the member’s home, doctor’s office, hospital, outpatient facility, day care center or school. </a:t>
            </a:r>
          </a:p>
          <a:p>
            <a:pPr>
              <a:lnSpc>
                <a:spcPct val="80000"/>
              </a:lnSpc>
              <a:spcBef>
                <a:spcPct val="0"/>
              </a:spcBef>
              <a:defRPr/>
            </a:pPr>
            <a:endParaRPr lang="en-US" altLang="en-US" sz="1600" dirty="0"/>
          </a:p>
          <a:p>
            <a:pPr>
              <a:lnSpc>
                <a:spcPct val="80000"/>
              </a:lnSpc>
              <a:spcBef>
                <a:spcPct val="0"/>
              </a:spcBef>
              <a:buFont typeface="Wingdings" panose="05000000000000000000" pitchFamily="2" charset="2"/>
              <a:buChar char="§"/>
              <a:defRPr/>
            </a:pPr>
            <a:r>
              <a:rPr lang="en-US" altLang="en-US" sz="1600" dirty="0"/>
              <a:t>Per MassHealth guidelines, PCPs may contract with BMCHP to provide primary care services to these members regardless of  the PCP participation with other MassHealth managed care plans or participation in any ACO.</a:t>
            </a:r>
          </a:p>
          <a:p>
            <a:pPr marL="0" indent="0">
              <a:lnSpc>
                <a:spcPct val="80000"/>
              </a:lnSpc>
              <a:spcBef>
                <a:spcPct val="0"/>
              </a:spcBef>
              <a:buNone/>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400" dirty="0"/>
          </a:p>
          <a:p>
            <a:pPr>
              <a:lnSpc>
                <a:spcPct val="80000"/>
              </a:lnSpc>
              <a:spcBef>
                <a:spcPct val="0"/>
              </a:spcBef>
              <a:buFont typeface="Wingdings" panose="05000000000000000000" pitchFamily="2" charset="2"/>
              <a:buChar char="§"/>
              <a:defRPr/>
            </a:pPr>
            <a:endParaRPr lang="en-US" altLang="en-US" sz="1000" dirty="0"/>
          </a:p>
          <a:p>
            <a:pPr>
              <a:lnSpc>
                <a:spcPct val="80000"/>
              </a:lnSpc>
              <a:spcBef>
                <a:spcPct val="0"/>
              </a:spcBef>
              <a:buFont typeface="Wingdings" panose="05000000000000000000" pitchFamily="2" charset="2"/>
              <a:buChar char="§"/>
              <a:defRPr/>
            </a:pPr>
            <a:endParaRPr lang="en-US" altLang="en-US" sz="1400" dirty="0"/>
          </a:p>
          <a:p>
            <a:pPr marL="0" indent="0">
              <a:lnSpc>
                <a:spcPct val="80000"/>
              </a:lnSpc>
              <a:spcBef>
                <a:spcPct val="0"/>
              </a:spcBef>
              <a:buNone/>
              <a:defRPr/>
            </a:pPr>
            <a:endParaRPr lang="en-US" altLang="en-US" sz="1400" b="1" dirty="0"/>
          </a:p>
          <a:p>
            <a:pPr marL="381000" indent="-381000">
              <a:lnSpc>
                <a:spcPct val="80000"/>
              </a:lnSpc>
              <a:spcBef>
                <a:spcPct val="0"/>
              </a:spcBef>
              <a:buFont typeface="Arial" charset="0"/>
              <a:buNone/>
              <a:defRPr/>
            </a:pPr>
            <a:endParaRPr lang="en-US" altLang="en-US" sz="1400" b="1" dirty="0"/>
          </a:p>
          <a:p>
            <a:pPr marL="457200" lvl="1" indent="0">
              <a:lnSpc>
                <a:spcPct val="80000"/>
              </a:lnSpc>
              <a:spcBef>
                <a:spcPct val="0"/>
              </a:spcBef>
              <a:buNone/>
              <a:defRPr/>
            </a:pPr>
            <a:endParaRPr lang="en-US" altLang="en-US" sz="1400" b="1" dirty="0"/>
          </a:p>
          <a:p>
            <a:pPr marL="0" indent="0">
              <a:lnSpc>
                <a:spcPct val="80000"/>
              </a:lnSpc>
              <a:spcBef>
                <a:spcPct val="0"/>
              </a:spcBef>
              <a:buNone/>
              <a:defRPr/>
            </a:pPr>
            <a:endParaRPr lang="en-US" altLang="en-US" sz="1400" dirty="0"/>
          </a:p>
          <a:p>
            <a:pPr marL="0" indent="0" algn="ctr">
              <a:lnSpc>
                <a:spcPct val="80000"/>
              </a:lnSpc>
              <a:buNone/>
              <a:defRPr/>
            </a:pPr>
            <a:endParaRPr lang="en-US" sz="1600" b="1" dirty="0"/>
          </a:p>
          <a:p>
            <a:pPr marL="457200" lvl="1" indent="0">
              <a:lnSpc>
                <a:spcPct val="80000"/>
              </a:lnSpc>
              <a:spcBef>
                <a:spcPct val="0"/>
              </a:spcBef>
              <a:buNone/>
              <a:defRPr/>
            </a:pPr>
            <a:endParaRPr lang="en-US" altLang="en-US" sz="1400" dirty="0"/>
          </a:p>
          <a:p>
            <a:pPr marL="0" indent="0">
              <a:buNone/>
            </a:pPr>
            <a:endParaRPr lang="en-US" sz="2000" dirty="0"/>
          </a:p>
        </p:txBody>
      </p:sp>
    </p:spTree>
    <p:extLst>
      <p:ext uri="{BB962C8B-B14F-4D97-AF65-F5344CB8AC3E}">
        <p14:creationId xmlns:p14="http://schemas.microsoft.com/office/powerpoint/2010/main" val="4118705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792162"/>
          </a:xfrm>
          <a:ln w="38100">
            <a:solidFill>
              <a:srgbClr val="F2A900"/>
            </a:solidFill>
          </a:ln>
        </p:spPr>
        <p:txBody>
          <a:bodyPr/>
          <a:lstStyle/>
          <a:p>
            <a:pPr algn="ctr"/>
            <a:r>
              <a:rPr lang="en-US" sz="2400" i="1" dirty="0"/>
              <a:t>Who are the Plan’s Clinical Vendors?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0088133"/>
              </p:ext>
            </p:extLst>
          </p:nvPr>
        </p:nvGraphicFramePr>
        <p:xfrm>
          <a:off x="533400" y="1219201"/>
          <a:ext cx="8077200" cy="4876800"/>
        </p:xfrm>
        <a:graphic>
          <a:graphicData uri="http://schemas.openxmlformats.org/drawingml/2006/table">
            <a:tbl>
              <a:tblPr firstRow="1" firstCol="1" bandRow="1"/>
              <a:tblGrid>
                <a:gridCol w="2248154">
                  <a:extLst>
                    <a:ext uri="{9D8B030D-6E8A-4147-A177-3AD203B41FA5}">
                      <a16:colId xmlns:a16="http://schemas.microsoft.com/office/drawing/2014/main" val="20000"/>
                    </a:ext>
                  </a:extLst>
                </a:gridCol>
                <a:gridCol w="5829046">
                  <a:extLst>
                    <a:ext uri="{9D8B030D-6E8A-4147-A177-3AD203B41FA5}">
                      <a16:colId xmlns:a16="http://schemas.microsoft.com/office/drawing/2014/main" val="20001"/>
                    </a:ext>
                  </a:extLst>
                </a:gridCol>
              </a:tblGrid>
              <a:tr h="2914049">
                <a:tc>
                  <a:txBody>
                    <a:bodyPr/>
                    <a:lstStyle/>
                    <a:p>
                      <a:pPr marL="0" marR="0">
                        <a:lnSpc>
                          <a:spcPct val="115000"/>
                        </a:lnSpc>
                        <a:spcBef>
                          <a:spcPts val="0"/>
                        </a:spcBef>
                        <a:spcAft>
                          <a:spcPts val="1000"/>
                        </a:spcAft>
                      </a:pPr>
                      <a:r>
                        <a:rPr lang="en-US" sz="1200" b="1" dirty="0">
                          <a:effectLst/>
                          <a:latin typeface="+mn-lt"/>
                          <a:ea typeface="Calibri"/>
                          <a:cs typeface="Times New Roman"/>
                        </a:rPr>
                        <a:t>Beacon Health Strategies</a:t>
                      </a:r>
                    </a:p>
                    <a:p>
                      <a:pPr marL="0" marR="0">
                        <a:lnSpc>
                          <a:spcPct val="115000"/>
                        </a:lnSpc>
                        <a:spcBef>
                          <a:spcPts val="0"/>
                        </a:spcBef>
                        <a:spcAft>
                          <a:spcPts val="1000"/>
                        </a:spcAft>
                      </a:pPr>
                      <a:r>
                        <a:rPr lang="en-US" sz="1200" b="1" i="1" dirty="0">
                          <a:effectLst/>
                          <a:latin typeface="+mn-lt"/>
                          <a:ea typeface="Calibri"/>
                          <a:cs typeface="Times New Roman"/>
                        </a:rPr>
                        <a:t>Behavioral Health</a:t>
                      </a:r>
                      <a:endParaRPr lang="en-US" sz="1200" b="1"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AF1"/>
                    </a:solidFill>
                  </a:tcPr>
                </a:tc>
                <a:tc>
                  <a:txBody>
                    <a:bodyPr/>
                    <a:lstStyle/>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Available  24/7 for members and providers.</a:t>
                      </a: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Manages inpatient and outpatient behavioral health and substance use services, and will be contracting on behalf of the ACO for BH Community Partner services.</a:t>
                      </a: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Prior authorization may be required for certain services.</a:t>
                      </a:r>
                    </a:p>
                    <a:p>
                      <a:pPr algn="ctr"/>
                      <a:r>
                        <a:rPr lang="en-US" sz="1200" b="1" dirty="0">
                          <a:effectLst/>
                          <a:latin typeface="+mn-lt"/>
                        </a:rPr>
                        <a:t>Visit:</a:t>
                      </a:r>
                      <a:r>
                        <a:rPr lang="en-US" sz="1200" b="1" baseline="0" dirty="0">
                          <a:effectLst/>
                          <a:latin typeface="+mn-lt"/>
                        </a:rPr>
                        <a:t> </a:t>
                      </a:r>
                      <a:r>
                        <a:rPr lang="en-US" sz="1200" dirty="0">
                          <a:effectLst/>
                          <a:latin typeface="+mn-lt"/>
                          <a:hlinkClick r:id="rId2"/>
                        </a:rPr>
                        <a:t>Beacon’s website</a:t>
                      </a:r>
                      <a:r>
                        <a:rPr lang="en-US" sz="1200" dirty="0">
                          <a:effectLst/>
                          <a:latin typeface="+mn-lt"/>
                        </a:rPr>
                        <a:t> for more resources or to find a provider</a:t>
                      </a:r>
                    </a:p>
                    <a:p>
                      <a:pPr lvl="2" algn="l"/>
                      <a:r>
                        <a:rPr lang="en-US" sz="1200" dirty="0">
                          <a:effectLst/>
                          <a:latin typeface="+mn-lt"/>
                        </a:rPr>
                        <a:t>Call Beacon Health Strategies at: </a:t>
                      </a:r>
                    </a:p>
                    <a:p>
                      <a:pPr lvl="2" algn="l"/>
                      <a:endParaRPr lang="en-US" sz="1200" dirty="0">
                        <a:effectLst/>
                        <a:latin typeface="+mn-lt"/>
                      </a:endParaRPr>
                    </a:p>
                    <a:p>
                      <a:pPr lvl="3" algn="l"/>
                      <a:r>
                        <a:rPr lang="en-US" sz="1200" dirty="0">
                          <a:effectLst/>
                          <a:latin typeface="+mn-lt"/>
                        </a:rPr>
                        <a:t>For QHP Members: 1-888-217-3501</a:t>
                      </a:r>
                    </a:p>
                    <a:p>
                      <a:pPr lvl="3" algn="l"/>
                      <a:r>
                        <a:rPr lang="en-US" sz="1200" dirty="0">
                          <a:effectLst/>
                          <a:latin typeface="+mn-lt"/>
                        </a:rPr>
                        <a:t>For ACO and MCO Members: 1-877-957-5600</a:t>
                      </a:r>
                    </a:p>
                    <a:p>
                      <a:pPr lvl="3" algn="l"/>
                      <a:r>
                        <a:rPr lang="en-US" sz="1200" dirty="0">
                          <a:effectLst/>
                          <a:latin typeface="+mn-lt"/>
                        </a:rPr>
                        <a:t>For SCO Members: 1-855-833-8125</a:t>
                      </a:r>
                      <a:endParaRPr lang="en-US" sz="1200"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AF1"/>
                    </a:solidFill>
                  </a:tcPr>
                </a:tc>
                <a:extLst>
                  <a:ext uri="{0D108BD9-81ED-4DB2-BD59-A6C34878D82A}">
                    <a16:rowId xmlns:a16="http://schemas.microsoft.com/office/drawing/2014/main" val="10000"/>
                  </a:ext>
                </a:extLst>
              </a:tr>
              <a:tr h="1962751">
                <a:tc>
                  <a:txBody>
                    <a:bodyPr/>
                    <a:lstStyle/>
                    <a:p>
                      <a:pPr marL="0" marR="0">
                        <a:lnSpc>
                          <a:spcPct val="115000"/>
                        </a:lnSpc>
                        <a:spcBef>
                          <a:spcPts val="0"/>
                        </a:spcBef>
                        <a:spcAft>
                          <a:spcPts val="1000"/>
                        </a:spcAft>
                      </a:pPr>
                      <a:r>
                        <a:rPr lang="en-US" sz="1200" b="1" dirty="0">
                          <a:effectLst/>
                          <a:latin typeface="+mn-lt"/>
                          <a:ea typeface="Calibri"/>
                          <a:cs typeface="Times New Roman"/>
                        </a:rPr>
                        <a:t>Northwood </a:t>
                      </a:r>
                      <a:endParaRPr lang="en-US" sz="1200" dirty="0">
                        <a:effectLst/>
                        <a:latin typeface="+mn-lt"/>
                        <a:ea typeface="Calibri"/>
                        <a:cs typeface="Times New Roman"/>
                      </a:endParaRPr>
                    </a:p>
                    <a:p>
                      <a:pPr marL="0" marR="0">
                        <a:lnSpc>
                          <a:spcPct val="115000"/>
                        </a:lnSpc>
                        <a:spcBef>
                          <a:spcPts val="0"/>
                        </a:spcBef>
                        <a:spcAft>
                          <a:spcPts val="1000"/>
                        </a:spcAft>
                      </a:pPr>
                      <a:r>
                        <a:rPr lang="en-US" sz="1200" i="1" dirty="0">
                          <a:effectLst/>
                          <a:latin typeface="+mn-lt"/>
                          <a:ea typeface="Calibri"/>
                          <a:cs typeface="Times New Roman"/>
                        </a:rPr>
                        <a:t>Durable Medical Equipment, Prosthetics, and Orthotics</a:t>
                      </a:r>
                      <a:endParaRPr lang="en-US" sz="1200"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DF8"/>
                    </a:solidFill>
                  </a:tcPr>
                </a:tc>
                <a:tc>
                  <a:txBody>
                    <a:bodyPr/>
                    <a:lstStyle/>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Manages durable medical equipment, prosthetics, orthotics, and medical supplies (DMEPOS) network.       </a:t>
                      </a:r>
                    </a:p>
                    <a:p>
                      <a:pPr marL="342900" marR="0" lvl="0" indent="-342900">
                        <a:lnSpc>
                          <a:spcPct val="115000"/>
                        </a:lnSpc>
                        <a:spcBef>
                          <a:spcPts val="0"/>
                        </a:spcBef>
                        <a:spcAft>
                          <a:spcPts val="1000"/>
                        </a:spcAft>
                        <a:buFont typeface="Wingdings" panose="05000000000000000000" pitchFamily="2" charset="2"/>
                        <a:buChar char="§"/>
                        <a:tabLst>
                          <a:tab pos="457200" algn="l"/>
                        </a:tabLst>
                      </a:pPr>
                      <a:r>
                        <a:rPr lang="en-US" sz="1200" dirty="0">
                          <a:effectLst/>
                          <a:latin typeface="+mn-lt"/>
                          <a:ea typeface="Calibri"/>
                          <a:cs typeface="Times New Roman"/>
                        </a:rPr>
                        <a:t>Prior authorization is required for all DMEPOS dispensed and billed by a DMEPOS supplier.  </a:t>
                      </a:r>
                    </a:p>
                    <a:p>
                      <a:pPr marL="0" marR="0" lvl="0" indent="0" algn="ctr">
                        <a:lnSpc>
                          <a:spcPct val="115000"/>
                        </a:lnSpc>
                        <a:spcBef>
                          <a:spcPts val="0"/>
                        </a:spcBef>
                        <a:spcAft>
                          <a:spcPts val="1000"/>
                        </a:spcAft>
                        <a:buFontTx/>
                        <a:buNone/>
                        <a:tabLst>
                          <a:tab pos="457200" algn="l"/>
                        </a:tabLst>
                      </a:pPr>
                      <a:r>
                        <a:rPr lang="en-US" sz="1200" b="1" dirty="0">
                          <a:effectLst/>
                          <a:latin typeface="+mn-lt"/>
                        </a:rPr>
                        <a:t>Visit:</a:t>
                      </a:r>
                      <a:r>
                        <a:rPr lang="en-US" sz="1200" dirty="0">
                          <a:effectLst/>
                          <a:latin typeface="+mn-lt"/>
                        </a:rPr>
                        <a:t> </a:t>
                      </a:r>
                      <a:r>
                        <a:rPr lang="en-US" sz="1200" dirty="0">
                          <a:effectLst/>
                          <a:latin typeface="+mn-lt"/>
                          <a:hlinkClick r:id="rId3"/>
                        </a:rPr>
                        <a:t>Northwood, Inc.</a:t>
                      </a:r>
                      <a:br>
                        <a:rPr lang="en-US" sz="1200" dirty="0">
                          <a:effectLst/>
                          <a:latin typeface="+mn-lt"/>
                        </a:rPr>
                      </a:br>
                      <a:r>
                        <a:rPr lang="en-US" sz="1200" b="1" dirty="0">
                          <a:effectLst/>
                          <a:latin typeface="+mn-lt"/>
                        </a:rPr>
                        <a:t>Call:</a:t>
                      </a:r>
                      <a:r>
                        <a:rPr lang="en-US" sz="1200" dirty="0">
                          <a:effectLst/>
                          <a:latin typeface="+mn-lt"/>
                        </a:rPr>
                        <a:t> 866-802-6471</a:t>
                      </a:r>
                      <a:endParaRPr lang="en-US" sz="1200" dirty="0">
                        <a:effectLst/>
                        <a:latin typeface="+mn-lt"/>
                        <a:ea typeface="Calibri"/>
                        <a:cs typeface="Times New Roman"/>
                      </a:endParaRPr>
                    </a:p>
                  </a:txBody>
                  <a:tcPr marL="92295" marR="9229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DF8"/>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02001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63042949"/>
              </p:ext>
            </p:extLst>
          </p:nvPr>
        </p:nvGraphicFramePr>
        <p:xfrm>
          <a:off x="533400" y="1066800"/>
          <a:ext cx="8001000" cy="5071872"/>
        </p:xfrm>
        <a:graphic>
          <a:graphicData uri="http://schemas.openxmlformats.org/drawingml/2006/table">
            <a:tbl>
              <a:tblPr firstRow="1" firstCol="1" bandRow="1">
                <a:tableStyleId>{5C22544A-7EE6-4342-B048-85BDC9FD1C3A}</a:tableStyleId>
              </a:tblPr>
              <a:tblGrid>
                <a:gridCol w="2226693">
                  <a:extLst>
                    <a:ext uri="{9D8B030D-6E8A-4147-A177-3AD203B41FA5}">
                      <a16:colId xmlns:a16="http://schemas.microsoft.com/office/drawing/2014/main" val="20000"/>
                    </a:ext>
                  </a:extLst>
                </a:gridCol>
                <a:gridCol w="5774307">
                  <a:extLst>
                    <a:ext uri="{9D8B030D-6E8A-4147-A177-3AD203B41FA5}">
                      <a16:colId xmlns:a16="http://schemas.microsoft.com/office/drawing/2014/main" val="20001"/>
                    </a:ext>
                  </a:extLst>
                </a:gridCol>
              </a:tblGrid>
              <a:tr h="1260284">
                <a:tc>
                  <a:txBody>
                    <a:bodyPr/>
                    <a:lstStyle/>
                    <a:p>
                      <a:pPr marL="0" marR="0" algn="l">
                        <a:lnSpc>
                          <a:spcPct val="115000"/>
                        </a:lnSpc>
                        <a:spcBef>
                          <a:spcPts val="0"/>
                        </a:spcBef>
                        <a:spcAft>
                          <a:spcPts val="1000"/>
                        </a:spcAft>
                      </a:pPr>
                      <a:r>
                        <a:rPr lang="en-US" sz="1200" kern="1200" dirty="0">
                          <a:solidFill>
                            <a:schemeClr val="accent1"/>
                          </a:solidFill>
                          <a:effectLst/>
                        </a:rPr>
                        <a:t>Express Scripts</a:t>
                      </a:r>
                      <a:endParaRPr lang="en-US" sz="1200" dirty="0">
                        <a:solidFill>
                          <a:schemeClr val="accent1"/>
                        </a:solidFill>
                        <a:effectLst/>
                      </a:endParaRPr>
                    </a:p>
                    <a:p>
                      <a:pPr marL="0" marR="0" algn="l">
                        <a:lnSpc>
                          <a:spcPct val="115000"/>
                        </a:lnSpc>
                        <a:spcBef>
                          <a:spcPts val="0"/>
                        </a:spcBef>
                        <a:spcAft>
                          <a:spcPts val="1000"/>
                        </a:spcAft>
                      </a:pPr>
                      <a:r>
                        <a:rPr lang="en-US" sz="1200" kern="1200" dirty="0">
                          <a:solidFill>
                            <a:schemeClr val="accent1"/>
                          </a:solidFill>
                          <a:effectLst/>
                        </a:rPr>
                        <a:t>Pharmacy Benefits</a:t>
                      </a:r>
                      <a:endParaRPr lang="en-US" sz="1200" dirty="0">
                        <a:solidFill>
                          <a:schemeClr val="accent1"/>
                        </a:solidFill>
                        <a:effectLst/>
                        <a:latin typeface="Calibri"/>
                        <a:ea typeface="Calibri"/>
                        <a:cs typeface="Times New Roman"/>
                      </a:endParaRPr>
                    </a:p>
                  </a:txBody>
                  <a:tcPr marL="92075" marR="92075">
                    <a:solidFill>
                      <a:schemeClr val="accent2">
                        <a:lumMod val="40000"/>
                        <a:lumOff val="60000"/>
                      </a:schemeClr>
                    </a:solidFill>
                  </a:tcPr>
                </a:tc>
                <a:tc>
                  <a:txBody>
                    <a:bodyPr/>
                    <a:lstStyle/>
                    <a:p>
                      <a:pPr marL="342900" lvl="0" indent="-342900" algn="l">
                        <a:lnSpc>
                          <a:spcPct val="115000"/>
                        </a:lnSpc>
                        <a:buFont typeface="Wingdings" panose="05000000000000000000" pitchFamily="2" charset="2"/>
                        <a:buChar char="§"/>
                        <a:tabLst>
                          <a:tab pos="457200" algn="l"/>
                        </a:tabLst>
                      </a:pPr>
                      <a:r>
                        <a:rPr lang="en-US" sz="1200" b="0" kern="1200" dirty="0">
                          <a:solidFill>
                            <a:schemeClr val="accent1"/>
                          </a:solidFill>
                          <a:effectLst/>
                        </a:rPr>
                        <a:t>Submit a coverage review request online through one of these ePA portals: </a:t>
                      </a:r>
                      <a:r>
                        <a:rPr lang="en-US" sz="1200" b="0" u="sng" kern="1200" dirty="0">
                          <a:solidFill>
                            <a:schemeClr val="accent1"/>
                          </a:solidFill>
                          <a:effectLst/>
                          <a:hlinkClick r:id="rId2"/>
                        </a:rPr>
                        <a:t>Surescripts</a:t>
                      </a:r>
                      <a:r>
                        <a:rPr lang="en-US" sz="1200" b="0" kern="1200" dirty="0">
                          <a:solidFill>
                            <a:schemeClr val="accent1"/>
                          </a:solidFill>
                          <a:effectLst/>
                        </a:rPr>
                        <a:t>, </a:t>
                      </a:r>
                      <a:r>
                        <a:rPr lang="en-US" sz="1200" b="0" u="sng" kern="1200" dirty="0">
                          <a:solidFill>
                            <a:schemeClr val="accent1"/>
                          </a:solidFill>
                          <a:effectLst/>
                          <a:hlinkClick r:id="rId3"/>
                        </a:rPr>
                        <a:t>CoverMyMeds</a:t>
                      </a:r>
                      <a:r>
                        <a:rPr lang="en-US" sz="1200" b="0" kern="1200" dirty="0">
                          <a:solidFill>
                            <a:schemeClr val="accent1"/>
                          </a:solidFill>
                          <a:effectLst/>
                        </a:rPr>
                        <a:t>, or </a:t>
                      </a:r>
                      <a:r>
                        <a:rPr lang="en-US" sz="1200" b="0" u="sng" kern="1200" dirty="0">
                          <a:solidFill>
                            <a:schemeClr val="accent1"/>
                          </a:solidFill>
                          <a:effectLst/>
                          <a:hlinkClick r:id="rId4"/>
                        </a:rPr>
                        <a:t>ExpressPAth</a:t>
                      </a:r>
                      <a:r>
                        <a:rPr lang="en-US" sz="1200" b="0" kern="1200" dirty="0">
                          <a:solidFill>
                            <a:schemeClr val="accent1"/>
                          </a:solidFill>
                          <a:effectLst/>
                        </a:rPr>
                        <a:t>.</a:t>
                      </a:r>
                      <a:endParaRPr lang="en-US" sz="1200" b="0" dirty="0">
                        <a:solidFill>
                          <a:schemeClr val="accent1"/>
                        </a:solidFill>
                        <a:effectLst/>
                      </a:endParaRPr>
                    </a:p>
                    <a:p>
                      <a:pPr marL="342900" lvl="0" indent="-342900" algn="l">
                        <a:lnSpc>
                          <a:spcPct val="115000"/>
                        </a:lnSpc>
                        <a:buFont typeface="Wingdings" panose="05000000000000000000" pitchFamily="2" charset="2"/>
                        <a:buChar char="§"/>
                        <a:tabLst>
                          <a:tab pos="457200" algn="l"/>
                        </a:tabLst>
                      </a:pPr>
                      <a:r>
                        <a:rPr lang="en-US" sz="1200" b="0" kern="1200" dirty="0">
                          <a:solidFill>
                            <a:schemeClr val="accent1"/>
                          </a:solidFill>
                          <a:effectLst/>
                        </a:rPr>
                        <a:t>If you do not have access to an ePA system, you may contact Express Scripts to submit your request at 877-417-1822 (for MassHealth members) or 877-417-0528 (for Qualified Health Plan members), or you can submit the </a:t>
                      </a:r>
                      <a:r>
                        <a:rPr lang="en-US" sz="1200" b="0" u="sng" kern="1200" dirty="0">
                          <a:solidFill>
                            <a:schemeClr val="accent1"/>
                          </a:solidFill>
                          <a:effectLst/>
                          <a:hlinkClick r:id="rId5"/>
                        </a:rPr>
                        <a:t>General Medication Request Form</a:t>
                      </a:r>
                      <a:endParaRPr lang="en-US" sz="1200" b="0" dirty="0">
                        <a:solidFill>
                          <a:schemeClr val="accent1"/>
                        </a:solidFill>
                        <a:effectLst/>
                        <a:latin typeface="Calibri"/>
                        <a:cs typeface="Times New Roman"/>
                      </a:endParaRPr>
                    </a:p>
                  </a:txBody>
                  <a:tcPr marL="92075" marR="92075">
                    <a:solidFill>
                      <a:schemeClr val="accent2">
                        <a:lumMod val="40000"/>
                        <a:lumOff val="60000"/>
                      </a:schemeClr>
                    </a:solidFill>
                  </a:tcPr>
                </a:tc>
                <a:extLst>
                  <a:ext uri="{0D108BD9-81ED-4DB2-BD59-A6C34878D82A}">
                    <a16:rowId xmlns:a16="http://schemas.microsoft.com/office/drawing/2014/main" val="10000"/>
                  </a:ext>
                </a:extLst>
              </a:tr>
              <a:tr h="1238863">
                <a:tc>
                  <a:txBody>
                    <a:bodyPr/>
                    <a:lstStyle/>
                    <a:p>
                      <a:pPr marL="0" marR="0" algn="l">
                        <a:lnSpc>
                          <a:spcPct val="115000"/>
                        </a:lnSpc>
                        <a:spcBef>
                          <a:spcPts val="0"/>
                        </a:spcBef>
                        <a:spcAft>
                          <a:spcPts val="1000"/>
                        </a:spcAft>
                      </a:pPr>
                      <a:r>
                        <a:rPr lang="en-US" sz="1200" kern="1200" dirty="0">
                          <a:solidFill>
                            <a:schemeClr val="tx1"/>
                          </a:solidFill>
                          <a:effectLst/>
                        </a:rPr>
                        <a:t>eviCore</a:t>
                      </a:r>
                      <a:endParaRPr lang="en-US" sz="1200" dirty="0">
                        <a:solidFill>
                          <a:schemeClr val="tx1"/>
                        </a:solidFill>
                        <a:effectLst/>
                      </a:endParaRPr>
                    </a:p>
                    <a:p>
                      <a:pPr marL="0" marR="0" algn="l">
                        <a:lnSpc>
                          <a:spcPct val="115000"/>
                        </a:lnSpc>
                        <a:spcBef>
                          <a:spcPts val="0"/>
                        </a:spcBef>
                        <a:spcAft>
                          <a:spcPts val="1000"/>
                        </a:spcAft>
                      </a:pPr>
                      <a:r>
                        <a:rPr lang="en-US" sz="1200" kern="1200" dirty="0">
                          <a:solidFill>
                            <a:schemeClr val="tx1"/>
                          </a:solidFill>
                          <a:effectLst/>
                        </a:rPr>
                        <a:t>High End Radiology</a:t>
                      </a:r>
                      <a:endParaRPr lang="en-US" sz="1200" dirty="0">
                        <a:solidFill>
                          <a:schemeClr val="tx1"/>
                        </a:solidFill>
                        <a:effectLst/>
                        <a:latin typeface="Calibri"/>
                        <a:ea typeface="Calibri"/>
                        <a:cs typeface="Times New Roman"/>
                      </a:endParaRPr>
                    </a:p>
                  </a:txBody>
                  <a:tcPr marL="92075" marR="92075">
                    <a:solidFill>
                      <a:schemeClr val="accent2">
                        <a:lumMod val="20000"/>
                        <a:lumOff val="80000"/>
                      </a:schemeClr>
                    </a:solidFill>
                  </a:tcPr>
                </a:tc>
                <a:tc>
                  <a:txBody>
                    <a:bodyPr/>
                    <a:lstStyle/>
                    <a:p>
                      <a:pPr marL="342900" lvl="0" indent="-342900" algn="l">
                        <a:lnSpc>
                          <a:spcPct val="115000"/>
                        </a:lnSpc>
                        <a:buFont typeface="Wingdings" panose="05000000000000000000" pitchFamily="2" charset="2"/>
                        <a:buChar char="§"/>
                        <a:tabLst>
                          <a:tab pos="457200" algn="l"/>
                        </a:tabLst>
                      </a:pPr>
                      <a:r>
                        <a:rPr lang="en-US" sz="1200" kern="1200" dirty="0">
                          <a:solidFill>
                            <a:schemeClr val="tx1"/>
                          </a:solidFill>
                          <a:effectLst/>
                        </a:rPr>
                        <a:t>Manages outpatient non-emergency high end radiology  (MRI, CT, PET, Nuclear Cardiology)</a:t>
                      </a:r>
                    </a:p>
                    <a:p>
                      <a:pPr marL="0" lvl="0" indent="0" algn="l">
                        <a:lnSpc>
                          <a:spcPct val="115000"/>
                        </a:lnSpc>
                        <a:buFont typeface="Wingdings" panose="05000000000000000000" pitchFamily="2" charset="2"/>
                        <a:buNone/>
                        <a:tabLst>
                          <a:tab pos="457200" algn="l"/>
                        </a:tabLst>
                      </a:pPr>
                      <a:endParaRPr lang="en-US" sz="1200" dirty="0">
                        <a:solidFill>
                          <a:schemeClr val="tx1"/>
                        </a:solidFill>
                        <a:effectLst/>
                      </a:endParaRPr>
                    </a:p>
                    <a:p>
                      <a:pPr marL="342900" lvl="0" indent="-342900" algn="l">
                        <a:lnSpc>
                          <a:spcPct val="115000"/>
                        </a:lnSpc>
                        <a:buFont typeface="Wingdings" panose="05000000000000000000" pitchFamily="2" charset="2"/>
                        <a:buChar char="§"/>
                        <a:tabLst>
                          <a:tab pos="457200" algn="l"/>
                        </a:tabLst>
                      </a:pPr>
                      <a:r>
                        <a:rPr lang="en-US" sz="1200" kern="1200" dirty="0">
                          <a:solidFill>
                            <a:schemeClr val="tx1"/>
                          </a:solidFill>
                          <a:effectLst/>
                        </a:rPr>
                        <a:t>Prior authorization may be required for certain services.</a:t>
                      </a:r>
                      <a:endParaRPr lang="en-US" sz="1200" dirty="0">
                        <a:solidFill>
                          <a:schemeClr val="tx1"/>
                        </a:solidFill>
                        <a:effectLst/>
                      </a:endParaRPr>
                    </a:p>
                    <a:p>
                      <a:pPr marL="285750" marR="0" indent="-285750" algn="ctr">
                        <a:lnSpc>
                          <a:spcPct val="115000"/>
                        </a:lnSpc>
                        <a:spcBef>
                          <a:spcPts val="0"/>
                        </a:spcBef>
                        <a:spcAft>
                          <a:spcPts val="1000"/>
                        </a:spcAft>
                        <a:buFont typeface="Wingdings" panose="05000000000000000000" pitchFamily="2" charset="2"/>
                        <a:buChar char="§"/>
                        <a:tabLst>
                          <a:tab pos="457200" algn="l"/>
                        </a:tabLst>
                      </a:pPr>
                      <a:r>
                        <a:rPr lang="en-US" sz="1200" kern="1200" dirty="0">
                          <a:solidFill>
                            <a:schemeClr val="tx1"/>
                          </a:solidFill>
                          <a:effectLst/>
                        </a:rPr>
                        <a:t>Visit: </a:t>
                      </a:r>
                      <a:r>
                        <a:rPr lang="en-US" sz="1200" u="none" kern="1200" dirty="0">
                          <a:solidFill>
                            <a:schemeClr val="tx1"/>
                          </a:solidFill>
                          <a:effectLst/>
                          <a:hlinkClick r:id="rId6"/>
                        </a:rPr>
                        <a:t>eviCore</a:t>
                      </a:r>
                      <a:r>
                        <a:rPr lang="en-US" sz="1200" u="none" kern="1200" dirty="0">
                          <a:solidFill>
                            <a:schemeClr val="tx1"/>
                          </a:solidFill>
                          <a:effectLst/>
                        </a:rPr>
                        <a:t> (formerly</a:t>
                      </a:r>
                      <a:r>
                        <a:rPr lang="en-US" sz="1200" kern="1200" dirty="0">
                          <a:solidFill>
                            <a:schemeClr val="tx1"/>
                          </a:solidFill>
                          <a:effectLst/>
                        </a:rPr>
                        <a:t> MedSolutions)</a:t>
                      </a:r>
                      <a:br>
                        <a:rPr lang="en-US" sz="1200" kern="1200" dirty="0">
                          <a:solidFill>
                            <a:schemeClr val="tx1"/>
                          </a:solidFill>
                          <a:effectLst/>
                        </a:rPr>
                      </a:br>
                      <a:r>
                        <a:rPr lang="en-US" sz="1200" kern="1200" dirty="0">
                          <a:solidFill>
                            <a:schemeClr val="tx1"/>
                          </a:solidFill>
                          <a:effectLst/>
                        </a:rPr>
                        <a:t>Call: 866-802-6471</a:t>
                      </a:r>
                      <a:endParaRPr lang="en-US" sz="1200" dirty="0">
                        <a:solidFill>
                          <a:schemeClr val="tx1"/>
                        </a:solidFill>
                        <a:effectLst/>
                        <a:latin typeface="Calibri"/>
                        <a:ea typeface="Calibri"/>
                        <a:cs typeface="Times New Roman"/>
                      </a:endParaRPr>
                    </a:p>
                  </a:txBody>
                  <a:tcPr marL="92075" marR="92075">
                    <a:solidFill>
                      <a:schemeClr val="accent2">
                        <a:lumMod val="20000"/>
                        <a:lumOff val="80000"/>
                      </a:schemeClr>
                    </a:solidFill>
                  </a:tcPr>
                </a:tc>
                <a:extLst>
                  <a:ext uri="{0D108BD9-81ED-4DB2-BD59-A6C34878D82A}">
                    <a16:rowId xmlns:a16="http://schemas.microsoft.com/office/drawing/2014/main" val="10001"/>
                  </a:ext>
                </a:extLst>
              </a:tr>
              <a:tr h="1769962">
                <a:tc>
                  <a:txBody>
                    <a:bodyPr/>
                    <a:lstStyle/>
                    <a:p>
                      <a:pPr marL="0" marR="0" algn="l">
                        <a:lnSpc>
                          <a:spcPct val="115000"/>
                        </a:lnSpc>
                        <a:spcBef>
                          <a:spcPts val="0"/>
                        </a:spcBef>
                        <a:spcAft>
                          <a:spcPts val="1000"/>
                        </a:spcAft>
                      </a:pPr>
                      <a:r>
                        <a:rPr lang="en-US" sz="1200" kern="1200" dirty="0">
                          <a:solidFill>
                            <a:schemeClr val="accent1"/>
                          </a:solidFill>
                          <a:effectLst/>
                        </a:rPr>
                        <a:t>AxisPoint Health</a:t>
                      </a:r>
                      <a:endParaRPr lang="en-US" sz="1200" dirty="0">
                        <a:solidFill>
                          <a:schemeClr val="accent1"/>
                        </a:solidFill>
                        <a:effectLst/>
                      </a:endParaRPr>
                    </a:p>
                    <a:p>
                      <a:pPr marL="0" marR="0" algn="l">
                        <a:lnSpc>
                          <a:spcPct val="115000"/>
                        </a:lnSpc>
                        <a:spcBef>
                          <a:spcPts val="0"/>
                        </a:spcBef>
                        <a:spcAft>
                          <a:spcPts val="1000"/>
                        </a:spcAft>
                      </a:pPr>
                      <a:r>
                        <a:rPr lang="en-US" sz="1200" kern="1200" dirty="0">
                          <a:solidFill>
                            <a:schemeClr val="accent1"/>
                          </a:solidFill>
                          <a:effectLst/>
                        </a:rPr>
                        <a:t>Nurse Advice Line</a:t>
                      </a:r>
                      <a:endParaRPr lang="en-US" sz="1200" dirty="0">
                        <a:solidFill>
                          <a:schemeClr val="accent1"/>
                        </a:solidFill>
                        <a:effectLst/>
                        <a:latin typeface="Calibri"/>
                        <a:ea typeface="Calibri"/>
                        <a:cs typeface="Times New Roman"/>
                      </a:endParaRPr>
                    </a:p>
                  </a:txBody>
                  <a:tcPr marL="92075" marR="92075">
                    <a:solidFill>
                      <a:schemeClr val="accent2">
                        <a:lumMod val="40000"/>
                        <a:lumOff val="60000"/>
                      </a:schemeClr>
                    </a:solidFill>
                  </a:tcPr>
                </a:tc>
                <a:tc>
                  <a:txBody>
                    <a:bodyPr/>
                    <a:lstStyle/>
                    <a:p>
                      <a:pPr marL="342900" lvl="0" indent="-342900" algn="l">
                        <a:lnSpc>
                          <a:spcPct val="115000"/>
                        </a:lnSpc>
                        <a:buFont typeface="Wingdings" panose="05000000000000000000" pitchFamily="2" charset="2"/>
                        <a:buChar char="§"/>
                        <a:tabLst>
                          <a:tab pos="457200" algn="l"/>
                        </a:tabLst>
                      </a:pPr>
                      <a:r>
                        <a:rPr lang="en-US" sz="1200" kern="1200" dirty="0">
                          <a:solidFill>
                            <a:schemeClr val="accent1"/>
                          </a:solidFill>
                          <a:effectLst/>
                        </a:rPr>
                        <a:t>Available  24/7 for members</a:t>
                      </a:r>
                    </a:p>
                    <a:p>
                      <a:pPr marL="0" lvl="0" indent="0" algn="l">
                        <a:lnSpc>
                          <a:spcPct val="115000"/>
                        </a:lnSpc>
                        <a:buFont typeface="Wingdings" panose="05000000000000000000" pitchFamily="2" charset="2"/>
                        <a:buNone/>
                        <a:tabLst>
                          <a:tab pos="457200" algn="l"/>
                        </a:tabLst>
                      </a:pPr>
                      <a:endParaRPr lang="en-US" sz="1200" dirty="0">
                        <a:solidFill>
                          <a:schemeClr val="accent1"/>
                        </a:solidFill>
                        <a:effectLst/>
                      </a:endParaRPr>
                    </a:p>
                    <a:p>
                      <a:pPr marL="342900" lvl="0" indent="-342900" algn="l">
                        <a:lnSpc>
                          <a:spcPct val="115000"/>
                        </a:lnSpc>
                        <a:buFont typeface="Wingdings" panose="05000000000000000000" pitchFamily="2" charset="2"/>
                        <a:buChar char="§"/>
                        <a:tabLst>
                          <a:tab pos="457200" algn="l"/>
                        </a:tabLst>
                      </a:pPr>
                      <a:r>
                        <a:rPr lang="en-US" sz="1200" kern="1200" dirty="0">
                          <a:solidFill>
                            <a:schemeClr val="accent1"/>
                          </a:solidFill>
                          <a:effectLst/>
                        </a:rPr>
                        <a:t>An audio health library of recorded information, by topic, can be accessed through the advice line</a:t>
                      </a:r>
                    </a:p>
                    <a:p>
                      <a:pPr marL="0" lvl="0" indent="0" algn="l">
                        <a:lnSpc>
                          <a:spcPct val="115000"/>
                        </a:lnSpc>
                        <a:buFont typeface="Wingdings" panose="05000000000000000000" pitchFamily="2" charset="2"/>
                        <a:buNone/>
                        <a:tabLst>
                          <a:tab pos="457200" algn="l"/>
                        </a:tabLst>
                      </a:pPr>
                      <a:endParaRPr lang="en-US" sz="1200" dirty="0">
                        <a:solidFill>
                          <a:schemeClr val="accent1"/>
                        </a:solidFill>
                        <a:effectLst/>
                      </a:endParaRPr>
                    </a:p>
                    <a:p>
                      <a:pPr marL="285750" marR="0" indent="-285750" algn="l">
                        <a:lnSpc>
                          <a:spcPct val="115000"/>
                        </a:lnSpc>
                        <a:spcBef>
                          <a:spcPts val="0"/>
                        </a:spcBef>
                        <a:spcAft>
                          <a:spcPts val="1000"/>
                        </a:spcAft>
                        <a:buFont typeface="Wingdings" panose="05000000000000000000" pitchFamily="2" charset="2"/>
                        <a:buChar char="§"/>
                        <a:tabLst>
                          <a:tab pos="457200" algn="l"/>
                        </a:tabLst>
                      </a:pPr>
                      <a:r>
                        <a:rPr lang="en-US" sz="1200" kern="1200" dirty="0">
                          <a:solidFill>
                            <a:schemeClr val="accent1"/>
                          </a:solidFill>
                          <a:effectLst/>
                        </a:rPr>
                        <a:t>Call: 866-763-4695 (ConnectorCare/QHP)</a:t>
                      </a:r>
                    </a:p>
                    <a:p>
                      <a:pPr marL="285750" marR="0" indent="-285750" algn="l">
                        <a:lnSpc>
                          <a:spcPct val="115000"/>
                        </a:lnSpc>
                        <a:spcBef>
                          <a:spcPts val="0"/>
                        </a:spcBef>
                        <a:spcAft>
                          <a:spcPts val="1000"/>
                        </a:spcAft>
                        <a:buFont typeface="Wingdings" panose="05000000000000000000" pitchFamily="2" charset="2"/>
                        <a:buChar char="§"/>
                        <a:tabLst>
                          <a:tab pos="457200" algn="l"/>
                        </a:tabLst>
                      </a:pPr>
                      <a:r>
                        <a:rPr lang="en-US" sz="1200" kern="1200" dirty="0">
                          <a:solidFill>
                            <a:schemeClr val="accent1"/>
                          </a:solidFill>
                          <a:effectLst/>
                        </a:rPr>
                        <a:t>Call: 800-973-6273 (MH)</a:t>
                      </a:r>
                    </a:p>
                    <a:p>
                      <a:pPr marL="0" marR="0" indent="0" algn="ctr">
                        <a:lnSpc>
                          <a:spcPct val="115000"/>
                        </a:lnSpc>
                        <a:spcBef>
                          <a:spcPts val="0"/>
                        </a:spcBef>
                        <a:spcAft>
                          <a:spcPts val="1000"/>
                        </a:spcAft>
                        <a:buFont typeface="Wingdings" panose="05000000000000000000" pitchFamily="2" charset="2"/>
                        <a:buNone/>
                        <a:tabLst>
                          <a:tab pos="457200" algn="l"/>
                        </a:tabLst>
                      </a:pPr>
                      <a:endParaRPr lang="en-US" sz="1200" kern="1200" dirty="0">
                        <a:solidFill>
                          <a:schemeClr val="accent1"/>
                        </a:solidFill>
                        <a:effectLst/>
                      </a:endParaRPr>
                    </a:p>
                    <a:p>
                      <a:pPr marL="285750" marR="0" indent="-285750" algn="ctr">
                        <a:lnSpc>
                          <a:spcPct val="115000"/>
                        </a:lnSpc>
                        <a:spcBef>
                          <a:spcPts val="0"/>
                        </a:spcBef>
                        <a:spcAft>
                          <a:spcPts val="1000"/>
                        </a:spcAft>
                        <a:buFont typeface="Wingdings" panose="05000000000000000000" pitchFamily="2" charset="2"/>
                        <a:buChar char="§"/>
                        <a:tabLst>
                          <a:tab pos="457200" algn="l"/>
                        </a:tabLst>
                      </a:pPr>
                      <a:endParaRPr lang="en-US" sz="1200" dirty="0">
                        <a:solidFill>
                          <a:schemeClr val="accent1"/>
                        </a:solidFill>
                        <a:effectLst/>
                        <a:latin typeface="Calibri"/>
                        <a:ea typeface="Calibri"/>
                        <a:cs typeface="Times New Roman"/>
                      </a:endParaRPr>
                    </a:p>
                  </a:txBody>
                  <a:tcPr marL="92075" marR="92075">
                    <a:solidFill>
                      <a:schemeClr val="accent2">
                        <a:lumMod val="40000"/>
                        <a:lumOff val="60000"/>
                      </a:schemeClr>
                    </a:solidFill>
                  </a:tcPr>
                </a:tc>
                <a:extLst>
                  <a:ext uri="{0D108BD9-81ED-4DB2-BD59-A6C34878D82A}">
                    <a16:rowId xmlns:a16="http://schemas.microsoft.com/office/drawing/2014/main" val="10002"/>
                  </a:ext>
                </a:extLst>
              </a:tr>
            </a:tbl>
          </a:graphicData>
        </a:graphic>
      </p:graphicFrame>
      <p:sp>
        <p:nvSpPr>
          <p:cNvPr id="4" name="Title 2"/>
          <p:cNvSpPr>
            <a:spLocks noGrp="1"/>
          </p:cNvSpPr>
          <p:nvPr>
            <p:ph type="title"/>
          </p:nvPr>
        </p:nvSpPr>
        <p:spPr>
          <a:xfrm>
            <a:off x="457200" y="76200"/>
            <a:ext cx="8229600" cy="914400"/>
          </a:xfrm>
          <a:ln w="38100">
            <a:solidFill>
              <a:srgbClr val="F2A900"/>
            </a:solidFill>
          </a:ln>
        </p:spPr>
        <p:txBody>
          <a:bodyPr/>
          <a:lstStyle/>
          <a:p>
            <a:pPr algn="ctr"/>
            <a:r>
              <a:rPr lang="en-US" sz="2400" i="1" dirty="0"/>
              <a:t>Who are the Plan’s Clinical Vendors?</a:t>
            </a:r>
          </a:p>
        </p:txBody>
      </p:sp>
    </p:spTree>
    <p:extLst>
      <p:ext uri="{BB962C8B-B14F-4D97-AF65-F5344CB8AC3E}">
        <p14:creationId xmlns:p14="http://schemas.microsoft.com/office/powerpoint/2010/main" val="451992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a:ln w="38100">
            <a:solidFill>
              <a:srgbClr val="F2A900"/>
            </a:solidFill>
          </a:ln>
        </p:spPr>
        <p:txBody>
          <a:bodyPr/>
          <a:lstStyle/>
          <a:p>
            <a:pPr lvl="0" algn="ctr"/>
            <a:br>
              <a:rPr lang="en-US" sz="2000" dirty="0"/>
            </a:br>
            <a:br>
              <a:rPr lang="en-US" sz="2000" dirty="0"/>
            </a:br>
            <a:r>
              <a:rPr lang="en-US" sz="2400" i="1" dirty="0">
                <a:solidFill>
                  <a:srgbClr val="002060"/>
                </a:solidFill>
              </a:rPr>
              <a:t>Claims and Filing Limits</a:t>
            </a:r>
            <a:br>
              <a:rPr lang="en-US" sz="2000" dirty="0"/>
            </a:br>
            <a:br>
              <a:rPr lang="en-US" sz="2000" dirty="0"/>
            </a:br>
            <a:endParaRPr lang="en-US" sz="2400" dirty="0"/>
          </a:p>
        </p:txBody>
      </p:sp>
      <p:sp>
        <p:nvSpPr>
          <p:cNvPr id="3" name="Content Placeholder 2"/>
          <p:cNvSpPr>
            <a:spLocks noGrp="1"/>
          </p:cNvSpPr>
          <p:nvPr>
            <p:ph idx="1"/>
          </p:nvPr>
        </p:nvSpPr>
        <p:spPr>
          <a:xfrm>
            <a:off x="457200" y="1143000"/>
            <a:ext cx="8229600" cy="5029200"/>
          </a:xfrm>
        </p:spPr>
        <p:txBody>
          <a:bodyPr/>
          <a:lstStyle/>
          <a:p>
            <a:pPr algn="ctr">
              <a:lnSpc>
                <a:spcPct val="80000"/>
              </a:lnSpc>
              <a:buFont typeface="Arial" charset="0"/>
              <a:buNone/>
            </a:pPr>
            <a:r>
              <a:rPr lang="en-US" altLang="en-US" sz="1800" dirty="0"/>
              <a:t>To expedite payment, we strongly encourage you to submit claims electronically and only submit paper claims when necessary</a:t>
            </a:r>
            <a:endParaRPr lang="en-US" altLang="en-US" sz="1800" b="1" i="1" u="sng" dirty="0"/>
          </a:p>
          <a:p>
            <a:pPr>
              <a:lnSpc>
                <a:spcPct val="80000"/>
              </a:lnSpc>
              <a:buFont typeface="Wingdings" panose="05000000000000000000" pitchFamily="2" charset="2"/>
              <a:buChar char="Ø"/>
            </a:pPr>
            <a:r>
              <a:rPr lang="en-US" altLang="en-US" sz="1600" b="1" u="sng" dirty="0"/>
              <a:t>Filing Limits</a:t>
            </a:r>
            <a:r>
              <a:rPr lang="en-US" altLang="en-US" sz="1600" b="1" dirty="0"/>
              <a:t>:  </a:t>
            </a:r>
          </a:p>
          <a:p>
            <a:pPr>
              <a:lnSpc>
                <a:spcPct val="80000"/>
              </a:lnSpc>
              <a:buFont typeface="Arial" charset="0"/>
              <a:buNone/>
            </a:pPr>
            <a:endParaRPr lang="en-US" altLang="en-US" sz="1600" dirty="0"/>
          </a:p>
          <a:p>
            <a:pPr lvl="1">
              <a:lnSpc>
                <a:spcPct val="85000"/>
              </a:lnSpc>
              <a:spcBef>
                <a:spcPct val="0"/>
              </a:spcBef>
              <a:buFont typeface="Wingdings" panose="05000000000000000000" pitchFamily="2" charset="2"/>
              <a:buChar char="§"/>
            </a:pPr>
            <a:r>
              <a:rPr lang="en-US" altLang="en-US" sz="1400" dirty="0"/>
              <a:t>MassHealth (including ACO)			150 days</a:t>
            </a:r>
          </a:p>
          <a:p>
            <a:pPr lvl="1">
              <a:lnSpc>
                <a:spcPct val="85000"/>
              </a:lnSpc>
              <a:spcBef>
                <a:spcPct val="0"/>
              </a:spcBef>
              <a:buFont typeface="Wingdings" panose="05000000000000000000" pitchFamily="2" charset="2"/>
              <a:buChar char="§"/>
            </a:pPr>
            <a:r>
              <a:rPr lang="en-US" altLang="en-US" sz="1400" dirty="0"/>
              <a:t>ConnectorCare/QHP		  		 90 days</a:t>
            </a:r>
          </a:p>
          <a:p>
            <a:pPr lvl="1">
              <a:lnSpc>
                <a:spcPct val="85000"/>
              </a:lnSpc>
              <a:spcBef>
                <a:spcPct val="0"/>
              </a:spcBef>
              <a:buFont typeface="Wingdings" panose="05000000000000000000" pitchFamily="2" charset="2"/>
              <a:buChar char="§"/>
            </a:pPr>
            <a:r>
              <a:rPr lang="en-US" altLang="en-US" sz="1400" dirty="0"/>
              <a:t>Senior Care Options				150 days</a:t>
            </a:r>
          </a:p>
          <a:p>
            <a:pPr lvl="1">
              <a:lnSpc>
                <a:spcPct val="85000"/>
              </a:lnSpc>
              <a:spcBef>
                <a:spcPct val="0"/>
              </a:spcBef>
              <a:buFont typeface="Wingdings" panose="05000000000000000000" pitchFamily="2" charset="2"/>
              <a:buChar char="§"/>
            </a:pPr>
            <a:r>
              <a:rPr lang="en-US" altLang="en-US" sz="1400" dirty="0"/>
              <a:t>*Coordination of Benefits and other party liability rules apply</a:t>
            </a:r>
          </a:p>
          <a:p>
            <a:pPr>
              <a:lnSpc>
                <a:spcPct val="85000"/>
              </a:lnSpc>
              <a:spcBef>
                <a:spcPct val="0"/>
              </a:spcBef>
              <a:buFont typeface="Arial" charset="0"/>
              <a:buNone/>
            </a:pPr>
            <a:endParaRPr lang="en-US" altLang="en-US" sz="1600" b="1" u="sng" dirty="0"/>
          </a:p>
          <a:p>
            <a:pPr>
              <a:lnSpc>
                <a:spcPct val="85000"/>
              </a:lnSpc>
              <a:spcBef>
                <a:spcPct val="0"/>
              </a:spcBef>
              <a:buFont typeface="Wingdings" panose="05000000000000000000" pitchFamily="2" charset="2"/>
              <a:buChar char="Ø"/>
            </a:pPr>
            <a:r>
              <a:rPr lang="en-US" altLang="en-US" sz="1600" b="1" u="sng" dirty="0"/>
              <a:t>Electronic Claims:</a:t>
            </a:r>
            <a:endParaRPr lang="en-US" sz="1600" dirty="0"/>
          </a:p>
          <a:p>
            <a:pPr lvl="1">
              <a:buFont typeface="Wingdings" panose="05000000000000000000" pitchFamily="2" charset="2"/>
              <a:buChar char="§"/>
            </a:pPr>
            <a:r>
              <a:rPr lang="en-US" sz="1400" dirty="0"/>
              <a:t>BMC HealthNet Plan has partnered with TriZetto Provider Solutions (TPS) to manage our electronic data interchange (EDI) transactions exclusively. All clearinghouse service organizations and billing agencies that submit EDI transactions must send through TPS. </a:t>
            </a:r>
          </a:p>
          <a:p>
            <a:pPr marL="0" indent="0">
              <a:buNone/>
            </a:pPr>
            <a:endParaRPr lang="en-US" sz="1600" dirty="0"/>
          </a:p>
          <a:p>
            <a:pPr>
              <a:buFont typeface="Wingdings" panose="05000000000000000000" pitchFamily="2" charset="2"/>
              <a:buChar char="Ø"/>
            </a:pPr>
            <a:r>
              <a:rPr lang="en-US" altLang="en-US" sz="1600" b="1" u="sng" dirty="0"/>
              <a:t>Paper Claims Mailing Address:</a:t>
            </a:r>
            <a:r>
              <a:rPr lang="en-US" altLang="en-US" sz="1600" dirty="0"/>
              <a:t>	</a:t>
            </a:r>
            <a:r>
              <a:rPr lang="en-US" altLang="en-US" sz="1400" dirty="0"/>
              <a:t>Boston Medical Center HealthNet Plan</a:t>
            </a:r>
          </a:p>
          <a:p>
            <a:pPr marL="0" indent="0">
              <a:lnSpc>
                <a:spcPct val="80000"/>
              </a:lnSpc>
              <a:buNone/>
            </a:pPr>
            <a:r>
              <a:rPr lang="en-US" altLang="en-US" sz="1400" dirty="0"/>
              <a:t>				P.O. Box 55282</a:t>
            </a:r>
          </a:p>
          <a:p>
            <a:pPr marL="0" indent="0">
              <a:lnSpc>
                <a:spcPct val="80000"/>
              </a:lnSpc>
              <a:buNone/>
            </a:pPr>
            <a:r>
              <a:rPr lang="en-US" altLang="en-US" sz="1400" dirty="0"/>
              <a:t>				Boston, MA 02205-5282</a:t>
            </a:r>
            <a:endParaRPr lang="en-US" altLang="en-US" sz="1600" dirty="0"/>
          </a:p>
          <a:p>
            <a:pPr marL="0" indent="0">
              <a:lnSpc>
                <a:spcPct val="80000"/>
              </a:lnSpc>
              <a:buNone/>
            </a:pPr>
            <a:endParaRPr lang="en-US" altLang="en-US" sz="1600" b="1" dirty="0"/>
          </a:p>
          <a:p>
            <a:pPr marL="0" indent="0" algn="just">
              <a:lnSpc>
                <a:spcPct val="80000"/>
              </a:lnSpc>
              <a:buNone/>
            </a:pPr>
            <a:r>
              <a:rPr lang="en-US" altLang="en-US" sz="1600" b="1" dirty="0"/>
              <a:t>Professional Claims can also be submitted via our Online Portal @ BMCHP.org via MyHealthNet</a:t>
            </a:r>
            <a:r>
              <a:rPr lang="en-US" altLang="en-US" sz="1600" dirty="0"/>
              <a:t>							</a:t>
            </a:r>
          </a:p>
          <a:p>
            <a:pPr marL="0" indent="0" algn="ctr">
              <a:buNone/>
            </a:pPr>
            <a:endParaRPr lang="en-US" altLang="en-US" sz="1600" dirty="0"/>
          </a:p>
          <a:p>
            <a:pPr>
              <a:lnSpc>
                <a:spcPct val="85000"/>
              </a:lnSpc>
              <a:spcBef>
                <a:spcPct val="0"/>
              </a:spcBef>
              <a:buFont typeface="Arial" charset="0"/>
              <a:buNone/>
            </a:pPr>
            <a:r>
              <a:rPr lang="en-US" altLang="en-US" sz="1600" dirty="0"/>
              <a:t>							</a:t>
            </a:r>
          </a:p>
        </p:txBody>
      </p:sp>
    </p:spTree>
    <p:extLst>
      <p:ext uri="{BB962C8B-B14F-4D97-AF65-F5344CB8AC3E}">
        <p14:creationId xmlns:p14="http://schemas.microsoft.com/office/powerpoint/2010/main" val="2328107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a:ln w="38100">
            <a:solidFill>
              <a:srgbClr val="F2A900"/>
            </a:solidFill>
          </a:ln>
        </p:spPr>
        <p:txBody>
          <a:bodyPr/>
          <a:lstStyle/>
          <a:p>
            <a:pPr lvl="0" algn="ctr"/>
            <a:r>
              <a:rPr lang="en-US" sz="2400" dirty="0"/>
              <a:t>Requirement for BMCHP network provider to enroll with MassHealth</a:t>
            </a:r>
          </a:p>
        </p:txBody>
      </p:sp>
      <p:sp>
        <p:nvSpPr>
          <p:cNvPr id="3" name="Content Placeholder 2"/>
          <p:cNvSpPr>
            <a:spLocks noGrp="1"/>
          </p:cNvSpPr>
          <p:nvPr>
            <p:ph idx="1"/>
          </p:nvPr>
        </p:nvSpPr>
        <p:spPr>
          <a:xfrm>
            <a:off x="457200" y="1143000"/>
            <a:ext cx="8229600" cy="4648200"/>
          </a:xfrm>
        </p:spPr>
        <p:txBody>
          <a:bodyPr/>
          <a:lstStyle/>
          <a:p>
            <a:pPr algn="ctr">
              <a:lnSpc>
                <a:spcPct val="80000"/>
              </a:lnSpc>
              <a:buFont typeface="Arial" charset="0"/>
              <a:buNone/>
            </a:pPr>
            <a:endParaRPr lang="en-US" sz="1800" dirty="0"/>
          </a:p>
          <a:p>
            <a:pPr marL="0">
              <a:lnSpc>
                <a:spcPct val="80000"/>
              </a:lnSpc>
              <a:spcBef>
                <a:spcPts val="600"/>
              </a:spcBef>
              <a:spcAft>
                <a:spcPts val="600"/>
              </a:spcAft>
              <a:buFont typeface="Arial" charset="0"/>
              <a:buNone/>
            </a:pPr>
            <a:r>
              <a:rPr lang="en-US" sz="1800" dirty="0"/>
              <a:t>Changes in federal Medicaid law (set forth at 42 CFR § 438.602) require all managed care entity (MCE) network providers, including BMCHP network providers, to enroll with MassHealth. This means all BMCHP network providers must have two provider contracts in place: (1) a network provider contract with [MCE/Vendor]; and (2) a provider contract with MassHealth. </a:t>
            </a:r>
          </a:p>
          <a:p>
            <a:pPr marL="0">
              <a:lnSpc>
                <a:spcPct val="80000"/>
              </a:lnSpc>
              <a:spcBef>
                <a:spcPts val="600"/>
              </a:spcBef>
              <a:spcAft>
                <a:spcPts val="600"/>
              </a:spcAft>
              <a:buFont typeface="Arial" charset="0"/>
              <a:buNone/>
            </a:pPr>
            <a:endParaRPr lang="en-US" sz="1800" dirty="0"/>
          </a:p>
          <a:p>
            <a:pPr marL="0">
              <a:lnSpc>
                <a:spcPct val="80000"/>
              </a:lnSpc>
              <a:spcBef>
                <a:spcPts val="600"/>
              </a:spcBef>
              <a:spcAft>
                <a:spcPts val="600"/>
              </a:spcAft>
              <a:buFont typeface="Arial" charset="0"/>
              <a:buNone/>
            </a:pPr>
            <a:r>
              <a:rPr lang="en-US" sz="1800" dirty="0"/>
              <a:t>MassHealth has developed the MassHealth Nonbilling Managed Care Entity (MCE) Network-only Provider Contract for MCE network providers who do not already have a provider contract with MassHealth. This specific MassHealth provider contract does not require BMCHP network providers to render services to MassHealth fee-for-service members. </a:t>
            </a:r>
          </a:p>
          <a:p>
            <a:pPr marL="0">
              <a:lnSpc>
                <a:spcPct val="80000"/>
              </a:lnSpc>
              <a:spcBef>
                <a:spcPts val="600"/>
              </a:spcBef>
              <a:spcAft>
                <a:spcPts val="600"/>
              </a:spcAft>
              <a:buFont typeface="Arial" charset="0"/>
              <a:buNone/>
            </a:pPr>
            <a:endParaRPr lang="en-US" sz="1800" dirty="0"/>
          </a:p>
          <a:p>
            <a:pPr marL="0">
              <a:lnSpc>
                <a:spcPct val="80000"/>
              </a:lnSpc>
              <a:spcBef>
                <a:spcPts val="600"/>
              </a:spcBef>
              <a:spcAft>
                <a:spcPts val="600"/>
              </a:spcAft>
              <a:buFont typeface="Arial" charset="0"/>
              <a:buNone/>
            </a:pPr>
            <a:r>
              <a:rPr lang="en-US" sz="1800" dirty="0"/>
              <a:t>• Visit https://www.mass.gov/forms/submit-the-masshealth-nonbilling-managed-care-entity-network-only-providercontract to complete a MassHealth Nonbilling MCE Network-only Provider Contract under this requirement within 30 days of receiving confirmation of your BMCHP enrollment.</a:t>
            </a:r>
            <a:endParaRPr lang="en-US" altLang="en-US" sz="1600" dirty="0"/>
          </a:p>
        </p:txBody>
      </p:sp>
    </p:spTree>
    <p:extLst>
      <p:ext uri="{BB962C8B-B14F-4D97-AF65-F5344CB8AC3E}">
        <p14:creationId xmlns:p14="http://schemas.microsoft.com/office/powerpoint/2010/main" val="4202562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7467600" cy="1066800"/>
          </a:xfrm>
        </p:spPr>
        <p:txBody>
          <a:bodyPr/>
          <a:lstStyle/>
          <a:p>
            <a:r>
              <a:rPr lang="en-US" dirty="0"/>
              <a:t>BMCHP Overview</a:t>
            </a:r>
          </a:p>
        </p:txBody>
      </p:sp>
    </p:spTree>
    <p:extLst>
      <p:ext uri="{BB962C8B-B14F-4D97-AF65-F5344CB8AC3E}">
        <p14:creationId xmlns:p14="http://schemas.microsoft.com/office/powerpoint/2010/main" val="243200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a:solidFill>
            <a:srgbClr val="002F6C"/>
          </a:solidFill>
          <a:ln w="38100">
            <a:solidFill>
              <a:srgbClr val="F2A900"/>
            </a:solidFill>
          </a:ln>
        </p:spPr>
        <p:txBody>
          <a:bodyPr/>
          <a:lstStyle/>
          <a:p>
            <a:pPr algn="ctr"/>
            <a:r>
              <a:rPr lang="en-US" dirty="0">
                <a:solidFill>
                  <a:schemeClr val="tx2"/>
                </a:solidFill>
              </a:rPr>
              <a:t>Questions?</a:t>
            </a:r>
            <a:endParaRPr lang="en-US" dirty="0"/>
          </a:p>
        </p:txBody>
      </p:sp>
      <p:pic>
        <p:nvPicPr>
          <p:cNvPr id="5" name="Picture 6" descr="C:\Users\LoMarshall\AppData\Local\Microsoft\Windows\Temporary Internet Files\Content.IE5\03NMIRG2\4242-shake-hands[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5600" y="1905000"/>
            <a:ext cx="341831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09800" y="4419600"/>
            <a:ext cx="4876800" cy="1231106"/>
          </a:xfrm>
          <a:prstGeom prst="rect">
            <a:avLst/>
          </a:prstGeom>
        </p:spPr>
        <p:txBody>
          <a:bodyPr wrap="square">
            <a:spAutoFit/>
          </a:bodyPr>
          <a:lstStyle/>
          <a:p>
            <a:pPr algn="ctr">
              <a:buFont typeface="Arial" charset="0"/>
              <a:buNone/>
              <a:defRPr/>
            </a:pPr>
            <a:r>
              <a:rPr lang="en-US" sz="2800" b="1" dirty="0">
                <a:solidFill>
                  <a:srgbClr val="0070C0"/>
                </a:solidFill>
              </a:rPr>
              <a:t>Thank you!</a:t>
            </a:r>
          </a:p>
          <a:p>
            <a:pPr algn="ctr">
              <a:buFont typeface="Arial" charset="0"/>
              <a:buNone/>
              <a:defRPr/>
            </a:pPr>
            <a:r>
              <a:rPr lang="en-US" sz="2800" b="1" dirty="0">
                <a:solidFill>
                  <a:srgbClr val="0070C0"/>
                </a:solidFill>
              </a:rPr>
              <a:t>Provider Relations</a:t>
            </a:r>
          </a:p>
          <a:p>
            <a:pPr algn="ctr">
              <a:buFont typeface="Arial" charset="0"/>
              <a:buNone/>
              <a:defRPr/>
            </a:pPr>
            <a:r>
              <a:rPr lang="en-US" b="1" dirty="0">
                <a:solidFill>
                  <a:srgbClr val="002060"/>
                </a:solidFill>
                <a:hlinkClick r:id="rId3"/>
              </a:rPr>
              <a:t>Provider.Info@bmchp-wellsense.org</a:t>
            </a:r>
            <a:endParaRPr lang="en-US" b="1" dirty="0">
              <a:solidFill>
                <a:srgbClr val="002060"/>
              </a:solidFill>
            </a:endParaRPr>
          </a:p>
        </p:txBody>
      </p:sp>
    </p:spTree>
    <p:extLst>
      <p:ext uri="{BB962C8B-B14F-4D97-AF65-F5344CB8AC3E}">
        <p14:creationId xmlns:p14="http://schemas.microsoft.com/office/powerpoint/2010/main" val="2820142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ln w="38100">
            <a:solidFill>
              <a:srgbClr val="F2A900"/>
            </a:solidFill>
          </a:ln>
        </p:spPr>
        <p:txBody>
          <a:bodyPr/>
          <a:lstStyle/>
          <a:p>
            <a:pPr algn="ctr"/>
            <a:r>
              <a:rPr lang="en-US" sz="2400" i="1" dirty="0"/>
              <a:t>Who We Are…</a:t>
            </a:r>
          </a:p>
        </p:txBody>
      </p:sp>
      <p:sp>
        <p:nvSpPr>
          <p:cNvPr id="3" name="Content Placeholder 2"/>
          <p:cNvSpPr>
            <a:spLocks noGrp="1"/>
          </p:cNvSpPr>
          <p:nvPr>
            <p:ph idx="1"/>
          </p:nvPr>
        </p:nvSpPr>
        <p:spPr>
          <a:xfrm>
            <a:off x="457200" y="1447801"/>
            <a:ext cx="8229600" cy="4267200"/>
          </a:xfrm>
        </p:spPr>
        <p:txBody>
          <a:bodyPr/>
          <a:lstStyle/>
          <a:p>
            <a:pPr marL="0" indent="0">
              <a:buNone/>
            </a:pPr>
            <a:r>
              <a:rPr lang="en-US" sz="2000" dirty="0"/>
              <a:t>ACOs are </a:t>
            </a:r>
            <a:r>
              <a:rPr lang="en-US" sz="2000" b="1" dirty="0"/>
              <a:t>provider-led organizations that coordinate care, have an enhanced role for primary care, and are rewarded for </a:t>
            </a:r>
            <a:r>
              <a:rPr lang="en-US" sz="2000" b="1" i="1" u="sng" dirty="0"/>
              <a:t>value </a:t>
            </a:r>
            <a:r>
              <a:rPr lang="en-US" sz="2000" dirty="0"/>
              <a:t>– improving total cost of care and outcomes – </a:t>
            </a:r>
            <a:r>
              <a:rPr lang="en-US" sz="2000" i="1" u="sng" dirty="0"/>
              <a:t>not volume </a:t>
            </a:r>
          </a:p>
          <a:p>
            <a:pPr marL="0" indent="0">
              <a:buNone/>
            </a:pPr>
            <a:endParaRPr lang="en-US" sz="2000" dirty="0"/>
          </a:p>
          <a:p>
            <a:pPr marL="0" indent="0">
              <a:buNone/>
            </a:pPr>
            <a:r>
              <a:rPr lang="en-US" sz="2000" dirty="0"/>
              <a:t>The primary focus is on improving patient outcomes by:</a:t>
            </a:r>
          </a:p>
          <a:p>
            <a:pPr lvl="1">
              <a:buFont typeface="Wingdings" panose="05000000000000000000" pitchFamily="2" charset="2"/>
              <a:buChar char="v"/>
            </a:pPr>
            <a:r>
              <a:rPr lang="en-US" dirty="0"/>
              <a:t>Promoting healthy behaviors</a:t>
            </a:r>
          </a:p>
          <a:p>
            <a:pPr lvl="1">
              <a:buFont typeface="Wingdings" panose="05000000000000000000" pitchFamily="2" charset="2"/>
              <a:buChar char="v"/>
            </a:pPr>
            <a:r>
              <a:rPr lang="en-US" dirty="0"/>
              <a:t>Expanding population health management programs, and</a:t>
            </a:r>
          </a:p>
          <a:p>
            <a:pPr lvl="1">
              <a:buFont typeface="Wingdings" panose="05000000000000000000" pitchFamily="2" charset="2"/>
              <a:buChar char="v"/>
            </a:pPr>
            <a:r>
              <a:rPr lang="en-US" dirty="0"/>
              <a:t>Improving data exchange between payers and providers </a:t>
            </a:r>
          </a:p>
          <a:p>
            <a:pPr marL="0" indent="0">
              <a:buNone/>
            </a:pPr>
            <a:endParaRPr lang="en-US" dirty="0"/>
          </a:p>
          <a:p>
            <a:pPr marL="0" indent="0">
              <a:buNone/>
            </a:pPr>
            <a:endParaRPr lang="en-US" dirty="0"/>
          </a:p>
          <a:p>
            <a:pPr marL="0" indent="0">
              <a:buNone/>
            </a:pPr>
            <a:endParaRPr lang="en-US" dirty="0"/>
          </a:p>
          <a:p>
            <a:endParaRPr lang="en-US" dirty="0"/>
          </a:p>
        </p:txBody>
      </p:sp>
      <p:sp>
        <p:nvSpPr>
          <p:cNvPr id="4" name="Content Placeholder 2"/>
          <p:cNvSpPr txBox="1">
            <a:spLocks/>
          </p:cNvSpPr>
          <p:nvPr/>
        </p:nvSpPr>
        <p:spPr>
          <a:xfrm>
            <a:off x="228600" y="1371600"/>
            <a:ext cx="8610600" cy="4648200"/>
          </a:xfrm>
          <a:prstGeom prst="rect">
            <a:avLst/>
          </a:prstGeom>
          <a:solidFill>
            <a:schemeClr val="bg1"/>
          </a:solidFill>
          <a:ln w="9525" cap="flat" cmpd="sng" algn="ctr">
            <a:noFill/>
            <a:prstDash val="soli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spcBef>
                <a:spcPct val="20000"/>
              </a:spcBef>
              <a:buClr>
                <a:srgbClr val="5C88DA"/>
              </a:buClr>
              <a:buFont typeface="Arial" panose="020B0604020202020204" pitchFamily="34" charset="0"/>
              <a:buChar char="•"/>
              <a:defRPr sz="2400" kern="1200">
                <a:solidFill>
                  <a:schemeClr val="dk1"/>
                </a:solidFill>
                <a:latin typeface="+mn-lt"/>
                <a:ea typeface="+mn-ea"/>
                <a:cs typeface="+mn-cs"/>
              </a:defRPr>
            </a:lvl1pPr>
            <a:lvl2pPr marL="742950" indent="-285750" algn="l" defTabSz="914400" rtl="0" eaLnBrk="1" latinLnBrk="0" hangingPunct="1">
              <a:spcBef>
                <a:spcPct val="20000"/>
              </a:spcBef>
              <a:buClr>
                <a:srgbClr val="5C88DA"/>
              </a:buClr>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spcBef>
                <a:spcPct val="20000"/>
              </a:spcBef>
              <a:buClr>
                <a:srgbClr val="5C88DA"/>
              </a:buClr>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ct val="20000"/>
              </a:spcBef>
              <a:buClr>
                <a:srgbClr val="5C88DA"/>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a:buFont typeface="Wingdings" panose="05000000000000000000" pitchFamily="2" charset="2"/>
              <a:buChar char="§"/>
            </a:pPr>
            <a:endParaRPr lang="en-US" sz="1800" dirty="0"/>
          </a:p>
          <a:p>
            <a:pPr>
              <a:buFont typeface="Wingdings" panose="05000000000000000000" pitchFamily="2" charset="2"/>
              <a:buChar char="§"/>
            </a:pPr>
            <a:r>
              <a:rPr lang="en-US" sz="1800" dirty="0"/>
              <a:t>BMCHP is a non-profit managed care organization committed to providing the highest quality healthcare coverage to underserved populations.</a:t>
            </a:r>
          </a:p>
          <a:p>
            <a:pPr marL="0" indent="0">
              <a:buFont typeface="Arial" panose="020B0604020202020204" pitchFamily="34" charset="0"/>
              <a:buNone/>
            </a:pPr>
            <a:endParaRPr lang="en-US" sz="1800" dirty="0"/>
          </a:p>
          <a:p>
            <a:pPr>
              <a:buFont typeface="Wingdings" panose="05000000000000000000" pitchFamily="2" charset="2"/>
              <a:buChar char="§"/>
            </a:pPr>
            <a:r>
              <a:rPr lang="en-US" sz="1800" dirty="0"/>
              <a:t>We operate in MA and NH </a:t>
            </a:r>
          </a:p>
          <a:p>
            <a:pPr lvl="1"/>
            <a:r>
              <a:rPr lang="en-US" sz="1800" dirty="0"/>
              <a:t>MassHealth (including ACO)</a:t>
            </a:r>
          </a:p>
          <a:p>
            <a:pPr lvl="1">
              <a:buClr>
                <a:schemeClr val="accent2"/>
              </a:buClr>
            </a:pPr>
            <a:r>
              <a:rPr lang="en-US" sz="1800" dirty="0"/>
              <a:t>MA Qualified Health Plan which includes ConnectorCare</a:t>
            </a:r>
          </a:p>
          <a:p>
            <a:pPr lvl="1">
              <a:buClr>
                <a:schemeClr val="accent2"/>
              </a:buClr>
            </a:pPr>
            <a:r>
              <a:rPr lang="en-US" sz="1800" dirty="0"/>
              <a:t>MA Senior Care Options*</a:t>
            </a:r>
          </a:p>
          <a:p>
            <a:pPr lvl="2">
              <a:buClr>
                <a:schemeClr val="accent2"/>
              </a:buClr>
            </a:pPr>
            <a:r>
              <a:rPr lang="en-US" dirty="0"/>
              <a:t>*Available in these counties: Barnstable, Bristol, Hampden, Plymouth &amp; Suffolk</a:t>
            </a:r>
          </a:p>
          <a:p>
            <a:pPr lvl="1">
              <a:buClr>
                <a:schemeClr val="accent2"/>
              </a:buClr>
            </a:pPr>
            <a:r>
              <a:rPr lang="en-US" sz="1800" dirty="0" err="1"/>
              <a:t>WellSense</a:t>
            </a:r>
            <a:r>
              <a:rPr lang="en-US" sz="1800" dirty="0"/>
              <a:t> Health Plan </a:t>
            </a:r>
          </a:p>
        </p:txBody>
      </p:sp>
    </p:spTree>
    <p:extLst>
      <p:ext uri="{BB962C8B-B14F-4D97-AF65-F5344CB8AC3E}">
        <p14:creationId xmlns:p14="http://schemas.microsoft.com/office/powerpoint/2010/main" val="332618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2400" dirty="0"/>
              <a:t>Our Member And Provider Network</a:t>
            </a:r>
          </a:p>
        </p:txBody>
      </p:sp>
      <p:sp>
        <p:nvSpPr>
          <p:cNvPr id="5" name="Text Placeholder 4"/>
          <p:cNvSpPr>
            <a:spLocks noGrp="1"/>
          </p:cNvSpPr>
          <p:nvPr>
            <p:ph type="body" idx="1"/>
          </p:nvPr>
        </p:nvSpPr>
        <p:spPr>
          <a:xfrm>
            <a:off x="1066800" y="1487952"/>
            <a:ext cx="2590801" cy="639762"/>
          </a:xfrm>
        </p:spPr>
        <p:txBody>
          <a:bodyPr/>
          <a:lstStyle/>
          <a:p>
            <a:r>
              <a:rPr lang="en-US" dirty="0"/>
              <a:t>Massachusetts </a:t>
            </a:r>
          </a:p>
        </p:txBody>
      </p:sp>
      <p:sp>
        <p:nvSpPr>
          <p:cNvPr id="7" name="Text Placeholder 6"/>
          <p:cNvSpPr>
            <a:spLocks noGrp="1"/>
          </p:cNvSpPr>
          <p:nvPr>
            <p:ph type="body" sz="quarter" idx="3"/>
          </p:nvPr>
        </p:nvSpPr>
        <p:spPr>
          <a:xfrm>
            <a:off x="5181600" y="1476375"/>
            <a:ext cx="2746375" cy="639762"/>
          </a:xfrm>
        </p:spPr>
        <p:txBody>
          <a:bodyPr/>
          <a:lstStyle/>
          <a:p>
            <a:r>
              <a:rPr lang="en-US" dirty="0"/>
              <a:t>New Hampshire</a:t>
            </a:r>
          </a:p>
        </p:txBody>
      </p:sp>
      <p:pic>
        <p:nvPicPr>
          <p:cNvPr id="2" name="Content Placeholder 1"/>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5486400" y="4616450"/>
            <a:ext cx="1761927" cy="990600"/>
          </a:xfrm>
        </p:spPr>
      </p:pic>
      <p:sp>
        <p:nvSpPr>
          <p:cNvPr id="3" name="TextBox 2"/>
          <p:cNvSpPr txBox="1"/>
          <p:nvPr/>
        </p:nvSpPr>
        <p:spPr>
          <a:xfrm>
            <a:off x="5719663" y="5581824"/>
            <a:ext cx="1295400" cy="215444"/>
          </a:xfrm>
          <a:prstGeom prst="rect">
            <a:avLst/>
          </a:prstGeom>
          <a:solidFill>
            <a:schemeClr val="accent4"/>
          </a:solidFill>
        </p:spPr>
        <p:txBody>
          <a:bodyPr wrap="square" rtlCol="0">
            <a:spAutoFit/>
          </a:bodyPr>
          <a:lstStyle/>
          <a:p>
            <a:r>
              <a:rPr lang="en-US" sz="800" b="1" dirty="0">
                <a:solidFill>
                  <a:schemeClr val="bg2"/>
                </a:solidFill>
              </a:rPr>
              <a:t>Community resources </a:t>
            </a:r>
          </a:p>
        </p:txBody>
      </p:sp>
      <p:sp>
        <p:nvSpPr>
          <p:cNvPr id="10" name="TextBox 9"/>
          <p:cNvSpPr txBox="1"/>
          <p:nvPr/>
        </p:nvSpPr>
        <p:spPr>
          <a:xfrm>
            <a:off x="1752601" y="5043215"/>
            <a:ext cx="1447800" cy="646331"/>
          </a:xfrm>
          <a:prstGeom prst="rect">
            <a:avLst/>
          </a:prstGeom>
          <a:solidFill>
            <a:schemeClr val="accent4"/>
          </a:solidFill>
        </p:spPr>
        <p:txBody>
          <a:bodyPr wrap="square" rtlCol="0">
            <a:spAutoFit/>
          </a:bodyPr>
          <a:lstStyle/>
          <a:p>
            <a:r>
              <a:rPr lang="en-US" sz="900" b="1" dirty="0">
                <a:solidFill>
                  <a:schemeClr val="bg2"/>
                </a:solidFill>
              </a:rPr>
              <a:t>17,900 primary care, specialists &amp; behavioral health providers</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899" y="4343400"/>
            <a:ext cx="1258093" cy="699814"/>
          </a:xfrm>
          <a:prstGeom prst="rect">
            <a:avLst/>
          </a:prstGeom>
        </p:spPr>
      </p:pic>
      <p:sp>
        <p:nvSpPr>
          <p:cNvPr id="14" name="Title 1"/>
          <p:cNvSpPr txBox="1">
            <a:spLocks/>
          </p:cNvSpPr>
          <p:nvPr/>
        </p:nvSpPr>
        <p:spPr>
          <a:xfrm>
            <a:off x="457200" y="304800"/>
            <a:ext cx="8229600" cy="914400"/>
          </a:xfrm>
          <a:prstGeom prst="rect">
            <a:avLst/>
          </a:prstGeom>
          <a:ln w="38100">
            <a:solidFill>
              <a:srgbClr val="F2A900"/>
            </a:solidFill>
          </a:ln>
        </p:spPr>
        <p:txBody>
          <a:bodyPr vert="horz" lIns="91440" tIns="45720" rIns="91440" bIns="45720" rtlCol="0" anchor="ctr">
            <a:noAutofit/>
          </a:bodyPr>
          <a:lstStyle>
            <a:lvl1pPr algn="l" defTabSz="914400" rtl="0" eaLnBrk="1" latinLnBrk="0" hangingPunct="1">
              <a:spcBef>
                <a:spcPct val="0"/>
              </a:spcBef>
              <a:buNone/>
              <a:defRPr sz="2800" b="1" kern="1200">
                <a:solidFill>
                  <a:srgbClr val="002F6C"/>
                </a:solidFill>
                <a:latin typeface="Arial" panose="020B0604020202020204" pitchFamily="34" charset="0"/>
                <a:ea typeface="+mj-ea"/>
                <a:cs typeface="Arial" panose="020B0604020202020204" pitchFamily="34" charset="0"/>
              </a:defRPr>
            </a:lvl1pPr>
          </a:lstStyle>
          <a:p>
            <a:pPr algn="ctr"/>
            <a:endParaRPr lang="en-US" sz="2400" i="1" dirty="0"/>
          </a:p>
        </p:txBody>
      </p:sp>
      <p:pic>
        <p:nvPicPr>
          <p:cNvPr id="12" name="Picture 11"/>
          <p:cNvPicPr>
            <a:picLocks noChangeAspect="1"/>
          </p:cNvPicPr>
          <p:nvPr/>
        </p:nvPicPr>
        <p:blipFill>
          <a:blip r:embed="rId4"/>
          <a:stretch>
            <a:fillRect/>
          </a:stretch>
        </p:blipFill>
        <p:spPr>
          <a:xfrm>
            <a:off x="4789688" y="2174875"/>
            <a:ext cx="1884850" cy="1981200"/>
          </a:xfrm>
          <a:prstGeom prst="rect">
            <a:avLst/>
          </a:prstGeom>
        </p:spPr>
      </p:pic>
      <p:sp>
        <p:nvSpPr>
          <p:cNvPr id="15" name="TextBox 14"/>
          <p:cNvSpPr txBox="1"/>
          <p:nvPr/>
        </p:nvSpPr>
        <p:spPr>
          <a:xfrm>
            <a:off x="6477000" y="2514600"/>
            <a:ext cx="1219200" cy="400110"/>
          </a:xfrm>
          <a:prstGeom prst="rect">
            <a:avLst/>
          </a:prstGeom>
          <a:solidFill>
            <a:srgbClr val="A8AD00"/>
          </a:solidFill>
        </p:spPr>
        <p:txBody>
          <a:bodyPr wrap="square" rtlCol="0">
            <a:spAutoFit/>
          </a:bodyPr>
          <a:lstStyle/>
          <a:p>
            <a:r>
              <a:rPr lang="en-US" sz="1000" b="1" dirty="0">
                <a:solidFill>
                  <a:schemeClr val="bg2"/>
                </a:solidFill>
              </a:rPr>
              <a:t>94,290 members across the state</a:t>
            </a:r>
          </a:p>
        </p:txBody>
      </p:sp>
      <p:pic>
        <p:nvPicPr>
          <p:cNvPr id="17" name="Content Placeholder 16"/>
          <p:cNvPicPr>
            <a:picLocks noGrp="1" noChangeAspect="1"/>
          </p:cNvPicPr>
          <p:nvPr>
            <p:ph sz="half" idx="2"/>
          </p:nvPr>
        </p:nvPicPr>
        <p:blipFill>
          <a:blip r:embed="rId5"/>
          <a:stretch>
            <a:fillRect/>
          </a:stretch>
        </p:blipFill>
        <p:spPr>
          <a:xfrm>
            <a:off x="487392" y="2419549"/>
            <a:ext cx="4040188" cy="1600385"/>
          </a:xfrm>
          <a:prstGeom prst="rect">
            <a:avLst/>
          </a:prstGeom>
        </p:spPr>
      </p:pic>
    </p:spTree>
    <p:extLst>
      <p:ext uri="{BB962C8B-B14F-4D97-AF65-F5344CB8AC3E}">
        <p14:creationId xmlns:p14="http://schemas.microsoft.com/office/powerpoint/2010/main" val="505711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a:ln w="38100">
            <a:solidFill>
              <a:srgbClr val="F2A900"/>
            </a:solidFill>
          </a:ln>
        </p:spPr>
        <p:txBody>
          <a:bodyPr/>
          <a:lstStyle/>
          <a:p>
            <a:pPr algn="ctr"/>
            <a:r>
              <a:rPr lang="en-US" sz="2400" i="1" dirty="0"/>
              <a:t>BMCHP MassHealth Plans include:</a:t>
            </a:r>
          </a:p>
        </p:txBody>
      </p:sp>
      <p:sp>
        <p:nvSpPr>
          <p:cNvPr id="3" name="Content Placeholder 2"/>
          <p:cNvSpPr>
            <a:spLocks noGrp="1"/>
          </p:cNvSpPr>
          <p:nvPr>
            <p:ph idx="1"/>
          </p:nvPr>
        </p:nvSpPr>
        <p:spPr>
          <a:xfrm>
            <a:off x="457200" y="1143000"/>
            <a:ext cx="8229600" cy="5029200"/>
          </a:xfrm>
        </p:spPr>
        <p:txBody>
          <a:bodyPr/>
          <a:lstStyle/>
          <a:p>
            <a:pPr>
              <a:buClr>
                <a:schemeClr val="accent2"/>
              </a:buClr>
              <a:buFont typeface="Wingdings" panose="05000000000000000000" pitchFamily="2" charset="2"/>
              <a:buChar char="§"/>
            </a:pPr>
            <a:r>
              <a:rPr lang="en-US" sz="1800" b="1" dirty="0"/>
              <a:t>BMCHP MassHealth MCO  </a:t>
            </a:r>
            <a:r>
              <a:rPr lang="en-US" sz="1800" dirty="0"/>
              <a:t>– </a:t>
            </a:r>
            <a:r>
              <a:rPr lang="en-US" sz="1600" dirty="0"/>
              <a:t>Primary Care within the BMCHP MCO Network</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Community Alliance ACO </a:t>
            </a:r>
            <a:r>
              <a:rPr lang="en-US" sz="1800" dirty="0"/>
              <a:t>– </a:t>
            </a:r>
            <a:r>
              <a:rPr lang="en-US" sz="1600" dirty="0"/>
              <a:t>Primary Care within the BMCHP Community Alliance ACO Network. </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Mercy Alliance ACO </a:t>
            </a:r>
            <a:r>
              <a:rPr lang="en-US" sz="1800" dirty="0"/>
              <a:t>– </a:t>
            </a:r>
            <a:r>
              <a:rPr lang="en-US" sz="1600" dirty="0"/>
              <a:t>Primary Care within the BMCHP Mercy Alliance ACO Network. </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Signature Alliance ACO </a:t>
            </a:r>
            <a:r>
              <a:rPr lang="en-US" sz="1800" dirty="0"/>
              <a:t>– </a:t>
            </a:r>
            <a:r>
              <a:rPr lang="en-US" sz="1600" dirty="0"/>
              <a:t>Primary Care within the BMCHP Signature Alliance ACO Network.</a:t>
            </a:r>
          </a:p>
          <a:p>
            <a:pPr>
              <a:buClr>
                <a:schemeClr val="accent2"/>
              </a:buClr>
              <a:buFont typeface="Wingdings" panose="05000000000000000000" pitchFamily="2" charset="2"/>
              <a:buChar char="Ø"/>
            </a:pPr>
            <a:endParaRPr lang="en-US" sz="1800" dirty="0"/>
          </a:p>
          <a:p>
            <a:pPr>
              <a:buClr>
                <a:schemeClr val="accent2"/>
              </a:buClr>
              <a:buFont typeface="Wingdings" panose="05000000000000000000" pitchFamily="2" charset="2"/>
              <a:buChar char="§"/>
            </a:pPr>
            <a:r>
              <a:rPr lang="en-US" sz="1800" b="1" dirty="0"/>
              <a:t>BMCHP Southcoast Alliance ACO </a:t>
            </a:r>
            <a:r>
              <a:rPr lang="en-US" sz="1800" dirty="0"/>
              <a:t>– </a:t>
            </a:r>
            <a:r>
              <a:rPr lang="en-US" sz="1600" dirty="0"/>
              <a:t>Primary Care within the BMCHP Southcoast Alliance ACO. </a:t>
            </a:r>
          </a:p>
          <a:p>
            <a:pPr marL="0" indent="0">
              <a:buNone/>
            </a:pPr>
            <a:endParaRPr lang="en-US" sz="1600" dirty="0"/>
          </a:p>
          <a:p>
            <a:pPr marL="0" indent="0">
              <a:buNone/>
            </a:pPr>
            <a:r>
              <a:rPr lang="en-US" sz="1800" dirty="0"/>
              <a:t>BMCHP’s full network of MassHealth contracted facilities, specialists and ancillary services is available for all above Plans</a:t>
            </a:r>
          </a:p>
          <a:p>
            <a:pPr marL="0" indent="0">
              <a:buNone/>
            </a:pPr>
            <a:endParaRPr lang="en-US" dirty="0"/>
          </a:p>
        </p:txBody>
      </p:sp>
    </p:spTree>
    <p:extLst>
      <p:ext uri="{BB962C8B-B14F-4D97-AF65-F5344CB8AC3E}">
        <p14:creationId xmlns:p14="http://schemas.microsoft.com/office/powerpoint/2010/main" val="1188030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ln w="38100">
            <a:solidFill>
              <a:srgbClr val="F2A900"/>
            </a:solidFill>
          </a:ln>
        </p:spPr>
        <p:txBody>
          <a:bodyPr/>
          <a:lstStyle/>
          <a:p>
            <a:pPr algn="ctr"/>
            <a:br>
              <a:rPr lang="en-US" sz="2400" dirty="0"/>
            </a:br>
            <a:r>
              <a:rPr lang="en-US" sz="2400" i="1" dirty="0"/>
              <a:t>Additional BMCHP Plans include:</a:t>
            </a:r>
            <a:br>
              <a:rPr lang="en-US" sz="2000" dirty="0">
                <a:solidFill>
                  <a:schemeClr val="accent1">
                    <a:lumMod val="50000"/>
                  </a:schemeClr>
                </a:solidFill>
              </a:rPr>
            </a:br>
            <a:endParaRPr lang="en-US" sz="2400" dirty="0"/>
          </a:p>
        </p:txBody>
      </p:sp>
      <p:sp>
        <p:nvSpPr>
          <p:cNvPr id="3" name="Content Placeholder 2"/>
          <p:cNvSpPr>
            <a:spLocks noGrp="1"/>
          </p:cNvSpPr>
          <p:nvPr>
            <p:ph idx="1"/>
          </p:nvPr>
        </p:nvSpPr>
        <p:spPr>
          <a:xfrm>
            <a:off x="457200" y="1447800"/>
            <a:ext cx="8229600" cy="4419599"/>
          </a:xfrm>
        </p:spPr>
        <p:txBody>
          <a:bodyPr/>
          <a:lstStyle/>
          <a:p>
            <a:pPr>
              <a:buClr>
                <a:schemeClr val="accent2"/>
              </a:buClr>
              <a:buFont typeface="Wingdings" panose="05000000000000000000" pitchFamily="2" charset="2"/>
              <a:buChar char="§"/>
            </a:pPr>
            <a:endParaRPr lang="en-US" sz="1800" b="1" dirty="0"/>
          </a:p>
          <a:p>
            <a:pPr>
              <a:buClr>
                <a:schemeClr val="accent2"/>
              </a:buClr>
              <a:buFont typeface="Wingdings" panose="05000000000000000000" pitchFamily="2" charset="2"/>
              <a:buChar char="§"/>
            </a:pPr>
            <a:r>
              <a:rPr lang="en-US" sz="1800" b="1" dirty="0"/>
              <a:t>ConnectorCare</a:t>
            </a:r>
            <a:r>
              <a:rPr lang="en-US" sz="2000" b="1" dirty="0"/>
              <a:t> </a:t>
            </a:r>
            <a:r>
              <a:rPr lang="en-US" sz="1800" b="1" dirty="0"/>
              <a:t>– </a:t>
            </a:r>
            <a:r>
              <a:rPr lang="en-US" sz="1800" dirty="0"/>
              <a:t>BMCHP’s full network of ConnectorCare contracted facilities, primary care, specialists and ancillary services is available.</a:t>
            </a:r>
          </a:p>
          <a:p>
            <a:pPr marL="0" indent="0">
              <a:buNone/>
            </a:pPr>
            <a:endParaRPr lang="en-US" sz="2000" b="1" dirty="0"/>
          </a:p>
          <a:p>
            <a:pPr>
              <a:buClr>
                <a:schemeClr val="accent2"/>
              </a:buClr>
              <a:buFont typeface="Wingdings" panose="05000000000000000000" pitchFamily="2" charset="2"/>
              <a:buChar char="§"/>
            </a:pPr>
            <a:r>
              <a:rPr lang="en-US" sz="1800" b="1" dirty="0"/>
              <a:t>Qualified Health Plans -</a:t>
            </a:r>
            <a:r>
              <a:rPr lang="en-US" sz="1800" dirty="0"/>
              <a:t> BMCHP’s full network of Qualified Health Plan contracted facilities, primary care, specialists and ancillary services is available.</a:t>
            </a:r>
          </a:p>
          <a:p>
            <a:pPr marL="0" indent="0">
              <a:buNone/>
            </a:pPr>
            <a:endParaRPr lang="en-US" sz="2000" b="1" dirty="0"/>
          </a:p>
          <a:p>
            <a:pPr>
              <a:buClr>
                <a:schemeClr val="accent2"/>
              </a:buClr>
              <a:buFont typeface="Wingdings" panose="05000000000000000000" pitchFamily="2" charset="2"/>
              <a:buChar char="§"/>
            </a:pPr>
            <a:r>
              <a:rPr lang="en-US" sz="1800" b="1" dirty="0"/>
              <a:t>Senior Care Options - </a:t>
            </a:r>
            <a:r>
              <a:rPr lang="en-US" sz="1800" dirty="0"/>
              <a:t>BMCHP’s full network of Senior Care Options contracted facilities, primary care, specialists and ancillary services is available.</a:t>
            </a:r>
            <a:endParaRPr lang="en-US" sz="1800" b="1"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976234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1438" y="1676400"/>
            <a:ext cx="8613962" cy="4267200"/>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Rectangle 4"/>
          <p:cNvSpPr/>
          <p:nvPr/>
        </p:nvSpPr>
        <p:spPr>
          <a:xfrm>
            <a:off x="301438" y="533400"/>
            <a:ext cx="7623362" cy="1015663"/>
          </a:xfrm>
          <a:prstGeom prst="rect">
            <a:avLst/>
          </a:prstGeom>
          <a:ln w="28575">
            <a:solidFill>
              <a:schemeClr val="accent3"/>
            </a:solidFill>
          </a:ln>
        </p:spPr>
        <p:txBody>
          <a:bodyPr wrap="square">
            <a:spAutoFit/>
          </a:bodyPr>
          <a:lstStyle/>
          <a:p>
            <a:r>
              <a:rPr lang="en-US" sz="2000" dirty="0"/>
              <a:t>Find a participating Doctor, Hospital, or Pharmacy by visiting the BMCHP Provider Directory: </a:t>
            </a:r>
          </a:p>
          <a:p>
            <a:pPr algn="ctr"/>
            <a:r>
              <a:rPr lang="en-US" sz="2000" dirty="0">
                <a:hlinkClick r:id="rId2"/>
              </a:rPr>
              <a:t>https://www.bmchp.org/utility-nav/find-a-provider</a:t>
            </a:r>
            <a:endParaRPr lang="en-US" sz="2000" dirty="0"/>
          </a:p>
        </p:txBody>
      </p:sp>
      <p:pic>
        <p:nvPicPr>
          <p:cNvPr id="6" name="Picture 2" descr="Locator P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16242"/>
            <a:ext cx="1133475" cy="1336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MassHealth Plans 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25" y="2038350"/>
            <a:ext cx="2082612" cy="762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Find a Provider MassHealth Button">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525" y="2895600"/>
            <a:ext cx="1457325" cy="8381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5" descr="Find a Provider Community Allianc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2162" y="2886074"/>
            <a:ext cx="14478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descr="Find a Provider Mercy Alliance">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8799" y="2886074"/>
            <a:ext cx="14573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7" descr="Find a Provider Signature Alliance">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10199" y="2886074"/>
            <a:ext cx="14573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Find a Provider Southcoast Alliance">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15175" y="2886074"/>
            <a:ext cx="14478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0" descr="More Plans Bann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6212" y="4171947"/>
            <a:ext cx="1651188" cy="6667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FindAProvider ConnectorCare">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0050" y="4848223"/>
            <a:ext cx="1447800" cy="8191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3" descr="Find a Provider QHP Button">
            <a:hlinkClick r:id="rId16"/>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52637" y="4848225"/>
            <a:ext cx="1457325" cy="8191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4" descr="Find a Provider SCO Button">
            <a:hlinkClick r:id="rId19"/>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767375" y="4857750"/>
            <a:ext cx="1457325" cy="81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902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a:ln w="38100">
            <a:solidFill>
              <a:srgbClr val="F2A900"/>
            </a:solidFill>
          </a:ln>
        </p:spPr>
        <p:txBody>
          <a:bodyPr/>
          <a:lstStyle/>
          <a:p>
            <a:pPr algn="ctr"/>
            <a:r>
              <a:rPr lang="en-US" sz="2400" i="1" dirty="0"/>
              <a:t>Member ID Numbers – MH ACO’s</a:t>
            </a:r>
          </a:p>
        </p:txBody>
      </p:sp>
      <p:sp>
        <p:nvSpPr>
          <p:cNvPr id="3" name="Content Placeholder 2"/>
          <p:cNvSpPr>
            <a:spLocks noGrp="1"/>
          </p:cNvSpPr>
          <p:nvPr>
            <p:ph idx="1"/>
          </p:nvPr>
        </p:nvSpPr>
        <p:spPr>
          <a:xfrm>
            <a:off x="457200" y="1524001"/>
            <a:ext cx="8229600" cy="4191000"/>
          </a:xfrm>
        </p:spPr>
        <p:txBody>
          <a:bodyPr/>
          <a:lstStyle/>
          <a:p>
            <a:pPr marL="0" indent="0" algn="ctr">
              <a:buNone/>
            </a:pPr>
            <a:r>
              <a:rPr lang="en-US" sz="2000" dirty="0"/>
              <a:t>ACO Member ID’s have number sequencing according to the ACO they are assigned:</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endParaRPr lang="en-US" sz="2000" dirty="0"/>
          </a:p>
          <a:p>
            <a:pPr marL="0" indent="0">
              <a:buNone/>
            </a:pPr>
            <a:r>
              <a:rPr lang="en-US" sz="2000" dirty="0"/>
              <a:t> </a:t>
            </a:r>
          </a:p>
          <a:p>
            <a:pPr marL="0" indent="0">
              <a:buNone/>
            </a:pPr>
            <a:endParaRPr lang="en-US" sz="2000" dirty="0"/>
          </a:p>
          <a:p>
            <a:pPr marL="0" indent="0">
              <a:buNone/>
            </a:pPr>
            <a:endParaRPr lang="en-US" sz="2000" dirty="0"/>
          </a:p>
        </p:txBody>
      </p:sp>
      <p:sp>
        <p:nvSpPr>
          <p:cNvPr id="5" name="Rectangle 4"/>
          <p:cNvSpPr>
            <a:spLocks noChangeArrowheads="1"/>
          </p:cNvSpPr>
          <p:nvPr/>
        </p:nvSpPr>
        <p:spPr bwMode="auto">
          <a:xfrm>
            <a:off x="1774825" y="3154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9269360"/>
              </p:ext>
            </p:extLst>
          </p:nvPr>
        </p:nvGraphicFramePr>
        <p:xfrm>
          <a:off x="685800" y="2438400"/>
          <a:ext cx="7696201" cy="3124199"/>
        </p:xfrm>
        <a:graphic>
          <a:graphicData uri="http://schemas.openxmlformats.org/drawingml/2006/table">
            <a:tbl>
              <a:tblPr firstRow="1" firstCol="1" bandRow="1">
                <a:tableStyleId>{5C22544A-7EE6-4342-B048-85BDC9FD1C3A}</a:tableStyleId>
              </a:tblPr>
              <a:tblGrid>
                <a:gridCol w="1565093">
                  <a:extLst>
                    <a:ext uri="{9D8B030D-6E8A-4147-A177-3AD203B41FA5}">
                      <a16:colId xmlns:a16="http://schemas.microsoft.com/office/drawing/2014/main" val="20000"/>
                    </a:ext>
                  </a:extLst>
                </a:gridCol>
                <a:gridCol w="707436">
                  <a:extLst>
                    <a:ext uri="{9D8B030D-6E8A-4147-A177-3AD203B41FA5}">
                      <a16:colId xmlns:a16="http://schemas.microsoft.com/office/drawing/2014/main" val="20001"/>
                    </a:ext>
                  </a:extLst>
                </a:gridCol>
                <a:gridCol w="5423672">
                  <a:extLst>
                    <a:ext uri="{9D8B030D-6E8A-4147-A177-3AD203B41FA5}">
                      <a16:colId xmlns:a16="http://schemas.microsoft.com/office/drawing/2014/main" val="20002"/>
                    </a:ext>
                  </a:extLst>
                </a:gridCol>
              </a:tblGrid>
              <a:tr h="830186">
                <a:tc>
                  <a:txBody>
                    <a:bodyPr/>
                    <a:lstStyle/>
                    <a:p>
                      <a:pPr marL="0" marR="0">
                        <a:spcBef>
                          <a:spcPts val="0"/>
                        </a:spcBef>
                        <a:spcAft>
                          <a:spcPts val="0"/>
                        </a:spcAft>
                      </a:pPr>
                      <a:r>
                        <a:rPr lang="en-US" sz="1100" dirty="0">
                          <a:effectLst/>
                        </a:rPr>
                        <a:t>ACO</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Prefix</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ID Numbering Scheme (note: the 00 is the suffix for all Subscribers and will be on the ID Card)</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581945">
                <a:tc>
                  <a:txBody>
                    <a:bodyPr/>
                    <a:lstStyle/>
                    <a:p>
                      <a:pPr marL="0" marR="0">
                        <a:spcBef>
                          <a:spcPts val="0"/>
                        </a:spcBef>
                        <a:spcAft>
                          <a:spcPts val="0"/>
                        </a:spcAft>
                      </a:pPr>
                      <a:r>
                        <a:rPr lang="en-US" sz="1100" dirty="0">
                          <a:effectLst/>
                          <a:latin typeface="+mn-lt"/>
                          <a:ea typeface="+mn-ea"/>
                          <a:cs typeface="+mn-cs"/>
                        </a:rPr>
                        <a:t>COMMUNITY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2</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2</a:t>
                      </a:r>
                      <a:r>
                        <a:rPr lang="en-US" sz="1100" dirty="0">
                          <a:effectLst/>
                        </a:rPr>
                        <a:t>#########00    </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617807">
                <a:tc>
                  <a:txBody>
                    <a:bodyPr/>
                    <a:lstStyle/>
                    <a:p>
                      <a:pPr marL="0" marR="0">
                        <a:spcBef>
                          <a:spcPts val="0"/>
                        </a:spcBef>
                        <a:spcAft>
                          <a:spcPts val="0"/>
                        </a:spcAft>
                      </a:pPr>
                      <a:r>
                        <a:rPr lang="en-US" sz="1100" dirty="0">
                          <a:effectLst/>
                        </a:rPr>
                        <a:t>MERCY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3</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3</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17807">
                <a:tc>
                  <a:txBody>
                    <a:bodyPr/>
                    <a:lstStyle/>
                    <a:p>
                      <a:pPr marL="0" marR="0">
                        <a:spcBef>
                          <a:spcPts val="0"/>
                        </a:spcBef>
                        <a:spcAft>
                          <a:spcPts val="0"/>
                        </a:spcAft>
                      </a:pPr>
                      <a:r>
                        <a:rPr lang="en-US" sz="1100" dirty="0">
                          <a:effectLst/>
                        </a:rPr>
                        <a:t>SIGNATURE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4</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4</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76454">
                <a:tc>
                  <a:txBody>
                    <a:bodyPr/>
                    <a:lstStyle/>
                    <a:p>
                      <a:pPr marL="0" marR="0">
                        <a:spcBef>
                          <a:spcPts val="0"/>
                        </a:spcBef>
                        <a:spcAft>
                          <a:spcPts val="0"/>
                        </a:spcAft>
                      </a:pPr>
                      <a:r>
                        <a:rPr lang="en-US" sz="1100" dirty="0">
                          <a:effectLst/>
                        </a:rPr>
                        <a:t>SOUTHCOAST ALLIANCE</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dirty="0">
                          <a:effectLst/>
                        </a:rPr>
                        <a:t>5</a:t>
                      </a:r>
                      <a:endParaRPr lang="en-US" sz="11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1100" b="1" dirty="0">
                          <a:solidFill>
                            <a:schemeClr val="tx1">
                              <a:lumMod val="60000"/>
                              <a:lumOff val="40000"/>
                            </a:schemeClr>
                          </a:solidFill>
                          <a:effectLst/>
                        </a:rPr>
                        <a:t>5</a:t>
                      </a:r>
                      <a:r>
                        <a:rPr lang="en-US" sz="1100" dirty="0">
                          <a:effectLst/>
                        </a:rPr>
                        <a:t>#########00</a:t>
                      </a: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48383622"/>
      </p:ext>
    </p:extLst>
  </p:cSld>
  <p:clrMapOvr>
    <a:masterClrMapping/>
  </p:clrMapOvr>
</p:sld>
</file>

<file path=ppt/theme/theme1.xml><?xml version="1.0" encoding="utf-8"?>
<a:theme xmlns:a="http://schemas.openxmlformats.org/drawingml/2006/main" name="Office Theme">
  <a:themeElements>
    <a:clrScheme name="BMCHP CORPORATE RGB">
      <a:dk1>
        <a:srgbClr val="002F6C"/>
      </a:dk1>
      <a:lt1>
        <a:srgbClr val="FFFFFF"/>
      </a:lt1>
      <a:dk2>
        <a:srgbClr val="FFFFFF"/>
      </a:dk2>
      <a:lt2>
        <a:srgbClr val="FFFFFF"/>
      </a:lt2>
      <a:accent1>
        <a:srgbClr val="002F6C"/>
      </a:accent1>
      <a:accent2>
        <a:srgbClr val="5C88DA"/>
      </a:accent2>
      <a:accent3>
        <a:srgbClr val="F2A900"/>
      </a:accent3>
      <a:accent4>
        <a:srgbClr val="A8AD00"/>
      </a:accent4>
      <a:accent5>
        <a:srgbClr val="97999B"/>
      </a:accent5>
      <a:accent6>
        <a:srgbClr val="C8102E"/>
      </a:accent6>
      <a:hlink>
        <a:srgbClr val="0066CC"/>
      </a:hlink>
      <a:folHlink>
        <a:srgbClr val="FFFFFF"/>
      </a:folHlink>
    </a:clrScheme>
    <a:fontScheme name="BMCHP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19DB31D21DBB488EC9F4C99CAD9957" ma:contentTypeVersion="2" ma:contentTypeDescription="Create a new document." ma:contentTypeScope="" ma:versionID="6b5910adf1660c61c36ac78ca44ccf96">
  <xsd:schema xmlns:xsd="http://www.w3.org/2001/XMLSchema" xmlns:xs="http://www.w3.org/2001/XMLSchema" xmlns:p="http://schemas.microsoft.com/office/2006/metadata/properties" xmlns:ns2="4209706e-2e91-4e16-b3a9-2b5460802aba" targetNamespace="http://schemas.microsoft.com/office/2006/metadata/properties" ma:root="true" ma:fieldsID="b14f26de9674509beebba406aa4052c1" ns2:_="">
    <xsd:import namespace="4209706e-2e91-4e16-b3a9-2b5460802aba"/>
    <xsd:element name="properties">
      <xsd:complexType>
        <xsd:sequence>
          <xsd:element name="documentManagement">
            <xsd:complexType>
              <xsd:all>
                <xsd:element ref="ns2:Audience"/>
                <xsd:element ref="ns2:Categor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09706e-2e91-4e16-b3a9-2b5460802aba" elementFormDefault="qualified">
    <xsd:import namespace="http://schemas.microsoft.com/office/2006/documentManagement/types"/>
    <xsd:import namespace="http://schemas.microsoft.com/office/infopath/2007/PartnerControls"/>
    <xsd:element name="Audience" ma:index="8" ma:displayName="Audience" ma:default="All Offices" ma:format="Dropdown" ma:internalName="Audience">
      <xsd:simpleType>
        <xsd:restriction base="dms:Choice">
          <xsd:enumeration value="All Offices"/>
          <xsd:enumeration value="Boston"/>
          <xsd:enumeration value="Manchester"/>
          <xsd:enumeration value="New Bedford"/>
          <xsd:enumeration value="Springfield"/>
        </xsd:restriction>
      </xsd:simpleType>
    </xsd:element>
    <xsd:element name="Category" ma:index="9" ma:displayName="Category" ma:default="Reference" ma:format="Dropdown" ma:internalName="Category">
      <xsd:simpleType>
        <xsd:restriction base="dms:Choice">
          <xsd:enumeration value="Policies"/>
          <xsd:enumeration value="Forms"/>
          <xsd:enumeration value="Referenc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udience xmlns="4209706e-2e91-4e16-b3a9-2b5460802aba">All Offices</Audience>
    <Category xmlns="4209706e-2e91-4e16-b3a9-2b5460802aba">Reference</Category>
  </documentManagement>
</p:properties>
</file>

<file path=customXml/itemProps1.xml><?xml version="1.0" encoding="utf-8"?>
<ds:datastoreItem xmlns:ds="http://schemas.openxmlformats.org/officeDocument/2006/customXml" ds:itemID="{5E8C427C-425C-450D-9D6D-27BA2972F5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09706e-2e91-4e16-b3a9-2b5460802a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FB81E84-BC43-415F-9BE1-296C8290182B}">
  <ds:schemaRefs>
    <ds:schemaRef ds:uri="http://schemas.microsoft.com/sharepoint/v3/contenttype/forms"/>
  </ds:schemaRefs>
</ds:datastoreItem>
</file>

<file path=customXml/itemProps3.xml><?xml version="1.0" encoding="utf-8"?>
<ds:datastoreItem xmlns:ds="http://schemas.openxmlformats.org/officeDocument/2006/customXml" ds:itemID="{BEFCC94B-3975-4D1F-B515-F74B66795A4D}">
  <ds:schemaRefs>
    <ds:schemaRef ds:uri="4209706e-2e91-4e16-b3a9-2b5460802aba"/>
    <ds:schemaRef ds:uri="http://purl.org/dc/terms/"/>
    <ds:schemaRef ds:uri="http://purl.org/dc/elements/1.1/"/>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22610</TotalTime>
  <Words>2729</Words>
  <Application>Microsoft Office PowerPoint</Application>
  <PresentationFormat>On-screen Show (4:3)</PresentationFormat>
  <Paragraphs>331</Paragraphs>
  <Slides>30</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Arial</vt:lpstr>
      <vt:lpstr>Calibri</vt:lpstr>
      <vt:lpstr>Wingdings</vt:lpstr>
      <vt:lpstr>Office Theme</vt:lpstr>
      <vt:lpstr>Custom Design</vt:lpstr>
      <vt:lpstr>MAPAM 2022 </vt:lpstr>
      <vt:lpstr>Topics</vt:lpstr>
      <vt:lpstr>BMCHP Overview</vt:lpstr>
      <vt:lpstr>Who We Are…</vt:lpstr>
      <vt:lpstr>Our Member And Provider Network</vt:lpstr>
      <vt:lpstr>BMCHP MassHealth Plans include:</vt:lpstr>
      <vt:lpstr> Additional BMCHP Plans include: </vt:lpstr>
      <vt:lpstr>PowerPoint Presentation</vt:lpstr>
      <vt:lpstr>Member ID Numbers – MH ACO’s</vt:lpstr>
      <vt:lpstr>Member ID Numbers – MCO, QHP &amp; SCO</vt:lpstr>
      <vt:lpstr>   Member Eligibility   </vt:lpstr>
      <vt:lpstr>My HealthNet</vt:lpstr>
      <vt:lpstr>  BMC HealthNet - My HealthNet.  </vt:lpstr>
      <vt:lpstr>  BMC HealthNet - My HealthNet.  </vt:lpstr>
      <vt:lpstr>For providers who do not have an existing HealthTrio Connect account </vt:lpstr>
      <vt:lpstr>Authorization Submissions – Please submit online</vt:lpstr>
      <vt:lpstr>Brand Change</vt:lpstr>
      <vt:lpstr>Big News! Upcoming Brand Change</vt:lpstr>
      <vt:lpstr>Updates And Reminders</vt:lpstr>
      <vt:lpstr>   BMC HealthNet  - Demographic Changes   </vt:lpstr>
      <vt:lpstr>   BMC HealthNet  - Provider Contacts   </vt:lpstr>
      <vt:lpstr>   BMC HealthNet – EFT Reminder   </vt:lpstr>
      <vt:lpstr>   BMC HealthNet – EDI Reminder   </vt:lpstr>
      <vt:lpstr>   BMC HealthNet – SCO Model of Care – (Required)   </vt:lpstr>
      <vt:lpstr>   Special Kids Special Care (SKSC)   </vt:lpstr>
      <vt:lpstr>Who are the Plan’s Clinical Vendors?</vt:lpstr>
      <vt:lpstr>Who are the Plan’s Clinical Vendors?</vt:lpstr>
      <vt:lpstr>  Claims and Filing Limits  </vt:lpstr>
      <vt:lpstr>Requirement for BMCHP network provider to enroll with MassHealth</vt:lpstr>
      <vt:lpstr>Questions?</vt:lpstr>
    </vt:vector>
  </TitlesOfParts>
  <Company>BMCHP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Rugman</dc:creator>
  <cp:lastModifiedBy>Giunta, John</cp:lastModifiedBy>
  <cp:revision>476</cp:revision>
  <cp:lastPrinted>2020-03-04T20:54:17Z</cp:lastPrinted>
  <dcterms:created xsi:type="dcterms:W3CDTF">2017-01-20T19:21:06Z</dcterms:created>
  <dcterms:modified xsi:type="dcterms:W3CDTF">2022-05-17T21:00:34Z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0x0101003919DB31D21DBB488EC9F4C99CAD9957</vt:lpwstr>
  </property>
</Properties>
</file>