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0"/>
  </p:notesMasterIdLst>
  <p:handoutMasterIdLst>
    <p:handoutMasterId r:id="rId41"/>
  </p:handoutMasterIdLst>
  <p:sldIdLst>
    <p:sldId id="298" r:id="rId5"/>
    <p:sldId id="469" r:id="rId6"/>
    <p:sldId id="471" r:id="rId7"/>
    <p:sldId id="505" r:id="rId8"/>
    <p:sldId id="512" r:id="rId9"/>
    <p:sldId id="554" r:id="rId10"/>
    <p:sldId id="479" r:id="rId11"/>
    <p:sldId id="541" r:id="rId12"/>
    <p:sldId id="546" r:id="rId13"/>
    <p:sldId id="543" r:id="rId14"/>
    <p:sldId id="463" r:id="rId15"/>
    <p:sldId id="547" r:id="rId16"/>
    <p:sldId id="555" r:id="rId17"/>
    <p:sldId id="477" r:id="rId18"/>
    <p:sldId id="474" r:id="rId19"/>
    <p:sldId id="449" r:id="rId20"/>
    <p:sldId id="473" r:id="rId21"/>
    <p:sldId id="481" r:id="rId22"/>
    <p:sldId id="480" r:id="rId23"/>
    <p:sldId id="464" r:id="rId24"/>
    <p:sldId id="513" r:id="rId25"/>
    <p:sldId id="556" r:id="rId26"/>
    <p:sldId id="478" r:id="rId27"/>
    <p:sldId id="558" r:id="rId28"/>
    <p:sldId id="489" r:id="rId29"/>
    <p:sldId id="545" r:id="rId30"/>
    <p:sldId id="506" r:id="rId31"/>
    <p:sldId id="490" r:id="rId32"/>
    <p:sldId id="514" r:id="rId33"/>
    <p:sldId id="544" r:id="rId34"/>
    <p:sldId id="557" r:id="rId35"/>
    <p:sldId id="553" r:id="rId36"/>
    <p:sldId id="511" r:id="rId37"/>
    <p:sldId id="548" r:id="rId38"/>
    <p:sldId id="533" r:id="rId39"/>
  </p:sldIdLst>
  <p:sldSz cx="9144000" cy="6858000" type="screen4x3"/>
  <p:notesSz cx="6954838"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4331"/>
    <a:srgbClr val="F35C2D"/>
    <a:srgbClr val="4777F2"/>
    <a:srgbClr val="FFCC66"/>
    <a:srgbClr val="4C6DB0"/>
    <a:srgbClr val="A03214"/>
    <a:srgbClr val="9773B0"/>
    <a:srgbClr val="50A8DE"/>
    <a:srgbClr val="4C6CB0"/>
    <a:srgbClr val="4978B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04" autoAdjust="0"/>
    <p:restoredTop sz="91759" autoAdjust="0"/>
  </p:normalViewPr>
  <p:slideViewPr>
    <p:cSldViewPr snapToGrid="0" snapToObjects="1">
      <p:cViewPr varScale="1">
        <p:scale>
          <a:sx n="130" d="100"/>
          <a:sy n="130" d="100"/>
        </p:scale>
        <p:origin x="900" y="126"/>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1531"/>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1804"/>
          </a:xfrm>
          <a:prstGeom prst="rect">
            <a:avLst/>
          </a:prstGeom>
        </p:spPr>
        <p:txBody>
          <a:bodyPr vert="horz" lIns="92506" tIns="46253" rIns="92506" bIns="46253" rtlCol="0"/>
          <a:lstStyle>
            <a:lvl1pPr algn="l">
              <a:defRPr sz="1200"/>
            </a:lvl1pPr>
          </a:lstStyle>
          <a:p>
            <a:endParaRPr lang="en-US"/>
          </a:p>
        </p:txBody>
      </p:sp>
      <p:sp>
        <p:nvSpPr>
          <p:cNvPr id="3" name="Date Placeholder 2"/>
          <p:cNvSpPr>
            <a:spLocks noGrp="1"/>
          </p:cNvSpPr>
          <p:nvPr>
            <p:ph type="dt" sz="quarter" idx="1"/>
          </p:nvPr>
        </p:nvSpPr>
        <p:spPr>
          <a:xfrm>
            <a:off x="3939469" y="0"/>
            <a:ext cx="3013763" cy="461804"/>
          </a:xfrm>
          <a:prstGeom prst="rect">
            <a:avLst/>
          </a:prstGeom>
        </p:spPr>
        <p:txBody>
          <a:bodyPr vert="horz" lIns="92506" tIns="46253" rIns="92506" bIns="46253" rtlCol="0"/>
          <a:lstStyle>
            <a:lvl1pPr algn="r">
              <a:defRPr sz="1200"/>
            </a:lvl1pPr>
          </a:lstStyle>
          <a:p>
            <a:fld id="{2044E5DA-8799-4D4C-AD50-CFE1352E9DAF}" type="datetimeFigureOut">
              <a:rPr lang="en-US" smtClean="0"/>
              <a:t>5/26/2022</a:t>
            </a:fld>
            <a:endParaRPr lang="en-US"/>
          </a:p>
        </p:txBody>
      </p:sp>
      <p:sp>
        <p:nvSpPr>
          <p:cNvPr id="4" name="Footer Placeholder 3"/>
          <p:cNvSpPr>
            <a:spLocks noGrp="1"/>
          </p:cNvSpPr>
          <p:nvPr>
            <p:ph type="ftr" sz="quarter" idx="2"/>
          </p:nvPr>
        </p:nvSpPr>
        <p:spPr>
          <a:xfrm>
            <a:off x="0" y="8772668"/>
            <a:ext cx="3013763" cy="461804"/>
          </a:xfrm>
          <a:prstGeom prst="rect">
            <a:avLst/>
          </a:prstGeom>
        </p:spPr>
        <p:txBody>
          <a:bodyPr vert="horz" lIns="92506" tIns="46253" rIns="92506" bIns="46253" rtlCol="0" anchor="b"/>
          <a:lstStyle>
            <a:lvl1pPr algn="l">
              <a:defRPr sz="1200"/>
            </a:lvl1pPr>
          </a:lstStyle>
          <a:p>
            <a:endParaRPr lang="en-US"/>
          </a:p>
        </p:txBody>
      </p:sp>
      <p:sp>
        <p:nvSpPr>
          <p:cNvPr id="5" name="Slide Number Placeholder 4"/>
          <p:cNvSpPr>
            <a:spLocks noGrp="1"/>
          </p:cNvSpPr>
          <p:nvPr>
            <p:ph type="sldNum" sz="quarter" idx="3"/>
          </p:nvPr>
        </p:nvSpPr>
        <p:spPr>
          <a:xfrm>
            <a:off x="3939469" y="8772668"/>
            <a:ext cx="3013763" cy="461804"/>
          </a:xfrm>
          <a:prstGeom prst="rect">
            <a:avLst/>
          </a:prstGeom>
        </p:spPr>
        <p:txBody>
          <a:bodyPr vert="horz" lIns="92506" tIns="46253" rIns="92506" bIns="46253" rtlCol="0" anchor="b"/>
          <a:lstStyle>
            <a:lvl1pPr algn="r">
              <a:defRPr sz="1200"/>
            </a:lvl1pPr>
          </a:lstStyle>
          <a:p>
            <a:fld id="{8B887C9E-CC8B-6648-959D-369055E49168}" type="slidenum">
              <a:rPr lang="en-US" smtClean="0"/>
              <a:t>‹#›</a:t>
            </a:fld>
            <a:endParaRPr lang="en-US"/>
          </a:p>
        </p:txBody>
      </p:sp>
    </p:spTree>
    <p:extLst>
      <p:ext uri="{BB962C8B-B14F-4D97-AF65-F5344CB8AC3E}">
        <p14:creationId xmlns:p14="http://schemas.microsoft.com/office/powerpoint/2010/main" val="1835289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1804"/>
          </a:xfrm>
          <a:prstGeom prst="rect">
            <a:avLst/>
          </a:prstGeom>
        </p:spPr>
        <p:txBody>
          <a:bodyPr vert="horz" lIns="92506" tIns="46253" rIns="92506" bIns="46253" rtlCol="0"/>
          <a:lstStyle>
            <a:lvl1pPr algn="l">
              <a:defRPr sz="1200"/>
            </a:lvl1pPr>
          </a:lstStyle>
          <a:p>
            <a:endParaRPr lang="en-US"/>
          </a:p>
        </p:txBody>
      </p:sp>
      <p:sp>
        <p:nvSpPr>
          <p:cNvPr id="3" name="Date Placeholder 2"/>
          <p:cNvSpPr>
            <a:spLocks noGrp="1"/>
          </p:cNvSpPr>
          <p:nvPr>
            <p:ph type="dt" idx="1"/>
          </p:nvPr>
        </p:nvSpPr>
        <p:spPr>
          <a:xfrm>
            <a:off x="3939469" y="0"/>
            <a:ext cx="3013763" cy="461804"/>
          </a:xfrm>
          <a:prstGeom prst="rect">
            <a:avLst/>
          </a:prstGeom>
        </p:spPr>
        <p:txBody>
          <a:bodyPr vert="horz" lIns="92506" tIns="46253" rIns="92506" bIns="46253" rtlCol="0"/>
          <a:lstStyle>
            <a:lvl1pPr algn="r">
              <a:defRPr sz="1200"/>
            </a:lvl1pPr>
          </a:lstStyle>
          <a:p>
            <a:fld id="{3F2737BD-BF0F-6340-8F61-D8F020C443F9}" type="datetimeFigureOut">
              <a:rPr lang="en-US" smtClean="0"/>
              <a:t>5/26/2022</a:t>
            </a:fld>
            <a:endParaRPr lang="en-US"/>
          </a:p>
        </p:txBody>
      </p:sp>
      <p:sp>
        <p:nvSpPr>
          <p:cNvPr id="4" name="Slide Image Placeholder 3"/>
          <p:cNvSpPr>
            <a:spLocks noGrp="1" noRot="1" noChangeAspect="1"/>
          </p:cNvSpPr>
          <p:nvPr>
            <p:ph type="sldImg" idx="2"/>
          </p:nvPr>
        </p:nvSpPr>
        <p:spPr>
          <a:xfrm>
            <a:off x="1168400" y="692150"/>
            <a:ext cx="4618038" cy="3463925"/>
          </a:xfrm>
          <a:prstGeom prst="rect">
            <a:avLst/>
          </a:prstGeom>
          <a:noFill/>
          <a:ln w="12700">
            <a:solidFill>
              <a:prstClr val="black"/>
            </a:solidFill>
          </a:ln>
        </p:spPr>
        <p:txBody>
          <a:bodyPr vert="horz" lIns="92506" tIns="46253" rIns="92506" bIns="46253" rtlCol="0" anchor="ctr"/>
          <a:lstStyle/>
          <a:p>
            <a:endParaRPr lang="en-US"/>
          </a:p>
        </p:txBody>
      </p:sp>
      <p:sp>
        <p:nvSpPr>
          <p:cNvPr id="5" name="Notes Placeholder 4"/>
          <p:cNvSpPr>
            <a:spLocks noGrp="1"/>
          </p:cNvSpPr>
          <p:nvPr>
            <p:ph type="body" sz="quarter" idx="3"/>
          </p:nvPr>
        </p:nvSpPr>
        <p:spPr>
          <a:xfrm>
            <a:off x="695484" y="4387138"/>
            <a:ext cx="5563870" cy="4156234"/>
          </a:xfrm>
          <a:prstGeom prst="rect">
            <a:avLst/>
          </a:prstGeom>
        </p:spPr>
        <p:txBody>
          <a:bodyPr vert="horz" lIns="92506" tIns="46253" rIns="92506" bIns="4625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8"/>
            <a:ext cx="3013763" cy="461804"/>
          </a:xfrm>
          <a:prstGeom prst="rect">
            <a:avLst/>
          </a:prstGeom>
        </p:spPr>
        <p:txBody>
          <a:bodyPr vert="horz" lIns="92506" tIns="46253" rIns="92506" bIns="46253" rtlCol="0" anchor="b"/>
          <a:lstStyle>
            <a:lvl1pPr algn="l">
              <a:defRPr sz="1200"/>
            </a:lvl1pPr>
          </a:lstStyle>
          <a:p>
            <a:endParaRPr lang="en-US"/>
          </a:p>
        </p:txBody>
      </p:sp>
      <p:sp>
        <p:nvSpPr>
          <p:cNvPr id="7" name="Slide Number Placeholder 6"/>
          <p:cNvSpPr>
            <a:spLocks noGrp="1"/>
          </p:cNvSpPr>
          <p:nvPr>
            <p:ph type="sldNum" sz="quarter" idx="5"/>
          </p:nvPr>
        </p:nvSpPr>
        <p:spPr>
          <a:xfrm>
            <a:off x="3939469" y="8772668"/>
            <a:ext cx="3013763" cy="461804"/>
          </a:xfrm>
          <a:prstGeom prst="rect">
            <a:avLst/>
          </a:prstGeom>
        </p:spPr>
        <p:txBody>
          <a:bodyPr vert="horz" lIns="92506" tIns="46253" rIns="92506" bIns="46253" rtlCol="0" anchor="b"/>
          <a:lstStyle>
            <a:lvl1pPr algn="r">
              <a:defRPr sz="1200"/>
            </a:lvl1pPr>
          </a:lstStyle>
          <a:p>
            <a:fld id="{96E3955F-8526-924F-B3E0-C584C4283C81}" type="slidenum">
              <a:rPr lang="en-US" smtClean="0"/>
              <a:t>‹#›</a:t>
            </a:fld>
            <a:endParaRPr lang="en-US"/>
          </a:p>
        </p:txBody>
      </p:sp>
    </p:spTree>
    <p:extLst>
      <p:ext uri="{BB962C8B-B14F-4D97-AF65-F5344CB8AC3E}">
        <p14:creationId xmlns:p14="http://schemas.microsoft.com/office/powerpoint/2010/main" val="367182773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Estimated savings $2.5M over 3 years</a:t>
            </a:r>
          </a:p>
        </p:txBody>
      </p:sp>
      <p:sp>
        <p:nvSpPr>
          <p:cNvPr id="4" name="Slide Number Placeholder 3"/>
          <p:cNvSpPr>
            <a:spLocks noGrp="1"/>
          </p:cNvSpPr>
          <p:nvPr>
            <p:ph type="sldNum" sz="quarter" idx="10"/>
          </p:nvPr>
        </p:nvSpPr>
        <p:spPr/>
        <p:txBody>
          <a:bodyPr/>
          <a:lstStyle/>
          <a:p>
            <a:fld id="{96E3955F-8526-924F-B3E0-C584C4283C81}" type="slidenum">
              <a:rPr lang="en-US" smtClean="0"/>
              <a:t>16</a:t>
            </a:fld>
            <a:endParaRPr lang="en-US"/>
          </a:p>
        </p:txBody>
      </p:sp>
    </p:spTree>
    <p:extLst>
      <p:ext uri="{BB962C8B-B14F-4D97-AF65-F5344CB8AC3E}">
        <p14:creationId xmlns:p14="http://schemas.microsoft.com/office/powerpoint/2010/main" val="395445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20:</a:t>
            </a:r>
          </a:p>
          <a:p>
            <a:endParaRPr lang="en-US" b="1" dirty="0"/>
          </a:p>
          <a:p>
            <a:r>
              <a:rPr lang="en-US" b="1" dirty="0"/>
              <a:t>Health New England Medicare Supplement plans have some unique features to them. Some of the highlights are as follows:</a:t>
            </a:r>
            <a:r>
              <a:rPr lang="en-US" b="1" baseline="0" dirty="0"/>
              <a:t> </a:t>
            </a:r>
          </a:p>
          <a:p>
            <a:pPr marL="342900" lvl="0" indent="-342900">
              <a:buFont typeface="Arial" panose="020B0604020202020204" pitchFamily="34" charset="0"/>
              <a:buChar char="•"/>
            </a:pPr>
            <a:r>
              <a:rPr lang="en-US" sz="2000" dirty="0"/>
              <a:t>You are covered throughout the US, and US territories,</a:t>
            </a:r>
            <a:r>
              <a:rPr lang="en-US" sz="2000" baseline="0" dirty="0"/>
              <a:t> y</a:t>
            </a:r>
            <a:r>
              <a:rPr lang="en-US" sz="2000" dirty="0"/>
              <a:t>ou must use a provider, doctor, or hospital that accepts Original Medicare</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aseline="0" dirty="0">
                <a:latin typeface="Arial" pitchFamily="34" charset="0"/>
                <a:cs typeface="Arial" pitchFamily="34" charset="0"/>
              </a:rPr>
              <a:t>The Health New England Supplement 1 and 1A plans have a wellness reimbursement program. We will reimburse you up to $150 per calendar year. This may be used for the following services: Fitness Club membership, Weight Watchers, School and Town Sports, Aerobic/Wellness Class, Personal Trainer fees, Athletic Event Registration Fees, Golf (lessons or rounds of golf), Ski tickets, Fitness Equipment and Devices, Nutrition Classes, Mindfulness Classes, Community Supported Agriculture (CSA) or Farm Shares) </a:t>
            </a:r>
          </a:p>
          <a:p>
            <a:pPr marL="342900" lvl="0" indent="-342900">
              <a:buFont typeface="Arial" panose="020B0604020202020204" pitchFamily="34" charset="0"/>
              <a:buChar char="•"/>
            </a:pPr>
            <a:r>
              <a:rPr lang="en-US" sz="2000" dirty="0"/>
              <a:t>You do not require a Primary Care Provider or a referral to see a specialist </a:t>
            </a:r>
          </a:p>
          <a:p>
            <a:pPr marL="342900" lvl="0" indent="-342900">
              <a:buFont typeface="Arial" panose="020B0604020202020204" pitchFamily="34" charset="0"/>
              <a:buChar char="•"/>
            </a:pPr>
            <a:r>
              <a:rPr lang="en-US" sz="2000" dirty="0"/>
              <a:t>Medicare Supplement plans do not</a:t>
            </a:r>
            <a:r>
              <a:rPr lang="en-US" sz="2000" baseline="0" dirty="0"/>
              <a:t> </a:t>
            </a:r>
            <a:r>
              <a:rPr lang="en-US" sz="2000" dirty="0"/>
              <a:t>include Part D drug coverage, must purchase separately</a:t>
            </a:r>
          </a:p>
          <a:p>
            <a:pPr marL="0" lvl="0" indent="0">
              <a:buFont typeface="Arial" panose="020B0604020202020204" pitchFamily="34" charset="0"/>
              <a:buNone/>
            </a:pPr>
            <a:endParaRPr lang="en-US" sz="2000" dirty="0"/>
          </a:p>
          <a:p>
            <a:endParaRPr lang="en-US" b="1" dirty="0"/>
          </a:p>
        </p:txBody>
      </p:sp>
      <p:sp>
        <p:nvSpPr>
          <p:cNvPr id="4" name="Slide Number Placeholder 3"/>
          <p:cNvSpPr>
            <a:spLocks noGrp="1"/>
          </p:cNvSpPr>
          <p:nvPr>
            <p:ph type="sldNum" sz="quarter" idx="10"/>
          </p:nvPr>
        </p:nvSpPr>
        <p:spPr/>
        <p:txBody>
          <a:bodyPr/>
          <a:lstStyle/>
          <a:p>
            <a:fld id="{96E3955F-8526-924F-B3E0-C584C4283C81}" type="slidenum">
              <a:rPr lang="en-US" smtClean="0"/>
              <a:t>32</a:t>
            </a:fld>
            <a:endParaRPr lang="en-US" dirty="0"/>
          </a:p>
        </p:txBody>
      </p:sp>
    </p:spTree>
    <p:extLst>
      <p:ext uri="{BB962C8B-B14F-4D97-AF65-F5344CB8AC3E}">
        <p14:creationId xmlns:p14="http://schemas.microsoft.com/office/powerpoint/2010/main" val="17327080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49694" y="2625488"/>
            <a:ext cx="6400800" cy="503288"/>
          </a:xfrm>
        </p:spPr>
        <p:txBody>
          <a:bodyPr>
            <a:normAutofit/>
          </a:bodyPr>
          <a:lstStyle>
            <a:lvl1pPr marL="0" indent="0" algn="l">
              <a:buNone/>
              <a:defRPr sz="16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Rectangle 6"/>
          <p:cNvSpPr/>
          <p:nvPr userDrawn="1"/>
        </p:nvSpPr>
        <p:spPr>
          <a:xfrm>
            <a:off x="0" y="1605894"/>
            <a:ext cx="9144000" cy="82296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userDrawn="1"/>
        </p:nvSpPr>
        <p:spPr>
          <a:xfrm>
            <a:off x="-1" y="1605894"/>
            <a:ext cx="347472" cy="822960"/>
          </a:xfrm>
          <a:prstGeom prst="rect">
            <a:avLst/>
          </a:prstGeom>
          <a:solidFill>
            <a:srgbClr val="4C6CB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85509" y="1601391"/>
            <a:ext cx="8330646" cy="827464"/>
          </a:xfrm>
        </p:spPr>
        <p:txBody>
          <a:bodyPr/>
          <a:lstStyle>
            <a:lvl1pPr>
              <a:defRPr>
                <a:solidFill>
                  <a:schemeClr val="bg1"/>
                </a:solidFill>
              </a:defRPr>
            </a:lvl1pPr>
          </a:lstStyle>
          <a:p>
            <a:r>
              <a:rPr lang="en-US" dirty="0"/>
              <a:t>Click to edit Master title style</a:t>
            </a:r>
          </a:p>
        </p:txBody>
      </p:sp>
      <p:cxnSp>
        <p:nvCxnSpPr>
          <p:cNvPr id="11" name="Straight Connector 10"/>
          <p:cNvCxnSpPr/>
          <p:nvPr userDrawn="1"/>
        </p:nvCxnSpPr>
        <p:spPr>
          <a:xfrm>
            <a:off x="469333" y="1858862"/>
            <a:ext cx="0" cy="358889"/>
          </a:xfrm>
          <a:prstGeom prst="line">
            <a:avLst/>
          </a:prstGeom>
          <a:ln>
            <a:solidFill>
              <a:srgbClr val="FFFFF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817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30655"/>
          </a:xfrm>
        </p:spPr>
        <p:txBody>
          <a:bodyPr/>
          <a:lstStyle>
            <a:lvl1pPr>
              <a:defRPr>
                <a:solidFill>
                  <a:srgbClr val="FFFFFF"/>
                </a:solidFill>
              </a:defRPr>
            </a:lvl1pPr>
          </a:lstStyle>
          <a:p>
            <a:r>
              <a:rPr lang="en-US"/>
              <a:t>Click to edit Master title style</a:t>
            </a:r>
          </a:p>
        </p:txBody>
      </p:sp>
      <p:sp>
        <p:nvSpPr>
          <p:cNvPr id="3" name="Content Placeholder 2"/>
          <p:cNvSpPr>
            <a:spLocks noGrp="1"/>
          </p:cNvSpPr>
          <p:nvPr>
            <p:ph idx="1"/>
          </p:nvPr>
        </p:nvSpPr>
        <p:spPr/>
        <p:txBody>
          <a:bodyPr/>
          <a:lstStyle>
            <a:lvl1pPr>
              <a:spcBef>
                <a:spcPts val="600"/>
              </a:spcBef>
              <a:spcAft>
                <a:spcPts val="600"/>
              </a:spcAft>
              <a:defRPr/>
            </a:lvl1pPr>
            <a:lvl2pPr>
              <a:spcBef>
                <a:spcPts val="0"/>
              </a:spcBef>
              <a:spcAft>
                <a:spcPts val="600"/>
              </a:spcAft>
              <a:defRPr/>
            </a:lvl2pPr>
            <a:lvl3pPr>
              <a:spcBef>
                <a:spcPts val="0"/>
              </a:spcBef>
              <a:spcAft>
                <a:spcPts val="600"/>
              </a:spcAft>
              <a:defRPr/>
            </a:lvl3pPr>
            <a:lvl4pPr>
              <a:spcBef>
                <a:spcPts val="0"/>
              </a:spcBef>
              <a:spcAft>
                <a:spcPts val="600"/>
              </a:spcAft>
              <a:defRPr/>
            </a:lvl4pPr>
            <a:lvl5pPr>
              <a:spcBef>
                <a:spcPts val="0"/>
              </a:spcBef>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0"/>
          </p:nvPr>
        </p:nvSpPr>
        <p:spPr/>
        <p:txBody>
          <a:bodyPr/>
          <a:lstStyle/>
          <a:p>
            <a:fld id="{3BBB3D11-98FF-9A4C-8492-68051C44350C}" type="slidenum">
              <a:rPr lang="en-US" smtClean="0"/>
              <a:pPr/>
              <a:t>‹#›</a:t>
            </a:fld>
            <a:endParaRPr lang="en-US"/>
          </a:p>
        </p:txBody>
      </p:sp>
    </p:spTree>
    <p:extLst>
      <p:ext uri="{BB962C8B-B14F-4D97-AF65-F5344CB8AC3E}">
        <p14:creationId xmlns:p14="http://schemas.microsoft.com/office/powerpoint/2010/main" val="4198056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a:xfrm>
            <a:off x="0" y="1605894"/>
            <a:ext cx="9144000" cy="82296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1" y="1605894"/>
            <a:ext cx="347472" cy="822960"/>
          </a:xfrm>
          <a:prstGeom prst="rect">
            <a:avLst/>
          </a:prstGeom>
          <a:solidFill>
            <a:srgbClr val="4C6DB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a:off x="469333" y="1858862"/>
            <a:ext cx="0" cy="358889"/>
          </a:xfrm>
          <a:prstGeom prst="line">
            <a:avLst/>
          </a:prstGeom>
          <a:ln>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1" name="Title 10"/>
          <p:cNvSpPr>
            <a:spLocks noGrp="1"/>
          </p:cNvSpPr>
          <p:nvPr>
            <p:ph type="title"/>
          </p:nvPr>
        </p:nvSpPr>
        <p:spPr>
          <a:xfrm>
            <a:off x="457200" y="1605894"/>
            <a:ext cx="8229600" cy="822960"/>
          </a:xfrm>
        </p:spPr>
        <p:txBody>
          <a:bodyPr/>
          <a:lstStyle/>
          <a:p>
            <a:r>
              <a:rPr lang="en-US"/>
              <a:t>Click to edit Master title style</a:t>
            </a:r>
          </a:p>
        </p:txBody>
      </p:sp>
    </p:spTree>
    <p:extLst>
      <p:ext uri="{BB962C8B-B14F-4D97-AF65-F5344CB8AC3E}">
        <p14:creationId xmlns:p14="http://schemas.microsoft.com/office/powerpoint/2010/main" val="33957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0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0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p:cNvSpPr>
            <a:spLocks noGrp="1"/>
          </p:cNvSpPr>
          <p:nvPr>
            <p:ph type="sldNum" sz="quarter" idx="10"/>
          </p:nvPr>
        </p:nvSpPr>
        <p:spPr/>
        <p:txBody>
          <a:bodyPr/>
          <a:lstStyle/>
          <a:p>
            <a:fld id="{3BBB3D11-98FF-9A4C-8492-68051C44350C}" type="slidenum">
              <a:rPr lang="en-US" smtClean="0"/>
              <a:pPr/>
              <a:t>‹#›</a:t>
            </a:fld>
            <a:endParaRPr lang="en-US"/>
          </a:p>
        </p:txBody>
      </p:sp>
    </p:spTree>
    <p:extLst>
      <p:ext uri="{BB962C8B-B14F-4D97-AF65-F5344CB8AC3E}">
        <p14:creationId xmlns:p14="http://schemas.microsoft.com/office/powerpoint/2010/main" val="627192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0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0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p:cNvSpPr>
            <a:spLocks noGrp="1"/>
          </p:cNvSpPr>
          <p:nvPr>
            <p:ph type="sldNum" sz="quarter" idx="10"/>
          </p:nvPr>
        </p:nvSpPr>
        <p:spPr/>
        <p:txBody>
          <a:bodyPr/>
          <a:lstStyle/>
          <a:p>
            <a:fld id="{3BBB3D11-98FF-9A4C-8492-68051C44350C}" type="slidenum">
              <a:rPr lang="en-US" smtClean="0"/>
              <a:pPr/>
              <a:t>‹#›</a:t>
            </a:fld>
            <a:endParaRPr lang="en-US"/>
          </a:p>
        </p:txBody>
      </p:sp>
    </p:spTree>
    <p:extLst>
      <p:ext uri="{BB962C8B-B14F-4D97-AF65-F5344CB8AC3E}">
        <p14:creationId xmlns:p14="http://schemas.microsoft.com/office/powerpoint/2010/main" val="2022970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3BBB3D11-98FF-9A4C-8492-68051C44350C}" type="slidenum">
              <a:rPr lang="en-US" smtClean="0"/>
              <a:pPr/>
              <a:t>‹#›</a:t>
            </a:fld>
            <a:endParaRPr lang="en-US"/>
          </a:p>
        </p:txBody>
      </p:sp>
    </p:spTree>
    <p:extLst>
      <p:ext uri="{BB962C8B-B14F-4D97-AF65-F5344CB8AC3E}">
        <p14:creationId xmlns:p14="http://schemas.microsoft.com/office/powerpoint/2010/main" val="2719416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3BBB3D11-98FF-9A4C-8492-68051C44350C}" type="slidenum">
              <a:rPr lang="en-US" smtClean="0"/>
              <a:pPr/>
              <a:t>‹#›</a:t>
            </a:fld>
            <a:endParaRPr lang="en-US"/>
          </a:p>
        </p:txBody>
      </p:sp>
    </p:spTree>
    <p:extLst>
      <p:ext uri="{BB962C8B-B14F-4D97-AF65-F5344CB8AC3E}">
        <p14:creationId xmlns:p14="http://schemas.microsoft.com/office/powerpoint/2010/main" val="452300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9"/>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03065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79118"/>
            <a:ext cx="8229600" cy="4847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38941" y="6356350"/>
            <a:ext cx="542058"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BB3D11-98FF-9A4C-8492-68051C44350C}" type="slidenum">
              <a:rPr lang="en-US" smtClean="0"/>
              <a:pPr/>
              <a:t>‹#›</a:t>
            </a:fld>
            <a:endParaRPr lang="en-US"/>
          </a:p>
        </p:txBody>
      </p:sp>
    </p:spTree>
    <p:extLst>
      <p:ext uri="{BB962C8B-B14F-4D97-AF65-F5344CB8AC3E}">
        <p14:creationId xmlns:p14="http://schemas.microsoft.com/office/powerpoint/2010/main" val="2295981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lvl1pPr algn="l" defTabSz="457200" rtl="0" eaLnBrk="1" latinLnBrk="0" hangingPunct="1">
        <a:spcBef>
          <a:spcPct val="0"/>
        </a:spcBef>
        <a:buNone/>
        <a:defRPr sz="2600" kern="1200">
          <a:solidFill>
            <a:srgbClr val="FFFFFF"/>
          </a:solidFill>
          <a:latin typeface="Arial"/>
          <a:ea typeface="+mj-ea"/>
          <a:cs typeface="Arial"/>
        </a:defRPr>
      </a:lvl1pPr>
    </p:titleStyle>
    <p:bodyStyle>
      <a:lvl1pPr marL="228600" indent="-228600" algn="l" defTabSz="457200" rtl="0" eaLnBrk="1" latinLnBrk="0" hangingPunct="1">
        <a:spcBef>
          <a:spcPts val="600"/>
        </a:spcBef>
        <a:spcAft>
          <a:spcPts val="600"/>
        </a:spcAft>
        <a:buClr>
          <a:schemeClr val="accent1"/>
        </a:buClr>
        <a:buFont typeface="Arial"/>
        <a:buChar char="•"/>
        <a:defRPr sz="2000" kern="1200">
          <a:solidFill>
            <a:srgbClr val="55555A"/>
          </a:solidFill>
          <a:latin typeface="Arial"/>
          <a:ea typeface="+mn-ea"/>
          <a:cs typeface="Arial"/>
        </a:defRPr>
      </a:lvl1pPr>
      <a:lvl2pPr marL="685800" indent="-228600" algn="l" defTabSz="457200" rtl="0" eaLnBrk="1" latinLnBrk="0" hangingPunct="1">
        <a:spcBef>
          <a:spcPts val="0"/>
        </a:spcBef>
        <a:spcAft>
          <a:spcPts val="600"/>
        </a:spcAft>
        <a:buFont typeface="Arial"/>
        <a:buChar char="–"/>
        <a:defRPr sz="1600" kern="1200">
          <a:solidFill>
            <a:srgbClr val="55555A"/>
          </a:solidFill>
          <a:latin typeface="Arial"/>
          <a:ea typeface="+mn-ea"/>
          <a:cs typeface="Arial"/>
        </a:defRPr>
      </a:lvl2pPr>
      <a:lvl3pPr marL="1143000" indent="-228600" algn="l" defTabSz="457200" rtl="0" eaLnBrk="1" latinLnBrk="0" hangingPunct="1">
        <a:spcBef>
          <a:spcPts val="0"/>
        </a:spcBef>
        <a:spcAft>
          <a:spcPts val="600"/>
        </a:spcAft>
        <a:buFont typeface="Arial"/>
        <a:buChar char="•"/>
        <a:defRPr sz="1600" kern="1200">
          <a:solidFill>
            <a:srgbClr val="55555A"/>
          </a:solidFill>
          <a:latin typeface="Arial"/>
          <a:ea typeface="+mn-ea"/>
          <a:cs typeface="Arial"/>
        </a:defRPr>
      </a:lvl3pPr>
      <a:lvl4pPr marL="1600200" indent="-228600" algn="l" defTabSz="457200" rtl="0" eaLnBrk="1" latinLnBrk="0" hangingPunct="1">
        <a:spcBef>
          <a:spcPts val="0"/>
        </a:spcBef>
        <a:spcAft>
          <a:spcPts val="600"/>
        </a:spcAft>
        <a:buFont typeface="Arial"/>
        <a:buChar char="–"/>
        <a:defRPr sz="1600" kern="1200">
          <a:solidFill>
            <a:srgbClr val="55555A"/>
          </a:solidFill>
          <a:latin typeface="Arial"/>
          <a:ea typeface="+mn-ea"/>
          <a:cs typeface="Arial"/>
        </a:defRPr>
      </a:lvl4pPr>
      <a:lvl5pPr marL="2057400" indent="-228600" algn="l" defTabSz="457200" rtl="0" eaLnBrk="1" latinLnBrk="0" hangingPunct="1">
        <a:spcBef>
          <a:spcPts val="0"/>
        </a:spcBef>
        <a:spcAft>
          <a:spcPts val="600"/>
        </a:spcAft>
        <a:buFont typeface="Arial"/>
        <a:buChar char="»"/>
        <a:defRPr sz="1600" kern="1200">
          <a:solidFill>
            <a:srgbClr val="55555A"/>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www.cms.gov/Medicare/Coding/ICD10" TargetMode="External"/><Relationship Id="rId2" Type="http://schemas.openxmlformats.org/officeDocument/2006/relationships/hyperlink" Target="https://www.ama-assn.org/amaone/cpt-current-procedural-terminology"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ngsmedicare.com/" TargetMode="External"/><Relationship Id="rId2" Type="http://schemas.openxmlformats.org/officeDocument/2006/relationships/hyperlink" Target="https://www.cms.gov/medicare-coverage-database/indexes/national-and-local-indexes.aspx" TargetMode="External"/><Relationship Id="rId1" Type="http://schemas.openxmlformats.org/officeDocument/2006/relationships/slideLayout" Target="../slideLayouts/slideLayout2.xml"/><Relationship Id="rId4" Type="http://schemas.openxmlformats.org/officeDocument/2006/relationships/hyperlink" Target="https://healthnewengland.org/Providers/Resources"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www.cms.gov/medicare-coverage-database/details/article-details.aspx?articleId=54602&amp;ver=11&amp;SearchType=Advanced&amp;CoverageSelection=Local&amp;ArticleType=BC%7cSAD%7cRTC%7cReg&amp;PolicyType=Both&amp;s=24&amp;AdvSearchName=1&amp;KeyWord=Skin+lesions&amp;KeyWordLookUp=Doc&amp;KeyWordSearchType=Exact&amp;kq=true&amp;bc=EAAAAAgAEAAA&amp;" TargetMode="External"/><Relationship Id="rId13" Type="http://schemas.openxmlformats.org/officeDocument/2006/relationships/hyperlink" Target="https://www.cms.gov/medicare-coverage-database/view/ncd.aspx?ncdid=25&amp;ncdver=1&amp;bc=0" TargetMode="External"/><Relationship Id="rId3" Type="http://schemas.openxmlformats.org/officeDocument/2006/relationships/hyperlink" Target="https://www.cms.gov/medicare-coverage-database/details/ncd-details.aspx?NCDId=101&amp;ncdver=1&amp;bc=AACAAAAAAAAA&amp;" TargetMode="External"/><Relationship Id="rId7" Type="http://schemas.openxmlformats.org/officeDocument/2006/relationships/hyperlink" Target="https://www.cms.gov/medicare-coverage-database/details/lcd-details.aspx?LCDId=36037&amp;ver=46&amp;DocType=2&amp;s=24&amp;bc=AICAAAAAAAAA&amp;" TargetMode="External"/><Relationship Id="rId12" Type="http://schemas.openxmlformats.org/officeDocument/2006/relationships/hyperlink" Target="https://www.cms.gov/medicare-coverage-database/view/ncd.aspx?ncdid=80&amp;ncdver=1&amp;bc=0" TargetMode="External"/><Relationship Id="rId2" Type="http://schemas.openxmlformats.org/officeDocument/2006/relationships/hyperlink" Target="https://www.cms.gov/medicare-coverage-database/details/ncd-details.aspx?NCDId=102&amp;ncdver=2&amp;bc=AACAAAAAAAAA&amp;" TargetMode="External"/><Relationship Id="rId1" Type="http://schemas.openxmlformats.org/officeDocument/2006/relationships/slideLayout" Target="../slideLayouts/slideLayout2.xml"/><Relationship Id="rId6" Type="http://schemas.openxmlformats.org/officeDocument/2006/relationships/hyperlink" Target="https://www.cms.gov/medicare-coverage-database/details/lcd-details.aspx?LCDId=37535&amp;ver=16&amp;DocType=2&amp;s=24&amp;bc=AICAAAAAAAAA&amp;" TargetMode="External"/><Relationship Id="rId11" Type="http://schemas.openxmlformats.org/officeDocument/2006/relationships/hyperlink" Target="https://www.cms.gov/medicare-coverage-database/details/ncd-details.aspx?NCDId=90&amp;ncdver=1&amp;bc=AIAAIAAAAAAA&amp;" TargetMode="External"/><Relationship Id="rId5" Type="http://schemas.openxmlformats.org/officeDocument/2006/relationships/hyperlink" Target="https://www.cms.gov/medicare-coverage-database/details/lcd-details.aspx?LCDId=33574&amp;ver=37&amp;DocType=2&amp;s=24&amp;bc=AICAAAAAAAAA&amp;" TargetMode="External"/><Relationship Id="rId10" Type="http://schemas.openxmlformats.org/officeDocument/2006/relationships/hyperlink" Target="https://www.cms.gov/medicare-coverage-database/details/ncd-details.aspx?NCDId=268&amp;ncdver=2&amp;bc=AIAAIAAAAAAA&amp;" TargetMode="External"/><Relationship Id="rId4" Type="http://schemas.openxmlformats.org/officeDocument/2006/relationships/hyperlink" Target="https://www.cms.gov/medicare-coverage-database/details/ncd-details.aspx?MEDCACId=58&amp;NCDId=352&amp;NCAId=186&amp;NcaName=Clinical+Trial+Policy&amp;NCSelection=NCA%7cCAL%7cNCD%7cMEDCAC%7cTA%7cMCD&amp;KeyWord=inpatient+rehabilitation&amp;KeyWordLookUp=Doc&amp;KeyWordSearchType=And&amp;kq=true" TargetMode="External"/><Relationship Id="rId9" Type="http://schemas.openxmlformats.org/officeDocument/2006/relationships/hyperlink" Target="https://www.cms.gov/medicare-coverage-database/details/ncd-details.aspx?NCDId=100&amp;ncdver=1&amp;bc=AIAAIAAAAAAA&amp;" TargetMode="External"/><Relationship Id="rId14" Type="http://schemas.openxmlformats.org/officeDocument/2006/relationships/hyperlink" Target="https://healthnewengland.org/Providers/Resources"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healthnewengland.org/Providers/Resources"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6.emf"/><Relationship Id="rId5" Type="http://schemas.openxmlformats.org/officeDocument/2006/relationships/image" Target="../media/image35.emf"/><Relationship Id="rId4" Type="http://schemas.openxmlformats.org/officeDocument/2006/relationships/image" Target="../media/image34.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447465" y="2827399"/>
            <a:ext cx="7979058" cy="1792277"/>
          </a:xfrm>
        </p:spPr>
        <p:txBody>
          <a:bodyPr>
            <a:noAutofit/>
          </a:bodyPr>
          <a:lstStyle/>
          <a:p>
            <a:endParaRPr lang="en-US" sz="2000" dirty="0"/>
          </a:p>
          <a:p>
            <a:endParaRPr lang="en-US" sz="2000" dirty="0"/>
          </a:p>
        </p:txBody>
      </p:sp>
      <p:sp>
        <p:nvSpPr>
          <p:cNvPr id="2" name="Title 1"/>
          <p:cNvSpPr>
            <a:spLocks noGrp="1"/>
          </p:cNvSpPr>
          <p:nvPr>
            <p:ph type="ctrTitle"/>
          </p:nvPr>
        </p:nvSpPr>
        <p:spPr>
          <a:xfrm>
            <a:off x="470263" y="1601391"/>
            <a:ext cx="8307848" cy="827464"/>
          </a:xfrm>
        </p:spPr>
        <p:txBody>
          <a:bodyPr>
            <a:normAutofit/>
          </a:bodyPr>
          <a:lstStyle/>
          <a:p>
            <a:r>
              <a:rPr lang="en-US" dirty="0"/>
              <a:t>Annual 2022 MAPAM Insurance Session</a:t>
            </a:r>
          </a:p>
        </p:txBody>
      </p:sp>
    </p:spTree>
    <p:extLst>
      <p:ext uri="{BB962C8B-B14F-4D97-AF65-F5344CB8AC3E}">
        <p14:creationId xmlns:p14="http://schemas.microsoft.com/office/powerpoint/2010/main" val="4116279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Public Site</a:t>
            </a:r>
            <a:r>
              <a:rPr lang="en-US" dirty="0">
                <a:solidFill>
                  <a:schemeClr val="bg1"/>
                </a:solidFill>
              </a:rPr>
              <a:t>: </a:t>
            </a:r>
            <a:r>
              <a:rPr lang="en-US" dirty="0"/>
              <a:t>(Provider Search/Medicare)</a:t>
            </a:r>
            <a:br>
              <a:rPr lang="en-US" dirty="0"/>
            </a:br>
            <a:r>
              <a:rPr lang="en-US" dirty="0">
                <a:solidFill>
                  <a:schemeClr val="bg1"/>
                </a:solidFill>
              </a:rPr>
              <a:t>http://healthnewengland.org/medicare</a:t>
            </a:r>
            <a:endParaRPr lang="en-US" dirty="0"/>
          </a:p>
        </p:txBody>
      </p:sp>
      <p:sp>
        <p:nvSpPr>
          <p:cNvPr id="3" name="Slide Number Placeholder 2"/>
          <p:cNvSpPr>
            <a:spLocks noGrp="1"/>
          </p:cNvSpPr>
          <p:nvPr>
            <p:ph type="sldNum" sz="quarter" idx="10"/>
          </p:nvPr>
        </p:nvSpPr>
        <p:spPr/>
        <p:txBody>
          <a:bodyPr/>
          <a:lstStyle/>
          <a:p>
            <a:fld id="{3BBB3D11-98FF-9A4C-8492-68051C44350C}" type="slidenum">
              <a:rPr lang="en-US" smtClean="0"/>
              <a:pPr/>
              <a:t>10</a:t>
            </a:fld>
            <a:endParaRPr lang="en-US"/>
          </a:p>
        </p:txBody>
      </p:sp>
      <p:pic>
        <p:nvPicPr>
          <p:cNvPr id="5" name="Picture 4"/>
          <p:cNvPicPr>
            <a:picLocks noChangeAspect="1"/>
          </p:cNvPicPr>
          <p:nvPr/>
        </p:nvPicPr>
        <p:blipFill>
          <a:blip r:embed="rId2"/>
          <a:stretch>
            <a:fillRect/>
          </a:stretch>
        </p:blipFill>
        <p:spPr>
          <a:xfrm>
            <a:off x="457200" y="1963116"/>
            <a:ext cx="3913632" cy="3236746"/>
          </a:xfrm>
          <a:prstGeom prst="rect">
            <a:avLst/>
          </a:prstGeom>
        </p:spPr>
      </p:pic>
      <p:pic>
        <p:nvPicPr>
          <p:cNvPr id="6" name="Picture 5"/>
          <p:cNvPicPr>
            <a:picLocks noChangeAspect="1"/>
          </p:cNvPicPr>
          <p:nvPr/>
        </p:nvPicPr>
        <p:blipFill>
          <a:blip r:embed="rId3"/>
          <a:stretch>
            <a:fillRect/>
          </a:stretch>
        </p:blipFill>
        <p:spPr>
          <a:xfrm>
            <a:off x="4572000" y="3274187"/>
            <a:ext cx="4324909" cy="3082163"/>
          </a:xfrm>
          <a:prstGeom prst="rect">
            <a:avLst/>
          </a:prstGeom>
        </p:spPr>
      </p:pic>
      <p:sp>
        <p:nvSpPr>
          <p:cNvPr id="4" name="TextBox 3"/>
          <p:cNvSpPr txBox="1"/>
          <p:nvPr/>
        </p:nvSpPr>
        <p:spPr>
          <a:xfrm>
            <a:off x="457199" y="1234440"/>
            <a:ext cx="7854697" cy="646331"/>
          </a:xfrm>
          <a:prstGeom prst="rect">
            <a:avLst/>
          </a:prstGeom>
          <a:noFill/>
        </p:spPr>
        <p:txBody>
          <a:bodyPr wrap="square" rtlCol="0">
            <a:spAutoFit/>
          </a:bodyPr>
          <a:lstStyle/>
          <a:p>
            <a:r>
              <a:rPr lang="en-US" b="1" i="1" dirty="0">
                <a:latin typeface="Museo Sans 500"/>
                <a:cs typeface="Museo Sans 500"/>
              </a:rPr>
              <a:t>Click: </a:t>
            </a:r>
            <a:r>
              <a:rPr lang="en-US" b="1" dirty="0">
                <a:latin typeface="Museo Sans 500"/>
                <a:cs typeface="Museo Sans 500"/>
              </a:rPr>
              <a:t>Find a Doctor </a:t>
            </a:r>
            <a:r>
              <a:rPr lang="en-US" dirty="0">
                <a:latin typeface="Museo Sans 500"/>
                <a:cs typeface="Museo Sans 500"/>
              </a:rPr>
              <a:t>at the top and the site will help you find the provider of your choice. </a:t>
            </a:r>
          </a:p>
        </p:txBody>
      </p:sp>
    </p:spTree>
    <p:extLst>
      <p:ext uri="{BB962C8B-B14F-4D97-AF65-F5344CB8AC3E}">
        <p14:creationId xmlns:p14="http://schemas.microsoft.com/office/powerpoint/2010/main" val="2861810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Public Site</a:t>
            </a:r>
            <a:r>
              <a:rPr lang="en-US" dirty="0">
                <a:solidFill>
                  <a:schemeClr val="bg1"/>
                </a:solidFill>
              </a:rPr>
              <a:t>: </a:t>
            </a:r>
            <a:r>
              <a:rPr lang="en-US" dirty="0"/>
              <a:t>(Pharmacy)</a:t>
            </a:r>
            <a:br>
              <a:rPr lang="en-US" dirty="0"/>
            </a:br>
            <a:r>
              <a:rPr lang="en-US" dirty="0">
                <a:solidFill>
                  <a:schemeClr val="bg1"/>
                </a:solidFill>
              </a:rPr>
              <a:t>http://healthnewengland.org/provider</a:t>
            </a:r>
            <a:endParaRPr lang="en-US" dirty="0"/>
          </a:p>
        </p:txBody>
      </p:sp>
      <p:sp>
        <p:nvSpPr>
          <p:cNvPr id="3" name="Slide Number Placeholder 2"/>
          <p:cNvSpPr>
            <a:spLocks noGrp="1"/>
          </p:cNvSpPr>
          <p:nvPr>
            <p:ph type="sldNum" sz="quarter" idx="10"/>
          </p:nvPr>
        </p:nvSpPr>
        <p:spPr/>
        <p:txBody>
          <a:bodyPr/>
          <a:lstStyle/>
          <a:p>
            <a:fld id="{3BBB3D11-98FF-9A4C-8492-68051C44350C}" type="slidenum">
              <a:rPr lang="en-US" smtClean="0"/>
              <a:pPr/>
              <a:t>11</a:t>
            </a:fld>
            <a:endParaRPr lang="en-US"/>
          </a:p>
        </p:txBody>
      </p:sp>
      <p:sp>
        <p:nvSpPr>
          <p:cNvPr id="4" name="TextBox 3"/>
          <p:cNvSpPr txBox="1"/>
          <p:nvPr/>
        </p:nvSpPr>
        <p:spPr>
          <a:xfrm>
            <a:off x="548640" y="1225296"/>
            <a:ext cx="3913632" cy="374904"/>
          </a:xfrm>
          <a:prstGeom prst="rect">
            <a:avLst/>
          </a:prstGeom>
          <a:noFill/>
        </p:spPr>
        <p:txBody>
          <a:bodyPr wrap="square" rtlCol="0">
            <a:spAutoFit/>
          </a:bodyPr>
          <a:lstStyle/>
          <a:p>
            <a:r>
              <a:rPr lang="en-US" b="1" i="1" dirty="0">
                <a:latin typeface="Museo Sans 500"/>
                <a:cs typeface="Museo Sans 500"/>
              </a:rPr>
              <a:t>1. Click at top:  </a:t>
            </a:r>
            <a:r>
              <a:rPr lang="en-US" dirty="0">
                <a:latin typeface="Museo Sans 500"/>
                <a:cs typeface="Museo Sans 500"/>
              </a:rPr>
              <a:t>Find a Drug</a:t>
            </a:r>
          </a:p>
        </p:txBody>
      </p:sp>
      <p:pic>
        <p:nvPicPr>
          <p:cNvPr id="6" name="Picture 5"/>
          <p:cNvPicPr>
            <a:picLocks noChangeAspect="1"/>
          </p:cNvPicPr>
          <p:nvPr/>
        </p:nvPicPr>
        <p:blipFill>
          <a:blip r:embed="rId2"/>
          <a:stretch>
            <a:fillRect/>
          </a:stretch>
        </p:blipFill>
        <p:spPr>
          <a:xfrm>
            <a:off x="548640" y="1794841"/>
            <a:ext cx="3392423" cy="3510728"/>
          </a:xfrm>
          <a:prstGeom prst="rect">
            <a:avLst/>
          </a:prstGeom>
        </p:spPr>
      </p:pic>
      <p:pic>
        <p:nvPicPr>
          <p:cNvPr id="7" name="Picture 6"/>
          <p:cNvPicPr>
            <a:picLocks noChangeAspect="1"/>
          </p:cNvPicPr>
          <p:nvPr/>
        </p:nvPicPr>
        <p:blipFill>
          <a:blip r:embed="rId3"/>
          <a:stretch>
            <a:fillRect/>
          </a:stretch>
        </p:blipFill>
        <p:spPr>
          <a:xfrm>
            <a:off x="4225824" y="2063927"/>
            <a:ext cx="3247234" cy="2343481"/>
          </a:xfrm>
          <a:prstGeom prst="rect">
            <a:avLst/>
          </a:prstGeom>
        </p:spPr>
      </p:pic>
      <p:sp>
        <p:nvSpPr>
          <p:cNvPr id="9" name="TextBox 8"/>
          <p:cNvSpPr txBox="1"/>
          <p:nvPr/>
        </p:nvSpPr>
        <p:spPr>
          <a:xfrm>
            <a:off x="680999" y="5458968"/>
            <a:ext cx="2848585" cy="646331"/>
          </a:xfrm>
          <a:prstGeom prst="rect">
            <a:avLst/>
          </a:prstGeom>
          <a:noFill/>
        </p:spPr>
        <p:txBody>
          <a:bodyPr wrap="square" rtlCol="0">
            <a:spAutoFit/>
          </a:bodyPr>
          <a:lstStyle/>
          <a:p>
            <a:r>
              <a:rPr lang="en-US" b="1" i="1" dirty="0">
                <a:latin typeface="Museo Sans 500"/>
                <a:cs typeface="Museo Sans 500"/>
              </a:rPr>
              <a:t>2. Click appropriate tier pharmacy plan</a:t>
            </a:r>
          </a:p>
        </p:txBody>
      </p:sp>
      <p:sp>
        <p:nvSpPr>
          <p:cNvPr id="11" name="TextBox 10"/>
          <p:cNvSpPr txBox="1"/>
          <p:nvPr/>
        </p:nvSpPr>
        <p:spPr>
          <a:xfrm>
            <a:off x="4225823" y="1321446"/>
            <a:ext cx="2848585" cy="646331"/>
          </a:xfrm>
          <a:prstGeom prst="rect">
            <a:avLst/>
          </a:prstGeom>
          <a:noFill/>
        </p:spPr>
        <p:txBody>
          <a:bodyPr wrap="square" rtlCol="0">
            <a:spAutoFit/>
          </a:bodyPr>
          <a:lstStyle/>
          <a:p>
            <a:r>
              <a:rPr lang="en-US" b="1" i="1" dirty="0">
                <a:latin typeface="Museo Sans 500"/>
                <a:cs typeface="Museo Sans 500"/>
              </a:rPr>
              <a:t>3. Click ID card to search formulary</a:t>
            </a:r>
          </a:p>
        </p:txBody>
      </p:sp>
      <p:cxnSp>
        <p:nvCxnSpPr>
          <p:cNvPr id="15" name="Straight Arrow Connector 14"/>
          <p:cNvCxnSpPr/>
          <p:nvPr/>
        </p:nvCxnSpPr>
        <p:spPr>
          <a:xfrm flipH="1">
            <a:off x="5148072" y="2258568"/>
            <a:ext cx="457200" cy="941832"/>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H="1" flipV="1">
            <a:off x="1691640" y="4901184"/>
            <a:ext cx="109728" cy="557784"/>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pic>
        <p:nvPicPr>
          <p:cNvPr id="19" name="Picture 18"/>
          <p:cNvPicPr>
            <a:picLocks noChangeAspect="1"/>
          </p:cNvPicPr>
          <p:nvPr/>
        </p:nvPicPr>
        <p:blipFill>
          <a:blip r:embed="rId4"/>
          <a:stretch>
            <a:fillRect/>
          </a:stretch>
        </p:blipFill>
        <p:spPr>
          <a:xfrm>
            <a:off x="6035269" y="4545801"/>
            <a:ext cx="2551176" cy="1667120"/>
          </a:xfrm>
          <a:prstGeom prst="rect">
            <a:avLst/>
          </a:prstGeom>
        </p:spPr>
      </p:pic>
      <p:sp>
        <p:nvSpPr>
          <p:cNvPr id="20" name="TextBox 19"/>
          <p:cNvSpPr txBox="1"/>
          <p:nvPr/>
        </p:nvSpPr>
        <p:spPr>
          <a:xfrm>
            <a:off x="4462272" y="4901184"/>
            <a:ext cx="1417320" cy="923330"/>
          </a:xfrm>
          <a:prstGeom prst="rect">
            <a:avLst/>
          </a:prstGeom>
          <a:noFill/>
        </p:spPr>
        <p:txBody>
          <a:bodyPr wrap="square" rtlCol="0">
            <a:spAutoFit/>
          </a:bodyPr>
          <a:lstStyle/>
          <a:p>
            <a:r>
              <a:rPr lang="en-US" dirty="0">
                <a:latin typeface="Museo Sans 500"/>
                <a:cs typeface="Museo Sans 500"/>
              </a:rPr>
              <a:t>Searchable Prescription Drug List</a:t>
            </a:r>
          </a:p>
        </p:txBody>
      </p:sp>
    </p:spTree>
    <p:extLst>
      <p:ext uri="{BB962C8B-B14F-4D97-AF65-F5344CB8AC3E}">
        <p14:creationId xmlns:p14="http://schemas.microsoft.com/office/powerpoint/2010/main" val="444757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Public Site</a:t>
            </a:r>
            <a:r>
              <a:rPr lang="en-US" dirty="0">
                <a:solidFill>
                  <a:schemeClr val="bg1"/>
                </a:solidFill>
              </a:rPr>
              <a:t>: </a:t>
            </a:r>
            <a:r>
              <a:rPr lang="en-US" dirty="0"/>
              <a:t>(Pharmacy/Medicare)</a:t>
            </a:r>
            <a:br>
              <a:rPr lang="en-US" dirty="0"/>
            </a:br>
            <a:r>
              <a:rPr lang="en-US" sz="2300" dirty="0">
                <a:solidFill>
                  <a:schemeClr val="bg1"/>
                </a:solidFill>
              </a:rPr>
              <a:t>http://healthnewengland.org/medicare/pharmacy/find-a-pharmacy</a:t>
            </a:r>
            <a:endParaRPr lang="en-US" sz="2300" dirty="0"/>
          </a:p>
        </p:txBody>
      </p:sp>
      <p:sp>
        <p:nvSpPr>
          <p:cNvPr id="3" name="Slide Number Placeholder 2"/>
          <p:cNvSpPr>
            <a:spLocks noGrp="1"/>
          </p:cNvSpPr>
          <p:nvPr>
            <p:ph type="sldNum" sz="quarter" idx="10"/>
          </p:nvPr>
        </p:nvSpPr>
        <p:spPr/>
        <p:txBody>
          <a:bodyPr/>
          <a:lstStyle/>
          <a:p>
            <a:fld id="{3BBB3D11-98FF-9A4C-8492-68051C44350C}" type="slidenum">
              <a:rPr lang="en-US" smtClean="0"/>
              <a:pPr/>
              <a:t>12</a:t>
            </a:fld>
            <a:endParaRPr lang="en-US"/>
          </a:p>
        </p:txBody>
      </p:sp>
      <p:pic>
        <p:nvPicPr>
          <p:cNvPr id="5" name="Picture 4"/>
          <p:cNvPicPr>
            <a:picLocks noChangeAspect="1"/>
          </p:cNvPicPr>
          <p:nvPr/>
        </p:nvPicPr>
        <p:blipFill>
          <a:blip r:embed="rId2"/>
          <a:stretch>
            <a:fillRect/>
          </a:stretch>
        </p:blipFill>
        <p:spPr>
          <a:xfrm>
            <a:off x="868680" y="1366108"/>
            <a:ext cx="7123176" cy="4654789"/>
          </a:xfrm>
          <a:prstGeom prst="rect">
            <a:avLst/>
          </a:prstGeom>
        </p:spPr>
      </p:pic>
    </p:spTree>
    <p:extLst>
      <p:ext uri="{BB962C8B-B14F-4D97-AF65-F5344CB8AC3E}">
        <p14:creationId xmlns:p14="http://schemas.microsoft.com/office/powerpoint/2010/main" val="3204828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Public Site</a:t>
            </a:r>
            <a:r>
              <a:rPr lang="en-US" dirty="0">
                <a:solidFill>
                  <a:schemeClr val="bg1"/>
                </a:solidFill>
              </a:rPr>
              <a:t>: </a:t>
            </a:r>
            <a:r>
              <a:rPr lang="en-US" dirty="0"/>
              <a:t>(Pharmacy/Medicare)</a:t>
            </a:r>
            <a:br>
              <a:rPr lang="en-US" dirty="0"/>
            </a:br>
            <a:r>
              <a:rPr lang="en-US" sz="2300" dirty="0">
                <a:solidFill>
                  <a:schemeClr val="bg1"/>
                </a:solidFill>
              </a:rPr>
              <a:t>http://healthnewengland.org/medicare/pharmacy/find-a-pharmacy</a:t>
            </a:r>
            <a:endParaRPr lang="en-US" sz="2300" dirty="0"/>
          </a:p>
        </p:txBody>
      </p:sp>
      <p:sp>
        <p:nvSpPr>
          <p:cNvPr id="3" name="Slide Number Placeholder 2"/>
          <p:cNvSpPr>
            <a:spLocks noGrp="1"/>
          </p:cNvSpPr>
          <p:nvPr>
            <p:ph type="sldNum" sz="quarter" idx="10"/>
          </p:nvPr>
        </p:nvSpPr>
        <p:spPr/>
        <p:txBody>
          <a:bodyPr/>
          <a:lstStyle/>
          <a:p>
            <a:fld id="{3BBB3D11-98FF-9A4C-8492-68051C44350C}" type="slidenum">
              <a:rPr lang="en-US" smtClean="0"/>
              <a:pPr/>
              <a:t>13</a:t>
            </a:fld>
            <a:endParaRPr lang="en-US"/>
          </a:p>
        </p:txBody>
      </p:sp>
      <p:pic>
        <p:nvPicPr>
          <p:cNvPr id="4" name="Picture 3"/>
          <p:cNvPicPr>
            <a:picLocks noChangeAspect="1"/>
          </p:cNvPicPr>
          <p:nvPr/>
        </p:nvPicPr>
        <p:blipFill>
          <a:blip r:embed="rId2"/>
          <a:stretch>
            <a:fillRect/>
          </a:stretch>
        </p:blipFill>
        <p:spPr>
          <a:xfrm>
            <a:off x="590222" y="1460248"/>
            <a:ext cx="7817252" cy="4896102"/>
          </a:xfrm>
          <a:prstGeom prst="rect">
            <a:avLst/>
          </a:prstGeom>
        </p:spPr>
      </p:pic>
    </p:spTree>
    <p:extLst>
      <p:ext uri="{BB962C8B-B14F-4D97-AF65-F5344CB8AC3E}">
        <p14:creationId xmlns:p14="http://schemas.microsoft.com/office/powerpoint/2010/main" val="4218581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ProviderMatters	</a:t>
            </a:r>
          </a:p>
        </p:txBody>
      </p:sp>
      <p:pic>
        <p:nvPicPr>
          <p:cNvPr id="5" name="Content Placeholder 4"/>
          <p:cNvPicPr>
            <a:picLocks noGrp="1" noChangeAspect="1"/>
          </p:cNvPicPr>
          <p:nvPr>
            <p:ph idx="1"/>
          </p:nvPr>
        </p:nvPicPr>
        <p:blipFill>
          <a:blip r:embed="rId2"/>
          <a:stretch>
            <a:fillRect/>
          </a:stretch>
        </p:blipFill>
        <p:spPr>
          <a:xfrm>
            <a:off x="680999" y="1971698"/>
            <a:ext cx="7887730" cy="3935132"/>
          </a:xfrm>
          <a:prstGeom prst="rect">
            <a:avLst/>
          </a:prstGeom>
        </p:spPr>
      </p:pic>
      <p:sp>
        <p:nvSpPr>
          <p:cNvPr id="4" name="Slide Number Placeholder 3"/>
          <p:cNvSpPr>
            <a:spLocks noGrp="1"/>
          </p:cNvSpPr>
          <p:nvPr>
            <p:ph type="sldNum" sz="quarter" idx="10"/>
          </p:nvPr>
        </p:nvSpPr>
        <p:spPr/>
        <p:txBody>
          <a:bodyPr/>
          <a:lstStyle/>
          <a:p>
            <a:fld id="{3BBB3D11-98FF-9A4C-8492-68051C44350C}" type="slidenum">
              <a:rPr lang="en-US" smtClean="0"/>
              <a:pPr/>
              <a:t>14</a:t>
            </a:fld>
            <a:endParaRPr lang="en-US"/>
          </a:p>
        </p:txBody>
      </p:sp>
      <p:cxnSp>
        <p:nvCxnSpPr>
          <p:cNvPr id="12" name="Straight Arrow Connector 11"/>
          <p:cNvCxnSpPr/>
          <p:nvPr/>
        </p:nvCxnSpPr>
        <p:spPr>
          <a:xfrm flipH="1">
            <a:off x="457200" y="4450080"/>
            <a:ext cx="1580606" cy="252549"/>
          </a:xfrm>
          <a:prstGeom prst="straightConnector1">
            <a:avLst/>
          </a:prstGeom>
          <a:ln>
            <a:solidFill>
              <a:srgbClr val="FFFFFF"/>
            </a:solidFill>
            <a:tailEnd type="triangle"/>
          </a:ln>
          <a:effectLst/>
        </p:spPr>
        <p:style>
          <a:lnRef idx="2">
            <a:schemeClr val="accent1"/>
          </a:lnRef>
          <a:fillRef idx="0">
            <a:schemeClr val="accent1"/>
          </a:fillRef>
          <a:effectRef idx="1">
            <a:schemeClr val="accent1"/>
          </a:effectRef>
          <a:fontRef idx="minor">
            <a:schemeClr val="tx1"/>
          </a:fontRef>
        </p:style>
      </p:cxnSp>
      <p:sp>
        <p:nvSpPr>
          <p:cNvPr id="15" name="Right Arrow 14"/>
          <p:cNvSpPr/>
          <p:nvPr/>
        </p:nvSpPr>
        <p:spPr>
          <a:xfrm>
            <a:off x="351473" y="4702629"/>
            <a:ext cx="978408" cy="484632"/>
          </a:xfrm>
          <a:prstGeom prst="rightArrow">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351473" y="1178011"/>
            <a:ext cx="8594819" cy="353943"/>
          </a:xfrm>
          <a:prstGeom prst="rect">
            <a:avLst/>
          </a:prstGeom>
          <a:noFill/>
        </p:spPr>
        <p:txBody>
          <a:bodyPr wrap="square" rtlCol="0">
            <a:spAutoFit/>
          </a:bodyPr>
          <a:lstStyle/>
          <a:p>
            <a:r>
              <a:rPr lang="en-US" sz="1700" dirty="0"/>
              <a:t>You can get to ‘Provider Matters’ at our public site, </a:t>
            </a:r>
            <a:r>
              <a:rPr lang="en-US" sz="1700" i="1" u="sng" dirty="0"/>
              <a:t>http://healthnewengland.org/provider</a:t>
            </a:r>
          </a:p>
        </p:txBody>
      </p:sp>
    </p:spTree>
    <p:extLst>
      <p:ext uri="{BB962C8B-B14F-4D97-AF65-F5344CB8AC3E}">
        <p14:creationId xmlns:p14="http://schemas.microsoft.com/office/powerpoint/2010/main" val="847769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ProviderMatters</a:t>
            </a:r>
          </a:p>
        </p:txBody>
      </p:sp>
      <p:sp>
        <p:nvSpPr>
          <p:cNvPr id="3" name="Content Placeholder 2"/>
          <p:cNvSpPr>
            <a:spLocks noGrp="1"/>
          </p:cNvSpPr>
          <p:nvPr>
            <p:ph idx="1"/>
          </p:nvPr>
        </p:nvSpPr>
        <p:spPr/>
        <p:txBody>
          <a:bodyPr>
            <a:normAutofit/>
          </a:bodyPr>
          <a:lstStyle/>
          <a:p>
            <a:pPr marL="0" indent="0">
              <a:buNone/>
            </a:pPr>
            <a:r>
              <a:rPr lang="en-US" sz="1800" i="1" dirty="0"/>
              <a:t>ProviderMatters</a:t>
            </a:r>
            <a:r>
              <a:rPr lang="en-US" sz="1800" dirty="0"/>
              <a:t>, which allows providers to receive an email notification when important information is added, such as:</a:t>
            </a:r>
          </a:p>
          <a:p>
            <a:r>
              <a:rPr lang="en-US" sz="1800" dirty="0"/>
              <a:t>New HNE Products and Services</a:t>
            </a:r>
          </a:p>
          <a:p>
            <a:r>
              <a:rPr lang="en-US" sz="1800" dirty="0"/>
              <a:t>HNE/Industry News and Information</a:t>
            </a:r>
          </a:p>
          <a:p>
            <a:r>
              <a:rPr lang="en-US" sz="1800" dirty="0"/>
              <a:t>Notice of Policy Changes</a:t>
            </a:r>
          </a:p>
          <a:p>
            <a:r>
              <a:rPr lang="en-US" sz="1800" dirty="0"/>
              <a:t>Pharmacy Updates</a:t>
            </a:r>
          </a:p>
          <a:p>
            <a:r>
              <a:rPr lang="en-US" sz="1800" dirty="0"/>
              <a:t>Policy/Administrative Reminders</a:t>
            </a:r>
          </a:p>
          <a:p>
            <a:r>
              <a:rPr lang="en-US" sz="1800" dirty="0"/>
              <a:t>Semi-Annual Notice of Benefit Changes</a:t>
            </a:r>
          </a:p>
          <a:p>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fld id="{3BBB3D11-98FF-9A4C-8492-68051C44350C}" type="slidenum">
              <a:rPr lang="en-US" smtClean="0"/>
              <a:pPr/>
              <a:t>15</a:t>
            </a:fld>
            <a:endParaRPr lang="en-US"/>
          </a:p>
        </p:txBody>
      </p:sp>
      <p:pic>
        <p:nvPicPr>
          <p:cNvPr id="5" name="Picture 4"/>
          <p:cNvPicPr>
            <a:picLocks noChangeAspect="1"/>
          </p:cNvPicPr>
          <p:nvPr/>
        </p:nvPicPr>
        <p:blipFill>
          <a:blip r:embed="rId2"/>
          <a:stretch>
            <a:fillRect/>
          </a:stretch>
        </p:blipFill>
        <p:spPr>
          <a:xfrm>
            <a:off x="4835611" y="1939710"/>
            <a:ext cx="4010570" cy="2867698"/>
          </a:xfrm>
          <a:prstGeom prst="rect">
            <a:avLst/>
          </a:prstGeom>
        </p:spPr>
      </p:pic>
    </p:spTree>
    <p:extLst>
      <p:ext uri="{BB962C8B-B14F-4D97-AF65-F5344CB8AC3E}">
        <p14:creationId xmlns:p14="http://schemas.microsoft.com/office/powerpoint/2010/main" val="2790904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Health New England Specialty Partners </a:t>
            </a:r>
            <a:r>
              <a:rPr lang="en-US" i="1" dirty="0"/>
              <a:t>https://healthnewengland.org/provider/partners</a:t>
            </a:r>
          </a:p>
        </p:txBody>
      </p:sp>
      <p:sp>
        <p:nvSpPr>
          <p:cNvPr id="5" name="Slide Number Placeholder 4"/>
          <p:cNvSpPr>
            <a:spLocks noGrp="1"/>
          </p:cNvSpPr>
          <p:nvPr>
            <p:ph type="sldNum" sz="quarter" idx="10"/>
          </p:nvPr>
        </p:nvSpPr>
        <p:spPr/>
        <p:txBody>
          <a:bodyPr/>
          <a:lstStyle/>
          <a:p>
            <a:fld id="{3BBB3D11-98FF-9A4C-8492-68051C44350C}" type="slidenum">
              <a:rPr lang="en-US" smtClean="0"/>
              <a:pPr/>
              <a:t>16</a:t>
            </a:fld>
            <a:endParaRPr lang="en-US"/>
          </a:p>
        </p:txBody>
      </p:sp>
      <p:pic>
        <p:nvPicPr>
          <p:cNvPr id="3" name="Picture 2"/>
          <p:cNvPicPr>
            <a:picLocks noChangeAspect="1"/>
          </p:cNvPicPr>
          <p:nvPr/>
        </p:nvPicPr>
        <p:blipFill>
          <a:blip r:embed="rId3"/>
          <a:stretch>
            <a:fillRect/>
          </a:stretch>
        </p:blipFill>
        <p:spPr>
          <a:xfrm>
            <a:off x="1479912" y="1302037"/>
            <a:ext cx="5560968" cy="3877372"/>
          </a:xfrm>
          <a:prstGeom prst="rect">
            <a:avLst/>
          </a:prstGeom>
        </p:spPr>
      </p:pic>
      <p:pic>
        <p:nvPicPr>
          <p:cNvPr id="6" name="Picture 5"/>
          <p:cNvPicPr>
            <a:picLocks noChangeAspect="1"/>
          </p:cNvPicPr>
          <p:nvPr/>
        </p:nvPicPr>
        <p:blipFill>
          <a:blip r:embed="rId4"/>
          <a:stretch>
            <a:fillRect/>
          </a:stretch>
        </p:blipFill>
        <p:spPr>
          <a:xfrm>
            <a:off x="1586255" y="5071689"/>
            <a:ext cx="4866150" cy="1083218"/>
          </a:xfrm>
          <a:prstGeom prst="rect">
            <a:avLst/>
          </a:prstGeom>
        </p:spPr>
      </p:pic>
    </p:spTree>
    <p:extLst>
      <p:ext uri="{BB962C8B-B14F-4D97-AF65-F5344CB8AC3E}">
        <p14:creationId xmlns:p14="http://schemas.microsoft.com/office/powerpoint/2010/main" val="23814318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773"/>
            <a:ext cx="8229600" cy="1030655"/>
          </a:xfrm>
        </p:spPr>
        <p:txBody>
          <a:bodyPr/>
          <a:lstStyle/>
          <a:p>
            <a:r>
              <a:rPr lang="en-US" dirty="0"/>
              <a:t>Provider Portal:  https://www.hnedirect.com</a:t>
            </a:r>
          </a:p>
        </p:txBody>
      </p:sp>
      <p:pic>
        <p:nvPicPr>
          <p:cNvPr id="5" name="Content Placeholder 4"/>
          <p:cNvPicPr>
            <a:picLocks noGrp="1" noChangeAspect="1"/>
          </p:cNvPicPr>
          <p:nvPr>
            <p:ph idx="1"/>
          </p:nvPr>
        </p:nvPicPr>
        <p:blipFill>
          <a:blip r:embed="rId2"/>
          <a:stretch>
            <a:fillRect/>
          </a:stretch>
        </p:blipFill>
        <p:spPr>
          <a:xfrm>
            <a:off x="457200" y="1408671"/>
            <a:ext cx="8229600" cy="841174"/>
          </a:xfrm>
          <a:prstGeom prst="rect">
            <a:avLst/>
          </a:prstGeom>
        </p:spPr>
      </p:pic>
      <p:sp>
        <p:nvSpPr>
          <p:cNvPr id="4" name="Slide Number Placeholder 3"/>
          <p:cNvSpPr>
            <a:spLocks noGrp="1"/>
          </p:cNvSpPr>
          <p:nvPr>
            <p:ph type="sldNum" sz="quarter" idx="10"/>
          </p:nvPr>
        </p:nvSpPr>
        <p:spPr/>
        <p:txBody>
          <a:bodyPr/>
          <a:lstStyle/>
          <a:p>
            <a:fld id="{3BBB3D11-98FF-9A4C-8492-68051C44350C}" type="slidenum">
              <a:rPr lang="en-US" smtClean="0"/>
              <a:pPr/>
              <a:t>17</a:t>
            </a:fld>
            <a:endParaRPr lang="en-US"/>
          </a:p>
        </p:txBody>
      </p:sp>
      <p:sp>
        <p:nvSpPr>
          <p:cNvPr id="6" name="Rectangle 5"/>
          <p:cNvSpPr/>
          <p:nvPr/>
        </p:nvSpPr>
        <p:spPr>
          <a:xfrm>
            <a:off x="457200" y="1720840"/>
            <a:ext cx="8229600" cy="4339650"/>
          </a:xfrm>
          <a:prstGeom prst="rect">
            <a:avLst/>
          </a:prstGeom>
        </p:spPr>
        <p:txBody>
          <a:bodyPr wrap="square">
            <a:spAutoFit/>
          </a:bodyPr>
          <a:lstStyle/>
          <a:p>
            <a:endParaRPr lang="en-US" dirty="0">
              <a:cs typeface="Arial"/>
            </a:endParaRPr>
          </a:p>
          <a:p>
            <a:endParaRPr lang="en-US" dirty="0">
              <a:cs typeface="Arial"/>
            </a:endParaRPr>
          </a:p>
          <a:p>
            <a:pPr marL="285750" indent="-285750">
              <a:buFont typeface="Arial" panose="020B0604020202020204" pitchFamily="34" charset="0"/>
              <a:buChar char="•"/>
            </a:pPr>
            <a:r>
              <a:rPr lang="en-US" sz="2000" dirty="0" err="1"/>
              <a:t>HNEDirect</a:t>
            </a:r>
            <a:r>
              <a:rPr lang="en-US" sz="2000" dirty="0"/>
              <a:t> is only available to Health New England contracted providers within our service area</a:t>
            </a:r>
          </a:p>
          <a:p>
            <a:endParaRPr lang="en-US" sz="2000" dirty="0">
              <a:cs typeface="Arial"/>
            </a:endParaRPr>
          </a:p>
          <a:p>
            <a:pPr marL="285750" indent="-285750">
              <a:buFont typeface="Arial" panose="020B0604020202020204" pitchFamily="34" charset="0"/>
              <a:buChar char="•"/>
            </a:pPr>
            <a:r>
              <a:rPr lang="en-US" sz="2000" dirty="0">
                <a:cs typeface="Arial"/>
              </a:rPr>
              <a:t>HNE Providers can now view up-to-date information online including claim status, member eligibility, and member benefits</a:t>
            </a:r>
          </a:p>
          <a:p>
            <a:pPr marL="285750" indent="-285750">
              <a:buFont typeface="Arial" panose="020B0604020202020204" pitchFamily="34" charset="0"/>
              <a:buChar char="•"/>
            </a:pPr>
            <a:endParaRPr lang="en-US" sz="2000" dirty="0">
              <a:cs typeface="Arial"/>
            </a:endParaRPr>
          </a:p>
          <a:p>
            <a:pPr marL="285750" indent="-285750">
              <a:buFont typeface="Arial" panose="020B0604020202020204" pitchFamily="34" charset="0"/>
              <a:buChar char="•"/>
            </a:pPr>
            <a:r>
              <a:rPr lang="en-US" sz="2000" dirty="0" err="1">
                <a:cs typeface="Arial"/>
              </a:rPr>
              <a:t>HNEDirect</a:t>
            </a:r>
            <a:r>
              <a:rPr lang="en-US" sz="2000" dirty="0">
                <a:cs typeface="Arial"/>
              </a:rPr>
              <a:t> is a secure online portal that allows providers to get answers to questions 24 hours a day, 7 days a week</a:t>
            </a:r>
          </a:p>
          <a:p>
            <a:pPr marL="285750" indent="-285750">
              <a:buFont typeface="Arial" panose="020B0604020202020204" pitchFamily="34" charset="0"/>
              <a:buChar char="•"/>
            </a:pPr>
            <a:endParaRPr lang="en-US" sz="2000" dirty="0">
              <a:cs typeface="Arial"/>
            </a:endParaRPr>
          </a:p>
          <a:p>
            <a:pPr marL="285750" indent="-285750">
              <a:buFont typeface="Arial" panose="020B0604020202020204" pitchFamily="34" charset="0"/>
              <a:buChar char="•"/>
            </a:pPr>
            <a:r>
              <a:rPr lang="en-US" sz="2000" dirty="0">
                <a:cs typeface="Arial"/>
              </a:rPr>
              <a:t>Providers who have questions about this provider portal or interested in registering for access, may contact Provider Relations at 800.842.4464, ext. 5000</a:t>
            </a:r>
          </a:p>
        </p:txBody>
      </p:sp>
    </p:spTree>
    <p:extLst>
      <p:ext uri="{BB962C8B-B14F-4D97-AF65-F5344CB8AC3E}">
        <p14:creationId xmlns:p14="http://schemas.microsoft.com/office/powerpoint/2010/main" val="38360661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Provider Portal: https://www.hnedirect.com</a:t>
            </a:r>
          </a:p>
        </p:txBody>
      </p:sp>
      <p:sp>
        <p:nvSpPr>
          <p:cNvPr id="4" name="Slide Number Placeholder 3"/>
          <p:cNvSpPr>
            <a:spLocks noGrp="1"/>
          </p:cNvSpPr>
          <p:nvPr>
            <p:ph type="sldNum" sz="quarter" idx="10"/>
          </p:nvPr>
        </p:nvSpPr>
        <p:spPr/>
        <p:txBody>
          <a:bodyPr/>
          <a:lstStyle/>
          <a:p>
            <a:fld id="{3BBB3D11-98FF-9A4C-8492-68051C44350C}" type="slidenum">
              <a:rPr lang="en-US" smtClean="0"/>
              <a:pPr/>
              <a:t>18</a:t>
            </a:fld>
            <a:endParaRPr lang="en-US"/>
          </a:p>
        </p:txBody>
      </p:sp>
      <p:pic>
        <p:nvPicPr>
          <p:cNvPr id="1026" name="Picture 6"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140" y="1283934"/>
            <a:ext cx="4910401" cy="4819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680519" y="1878227"/>
            <a:ext cx="1013254" cy="369332"/>
          </a:xfrm>
          <a:prstGeom prst="rect">
            <a:avLst/>
          </a:prstGeom>
          <a:solidFill>
            <a:schemeClr val="tx1"/>
          </a:solidFill>
        </p:spPr>
        <p:txBody>
          <a:bodyPr wrap="square" rtlCol="0">
            <a:spAutoFit/>
          </a:bodyPr>
          <a:lstStyle/>
          <a:p>
            <a:endParaRPr lang="en-US" dirty="0">
              <a:latin typeface="Museo Sans 500"/>
              <a:cs typeface="Museo Sans 500"/>
            </a:endParaRPr>
          </a:p>
        </p:txBody>
      </p:sp>
      <p:sp>
        <p:nvSpPr>
          <p:cNvPr id="7" name="TextBox 6"/>
          <p:cNvSpPr txBox="1"/>
          <p:nvPr/>
        </p:nvSpPr>
        <p:spPr>
          <a:xfrm>
            <a:off x="4069492" y="1878227"/>
            <a:ext cx="749643" cy="369332"/>
          </a:xfrm>
          <a:prstGeom prst="rect">
            <a:avLst/>
          </a:prstGeom>
          <a:solidFill>
            <a:schemeClr val="tx1"/>
          </a:solidFill>
        </p:spPr>
        <p:txBody>
          <a:bodyPr wrap="square" rtlCol="0">
            <a:spAutoFit/>
          </a:bodyPr>
          <a:lstStyle/>
          <a:p>
            <a:endParaRPr lang="en-US" dirty="0">
              <a:latin typeface="Museo Sans 500"/>
              <a:cs typeface="Museo Sans 500"/>
            </a:endParaRPr>
          </a:p>
        </p:txBody>
      </p:sp>
      <p:sp>
        <p:nvSpPr>
          <p:cNvPr id="8" name="TextBox 7"/>
          <p:cNvSpPr txBox="1"/>
          <p:nvPr/>
        </p:nvSpPr>
        <p:spPr>
          <a:xfrm>
            <a:off x="4069492" y="4131004"/>
            <a:ext cx="1186249" cy="506899"/>
          </a:xfrm>
          <a:prstGeom prst="rect">
            <a:avLst/>
          </a:prstGeom>
          <a:solidFill>
            <a:schemeClr val="tx1"/>
          </a:solidFill>
        </p:spPr>
        <p:txBody>
          <a:bodyPr wrap="square" rtlCol="0">
            <a:spAutoFit/>
          </a:bodyPr>
          <a:lstStyle/>
          <a:p>
            <a:endParaRPr lang="en-US" dirty="0">
              <a:latin typeface="Museo Sans 500"/>
              <a:cs typeface="Museo Sans 500"/>
            </a:endParaRPr>
          </a:p>
        </p:txBody>
      </p:sp>
      <p:sp>
        <p:nvSpPr>
          <p:cNvPr id="9" name="TextBox 8"/>
          <p:cNvSpPr txBox="1"/>
          <p:nvPr/>
        </p:nvSpPr>
        <p:spPr>
          <a:xfrm>
            <a:off x="1680519" y="4157263"/>
            <a:ext cx="1480370" cy="637159"/>
          </a:xfrm>
          <a:prstGeom prst="rect">
            <a:avLst/>
          </a:prstGeom>
          <a:solidFill>
            <a:schemeClr val="tx1"/>
          </a:solidFill>
        </p:spPr>
        <p:txBody>
          <a:bodyPr wrap="square" rtlCol="0">
            <a:spAutoFit/>
          </a:bodyPr>
          <a:lstStyle/>
          <a:p>
            <a:endParaRPr lang="en-US" dirty="0">
              <a:latin typeface="Museo Sans 500"/>
              <a:cs typeface="Museo Sans 500"/>
            </a:endParaRPr>
          </a:p>
        </p:txBody>
      </p:sp>
      <p:sp>
        <p:nvSpPr>
          <p:cNvPr id="10" name="TextBox 9"/>
          <p:cNvSpPr txBox="1"/>
          <p:nvPr/>
        </p:nvSpPr>
        <p:spPr>
          <a:xfrm>
            <a:off x="1540629" y="1387421"/>
            <a:ext cx="1760149" cy="153055"/>
          </a:xfrm>
          <a:prstGeom prst="rect">
            <a:avLst/>
          </a:prstGeom>
          <a:solidFill>
            <a:schemeClr val="tx1"/>
          </a:solidFill>
        </p:spPr>
        <p:txBody>
          <a:bodyPr wrap="square" rtlCol="0">
            <a:spAutoFit/>
          </a:bodyPr>
          <a:lstStyle/>
          <a:p>
            <a:endParaRPr lang="en-US" dirty="0">
              <a:latin typeface="Museo Sans 500"/>
              <a:cs typeface="Museo Sans 500"/>
            </a:endParaRPr>
          </a:p>
        </p:txBody>
      </p:sp>
      <p:sp>
        <p:nvSpPr>
          <p:cNvPr id="12" name="TextBox 11"/>
          <p:cNvSpPr txBox="1"/>
          <p:nvPr/>
        </p:nvSpPr>
        <p:spPr>
          <a:xfrm>
            <a:off x="5708822" y="1283934"/>
            <a:ext cx="2977978" cy="5355312"/>
          </a:xfrm>
          <a:prstGeom prst="rect">
            <a:avLst/>
          </a:prstGeom>
          <a:noFill/>
        </p:spPr>
        <p:txBody>
          <a:bodyPr wrap="square" rtlCol="0">
            <a:spAutoFit/>
          </a:bodyPr>
          <a:lstStyle/>
          <a:p>
            <a:pPr marL="285750" indent="-285750">
              <a:buFont typeface="Arial" panose="020B0604020202020204" pitchFamily="34" charset="0"/>
              <a:buChar char="•"/>
            </a:pPr>
            <a:r>
              <a:rPr lang="en-US" dirty="0">
                <a:cs typeface="Museo Sans 500"/>
              </a:rPr>
              <a:t>Verify member eligibility</a:t>
            </a:r>
          </a:p>
          <a:p>
            <a:pPr marL="285750" indent="-285750">
              <a:buFont typeface="Arial" panose="020B0604020202020204" pitchFamily="34" charset="0"/>
              <a:buChar char="•"/>
            </a:pPr>
            <a:endParaRPr lang="en-US" dirty="0">
              <a:cs typeface="Museo Sans 500"/>
            </a:endParaRPr>
          </a:p>
          <a:p>
            <a:pPr marL="285750" indent="-285750">
              <a:buFont typeface="Arial" panose="020B0604020202020204" pitchFamily="34" charset="0"/>
              <a:buChar char="•"/>
            </a:pPr>
            <a:r>
              <a:rPr lang="en-US" dirty="0">
                <a:cs typeface="Museo Sans 500"/>
              </a:rPr>
              <a:t>Look up a member by:</a:t>
            </a:r>
          </a:p>
          <a:p>
            <a:pPr marL="742950" lvl="1" indent="-285750">
              <a:buFont typeface="Arial" panose="020B0604020202020204" pitchFamily="34" charset="0"/>
              <a:buChar char="•"/>
            </a:pPr>
            <a:r>
              <a:rPr lang="en-US" dirty="0">
                <a:cs typeface="Museo Sans 500"/>
              </a:rPr>
              <a:t>Name/date of birth</a:t>
            </a:r>
          </a:p>
          <a:p>
            <a:pPr marL="742950" lvl="1" indent="-285750">
              <a:buFont typeface="Arial" panose="020B0604020202020204" pitchFamily="34" charset="0"/>
              <a:buChar char="•"/>
            </a:pPr>
            <a:r>
              <a:rPr lang="en-US" dirty="0">
                <a:cs typeface="Museo Sans 500"/>
              </a:rPr>
              <a:t>ID/date of birth</a:t>
            </a:r>
          </a:p>
          <a:p>
            <a:pPr marL="742950" lvl="1" indent="-285750">
              <a:buFont typeface="Arial" panose="020B0604020202020204" pitchFamily="34" charset="0"/>
              <a:buChar char="•"/>
            </a:pPr>
            <a:endParaRPr lang="en-US" dirty="0">
              <a:cs typeface="Museo Sans 500"/>
            </a:endParaRPr>
          </a:p>
          <a:p>
            <a:pPr marL="285750" indent="-285750">
              <a:buFont typeface="Arial" panose="020B0604020202020204" pitchFamily="34" charset="0"/>
              <a:buChar char="•"/>
            </a:pPr>
            <a:r>
              <a:rPr lang="en-US" dirty="0">
                <a:cs typeface="Museo Sans 500"/>
              </a:rPr>
              <a:t>View demographics</a:t>
            </a:r>
          </a:p>
          <a:p>
            <a:pPr marL="285750" indent="-285750">
              <a:buFont typeface="Arial" panose="020B0604020202020204" pitchFamily="34" charset="0"/>
              <a:buChar char="•"/>
            </a:pPr>
            <a:endParaRPr lang="en-US" dirty="0">
              <a:cs typeface="Museo Sans 500"/>
            </a:endParaRPr>
          </a:p>
          <a:p>
            <a:pPr marL="285750" indent="-285750">
              <a:buFont typeface="Arial" panose="020B0604020202020204" pitchFamily="34" charset="0"/>
              <a:buChar char="•"/>
            </a:pPr>
            <a:r>
              <a:rPr lang="en-US" dirty="0">
                <a:cs typeface="Museo Sans 500"/>
              </a:rPr>
              <a:t>View PCP</a:t>
            </a:r>
          </a:p>
          <a:p>
            <a:pPr marL="285750" indent="-285750">
              <a:buFont typeface="Arial" panose="020B0604020202020204" pitchFamily="34" charset="0"/>
              <a:buChar char="•"/>
            </a:pPr>
            <a:endParaRPr lang="en-US" dirty="0">
              <a:cs typeface="Museo Sans 500"/>
            </a:endParaRPr>
          </a:p>
          <a:p>
            <a:pPr marL="285750" indent="-285750">
              <a:buFont typeface="Arial" panose="020B0604020202020204" pitchFamily="34" charset="0"/>
              <a:buChar char="•"/>
            </a:pPr>
            <a:r>
              <a:rPr lang="en-US" dirty="0">
                <a:cs typeface="Museo Sans 500"/>
              </a:rPr>
              <a:t>View how much the member has used towards their deductible by clicking on </a:t>
            </a:r>
            <a:r>
              <a:rPr lang="en-US" i="1" dirty="0">
                <a:cs typeface="Museo Sans 500"/>
              </a:rPr>
              <a:t>Deductible OOPM</a:t>
            </a:r>
          </a:p>
          <a:p>
            <a:pPr marL="285750" indent="-285750">
              <a:buFont typeface="Arial" panose="020B0604020202020204" pitchFamily="34" charset="0"/>
              <a:buChar char="•"/>
            </a:pPr>
            <a:endParaRPr lang="en-US" i="1" dirty="0">
              <a:cs typeface="Museo Sans 500"/>
            </a:endParaRPr>
          </a:p>
          <a:p>
            <a:pPr marL="285750" indent="-285750">
              <a:buFont typeface="Arial" panose="020B0604020202020204" pitchFamily="34" charset="0"/>
              <a:buChar char="•"/>
            </a:pPr>
            <a:r>
              <a:rPr lang="en-US" dirty="0">
                <a:cs typeface="Museo Sans 500"/>
              </a:rPr>
              <a:t>View benefits and effective date</a:t>
            </a:r>
          </a:p>
          <a:p>
            <a:pPr marL="285750" indent="-285750">
              <a:buFont typeface="Arial" panose="020B0604020202020204" pitchFamily="34" charset="0"/>
              <a:buChar char="•"/>
            </a:pPr>
            <a:endParaRPr lang="en-US" i="1" dirty="0">
              <a:latin typeface="Museo Sans 500"/>
              <a:cs typeface="Museo Sans 500"/>
            </a:endParaRPr>
          </a:p>
        </p:txBody>
      </p:sp>
      <p:cxnSp>
        <p:nvCxnSpPr>
          <p:cNvPr id="16" name="Straight Arrow Connector 15"/>
          <p:cNvCxnSpPr/>
          <p:nvPr/>
        </p:nvCxnSpPr>
        <p:spPr>
          <a:xfrm flipH="1" flipV="1">
            <a:off x="5006549" y="2695369"/>
            <a:ext cx="1105928" cy="2510945"/>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H="1" flipV="1">
            <a:off x="1540629" y="2662216"/>
            <a:ext cx="4168193" cy="3217041"/>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7669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Provider Manual</a:t>
            </a:r>
          </a:p>
        </p:txBody>
      </p:sp>
      <p:sp>
        <p:nvSpPr>
          <p:cNvPr id="3" name="Slide Number Placeholder 2"/>
          <p:cNvSpPr>
            <a:spLocks noGrp="1"/>
          </p:cNvSpPr>
          <p:nvPr>
            <p:ph type="sldNum" sz="quarter" idx="10"/>
          </p:nvPr>
        </p:nvSpPr>
        <p:spPr/>
        <p:txBody>
          <a:bodyPr/>
          <a:lstStyle/>
          <a:p>
            <a:fld id="{3BBB3D11-98FF-9A4C-8492-68051C44350C}" type="slidenum">
              <a:rPr lang="en-US" smtClean="0"/>
              <a:pPr/>
              <a:t>19</a:t>
            </a:fld>
            <a:endParaRPr lang="en-US"/>
          </a:p>
        </p:txBody>
      </p:sp>
      <p:sp>
        <p:nvSpPr>
          <p:cNvPr id="5" name="TextBox 4"/>
          <p:cNvSpPr txBox="1"/>
          <p:nvPr/>
        </p:nvSpPr>
        <p:spPr>
          <a:xfrm>
            <a:off x="457200" y="1210962"/>
            <a:ext cx="8315325" cy="2831544"/>
          </a:xfrm>
          <a:prstGeom prst="rect">
            <a:avLst/>
          </a:prstGeom>
          <a:noFill/>
        </p:spPr>
        <p:txBody>
          <a:bodyPr wrap="square" rtlCol="0">
            <a:spAutoFit/>
          </a:bodyPr>
          <a:lstStyle/>
          <a:p>
            <a:pPr marL="285750" indent="-285750">
              <a:buFont typeface="Arial" panose="020B0604020202020204" pitchFamily="34" charset="0"/>
              <a:buChar char="•"/>
            </a:pPr>
            <a:r>
              <a:rPr lang="en-US" dirty="0">
                <a:cs typeface="Museo Sans 500"/>
              </a:rPr>
              <a:t>Contains State and Federal requirements, accrediting organizational changes, guidelines and procedures when rendering medical services to members</a:t>
            </a:r>
          </a:p>
          <a:p>
            <a:endParaRPr lang="en-US" dirty="0">
              <a:cs typeface="Museo Sans 500"/>
            </a:endParaRPr>
          </a:p>
          <a:p>
            <a:pPr marL="285750" indent="-285750">
              <a:buFont typeface="Arial" panose="020B0604020202020204" pitchFamily="34" charset="0"/>
              <a:buChar char="•"/>
            </a:pPr>
            <a:r>
              <a:rPr lang="en-US" dirty="0">
                <a:cs typeface="Museo Sans 500"/>
              </a:rPr>
              <a:t>Material changes to this manual, requires notification and then takes effect 60 days from distribution</a:t>
            </a:r>
          </a:p>
          <a:p>
            <a:pPr marL="742950" lvl="1" indent="-285750">
              <a:buFont typeface="Arial" panose="020B0604020202020204" pitchFamily="34" charset="0"/>
              <a:buChar char="•"/>
            </a:pPr>
            <a:r>
              <a:rPr lang="en-US" sz="1600" dirty="0">
                <a:cs typeface="Museo Sans 500"/>
              </a:rPr>
              <a:t>Current initiative underway throughout HNE, updates coming January 2021</a:t>
            </a:r>
          </a:p>
          <a:p>
            <a:endParaRPr lang="en-US" dirty="0">
              <a:cs typeface="Museo Sans 500"/>
            </a:endParaRPr>
          </a:p>
          <a:p>
            <a:pPr marL="285750" indent="-285750">
              <a:buFont typeface="Arial" panose="020B0604020202020204" pitchFamily="34" charset="0"/>
              <a:buChar char="•"/>
            </a:pPr>
            <a:r>
              <a:rPr lang="en-US" dirty="0">
                <a:cs typeface="Museo Sans 500"/>
              </a:rPr>
              <a:t>Can be found on </a:t>
            </a:r>
            <a:r>
              <a:rPr lang="en-US" i="1" u="sng" dirty="0">
                <a:cs typeface="Museo Sans 500"/>
              </a:rPr>
              <a:t>http://healthnewengland.org/provider</a:t>
            </a:r>
            <a:r>
              <a:rPr lang="en-US" dirty="0">
                <a:cs typeface="Museo Sans 500"/>
              </a:rPr>
              <a:t> as well as our secure provider portal (https://www.hnedirect.com) </a:t>
            </a:r>
          </a:p>
        </p:txBody>
      </p:sp>
      <p:pic>
        <p:nvPicPr>
          <p:cNvPr id="6" name="Picture 5"/>
          <p:cNvPicPr>
            <a:picLocks noChangeAspect="1"/>
          </p:cNvPicPr>
          <p:nvPr/>
        </p:nvPicPr>
        <p:blipFill>
          <a:blip r:embed="rId2"/>
          <a:stretch>
            <a:fillRect/>
          </a:stretch>
        </p:blipFill>
        <p:spPr>
          <a:xfrm>
            <a:off x="5305202" y="3922776"/>
            <a:ext cx="3254239" cy="2433574"/>
          </a:xfrm>
          <a:prstGeom prst="rect">
            <a:avLst/>
          </a:prstGeom>
        </p:spPr>
      </p:pic>
    </p:spTree>
    <p:extLst>
      <p:ext uri="{BB962C8B-B14F-4D97-AF65-F5344CB8AC3E}">
        <p14:creationId xmlns:p14="http://schemas.microsoft.com/office/powerpoint/2010/main" val="397663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a:xfrm>
            <a:off x="457200" y="1509304"/>
            <a:ext cx="8229600" cy="4847046"/>
          </a:xfrm>
        </p:spPr>
        <p:txBody>
          <a:bodyPr>
            <a:normAutofit fontScale="77500" lnSpcReduction="20000"/>
          </a:bodyPr>
          <a:lstStyle/>
          <a:p>
            <a:r>
              <a:rPr lang="en-US" dirty="0"/>
              <a:t>Introductions</a:t>
            </a:r>
          </a:p>
          <a:p>
            <a:r>
              <a:rPr lang="en-US" dirty="0"/>
              <a:t>Working with Health New England</a:t>
            </a:r>
          </a:p>
          <a:p>
            <a:pPr lvl="1"/>
            <a:r>
              <a:rPr lang="en-US" dirty="0"/>
              <a:t>ID cards</a:t>
            </a:r>
          </a:p>
          <a:p>
            <a:pPr lvl="1"/>
            <a:r>
              <a:rPr lang="en-US" dirty="0"/>
              <a:t>Public Site (healthnewengland.org)</a:t>
            </a:r>
          </a:p>
          <a:p>
            <a:pPr lvl="1"/>
            <a:r>
              <a:rPr lang="en-US" dirty="0"/>
              <a:t>Provider Matters</a:t>
            </a:r>
          </a:p>
          <a:p>
            <a:pPr lvl="1"/>
            <a:r>
              <a:rPr lang="en-US" dirty="0"/>
              <a:t>Specialty Partners</a:t>
            </a:r>
          </a:p>
          <a:p>
            <a:pPr lvl="1"/>
            <a:r>
              <a:rPr lang="en-US" dirty="0"/>
              <a:t>Provider Portal (hnedirect.com)</a:t>
            </a:r>
          </a:p>
          <a:p>
            <a:pPr lvl="1"/>
            <a:r>
              <a:rPr lang="en-US" dirty="0"/>
              <a:t>Provider Manual</a:t>
            </a:r>
          </a:p>
          <a:p>
            <a:pPr lvl="1"/>
            <a:r>
              <a:rPr lang="en-US" dirty="0"/>
              <a:t>Prior Authorization</a:t>
            </a:r>
          </a:p>
          <a:p>
            <a:pPr lvl="1"/>
            <a:r>
              <a:rPr lang="en-US" dirty="0"/>
              <a:t>Telehealth</a:t>
            </a:r>
          </a:p>
          <a:p>
            <a:pPr lvl="1"/>
            <a:r>
              <a:rPr lang="en-US" dirty="0"/>
              <a:t>Claims Editing Rules</a:t>
            </a:r>
          </a:p>
          <a:p>
            <a:pPr lvl="1"/>
            <a:r>
              <a:rPr lang="en-US" dirty="0"/>
              <a:t>CMS Editing Edit</a:t>
            </a:r>
          </a:p>
          <a:p>
            <a:pPr lvl="1"/>
            <a:r>
              <a:rPr lang="en-US" dirty="0"/>
              <a:t>Appeals</a:t>
            </a:r>
          </a:p>
          <a:p>
            <a:r>
              <a:rPr lang="en-US" dirty="0"/>
              <a:t>Vendor Partnerships</a:t>
            </a:r>
          </a:p>
          <a:p>
            <a:r>
              <a:rPr lang="en-US" dirty="0"/>
              <a:t>Medicare Supplement Plan</a:t>
            </a:r>
          </a:p>
          <a:p>
            <a:r>
              <a:rPr lang="en-US" dirty="0"/>
              <a:t>Key Contacts</a:t>
            </a:r>
          </a:p>
          <a:p>
            <a:r>
              <a:rPr lang="en-US" dirty="0"/>
              <a:t>Questions</a:t>
            </a:r>
          </a:p>
          <a:p>
            <a:pPr marL="0" indent="0">
              <a:buNone/>
            </a:pPr>
            <a:endParaRPr lang="en-US" dirty="0"/>
          </a:p>
          <a:p>
            <a:endParaRPr lang="en-US" dirty="0"/>
          </a:p>
          <a:p>
            <a:endParaRPr lang="en-US" dirty="0"/>
          </a:p>
          <a:p>
            <a:endParaRPr lang="en-US" dirty="0"/>
          </a:p>
          <a:p>
            <a:pPr marL="0" indent="0">
              <a:buNone/>
            </a:pPr>
            <a:endParaRPr lang="en-US" dirty="0"/>
          </a:p>
          <a:p>
            <a:pPr marL="0" indent="0">
              <a:buNone/>
            </a:pPr>
            <a:endParaRPr lang="en-US" dirty="0"/>
          </a:p>
          <a:p>
            <a:pPr marL="0" indent="0">
              <a:buNone/>
            </a:pP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3BBB3D11-98FF-9A4C-8492-68051C44350C}" type="slidenum">
              <a:rPr lang="en-US" smtClean="0"/>
              <a:pPr/>
              <a:t>2</a:t>
            </a:fld>
            <a:endParaRPr lang="en-US"/>
          </a:p>
        </p:txBody>
      </p:sp>
    </p:spTree>
    <p:extLst>
      <p:ext uri="{BB962C8B-B14F-4D97-AF65-F5344CB8AC3E}">
        <p14:creationId xmlns:p14="http://schemas.microsoft.com/office/powerpoint/2010/main" val="31943341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Prior Authorization</a:t>
            </a:r>
          </a:p>
        </p:txBody>
      </p:sp>
      <p:sp>
        <p:nvSpPr>
          <p:cNvPr id="3" name="Slide Number Placeholder 2"/>
          <p:cNvSpPr>
            <a:spLocks noGrp="1"/>
          </p:cNvSpPr>
          <p:nvPr>
            <p:ph type="sldNum" sz="quarter" idx="10"/>
          </p:nvPr>
        </p:nvSpPr>
        <p:spPr/>
        <p:txBody>
          <a:bodyPr/>
          <a:lstStyle/>
          <a:p>
            <a:fld id="{3BBB3D11-98FF-9A4C-8492-68051C44350C}" type="slidenum">
              <a:rPr lang="en-US" smtClean="0"/>
              <a:pPr/>
              <a:t>20</a:t>
            </a:fld>
            <a:endParaRPr lang="en-US"/>
          </a:p>
        </p:txBody>
      </p:sp>
      <p:sp>
        <p:nvSpPr>
          <p:cNvPr id="4" name="Rectangle 3"/>
          <p:cNvSpPr/>
          <p:nvPr/>
        </p:nvSpPr>
        <p:spPr>
          <a:xfrm>
            <a:off x="457200" y="1532238"/>
            <a:ext cx="8513805" cy="3416320"/>
          </a:xfrm>
          <a:prstGeom prst="rect">
            <a:avLst/>
          </a:prstGeom>
        </p:spPr>
        <p:txBody>
          <a:bodyPr wrap="square">
            <a:spAutoFit/>
          </a:bodyPr>
          <a:lstStyle/>
          <a:p>
            <a:pPr marL="285750" indent="-285750">
              <a:buFont typeface="Arial" panose="020B0604020202020204" pitchFamily="34" charset="0"/>
              <a:buChar char="•"/>
            </a:pPr>
            <a:r>
              <a:rPr lang="en-US" dirty="0">
                <a:cs typeface="Arial"/>
              </a:rPr>
              <a:t>Guidelines for procedures and services requiring prior authorization, can be found in the </a:t>
            </a:r>
            <a:r>
              <a:rPr lang="en-US" i="1" dirty="0">
                <a:cs typeface="Arial"/>
              </a:rPr>
              <a:t>Provider Manual </a:t>
            </a:r>
          </a:p>
          <a:p>
            <a:pPr marL="285750" indent="-285750">
              <a:buFont typeface="Arial" panose="020B0604020202020204" pitchFamily="34" charset="0"/>
              <a:buChar char="•"/>
            </a:pPr>
            <a:endParaRPr lang="en-US" dirty="0">
              <a:cs typeface="Arial"/>
            </a:endParaRPr>
          </a:p>
          <a:p>
            <a:pPr marL="285750" indent="-285750">
              <a:buFont typeface="Arial" panose="020B0604020202020204" pitchFamily="34" charset="0"/>
              <a:buChar char="•"/>
            </a:pPr>
            <a:r>
              <a:rPr lang="en-US" dirty="0">
                <a:cs typeface="Arial"/>
              </a:rPr>
              <a:t>To verify a specific service, procedure, or treatment requiring prior </a:t>
            </a:r>
            <a:br>
              <a:rPr lang="en-US" dirty="0">
                <a:cs typeface="Arial"/>
              </a:rPr>
            </a:br>
            <a:r>
              <a:rPr lang="en-US" dirty="0">
                <a:cs typeface="Arial"/>
              </a:rPr>
              <a:t>authorization, contact HNE Health Services directly at (</a:t>
            </a:r>
            <a:r>
              <a:rPr lang="en-US" i="1" dirty="0">
                <a:cs typeface="Arial"/>
              </a:rPr>
              <a:t>413) 787-4000</a:t>
            </a:r>
            <a:r>
              <a:rPr lang="en-US" dirty="0">
                <a:cs typeface="Arial"/>
              </a:rPr>
              <a:t>, </a:t>
            </a:r>
            <a:br>
              <a:rPr lang="en-US" dirty="0">
                <a:cs typeface="Arial"/>
              </a:rPr>
            </a:br>
            <a:r>
              <a:rPr lang="en-US" dirty="0">
                <a:cs typeface="Arial"/>
              </a:rPr>
              <a:t>extension </a:t>
            </a:r>
            <a:r>
              <a:rPr lang="en-US" i="1" dirty="0">
                <a:cs typeface="Arial"/>
              </a:rPr>
              <a:t>5027</a:t>
            </a:r>
            <a:r>
              <a:rPr lang="en-US" dirty="0">
                <a:cs typeface="Arial"/>
              </a:rPr>
              <a:t> or (</a:t>
            </a:r>
            <a:r>
              <a:rPr lang="en-US" i="1" dirty="0">
                <a:cs typeface="Arial"/>
              </a:rPr>
              <a:t>800) 842-4464</a:t>
            </a:r>
            <a:r>
              <a:rPr lang="en-US" dirty="0">
                <a:cs typeface="Arial"/>
              </a:rPr>
              <a:t>, extension </a:t>
            </a:r>
            <a:r>
              <a:rPr lang="en-US" i="1" dirty="0">
                <a:cs typeface="Arial"/>
              </a:rPr>
              <a:t>5027</a:t>
            </a:r>
            <a:r>
              <a:rPr lang="en-US" dirty="0">
                <a:cs typeface="Arial"/>
              </a:rPr>
              <a:t>, or HNE Member Services at (</a:t>
            </a:r>
            <a:r>
              <a:rPr lang="en-US" i="1" dirty="0">
                <a:cs typeface="Arial"/>
              </a:rPr>
              <a:t>800) 310-2835</a:t>
            </a:r>
          </a:p>
          <a:p>
            <a:pPr marL="285750" indent="-285750">
              <a:buFont typeface="Arial" panose="020B0604020202020204" pitchFamily="34" charset="0"/>
              <a:buChar char="•"/>
            </a:pPr>
            <a:endParaRPr lang="en-US" i="1" dirty="0">
              <a:cs typeface="Arial"/>
            </a:endParaRPr>
          </a:p>
          <a:p>
            <a:pPr marL="285750" indent="-285750">
              <a:buFont typeface="Arial" panose="020B0604020202020204" pitchFamily="34" charset="0"/>
              <a:buChar char="•"/>
            </a:pPr>
            <a:r>
              <a:rPr lang="en-US" dirty="0">
                <a:cs typeface="Arial"/>
              </a:rPr>
              <a:t>Form can be located at </a:t>
            </a:r>
          </a:p>
          <a:p>
            <a:r>
              <a:rPr lang="en-US" dirty="0">
                <a:cs typeface="Arial"/>
              </a:rPr>
              <a:t>     </a:t>
            </a:r>
            <a:r>
              <a:rPr lang="en-US" i="1" u="sng" dirty="0">
                <a:cs typeface="Arial"/>
              </a:rPr>
              <a:t>http://healthnewengland.org/forms</a:t>
            </a:r>
          </a:p>
          <a:p>
            <a:endParaRPr lang="en-US" b="1" dirty="0">
              <a:cs typeface="Arial"/>
            </a:endParaRPr>
          </a:p>
          <a:p>
            <a:endParaRPr lang="en-US" b="1" dirty="0">
              <a:cs typeface="Arial"/>
            </a:endParaRPr>
          </a:p>
        </p:txBody>
      </p:sp>
      <p:pic>
        <p:nvPicPr>
          <p:cNvPr id="5" name="Picture 4"/>
          <p:cNvPicPr>
            <a:picLocks noChangeAspect="1"/>
          </p:cNvPicPr>
          <p:nvPr/>
        </p:nvPicPr>
        <p:blipFill>
          <a:blip r:embed="rId2"/>
          <a:stretch>
            <a:fillRect/>
          </a:stretch>
        </p:blipFill>
        <p:spPr>
          <a:xfrm>
            <a:off x="4714102" y="3244017"/>
            <a:ext cx="3369275" cy="3112334"/>
          </a:xfrm>
          <a:prstGeom prst="rect">
            <a:avLst/>
          </a:prstGeom>
        </p:spPr>
      </p:pic>
    </p:spTree>
    <p:extLst>
      <p:ext uri="{BB962C8B-B14F-4D97-AF65-F5344CB8AC3E}">
        <p14:creationId xmlns:p14="http://schemas.microsoft.com/office/powerpoint/2010/main" val="21958020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Telehealth </a:t>
            </a:r>
          </a:p>
        </p:txBody>
      </p:sp>
      <p:sp>
        <p:nvSpPr>
          <p:cNvPr id="4" name="Slide Number Placeholder 3"/>
          <p:cNvSpPr>
            <a:spLocks noGrp="1"/>
          </p:cNvSpPr>
          <p:nvPr>
            <p:ph type="sldNum" sz="quarter" idx="10"/>
          </p:nvPr>
        </p:nvSpPr>
        <p:spPr/>
        <p:txBody>
          <a:bodyPr/>
          <a:lstStyle/>
          <a:p>
            <a:fld id="{3BBB3D11-98FF-9A4C-8492-68051C44350C}" type="slidenum">
              <a:rPr lang="en-US" smtClean="0"/>
              <a:pPr/>
              <a:t>21</a:t>
            </a:fld>
            <a:endParaRPr lang="en-US"/>
          </a:p>
        </p:txBody>
      </p:sp>
      <p:sp>
        <p:nvSpPr>
          <p:cNvPr id="3" name="Content Placeholder 2"/>
          <p:cNvSpPr>
            <a:spLocks noGrp="1"/>
          </p:cNvSpPr>
          <p:nvPr>
            <p:ph idx="1"/>
          </p:nvPr>
        </p:nvSpPr>
        <p:spPr>
          <a:xfrm>
            <a:off x="457200" y="1197864"/>
            <a:ext cx="8229600" cy="5158486"/>
          </a:xfrm>
        </p:spPr>
        <p:txBody>
          <a:bodyPr>
            <a:normAutofit/>
          </a:bodyPr>
          <a:lstStyle/>
          <a:p>
            <a:r>
              <a:rPr lang="en-US" dirty="0"/>
              <a:t>CMS rules will apply</a:t>
            </a:r>
          </a:p>
          <a:p>
            <a:r>
              <a:rPr lang="en-US" dirty="0"/>
              <a:t>Resources to understand CMS rules as it pertains to CPT / HCPC codes, modifiers, place of service</a:t>
            </a:r>
          </a:p>
          <a:p>
            <a:pPr lvl="1"/>
            <a:r>
              <a:rPr lang="en-US" dirty="0">
                <a:hlinkClick r:id="rId2"/>
              </a:rPr>
              <a:t>https://www.ama-assn.org/amaone/cpt-current-procedural-terminology</a:t>
            </a:r>
            <a:endParaRPr lang="en-US" dirty="0"/>
          </a:p>
          <a:p>
            <a:pPr lvl="1"/>
            <a:r>
              <a:rPr lang="en-US" dirty="0">
                <a:hlinkClick r:id="rId3"/>
              </a:rPr>
              <a:t>https://www.cms.gov/Medicare/Coding/ICD10</a:t>
            </a:r>
            <a:endParaRPr lang="en-US" dirty="0"/>
          </a:p>
          <a:p>
            <a:pPr marL="0" indent="0">
              <a:buNone/>
            </a:pPr>
            <a:endParaRPr lang="en-US" b="1" u="sng" dirty="0"/>
          </a:p>
          <a:p>
            <a:pPr marL="0" indent="0">
              <a:buNone/>
            </a:pPr>
            <a:r>
              <a:rPr lang="en-US" b="1" u="sng" dirty="0"/>
              <a:t>Coming Soon</a:t>
            </a:r>
          </a:p>
          <a:p>
            <a:r>
              <a:rPr lang="en-US" dirty="0"/>
              <a:t>Guidance from the Department of Insurance regarding telehealth outside of a pandemic is currently being reviewed by Senior Leadership</a:t>
            </a:r>
          </a:p>
        </p:txBody>
      </p:sp>
    </p:spTree>
    <p:extLst>
      <p:ext uri="{BB962C8B-B14F-4D97-AF65-F5344CB8AC3E}">
        <p14:creationId xmlns:p14="http://schemas.microsoft.com/office/powerpoint/2010/main" val="3364815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Update: </a:t>
            </a:r>
            <a:r>
              <a:rPr lang="en-US" dirty="0"/>
              <a:t>Telehealth Place </a:t>
            </a:r>
            <a:r>
              <a:rPr lang="en-US"/>
              <a:t>of Service</a:t>
            </a:r>
            <a:endParaRPr lang="en-US" dirty="0"/>
          </a:p>
        </p:txBody>
      </p:sp>
      <p:sp>
        <p:nvSpPr>
          <p:cNvPr id="4" name="Slide Number Placeholder 3"/>
          <p:cNvSpPr>
            <a:spLocks noGrp="1"/>
          </p:cNvSpPr>
          <p:nvPr>
            <p:ph type="sldNum" sz="quarter" idx="10"/>
          </p:nvPr>
        </p:nvSpPr>
        <p:spPr/>
        <p:txBody>
          <a:bodyPr/>
          <a:lstStyle/>
          <a:p>
            <a:fld id="{3BBB3D11-98FF-9A4C-8492-68051C44350C}" type="slidenum">
              <a:rPr lang="en-US" smtClean="0"/>
              <a:pPr/>
              <a:t>22</a:t>
            </a:fld>
            <a:endParaRPr lang="en-US"/>
          </a:p>
        </p:txBody>
      </p:sp>
      <p:sp>
        <p:nvSpPr>
          <p:cNvPr id="7" name="Content Placeholder 6"/>
          <p:cNvSpPr>
            <a:spLocks noGrp="1"/>
          </p:cNvSpPr>
          <p:nvPr>
            <p:ph idx="1"/>
          </p:nvPr>
        </p:nvSpPr>
        <p:spPr/>
        <p:txBody>
          <a:bodyPr/>
          <a:lstStyle/>
          <a:p>
            <a:r>
              <a:rPr lang="en-US" dirty="0"/>
              <a:t>Claims must be billed with POS 02 or 10</a:t>
            </a:r>
          </a:p>
        </p:txBody>
      </p:sp>
      <p:graphicFrame>
        <p:nvGraphicFramePr>
          <p:cNvPr id="8" name="Table 7"/>
          <p:cNvGraphicFramePr>
            <a:graphicFrameLocks noGrp="1"/>
          </p:cNvGraphicFramePr>
          <p:nvPr/>
        </p:nvGraphicFramePr>
        <p:xfrm>
          <a:off x="1285875" y="2605564"/>
          <a:ext cx="6572250" cy="2377440"/>
        </p:xfrm>
        <a:graphic>
          <a:graphicData uri="http://schemas.openxmlformats.org/drawingml/2006/table">
            <a:tbl>
              <a:tblPr firstRow="1" firstCol="1" bandRow="1">
                <a:tableStyleId>{5C22544A-7EE6-4342-B048-85BDC9FD1C3A}</a:tableStyleId>
              </a:tblPr>
              <a:tblGrid>
                <a:gridCol w="628650">
                  <a:extLst>
                    <a:ext uri="{9D8B030D-6E8A-4147-A177-3AD203B41FA5}">
                      <a16:colId xmlns:a16="http://schemas.microsoft.com/office/drawing/2014/main" val="3845097208"/>
                    </a:ext>
                  </a:extLst>
                </a:gridCol>
                <a:gridCol w="914400">
                  <a:extLst>
                    <a:ext uri="{9D8B030D-6E8A-4147-A177-3AD203B41FA5}">
                      <a16:colId xmlns:a16="http://schemas.microsoft.com/office/drawing/2014/main" val="4106283321"/>
                    </a:ext>
                  </a:extLst>
                </a:gridCol>
                <a:gridCol w="5029200">
                  <a:extLst>
                    <a:ext uri="{9D8B030D-6E8A-4147-A177-3AD203B41FA5}">
                      <a16:colId xmlns:a16="http://schemas.microsoft.com/office/drawing/2014/main" val="80615153"/>
                    </a:ext>
                  </a:extLst>
                </a:gridCol>
              </a:tblGrid>
              <a:tr h="0">
                <a:tc>
                  <a:txBody>
                    <a:bodyPr/>
                    <a:lstStyle/>
                    <a:p>
                      <a:pPr marL="0" marR="0">
                        <a:spcBef>
                          <a:spcPts val="0"/>
                        </a:spcBef>
                        <a:spcAft>
                          <a:spcPts val="0"/>
                        </a:spcAft>
                      </a:pPr>
                      <a:r>
                        <a:rPr lang="en-US" sz="1200">
                          <a:effectLst/>
                        </a:rPr>
                        <a:t>POS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200">
                          <a:effectLst/>
                        </a:rPr>
                        <a:t>Modifier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200">
                          <a:effectLst/>
                        </a:rPr>
                        <a:t>Description </a:t>
                      </a:r>
                      <a:endParaRPr lang="en-US" sz="11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712911316"/>
                  </a:ext>
                </a:extLst>
              </a:tr>
              <a:tr h="0">
                <a:tc>
                  <a:txBody>
                    <a:bodyPr/>
                    <a:lstStyle/>
                    <a:p>
                      <a:pPr marL="0" marR="0" algn="ctr">
                        <a:spcBef>
                          <a:spcPts val="0"/>
                        </a:spcBef>
                        <a:spcAft>
                          <a:spcPts val="0"/>
                        </a:spcAft>
                      </a:pPr>
                      <a:r>
                        <a:rPr lang="en-US" sz="1200">
                          <a:effectLst/>
                        </a:rPr>
                        <a:t>02</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200">
                          <a:effectLst/>
                        </a:rPr>
                        <a:t>Effective January 1, 2022, Telehealth Provided Other than in Patient’s Home: The location where health services and health related services are provided or received through telecommunication technology. Patient is not located in their home when receiving health services or health related services through telecommunication technology.   </a:t>
                      </a:r>
                      <a:endParaRPr lang="en-US" sz="11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583949677"/>
                  </a:ext>
                </a:extLst>
              </a:tr>
              <a:tr h="0">
                <a:tc>
                  <a:txBody>
                    <a:bodyPr/>
                    <a:lstStyle/>
                    <a:p>
                      <a:pPr marL="0" marR="0" algn="ctr">
                        <a:spcBef>
                          <a:spcPts val="0"/>
                        </a:spcBef>
                        <a:spcAft>
                          <a:spcPts val="0"/>
                        </a:spcAft>
                      </a:pPr>
                      <a:r>
                        <a:rPr lang="en-US" sz="1200">
                          <a:effectLst/>
                        </a:rPr>
                        <a:t>10</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200" dirty="0">
                          <a:effectLst/>
                        </a:rPr>
                        <a:t>Effective January 1, 2022, Telehealth Provided in Patient’s Home: The location where health services and health related services are provided or received through telecommunication technology. Patient is located in their home (which is a location other than a hospital or other facility where the patient receives care in a private residence) when receiving health services or health related services through telecommunication technology.   </a:t>
                      </a:r>
                      <a:endParaRPr lang="en-US" sz="11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944124685"/>
                  </a:ext>
                </a:extLst>
              </a:tr>
            </a:tbl>
          </a:graphicData>
        </a:graphic>
      </p:graphicFrame>
    </p:spTree>
    <p:extLst>
      <p:ext uri="{BB962C8B-B14F-4D97-AF65-F5344CB8AC3E}">
        <p14:creationId xmlns:p14="http://schemas.microsoft.com/office/powerpoint/2010/main" val="152874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Claims Editing Rules</a:t>
            </a:r>
          </a:p>
        </p:txBody>
      </p:sp>
      <p:sp>
        <p:nvSpPr>
          <p:cNvPr id="4" name="Slide Number Placeholder 3"/>
          <p:cNvSpPr>
            <a:spLocks noGrp="1"/>
          </p:cNvSpPr>
          <p:nvPr>
            <p:ph type="sldNum" sz="quarter" idx="10"/>
          </p:nvPr>
        </p:nvSpPr>
        <p:spPr/>
        <p:txBody>
          <a:bodyPr/>
          <a:lstStyle/>
          <a:p>
            <a:fld id="{3BBB3D11-98FF-9A4C-8492-68051C44350C}" type="slidenum">
              <a:rPr lang="en-US" smtClean="0"/>
              <a:pPr/>
              <a:t>23</a:t>
            </a:fld>
            <a:endParaRPr lang="en-US"/>
          </a:p>
        </p:txBody>
      </p:sp>
      <p:sp>
        <p:nvSpPr>
          <p:cNvPr id="3" name="Content Placeholder 2"/>
          <p:cNvSpPr>
            <a:spLocks noGrp="1"/>
          </p:cNvSpPr>
          <p:nvPr>
            <p:ph idx="1"/>
          </p:nvPr>
        </p:nvSpPr>
        <p:spPr>
          <a:xfrm>
            <a:off x="457200" y="1197864"/>
            <a:ext cx="8229600" cy="4928300"/>
          </a:xfrm>
        </p:spPr>
        <p:txBody>
          <a:bodyPr>
            <a:normAutofit/>
          </a:bodyPr>
          <a:lstStyle/>
          <a:p>
            <a:pPr marL="0" indent="0">
              <a:buNone/>
            </a:pPr>
            <a:r>
              <a:rPr lang="en-US" dirty="0"/>
              <a:t>Claim review against industry rules and coding guidelines</a:t>
            </a:r>
          </a:p>
          <a:p>
            <a:pPr lvl="1"/>
            <a:r>
              <a:rPr lang="en-US" dirty="0"/>
              <a:t>National Coverage Determination (NCD) and Local Coverage Determination (LCD) Rules</a:t>
            </a:r>
          </a:p>
          <a:p>
            <a:pPr lvl="1"/>
            <a:r>
              <a:rPr lang="en-US" dirty="0"/>
              <a:t>Rules and edits are consistent with CPT, ICD, CMS, and Health New England Payment Policies</a:t>
            </a:r>
          </a:p>
          <a:p>
            <a:pPr marL="0" indent="0">
              <a:buNone/>
            </a:pPr>
            <a:endParaRPr lang="en-US" dirty="0"/>
          </a:p>
          <a:p>
            <a:pPr marL="0" indent="0">
              <a:buNone/>
            </a:pPr>
            <a:r>
              <a:rPr lang="en-US" dirty="0"/>
              <a:t>Helpful links: </a:t>
            </a:r>
          </a:p>
          <a:p>
            <a:pPr lvl="1"/>
            <a:r>
              <a:rPr lang="en-US" dirty="0">
                <a:hlinkClick r:id="rId2"/>
              </a:rPr>
              <a:t>CMS National and Local Coverage Determinations Indexes</a:t>
            </a:r>
            <a:endParaRPr lang="en-US" dirty="0"/>
          </a:p>
          <a:p>
            <a:pPr lvl="1"/>
            <a:r>
              <a:rPr lang="en-US">
                <a:hlinkClick r:id="rId3"/>
              </a:rPr>
              <a:t>NGSMedicare.com</a:t>
            </a:r>
            <a:r>
              <a:rPr lang="en-US" dirty="0"/>
              <a:t> &gt; In the “</a:t>
            </a:r>
            <a:r>
              <a:rPr lang="en-US" b="1" dirty="0"/>
              <a:t>Continue as Guest</a:t>
            </a:r>
            <a:r>
              <a:rPr lang="en-US" dirty="0"/>
              <a:t>” Box, select Part B Provider and your state</a:t>
            </a:r>
          </a:p>
          <a:p>
            <a:pPr lvl="1"/>
            <a:r>
              <a:rPr lang="en-US" dirty="0">
                <a:hlinkClick r:id="rId4"/>
              </a:rPr>
              <a:t>https://healthnewengland.org/Providers/Resources</a:t>
            </a:r>
            <a:r>
              <a:rPr lang="en-US" dirty="0"/>
              <a:t>, Click “Payment Policies”</a:t>
            </a:r>
          </a:p>
          <a:p>
            <a:pPr marL="457200" lvl="1" indent="0">
              <a:buNone/>
            </a:pPr>
            <a:r>
              <a:rPr lang="en-US" dirty="0"/>
              <a:t> </a:t>
            </a:r>
          </a:p>
        </p:txBody>
      </p:sp>
    </p:spTree>
    <p:extLst>
      <p:ext uri="{BB962C8B-B14F-4D97-AF65-F5344CB8AC3E}">
        <p14:creationId xmlns:p14="http://schemas.microsoft.com/office/powerpoint/2010/main" val="9459555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CMS Claims Edits</a:t>
            </a:r>
          </a:p>
        </p:txBody>
      </p:sp>
      <p:sp>
        <p:nvSpPr>
          <p:cNvPr id="3" name="Content Placeholder 2"/>
          <p:cNvSpPr>
            <a:spLocks noGrp="1"/>
          </p:cNvSpPr>
          <p:nvPr>
            <p:ph idx="1"/>
          </p:nvPr>
        </p:nvSpPr>
        <p:spPr/>
        <p:txBody>
          <a:bodyPr>
            <a:normAutofit fontScale="62500" lnSpcReduction="20000"/>
          </a:bodyPr>
          <a:lstStyle/>
          <a:p>
            <a:endParaRPr lang="en-US" dirty="0"/>
          </a:p>
          <a:p>
            <a:r>
              <a:rPr lang="en-US" dirty="0">
                <a:hlinkClick r:id="rId2"/>
              </a:rPr>
              <a:t>Lipid Testing 190.23</a:t>
            </a:r>
            <a:endParaRPr lang="en-US" dirty="0"/>
          </a:p>
          <a:p>
            <a:r>
              <a:rPr lang="en-US" dirty="0">
                <a:hlinkClick r:id="rId3"/>
              </a:rPr>
              <a:t>Thyroid Testing 190.22</a:t>
            </a:r>
            <a:endParaRPr lang="en-US" dirty="0"/>
          </a:p>
          <a:p>
            <a:r>
              <a:rPr lang="en-US" dirty="0">
                <a:hlinkClick r:id="rId4"/>
              </a:rPr>
              <a:t>STI 210.10</a:t>
            </a:r>
            <a:r>
              <a:rPr lang="en-US" dirty="0"/>
              <a:t> </a:t>
            </a:r>
          </a:p>
          <a:p>
            <a:r>
              <a:rPr lang="en-US" dirty="0">
                <a:hlinkClick r:id="rId5"/>
              </a:rPr>
              <a:t>(L33574) Visual Fields Testing </a:t>
            </a:r>
            <a:endParaRPr lang="en-US" dirty="0"/>
          </a:p>
          <a:p>
            <a:r>
              <a:rPr lang="en-US" dirty="0">
                <a:hlinkClick r:id="rId6"/>
              </a:rPr>
              <a:t>(L37535) Vitamin D Assay Testing </a:t>
            </a:r>
            <a:endParaRPr lang="en-US" dirty="0"/>
          </a:p>
          <a:p>
            <a:r>
              <a:rPr lang="en-US" dirty="0">
                <a:hlinkClick r:id="rId7"/>
              </a:rPr>
              <a:t>Urine Drug Testing (L36037)</a:t>
            </a:r>
            <a:endParaRPr lang="en-US" dirty="0"/>
          </a:p>
          <a:p>
            <a:r>
              <a:rPr lang="en-US" dirty="0">
                <a:hlinkClick r:id="rId8"/>
              </a:rPr>
              <a:t>LCD Removal of Benign Skin Lesions (A54602)</a:t>
            </a:r>
            <a:endParaRPr lang="en-US" dirty="0"/>
          </a:p>
          <a:p>
            <a:r>
              <a:rPr lang="en-US" dirty="0">
                <a:hlinkClick r:id="rId9"/>
              </a:rPr>
              <a:t>Glycated Hemoglobin/Glycated Protein​ (190.21)​</a:t>
            </a:r>
            <a:r>
              <a:rPr lang="en-US" dirty="0"/>
              <a:t>     </a:t>
            </a:r>
          </a:p>
          <a:p>
            <a:r>
              <a:rPr lang="en-US" dirty="0" err="1">
                <a:hlinkClick r:id="rId10"/>
              </a:rPr>
              <a:t>Pr</a:t>
            </a:r>
            <a:r>
              <a:rPr lang="en-US" dirty="0">
                <a:hlinkClick r:id="rId10"/>
              </a:rPr>
              <a:t>​</a:t>
            </a:r>
            <a:r>
              <a:rPr lang="en-US" dirty="0" err="1">
                <a:hlinkClick r:id="rId10"/>
              </a:rPr>
              <a:t>ostate</a:t>
            </a:r>
            <a:r>
              <a:rPr lang="en-US" dirty="0">
                <a:hlinkClick r:id="rId10"/>
              </a:rPr>
              <a:t> Cancer Screening Tests (210.1)</a:t>
            </a:r>
            <a:endParaRPr lang="en-US" dirty="0"/>
          </a:p>
          <a:p>
            <a:r>
              <a:rPr lang="en-US" dirty="0">
                <a:hlinkClick r:id="rId11"/>
              </a:rPr>
              <a:t>Serum Iron Studies (190.18)</a:t>
            </a:r>
            <a:r>
              <a:rPr lang="en-US" dirty="0"/>
              <a:t> </a:t>
            </a:r>
          </a:p>
          <a:p>
            <a:r>
              <a:rPr lang="en-US" dirty="0">
                <a:hlinkClick r:id="rId12"/>
              </a:rPr>
              <a:t>Prothrombin Time (PT) (190.17) </a:t>
            </a:r>
            <a:endParaRPr lang="en-US" dirty="0"/>
          </a:p>
          <a:p>
            <a:r>
              <a:rPr lang="en-US" dirty="0">
                <a:hlinkClick r:id="rId13"/>
              </a:rPr>
              <a:t>Urine Culture, Bacterial (190.12) </a:t>
            </a:r>
            <a:endParaRPr lang="en-US" dirty="0"/>
          </a:p>
          <a:p>
            <a:endParaRPr lang="en-US" dirty="0"/>
          </a:p>
          <a:p>
            <a:pPr marL="0" indent="0">
              <a:buNone/>
            </a:pPr>
            <a:r>
              <a:rPr lang="en-US" dirty="0"/>
              <a:t>Claims Editing Payment Policy is located at  </a:t>
            </a:r>
            <a:r>
              <a:rPr lang="en-US" u="sng" dirty="0">
                <a:hlinkClick r:id="rId14"/>
              </a:rPr>
              <a:t>https://healthnewengland.org/Providers/Resources</a:t>
            </a:r>
            <a:r>
              <a:rPr lang="en-US" dirty="0"/>
              <a:t>, click Payment Policy </a:t>
            </a:r>
          </a:p>
          <a:p>
            <a:endParaRPr lang="en-US" dirty="0"/>
          </a:p>
          <a:p>
            <a:endParaRPr lang="en-US" dirty="0"/>
          </a:p>
        </p:txBody>
      </p:sp>
      <p:sp>
        <p:nvSpPr>
          <p:cNvPr id="4" name="Slide Number Placeholder 3"/>
          <p:cNvSpPr>
            <a:spLocks noGrp="1"/>
          </p:cNvSpPr>
          <p:nvPr>
            <p:ph type="sldNum" sz="quarter" idx="10"/>
          </p:nvPr>
        </p:nvSpPr>
        <p:spPr/>
        <p:txBody>
          <a:bodyPr/>
          <a:lstStyle/>
          <a:p>
            <a:fld id="{3BBB3D11-98FF-9A4C-8492-68051C44350C}" type="slidenum">
              <a:rPr lang="en-US" smtClean="0"/>
              <a:pPr/>
              <a:t>24</a:t>
            </a:fld>
            <a:endParaRPr lang="en-US"/>
          </a:p>
        </p:txBody>
      </p:sp>
    </p:spTree>
    <p:extLst>
      <p:ext uri="{BB962C8B-B14F-4D97-AF65-F5344CB8AC3E}">
        <p14:creationId xmlns:p14="http://schemas.microsoft.com/office/powerpoint/2010/main" val="2724570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Provider Appeals (Dispute of Payment)</a:t>
            </a:r>
          </a:p>
        </p:txBody>
      </p:sp>
      <p:sp>
        <p:nvSpPr>
          <p:cNvPr id="4" name="Slide Number Placeholder 3"/>
          <p:cNvSpPr>
            <a:spLocks noGrp="1"/>
          </p:cNvSpPr>
          <p:nvPr>
            <p:ph type="sldNum" sz="quarter" idx="10"/>
          </p:nvPr>
        </p:nvSpPr>
        <p:spPr/>
        <p:txBody>
          <a:bodyPr/>
          <a:lstStyle/>
          <a:p>
            <a:fld id="{3BBB3D11-98FF-9A4C-8492-68051C44350C}" type="slidenum">
              <a:rPr lang="en-US" smtClean="0"/>
              <a:pPr/>
              <a:t>25</a:t>
            </a:fld>
            <a:endParaRPr lang="en-US"/>
          </a:p>
        </p:txBody>
      </p:sp>
      <p:sp>
        <p:nvSpPr>
          <p:cNvPr id="3" name="Content Placeholder 2"/>
          <p:cNvSpPr>
            <a:spLocks noGrp="1"/>
          </p:cNvSpPr>
          <p:nvPr>
            <p:ph idx="1"/>
          </p:nvPr>
        </p:nvSpPr>
        <p:spPr>
          <a:xfrm>
            <a:off x="457200" y="1279118"/>
            <a:ext cx="3604054" cy="5077232"/>
          </a:xfrm>
        </p:spPr>
        <p:txBody>
          <a:bodyPr>
            <a:normAutofit fontScale="85000" lnSpcReduction="10000"/>
          </a:bodyPr>
          <a:lstStyle/>
          <a:p>
            <a:pPr marL="0" indent="0">
              <a:buNone/>
            </a:pPr>
            <a:endParaRPr lang="en-US" dirty="0"/>
          </a:p>
          <a:p>
            <a:r>
              <a:rPr lang="en-US" dirty="0"/>
              <a:t>Provider has a right to appeal.</a:t>
            </a:r>
          </a:p>
          <a:p>
            <a:r>
              <a:rPr lang="en-US" dirty="0"/>
              <a:t>Denied claim review comes to Provider Relations/Appeals Dept. </a:t>
            </a:r>
          </a:p>
          <a:p>
            <a:pPr lvl="1"/>
            <a:r>
              <a:rPr lang="en-US" dirty="0"/>
              <a:t>Fill out claim review form </a:t>
            </a:r>
            <a:r>
              <a:rPr lang="en-US" b="1" dirty="0"/>
              <a:t>(All fields must be completed)</a:t>
            </a:r>
          </a:p>
          <a:p>
            <a:pPr lvl="1"/>
            <a:r>
              <a:rPr lang="en-US" dirty="0"/>
              <a:t>Provide all necessary paperwork</a:t>
            </a:r>
          </a:p>
          <a:p>
            <a:pPr lvl="1"/>
            <a:r>
              <a:rPr lang="en-US" dirty="0"/>
              <a:t>Fax or mail USPS</a:t>
            </a:r>
          </a:p>
          <a:p>
            <a:r>
              <a:rPr lang="en-US" dirty="0"/>
              <a:t>HNE will provide a determination within 90 business days</a:t>
            </a:r>
          </a:p>
          <a:p>
            <a:r>
              <a:rPr lang="en-US" dirty="0"/>
              <a:t>Coordination of Benefits (COB) disputes are managed by the </a:t>
            </a:r>
            <a:r>
              <a:rPr lang="en-US" i="1" dirty="0"/>
              <a:t>Revenue Assurance and Risk Management Department. </a:t>
            </a:r>
            <a:r>
              <a:rPr lang="en-US" dirty="0"/>
              <a:t>Reference Provider Manual for timeframes. </a:t>
            </a:r>
          </a:p>
        </p:txBody>
      </p:sp>
      <p:pic>
        <p:nvPicPr>
          <p:cNvPr id="13" name="Picture 12"/>
          <p:cNvPicPr>
            <a:picLocks noChangeAspect="1"/>
          </p:cNvPicPr>
          <p:nvPr/>
        </p:nvPicPr>
        <p:blipFill>
          <a:blip r:embed="rId2"/>
          <a:stretch>
            <a:fillRect/>
          </a:stretch>
        </p:blipFill>
        <p:spPr>
          <a:xfrm>
            <a:off x="4707924" y="1404055"/>
            <a:ext cx="3669957" cy="4794918"/>
          </a:xfrm>
          <a:prstGeom prst="rect">
            <a:avLst/>
          </a:prstGeom>
        </p:spPr>
      </p:pic>
    </p:spTree>
    <p:extLst>
      <p:ext uri="{BB962C8B-B14F-4D97-AF65-F5344CB8AC3E}">
        <p14:creationId xmlns:p14="http://schemas.microsoft.com/office/powerpoint/2010/main" val="25075127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Provider Appeal (Dispute of Payment)</a:t>
            </a:r>
          </a:p>
        </p:txBody>
      </p:sp>
      <p:sp>
        <p:nvSpPr>
          <p:cNvPr id="4" name="Slide Number Placeholder 3"/>
          <p:cNvSpPr>
            <a:spLocks noGrp="1"/>
          </p:cNvSpPr>
          <p:nvPr>
            <p:ph type="sldNum" sz="quarter" idx="10"/>
          </p:nvPr>
        </p:nvSpPr>
        <p:spPr/>
        <p:txBody>
          <a:bodyPr/>
          <a:lstStyle/>
          <a:p>
            <a:fld id="{3BBB3D11-98FF-9A4C-8492-68051C44350C}" type="slidenum">
              <a:rPr lang="en-US" smtClean="0"/>
              <a:pPr/>
              <a:t>26</a:t>
            </a:fld>
            <a:endParaRPr lang="en-US"/>
          </a:p>
        </p:txBody>
      </p:sp>
      <p:sp>
        <p:nvSpPr>
          <p:cNvPr id="3" name="Content Placeholder 2"/>
          <p:cNvSpPr>
            <a:spLocks noGrp="1"/>
          </p:cNvSpPr>
          <p:nvPr>
            <p:ph idx="1"/>
          </p:nvPr>
        </p:nvSpPr>
        <p:spPr>
          <a:xfrm>
            <a:off x="680998" y="1773936"/>
            <a:ext cx="7548601" cy="4582414"/>
          </a:xfrm>
        </p:spPr>
        <p:txBody>
          <a:bodyPr>
            <a:normAutofit/>
          </a:bodyPr>
          <a:lstStyle/>
          <a:p>
            <a:pPr lvl="1"/>
            <a:endParaRPr lang="en-US" dirty="0"/>
          </a:p>
          <a:p>
            <a:pPr marL="0" indent="0">
              <a:buNone/>
            </a:pPr>
            <a:endParaRPr lang="en-US" dirty="0"/>
          </a:p>
        </p:txBody>
      </p:sp>
      <p:pic>
        <p:nvPicPr>
          <p:cNvPr id="5" name="Picture 4"/>
          <p:cNvPicPr>
            <a:picLocks noChangeAspect="1"/>
          </p:cNvPicPr>
          <p:nvPr/>
        </p:nvPicPr>
        <p:blipFill>
          <a:blip r:embed="rId2"/>
          <a:stretch>
            <a:fillRect/>
          </a:stretch>
        </p:blipFill>
        <p:spPr>
          <a:xfrm>
            <a:off x="1529218" y="1539764"/>
            <a:ext cx="5852160" cy="4687071"/>
          </a:xfrm>
          <a:prstGeom prst="rect">
            <a:avLst/>
          </a:prstGeom>
        </p:spPr>
      </p:pic>
      <p:sp>
        <p:nvSpPr>
          <p:cNvPr id="6" name="TextBox 5"/>
          <p:cNvSpPr txBox="1"/>
          <p:nvPr/>
        </p:nvSpPr>
        <p:spPr>
          <a:xfrm>
            <a:off x="457200" y="1170432"/>
            <a:ext cx="2706624" cy="369332"/>
          </a:xfrm>
          <a:prstGeom prst="rect">
            <a:avLst/>
          </a:prstGeom>
          <a:noFill/>
        </p:spPr>
        <p:txBody>
          <a:bodyPr wrap="square" rtlCol="0">
            <a:spAutoFit/>
          </a:bodyPr>
          <a:lstStyle/>
          <a:p>
            <a:r>
              <a:rPr lang="en-US" b="1" dirty="0" err="1">
                <a:latin typeface="Museo Sans 500"/>
                <a:cs typeface="Museo Sans 500"/>
              </a:rPr>
              <a:t>Zelis</a:t>
            </a:r>
            <a:r>
              <a:rPr lang="en-US" b="1" dirty="0">
                <a:latin typeface="Museo Sans 500"/>
                <a:cs typeface="Museo Sans 500"/>
              </a:rPr>
              <a:t> Appeal Process:</a:t>
            </a:r>
          </a:p>
        </p:txBody>
      </p:sp>
    </p:spTree>
    <p:extLst>
      <p:ext uri="{BB962C8B-B14F-4D97-AF65-F5344CB8AC3E}">
        <p14:creationId xmlns:p14="http://schemas.microsoft.com/office/powerpoint/2010/main" val="6520556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2800" b="1" dirty="0"/>
              <a:t>Vendor Partnerships</a:t>
            </a:r>
            <a:endParaRPr lang="en-US" dirty="0"/>
          </a:p>
        </p:txBody>
      </p:sp>
    </p:spTree>
    <p:extLst>
      <p:ext uri="{BB962C8B-B14F-4D97-AF65-F5344CB8AC3E}">
        <p14:creationId xmlns:p14="http://schemas.microsoft.com/office/powerpoint/2010/main" val="12247659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Audit, Authorization, Benefits &amp; Pricing</a:t>
            </a:r>
          </a:p>
        </p:txBody>
      </p:sp>
      <p:sp>
        <p:nvSpPr>
          <p:cNvPr id="4" name="Slide Number Placeholder 3"/>
          <p:cNvSpPr>
            <a:spLocks noGrp="1"/>
          </p:cNvSpPr>
          <p:nvPr>
            <p:ph type="sldNum" sz="quarter" idx="10"/>
          </p:nvPr>
        </p:nvSpPr>
        <p:spPr/>
        <p:txBody>
          <a:bodyPr/>
          <a:lstStyle/>
          <a:p>
            <a:fld id="{3BBB3D11-98FF-9A4C-8492-68051C44350C}" type="slidenum">
              <a:rPr lang="en-US" smtClean="0"/>
              <a:pPr/>
              <a:t>28</a:t>
            </a:fld>
            <a:endParaRPr lang="en-US"/>
          </a:p>
        </p:txBody>
      </p:sp>
      <p:sp>
        <p:nvSpPr>
          <p:cNvPr id="3" name="Content Placeholder 2"/>
          <p:cNvSpPr>
            <a:spLocks noGrp="1"/>
          </p:cNvSpPr>
          <p:nvPr>
            <p:ph idx="1"/>
          </p:nvPr>
        </p:nvSpPr>
        <p:spPr>
          <a:xfrm>
            <a:off x="457200" y="1279118"/>
            <a:ext cx="7772400" cy="5077232"/>
          </a:xfrm>
        </p:spPr>
        <p:txBody>
          <a:bodyPr>
            <a:normAutofit fontScale="92500" lnSpcReduction="10000"/>
          </a:bodyPr>
          <a:lstStyle/>
          <a:p>
            <a:pPr marL="0" indent="0">
              <a:buNone/>
            </a:pPr>
            <a:r>
              <a:rPr lang="en-US" dirty="0"/>
              <a:t>Amenity (Nurse Audit) </a:t>
            </a:r>
          </a:p>
          <a:p>
            <a:pPr lvl="1"/>
            <a:r>
              <a:rPr lang="en-US" dirty="0"/>
              <a:t>Institutional and Professional Coding &amp; Clinical Review</a:t>
            </a:r>
          </a:p>
          <a:p>
            <a:pPr marL="0" indent="0">
              <a:buNone/>
            </a:pPr>
            <a:endParaRPr lang="en-US" dirty="0"/>
          </a:p>
          <a:p>
            <a:pPr marL="0" indent="0">
              <a:buNone/>
            </a:pPr>
            <a:r>
              <a:rPr lang="en-US" dirty="0"/>
              <a:t>Discovery Health Partner </a:t>
            </a:r>
          </a:p>
          <a:p>
            <a:pPr lvl="1"/>
            <a:r>
              <a:rPr lang="en-US" dirty="0"/>
              <a:t>Claims audit on Medicare Advantage plan members with end-stage renal disease</a:t>
            </a:r>
          </a:p>
          <a:p>
            <a:pPr lvl="1"/>
            <a:r>
              <a:rPr lang="en-US" dirty="0"/>
              <a:t>Ensures dialysis providers submit accurate and complete CMS-2728-U3 forms to the Centers for Medicare &amp; Medicaid Services (CMS) </a:t>
            </a:r>
          </a:p>
          <a:p>
            <a:pPr marL="0" indent="0">
              <a:buNone/>
            </a:pPr>
            <a:endParaRPr lang="en-US" dirty="0"/>
          </a:p>
          <a:p>
            <a:pPr marL="0" indent="0">
              <a:buNone/>
            </a:pPr>
            <a:r>
              <a:rPr lang="en-US" dirty="0" err="1"/>
              <a:t>Zelis</a:t>
            </a:r>
            <a:endParaRPr lang="en-US" dirty="0"/>
          </a:p>
          <a:p>
            <a:pPr lvl="1"/>
            <a:r>
              <a:rPr lang="en-US" dirty="0"/>
              <a:t>High dollar claim review</a:t>
            </a:r>
          </a:p>
          <a:p>
            <a:pPr lvl="1"/>
            <a:r>
              <a:rPr lang="en-US" dirty="0"/>
              <a:t>Vendor to perform what was already in place/more efficient</a:t>
            </a:r>
          </a:p>
          <a:p>
            <a:pPr lvl="1"/>
            <a:r>
              <a:rPr lang="en-US" dirty="0"/>
              <a:t>Communication was sent out February 2019</a:t>
            </a:r>
          </a:p>
          <a:p>
            <a:pPr lvl="1"/>
            <a:r>
              <a:rPr lang="en-US" dirty="0"/>
              <a:t>Reviewing claims starting at $35K </a:t>
            </a:r>
          </a:p>
          <a:p>
            <a:pPr lvl="1"/>
            <a:r>
              <a:rPr lang="en-US" dirty="0"/>
              <a:t>May request medical records for high dollars $100k</a:t>
            </a:r>
          </a:p>
          <a:p>
            <a:pPr lvl="1"/>
            <a:r>
              <a:rPr lang="en-US" dirty="0"/>
              <a:t>Process of claim review is approximately 7 – 10 business day</a:t>
            </a:r>
          </a:p>
          <a:p>
            <a:pPr lvl="1"/>
            <a:endParaRPr lang="en-US" dirty="0"/>
          </a:p>
          <a:p>
            <a:pPr marL="0" indent="0">
              <a:buNone/>
            </a:pPr>
            <a:endParaRPr lang="en-US" dirty="0"/>
          </a:p>
        </p:txBody>
      </p:sp>
    </p:spTree>
    <p:extLst>
      <p:ext uri="{BB962C8B-B14F-4D97-AF65-F5344CB8AC3E}">
        <p14:creationId xmlns:p14="http://schemas.microsoft.com/office/powerpoint/2010/main" val="5024867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Audit, Authorization, Benefits &amp; Pricing</a:t>
            </a:r>
          </a:p>
        </p:txBody>
      </p:sp>
      <p:sp>
        <p:nvSpPr>
          <p:cNvPr id="4" name="Slide Number Placeholder 3"/>
          <p:cNvSpPr>
            <a:spLocks noGrp="1"/>
          </p:cNvSpPr>
          <p:nvPr>
            <p:ph type="sldNum" sz="quarter" idx="10"/>
          </p:nvPr>
        </p:nvSpPr>
        <p:spPr/>
        <p:txBody>
          <a:bodyPr/>
          <a:lstStyle/>
          <a:p>
            <a:fld id="{3BBB3D11-98FF-9A4C-8492-68051C44350C}" type="slidenum">
              <a:rPr lang="en-US" smtClean="0"/>
              <a:pPr/>
              <a:t>29</a:t>
            </a:fld>
            <a:endParaRPr lang="en-US"/>
          </a:p>
        </p:txBody>
      </p:sp>
      <p:sp>
        <p:nvSpPr>
          <p:cNvPr id="3" name="Content Placeholder 2"/>
          <p:cNvSpPr>
            <a:spLocks noGrp="1"/>
          </p:cNvSpPr>
          <p:nvPr>
            <p:ph idx="1"/>
          </p:nvPr>
        </p:nvSpPr>
        <p:spPr>
          <a:xfrm>
            <a:off x="457200" y="1279118"/>
            <a:ext cx="7772400" cy="5077232"/>
          </a:xfrm>
        </p:spPr>
        <p:txBody>
          <a:bodyPr>
            <a:normAutofit fontScale="92500" lnSpcReduction="10000"/>
          </a:bodyPr>
          <a:lstStyle/>
          <a:p>
            <a:r>
              <a:rPr lang="en-US" dirty="0"/>
              <a:t>Healthmap Solutions </a:t>
            </a:r>
          </a:p>
          <a:p>
            <a:pPr lvl="1"/>
            <a:r>
              <a:rPr lang="en-US" dirty="0"/>
              <a:t>Care Management benefit</a:t>
            </a:r>
          </a:p>
          <a:p>
            <a:pPr lvl="1"/>
            <a:r>
              <a:rPr lang="en-US" dirty="0"/>
              <a:t>Identifies member with potential kidney disease or end-stage renal disease</a:t>
            </a:r>
          </a:p>
          <a:p>
            <a:r>
              <a:rPr lang="en-US" dirty="0"/>
              <a:t>Rx Savings Solution</a:t>
            </a:r>
          </a:p>
          <a:p>
            <a:pPr lvl="1"/>
            <a:r>
              <a:rPr lang="en-US" dirty="0"/>
              <a:t>Pharmacy savings solution </a:t>
            </a:r>
          </a:p>
          <a:p>
            <a:pPr lvl="1"/>
            <a:r>
              <a:rPr lang="en-US" dirty="0"/>
              <a:t>Works with providers to identify cost-effective medication</a:t>
            </a:r>
          </a:p>
          <a:p>
            <a:r>
              <a:rPr lang="en-US" dirty="0"/>
              <a:t>Optum</a:t>
            </a:r>
          </a:p>
          <a:p>
            <a:pPr lvl="1"/>
            <a:r>
              <a:rPr lang="en-US" dirty="0"/>
              <a:t>Pharmacy Benefit Manager</a:t>
            </a:r>
          </a:p>
          <a:p>
            <a:pPr lvl="1"/>
            <a:r>
              <a:rPr lang="en-US" dirty="0"/>
              <a:t>Acupuncture network</a:t>
            </a:r>
          </a:p>
          <a:p>
            <a:pPr lvl="1"/>
            <a:r>
              <a:rPr lang="en-US" dirty="0"/>
              <a:t>Transplant assistance </a:t>
            </a:r>
          </a:p>
          <a:p>
            <a:r>
              <a:rPr lang="en-US" dirty="0" err="1"/>
              <a:t>Evicore</a:t>
            </a:r>
            <a:endParaRPr lang="en-US" dirty="0"/>
          </a:p>
          <a:p>
            <a:pPr lvl="1"/>
            <a:r>
              <a:rPr lang="en-US" dirty="0"/>
              <a:t>Authorization management for genetic lab, high cost imaging, sleep studies</a:t>
            </a:r>
          </a:p>
          <a:p>
            <a:r>
              <a:rPr lang="en-US" dirty="0"/>
              <a:t>Northwood </a:t>
            </a:r>
          </a:p>
          <a:p>
            <a:pPr lvl="1"/>
            <a:r>
              <a:rPr lang="en-US" dirty="0"/>
              <a:t>Network of providers supplying durable medical equipment &amp; supplies</a:t>
            </a:r>
          </a:p>
          <a:p>
            <a:pPr lvl="1"/>
            <a:r>
              <a:rPr lang="en-US" dirty="0"/>
              <a:t>Management of authorization</a:t>
            </a:r>
          </a:p>
        </p:txBody>
      </p:sp>
    </p:spTree>
    <p:extLst>
      <p:ext uri="{BB962C8B-B14F-4D97-AF65-F5344CB8AC3E}">
        <p14:creationId xmlns:p14="http://schemas.microsoft.com/office/powerpoint/2010/main" val="1117241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Introductions</a:t>
            </a:r>
          </a:p>
        </p:txBody>
      </p:sp>
      <p:sp>
        <p:nvSpPr>
          <p:cNvPr id="3" name="Content Placeholder 2"/>
          <p:cNvSpPr>
            <a:spLocks noGrp="1"/>
          </p:cNvSpPr>
          <p:nvPr>
            <p:ph idx="1"/>
          </p:nvPr>
        </p:nvSpPr>
        <p:spPr/>
        <p:txBody>
          <a:bodyPr/>
          <a:lstStyle/>
          <a:p>
            <a:r>
              <a:rPr lang="en-US" dirty="0"/>
              <a:t>Mary Humel</a:t>
            </a:r>
          </a:p>
          <a:p>
            <a:pPr marL="0" indent="0">
              <a:buNone/>
            </a:pPr>
            <a:r>
              <a:rPr lang="en-US" dirty="0"/>
              <a:t>   Senior Provider Relations Representative</a:t>
            </a:r>
          </a:p>
          <a:p>
            <a:pPr marL="0" indent="0">
              <a:buNone/>
            </a:pPr>
            <a:r>
              <a:rPr lang="en-US" dirty="0"/>
              <a:t>   ProviderRelations@hne.com</a:t>
            </a:r>
          </a:p>
          <a:p>
            <a:pPr marL="0" indent="0">
              <a:buNone/>
            </a:pPr>
            <a:r>
              <a:rPr lang="en-US" dirty="0"/>
              <a:t>   800-842-4464 Ext 5000</a:t>
            </a:r>
          </a:p>
          <a:p>
            <a:pPr marL="0" indent="0">
              <a:buNone/>
            </a:pPr>
            <a:endParaRPr lang="en-US" dirty="0"/>
          </a:p>
          <a:p>
            <a:r>
              <a:rPr lang="en-US" dirty="0"/>
              <a:t>Mary Santiago</a:t>
            </a:r>
          </a:p>
          <a:p>
            <a:pPr marL="0" indent="0">
              <a:buNone/>
            </a:pPr>
            <a:r>
              <a:rPr lang="en-US" dirty="0"/>
              <a:t>   Senior Provider Relations Representative</a:t>
            </a:r>
          </a:p>
          <a:p>
            <a:pPr marL="0" indent="0">
              <a:buNone/>
            </a:pPr>
            <a:r>
              <a:rPr lang="en-US" dirty="0"/>
              <a:t>   ProviderRelations@hne.com</a:t>
            </a:r>
          </a:p>
          <a:p>
            <a:pPr marL="0" indent="0">
              <a:buNone/>
            </a:pPr>
            <a:r>
              <a:rPr lang="en-US" dirty="0"/>
              <a:t>   800-842-4464 Ext 5000</a:t>
            </a:r>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fld id="{3BBB3D11-98FF-9A4C-8492-68051C44350C}" type="slidenum">
              <a:rPr lang="en-US" smtClean="0"/>
              <a:pPr/>
              <a:t>3</a:t>
            </a:fld>
            <a:endParaRPr lang="en-US"/>
          </a:p>
        </p:txBody>
      </p:sp>
    </p:spTree>
    <p:extLst>
      <p:ext uri="{BB962C8B-B14F-4D97-AF65-F5344CB8AC3E}">
        <p14:creationId xmlns:p14="http://schemas.microsoft.com/office/powerpoint/2010/main" val="2366533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Audit, Authorization, Benefits &amp; Pricing</a:t>
            </a:r>
          </a:p>
        </p:txBody>
      </p:sp>
      <p:sp>
        <p:nvSpPr>
          <p:cNvPr id="4" name="Slide Number Placeholder 3"/>
          <p:cNvSpPr>
            <a:spLocks noGrp="1"/>
          </p:cNvSpPr>
          <p:nvPr>
            <p:ph type="sldNum" sz="quarter" idx="10"/>
          </p:nvPr>
        </p:nvSpPr>
        <p:spPr/>
        <p:txBody>
          <a:bodyPr/>
          <a:lstStyle/>
          <a:p>
            <a:fld id="{3BBB3D11-98FF-9A4C-8492-68051C44350C}" type="slidenum">
              <a:rPr lang="en-US" smtClean="0"/>
              <a:pPr/>
              <a:t>30</a:t>
            </a:fld>
            <a:endParaRPr lang="en-US"/>
          </a:p>
        </p:txBody>
      </p:sp>
      <p:sp>
        <p:nvSpPr>
          <p:cNvPr id="3" name="Content Placeholder 2"/>
          <p:cNvSpPr>
            <a:spLocks noGrp="1"/>
          </p:cNvSpPr>
          <p:nvPr>
            <p:ph idx="1"/>
          </p:nvPr>
        </p:nvSpPr>
        <p:spPr>
          <a:xfrm>
            <a:off x="457200" y="1279118"/>
            <a:ext cx="7772400" cy="5077232"/>
          </a:xfrm>
        </p:spPr>
        <p:txBody>
          <a:bodyPr>
            <a:normAutofit fontScale="70000" lnSpcReduction="20000"/>
          </a:bodyPr>
          <a:lstStyle/>
          <a:p>
            <a:r>
              <a:rPr lang="en-US" sz="2300" dirty="0"/>
              <a:t>Magellan Site of Service – New 1/1/2022</a:t>
            </a:r>
          </a:p>
          <a:p>
            <a:pPr lvl="1"/>
            <a:r>
              <a:rPr lang="en-US" sz="1700" dirty="0"/>
              <a:t>Directs members to the most cost-effective, clinically appropriate location to receive their infusion(s) of select specialty medications</a:t>
            </a:r>
          </a:p>
          <a:p>
            <a:pPr lvl="1"/>
            <a:r>
              <a:rPr lang="en-US" sz="1700" dirty="0"/>
              <a:t>Commercial Fully Funded members between the ages of 18 and 64,receiving infusions at outpatient hospital settings </a:t>
            </a:r>
          </a:p>
          <a:p>
            <a:pPr lvl="1"/>
            <a:r>
              <a:rPr lang="en-US" sz="1700" dirty="0"/>
              <a:t>Need to meet medical necessity based on program description</a:t>
            </a:r>
          </a:p>
          <a:p>
            <a:pPr lvl="1"/>
            <a:r>
              <a:rPr lang="en-US" sz="1700" dirty="0"/>
              <a:t>Policies and FAQ’s found here </a:t>
            </a:r>
            <a:r>
              <a:rPr lang="en-US" sz="1700" dirty="0">
                <a:hlinkClick r:id="rId2"/>
              </a:rPr>
              <a:t>https://healthnewengland.org/Providers/Resources</a:t>
            </a:r>
            <a:r>
              <a:rPr lang="en-US" sz="1700" dirty="0"/>
              <a:t> </a:t>
            </a:r>
          </a:p>
          <a:p>
            <a:pPr lvl="1"/>
            <a:endParaRPr lang="en-US" dirty="0"/>
          </a:p>
          <a:p>
            <a:r>
              <a:rPr lang="en-US" sz="2300" dirty="0" err="1"/>
              <a:t>BabyScript</a:t>
            </a:r>
            <a:endParaRPr lang="en-US" sz="2300" dirty="0"/>
          </a:p>
          <a:p>
            <a:pPr lvl="1"/>
            <a:r>
              <a:rPr lang="en-US" sz="1700" dirty="0"/>
              <a:t>Digital maternity care program </a:t>
            </a:r>
          </a:p>
          <a:p>
            <a:pPr lvl="1"/>
            <a:r>
              <a:rPr lang="en-US" sz="1700" dirty="0"/>
              <a:t>Commercial and BeHealthy Partnership®  Members</a:t>
            </a:r>
          </a:p>
          <a:p>
            <a:r>
              <a:rPr lang="en-US" sz="2300" dirty="0"/>
              <a:t>Progeny</a:t>
            </a:r>
          </a:p>
          <a:p>
            <a:pPr lvl="1"/>
            <a:r>
              <a:rPr lang="en-US" sz="1700" dirty="0"/>
              <a:t>Vendor partner specializing in Neonatal Intensive Care Unit (NICU) management</a:t>
            </a:r>
          </a:p>
          <a:p>
            <a:pPr lvl="1"/>
            <a:r>
              <a:rPr lang="en-US" sz="1700" dirty="0"/>
              <a:t>Assist in Utilization Management and Care Management Services </a:t>
            </a:r>
          </a:p>
          <a:p>
            <a:pPr lvl="1"/>
            <a:r>
              <a:rPr lang="en-US" sz="1700" dirty="0"/>
              <a:t>Commercial and BeHealthy Partnership® Members</a:t>
            </a:r>
          </a:p>
          <a:p>
            <a:endParaRPr lang="en-US" dirty="0"/>
          </a:p>
          <a:p>
            <a:r>
              <a:rPr lang="en-US" sz="2300" dirty="0"/>
              <a:t>Advanced Care and Life Planning</a:t>
            </a:r>
          </a:p>
          <a:p>
            <a:pPr lvl="1"/>
            <a:r>
              <a:rPr lang="en-US" sz="1500" dirty="0"/>
              <a:t>Living Well is a specialized, advanced illness telehealth solution </a:t>
            </a:r>
          </a:p>
          <a:p>
            <a:pPr lvl="1"/>
            <a:r>
              <a:rPr lang="en-US" sz="1500" dirty="0"/>
              <a:t>Advanced care plan </a:t>
            </a:r>
          </a:p>
          <a:p>
            <a:pPr lvl="1"/>
            <a:r>
              <a:rPr lang="en-US" sz="1500" dirty="0"/>
              <a:t>Completes legally acceptable documentation / ability shared with family members and caring physicians.</a:t>
            </a:r>
          </a:p>
          <a:p>
            <a:pPr marL="0" indent="0">
              <a:buNone/>
            </a:pPr>
            <a:endParaRPr lang="en-US" dirty="0"/>
          </a:p>
        </p:txBody>
      </p:sp>
    </p:spTree>
    <p:extLst>
      <p:ext uri="{BB962C8B-B14F-4D97-AF65-F5344CB8AC3E}">
        <p14:creationId xmlns:p14="http://schemas.microsoft.com/office/powerpoint/2010/main" val="26881699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normAutofit fontScale="92500" lnSpcReduction="10000"/>
          </a:bodyPr>
          <a:lstStyle/>
          <a:p>
            <a:r>
              <a:rPr lang="en-US" dirty="0"/>
              <a:t>Providers who are contracted with Medicare, are able to see our Medicare Supplement members </a:t>
            </a:r>
          </a:p>
        </p:txBody>
      </p:sp>
      <p:sp>
        <p:nvSpPr>
          <p:cNvPr id="3" name="Title 2"/>
          <p:cNvSpPr>
            <a:spLocks noGrp="1"/>
          </p:cNvSpPr>
          <p:nvPr>
            <p:ph type="ctrTitle"/>
          </p:nvPr>
        </p:nvSpPr>
        <p:spPr/>
        <p:txBody>
          <a:bodyPr/>
          <a:lstStyle/>
          <a:p>
            <a:r>
              <a:rPr lang="en-US" dirty="0"/>
              <a:t>Medicare Supplement Plan</a:t>
            </a:r>
          </a:p>
        </p:txBody>
      </p:sp>
    </p:spTree>
    <p:extLst>
      <p:ext uri="{BB962C8B-B14F-4D97-AF65-F5344CB8AC3E}">
        <p14:creationId xmlns:p14="http://schemas.microsoft.com/office/powerpoint/2010/main" val="39260785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75451" y="1"/>
            <a:ext cx="8768549" cy="1017036"/>
          </a:xfrm>
          <a:prstGeom prst="rect">
            <a:avLst/>
          </a:prstGeom>
        </p:spPr>
        <p:txBody>
          <a:bodyPr vert="horz" lIns="91440" tIns="45720" rIns="91440" bIns="45720" rtlCol="0" anchor="ctr">
            <a:noAutofit/>
          </a:bodyPr>
          <a:lstStyle/>
          <a:p>
            <a:pPr defTabSz="914400">
              <a:spcBef>
                <a:spcPct val="0"/>
              </a:spcBef>
              <a:defRPr/>
            </a:pPr>
            <a:r>
              <a:rPr lang="en-US" sz="2800" b="1" dirty="0">
                <a:solidFill>
                  <a:schemeClr val="bg1"/>
                </a:solidFill>
                <a:latin typeface="Arial"/>
                <a:cs typeface="Arial"/>
              </a:rPr>
              <a:t>Medicare Supplement </a:t>
            </a:r>
            <a:r>
              <a:rPr lang="en-US" sz="2800" b="1" dirty="0">
                <a:solidFill>
                  <a:schemeClr val="bg1"/>
                </a:solidFill>
                <a:cs typeface="Arial"/>
              </a:rPr>
              <a:t>Plans - </a:t>
            </a:r>
            <a:r>
              <a:rPr lang="en-US" sz="2400" b="1" dirty="0">
                <a:solidFill>
                  <a:schemeClr val="bg1"/>
                </a:solidFill>
                <a:cs typeface="Arial"/>
              </a:rPr>
              <a:t>Important to Know</a:t>
            </a:r>
            <a:endParaRPr lang="en-US" sz="2400" b="1" dirty="0">
              <a:solidFill>
                <a:schemeClr val="bg1"/>
              </a:solidFill>
              <a:latin typeface="Arial"/>
              <a:cs typeface="Arial"/>
            </a:endParaRPr>
          </a:p>
        </p:txBody>
      </p:sp>
      <p:sp>
        <p:nvSpPr>
          <p:cNvPr id="2" name="Slide Number Placeholder 1"/>
          <p:cNvSpPr>
            <a:spLocks noGrp="1"/>
          </p:cNvSpPr>
          <p:nvPr>
            <p:ph type="sldNum" sz="quarter" idx="10"/>
          </p:nvPr>
        </p:nvSpPr>
        <p:spPr/>
        <p:txBody>
          <a:bodyPr/>
          <a:lstStyle/>
          <a:p>
            <a:fld id="{3BBB3D11-98FF-9A4C-8492-68051C44350C}" type="slidenum">
              <a:rPr lang="en-US" smtClean="0"/>
              <a:pPr/>
              <a:t>32</a:t>
            </a:fld>
            <a:endParaRPr lang="en-US" dirty="0"/>
          </a:p>
        </p:txBody>
      </p:sp>
      <p:pic>
        <p:nvPicPr>
          <p:cNvPr id="3" name="Picture 2"/>
          <p:cNvPicPr>
            <a:picLocks noChangeAspect="1"/>
          </p:cNvPicPr>
          <p:nvPr/>
        </p:nvPicPr>
        <p:blipFill>
          <a:blip r:embed="rId3"/>
          <a:stretch>
            <a:fillRect/>
          </a:stretch>
        </p:blipFill>
        <p:spPr>
          <a:xfrm>
            <a:off x="293722" y="3916326"/>
            <a:ext cx="1118902" cy="1118902"/>
          </a:xfrm>
          <a:prstGeom prst="rect">
            <a:avLst/>
          </a:prstGeom>
        </p:spPr>
      </p:pic>
      <p:pic>
        <p:nvPicPr>
          <p:cNvPr id="4" name="Picture 3"/>
          <p:cNvPicPr>
            <a:picLocks noChangeAspect="1"/>
          </p:cNvPicPr>
          <p:nvPr/>
        </p:nvPicPr>
        <p:blipFill>
          <a:blip r:embed="rId4"/>
          <a:stretch>
            <a:fillRect/>
          </a:stretch>
        </p:blipFill>
        <p:spPr>
          <a:xfrm>
            <a:off x="296746" y="1069276"/>
            <a:ext cx="1115878" cy="1134191"/>
          </a:xfrm>
          <a:prstGeom prst="rect">
            <a:avLst/>
          </a:prstGeom>
        </p:spPr>
      </p:pic>
      <p:sp>
        <p:nvSpPr>
          <p:cNvPr id="8" name="TextBox 7"/>
          <p:cNvSpPr txBox="1"/>
          <p:nvPr/>
        </p:nvSpPr>
        <p:spPr>
          <a:xfrm>
            <a:off x="1673308" y="3755233"/>
            <a:ext cx="7266432" cy="923330"/>
          </a:xfrm>
          <a:prstGeom prst="rect">
            <a:avLst/>
          </a:prstGeom>
          <a:noFill/>
        </p:spPr>
        <p:txBody>
          <a:bodyPr wrap="square" rtlCol="0">
            <a:spAutoFit/>
          </a:bodyPr>
          <a:lstStyle/>
          <a:p>
            <a:r>
              <a:rPr lang="en-US" dirty="0"/>
              <a:t>Medicare beneficiaries are covered throughout the US and US territories and must use a provider, doctor or hospital that accepts Original Medicare.</a:t>
            </a:r>
          </a:p>
        </p:txBody>
      </p:sp>
      <p:sp>
        <p:nvSpPr>
          <p:cNvPr id="9" name="TextBox 8"/>
          <p:cNvSpPr txBox="1"/>
          <p:nvPr/>
        </p:nvSpPr>
        <p:spPr>
          <a:xfrm>
            <a:off x="1673308" y="1142266"/>
            <a:ext cx="7266433" cy="665550"/>
          </a:xfrm>
          <a:prstGeom prst="rect">
            <a:avLst/>
          </a:prstGeom>
          <a:noFill/>
        </p:spPr>
        <p:txBody>
          <a:bodyPr wrap="square" rtlCol="0">
            <a:spAutoFit/>
          </a:bodyPr>
          <a:lstStyle/>
          <a:p>
            <a:r>
              <a:rPr lang="en-US" dirty="0"/>
              <a:t>Medicare Supplement members do not require a Primary Care Provider or a referral to see a specialist. </a:t>
            </a:r>
          </a:p>
        </p:txBody>
      </p:sp>
      <p:pic>
        <p:nvPicPr>
          <p:cNvPr id="12" name="Picture 11"/>
          <p:cNvPicPr>
            <a:picLocks noChangeAspect="1"/>
          </p:cNvPicPr>
          <p:nvPr/>
        </p:nvPicPr>
        <p:blipFill>
          <a:blip r:embed="rId5"/>
          <a:stretch>
            <a:fillRect/>
          </a:stretch>
        </p:blipFill>
        <p:spPr>
          <a:xfrm>
            <a:off x="296746" y="2380318"/>
            <a:ext cx="1127760" cy="1127760"/>
          </a:xfrm>
          <a:prstGeom prst="rect">
            <a:avLst/>
          </a:prstGeom>
        </p:spPr>
      </p:pic>
      <p:sp>
        <p:nvSpPr>
          <p:cNvPr id="13" name="TextBox 12"/>
          <p:cNvSpPr txBox="1"/>
          <p:nvPr/>
        </p:nvSpPr>
        <p:spPr>
          <a:xfrm>
            <a:off x="1673308" y="2396402"/>
            <a:ext cx="7266432" cy="646331"/>
          </a:xfrm>
          <a:prstGeom prst="rect">
            <a:avLst/>
          </a:prstGeom>
          <a:noFill/>
        </p:spPr>
        <p:txBody>
          <a:bodyPr wrap="square" rtlCol="0">
            <a:spAutoFit/>
          </a:bodyPr>
          <a:lstStyle/>
          <a:p>
            <a:r>
              <a:rPr lang="en-US" dirty="0"/>
              <a:t>Part D drug coverage is not included; Medicare beneficiaries must purchase a Part D drug plan separately.</a:t>
            </a:r>
          </a:p>
        </p:txBody>
      </p:sp>
      <p:pic>
        <p:nvPicPr>
          <p:cNvPr id="10" name="Picture 9"/>
          <p:cNvPicPr>
            <a:picLocks noChangeAspect="1"/>
          </p:cNvPicPr>
          <p:nvPr/>
        </p:nvPicPr>
        <p:blipFill>
          <a:blip r:embed="rId6"/>
          <a:stretch>
            <a:fillRect/>
          </a:stretch>
        </p:blipFill>
        <p:spPr>
          <a:xfrm>
            <a:off x="293722" y="5259070"/>
            <a:ext cx="1097280" cy="1097280"/>
          </a:xfrm>
          <a:prstGeom prst="rect">
            <a:avLst/>
          </a:prstGeom>
        </p:spPr>
      </p:pic>
      <p:sp>
        <p:nvSpPr>
          <p:cNvPr id="15" name="Rectangle 14"/>
          <p:cNvSpPr/>
          <p:nvPr/>
        </p:nvSpPr>
        <p:spPr>
          <a:xfrm>
            <a:off x="1673307" y="5179967"/>
            <a:ext cx="7266433" cy="830997"/>
          </a:xfrm>
          <a:prstGeom prst="rect">
            <a:avLst/>
          </a:prstGeom>
        </p:spPr>
        <p:txBody>
          <a:bodyPr wrap="square">
            <a:spAutoFit/>
          </a:bodyPr>
          <a:lstStyle/>
          <a:p>
            <a:r>
              <a:rPr lang="en-US" dirty="0"/>
              <a:t>All Medicare Supplement plans have to cover the same set of core benefits. </a:t>
            </a:r>
          </a:p>
          <a:p>
            <a:pPr marL="285750" indent="-285750">
              <a:buFont typeface="Arial" panose="020B0604020202020204" pitchFamily="34" charset="0"/>
              <a:buChar char="•"/>
            </a:pPr>
            <a:r>
              <a:rPr lang="en-US" sz="1200" b="1" dirty="0"/>
              <a:t>Difference between carriers: </a:t>
            </a:r>
            <a:r>
              <a:rPr lang="en-US" sz="1200" i="1" dirty="0"/>
              <a:t>Monthly Premium, Additional Benefits, Premium Discount. </a:t>
            </a:r>
          </a:p>
        </p:txBody>
      </p:sp>
    </p:spTree>
    <p:extLst>
      <p:ext uri="{BB962C8B-B14F-4D97-AF65-F5344CB8AC3E}">
        <p14:creationId xmlns:p14="http://schemas.microsoft.com/office/powerpoint/2010/main" val="42519166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2800" b="1" dirty="0"/>
              <a:t>Key Contacts </a:t>
            </a:r>
            <a:endParaRPr lang="en-US" dirty="0"/>
          </a:p>
        </p:txBody>
      </p:sp>
    </p:spTree>
    <p:extLst>
      <p:ext uri="{BB962C8B-B14F-4D97-AF65-F5344CB8AC3E}">
        <p14:creationId xmlns:p14="http://schemas.microsoft.com/office/powerpoint/2010/main" val="34482744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Contacts</a:t>
            </a:r>
          </a:p>
        </p:txBody>
      </p:sp>
      <p:pic>
        <p:nvPicPr>
          <p:cNvPr id="5" name="Content Placeholder 4"/>
          <p:cNvPicPr>
            <a:picLocks noGrp="1" noChangeAspect="1"/>
          </p:cNvPicPr>
          <p:nvPr>
            <p:ph idx="1"/>
          </p:nvPr>
        </p:nvPicPr>
        <p:blipFill>
          <a:blip r:embed="rId2"/>
          <a:stretch>
            <a:fillRect/>
          </a:stretch>
        </p:blipFill>
        <p:spPr>
          <a:xfrm>
            <a:off x="941832" y="1227160"/>
            <a:ext cx="6848856" cy="5048862"/>
          </a:xfrm>
          <a:prstGeom prst="rect">
            <a:avLst/>
          </a:prstGeom>
        </p:spPr>
      </p:pic>
      <p:sp>
        <p:nvSpPr>
          <p:cNvPr id="4" name="Slide Number Placeholder 3"/>
          <p:cNvSpPr>
            <a:spLocks noGrp="1"/>
          </p:cNvSpPr>
          <p:nvPr>
            <p:ph type="sldNum" sz="quarter" idx="10"/>
          </p:nvPr>
        </p:nvSpPr>
        <p:spPr/>
        <p:txBody>
          <a:bodyPr/>
          <a:lstStyle/>
          <a:p>
            <a:fld id="{3BBB3D11-98FF-9A4C-8492-68051C44350C}" type="slidenum">
              <a:rPr lang="en-US" smtClean="0"/>
              <a:pPr/>
              <a:t>34</a:t>
            </a:fld>
            <a:endParaRPr lang="en-US"/>
          </a:p>
        </p:txBody>
      </p:sp>
    </p:spTree>
    <p:extLst>
      <p:ext uri="{BB962C8B-B14F-4D97-AF65-F5344CB8AC3E}">
        <p14:creationId xmlns:p14="http://schemas.microsoft.com/office/powerpoint/2010/main" val="9362765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Questions</a:t>
            </a:r>
          </a:p>
        </p:txBody>
      </p:sp>
    </p:spTree>
    <p:extLst>
      <p:ext uri="{BB962C8B-B14F-4D97-AF65-F5344CB8AC3E}">
        <p14:creationId xmlns:p14="http://schemas.microsoft.com/office/powerpoint/2010/main" val="4191602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2800" b="1" dirty="0"/>
              <a:t>Working with Health New England</a:t>
            </a:r>
            <a:endParaRPr lang="en-US" dirty="0"/>
          </a:p>
        </p:txBody>
      </p:sp>
    </p:spTree>
    <p:extLst>
      <p:ext uri="{BB962C8B-B14F-4D97-AF65-F5344CB8AC3E}">
        <p14:creationId xmlns:p14="http://schemas.microsoft.com/office/powerpoint/2010/main" val="804272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Health New England ID Cards</a:t>
            </a:r>
          </a:p>
        </p:txBody>
      </p:sp>
      <p:sp>
        <p:nvSpPr>
          <p:cNvPr id="4" name="Slide Number Placeholder 3"/>
          <p:cNvSpPr>
            <a:spLocks noGrp="1"/>
          </p:cNvSpPr>
          <p:nvPr>
            <p:ph type="sldNum" sz="quarter" idx="10"/>
          </p:nvPr>
        </p:nvSpPr>
        <p:spPr/>
        <p:txBody>
          <a:bodyPr/>
          <a:lstStyle/>
          <a:p>
            <a:fld id="{3BBB3D11-98FF-9A4C-8492-68051C44350C}" type="slidenum">
              <a:rPr lang="en-US" smtClean="0"/>
              <a:pPr/>
              <a:t>5</a:t>
            </a:fld>
            <a:endParaRPr lang="en-US"/>
          </a:p>
        </p:txBody>
      </p:sp>
      <p:pic>
        <p:nvPicPr>
          <p:cNvPr id="3" name="Picture 2"/>
          <p:cNvPicPr>
            <a:picLocks noChangeAspect="1"/>
          </p:cNvPicPr>
          <p:nvPr/>
        </p:nvPicPr>
        <p:blipFill>
          <a:blip r:embed="rId2"/>
          <a:stretch>
            <a:fillRect/>
          </a:stretch>
        </p:blipFill>
        <p:spPr>
          <a:xfrm>
            <a:off x="1334942" y="1273875"/>
            <a:ext cx="2825578" cy="2153065"/>
          </a:xfrm>
          <a:prstGeom prst="rect">
            <a:avLst/>
          </a:prstGeom>
        </p:spPr>
      </p:pic>
      <p:pic>
        <p:nvPicPr>
          <p:cNvPr id="5" name="Picture 4"/>
          <p:cNvPicPr>
            <a:picLocks noChangeAspect="1"/>
          </p:cNvPicPr>
          <p:nvPr/>
        </p:nvPicPr>
        <p:blipFill>
          <a:blip r:embed="rId3"/>
          <a:stretch>
            <a:fillRect/>
          </a:stretch>
        </p:blipFill>
        <p:spPr>
          <a:xfrm>
            <a:off x="5193792" y="1273874"/>
            <a:ext cx="2908673" cy="2153065"/>
          </a:xfrm>
          <a:prstGeom prst="rect">
            <a:avLst/>
          </a:prstGeom>
        </p:spPr>
      </p:pic>
      <p:pic>
        <p:nvPicPr>
          <p:cNvPr id="21" name="Picture 20"/>
          <p:cNvPicPr>
            <a:picLocks noChangeAspect="1"/>
          </p:cNvPicPr>
          <p:nvPr/>
        </p:nvPicPr>
        <p:blipFill>
          <a:blip r:embed="rId4"/>
          <a:stretch>
            <a:fillRect/>
          </a:stretch>
        </p:blipFill>
        <p:spPr>
          <a:xfrm>
            <a:off x="1312868" y="4068322"/>
            <a:ext cx="2869726" cy="2127659"/>
          </a:xfrm>
          <a:prstGeom prst="rect">
            <a:avLst/>
          </a:prstGeom>
        </p:spPr>
      </p:pic>
      <p:pic>
        <p:nvPicPr>
          <p:cNvPr id="22" name="Picture 21"/>
          <p:cNvPicPr>
            <a:picLocks noChangeAspect="1"/>
          </p:cNvPicPr>
          <p:nvPr/>
        </p:nvPicPr>
        <p:blipFill>
          <a:blip r:embed="rId5"/>
          <a:stretch>
            <a:fillRect/>
          </a:stretch>
        </p:blipFill>
        <p:spPr>
          <a:xfrm>
            <a:off x="5184806" y="4068322"/>
            <a:ext cx="2843626" cy="2035837"/>
          </a:xfrm>
          <a:prstGeom prst="rect">
            <a:avLst/>
          </a:prstGeom>
        </p:spPr>
      </p:pic>
    </p:spTree>
    <p:extLst>
      <p:ext uri="{BB962C8B-B14F-4D97-AF65-F5344CB8AC3E}">
        <p14:creationId xmlns:p14="http://schemas.microsoft.com/office/powerpoint/2010/main" val="3282471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Health New England ID Cards</a:t>
            </a:r>
          </a:p>
        </p:txBody>
      </p:sp>
      <p:sp>
        <p:nvSpPr>
          <p:cNvPr id="4" name="Slide Number Placeholder 3"/>
          <p:cNvSpPr>
            <a:spLocks noGrp="1"/>
          </p:cNvSpPr>
          <p:nvPr>
            <p:ph type="sldNum" sz="quarter" idx="10"/>
          </p:nvPr>
        </p:nvSpPr>
        <p:spPr/>
        <p:txBody>
          <a:bodyPr/>
          <a:lstStyle/>
          <a:p>
            <a:fld id="{3BBB3D11-98FF-9A4C-8492-68051C44350C}" type="slidenum">
              <a:rPr lang="en-US" smtClean="0"/>
              <a:pPr/>
              <a:t>6</a:t>
            </a:fld>
            <a:endParaRPr lang="en-US"/>
          </a:p>
        </p:txBody>
      </p:sp>
      <p:pic>
        <p:nvPicPr>
          <p:cNvPr id="9" name="Picture 8"/>
          <p:cNvPicPr>
            <a:picLocks noChangeAspect="1"/>
          </p:cNvPicPr>
          <p:nvPr/>
        </p:nvPicPr>
        <p:blipFill>
          <a:blip r:embed="rId2"/>
          <a:stretch>
            <a:fillRect/>
          </a:stretch>
        </p:blipFill>
        <p:spPr>
          <a:xfrm>
            <a:off x="1920240" y="3919142"/>
            <a:ext cx="5614415" cy="2437208"/>
          </a:xfrm>
          <a:prstGeom prst="rect">
            <a:avLst/>
          </a:prstGeom>
        </p:spPr>
      </p:pic>
      <p:pic>
        <p:nvPicPr>
          <p:cNvPr id="11" name="Picture 10"/>
          <p:cNvPicPr>
            <a:picLocks noChangeAspect="1"/>
          </p:cNvPicPr>
          <p:nvPr/>
        </p:nvPicPr>
        <p:blipFill>
          <a:blip r:embed="rId3"/>
          <a:stretch>
            <a:fillRect/>
          </a:stretch>
        </p:blipFill>
        <p:spPr>
          <a:xfrm>
            <a:off x="1142919" y="1300760"/>
            <a:ext cx="2633554" cy="2219680"/>
          </a:xfrm>
          <a:prstGeom prst="rect">
            <a:avLst/>
          </a:prstGeom>
        </p:spPr>
      </p:pic>
      <p:pic>
        <p:nvPicPr>
          <p:cNvPr id="12" name="Picture 11"/>
          <p:cNvPicPr>
            <a:picLocks noChangeAspect="1"/>
          </p:cNvPicPr>
          <p:nvPr/>
        </p:nvPicPr>
        <p:blipFill>
          <a:blip r:embed="rId4"/>
          <a:stretch>
            <a:fillRect/>
          </a:stretch>
        </p:blipFill>
        <p:spPr>
          <a:xfrm>
            <a:off x="5102352" y="1300760"/>
            <a:ext cx="2908673" cy="2092838"/>
          </a:xfrm>
          <a:prstGeom prst="rect">
            <a:avLst/>
          </a:prstGeom>
        </p:spPr>
      </p:pic>
    </p:spTree>
    <p:extLst>
      <p:ext uri="{BB962C8B-B14F-4D97-AF65-F5344CB8AC3E}">
        <p14:creationId xmlns:p14="http://schemas.microsoft.com/office/powerpoint/2010/main" val="603246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Public Site:  http://healthnewengland.org/provider</a:t>
            </a:r>
          </a:p>
        </p:txBody>
      </p:sp>
      <p:sp>
        <p:nvSpPr>
          <p:cNvPr id="4" name="Slide Number Placeholder 3"/>
          <p:cNvSpPr>
            <a:spLocks noGrp="1"/>
          </p:cNvSpPr>
          <p:nvPr>
            <p:ph type="sldNum" sz="quarter" idx="10"/>
          </p:nvPr>
        </p:nvSpPr>
        <p:spPr/>
        <p:txBody>
          <a:bodyPr/>
          <a:lstStyle/>
          <a:p>
            <a:fld id="{3BBB3D11-98FF-9A4C-8492-68051C44350C}" type="slidenum">
              <a:rPr lang="en-US" smtClean="0"/>
              <a:pPr/>
              <a:t>7</a:t>
            </a:fld>
            <a:endParaRPr lang="en-US"/>
          </a:p>
        </p:txBody>
      </p:sp>
      <p:pic>
        <p:nvPicPr>
          <p:cNvPr id="6" name="Content Placeholder 5"/>
          <p:cNvPicPr>
            <a:picLocks noGrp="1" noChangeAspect="1"/>
          </p:cNvPicPr>
          <p:nvPr>
            <p:ph idx="1"/>
          </p:nvPr>
        </p:nvPicPr>
        <p:blipFill>
          <a:blip r:embed="rId2"/>
          <a:stretch>
            <a:fillRect/>
          </a:stretch>
        </p:blipFill>
        <p:spPr>
          <a:xfrm>
            <a:off x="457200" y="1355446"/>
            <a:ext cx="5038725" cy="4810125"/>
          </a:xfrm>
          <a:prstGeom prst="rect">
            <a:avLst/>
          </a:prstGeom>
        </p:spPr>
      </p:pic>
      <p:pic>
        <p:nvPicPr>
          <p:cNvPr id="3" name="Picture 2"/>
          <p:cNvPicPr>
            <a:picLocks noChangeAspect="1"/>
          </p:cNvPicPr>
          <p:nvPr/>
        </p:nvPicPr>
        <p:blipFill>
          <a:blip r:embed="rId3"/>
          <a:stretch>
            <a:fillRect/>
          </a:stretch>
        </p:blipFill>
        <p:spPr>
          <a:xfrm>
            <a:off x="5705856" y="1647733"/>
            <a:ext cx="3309975" cy="4213571"/>
          </a:xfrm>
          <a:prstGeom prst="rect">
            <a:avLst/>
          </a:prstGeom>
        </p:spPr>
      </p:pic>
    </p:spTree>
    <p:extLst>
      <p:ext uri="{BB962C8B-B14F-4D97-AF65-F5344CB8AC3E}">
        <p14:creationId xmlns:p14="http://schemas.microsoft.com/office/powerpoint/2010/main" val="4008086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Public Site: (Provider Search)</a:t>
            </a:r>
            <a:br>
              <a:rPr lang="en-US" dirty="0"/>
            </a:br>
            <a:r>
              <a:rPr lang="en-US" dirty="0">
                <a:solidFill>
                  <a:schemeClr val="bg1"/>
                </a:solidFill>
              </a:rPr>
              <a:t>http://healthnewengland.org/provider</a:t>
            </a:r>
          </a:p>
        </p:txBody>
      </p:sp>
      <p:sp>
        <p:nvSpPr>
          <p:cNvPr id="4" name="Slide Number Placeholder 3"/>
          <p:cNvSpPr>
            <a:spLocks noGrp="1"/>
          </p:cNvSpPr>
          <p:nvPr>
            <p:ph type="sldNum" sz="quarter" idx="10"/>
          </p:nvPr>
        </p:nvSpPr>
        <p:spPr/>
        <p:txBody>
          <a:bodyPr/>
          <a:lstStyle/>
          <a:p>
            <a:fld id="{3BBB3D11-98FF-9A4C-8492-68051C44350C}" type="slidenum">
              <a:rPr lang="en-US" smtClean="0"/>
              <a:pPr/>
              <a:t>8</a:t>
            </a:fld>
            <a:endParaRPr lang="en-US"/>
          </a:p>
        </p:txBody>
      </p:sp>
      <p:pic>
        <p:nvPicPr>
          <p:cNvPr id="5" name="Picture 4"/>
          <p:cNvPicPr>
            <a:picLocks noChangeAspect="1"/>
          </p:cNvPicPr>
          <p:nvPr/>
        </p:nvPicPr>
        <p:blipFill>
          <a:blip r:embed="rId2"/>
          <a:stretch>
            <a:fillRect/>
          </a:stretch>
        </p:blipFill>
        <p:spPr>
          <a:xfrm>
            <a:off x="409970" y="2348650"/>
            <a:ext cx="7949125" cy="1793350"/>
          </a:xfrm>
          <a:prstGeom prst="rect">
            <a:avLst/>
          </a:prstGeom>
        </p:spPr>
      </p:pic>
      <p:pic>
        <p:nvPicPr>
          <p:cNvPr id="6" name="Picture 5"/>
          <p:cNvPicPr>
            <a:picLocks noChangeAspect="1"/>
          </p:cNvPicPr>
          <p:nvPr/>
        </p:nvPicPr>
        <p:blipFill>
          <a:blip r:embed="rId3"/>
          <a:stretch>
            <a:fillRect/>
          </a:stretch>
        </p:blipFill>
        <p:spPr>
          <a:xfrm>
            <a:off x="457200" y="4179891"/>
            <a:ext cx="4653111" cy="2230512"/>
          </a:xfrm>
          <a:prstGeom prst="rect">
            <a:avLst/>
          </a:prstGeom>
        </p:spPr>
      </p:pic>
      <p:sp>
        <p:nvSpPr>
          <p:cNvPr id="7" name="TextBox 6"/>
          <p:cNvSpPr txBox="1"/>
          <p:nvPr/>
        </p:nvSpPr>
        <p:spPr>
          <a:xfrm>
            <a:off x="457200" y="1103837"/>
            <a:ext cx="8147304" cy="1200329"/>
          </a:xfrm>
          <a:prstGeom prst="rect">
            <a:avLst/>
          </a:prstGeom>
          <a:noFill/>
        </p:spPr>
        <p:txBody>
          <a:bodyPr wrap="square" rtlCol="0">
            <a:spAutoFit/>
          </a:bodyPr>
          <a:lstStyle/>
          <a:p>
            <a:r>
              <a:rPr lang="en-US" b="1" i="1" dirty="0">
                <a:latin typeface="Museo Sans 500"/>
                <a:cs typeface="Museo Sans 500"/>
              </a:rPr>
              <a:t>Click at Top</a:t>
            </a:r>
            <a:r>
              <a:rPr lang="en-US" dirty="0">
                <a:latin typeface="Museo Sans 500"/>
                <a:cs typeface="Museo Sans 500"/>
              </a:rPr>
              <a:t>: Find A Provider</a:t>
            </a:r>
          </a:p>
          <a:p>
            <a:endParaRPr lang="en-US" dirty="0">
              <a:latin typeface="Museo Sans 500"/>
              <a:cs typeface="Museo Sans 500"/>
            </a:endParaRPr>
          </a:p>
          <a:p>
            <a:r>
              <a:rPr lang="en-US" dirty="0">
                <a:latin typeface="Museo Sans 500"/>
                <a:cs typeface="Museo Sans 500"/>
              </a:rPr>
              <a:t> </a:t>
            </a:r>
            <a:r>
              <a:rPr lang="en-US" b="1" i="1" dirty="0">
                <a:latin typeface="Museo Sans 500"/>
                <a:cs typeface="Museo Sans 500"/>
              </a:rPr>
              <a:t>“Already a Member?” Option: </a:t>
            </a:r>
            <a:r>
              <a:rPr lang="en-US" dirty="0">
                <a:latin typeface="Museo Sans 500"/>
                <a:cs typeface="Museo Sans 500"/>
              </a:rPr>
              <a:t>allows a Member to search for a provider within their protected portal.  Easy links to PHCS/Multiplan  </a:t>
            </a:r>
          </a:p>
        </p:txBody>
      </p:sp>
      <p:pic>
        <p:nvPicPr>
          <p:cNvPr id="8" name="Picture 7"/>
          <p:cNvPicPr>
            <a:picLocks noChangeAspect="1"/>
          </p:cNvPicPr>
          <p:nvPr/>
        </p:nvPicPr>
        <p:blipFill>
          <a:blip r:embed="rId4"/>
          <a:stretch>
            <a:fillRect/>
          </a:stretch>
        </p:blipFill>
        <p:spPr>
          <a:xfrm>
            <a:off x="5796438" y="4233945"/>
            <a:ext cx="1406879" cy="2122405"/>
          </a:xfrm>
          <a:prstGeom prst="rect">
            <a:avLst/>
          </a:prstGeom>
        </p:spPr>
      </p:pic>
    </p:spTree>
    <p:extLst>
      <p:ext uri="{BB962C8B-B14F-4D97-AF65-F5344CB8AC3E}">
        <p14:creationId xmlns:p14="http://schemas.microsoft.com/office/powerpoint/2010/main" val="1283303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Public Site: (Provider Search)</a:t>
            </a:r>
            <a:br>
              <a:rPr lang="en-US" dirty="0"/>
            </a:br>
            <a:r>
              <a:rPr lang="en-US" dirty="0">
                <a:solidFill>
                  <a:schemeClr val="bg1"/>
                </a:solidFill>
              </a:rPr>
              <a:t>http://healthnewengland.org/provider</a:t>
            </a:r>
            <a:endParaRPr lang="en-US" dirty="0"/>
          </a:p>
        </p:txBody>
      </p:sp>
      <p:sp>
        <p:nvSpPr>
          <p:cNvPr id="4" name="Slide Number Placeholder 3"/>
          <p:cNvSpPr>
            <a:spLocks noGrp="1"/>
          </p:cNvSpPr>
          <p:nvPr>
            <p:ph type="sldNum" sz="quarter" idx="10"/>
          </p:nvPr>
        </p:nvSpPr>
        <p:spPr/>
        <p:txBody>
          <a:bodyPr/>
          <a:lstStyle/>
          <a:p>
            <a:fld id="{3BBB3D11-98FF-9A4C-8492-68051C44350C}" type="slidenum">
              <a:rPr lang="en-US" smtClean="0"/>
              <a:pPr/>
              <a:t>9</a:t>
            </a:fld>
            <a:endParaRPr lang="en-US"/>
          </a:p>
        </p:txBody>
      </p:sp>
      <p:pic>
        <p:nvPicPr>
          <p:cNvPr id="3" name="Picture 2"/>
          <p:cNvPicPr>
            <a:picLocks noChangeAspect="1"/>
          </p:cNvPicPr>
          <p:nvPr/>
        </p:nvPicPr>
        <p:blipFill>
          <a:blip r:embed="rId2"/>
          <a:stretch>
            <a:fillRect/>
          </a:stretch>
        </p:blipFill>
        <p:spPr>
          <a:xfrm>
            <a:off x="2221992" y="2510538"/>
            <a:ext cx="4888512" cy="3733257"/>
          </a:xfrm>
          <a:prstGeom prst="rect">
            <a:avLst/>
          </a:prstGeom>
        </p:spPr>
      </p:pic>
      <p:sp>
        <p:nvSpPr>
          <p:cNvPr id="7" name="TextBox 6"/>
          <p:cNvSpPr txBox="1"/>
          <p:nvPr/>
        </p:nvSpPr>
        <p:spPr>
          <a:xfrm>
            <a:off x="457200" y="1170432"/>
            <a:ext cx="8165592" cy="1200329"/>
          </a:xfrm>
          <a:prstGeom prst="rect">
            <a:avLst/>
          </a:prstGeom>
          <a:noFill/>
        </p:spPr>
        <p:txBody>
          <a:bodyPr wrap="square" rtlCol="0">
            <a:spAutoFit/>
          </a:bodyPr>
          <a:lstStyle/>
          <a:p>
            <a:r>
              <a:rPr lang="en-US" b="1" i="1" dirty="0">
                <a:latin typeface="Museo Sans 500"/>
                <a:cs typeface="Museo Sans 500"/>
              </a:rPr>
              <a:t>Click at Top: </a:t>
            </a:r>
            <a:r>
              <a:rPr lang="en-US" dirty="0">
                <a:latin typeface="Museo Sans 500"/>
                <a:cs typeface="Museo Sans 500"/>
              </a:rPr>
              <a:t>Find A Provider </a:t>
            </a:r>
          </a:p>
          <a:p>
            <a:endParaRPr lang="en-US" dirty="0">
              <a:latin typeface="Museo Sans 500"/>
              <a:cs typeface="Museo Sans 500"/>
            </a:endParaRPr>
          </a:p>
          <a:p>
            <a:r>
              <a:rPr lang="en-US" dirty="0">
                <a:latin typeface="Museo Sans 500"/>
                <a:cs typeface="Museo Sans 500"/>
              </a:rPr>
              <a:t>“</a:t>
            </a:r>
            <a:r>
              <a:rPr lang="en-US" b="1" i="1" dirty="0">
                <a:latin typeface="Museo Sans 500"/>
                <a:cs typeface="Museo Sans 500"/>
              </a:rPr>
              <a:t>Browse by Plan Type</a:t>
            </a:r>
            <a:r>
              <a:rPr lang="en-US" dirty="0">
                <a:latin typeface="Museo Sans 500"/>
                <a:cs typeface="Museo Sans 500"/>
              </a:rPr>
              <a:t>” </a:t>
            </a:r>
            <a:r>
              <a:rPr lang="en-US" b="1" i="1" dirty="0">
                <a:latin typeface="Museo Sans 500"/>
                <a:cs typeface="Museo Sans 500"/>
              </a:rPr>
              <a:t>Option: </a:t>
            </a:r>
            <a:r>
              <a:rPr lang="en-US" dirty="0">
                <a:latin typeface="Museo Sans 500"/>
                <a:cs typeface="Museo Sans 500"/>
              </a:rPr>
              <a:t>allows anyone to assist a Member in finding a provider in the Health New England network.  Search by plan type</a:t>
            </a:r>
          </a:p>
        </p:txBody>
      </p:sp>
    </p:spTree>
    <p:extLst>
      <p:ext uri="{BB962C8B-B14F-4D97-AF65-F5344CB8AC3E}">
        <p14:creationId xmlns:p14="http://schemas.microsoft.com/office/powerpoint/2010/main" val="1993552463"/>
      </p:ext>
    </p:extLst>
  </p:cSld>
  <p:clrMapOvr>
    <a:masterClrMapping/>
  </p:clrMapOvr>
</p:sld>
</file>

<file path=ppt/theme/theme1.xml><?xml version="1.0" encoding="utf-8"?>
<a:theme xmlns:a="http://schemas.openxmlformats.org/drawingml/2006/main" name="Office Theme">
  <a:themeElements>
    <a:clrScheme name="HNE">
      <a:dk1>
        <a:srgbClr val="55555A"/>
      </a:dk1>
      <a:lt1>
        <a:sysClr val="window" lastClr="FFFFFF"/>
      </a:lt1>
      <a:dk2>
        <a:srgbClr val="2C53A1"/>
      </a:dk2>
      <a:lt2>
        <a:srgbClr val="D6E7F6"/>
      </a:lt2>
      <a:accent1>
        <a:srgbClr val="65B4E2"/>
      </a:accent1>
      <a:accent2>
        <a:srgbClr val="2C53A1"/>
      </a:accent2>
      <a:accent3>
        <a:srgbClr val="A5D464"/>
      </a:accent3>
      <a:accent4>
        <a:srgbClr val="01A9B5"/>
      </a:accent4>
      <a:accent5>
        <a:srgbClr val="804F9C"/>
      </a:accent5>
      <a:accent6>
        <a:srgbClr val="6173CA"/>
      </a:accent6>
      <a:hlink>
        <a:srgbClr val="55565A"/>
      </a:hlink>
      <a:folHlink>
        <a:srgbClr val="7573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85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rgbClr val="FFFFFF"/>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smtClean="0">
            <a:latin typeface="Museo Sans 500"/>
            <a:cs typeface="Museo Sans 50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verageRating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F6123B82B445D4FA0129AAAC4F8FEDD" ma:contentTypeVersion="2" ma:contentTypeDescription="Create a new document." ma:contentTypeScope="" ma:versionID="20a0d669a698ed8bb2180d1997a6034a">
  <xsd:schema xmlns:xsd="http://www.w3.org/2001/XMLSchema" xmlns:xs="http://www.w3.org/2001/XMLSchema" xmlns:p="http://schemas.microsoft.com/office/2006/metadata/properties" xmlns:ns1="http://schemas.microsoft.com/sharepoint/v3" targetNamespace="http://schemas.microsoft.com/office/2006/metadata/properties" ma:root="true" ma:fieldsID="f0fbb5ef17a5ed71a279dc076b1778e5" ns1:_="">
    <xsd:import namespace="http://schemas.microsoft.com/sharepoint/v3"/>
    <xsd:element name="properties">
      <xsd:complexType>
        <xsd:sequence>
          <xsd:element name="documentManagement">
            <xsd:complexType>
              <xsd:all>
                <xsd:element ref="ns1:AverageRating" minOccurs="0"/>
                <xsd:element ref="ns1:Rat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AverageRating" ma:index="8" nillable="true" ma:displayName="Rating (0-5)" ma:decimals="2" ma:description="Average value of all the ratings that have been submitted" ma:internalName="AverageRating" ma:readOnly="true">
      <xsd:simpleType>
        <xsd:restriction base="dms:Number"/>
      </xsd:simpleType>
    </xsd:element>
    <xsd:element name="RatingCount" ma:index="9" nillable="true" ma:displayName="Number of Ratings" ma:decimals="0" ma:description="Number of ratings submitted" ma:internalName="RatingCount" ma:readOnly="true">
      <xsd:simpleType>
        <xsd:restriction base="dms:Number"/>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969B5D-725D-4417-9756-67D17FA202CF}">
  <ds:schemaRef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88557E90-2D3D-4AE3-A174-018A0F29C1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C96E469-462F-495E-B8D2-454B4089BA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5266</TotalTime>
  <Words>1842</Words>
  <Application>Microsoft Office PowerPoint</Application>
  <PresentationFormat>On-screen Show (4:3)</PresentationFormat>
  <Paragraphs>266</Paragraphs>
  <Slides>35</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Calibri</vt:lpstr>
      <vt:lpstr>Museo Sans 500</vt:lpstr>
      <vt:lpstr>Office Theme</vt:lpstr>
      <vt:lpstr>Annual 2022 MAPAM Insurance Session</vt:lpstr>
      <vt:lpstr>Agenda</vt:lpstr>
      <vt:lpstr>Introductions</vt:lpstr>
      <vt:lpstr>Working with Health New England</vt:lpstr>
      <vt:lpstr>Health New England ID Cards</vt:lpstr>
      <vt:lpstr>Health New England ID Cards</vt:lpstr>
      <vt:lpstr>Public Site:  http://healthnewengland.org/provider</vt:lpstr>
      <vt:lpstr>Public Site: (Provider Search) http://healthnewengland.org/provider</vt:lpstr>
      <vt:lpstr>Public Site: (Provider Search) http://healthnewengland.org/provider</vt:lpstr>
      <vt:lpstr>Public Site: (Provider Search/Medicare) http://healthnewengland.org/medicare</vt:lpstr>
      <vt:lpstr>Public Site: (Pharmacy) http://healthnewengland.org/provider</vt:lpstr>
      <vt:lpstr>Public Site: (Pharmacy/Medicare) http://healthnewengland.org/medicare/pharmacy/find-a-pharmacy</vt:lpstr>
      <vt:lpstr>Public Site: (Pharmacy/Medicare) http://healthnewengland.org/medicare/pharmacy/find-a-pharmacy</vt:lpstr>
      <vt:lpstr>ProviderMatters </vt:lpstr>
      <vt:lpstr>ProviderMatters</vt:lpstr>
      <vt:lpstr>Health New England Specialty Partners https://healthnewengland.org/provider/partners</vt:lpstr>
      <vt:lpstr>Provider Portal:  https://www.hnedirect.com</vt:lpstr>
      <vt:lpstr>Provider Portal: https://www.hnedirect.com</vt:lpstr>
      <vt:lpstr>Provider Manual</vt:lpstr>
      <vt:lpstr>Prior Authorization</vt:lpstr>
      <vt:lpstr>Telehealth </vt:lpstr>
      <vt:lpstr>Update: Telehealth Place of Service</vt:lpstr>
      <vt:lpstr>Claims Editing Rules</vt:lpstr>
      <vt:lpstr>CMS Claims Edits</vt:lpstr>
      <vt:lpstr>Provider Appeals (Dispute of Payment)</vt:lpstr>
      <vt:lpstr>Provider Appeal (Dispute of Payment)</vt:lpstr>
      <vt:lpstr>Vendor Partnerships</vt:lpstr>
      <vt:lpstr>Audit, Authorization, Benefits &amp; Pricing</vt:lpstr>
      <vt:lpstr>Audit, Authorization, Benefits &amp; Pricing</vt:lpstr>
      <vt:lpstr>Audit, Authorization, Benefits &amp; Pricing</vt:lpstr>
      <vt:lpstr>Medicare Supplement Plan</vt:lpstr>
      <vt:lpstr>PowerPoint Presentation</vt:lpstr>
      <vt:lpstr>Key Contacts </vt:lpstr>
      <vt:lpstr>Key Contacts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Jackrabbit Design</dc:creator>
  <cp:lastModifiedBy>Giunta, John</cp:lastModifiedBy>
  <cp:revision>316</cp:revision>
  <cp:lastPrinted>2019-09-19T15:38:51Z</cp:lastPrinted>
  <dcterms:created xsi:type="dcterms:W3CDTF">2015-10-07T11:37:24Z</dcterms:created>
  <dcterms:modified xsi:type="dcterms:W3CDTF">2022-05-26T20:25:00Z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0x0101005F6123B82B445D4FA0129AAAC4F8FEDD</vt:lpwstr>
  </property>
</Properties>
</file>