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26"/>
  </p:notesMasterIdLst>
  <p:handoutMasterIdLst>
    <p:handoutMasterId r:id="rId27"/>
  </p:handoutMasterIdLst>
  <p:sldIdLst>
    <p:sldId id="256" r:id="rId2"/>
    <p:sldId id="375" r:id="rId3"/>
    <p:sldId id="394" r:id="rId4"/>
    <p:sldId id="414" r:id="rId5"/>
    <p:sldId id="304" r:id="rId6"/>
    <p:sldId id="420" r:id="rId7"/>
    <p:sldId id="421" r:id="rId8"/>
    <p:sldId id="422" r:id="rId9"/>
    <p:sldId id="423" r:id="rId10"/>
    <p:sldId id="424" r:id="rId11"/>
    <p:sldId id="257" r:id="rId12"/>
    <p:sldId id="380" r:id="rId13"/>
    <p:sldId id="335" r:id="rId14"/>
    <p:sldId id="399" r:id="rId15"/>
    <p:sldId id="362" r:id="rId16"/>
    <p:sldId id="400" r:id="rId17"/>
    <p:sldId id="419" r:id="rId18"/>
    <p:sldId id="401" r:id="rId19"/>
    <p:sldId id="402" r:id="rId20"/>
    <p:sldId id="403" r:id="rId21"/>
    <p:sldId id="404" r:id="rId22"/>
    <p:sldId id="405" r:id="rId23"/>
    <p:sldId id="425" r:id="rId24"/>
    <p:sldId id="258" r:id="rId25"/>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A9CBE9"/>
    <a:srgbClr val="276399"/>
    <a:srgbClr val="9ACCEE"/>
    <a:srgbClr val="6FB6E7"/>
    <a:srgbClr val="5597D3"/>
    <a:srgbClr val="B7DBF3"/>
    <a:srgbClr val="79ADDD"/>
    <a:srgbClr val="A6D2F0"/>
    <a:srgbClr val="EFF2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ED2530-7F70-41EB-ABDB-5BCAED8B98E2}" v="222" dt="2024-08-19T16:16:50.1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86" autoAdjust="0"/>
    <p:restoredTop sz="95101" autoAdjust="0"/>
  </p:normalViewPr>
  <p:slideViewPr>
    <p:cSldViewPr snapToGrid="0">
      <p:cViewPr varScale="1">
        <p:scale>
          <a:sx n="62" d="100"/>
          <a:sy n="62" d="100"/>
        </p:scale>
        <p:origin x="1656" y="3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ny Roberge" userId="d513fa43-3e21-4b44-8ad2-6301cdd2440d" providerId="ADAL" clId="{13ED2530-7F70-41EB-ABDB-5BCAED8B98E2}"/>
    <pc:docChg chg="undo custSel addSld delSld modSld">
      <pc:chgData name="Denny Roberge" userId="d513fa43-3e21-4b44-8ad2-6301cdd2440d" providerId="ADAL" clId="{13ED2530-7F70-41EB-ABDB-5BCAED8B98E2}" dt="2024-08-20T22:58:36.796" v="3525" actId="20577"/>
      <pc:docMkLst>
        <pc:docMk/>
      </pc:docMkLst>
      <pc:sldChg chg="addSp delSp modSp mod">
        <pc:chgData name="Denny Roberge" userId="d513fa43-3e21-4b44-8ad2-6301cdd2440d" providerId="ADAL" clId="{13ED2530-7F70-41EB-ABDB-5BCAED8B98E2}" dt="2024-08-19T14:43:14.545" v="2363" actId="1076"/>
        <pc:sldMkLst>
          <pc:docMk/>
          <pc:sldMk cId="3533384272" sldId="256"/>
        </pc:sldMkLst>
        <pc:spChg chg="mod">
          <ac:chgData name="Denny Roberge" userId="d513fa43-3e21-4b44-8ad2-6301cdd2440d" providerId="ADAL" clId="{13ED2530-7F70-41EB-ABDB-5BCAED8B98E2}" dt="2024-08-19T14:42:46.139" v="2346"/>
          <ac:spMkLst>
            <pc:docMk/>
            <pc:sldMk cId="3533384272" sldId="256"/>
            <ac:spMk id="2" creationId="{62400598-9742-726D-8EED-D8B67E584C93}"/>
          </ac:spMkLst>
        </pc:spChg>
        <pc:spChg chg="mod">
          <ac:chgData name="Denny Roberge" userId="d513fa43-3e21-4b44-8ad2-6301cdd2440d" providerId="ADAL" clId="{13ED2530-7F70-41EB-ABDB-5BCAED8B98E2}" dt="2024-08-19T14:42:57.078" v="2361" actId="20577"/>
          <ac:spMkLst>
            <pc:docMk/>
            <pc:sldMk cId="3533384272" sldId="256"/>
            <ac:spMk id="3" creationId="{86EFA2B9-7B03-D48D-DC9E-9A7DD91B15C3}"/>
          </ac:spMkLst>
        </pc:spChg>
        <pc:spChg chg="del">
          <ac:chgData name="Denny Roberge" userId="d513fa43-3e21-4b44-8ad2-6301cdd2440d" providerId="ADAL" clId="{13ED2530-7F70-41EB-ABDB-5BCAED8B98E2}" dt="2024-08-19T14:42:23.120" v="2341"/>
          <ac:spMkLst>
            <pc:docMk/>
            <pc:sldMk cId="3533384272" sldId="256"/>
            <ac:spMk id="4" creationId="{4847316C-4D8E-C827-AE9E-52A192486F08}"/>
          </ac:spMkLst>
        </pc:spChg>
        <pc:spChg chg="add mod">
          <ac:chgData name="Denny Roberge" userId="d513fa43-3e21-4b44-8ad2-6301cdd2440d" providerId="ADAL" clId="{13ED2530-7F70-41EB-ABDB-5BCAED8B98E2}" dt="2024-08-19T14:43:14.545" v="2363" actId="1076"/>
          <ac:spMkLst>
            <pc:docMk/>
            <pc:sldMk cId="3533384272" sldId="256"/>
            <ac:spMk id="7" creationId="{9714794E-B5AF-A562-264A-638F037AA794}"/>
          </ac:spMkLst>
        </pc:spChg>
        <pc:spChg chg="add mod">
          <ac:chgData name="Denny Roberge" userId="d513fa43-3e21-4b44-8ad2-6301cdd2440d" providerId="ADAL" clId="{13ED2530-7F70-41EB-ABDB-5BCAED8B98E2}" dt="2024-08-19T14:42:27.752" v="2344" actId="14100"/>
          <ac:spMkLst>
            <pc:docMk/>
            <pc:sldMk cId="3533384272" sldId="256"/>
            <ac:spMk id="8" creationId="{2E69E619-2F77-7D30-BD22-A0F16E603154}"/>
          </ac:spMkLst>
        </pc:spChg>
        <pc:picChg chg="add mod">
          <ac:chgData name="Denny Roberge" userId="d513fa43-3e21-4b44-8ad2-6301cdd2440d" providerId="ADAL" clId="{13ED2530-7F70-41EB-ABDB-5BCAED8B98E2}" dt="2024-08-19T14:42:14.716" v="2339" actId="1076"/>
          <ac:picMkLst>
            <pc:docMk/>
            <pc:sldMk cId="3533384272" sldId="256"/>
            <ac:picMk id="5" creationId="{E427D1CC-C4D4-582C-C899-13F560F2CC4D}"/>
          </ac:picMkLst>
        </pc:picChg>
      </pc:sldChg>
      <pc:sldChg chg="addSp delSp modSp mod">
        <pc:chgData name="Denny Roberge" userId="d513fa43-3e21-4b44-8ad2-6301cdd2440d" providerId="ADAL" clId="{13ED2530-7F70-41EB-ABDB-5BCAED8B98E2}" dt="2024-08-19T14:48:08.222" v="2515" actId="14100"/>
        <pc:sldMkLst>
          <pc:docMk/>
          <pc:sldMk cId="872884738" sldId="257"/>
        </pc:sldMkLst>
        <pc:spChg chg="add del mod">
          <ac:chgData name="Denny Roberge" userId="d513fa43-3e21-4b44-8ad2-6301cdd2440d" providerId="ADAL" clId="{13ED2530-7F70-41EB-ABDB-5BCAED8B98E2}" dt="2024-08-19T14:46:38.311" v="2508" actId="478"/>
          <ac:spMkLst>
            <pc:docMk/>
            <pc:sldMk cId="872884738" sldId="257"/>
            <ac:spMk id="3" creationId="{54B630AE-2D35-DC69-EE9E-325C03B7FB26}"/>
          </ac:spMkLst>
        </pc:spChg>
        <pc:spChg chg="del mod">
          <ac:chgData name="Denny Roberge" userId="d513fa43-3e21-4b44-8ad2-6301cdd2440d" providerId="ADAL" clId="{13ED2530-7F70-41EB-ABDB-5BCAED8B98E2}" dt="2024-08-19T14:46:12.617" v="2432" actId="478"/>
          <ac:spMkLst>
            <pc:docMk/>
            <pc:sldMk cId="872884738" sldId="257"/>
            <ac:spMk id="6" creationId="{6FB7F5EE-4D6C-8E68-7ABF-FC854976DEF3}"/>
          </ac:spMkLst>
        </pc:spChg>
        <pc:spChg chg="del">
          <ac:chgData name="Denny Roberge" userId="d513fa43-3e21-4b44-8ad2-6301cdd2440d" providerId="ADAL" clId="{13ED2530-7F70-41EB-ABDB-5BCAED8B98E2}" dt="2024-08-19T14:46:43.791" v="2510" actId="478"/>
          <ac:spMkLst>
            <pc:docMk/>
            <pc:sldMk cId="872884738" sldId="257"/>
            <ac:spMk id="7" creationId="{36A49E00-CC07-7F2C-8571-FA31D62E3ECC}"/>
          </ac:spMkLst>
        </pc:spChg>
        <pc:spChg chg="mod">
          <ac:chgData name="Denny Roberge" userId="d513fa43-3e21-4b44-8ad2-6301cdd2440d" providerId="ADAL" clId="{13ED2530-7F70-41EB-ABDB-5BCAED8B98E2}" dt="2024-08-19T14:46:46.448" v="2511" actId="20577"/>
          <ac:spMkLst>
            <pc:docMk/>
            <pc:sldMk cId="872884738" sldId="257"/>
            <ac:spMk id="8" creationId="{9441E389-BC82-506D-8CB8-CE3C62DAB888}"/>
          </ac:spMkLst>
        </pc:spChg>
        <pc:picChg chg="add mod">
          <ac:chgData name="Denny Roberge" userId="d513fa43-3e21-4b44-8ad2-6301cdd2440d" providerId="ADAL" clId="{13ED2530-7F70-41EB-ABDB-5BCAED8B98E2}" dt="2024-08-19T14:48:08.222" v="2515" actId="14100"/>
          <ac:picMkLst>
            <pc:docMk/>
            <pc:sldMk cId="872884738" sldId="257"/>
            <ac:picMk id="5" creationId="{C8D5E336-D6F4-49A0-7534-5042C56453F7}"/>
          </ac:picMkLst>
        </pc:picChg>
      </pc:sldChg>
      <pc:sldChg chg="addSp delSp modSp mod">
        <pc:chgData name="Denny Roberge" userId="d513fa43-3e21-4b44-8ad2-6301cdd2440d" providerId="ADAL" clId="{13ED2530-7F70-41EB-ABDB-5BCAED8B98E2}" dt="2024-08-19T16:16:51.683" v="3388" actId="1076"/>
        <pc:sldMkLst>
          <pc:docMk/>
          <pc:sldMk cId="3049210635" sldId="258"/>
        </pc:sldMkLst>
        <pc:spChg chg="mod">
          <ac:chgData name="Denny Roberge" userId="d513fa43-3e21-4b44-8ad2-6301cdd2440d" providerId="ADAL" clId="{13ED2530-7F70-41EB-ABDB-5BCAED8B98E2}" dt="2024-08-19T16:16:27.478" v="3379" actId="20577"/>
          <ac:spMkLst>
            <pc:docMk/>
            <pc:sldMk cId="3049210635" sldId="258"/>
            <ac:spMk id="2" creationId="{4B3FB5A2-04FE-AC64-0BD9-FD012F3EB052}"/>
          </ac:spMkLst>
        </pc:spChg>
        <pc:spChg chg="del">
          <ac:chgData name="Denny Roberge" userId="d513fa43-3e21-4b44-8ad2-6301cdd2440d" providerId="ADAL" clId="{13ED2530-7F70-41EB-ABDB-5BCAED8B98E2}" dt="2024-08-19T16:16:24.229" v="3369" actId="478"/>
          <ac:spMkLst>
            <pc:docMk/>
            <pc:sldMk cId="3049210635" sldId="258"/>
            <ac:spMk id="3" creationId="{5E88D3C9-C28E-22A8-4BEB-7DE1CE0B7FBC}"/>
          </ac:spMkLst>
        </pc:spChg>
        <pc:spChg chg="del">
          <ac:chgData name="Denny Roberge" userId="d513fa43-3e21-4b44-8ad2-6301cdd2440d" providerId="ADAL" clId="{13ED2530-7F70-41EB-ABDB-5BCAED8B98E2}" dt="2024-08-19T16:16:33.047" v="3382" actId="478"/>
          <ac:spMkLst>
            <pc:docMk/>
            <pc:sldMk cId="3049210635" sldId="258"/>
            <ac:spMk id="4" creationId="{32EDB3D9-5D99-3673-DFA1-CF6E6CD4A147}"/>
          </ac:spMkLst>
        </pc:spChg>
        <pc:spChg chg="del mod">
          <ac:chgData name="Denny Roberge" userId="d513fa43-3e21-4b44-8ad2-6301cdd2440d" providerId="ADAL" clId="{13ED2530-7F70-41EB-ABDB-5BCAED8B98E2}" dt="2024-08-19T16:16:31.357" v="3381" actId="478"/>
          <ac:spMkLst>
            <pc:docMk/>
            <pc:sldMk cId="3049210635" sldId="258"/>
            <ac:spMk id="5" creationId="{E77541F2-6528-09FC-0CD6-B5BF3BE8F798}"/>
          </ac:spMkLst>
        </pc:spChg>
        <pc:spChg chg="del">
          <ac:chgData name="Denny Roberge" userId="d513fa43-3e21-4b44-8ad2-6301cdd2440d" providerId="ADAL" clId="{13ED2530-7F70-41EB-ABDB-5BCAED8B98E2}" dt="2024-08-19T16:16:33.710" v="3383" actId="478"/>
          <ac:spMkLst>
            <pc:docMk/>
            <pc:sldMk cId="3049210635" sldId="258"/>
            <ac:spMk id="6" creationId="{5BB22BA6-2C8F-411A-7168-0FFD0E359C46}"/>
          </ac:spMkLst>
        </pc:spChg>
        <pc:spChg chg="del">
          <ac:chgData name="Denny Roberge" userId="d513fa43-3e21-4b44-8ad2-6301cdd2440d" providerId="ADAL" clId="{13ED2530-7F70-41EB-ABDB-5BCAED8B98E2}" dt="2024-08-19T16:16:34.469" v="3384" actId="478"/>
          <ac:spMkLst>
            <pc:docMk/>
            <pc:sldMk cId="3049210635" sldId="258"/>
            <ac:spMk id="7" creationId="{1A742021-1564-73D8-C980-A837496C998B}"/>
          </ac:spMkLst>
        </pc:spChg>
        <pc:spChg chg="del">
          <ac:chgData name="Denny Roberge" userId="d513fa43-3e21-4b44-8ad2-6301cdd2440d" providerId="ADAL" clId="{13ED2530-7F70-41EB-ABDB-5BCAED8B98E2}" dt="2024-08-19T16:16:37.261" v="3385" actId="478"/>
          <ac:spMkLst>
            <pc:docMk/>
            <pc:sldMk cId="3049210635" sldId="258"/>
            <ac:spMk id="8" creationId="{959379DE-9AEB-3D37-1C3A-4A225FCC89C0}"/>
          </ac:spMkLst>
        </pc:spChg>
        <pc:spChg chg="del">
          <ac:chgData name="Denny Roberge" userId="d513fa43-3e21-4b44-8ad2-6301cdd2440d" providerId="ADAL" clId="{13ED2530-7F70-41EB-ABDB-5BCAED8B98E2}" dt="2024-08-19T16:16:38" v="3386" actId="478"/>
          <ac:spMkLst>
            <pc:docMk/>
            <pc:sldMk cId="3049210635" sldId="258"/>
            <ac:spMk id="9" creationId="{FA110DE1-764E-E344-2F5C-07E0AA9969FC}"/>
          </ac:spMkLst>
        </pc:spChg>
        <pc:spChg chg="mod">
          <ac:chgData name="Denny Roberge" userId="d513fa43-3e21-4b44-8ad2-6301cdd2440d" providerId="ADAL" clId="{13ED2530-7F70-41EB-ABDB-5BCAED8B98E2}" dt="2024-08-19T16:16:50.176" v="3387"/>
          <ac:spMkLst>
            <pc:docMk/>
            <pc:sldMk cId="3049210635" sldId="258"/>
            <ac:spMk id="13" creationId="{46CE7C2A-2821-96A0-2AAB-BECF43ABFD8D}"/>
          </ac:spMkLst>
        </pc:spChg>
        <pc:spChg chg="mod">
          <ac:chgData name="Denny Roberge" userId="d513fa43-3e21-4b44-8ad2-6301cdd2440d" providerId="ADAL" clId="{13ED2530-7F70-41EB-ABDB-5BCAED8B98E2}" dt="2024-08-19T16:16:50.176" v="3387"/>
          <ac:spMkLst>
            <pc:docMk/>
            <pc:sldMk cId="3049210635" sldId="258"/>
            <ac:spMk id="15" creationId="{74D9551F-34A1-A876-9FA3-3006A8E59D3B}"/>
          </ac:spMkLst>
        </pc:spChg>
        <pc:spChg chg="mod">
          <ac:chgData name="Denny Roberge" userId="d513fa43-3e21-4b44-8ad2-6301cdd2440d" providerId="ADAL" clId="{13ED2530-7F70-41EB-ABDB-5BCAED8B98E2}" dt="2024-08-19T16:16:50.176" v="3387"/>
          <ac:spMkLst>
            <pc:docMk/>
            <pc:sldMk cId="3049210635" sldId="258"/>
            <ac:spMk id="16" creationId="{9B5C1EB8-F10B-CD29-B4DD-40F6017F7078}"/>
          </ac:spMkLst>
        </pc:spChg>
        <pc:grpChg chg="add mod">
          <ac:chgData name="Denny Roberge" userId="d513fa43-3e21-4b44-8ad2-6301cdd2440d" providerId="ADAL" clId="{13ED2530-7F70-41EB-ABDB-5BCAED8B98E2}" dt="2024-08-19T16:16:51.683" v="3388" actId="1076"/>
          <ac:grpSpMkLst>
            <pc:docMk/>
            <pc:sldMk cId="3049210635" sldId="258"/>
            <ac:grpSpMk id="10" creationId="{AA7F0D2A-37EF-4CCB-73BD-98049C57912D}"/>
          </ac:grpSpMkLst>
        </pc:grpChg>
        <pc:grpChg chg="mod">
          <ac:chgData name="Denny Roberge" userId="d513fa43-3e21-4b44-8ad2-6301cdd2440d" providerId="ADAL" clId="{13ED2530-7F70-41EB-ABDB-5BCAED8B98E2}" dt="2024-08-19T16:16:50.176" v="3387"/>
          <ac:grpSpMkLst>
            <pc:docMk/>
            <pc:sldMk cId="3049210635" sldId="258"/>
            <ac:grpSpMk id="11" creationId="{78754082-064D-966A-632D-FA092F228624}"/>
          </ac:grpSpMkLst>
        </pc:grpChg>
        <pc:picChg chg="mod">
          <ac:chgData name="Denny Roberge" userId="d513fa43-3e21-4b44-8ad2-6301cdd2440d" providerId="ADAL" clId="{13ED2530-7F70-41EB-ABDB-5BCAED8B98E2}" dt="2024-08-19T16:16:50.176" v="3387"/>
          <ac:picMkLst>
            <pc:docMk/>
            <pc:sldMk cId="3049210635" sldId="258"/>
            <ac:picMk id="12" creationId="{3A803B3C-72C5-BAC4-CEB9-4581D28EA153}"/>
          </ac:picMkLst>
        </pc:picChg>
        <pc:picChg chg="mod">
          <ac:chgData name="Denny Roberge" userId="d513fa43-3e21-4b44-8ad2-6301cdd2440d" providerId="ADAL" clId="{13ED2530-7F70-41EB-ABDB-5BCAED8B98E2}" dt="2024-08-19T16:16:50.176" v="3387"/>
          <ac:picMkLst>
            <pc:docMk/>
            <pc:sldMk cId="3049210635" sldId="258"/>
            <ac:picMk id="14" creationId="{3255D42F-E1F1-39E1-E8B4-7A7DC790BE7D}"/>
          </ac:picMkLst>
        </pc:picChg>
      </pc:sldChg>
      <pc:sldChg chg="addSp delSp modSp del mod chgLayout">
        <pc:chgData name="Denny Roberge" userId="d513fa43-3e21-4b44-8ad2-6301cdd2440d" providerId="ADAL" clId="{13ED2530-7F70-41EB-ABDB-5BCAED8B98E2}" dt="2024-08-19T14:43:18.974" v="2364" actId="47"/>
        <pc:sldMkLst>
          <pc:docMk/>
          <pc:sldMk cId="803122741" sldId="275"/>
        </pc:sldMkLst>
        <pc:spChg chg="add mod ord">
          <ac:chgData name="Denny Roberge" userId="d513fa43-3e21-4b44-8ad2-6301cdd2440d" providerId="ADAL" clId="{13ED2530-7F70-41EB-ABDB-5BCAED8B98E2}" dt="2024-08-19T13:27:55.388" v="49" actId="700"/>
          <ac:spMkLst>
            <pc:docMk/>
            <pc:sldMk cId="803122741" sldId="275"/>
            <ac:spMk id="2" creationId="{E5958AF9-4903-3137-6FB4-922F131B3C45}"/>
          </ac:spMkLst>
        </pc:spChg>
        <pc:spChg chg="mod ord">
          <ac:chgData name="Denny Roberge" userId="d513fa43-3e21-4b44-8ad2-6301cdd2440d" providerId="ADAL" clId="{13ED2530-7F70-41EB-ABDB-5BCAED8B98E2}" dt="2024-08-19T13:28:23.553" v="58" actId="14100"/>
          <ac:spMkLst>
            <pc:docMk/>
            <pc:sldMk cId="803122741" sldId="275"/>
            <ac:spMk id="4" creationId="{00000000-0000-0000-0000-000000000000}"/>
          </ac:spMkLst>
        </pc:spChg>
        <pc:spChg chg="del mod">
          <ac:chgData name="Denny Roberge" userId="d513fa43-3e21-4b44-8ad2-6301cdd2440d" providerId="ADAL" clId="{13ED2530-7F70-41EB-ABDB-5BCAED8B98E2}" dt="2024-08-19T13:30:39.201" v="91" actId="478"/>
          <ac:spMkLst>
            <pc:docMk/>
            <pc:sldMk cId="803122741" sldId="275"/>
            <ac:spMk id="6" creationId="{D64D90BE-101D-9990-3445-E4E554410A3A}"/>
          </ac:spMkLst>
        </pc:spChg>
        <pc:spChg chg="add del mod">
          <ac:chgData name="Denny Roberge" userId="d513fa43-3e21-4b44-8ad2-6301cdd2440d" providerId="ADAL" clId="{13ED2530-7F70-41EB-ABDB-5BCAED8B98E2}" dt="2024-08-19T13:32:18.130" v="217" actId="478"/>
          <ac:spMkLst>
            <pc:docMk/>
            <pc:sldMk cId="803122741" sldId="275"/>
            <ac:spMk id="7" creationId="{D0113E37-1014-5521-FCB5-BDC09746411B}"/>
          </ac:spMkLst>
        </pc:spChg>
        <pc:spChg chg="add del mod">
          <ac:chgData name="Denny Roberge" userId="d513fa43-3e21-4b44-8ad2-6301cdd2440d" providerId="ADAL" clId="{13ED2530-7F70-41EB-ABDB-5BCAED8B98E2}" dt="2024-08-19T14:42:20.374" v="2340" actId="21"/>
          <ac:spMkLst>
            <pc:docMk/>
            <pc:sldMk cId="803122741" sldId="275"/>
            <ac:spMk id="8" creationId="{2E69E619-2F77-7D30-BD22-A0F16E603154}"/>
          </ac:spMkLst>
        </pc:spChg>
        <pc:spChg chg="mod ord">
          <ac:chgData name="Denny Roberge" userId="d513fa43-3e21-4b44-8ad2-6301cdd2440d" providerId="ADAL" clId="{13ED2530-7F70-41EB-ABDB-5BCAED8B98E2}" dt="2024-08-19T13:34:38.163" v="329" actId="1076"/>
          <ac:spMkLst>
            <pc:docMk/>
            <pc:sldMk cId="803122741" sldId="275"/>
            <ac:spMk id="10" creationId="{00000000-0000-0000-0000-000000000000}"/>
          </ac:spMkLst>
        </pc:spChg>
        <pc:picChg chg="add del mod">
          <ac:chgData name="Denny Roberge" userId="d513fa43-3e21-4b44-8ad2-6301cdd2440d" providerId="ADAL" clId="{13ED2530-7F70-41EB-ABDB-5BCAED8B98E2}" dt="2024-08-19T14:42:10.533" v="2337" actId="21"/>
          <ac:picMkLst>
            <pc:docMk/>
            <pc:sldMk cId="803122741" sldId="275"/>
            <ac:picMk id="5" creationId="{E427D1CC-C4D4-582C-C899-13F560F2CC4D}"/>
          </ac:picMkLst>
        </pc:picChg>
      </pc:sldChg>
      <pc:sldChg chg="addSp delSp modSp mod">
        <pc:chgData name="Denny Roberge" userId="d513fa43-3e21-4b44-8ad2-6301cdd2440d" providerId="ADAL" clId="{13ED2530-7F70-41EB-ABDB-5BCAED8B98E2}" dt="2024-08-19T13:44:01.990" v="802" actId="1076"/>
        <pc:sldMkLst>
          <pc:docMk/>
          <pc:sldMk cId="4259449581" sldId="304"/>
        </pc:sldMkLst>
        <pc:spChg chg="mod">
          <ac:chgData name="Denny Roberge" userId="d513fa43-3e21-4b44-8ad2-6301cdd2440d" providerId="ADAL" clId="{13ED2530-7F70-41EB-ABDB-5BCAED8B98E2}" dt="2024-08-19T13:42:21.104" v="736" actId="207"/>
          <ac:spMkLst>
            <pc:docMk/>
            <pc:sldMk cId="4259449581" sldId="304"/>
            <ac:spMk id="5" creationId="{7EEBE633-2796-794C-642B-D8CC23275F03}"/>
          </ac:spMkLst>
        </pc:spChg>
        <pc:spChg chg="mod">
          <ac:chgData name="Denny Roberge" userId="d513fa43-3e21-4b44-8ad2-6301cdd2440d" providerId="ADAL" clId="{13ED2530-7F70-41EB-ABDB-5BCAED8B98E2}" dt="2024-08-19T13:40:22.866" v="700" actId="1076"/>
          <ac:spMkLst>
            <pc:docMk/>
            <pc:sldMk cId="4259449581" sldId="304"/>
            <ac:spMk id="6" creationId="{00000000-0000-0000-0000-000000000000}"/>
          </ac:spMkLst>
        </pc:spChg>
        <pc:spChg chg="add mod">
          <ac:chgData name="Denny Roberge" userId="d513fa43-3e21-4b44-8ad2-6301cdd2440d" providerId="ADAL" clId="{13ED2530-7F70-41EB-ABDB-5BCAED8B98E2}" dt="2024-08-19T13:42:15.093" v="735" actId="207"/>
          <ac:spMkLst>
            <pc:docMk/>
            <pc:sldMk cId="4259449581" sldId="304"/>
            <ac:spMk id="7" creationId="{023FE18B-A306-CEBE-DB24-ABC935B1ADF9}"/>
          </ac:spMkLst>
        </pc:spChg>
        <pc:spChg chg="add mod">
          <ac:chgData name="Denny Roberge" userId="d513fa43-3e21-4b44-8ad2-6301cdd2440d" providerId="ADAL" clId="{13ED2530-7F70-41EB-ABDB-5BCAED8B98E2}" dt="2024-08-19T13:43:05.554" v="740" actId="1076"/>
          <ac:spMkLst>
            <pc:docMk/>
            <pc:sldMk cId="4259449581" sldId="304"/>
            <ac:spMk id="9" creationId="{7C7DF6F9-8D36-6819-4332-43CD9E66821A}"/>
          </ac:spMkLst>
        </pc:spChg>
        <pc:spChg chg="add mod">
          <ac:chgData name="Denny Roberge" userId="d513fa43-3e21-4b44-8ad2-6301cdd2440d" providerId="ADAL" clId="{13ED2530-7F70-41EB-ABDB-5BCAED8B98E2}" dt="2024-08-19T13:43:58.787" v="801" actId="1076"/>
          <ac:spMkLst>
            <pc:docMk/>
            <pc:sldMk cId="4259449581" sldId="304"/>
            <ac:spMk id="11" creationId="{6BE59194-F277-638C-6045-9C86EB456CD8}"/>
          </ac:spMkLst>
        </pc:spChg>
        <pc:spChg chg="mod">
          <ac:chgData name="Denny Roberge" userId="d513fa43-3e21-4b44-8ad2-6301cdd2440d" providerId="ADAL" clId="{13ED2530-7F70-41EB-ABDB-5BCAED8B98E2}" dt="2024-08-19T13:40:56.983" v="705" actId="14100"/>
          <ac:spMkLst>
            <pc:docMk/>
            <pc:sldMk cId="4259449581" sldId="304"/>
            <ac:spMk id="13" creationId="{80F7DAF7-B82A-23E1-C222-15F362F8B21B}"/>
          </ac:spMkLst>
        </pc:spChg>
        <pc:spChg chg="mod">
          <ac:chgData name="Denny Roberge" userId="d513fa43-3e21-4b44-8ad2-6301cdd2440d" providerId="ADAL" clId="{13ED2530-7F70-41EB-ABDB-5BCAED8B98E2}" dt="2024-08-19T13:38:51.527" v="693" actId="165"/>
          <ac:spMkLst>
            <pc:docMk/>
            <pc:sldMk cId="4259449581" sldId="304"/>
            <ac:spMk id="14" creationId="{7EFFA728-8DF8-5277-017E-4F1A995982F7}"/>
          </ac:spMkLst>
        </pc:spChg>
        <pc:spChg chg="mod">
          <ac:chgData name="Denny Roberge" userId="d513fa43-3e21-4b44-8ad2-6301cdd2440d" providerId="ADAL" clId="{13ED2530-7F70-41EB-ABDB-5BCAED8B98E2}" dt="2024-08-19T13:41:04.282" v="707" actId="1076"/>
          <ac:spMkLst>
            <pc:docMk/>
            <pc:sldMk cId="4259449581" sldId="304"/>
            <ac:spMk id="15" creationId="{628E02C7-06ED-0090-ACE9-7BE52B5439B7}"/>
          </ac:spMkLst>
        </pc:spChg>
        <pc:spChg chg="mod">
          <ac:chgData name="Denny Roberge" userId="d513fa43-3e21-4b44-8ad2-6301cdd2440d" providerId="ADAL" clId="{13ED2530-7F70-41EB-ABDB-5BCAED8B98E2}" dt="2024-08-19T13:44:01.990" v="802" actId="1076"/>
          <ac:spMkLst>
            <pc:docMk/>
            <pc:sldMk cId="4259449581" sldId="304"/>
            <ac:spMk id="17" creationId="{63B9352C-9B45-EE51-F97C-7EA04C2E7099}"/>
          </ac:spMkLst>
        </pc:spChg>
        <pc:spChg chg="mod">
          <ac:chgData name="Denny Roberge" userId="d513fa43-3e21-4b44-8ad2-6301cdd2440d" providerId="ADAL" clId="{13ED2530-7F70-41EB-ABDB-5BCAED8B98E2}" dt="2024-08-19T13:38:51.527" v="693" actId="165"/>
          <ac:spMkLst>
            <pc:docMk/>
            <pc:sldMk cId="4259449581" sldId="304"/>
            <ac:spMk id="27" creationId="{00000000-0000-0000-0000-000000000000}"/>
          </ac:spMkLst>
        </pc:spChg>
        <pc:spChg chg="mod">
          <ac:chgData name="Denny Roberge" userId="d513fa43-3e21-4b44-8ad2-6301cdd2440d" providerId="ADAL" clId="{13ED2530-7F70-41EB-ABDB-5BCAED8B98E2}" dt="2024-08-19T13:38:51.527" v="693" actId="165"/>
          <ac:spMkLst>
            <pc:docMk/>
            <pc:sldMk cId="4259449581" sldId="304"/>
            <ac:spMk id="58" creationId="{00000000-0000-0000-0000-000000000000}"/>
          </ac:spMkLst>
        </pc:spChg>
        <pc:spChg chg="mod">
          <ac:chgData name="Denny Roberge" userId="d513fa43-3e21-4b44-8ad2-6301cdd2440d" providerId="ADAL" clId="{13ED2530-7F70-41EB-ABDB-5BCAED8B98E2}" dt="2024-08-19T13:38:51.527" v="693" actId="165"/>
          <ac:spMkLst>
            <pc:docMk/>
            <pc:sldMk cId="4259449581" sldId="304"/>
            <ac:spMk id="73" creationId="{00000000-0000-0000-0000-000000000000}"/>
          </ac:spMkLst>
        </pc:spChg>
        <pc:spChg chg="mod">
          <ac:chgData name="Denny Roberge" userId="d513fa43-3e21-4b44-8ad2-6301cdd2440d" providerId="ADAL" clId="{13ED2530-7F70-41EB-ABDB-5BCAED8B98E2}" dt="2024-08-19T13:42:28.619" v="737" actId="207"/>
          <ac:spMkLst>
            <pc:docMk/>
            <pc:sldMk cId="4259449581" sldId="304"/>
            <ac:spMk id="77" creationId="{00000000-0000-0000-0000-000000000000}"/>
          </ac:spMkLst>
        </pc:spChg>
        <pc:spChg chg="mod">
          <ac:chgData name="Denny Roberge" userId="d513fa43-3e21-4b44-8ad2-6301cdd2440d" providerId="ADAL" clId="{13ED2530-7F70-41EB-ABDB-5BCAED8B98E2}" dt="2024-08-19T13:38:51.527" v="693" actId="165"/>
          <ac:spMkLst>
            <pc:docMk/>
            <pc:sldMk cId="4259449581" sldId="304"/>
            <ac:spMk id="85" creationId="{00000000-0000-0000-0000-000000000000}"/>
          </ac:spMkLst>
        </pc:spChg>
        <pc:spChg chg="mod">
          <ac:chgData name="Denny Roberge" userId="d513fa43-3e21-4b44-8ad2-6301cdd2440d" providerId="ADAL" clId="{13ED2530-7F70-41EB-ABDB-5BCAED8B98E2}" dt="2024-08-19T13:42:50.135" v="738" actId="207"/>
          <ac:spMkLst>
            <pc:docMk/>
            <pc:sldMk cId="4259449581" sldId="304"/>
            <ac:spMk id="86" creationId="{00000000-0000-0000-0000-000000000000}"/>
          </ac:spMkLst>
        </pc:spChg>
        <pc:spChg chg="mod">
          <ac:chgData name="Denny Roberge" userId="d513fa43-3e21-4b44-8ad2-6301cdd2440d" providerId="ADAL" clId="{13ED2530-7F70-41EB-ABDB-5BCAED8B98E2}" dt="2024-08-19T13:38:51.527" v="693" actId="165"/>
          <ac:spMkLst>
            <pc:docMk/>
            <pc:sldMk cId="4259449581" sldId="304"/>
            <ac:spMk id="89" creationId="{00000000-0000-0000-0000-000000000000}"/>
          </ac:spMkLst>
        </pc:spChg>
        <pc:spChg chg="mod">
          <ac:chgData name="Denny Roberge" userId="d513fa43-3e21-4b44-8ad2-6301cdd2440d" providerId="ADAL" clId="{13ED2530-7F70-41EB-ABDB-5BCAED8B98E2}" dt="2024-08-19T13:38:51.527" v="693" actId="165"/>
          <ac:spMkLst>
            <pc:docMk/>
            <pc:sldMk cId="4259449581" sldId="304"/>
            <ac:spMk id="90" creationId="{00000000-0000-0000-0000-000000000000}"/>
          </ac:spMkLst>
        </pc:spChg>
        <pc:spChg chg="mod">
          <ac:chgData name="Denny Roberge" userId="d513fa43-3e21-4b44-8ad2-6301cdd2440d" providerId="ADAL" clId="{13ED2530-7F70-41EB-ABDB-5BCAED8B98E2}" dt="2024-08-19T13:38:51.527" v="693" actId="165"/>
          <ac:spMkLst>
            <pc:docMk/>
            <pc:sldMk cId="4259449581" sldId="304"/>
            <ac:spMk id="91" creationId="{00000000-0000-0000-0000-000000000000}"/>
          </ac:spMkLst>
        </pc:spChg>
        <pc:spChg chg="mod">
          <ac:chgData name="Denny Roberge" userId="d513fa43-3e21-4b44-8ad2-6301cdd2440d" providerId="ADAL" clId="{13ED2530-7F70-41EB-ABDB-5BCAED8B98E2}" dt="2024-08-19T13:38:51.527" v="693" actId="165"/>
          <ac:spMkLst>
            <pc:docMk/>
            <pc:sldMk cId="4259449581" sldId="304"/>
            <ac:spMk id="94" creationId="{00000000-0000-0000-0000-000000000000}"/>
          </ac:spMkLst>
        </pc:spChg>
        <pc:grpChg chg="mod">
          <ac:chgData name="Denny Roberge" userId="d513fa43-3e21-4b44-8ad2-6301cdd2440d" providerId="ADAL" clId="{13ED2530-7F70-41EB-ABDB-5BCAED8B98E2}" dt="2024-08-19T13:38:51.527" v="693" actId="165"/>
          <ac:grpSpMkLst>
            <pc:docMk/>
            <pc:sldMk cId="4259449581" sldId="304"/>
            <ac:grpSpMk id="3" creationId="{00000000-0000-0000-0000-000000000000}"/>
          </ac:grpSpMkLst>
        </pc:grpChg>
        <pc:grpChg chg="mod">
          <ac:chgData name="Denny Roberge" userId="d513fa43-3e21-4b44-8ad2-6301cdd2440d" providerId="ADAL" clId="{13ED2530-7F70-41EB-ABDB-5BCAED8B98E2}" dt="2024-08-19T13:38:51.527" v="693" actId="165"/>
          <ac:grpSpMkLst>
            <pc:docMk/>
            <pc:sldMk cId="4259449581" sldId="304"/>
            <ac:grpSpMk id="4" creationId="{00000000-0000-0000-0000-000000000000}"/>
          </ac:grpSpMkLst>
        </pc:grpChg>
        <pc:grpChg chg="mod">
          <ac:chgData name="Denny Roberge" userId="d513fa43-3e21-4b44-8ad2-6301cdd2440d" providerId="ADAL" clId="{13ED2530-7F70-41EB-ABDB-5BCAED8B98E2}" dt="2024-08-19T13:38:51.527" v="693" actId="165"/>
          <ac:grpSpMkLst>
            <pc:docMk/>
            <pc:sldMk cId="4259449581" sldId="304"/>
            <ac:grpSpMk id="8" creationId="{00000000-0000-0000-0000-000000000000}"/>
          </ac:grpSpMkLst>
        </pc:grpChg>
        <pc:grpChg chg="mod topLvl">
          <ac:chgData name="Denny Roberge" userId="d513fa43-3e21-4b44-8ad2-6301cdd2440d" providerId="ADAL" clId="{13ED2530-7F70-41EB-ABDB-5BCAED8B98E2}" dt="2024-08-19T13:40:22.215" v="699" actId="1076"/>
          <ac:grpSpMkLst>
            <pc:docMk/>
            <pc:sldMk cId="4259449581" sldId="304"/>
            <ac:grpSpMk id="10" creationId="{10CD1746-7F1D-CD91-3F67-6B8196A3D226}"/>
          </ac:grpSpMkLst>
        </pc:grpChg>
        <pc:grpChg chg="mod topLvl">
          <ac:chgData name="Denny Roberge" userId="d513fa43-3e21-4b44-8ad2-6301cdd2440d" providerId="ADAL" clId="{13ED2530-7F70-41EB-ABDB-5BCAED8B98E2}" dt="2024-08-19T13:40:51.742" v="704" actId="14100"/>
          <ac:grpSpMkLst>
            <pc:docMk/>
            <pc:sldMk cId="4259449581" sldId="304"/>
            <ac:grpSpMk id="12" creationId="{F9D2B611-22A2-3D12-2918-82229B17335F}"/>
          </ac:grpSpMkLst>
        </pc:grpChg>
        <pc:grpChg chg="del mod">
          <ac:chgData name="Denny Roberge" userId="d513fa43-3e21-4b44-8ad2-6301cdd2440d" providerId="ADAL" clId="{13ED2530-7F70-41EB-ABDB-5BCAED8B98E2}" dt="2024-08-19T13:38:51.527" v="693" actId="165"/>
          <ac:grpSpMkLst>
            <pc:docMk/>
            <pc:sldMk cId="4259449581" sldId="304"/>
            <ac:grpSpMk id="16" creationId="{DD48B0D4-2E3D-4D74-3F31-5225A0163C03}"/>
          </ac:grpSpMkLst>
        </pc:grpChg>
      </pc:sldChg>
      <pc:sldChg chg="del">
        <pc:chgData name="Denny Roberge" userId="d513fa43-3e21-4b44-8ad2-6301cdd2440d" providerId="ADAL" clId="{13ED2530-7F70-41EB-ABDB-5BCAED8B98E2}" dt="2024-08-19T16:15:14.374" v="3360" actId="47"/>
        <pc:sldMkLst>
          <pc:docMk/>
          <pc:sldMk cId="2188219000" sldId="322"/>
        </pc:sldMkLst>
      </pc:sldChg>
      <pc:sldChg chg="modSp mod">
        <pc:chgData name="Denny Roberge" userId="d513fa43-3e21-4b44-8ad2-6301cdd2440d" providerId="ADAL" clId="{13ED2530-7F70-41EB-ABDB-5BCAED8B98E2}" dt="2024-08-19T14:49:09.978" v="2574" actId="20577"/>
        <pc:sldMkLst>
          <pc:docMk/>
          <pc:sldMk cId="641111419" sldId="335"/>
        </pc:sldMkLst>
        <pc:spChg chg="mod">
          <ac:chgData name="Denny Roberge" userId="d513fa43-3e21-4b44-8ad2-6301cdd2440d" providerId="ADAL" clId="{13ED2530-7F70-41EB-ABDB-5BCAED8B98E2}" dt="2024-08-19T14:49:09.978" v="2574" actId="20577"/>
          <ac:spMkLst>
            <pc:docMk/>
            <pc:sldMk cId="641111419" sldId="335"/>
            <ac:spMk id="2" creationId="{00000000-0000-0000-0000-000000000000}"/>
          </ac:spMkLst>
        </pc:spChg>
      </pc:sldChg>
      <pc:sldChg chg="del">
        <pc:chgData name="Denny Roberge" userId="d513fa43-3e21-4b44-8ad2-6301cdd2440d" providerId="ADAL" clId="{13ED2530-7F70-41EB-ABDB-5BCAED8B98E2}" dt="2024-08-19T16:16:53.442" v="3389" actId="47"/>
        <pc:sldMkLst>
          <pc:docMk/>
          <pc:sldMk cId="1176232366" sldId="359"/>
        </pc:sldMkLst>
      </pc:sldChg>
      <pc:sldChg chg="modSp mod">
        <pc:chgData name="Denny Roberge" userId="d513fa43-3e21-4b44-8ad2-6301cdd2440d" providerId="ADAL" clId="{13ED2530-7F70-41EB-ABDB-5BCAED8B98E2}" dt="2024-08-19T14:55:24.180" v="3084" actId="20577"/>
        <pc:sldMkLst>
          <pc:docMk/>
          <pc:sldMk cId="2484616706" sldId="362"/>
        </pc:sldMkLst>
        <pc:spChg chg="mod">
          <ac:chgData name="Denny Roberge" userId="d513fa43-3e21-4b44-8ad2-6301cdd2440d" providerId="ADAL" clId="{13ED2530-7F70-41EB-ABDB-5BCAED8B98E2}" dt="2024-08-19T14:55:24.180" v="3084" actId="20577"/>
          <ac:spMkLst>
            <pc:docMk/>
            <pc:sldMk cId="2484616706" sldId="362"/>
            <ac:spMk id="55" creationId="{00000000-0000-0000-0000-000000000000}"/>
          </ac:spMkLst>
        </pc:spChg>
      </pc:sldChg>
      <pc:sldChg chg="del">
        <pc:chgData name="Denny Roberge" userId="d513fa43-3e21-4b44-8ad2-6301cdd2440d" providerId="ADAL" clId="{13ED2530-7F70-41EB-ABDB-5BCAED8B98E2}" dt="2024-08-19T16:15:17.700" v="3362" actId="47"/>
        <pc:sldMkLst>
          <pc:docMk/>
          <pc:sldMk cId="3852256066" sldId="364"/>
        </pc:sldMkLst>
      </pc:sldChg>
      <pc:sldChg chg="modSp mod">
        <pc:chgData name="Denny Roberge" userId="d513fa43-3e21-4b44-8ad2-6301cdd2440d" providerId="ADAL" clId="{13ED2530-7F70-41EB-ABDB-5BCAED8B98E2}" dt="2024-08-19T13:36:28.957" v="580" actId="20577"/>
        <pc:sldMkLst>
          <pc:docMk/>
          <pc:sldMk cId="1925621606" sldId="375"/>
        </pc:sldMkLst>
        <pc:spChg chg="mod">
          <ac:chgData name="Denny Roberge" userId="d513fa43-3e21-4b44-8ad2-6301cdd2440d" providerId="ADAL" clId="{13ED2530-7F70-41EB-ABDB-5BCAED8B98E2}" dt="2024-08-19T13:36:28.957" v="580" actId="20577"/>
          <ac:spMkLst>
            <pc:docMk/>
            <pc:sldMk cId="1925621606" sldId="375"/>
            <ac:spMk id="11" creationId="{00000000-0000-0000-0000-000000000000}"/>
          </ac:spMkLst>
        </pc:spChg>
        <pc:spChg chg="mod">
          <ac:chgData name="Denny Roberge" userId="d513fa43-3e21-4b44-8ad2-6301cdd2440d" providerId="ADAL" clId="{13ED2530-7F70-41EB-ABDB-5BCAED8B98E2}" dt="2024-08-19T13:35:58.798" v="476" actId="20577"/>
          <ac:spMkLst>
            <pc:docMk/>
            <pc:sldMk cId="1925621606" sldId="375"/>
            <ac:spMk id="15" creationId="{00000000-0000-0000-0000-000000000000}"/>
          </ac:spMkLst>
        </pc:spChg>
      </pc:sldChg>
      <pc:sldChg chg="addSp delSp modSp mod">
        <pc:chgData name="Denny Roberge" userId="d513fa43-3e21-4b44-8ad2-6301cdd2440d" providerId="ADAL" clId="{13ED2530-7F70-41EB-ABDB-5BCAED8B98E2}" dt="2024-08-19T14:48:59.386" v="2555" actId="478"/>
        <pc:sldMkLst>
          <pc:docMk/>
          <pc:sldMk cId="3872133889" sldId="380"/>
        </pc:sldMkLst>
        <pc:spChg chg="add del mod">
          <ac:chgData name="Denny Roberge" userId="d513fa43-3e21-4b44-8ad2-6301cdd2440d" providerId="ADAL" clId="{13ED2530-7F70-41EB-ABDB-5BCAED8B98E2}" dt="2024-08-19T14:48:59.386" v="2555" actId="478"/>
          <ac:spMkLst>
            <pc:docMk/>
            <pc:sldMk cId="3872133889" sldId="380"/>
            <ac:spMk id="3" creationId="{5C9A6B45-8F84-1655-9DDA-ED87B51679D7}"/>
          </ac:spMkLst>
        </pc:spChg>
        <pc:spChg chg="mod">
          <ac:chgData name="Denny Roberge" userId="d513fa43-3e21-4b44-8ad2-6301cdd2440d" providerId="ADAL" clId="{13ED2530-7F70-41EB-ABDB-5BCAED8B98E2}" dt="2024-08-19T14:48:33.787" v="2522" actId="20577"/>
          <ac:spMkLst>
            <pc:docMk/>
            <pc:sldMk cId="3872133889" sldId="380"/>
            <ac:spMk id="18" creationId="{00000000-0000-0000-0000-000000000000}"/>
          </ac:spMkLst>
        </pc:spChg>
      </pc:sldChg>
      <pc:sldChg chg="delSp modSp mod">
        <pc:chgData name="Denny Roberge" userId="d513fa43-3e21-4b44-8ad2-6301cdd2440d" providerId="ADAL" clId="{13ED2530-7F70-41EB-ABDB-5BCAED8B98E2}" dt="2024-08-19T13:37:41.371" v="691" actId="1076"/>
        <pc:sldMkLst>
          <pc:docMk/>
          <pc:sldMk cId="909832278" sldId="394"/>
        </pc:sldMkLst>
        <pc:spChg chg="mod">
          <ac:chgData name="Denny Roberge" userId="d513fa43-3e21-4b44-8ad2-6301cdd2440d" providerId="ADAL" clId="{13ED2530-7F70-41EB-ABDB-5BCAED8B98E2}" dt="2024-08-19T13:37:25.636" v="690" actId="20577"/>
          <ac:spMkLst>
            <pc:docMk/>
            <pc:sldMk cId="909832278" sldId="394"/>
            <ac:spMk id="22" creationId="{00000000-0000-0000-0000-000000000000}"/>
          </ac:spMkLst>
        </pc:spChg>
        <pc:picChg chg="del">
          <ac:chgData name="Denny Roberge" userId="d513fa43-3e21-4b44-8ad2-6301cdd2440d" providerId="ADAL" clId="{13ED2530-7F70-41EB-ABDB-5BCAED8B98E2}" dt="2024-08-19T13:37:02.558" v="648" actId="478"/>
          <ac:picMkLst>
            <pc:docMk/>
            <pc:sldMk cId="909832278" sldId="394"/>
            <ac:picMk id="4" creationId="{3BA69163-D453-A54E-A02D-B99998C1B5ED}"/>
          </ac:picMkLst>
        </pc:picChg>
        <pc:picChg chg="mod">
          <ac:chgData name="Denny Roberge" userId="d513fa43-3e21-4b44-8ad2-6301cdd2440d" providerId="ADAL" clId="{13ED2530-7F70-41EB-ABDB-5BCAED8B98E2}" dt="2024-08-19T13:37:41.371" v="691" actId="1076"/>
          <ac:picMkLst>
            <pc:docMk/>
            <pc:sldMk cId="909832278" sldId="394"/>
            <ac:picMk id="5" creationId="{6191A2BB-D013-95A2-3D44-220B457CD052}"/>
          </ac:picMkLst>
        </pc:picChg>
      </pc:sldChg>
      <pc:sldChg chg="del">
        <pc:chgData name="Denny Roberge" userId="d513fa43-3e21-4b44-8ad2-6301cdd2440d" providerId="ADAL" clId="{13ED2530-7F70-41EB-ABDB-5BCAED8B98E2}" dt="2024-08-19T14:49:28.157" v="2575" actId="47"/>
        <pc:sldMkLst>
          <pc:docMk/>
          <pc:sldMk cId="2368330846" sldId="397"/>
        </pc:sldMkLst>
      </pc:sldChg>
      <pc:sldChg chg="delSp modSp mod">
        <pc:chgData name="Denny Roberge" userId="d513fa43-3e21-4b44-8ad2-6301cdd2440d" providerId="ADAL" clId="{13ED2530-7F70-41EB-ABDB-5BCAED8B98E2}" dt="2024-08-19T14:53:10.088" v="2989" actId="313"/>
        <pc:sldMkLst>
          <pc:docMk/>
          <pc:sldMk cId="416405931" sldId="399"/>
        </pc:sldMkLst>
        <pc:spChg chg="mod">
          <ac:chgData name="Denny Roberge" userId="d513fa43-3e21-4b44-8ad2-6301cdd2440d" providerId="ADAL" clId="{13ED2530-7F70-41EB-ABDB-5BCAED8B98E2}" dt="2024-08-19T14:53:10.088" v="2989" actId="313"/>
          <ac:spMkLst>
            <pc:docMk/>
            <pc:sldMk cId="416405931" sldId="399"/>
            <ac:spMk id="6" creationId="{8F08E4AE-7780-316F-1FFC-87EAE24D88CF}"/>
          </ac:spMkLst>
        </pc:spChg>
        <pc:spChg chg="del mod">
          <ac:chgData name="Denny Roberge" userId="d513fa43-3e21-4b44-8ad2-6301cdd2440d" providerId="ADAL" clId="{13ED2530-7F70-41EB-ABDB-5BCAED8B98E2}" dt="2024-08-19T14:52:28.934" v="2923" actId="478"/>
          <ac:spMkLst>
            <pc:docMk/>
            <pc:sldMk cId="416405931" sldId="399"/>
            <ac:spMk id="7" creationId="{91BE0376-3ED9-3ED3-56E4-04122D61710F}"/>
          </ac:spMkLst>
        </pc:spChg>
      </pc:sldChg>
      <pc:sldChg chg="addSp modSp mod">
        <pc:chgData name="Denny Roberge" userId="d513fa43-3e21-4b44-8ad2-6301cdd2440d" providerId="ADAL" clId="{13ED2530-7F70-41EB-ABDB-5BCAED8B98E2}" dt="2024-08-19T15:00:08.198" v="3299" actId="404"/>
        <pc:sldMkLst>
          <pc:docMk/>
          <pc:sldMk cId="2757192753" sldId="401"/>
        </pc:sldMkLst>
        <pc:spChg chg="mod">
          <ac:chgData name="Denny Roberge" userId="d513fa43-3e21-4b44-8ad2-6301cdd2440d" providerId="ADAL" clId="{13ED2530-7F70-41EB-ABDB-5BCAED8B98E2}" dt="2024-08-19T15:00:08.198" v="3299" actId="404"/>
          <ac:spMkLst>
            <pc:docMk/>
            <pc:sldMk cId="2757192753" sldId="401"/>
            <ac:spMk id="2" creationId="{00000000-0000-0000-0000-000000000000}"/>
          </ac:spMkLst>
        </pc:spChg>
        <pc:spChg chg="add mod">
          <ac:chgData name="Denny Roberge" userId="d513fa43-3e21-4b44-8ad2-6301cdd2440d" providerId="ADAL" clId="{13ED2530-7F70-41EB-ABDB-5BCAED8B98E2}" dt="2024-08-19T14:59:27.287" v="3296" actId="313"/>
          <ac:spMkLst>
            <pc:docMk/>
            <pc:sldMk cId="2757192753" sldId="401"/>
            <ac:spMk id="11" creationId="{25E37638-9C2E-C304-E7FF-8C823F90301E}"/>
          </ac:spMkLst>
        </pc:spChg>
        <pc:grpChg chg="mod">
          <ac:chgData name="Denny Roberge" userId="d513fa43-3e21-4b44-8ad2-6301cdd2440d" providerId="ADAL" clId="{13ED2530-7F70-41EB-ABDB-5BCAED8B98E2}" dt="2024-08-19T14:59:03.785" v="3286" actId="1076"/>
          <ac:grpSpMkLst>
            <pc:docMk/>
            <pc:sldMk cId="2757192753" sldId="401"/>
            <ac:grpSpMk id="3" creationId="{AE900120-40FA-132D-9F82-3B66EAFB9997}"/>
          </ac:grpSpMkLst>
        </pc:grpChg>
      </pc:sldChg>
      <pc:sldChg chg="modSp mod">
        <pc:chgData name="Denny Roberge" userId="d513fa43-3e21-4b44-8ad2-6301cdd2440d" providerId="ADAL" clId="{13ED2530-7F70-41EB-ABDB-5BCAED8B98E2}" dt="2024-08-19T16:12:20.040" v="3312" actId="20577"/>
        <pc:sldMkLst>
          <pc:docMk/>
          <pc:sldMk cId="2439121187" sldId="402"/>
        </pc:sldMkLst>
        <pc:spChg chg="mod">
          <ac:chgData name="Denny Roberge" userId="d513fa43-3e21-4b44-8ad2-6301cdd2440d" providerId="ADAL" clId="{13ED2530-7F70-41EB-ABDB-5BCAED8B98E2}" dt="2024-08-19T16:12:20.040" v="3312" actId="20577"/>
          <ac:spMkLst>
            <pc:docMk/>
            <pc:sldMk cId="2439121187" sldId="402"/>
            <ac:spMk id="22" creationId="{00000000-0000-0000-0000-000000000000}"/>
          </ac:spMkLst>
        </pc:spChg>
      </pc:sldChg>
      <pc:sldChg chg="modSp mod">
        <pc:chgData name="Denny Roberge" userId="d513fa43-3e21-4b44-8ad2-6301cdd2440d" providerId="ADAL" clId="{13ED2530-7F70-41EB-ABDB-5BCAED8B98E2}" dt="2024-08-19T16:17:23.767" v="3390" actId="313"/>
        <pc:sldMkLst>
          <pc:docMk/>
          <pc:sldMk cId="2956572372" sldId="403"/>
        </pc:sldMkLst>
        <pc:spChg chg="mod">
          <ac:chgData name="Denny Roberge" userId="d513fa43-3e21-4b44-8ad2-6301cdd2440d" providerId="ADAL" clId="{13ED2530-7F70-41EB-ABDB-5BCAED8B98E2}" dt="2024-08-19T16:17:23.767" v="3390" actId="313"/>
          <ac:spMkLst>
            <pc:docMk/>
            <pc:sldMk cId="2956572372" sldId="403"/>
            <ac:spMk id="4" creationId="{54D8B620-23AC-3EE7-77CA-BC0FE417988C}"/>
          </ac:spMkLst>
        </pc:spChg>
      </pc:sldChg>
      <pc:sldChg chg="modSp mod">
        <pc:chgData name="Denny Roberge" userId="d513fa43-3e21-4b44-8ad2-6301cdd2440d" providerId="ADAL" clId="{13ED2530-7F70-41EB-ABDB-5BCAED8B98E2}" dt="2024-08-19T16:14:25.219" v="3341" actId="20577"/>
        <pc:sldMkLst>
          <pc:docMk/>
          <pc:sldMk cId="3780411572" sldId="404"/>
        </pc:sldMkLst>
        <pc:spChg chg="mod">
          <ac:chgData name="Denny Roberge" userId="d513fa43-3e21-4b44-8ad2-6301cdd2440d" providerId="ADAL" clId="{13ED2530-7F70-41EB-ABDB-5BCAED8B98E2}" dt="2024-08-19T16:14:25.219" v="3341" actId="20577"/>
          <ac:spMkLst>
            <pc:docMk/>
            <pc:sldMk cId="3780411572" sldId="404"/>
            <ac:spMk id="4" creationId="{54D8B620-23AC-3EE7-77CA-BC0FE417988C}"/>
          </ac:spMkLst>
        </pc:spChg>
      </pc:sldChg>
      <pc:sldChg chg="modSp mod">
        <pc:chgData name="Denny Roberge" userId="d513fa43-3e21-4b44-8ad2-6301cdd2440d" providerId="ADAL" clId="{13ED2530-7F70-41EB-ABDB-5BCAED8B98E2}" dt="2024-08-19T16:14:47.389" v="3358" actId="20577"/>
        <pc:sldMkLst>
          <pc:docMk/>
          <pc:sldMk cId="2841900383" sldId="405"/>
        </pc:sldMkLst>
        <pc:spChg chg="mod">
          <ac:chgData name="Denny Roberge" userId="d513fa43-3e21-4b44-8ad2-6301cdd2440d" providerId="ADAL" clId="{13ED2530-7F70-41EB-ABDB-5BCAED8B98E2}" dt="2024-08-19T16:14:47.389" v="3358" actId="20577"/>
          <ac:spMkLst>
            <pc:docMk/>
            <pc:sldMk cId="2841900383" sldId="405"/>
            <ac:spMk id="22" creationId="{00000000-0000-0000-0000-000000000000}"/>
          </ac:spMkLst>
        </pc:spChg>
      </pc:sldChg>
      <pc:sldChg chg="del">
        <pc:chgData name="Denny Roberge" userId="d513fa43-3e21-4b44-8ad2-6301cdd2440d" providerId="ADAL" clId="{13ED2530-7F70-41EB-ABDB-5BCAED8B98E2}" dt="2024-08-19T16:15:16.948" v="3361" actId="47"/>
        <pc:sldMkLst>
          <pc:docMk/>
          <pc:sldMk cId="777353874" sldId="406"/>
        </pc:sldMkLst>
      </pc:sldChg>
      <pc:sldChg chg="del">
        <pc:chgData name="Denny Roberge" userId="d513fa43-3e21-4b44-8ad2-6301cdd2440d" providerId="ADAL" clId="{13ED2530-7F70-41EB-ABDB-5BCAED8B98E2}" dt="2024-08-19T16:15:39.732" v="3363" actId="47"/>
        <pc:sldMkLst>
          <pc:docMk/>
          <pc:sldMk cId="844773307" sldId="407"/>
        </pc:sldMkLst>
      </pc:sldChg>
      <pc:sldChg chg="del">
        <pc:chgData name="Denny Roberge" userId="d513fa43-3e21-4b44-8ad2-6301cdd2440d" providerId="ADAL" clId="{13ED2530-7F70-41EB-ABDB-5BCAED8B98E2}" dt="2024-08-19T16:15:47.394" v="3368" actId="47"/>
        <pc:sldMkLst>
          <pc:docMk/>
          <pc:sldMk cId="2116480282" sldId="408"/>
        </pc:sldMkLst>
      </pc:sldChg>
      <pc:sldChg chg="del">
        <pc:chgData name="Denny Roberge" userId="d513fa43-3e21-4b44-8ad2-6301cdd2440d" providerId="ADAL" clId="{13ED2530-7F70-41EB-ABDB-5BCAED8B98E2}" dt="2024-08-19T16:15:10.737" v="3359" actId="47"/>
        <pc:sldMkLst>
          <pc:docMk/>
          <pc:sldMk cId="810280241" sldId="412"/>
        </pc:sldMkLst>
      </pc:sldChg>
      <pc:sldChg chg="del">
        <pc:chgData name="Denny Roberge" userId="d513fa43-3e21-4b44-8ad2-6301cdd2440d" providerId="ADAL" clId="{13ED2530-7F70-41EB-ABDB-5BCAED8B98E2}" dt="2024-08-19T16:15:44.702" v="3365" actId="47"/>
        <pc:sldMkLst>
          <pc:docMk/>
          <pc:sldMk cId="1871850071" sldId="415"/>
        </pc:sldMkLst>
      </pc:sldChg>
      <pc:sldChg chg="del">
        <pc:chgData name="Denny Roberge" userId="d513fa43-3e21-4b44-8ad2-6301cdd2440d" providerId="ADAL" clId="{13ED2530-7F70-41EB-ABDB-5BCAED8B98E2}" dt="2024-08-19T16:15:45.599" v="3366" actId="47"/>
        <pc:sldMkLst>
          <pc:docMk/>
          <pc:sldMk cId="4066353071" sldId="416"/>
        </pc:sldMkLst>
      </pc:sldChg>
      <pc:sldChg chg="del">
        <pc:chgData name="Denny Roberge" userId="d513fa43-3e21-4b44-8ad2-6301cdd2440d" providerId="ADAL" clId="{13ED2530-7F70-41EB-ABDB-5BCAED8B98E2}" dt="2024-08-19T16:15:43.839" v="3364" actId="47"/>
        <pc:sldMkLst>
          <pc:docMk/>
          <pc:sldMk cId="3851125577" sldId="417"/>
        </pc:sldMkLst>
      </pc:sldChg>
      <pc:sldChg chg="del">
        <pc:chgData name="Denny Roberge" userId="d513fa43-3e21-4b44-8ad2-6301cdd2440d" providerId="ADAL" clId="{13ED2530-7F70-41EB-ABDB-5BCAED8B98E2}" dt="2024-08-19T16:15:46.360" v="3367" actId="47"/>
        <pc:sldMkLst>
          <pc:docMk/>
          <pc:sldMk cId="3231833716" sldId="418"/>
        </pc:sldMkLst>
      </pc:sldChg>
      <pc:sldChg chg="modSp">
        <pc:chgData name="Denny Roberge" userId="d513fa43-3e21-4b44-8ad2-6301cdd2440d" providerId="ADAL" clId="{13ED2530-7F70-41EB-ABDB-5BCAED8B98E2}" dt="2024-08-19T14:56:12.013" v="3161" actId="20577"/>
        <pc:sldMkLst>
          <pc:docMk/>
          <pc:sldMk cId="1981089119" sldId="419"/>
        </pc:sldMkLst>
        <pc:spChg chg="mod">
          <ac:chgData name="Denny Roberge" userId="d513fa43-3e21-4b44-8ad2-6301cdd2440d" providerId="ADAL" clId="{13ED2530-7F70-41EB-ABDB-5BCAED8B98E2}" dt="2024-08-19T14:56:12.013" v="3161" actId="20577"/>
          <ac:spMkLst>
            <pc:docMk/>
            <pc:sldMk cId="1981089119" sldId="419"/>
            <ac:spMk id="95" creationId="{5F11B279-E607-5CEB-7267-E774D3814CAE}"/>
          </ac:spMkLst>
        </pc:spChg>
      </pc:sldChg>
      <pc:sldChg chg="addSp delSp modSp new mod">
        <pc:chgData name="Denny Roberge" userId="d513fa43-3e21-4b44-8ad2-6301cdd2440d" providerId="ADAL" clId="{13ED2530-7F70-41EB-ABDB-5BCAED8B98E2}" dt="2024-08-19T13:54:51.745" v="894" actId="1076"/>
        <pc:sldMkLst>
          <pc:docMk/>
          <pc:sldMk cId="4031665723" sldId="420"/>
        </pc:sldMkLst>
        <pc:spChg chg="mod">
          <ac:chgData name="Denny Roberge" userId="d513fa43-3e21-4b44-8ad2-6301cdd2440d" providerId="ADAL" clId="{13ED2530-7F70-41EB-ABDB-5BCAED8B98E2}" dt="2024-08-19T13:44:33.374" v="820" actId="20577"/>
          <ac:spMkLst>
            <pc:docMk/>
            <pc:sldMk cId="4031665723" sldId="420"/>
            <ac:spMk id="2" creationId="{7213004F-4ED5-7E6D-3AAE-D2C5F4ACF3B4}"/>
          </ac:spMkLst>
        </pc:spChg>
        <pc:spChg chg="add mod">
          <ac:chgData name="Denny Roberge" userId="d513fa43-3e21-4b44-8ad2-6301cdd2440d" providerId="ADAL" clId="{13ED2530-7F70-41EB-ABDB-5BCAED8B98E2}" dt="2024-08-19T13:47:18.939" v="889" actId="20577"/>
          <ac:spMkLst>
            <pc:docMk/>
            <pc:sldMk cId="4031665723" sldId="420"/>
            <ac:spMk id="4" creationId="{D7333084-DB11-32FC-507E-DE58EB860122}"/>
          </ac:spMkLst>
        </pc:spChg>
        <pc:picChg chg="add del mod">
          <ac:chgData name="Denny Roberge" userId="d513fa43-3e21-4b44-8ad2-6301cdd2440d" providerId="ADAL" clId="{13ED2530-7F70-41EB-ABDB-5BCAED8B98E2}" dt="2024-08-19T13:45:56.786" v="870" actId="478"/>
          <ac:picMkLst>
            <pc:docMk/>
            <pc:sldMk cId="4031665723" sldId="420"/>
            <ac:picMk id="6" creationId="{BD9AB5A6-7C20-5263-9FBB-D652B0C4AC6D}"/>
          </ac:picMkLst>
        </pc:picChg>
        <pc:picChg chg="add mod">
          <ac:chgData name="Denny Roberge" userId="d513fa43-3e21-4b44-8ad2-6301cdd2440d" providerId="ADAL" clId="{13ED2530-7F70-41EB-ABDB-5BCAED8B98E2}" dt="2024-08-19T13:54:44.784" v="893" actId="1076"/>
          <ac:picMkLst>
            <pc:docMk/>
            <pc:sldMk cId="4031665723" sldId="420"/>
            <ac:picMk id="8" creationId="{2A060ED7-437B-33F0-E56D-A72EF667622F}"/>
          </ac:picMkLst>
        </pc:picChg>
        <pc:picChg chg="add mod">
          <ac:chgData name="Denny Roberge" userId="d513fa43-3e21-4b44-8ad2-6301cdd2440d" providerId="ADAL" clId="{13ED2530-7F70-41EB-ABDB-5BCAED8B98E2}" dt="2024-08-19T13:54:51.745" v="894" actId="1076"/>
          <ac:picMkLst>
            <pc:docMk/>
            <pc:sldMk cId="4031665723" sldId="420"/>
            <ac:picMk id="10" creationId="{32A65FCA-2B13-DEB6-7E1C-5029CE422DE7}"/>
          </ac:picMkLst>
        </pc:picChg>
        <pc:picChg chg="add mod">
          <ac:chgData name="Denny Roberge" userId="d513fa43-3e21-4b44-8ad2-6301cdd2440d" providerId="ADAL" clId="{13ED2530-7F70-41EB-ABDB-5BCAED8B98E2}" dt="2024-08-19T13:54:42.034" v="892" actId="1076"/>
          <ac:picMkLst>
            <pc:docMk/>
            <pc:sldMk cId="4031665723" sldId="420"/>
            <ac:picMk id="12" creationId="{34A0CFF3-09A5-F0E0-C508-7AA2F69303FA}"/>
          </ac:picMkLst>
        </pc:picChg>
      </pc:sldChg>
      <pc:sldChg chg="addSp delSp modSp mod modAnim">
        <pc:chgData name="Denny Roberge" userId="d513fa43-3e21-4b44-8ad2-6301cdd2440d" providerId="ADAL" clId="{13ED2530-7F70-41EB-ABDB-5BCAED8B98E2}" dt="2024-08-19T14:44:37.486" v="2370"/>
        <pc:sldMkLst>
          <pc:docMk/>
          <pc:sldMk cId="291695339" sldId="421"/>
        </pc:sldMkLst>
        <pc:spChg chg="mod">
          <ac:chgData name="Denny Roberge" userId="d513fa43-3e21-4b44-8ad2-6301cdd2440d" providerId="ADAL" clId="{13ED2530-7F70-41EB-ABDB-5BCAED8B98E2}" dt="2024-08-19T13:55:17.113" v="936" actId="313"/>
          <ac:spMkLst>
            <pc:docMk/>
            <pc:sldMk cId="291695339" sldId="421"/>
            <ac:spMk id="2" creationId="{7213004F-4ED5-7E6D-3AAE-D2C5F4ACF3B4}"/>
          </ac:spMkLst>
        </pc:spChg>
        <pc:spChg chg="del">
          <ac:chgData name="Denny Roberge" userId="d513fa43-3e21-4b44-8ad2-6301cdd2440d" providerId="ADAL" clId="{13ED2530-7F70-41EB-ABDB-5BCAED8B98E2}" dt="2024-08-19T13:55:26.759" v="940" actId="478"/>
          <ac:spMkLst>
            <pc:docMk/>
            <pc:sldMk cId="291695339" sldId="421"/>
            <ac:spMk id="4" creationId="{D7333084-DB11-32FC-507E-DE58EB860122}"/>
          </ac:spMkLst>
        </pc:spChg>
        <pc:graphicFrameChg chg="add mod">
          <ac:chgData name="Denny Roberge" userId="d513fa43-3e21-4b44-8ad2-6301cdd2440d" providerId="ADAL" clId="{13ED2530-7F70-41EB-ABDB-5BCAED8B98E2}" dt="2024-08-19T14:44:16.339" v="2365"/>
          <ac:graphicFrameMkLst>
            <pc:docMk/>
            <pc:sldMk cId="291695339" sldId="421"/>
            <ac:graphicFrameMk id="5" creationId="{72A261F8-F928-AA04-04B1-26D66F727BD2}"/>
          </ac:graphicFrameMkLst>
        </pc:graphicFrameChg>
        <pc:picChg chg="add mod">
          <ac:chgData name="Denny Roberge" userId="d513fa43-3e21-4b44-8ad2-6301cdd2440d" providerId="ADAL" clId="{13ED2530-7F70-41EB-ABDB-5BCAED8B98E2}" dt="2024-08-19T14:44:28.690" v="2369" actId="1076"/>
          <ac:picMkLst>
            <pc:docMk/>
            <pc:sldMk cId="291695339" sldId="421"/>
            <ac:picMk id="7" creationId="{6B21E7CC-EE3F-A79F-0C7E-43444A111BD9}"/>
          </ac:picMkLst>
        </pc:picChg>
        <pc:picChg chg="del">
          <ac:chgData name="Denny Roberge" userId="d513fa43-3e21-4b44-8ad2-6301cdd2440d" providerId="ADAL" clId="{13ED2530-7F70-41EB-ABDB-5BCAED8B98E2}" dt="2024-08-19T13:55:18.367" v="937" actId="478"/>
          <ac:picMkLst>
            <pc:docMk/>
            <pc:sldMk cId="291695339" sldId="421"/>
            <ac:picMk id="8" creationId="{2A060ED7-437B-33F0-E56D-A72EF667622F}"/>
          </ac:picMkLst>
        </pc:picChg>
        <pc:picChg chg="del">
          <ac:chgData name="Denny Roberge" userId="d513fa43-3e21-4b44-8ad2-6301cdd2440d" providerId="ADAL" clId="{13ED2530-7F70-41EB-ABDB-5BCAED8B98E2}" dt="2024-08-19T13:55:20.266" v="938" actId="478"/>
          <ac:picMkLst>
            <pc:docMk/>
            <pc:sldMk cId="291695339" sldId="421"/>
            <ac:picMk id="10" creationId="{32A65FCA-2B13-DEB6-7E1C-5029CE422DE7}"/>
          </ac:picMkLst>
        </pc:picChg>
        <pc:picChg chg="del">
          <ac:chgData name="Denny Roberge" userId="d513fa43-3e21-4b44-8ad2-6301cdd2440d" providerId="ADAL" clId="{13ED2530-7F70-41EB-ABDB-5BCAED8B98E2}" dt="2024-08-19T13:55:21.755" v="939" actId="478"/>
          <ac:picMkLst>
            <pc:docMk/>
            <pc:sldMk cId="291695339" sldId="421"/>
            <ac:picMk id="12" creationId="{34A0CFF3-09A5-F0E0-C508-7AA2F69303FA}"/>
          </ac:picMkLst>
        </pc:picChg>
      </pc:sldChg>
      <pc:sldChg chg="addSp delSp modSp new mod modClrScheme chgLayout">
        <pc:chgData name="Denny Roberge" userId="d513fa43-3e21-4b44-8ad2-6301cdd2440d" providerId="ADAL" clId="{13ED2530-7F70-41EB-ABDB-5BCAED8B98E2}" dt="2024-08-19T14:45:17.543" v="2372" actId="1076"/>
        <pc:sldMkLst>
          <pc:docMk/>
          <pc:sldMk cId="2020304060" sldId="422"/>
        </pc:sldMkLst>
        <pc:spChg chg="mod ord">
          <ac:chgData name="Denny Roberge" userId="d513fa43-3e21-4b44-8ad2-6301cdd2440d" providerId="ADAL" clId="{13ED2530-7F70-41EB-ABDB-5BCAED8B98E2}" dt="2024-08-19T13:57:51.052" v="969" actId="700"/>
          <ac:spMkLst>
            <pc:docMk/>
            <pc:sldMk cId="2020304060" sldId="422"/>
            <ac:spMk id="2" creationId="{317F4E8D-D964-6E9E-62F0-F131FD908CEF}"/>
          </ac:spMkLst>
        </pc:spChg>
        <pc:spChg chg="del mod ord">
          <ac:chgData name="Denny Roberge" userId="d513fa43-3e21-4b44-8ad2-6301cdd2440d" providerId="ADAL" clId="{13ED2530-7F70-41EB-ABDB-5BCAED8B98E2}" dt="2024-08-19T13:57:51.052" v="969" actId="700"/>
          <ac:spMkLst>
            <pc:docMk/>
            <pc:sldMk cId="2020304060" sldId="422"/>
            <ac:spMk id="3" creationId="{50DB51D7-453A-5B1A-3A75-2C7F08A2EC39}"/>
          </ac:spMkLst>
        </pc:spChg>
        <pc:spChg chg="add mod ord">
          <ac:chgData name="Denny Roberge" userId="d513fa43-3e21-4b44-8ad2-6301cdd2440d" providerId="ADAL" clId="{13ED2530-7F70-41EB-ABDB-5BCAED8B98E2}" dt="2024-08-19T14:01:14.015" v="1269" actId="122"/>
          <ac:spMkLst>
            <pc:docMk/>
            <pc:sldMk cId="2020304060" sldId="422"/>
            <ac:spMk id="4" creationId="{21D70A9D-A4FD-65DA-CF8F-3E74E6F15F05}"/>
          </ac:spMkLst>
        </pc:spChg>
        <pc:picChg chg="add mod">
          <ac:chgData name="Denny Roberge" userId="d513fa43-3e21-4b44-8ad2-6301cdd2440d" providerId="ADAL" clId="{13ED2530-7F70-41EB-ABDB-5BCAED8B98E2}" dt="2024-08-19T14:45:17.543" v="2372" actId="1076"/>
          <ac:picMkLst>
            <pc:docMk/>
            <pc:sldMk cId="2020304060" sldId="422"/>
            <ac:picMk id="1026" creationId="{58A37977-2629-4E51-FA3E-29A43535F082}"/>
          </ac:picMkLst>
        </pc:picChg>
      </pc:sldChg>
      <pc:sldChg chg="modSp new mod">
        <pc:chgData name="Denny Roberge" userId="d513fa43-3e21-4b44-8ad2-6301cdd2440d" providerId="ADAL" clId="{13ED2530-7F70-41EB-ABDB-5BCAED8B98E2}" dt="2024-08-19T14:52:00.535" v="2919" actId="20577"/>
        <pc:sldMkLst>
          <pc:docMk/>
          <pc:sldMk cId="4107573570" sldId="423"/>
        </pc:sldMkLst>
        <pc:spChg chg="mod">
          <ac:chgData name="Denny Roberge" userId="d513fa43-3e21-4b44-8ad2-6301cdd2440d" providerId="ADAL" clId="{13ED2530-7F70-41EB-ABDB-5BCAED8B98E2}" dt="2024-08-19T14:52:00.535" v="2919" actId="20577"/>
          <ac:spMkLst>
            <pc:docMk/>
            <pc:sldMk cId="4107573570" sldId="423"/>
            <ac:spMk id="2" creationId="{8B4996B4-4836-4AFE-551B-2E4E5D6BBD3D}"/>
          </ac:spMkLst>
        </pc:spChg>
        <pc:spChg chg="mod">
          <ac:chgData name="Denny Roberge" userId="d513fa43-3e21-4b44-8ad2-6301cdd2440d" providerId="ADAL" clId="{13ED2530-7F70-41EB-ABDB-5BCAED8B98E2}" dt="2024-08-19T14:35:02.021" v="1397" actId="20577"/>
          <ac:spMkLst>
            <pc:docMk/>
            <pc:sldMk cId="4107573570" sldId="423"/>
            <ac:spMk id="3" creationId="{8F53A658-7D7D-2A6D-0DCD-E58108E54F09}"/>
          </ac:spMkLst>
        </pc:spChg>
      </pc:sldChg>
      <pc:sldChg chg="modSp new mod">
        <pc:chgData name="Denny Roberge" userId="d513fa43-3e21-4b44-8ad2-6301cdd2440d" providerId="ADAL" clId="{13ED2530-7F70-41EB-ABDB-5BCAED8B98E2}" dt="2024-08-20T22:58:36.796" v="3525" actId="20577"/>
        <pc:sldMkLst>
          <pc:docMk/>
          <pc:sldMk cId="3421051763" sldId="424"/>
        </pc:sldMkLst>
        <pc:spChg chg="mod">
          <ac:chgData name="Denny Roberge" userId="d513fa43-3e21-4b44-8ad2-6301cdd2440d" providerId="ADAL" clId="{13ED2530-7F70-41EB-ABDB-5BCAED8B98E2}" dt="2024-08-20T22:58:36.796" v="3525" actId="20577"/>
          <ac:spMkLst>
            <pc:docMk/>
            <pc:sldMk cId="3421051763" sldId="424"/>
            <ac:spMk id="2" creationId="{82919F60-3A5D-7A5B-3E69-5FE3100DEF71}"/>
          </ac:spMkLst>
        </pc:spChg>
        <pc:spChg chg="mod">
          <ac:chgData name="Denny Roberge" userId="d513fa43-3e21-4b44-8ad2-6301cdd2440d" providerId="ADAL" clId="{13ED2530-7F70-41EB-ABDB-5BCAED8B98E2}" dt="2024-08-19T14:37:28.999" v="1737" actId="20577"/>
          <ac:spMkLst>
            <pc:docMk/>
            <pc:sldMk cId="3421051763" sldId="424"/>
            <ac:spMk id="3" creationId="{EA96E3D8-C45D-AAA9-6D53-8CA03E3D1394}"/>
          </ac:spMkLst>
        </pc:spChg>
      </pc:sldChg>
      <pc:sldChg chg="addSp modSp new mod">
        <pc:chgData name="Denny Roberge" userId="d513fa43-3e21-4b44-8ad2-6301cdd2440d" providerId="ADAL" clId="{13ED2530-7F70-41EB-ABDB-5BCAED8B98E2}" dt="2024-08-19T16:20:47.811" v="3523" actId="1076"/>
        <pc:sldMkLst>
          <pc:docMk/>
          <pc:sldMk cId="2205336285" sldId="425"/>
        </pc:sldMkLst>
        <pc:spChg chg="mod">
          <ac:chgData name="Denny Roberge" userId="d513fa43-3e21-4b44-8ad2-6301cdd2440d" providerId="ADAL" clId="{13ED2530-7F70-41EB-ABDB-5BCAED8B98E2}" dt="2024-08-19T16:18:20.164" v="3520" actId="403"/>
          <ac:spMkLst>
            <pc:docMk/>
            <pc:sldMk cId="2205336285" sldId="425"/>
            <ac:spMk id="2" creationId="{1B3FA955-9033-4DA4-A3B4-A03C2FABB7C3}"/>
          </ac:spMkLst>
        </pc:spChg>
        <pc:spChg chg="mod">
          <ac:chgData name="Denny Roberge" userId="d513fa43-3e21-4b44-8ad2-6301cdd2440d" providerId="ADAL" clId="{13ED2530-7F70-41EB-ABDB-5BCAED8B98E2}" dt="2024-08-19T16:17:40.632" v="3405" actId="20577"/>
          <ac:spMkLst>
            <pc:docMk/>
            <pc:sldMk cId="2205336285" sldId="425"/>
            <ac:spMk id="3" creationId="{6172FA39-8ACA-A3BA-12CE-510D4D3B3398}"/>
          </ac:spMkLst>
        </pc:spChg>
        <pc:picChg chg="add mod">
          <ac:chgData name="Denny Roberge" userId="d513fa43-3e21-4b44-8ad2-6301cdd2440d" providerId="ADAL" clId="{13ED2530-7F70-41EB-ABDB-5BCAED8B98E2}" dt="2024-08-19T16:20:47.811" v="3523" actId="1076"/>
          <ac:picMkLst>
            <pc:docMk/>
            <pc:sldMk cId="2205336285" sldId="425"/>
            <ac:picMk id="5" creationId="{E43E8F18-7E0A-B9D9-FB8D-6B9B27A32A3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25E3DF-753A-47D3-8BDC-C88B028C51C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28E5A54-B06B-4BB0-A579-FF47D7802A86}">
      <dgm:prSet phldrT="[Text]"/>
      <dgm:spPr/>
      <dgm:t>
        <a:bodyPr/>
        <a:lstStyle/>
        <a:p>
          <a:r>
            <a:rPr lang="en-US" b="1" i="0" dirty="0"/>
            <a:t>Automated Coding and Billing</a:t>
          </a:r>
          <a:endParaRPr lang="en-US" dirty="0"/>
        </a:p>
      </dgm:t>
    </dgm:pt>
    <dgm:pt modelId="{A5FAD515-6943-4501-B815-E0678C6504D2}" type="parTrans" cxnId="{9C149062-7378-41A7-B949-BD9F3EE4C001}">
      <dgm:prSet/>
      <dgm:spPr/>
      <dgm:t>
        <a:bodyPr/>
        <a:lstStyle/>
        <a:p>
          <a:endParaRPr lang="en-US"/>
        </a:p>
      </dgm:t>
    </dgm:pt>
    <dgm:pt modelId="{5F0DCD4D-085A-4219-8FAE-57FA12E5E555}" type="sibTrans" cxnId="{9C149062-7378-41A7-B949-BD9F3EE4C001}">
      <dgm:prSet/>
      <dgm:spPr/>
      <dgm:t>
        <a:bodyPr/>
        <a:lstStyle/>
        <a:p>
          <a:endParaRPr lang="en-US"/>
        </a:p>
      </dgm:t>
    </dgm:pt>
    <dgm:pt modelId="{D8A09BB9-0A5D-4FB9-BA6D-C5CF6B20FFBD}">
      <dgm:prSet phldrT="[Text]"/>
      <dgm:spPr/>
      <dgm:t>
        <a:bodyPr/>
        <a:lstStyle/>
        <a:p>
          <a:r>
            <a:rPr lang="en-US" b="1" i="0" dirty="0"/>
            <a:t>Predictive Analytics</a:t>
          </a:r>
          <a:endParaRPr lang="en-US" dirty="0"/>
        </a:p>
      </dgm:t>
    </dgm:pt>
    <dgm:pt modelId="{551857FD-5A2C-4EE5-9068-63D3814A4003}" type="parTrans" cxnId="{3F490943-7600-4D59-B1D8-9AC489415C80}">
      <dgm:prSet/>
      <dgm:spPr/>
      <dgm:t>
        <a:bodyPr/>
        <a:lstStyle/>
        <a:p>
          <a:endParaRPr lang="en-US"/>
        </a:p>
      </dgm:t>
    </dgm:pt>
    <dgm:pt modelId="{4A2DB729-EBF9-4A18-97BB-A52EE4B35EC3}" type="sibTrans" cxnId="{3F490943-7600-4D59-B1D8-9AC489415C80}">
      <dgm:prSet/>
      <dgm:spPr/>
      <dgm:t>
        <a:bodyPr/>
        <a:lstStyle/>
        <a:p>
          <a:endParaRPr lang="en-US"/>
        </a:p>
      </dgm:t>
    </dgm:pt>
    <dgm:pt modelId="{9F7E31A1-4C71-42E9-A871-F96B44176571}">
      <dgm:prSet phldrT="[Text]"/>
      <dgm:spPr/>
      <dgm:t>
        <a:bodyPr/>
        <a:lstStyle/>
        <a:p>
          <a:r>
            <a:rPr lang="en-US" b="1" i="0" dirty="0"/>
            <a:t>Revenue Forecasting </a:t>
          </a:r>
          <a:endParaRPr lang="en-US" dirty="0"/>
        </a:p>
      </dgm:t>
    </dgm:pt>
    <dgm:pt modelId="{C0438537-8C0A-4CFE-B926-E3F96F03A82F}" type="parTrans" cxnId="{FB8A909A-403A-4DEC-8F92-1660B225D966}">
      <dgm:prSet/>
      <dgm:spPr/>
      <dgm:t>
        <a:bodyPr/>
        <a:lstStyle/>
        <a:p>
          <a:endParaRPr lang="en-US"/>
        </a:p>
      </dgm:t>
    </dgm:pt>
    <dgm:pt modelId="{E50C98EF-7B34-4837-88EA-0D50824D1096}" type="sibTrans" cxnId="{FB8A909A-403A-4DEC-8F92-1660B225D966}">
      <dgm:prSet/>
      <dgm:spPr/>
      <dgm:t>
        <a:bodyPr/>
        <a:lstStyle/>
        <a:p>
          <a:endParaRPr lang="en-US"/>
        </a:p>
      </dgm:t>
    </dgm:pt>
    <dgm:pt modelId="{5EAC0580-6FF1-48B3-8E80-7FF10CDDD606}">
      <dgm:prSet phldrT="[Text]"/>
      <dgm:spPr/>
      <dgm:t>
        <a:bodyPr/>
        <a:lstStyle/>
        <a:p>
          <a:r>
            <a:rPr lang="en-US" b="1" i="0" dirty="0"/>
            <a:t>Patient Payment Optimization</a:t>
          </a:r>
          <a:endParaRPr lang="en-US" dirty="0"/>
        </a:p>
      </dgm:t>
    </dgm:pt>
    <dgm:pt modelId="{CC55E448-3AB9-4A95-9265-17B80783F6C5}" type="parTrans" cxnId="{18234C79-77DF-4463-B989-AE884259D571}">
      <dgm:prSet/>
      <dgm:spPr/>
      <dgm:t>
        <a:bodyPr/>
        <a:lstStyle/>
        <a:p>
          <a:endParaRPr lang="en-US"/>
        </a:p>
      </dgm:t>
    </dgm:pt>
    <dgm:pt modelId="{6B3706DE-3EA5-4871-9671-68C2F381ADEF}" type="sibTrans" cxnId="{18234C79-77DF-4463-B989-AE884259D571}">
      <dgm:prSet/>
      <dgm:spPr/>
      <dgm:t>
        <a:bodyPr/>
        <a:lstStyle/>
        <a:p>
          <a:endParaRPr lang="en-US"/>
        </a:p>
      </dgm:t>
    </dgm:pt>
    <dgm:pt modelId="{A26CF331-0EFE-4EC6-86A9-EEDD91EB78EA}">
      <dgm:prSet phldrT="[Text]"/>
      <dgm:spPr/>
      <dgm:t>
        <a:bodyPr/>
        <a:lstStyle/>
        <a:p>
          <a:r>
            <a:rPr lang="en-US" b="1" i="0" dirty="0"/>
            <a:t>Operational Efficiency</a:t>
          </a:r>
          <a:endParaRPr lang="en-US" dirty="0"/>
        </a:p>
      </dgm:t>
    </dgm:pt>
    <dgm:pt modelId="{02B38AC2-E15B-47CA-A835-4577403663CD}" type="parTrans" cxnId="{FD29F495-8FE4-4ECC-863D-3E09B37B6E8B}">
      <dgm:prSet/>
      <dgm:spPr/>
      <dgm:t>
        <a:bodyPr/>
        <a:lstStyle/>
        <a:p>
          <a:endParaRPr lang="en-US"/>
        </a:p>
      </dgm:t>
    </dgm:pt>
    <dgm:pt modelId="{FCB64E7F-AABD-4F59-ABE3-5EE7D3D6BF47}" type="sibTrans" cxnId="{FD29F495-8FE4-4ECC-863D-3E09B37B6E8B}">
      <dgm:prSet/>
      <dgm:spPr/>
      <dgm:t>
        <a:bodyPr/>
        <a:lstStyle/>
        <a:p>
          <a:endParaRPr lang="en-US"/>
        </a:p>
      </dgm:t>
    </dgm:pt>
    <dgm:pt modelId="{BC09E71B-B208-4030-AB85-691D2B9F4AA0}">
      <dgm:prSet phldrT="[Text]"/>
      <dgm:spPr/>
      <dgm:t>
        <a:bodyPr/>
        <a:lstStyle/>
        <a:p>
          <a:r>
            <a:rPr lang="en-US" dirty="0"/>
            <a:t>Productivity Management</a:t>
          </a:r>
        </a:p>
      </dgm:t>
    </dgm:pt>
    <dgm:pt modelId="{3A5278C4-DF9C-49AA-BE46-42276055CEE0}" type="parTrans" cxnId="{E75D0654-8E51-4295-B732-9AB0D39120FF}">
      <dgm:prSet/>
      <dgm:spPr/>
      <dgm:t>
        <a:bodyPr/>
        <a:lstStyle/>
        <a:p>
          <a:endParaRPr lang="en-US"/>
        </a:p>
      </dgm:t>
    </dgm:pt>
    <dgm:pt modelId="{F56D9453-A500-4D43-90F0-A0873F099CF0}" type="sibTrans" cxnId="{E75D0654-8E51-4295-B732-9AB0D39120FF}">
      <dgm:prSet/>
      <dgm:spPr/>
      <dgm:t>
        <a:bodyPr/>
        <a:lstStyle/>
        <a:p>
          <a:endParaRPr lang="en-US"/>
        </a:p>
      </dgm:t>
    </dgm:pt>
    <dgm:pt modelId="{105AD337-A43B-4148-8E23-FB7663BB1774}">
      <dgm:prSet phldrT="[Text]"/>
      <dgm:spPr/>
      <dgm:t>
        <a:bodyPr/>
        <a:lstStyle/>
        <a:p>
          <a:r>
            <a:rPr lang="en-US" dirty="0"/>
            <a:t>To Infinity and Beyond</a:t>
          </a:r>
        </a:p>
      </dgm:t>
    </dgm:pt>
    <dgm:pt modelId="{F568730C-A88E-4BB2-8C17-333F0B2FAAA8}" type="parTrans" cxnId="{167A3F29-55EF-442B-849E-646B4878B8B5}">
      <dgm:prSet/>
      <dgm:spPr/>
      <dgm:t>
        <a:bodyPr/>
        <a:lstStyle/>
        <a:p>
          <a:endParaRPr lang="en-US"/>
        </a:p>
      </dgm:t>
    </dgm:pt>
    <dgm:pt modelId="{74503BA4-C686-46D5-9445-F74341960F63}" type="sibTrans" cxnId="{167A3F29-55EF-442B-849E-646B4878B8B5}">
      <dgm:prSet/>
      <dgm:spPr/>
      <dgm:t>
        <a:bodyPr/>
        <a:lstStyle/>
        <a:p>
          <a:endParaRPr lang="en-US"/>
        </a:p>
      </dgm:t>
    </dgm:pt>
    <dgm:pt modelId="{41D3A9B2-9A84-49E6-81F2-4C42FE761950}" type="pres">
      <dgm:prSet presAssocID="{5525E3DF-753A-47D3-8BDC-C88B028C51C7}" presName="diagram" presStyleCnt="0">
        <dgm:presLayoutVars>
          <dgm:dir/>
          <dgm:resizeHandles val="exact"/>
        </dgm:presLayoutVars>
      </dgm:prSet>
      <dgm:spPr/>
    </dgm:pt>
    <dgm:pt modelId="{6ACCE4FC-2243-42E9-AB94-50BAAAD8273B}" type="pres">
      <dgm:prSet presAssocID="{628E5A54-B06B-4BB0-A579-FF47D7802A86}" presName="node" presStyleLbl="node1" presStyleIdx="0" presStyleCnt="7">
        <dgm:presLayoutVars>
          <dgm:bulletEnabled val="1"/>
        </dgm:presLayoutVars>
      </dgm:prSet>
      <dgm:spPr/>
    </dgm:pt>
    <dgm:pt modelId="{1FC06F64-1269-42D9-BCC0-E1795DFABE34}" type="pres">
      <dgm:prSet presAssocID="{5F0DCD4D-085A-4219-8FAE-57FA12E5E555}" presName="sibTrans" presStyleCnt="0"/>
      <dgm:spPr/>
    </dgm:pt>
    <dgm:pt modelId="{3A6489A8-996B-41F6-941B-5DE5A9A9C071}" type="pres">
      <dgm:prSet presAssocID="{D8A09BB9-0A5D-4FB9-BA6D-C5CF6B20FFBD}" presName="node" presStyleLbl="node1" presStyleIdx="1" presStyleCnt="7">
        <dgm:presLayoutVars>
          <dgm:bulletEnabled val="1"/>
        </dgm:presLayoutVars>
      </dgm:prSet>
      <dgm:spPr/>
    </dgm:pt>
    <dgm:pt modelId="{5825C983-70ED-4D00-87ED-8843DF37ACBA}" type="pres">
      <dgm:prSet presAssocID="{4A2DB729-EBF9-4A18-97BB-A52EE4B35EC3}" presName="sibTrans" presStyleCnt="0"/>
      <dgm:spPr/>
    </dgm:pt>
    <dgm:pt modelId="{EDC5851E-A08E-4853-B9A2-50DDF6AD2228}" type="pres">
      <dgm:prSet presAssocID="{9F7E31A1-4C71-42E9-A871-F96B44176571}" presName="node" presStyleLbl="node1" presStyleIdx="2" presStyleCnt="7">
        <dgm:presLayoutVars>
          <dgm:bulletEnabled val="1"/>
        </dgm:presLayoutVars>
      </dgm:prSet>
      <dgm:spPr/>
    </dgm:pt>
    <dgm:pt modelId="{AC9EAA34-1D29-4034-B93C-E99286FB9692}" type="pres">
      <dgm:prSet presAssocID="{E50C98EF-7B34-4837-88EA-0D50824D1096}" presName="sibTrans" presStyleCnt="0"/>
      <dgm:spPr/>
    </dgm:pt>
    <dgm:pt modelId="{2C60E210-0DF7-4370-B8DF-DE793B4CF82C}" type="pres">
      <dgm:prSet presAssocID="{5EAC0580-6FF1-48B3-8E80-7FF10CDDD606}" presName="node" presStyleLbl="node1" presStyleIdx="3" presStyleCnt="7">
        <dgm:presLayoutVars>
          <dgm:bulletEnabled val="1"/>
        </dgm:presLayoutVars>
      </dgm:prSet>
      <dgm:spPr/>
    </dgm:pt>
    <dgm:pt modelId="{D061A75D-C8BF-4359-B1BA-398A45358AE7}" type="pres">
      <dgm:prSet presAssocID="{6B3706DE-3EA5-4871-9671-68C2F381ADEF}" presName="sibTrans" presStyleCnt="0"/>
      <dgm:spPr/>
    </dgm:pt>
    <dgm:pt modelId="{615DBF5D-439F-4BAD-9589-AF2B4D5849B6}" type="pres">
      <dgm:prSet presAssocID="{A26CF331-0EFE-4EC6-86A9-EEDD91EB78EA}" presName="node" presStyleLbl="node1" presStyleIdx="4" presStyleCnt="7" custLinFactNeighborX="-1283" custLinFactNeighborY="-15039">
        <dgm:presLayoutVars>
          <dgm:bulletEnabled val="1"/>
        </dgm:presLayoutVars>
      </dgm:prSet>
      <dgm:spPr/>
    </dgm:pt>
    <dgm:pt modelId="{36A1B6AA-4C78-443E-8CD5-5148EF7FC633}" type="pres">
      <dgm:prSet presAssocID="{FCB64E7F-AABD-4F59-ABE3-5EE7D3D6BF47}" presName="sibTrans" presStyleCnt="0"/>
      <dgm:spPr/>
    </dgm:pt>
    <dgm:pt modelId="{51FD22F1-150F-4895-9904-75D9D394A7A7}" type="pres">
      <dgm:prSet presAssocID="{BC09E71B-B208-4030-AB85-691D2B9F4AA0}" presName="node" presStyleLbl="node1" presStyleIdx="5" presStyleCnt="7" custLinFactNeighborX="-1010" custLinFactNeighborY="-13085">
        <dgm:presLayoutVars>
          <dgm:bulletEnabled val="1"/>
        </dgm:presLayoutVars>
      </dgm:prSet>
      <dgm:spPr/>
    </dgm:pt>
    <dgm:pt modelId="{BE0AD683-6F1B-4B2E-B1FB-4E7C4DABF7DD}" type="pres">
      <dgm:prSet presAssocID="{F56D9453-A500-4D43-90F0-A0873F099CF0}" presName="sibTrans" presStyleCnt="0"/>
      <dgm:spPr/>
    </dgm:pt>
    <dgm:pt modelId="{E99B1627-9DBD-40D4-A3C4-934EE4CEDC3E}" type="pres">
      <dgm:prSet presAssocID="{105AD337-A43B-4148-8E23-FB7663BB1774}" presName="node" presStyleLbl="node1" presStyleIdx="6" presStyleCnt="7">
        <dgm:presLayoutVars>
          <dgm:bulletEnabled val="1"/>
        </dgm:presLayoutVars>
      </dgm:prSet>
      <dgm:spPr/>
    </dgm:pt>
  </dgm:ptLst>
  <dgm:cxnLst>
    <dgm:cxn modelId="{D9D49E03-48CE-402A-A7D3-703E39A909E2}" type="presOf" srcId="{5EAC0580-6FF1-48B3-8E80-7FF10CDDD606}" destId="{2C60E210-0DF7-4370-B8DF-DE793B4CF82C}" srcOrd="0" destOrd="0" presId="urn:microsoft.com/office/officeart/2005/8/layout/default"/>
    <dgm:cxn modelId="{167A3F29-55EF-442B-849E-646B4878B8B5}" srcId="{5525E3DF-753A-47D3-8BDC-C88B028C51C7}" destId="{105AD337-A43B-4148-8E23-FB7663BB1774}" srcOrd="6" destOrd="0" parTransId="{F568730C-A88E-4BB2-8C17-333F0B2FAAA8}" sibTransId="{74503BA4-C686-46D5-9445-F74341960F63}"/>
    <dgm:cxn modelId="{9C149062-7378-41A7-B949-BD9F3EE4C001}" srcId="{5525E3DF-753A-47D3-8BDC-C88B028C51C7}" destId="{628E5A54-B06B-4BB0-A579-FF47D7802A86}" srcOrd="0" destOrd="0" parTransId="{A5FAD515-6943-4501-B815-E0678C6504D2}" sibTransId="{5F0DCD4D-085A-4219-8FAE-57FA12E5E555}"/>
    <dgm:cxn modelId="{3F490943-7600-4D59-B1D8-9AC489415C80}" srcId="{5525E3DF-753A-47D3-8BDC-C88B028C51C7}" destId="{D8A09BB9-0A5D-4FB9-BA6D-C5CF6B20FFBD}" srcOrd="1" destOrd="0" parTransId="{551857FD-5A2C-4EE5-9068-63D3814A4003}" sibTransId="{4A2DB729-EBF9-4A18-97BB-A52EE4B35EC3}"/>
    <dgm:cxn modelId="{E75D0654-8E51-4295-B732-9AB0D39120FF}" srcId="{5525E3DF-753A-47D3-8BDC-C88B028C51C7}" destId="{BC09E71B-B208-4030-AB85-691D2B9F4AA0}" srcOrd="5" destOrd="0" parTransId="{3A5278C4-DF9C-49AA-BE46-42276055CEE0}" sibTransId="{F56D9453-A500-4D43-90F0-A0873F099CF0}"/>
    <dgm:cxn modelId="{A6D7D256-FBD5-4707-8896-82AAAAE22B14}" type="presOf" srcId="{105AD337-A43B-4148-8E23-FB7663BB1774}" destId="{E99B1627-9DBD-40D4-A3C4-934EE4CEDC3E}" srcOrd="0" destOrd="0" presId="urn:microsoft.com/office/officeart/2005/8/layout/default"/>
    <dgm:cxn modelId="{18234C79-77DF-4463-B989-AE884259D571}" srcId="{5525E3DF-753A-47D3-8BDC-C88B028C51C7}" destId="{5EAC0580-6FF1-48B3-8E80-7FF10CDDD606}" srcOrd="3" destOrd="0" parTransId="{CC55E448-3AB9-4A95-9265-17B80783F6C5}" sibTransId="{6B3706DE-3EA5-4871-9671-68C2F381ADEF}"/>
    <dgm:cxn modelId="{83FF397C-2C0F-4E68-AC53-5F1F793B54E7}" type="presOf" srcId="{9F7E31A1-4C71-42E9-A871-F96B44176571}" destId="{EDC5851E-A08E-4853-B9A2-50DDF6AD2228}" srcOrd="0" destOrd="0" presId="urn:microsoft.com/office/officeart/2005/8/layout/default"/>
    <dgm:cxn modelId="{25866A7F-1F95-4043-B59C-2180C2DD2309}" type="presOf" srcId="{5525E3DF-753A-47D3-8BDC-C88B028C51C7}" destId="{41D3A9B2-9A84-49E6-81F2-4C42FE761950}" srcOrd="0" destOrd="0" presId="urn:microsoft.com/office/officeart/2005/8/layout/default"/>
    <dgm:cxn modelId="{FD29F495-8FE4-4ECC-863D-3E09B37B6E8B}" srcId="{5525E3DF-753A-47D3-8BDC-C88B028C51C7}" destId="{A26CF331-0EFE-4EC6-86A9-EEDD91EB78EA}" srcOrd="4" destOrd="0" parTransId="{02B38AC2-E15B-47CA-A835-4577403663CD}" sibTransId="{FCB64E7F-AABD-4F59-ABE3-5EE7D3D6BF47}"/>
    <dgm:cxn modelId="{FB8A909A-403A-4DEC-8F92-1660B225D966}" srcId="{5525E3DF-753A-47D3-8BDC-C88B028C51C7}" destId="{9F7E31A1-4C71-42E9-A871-F96B44176571}" srcOrd="2" destOrd="0" parTransId="{C0438537-8C0A-4CFE-B926-E3F96F03A82F}" sibTransId="{E50C98EF-7B34-4837-88EA-0D50824D1096}"/>
    <dgm:cxn modelId="{73E423A6-15B4-40EA-8A69-72CF484D17A3}" type="presOf" srcId="{628E5A54-B06B-4BB0-A579-FF47D7802A86}" destId="{6ACCE4FC-2243-42E9-AB94-50BAAAD8273B}" srcOrd="0" destOrd="0" presId="urn:microsoft.com/office/officeart/2005/8/layout/default"/>
    <dgm:cxn modelId="{CB624AC1-16B2-4E63-BA4C-8EAC75FDB711}" type="presOf" srcId="{A26CF331-0EFE-4EC6-86A9-EEDD91EB78EA}" destId="{615DBF5D-439F-4BAD-9589-AF2B4D5849B6}" srcOrd="0" destOrd="0" presId="urn:microsoft.com/office/officeart/2005/8/layout/default"/>
    <dgm:cxn modelId="{30742CDA-53B8-4065-A182-C674EDBBA66A}" type="presOf" srcId="{BC09E71B-B208-4030-AB85-691D2B9F4AA0}" destId="{51FD22F1-150F-4895-9904-75D9D394A7A7}" srcOrd="0" destOrd="0" presId="urn:microsoft.com/office/officeart/2005/8/layout/default"/>
    <dgm:cxn modelId="{A47C47E9-204C-440E-91BB-8E553431E972}" type="presOf" srcId="{D8A09BB9-0A5D-4FB9-BA6D-C5CF6B20FFBD}" destId="{3A6489A8-996B-41F6-941B-5DE5A9A9C071}" srcOrd="0" destOrd="0" presId="urn:microsoft.com/office/officeart/2005/8/layout/default"/>
    <dgm:cxn modelId="{4ADB4ADA-F07D-4B76-9C77-3B7ED375A36B}" type="presParOf" srcId="{41D3A9B2-9A84-49E6-81F2-4C42FE761950}" destId="{6ACCE4FC-2243-42E9-AB94-50BAAAD8273B}" srcOrd="0" destOrd="0" presId="urn:microsoft.com/office/officeart/2005/8/layout/default"/>
    <dgm:cxn modelId="{00ABD848-39F1-414C-ADDD-4B6293F257A1}" type="presParOf" srcId="{41D3A9B2-9A84-49E6-81F2-4C42FE761950}" destId="{1FC06F64-1269-42D9-BCC0-E1795DFABE34}" srcOrd="1" destOrd="0" presId="urn:microsoft.com/office/officeart/2005/8/layout/default"/>
    <dgm:cxn modelId="{9E37812A-246E-4942-85AC-A936B2669ADC}" type="presParOf" srcId="{41D3A9B2-9A84-49E6-81F2-4C42FE761950}" destId="{3A6489A8-996B-41F6-941B-5DE5A9A9C071}" srcOrd="2" destOrd="0" presId="urn:microsoft.com/office/officeart/2005/8/layout/default"/>
    <dgm:cxn modelId="{6D18A68E-7227-4B13-B913-B351E476715A}" type="presParOf" srcId="{41D3A9B2-9A84-49E6-81F2-4C42FE761950}" destId="{5825C983-70ED-4D00-87ED-8843DF37ACBA}" srcOrd="3" destOrd="0" presId="urn:microsoft.com/office/officeart/2005/8/layout/default"/>
    <dgm:cxn modelId="{B0E0A0BA-4800-4900-88C4-B424C2492810}" type="presParOf" srcId="{41D3A9B2-9A84-49E6-81F2-4C42FE761950}" destId="{EDC5851E-A08E-4853-B9A2-50DDF6AD2228}" srcOrd="4" destOrd="0" presId="urn:microsoft.com/office/officeart/2005/8/layout/default"/>
    <dgm:cxn modelId="{4DA1E71F-7E0D-4BF7-A557-71F95F2053F8}" type="presParOf" srcId="{41D3A9B2-9A84-49E6-81F2-4C42FE761950}" destId="{AC9EAA34-1D29-4034-B93C-E99286FB9692}" srcOrd="5" destOrd="0" presId="urn:microsoft.com/office/officeart/2005/8/layout/default"/>
    <dgm:cxn modelId="{B4066FCA-593A-4660-951C-74DAF758EB1B}" type="presParOf" srcId="{41D3A9B2-9A84-49E6-81F2-4C42FE761950}" destId="{2C60E210-0DF7-4370-B8DF-DE793B4CF82C}" srcOrd="6" destOrd="0" presId="urn:microsoft.com/office/officeart/2005/8/layout/default"/>
    <dgm:cxn modelId="{9AD468F1-FA43-4129-A776-5E29865AF61A}" type="presParOf" srcId="{41D3A9B2-9A84-49E6-81F2-4C42FE761950}" destId="{D061A75D-C8BF-4359-B1BA-398A45358AE7}" srcOrd="7" destOrd="0" presId="urn:microsoft.com/office/officeart/2005/8/layout/default"/>
    <dgm:cxn modelId="{B0E52CFB-136B-46A2-8C5F-1BD2C3FB78FC}" type="presParOf" srcId="{41D3A9B2-9A84-49E6-81F2-4C42FE761950}" destId="{615DBF5D-439F-4BAD-9589-AF2B4D5849B6}" srcOrd="8" destOrd="0" presId="urn:microsoft.com/office/officeart/2005/8/layout/default"/>
    <dgm:cxn modelId="{8BB47472-D2A5-442B-8850-F26EDE469CEA}" type="presParOf" srcId="{41D3A9B2-9A84-49E6-81F2-4C42FE761950}" destId="{36A1B6AA-4C78-443E-8CD5-5148EF7FC633}" srcOrd="9" destOrd="0" presId="urn:microsoft.com/office/officeart/2005/8/layout/default"/>
    <dgm:cxn modelId="{B1DAC915-A558-4F66-AE74-848A81ED75F3}" type="presParOf" srcId="{41D3A9B2-9A84-49E6-81F2-4C42FE761950}" destId="{51FD22F1-150F-4895-9904-75D9D394A7A7}" srcOrd="10" destOrd="0" presId="urn:microsoft.com/office/officeart/2005/8/layout/default"/>
    <dgm:cxn modelId="{57589012-77C2-4F7A-9C22-7DFCA9E7C852}" type="presParOf" srcId="{41D3A9B2-9A84-49E6-81F2-4C42FE761950}" destId="{BE0AD683-6F1B-4B2E-B1FB-4E7C4DABF7DD}" srcOrd="11" destOrd="0" presId="urn:microsoft.com/office/officeart/2005/8/layout/default"/>
    <dgm:cxn modelId="{ED2A0C6D-C71F-4E12-8FD7-03635BF3768E}" type="presParOf" srcId="{41D3A9B2-9A84-49E6-81F2-4C42FE761950}" destId="{E99B1627-9DBD-40D4-A3C4-934EE4CEDC3E}"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CCE4FC-2243-42E9-AB94-50BAAAD8273B}">
      <dsp:nvSpPr>
        <dsp:cNvPr id="0" name=""/>
        <dsp:cNvSpPr/>
      </dsp:nvSpPr>
      <dsp:spPr>
        <a:xfrm>
          <a:off x="0" y="169333"/>
          <a:ext cx="2539999" cy="152400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i="0" kern="1200" dirty="0"/>
            <a:t>Automated Coding and Billing</a:t>
          </a:r>
          <a:endParaRPr lang="en-US" sz="3000" kern="1200" dirty="0"/>
        </a:p>
      </dsp:txBody>
      <dsp:txXfrm>
        <a:off x="0" y="169333"/>
        <a:ext cx="2539999" cy="1524000"/>
      </dsp:txXfrm>
    </dsp:sp>
    <dsp:sp modelId="{3A6489A8-996B-41F6-941B-5DE5A9A9C071}">
      <dsp:nvSpPr>
        <dsp:cNvPr id="0" name=""/>
        <dsp:cNvSpPr/>
      </dsp:nvSpPr>
      <dsp:spPr>
        <a:xfrm>
          <a:off x="2794000" y="169333"/>
          <a:ext cx="2539999" cy="152400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i="0" kern="1200" dirty="0"/>
            <a:t>Predictive Analytics</a:t>
          </a:r>
          <a:endParaRPr lang="en-US" sz="3000" kern="1200" dirty="0"/>
        </a:p>
      </dsp:txBody>
      <dsp:txXfrm>
        <a:off x="2794000" y="169333"/>
        <a:ext cx="2539999" cy="1524000"/>
      </dsp:txXfrm>
    </dsp:sp>
    <dsp:sp modelId="{EDC5851E-A08E-4853-B9A2-50DDF6AD2228}">
      <dsp:nvSpPr>
        <dsp:cNvPr id="0" name=""/>
        <dsp:cNvSpPr/>
      </dsp:nvSpPr>
      <dsp:spPr>
        <a:xfrm>
          <a:off x="5587999" y="169333"/>
          <a:ext cx="2539999" cy="152400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i="0" kern="1200" dirty="0"/>
            <a:t>Revenue Forecasting </a:t>
          </a:r>
          <a:endParaRPr lang="en-US" sz="3000" kern="1200" dirty="0"/>
        </a:p>
      </dsp:txBody>
      <dsp:txXfrm>
        <a:off x="5587999" y="169333"/>
        <a:ext cx="2539999" cy="1524000"/>
      </dsp:txXfrm>
    </dsp:sp>
    <dsp:sp modelId="{2C60E210-0DF7-4370-B8DF-DE793B4CF82C}">
      <dsp:nvSpPr>
        <dsp:cNvPr id="0" name=""/>
        <dsp:cNvSpPr/>
      </dsp:nvSpPr>
      <dsp:spPr>
        <a:xfrm>
          <a:off x="0" y="1947333"/>
          <a:ext cx="2539999" cy="152400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i="0" kern="1200" dirty="0"/>
            <a:t>Patient Payment Optimization</a:t>
          </a:r>
          <a:endParaRPr lang="en-US" sz="3000" kern="1200" dirty="0"/>
        </a:p>
      </dsp:txBody>
      <dsp:txXfrm>
        <a:off x="0" y="1947333"/>
        <a:ext cx="2539999" cy="1524000"/>
      </dsp:txXfrm>
    </dsp:sp>
    <dsp:sp modelId="{615DBF5D-439F-4BAD-9589-AF2B4D5849B6}">
      <dsp:nvSpPr>
        <dsp:cNvPr id="0" name=""/>
        <dsp:cNvSpPr/>
      </dsp:nvSpPr>
      <dsp:spPr>
        <a:xfrm>
          <a:off x="2761411" y="1718139"/>
          <a:ext cx="2539999" cy="152400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i="0" kern="1200" dirty="0"/>
            <a:t>Operational Efficiency</a:t>
          </a:r>
          <a:endParaRPr lang="en-US" sz="3000" kern="1200" dirty="0"/>
        </a:p>
      </dsp:txBody>
      <dsp:txXfrm>
        <a:off x="2761411" y="1718139"/>
        <a:ext cx="2539999" cy="1524000"/>
      </dsp:txXfrm>
    </dsp:sp>
    <dsp:sp modelId="{51FD22F1-150F-4895-9904-75D9D394A7A7}">
      <dsp:nvSpPr>
        <dsp:cNvPr id="0" name=""/>
        <dsp:cNvSpPr/>
      </dsp:nvSpPr>
      <dsp:spPr>
        <a:xfrm>
          <a:off x="5562345" y="1747918"/>
          <a:ext cx="2539999" cy="152400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Productivity Management</a:t>
          </a:r>
        </a:p>
      </dsp:txBody>
      <dsp:txXfrm>
        <a:off x="5562345" y="1747918"/>
        <a:ext cx="2539999" cy="1524000"/>
      </dsp:txXfrm>
    </dsp:sp>
    <dsp:sp modelId="{E99B1627-9DBD-40D4-A3C4-934EE4CEDC3E}">
      <dsp:nvSpPr>
        <dsp:cNvPr id="0" name=""/>
        <dsp:cNvSpPr/>
      </dsp:nvSpPr>
      <dsp:spPr>
        <a:xfrm>
          <a:off x="2794000" y="3725333"/>
          <a:ext cx="2539999" cy="152400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To Infinity and Beyond</a:t>
          </a:r>
        </a:p>
      </dsp:txBody>
      <dsp:txXfrm>
        <a:off x="2794000" y="3725333"/>
        <a:ext cx="2539999" cy="1524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DD79BB1A-ABF0-415D-85A0-9D533E486D9E}" type="datetimeFigureOut">
              <a:rPr lang="en-US" smtClean="0"/>
              <a:t>8/20/2024</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9291ABB5-F6E0-49C9-9C53-54FEAF9D4643}" type="slidenum">
              <a:rPr lang="en-US" smtClean="0"/>
              <a:t>‹#›</a:t>
            </a:fld>
            <a:endParaRPr lang="en-US" dirty="0"/>
          </a:p>
        </p:txBody>
      </p:sp>
    </p:spTree>
    <p:extLst>
      <p:ext uri="{BB962C8B-B14F-4D97-AF65-F5344CB8AC3E}">
        <p14:creationId xmlns:p14="http://schemas.microsoft.com/office/powerpoint/2010/main" val="298596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B4098C2F-B9CE-41DC-BAC7-7B5AFEE362F1}" type="datetimeFigureOut">
              <a:rPr lang="en-US" smtClean="0"/>
              <a:t>8/20/2024</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F22BB829-5922-480C-8A64-B20F38379704}" type="slidenum">
              <a:rPr lang="en-US" smtClean="0"/>
              <a:t>‹#›</a:t>
            </a:fld>
            <a:endParaRPr lang="en-US" dirty="0"/>
          </a:p>
        </p:txBody>
      </p:sp>
    </p:spTree>
    <p:extLst>
      <p:ext uri="{BB962C8B-B14F-4D97-AF65-F5344CB8AC3E}">
        <p14:creationId xmlns:p14="http://schemas.microsoft.com/office/powerpoint/2010/main" val="2342034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Audience their current comfort level discussing revenue cycle.   Poll Audience – who here can comfortably  discuss how BerryDunn can help improve provider’s revenue cycle? </a:t>
            </a:r>
          </a:p>
        </p:txBody>
      </p:sp>
      <p:sp>
        <p:nvSpPr>
          <p:cNvPr id="4" name="Slide Number Placeholder 3"/>
          <p:cNvSpPr>
            <a:spLocks noGrp="1"/>
          </p:cNvSpPr>
          <p:nvPr>
            <p:ph type="sldNum" sz="quarter" idx="5"/>
          </p:nvPr>
        </p:nvSpPr>
        <p:spPr/>
        <p:txBody>
          <a:bodyPr/>
          <a:lstStyle/>
          <a:p>
            <a:fld id="{F22BB829-5922-480C-8A64-B20F38379704}" type="slidenum">
              <a:rPr lang="en-US" smtClean="0"/>
              <a:t>2</a:t>
            </a:fld>
            <a:endParaRPr lang="en-US" dirty="0"/>
          </a:p>
        </p:txBody>
      </p:sp>
    </p:spTree>
    <p:extLst>
      <p:ext uri="{BB962C8B-B14F-4D97-AF65-F5344CB8AC3E}">
        <p14:creationId xmlns:p14="http://schemas.microsoft.com/office/powerpoint/2010/main" val="2691516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2BB829-5922-480C-8A64-B20F38379704}" type="slidenum">
              <a:rPr lang="en-US" smtClean="0"/>
              <a:t>5</a:t>
            </a:fld>
            <a:endParaRPr lang="en-US" dirty="0"/>
          </a:p>
        </p:txBody>
      </p:sp>
    </p:spTree>
    <p:extLst>
      <p:ext uri="{BB962C8B-B14F-4D97-AF65-F5344CB8AC3E}">
        <p14:creationId xmlns:p14="http://schemas.microsoft.com/office/powerpoint/2010/main" val="3264197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2BB829-5922-480C-8A64-B20F38379704}" type="slidenum">
              <a:rPr lang="en-US" smtClean="0"/>
              <a:t>7</a:t>
            </a:fld>
            <a:endParaRPr lang="en-US" dirty="0"/>
          </a:p>
        </p:txBody>
      </p:sp>
    </p:spTree>
    <p:extLst>
      <p:ext uri="{BB962C8B-B14F-4D97-AF65-F5344CB8AC3E}">
        <p14:creationId xmlns:p14="http://schemas.microsoft.com/office/powerpoint/2010/main" val="3313749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Cambridge Academic Content Dictionary</a:t>
            </a:r>
          </a:p>
          <a:p>
            <a:endParaRPr lang="en-US" dirty="0"/>
          </a:p>
          <a:p>
            <a:endParaRPr lang="en-US" dirty="0"/>
          </a:p>
          <a:p>
            <a:r>
              <a:rPr lang="en-US" dirty="0"/>
              <a:t>No one should say their RCM is fully realized </a:t>
            </a:r>
          </a:p>
          <a:p>
            <a:endParaRPr lang="en-US" dirty="0"/>
          </a:p>
        </p:txBody>
      </p:sp>
      <p:sp>
        <p:nvSpPr>
          <p:cNvPr id="4" name="Slide Number Placeholder 3"/>
          <p:cNvSpPr>
            <a:spLocks noGrp="1"/>
          </p:cNvSpPr>
          <p:nvPr>
            <p:ph type="sldNum" sz="quarter" idx="5"/>
          </p:nvPr>
        </p:nvSpPr>
        <p:spPr/>
        <p:txBody>
          <a:bodyPr/>
          <a:lstStyle/>
          <a:p>
            <a:fld id="{F22BB829-5922-480C-8A64-B20F38379704}" type="slidenum">
              <a:rPr lang="en-US" smtClean="0"/>
              <a:t>15</a:t>
            </a:fld>
            <a:endParaRPr lang="en-US" dirty="0"/>
          </a:p>
        </p:txBody>
      </p:sp>
    </p:spTree>
    <p:extLst>
      <p:ext uri="{BB962C8B-B14F-4D97-AF65-F5344CB8AC3E}">
        <p14:creationId xmlns:p14="http://schemas.microsoft.com/office/powerpoint/2010/main" val="148637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all related and intertwined </a:t>
            </a:r>
          </a:p>
          <a:p>
            <a:endParaRPr lang="en-US" dirty="0"/>
          </a:p>
        </p:txBody>
      </p:sp>
      <p:sp>
        <p:nvSpPr>
          <p:cNvPr id="4" name="Slide Number Placeholder 3"/>
          <p:cNvSpPr>
            <a:spLocks noGrp="1"/>
          </p:cNvSpPr>
          <p:nvPr>
            <p:ph type="sldNum" sz="quarter" idx="5"/>
          </p:nvPr>
        </p:nvSpPr>
        <p:spPr/>
        <p:txBody>
          <a:bodyPr/>
          <a:lstStyle/>
          <a:p>
            <a:fld id="{F22BB829-5922-480C-8A64-B20F38379704}" type="slidenum">
              <a:rPr lang="en-US" smtClean="0"/>
              <a:t>16</a:t>
            </a:fld>
            <a:endParaRPr lang="en-US" dirty="0"/>
          </a:p>
        </p:txBody>
      </p:sp>
    </p:spTree>
    <p:extLst>
      <p:ext uri="{BB962C8B-B14F-4D97-AF65-F5344CB8AC3E}">
        <p14:creationId xmlns:p14="http://schemas.microsoft.com/office/powerpoint/2010/main" val="3275354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(Creates a cycle of inefficiency)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F22BB829-5922-480C-8A64-B20F38379704}" type="slidenum">
              <a:rPr lang="en-US" smtClean="0"/>
              <a:t>17</a:t>
            </a:fld>
            <a:endParaRPr lang="en-US" dirty="0"/>
          </a:p>
        </p:txBody>
      </p:sp>
    </p:spTree>
    <p:extLst>
      <p:ext uri="{BB962C8B-B14F-4D97-AF65-F5344CB8AC3E}">
        <p14:creationId xmlns:p14="http://schemas.microsoft.com/office/powerpoint/2010/main" val="3239106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Staff life vendors despite lack of benefit.</a:t>
            </a:r>
          </a:p>
          <a:p>
            <a:endParaRPr lang="en-US" dirty="0"/>
          </a:p>
        </p:txBody>
      </p:sp>
      <p:sp>
        <p:nvSpPr>
          <p:cNvPr id="4" name="Slide Number Placeholder 3"/>
          <p:cNvSpPr>
            <a:spLocks noGrp="1"/>
          </p:cNvSpPr>
          <p:nvPr>
            <p:ph type="sldNum" sz="quarter" idx="5"/>
          </p:nvPr>
        </p:nvSpPr>
        <p:spPr/>
        <p:txBody>
          <a:bodyPr/>
          <a:lstStyle/>
          <a:p>
            <a:fld id="{F22BB829-5922-480C-8A64-B20F38379704}" type="slidenum">
              <a:rPr lang="en-US" smtClean="0"/>
              <a:t>21</a:t>
            </a:fld>
            <a:endParaRPr lang="en-US" dirty="0"/>
          </a:p>
        </p:txBody>
      </p:sp>
    </p:spTree>
    <p:extLst>
      <p:ext uri="{BB962C8B-B14F-4D97-AF65-F5344CB8AC3E}">
        <p14:creationId xmlns:p14="http://schemas.microsoft.com/office/powerpoint/2010/main" val="232064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Outsourcing relationships are critical for revenue cycles to efficiently and effectively function.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Bad-debt, early out, and/or statement generation are just a few of the common areas revenue cycles outsource.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Other providers outsource their complete revenue cycles or major functions within their system.  </a:t>
            </a:r>
          </a:p>
        </p:txBody>
      </p:sp>
      <p:sp>
        <p:nvSpPr>
          <p:cNvPr id="4" name="Slide Number Placeholder 3"/>
          <p:cNvSpPr>
            <a:spLocks noGrp="1"/>
          </p:cNvSpPr>
          <p:nvPr>
            <p:ph type="sldNum" sz="quarter" idx="5"/>
          </p:nvPr>
        </p:nvSpPr>
        <p:spPr/>
        <p:txBody>
          <a:bodyPr/>
          <a:lstStyle/>
          <a:p>
            <a:fld id="{F22BB829-5922-480C-8A64-B20F38379704}" type="slidenum">
              <a:rPr lang="en-US" smtClean="0"/>
              <a:t>22</a:t>
            </a:fld>
            <a:endParaRPr lang="en-US" dirty="0"/>
          </a:p>
        </p:txBody>
      </p:sp>
    </p:spTree>
    <p:extLst>
      <p:ext uri="{BB962C8B-B14F-4D97-AF65-F5344CB8AC3E}">
        <p14:creationId xmlns:p14="http://schemas.microsoft.com/office/powerpoint/2010/main" val="766334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Simple">
    <p:spTree>
      <p:nvGrpSpPr>
        <p:cNvPr id="1" name=""/>
        <p:cNvGrpSpPr/>
        <p:nvPr/>
      </p:nvGrpSpPr>
      <p:grpSpPr>
        <a:xfrm>
          <a:off x="0" y="0"/>
          <a:ext cx="0" cy="0"/>
          <a:chOff x="0" y="0"/>
          <a:chExt cx="0" cy="0"/>
        </a:xfrm>
      </p:grpSpPr>
      <p:sp>
        <p:nvSpPr>
          <p:cNvPr id="6" name="Freeform 5"/>
          <p:cNvSpPr>
            <a:spLocks noChangeAspect="1"/>
          </p:cNvSpPr>
          <p:nvPr userDrawn="1"/>
        </p:nvSpPr>
        <p:spPr bwMode="auto">
          <a:xfrm rot="10800000">
            <a:off x="0" y="0"/>
            <a:ext cx="4443984" cy="4443984"/>
          </a:xfrm>
          <a:custGeom>
            <a:avLst/>
            <a:gdLst>
              <a:gd name="T0" fmla="*/ 8640 w 8640"/>
              <a:gd name="T1" fmla="*/ 0 h 8640"/>
              <a:gd name="T2" fmla="*/ 6439 w 8640"/>
              <a:gd name="T3" fmla="*/ 2201 h 8640"/>
              <a:gd name="T4" fmla="*/ 6439 w 8640"/>
              <a:gd name="T5" fmla="*/ 2201 h 8640"/>
              <a:gd name="T6" fmla="*/ 2201 w 8640"/>
              <a:gd name="T7" fmla="*/ 6439 h 8640"/>
              <a:gd name="T8" fmla="*/ 2201 w 8640"/>
              <a:gd name="T9" fmla="*/ 6439 h 8640"/>
              <a:gd name="T10" fmla="*/ 0 w 8640"/>
              <a:gd name="T11" fmla="*/ 8640 h 8640"/>
              <a:gd name="T12" fmla="*/ 2201 w 8640"/>
              <a:gd name="T13" fmla="*/ 8640 h 8640"/>
              <a:gd name="T14" fmla="*/ 6439 w 8640"/>
              <a:gd name="T15" fmla="*/ 8640 h 8640"/>
              <a:gd name="T16" fmla="*/ 8640 w 8640"/>
              <a:gd name="T17" fmla="*/ 8640 h 8640"/>
              <a:gd name="T18" fmla="*/ 8640 w 8640"/>
              <a:gd name="T19" fmla="*/ 6439 h 8640"/>
              <a:gd name="T20" fmla="*/ 8640 w 8640"/>
              <a:gd name="T21" fmla="*/ 2201 h 8640"/>
              <a:gd name="T22" fmla="*/ 8640 w 8640"/>
              <a:gd name="T23" fmla="*/ 0 h 8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40" h="8640">
                <a:moveTo>
                  <a:pt x="8640" y="0"/>
                </a:moveTo>
                <a:cubicBezTo>
                  <a:pt x="8640" y="0"/>
                  <a:pt x="7702" y="938"/>
                  <a:pt x="6439" y="2201"/>
                </a:cubicBezTo>
                <a:cubicBezTo>
                  <a:pt x="6439" y="2201"/>
                  <a:pt x="6439" y="2201"/>
                  <a:pt x="6439" y="2201"/>
                </a:cubicBezTo>
                <a:cubicBezTo>
                  <a:pt x="5145" y="3495"/>
                  <a:pt x="3495" y="5145"/>
                  <a:pt x="2201" y="6439"/>
                </a:cubicBezTo>
                <a:cubicBezTo>
                  <a:pt x="2201" y="6439"/>
                  <a:pt x="2201" y="6439"/>
                  <a:pt x="2201" y="6439"/>
                </a:cubicBezTo>
                <a:cubicBezTo>
                  <a:pt x="938" y="7702"/>
                  <a:pt x="0" y="8640"/>
                  <a:pt x="0" y="8640"/>
                </a:cubicBezTo>
                <a:cubicBezTo>
                  <a:pt x="0" y="8640"/>
                  <a:pt x="938" y="8640"/>
                  <a:pt x="2201" y="8640"/>
                </a:cubicBezTo>
                <a:cubicBezTo>
                  <a:pt x="3495" y="8640"/>
                  <a:pt x="5145" y="8640"/>
                  <a:pt x="6439" y="8640"/>
                </a:cubicBezTo>
                <a:cubicBezTo>
                  <a:pt x="7702" y="8640"/>
                  <a:pt x="8640" y="8640"/>
                  <a:pt x="8640" y="8640"/>
                </a:cubicBezTo>
                <a:cubicBezTo>
                  <a:pt x="8640" y="8640"/>
                  <a:pt x="8640" y="7702"/>
                  <a:pt x="8640" y="6439"/>
                </a:cubicBezTo>
                <a:cubicBezTo>
                  <a:pt x="8640" y="5145"/>
                  <a:pt x="8640" y="3495"/>
                  <a:pt x="8640" y="2201"/>
                </a:cubicBezTo>
                <a:cubicBezTo>
                  <a:pt x="8640" y="938"/>
                  <a:pt x="8640" y="0"/>
                  <a:pt x="8640"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Text Placeholder 3"/>
          <p:cNvSpPr>
            <a:spLocks noGrp="1"/>
          </p:cNvSpPr>
          <p:nvPr>
            <p:ph type="body" sz="quarter" idx="12" hasCustomPrompt="1"/>
          </p:nvPr>
        </p:nvSpPr>
        <p:spPr>
          <a:xfrm>
            <a:off x="2393950" y="3128192"/>
            <a:ext cx="8959850" cy="973612"/>
          </a:xfrm>
        </p:spPr>
        <p:txBody>
          <a:bodyPr anchor="t" anchorCtr="0"/>
          <a:lstStyle>
            <a:lvl1pPr marL="0" indent="0" algn="r">
              <a:buFontTx/>
              <a:buNone/>
              <a:defRPr>
                <a:solidFill>
                  <a:schemeClr val="tx2">
                    <a:lumMod val="75000"/>
                  </a:schemeClr>
                </a:solidFill>
              </a:defRPr>
            </a:lvl1pPr>
            <a:lvl2pPr marL="243000" indent="0">
              <a:buFontTx/>
              <a:buNone/>
              <a:defRPr/>
            </a:lvl2pPr>
            <a:lvl3pPr marL="472500" indent="0">
              <a:buFontTx/>
              <a:buNone/>
              <a:defRPr/>
            </a:lvl3pPr>
            <a:lvl4pPr marL="756000" indent="0">
              <a:buFontTx/>
              <a:buNone/>
              <a:defRPr/>
            </a:lvl4pPr>
            <a:lvl5pPr marL="1026000" indent="0">
              <a:buFontTx/>
              <a:buNone/>
              <a:defRPr/>
            </a:lvl5pPr>
          </a:lstStyle>
          <a:p>
            <a:pPr lvl="0"/>
            <a:r>
              <a:rPr lang="en-US" dirty="0"/>
              <a:t>Click to edit subtitle</a:t>
            </a:r>
          </a:p>
        </p:txBody>
      </p:sp>
      <p:sp>
        <p:nvSpPr>
          <p:cNvPr id="10" name="Text Placeholder 3"/>
          <p:cNvSpPr>
            <a:spLocks noGrp="1"/>
          </p:cNvSpPr>
          <p:nvPr>
            <p:ph type="body" sz="quarter" idx="13" hasCustomPrompt="1"/>
          </p:nvPr>
        </p:nvSpPr>
        <p:spPr>
          <a:xfrm>
            <a:off x="7970409" y="5846824"/>
            <a:ext cx="3383391" cy="403039"/>
          </a:xfrm>
        </p:spPr>
        <p:txBody>
          <a:bodyPr anchor="b" anchorCtr="0">
            <a:normAutofit/>
          </a:bodyPr>
          <a:lstStyle>
            <a:lvl1pPr marL="0" indent="0" algn="r">
              <a:buFontTx/>
              <a:buNone/>
              <a:defRPr sz="2000">
                <a:solidFill>
                  <a:schemeClr val="accent1"/>
                </a:solidFill>
              </a:defRPr>
            </a:lvl1pPr>
            <a:lvl2pPr marL="243000" indent="0">
              <a:buFontTx/>
              <a:buNone/>
              <a:defRPr/>
            </a:lvl2pPr>
            <a:lvl3pPr marL="472500" indent="0">
              <a:buFontTx/>
              <a:buNone/>
              <a:defRPr/>
            </a:lvl3pPr>
            <a:lvl4pPr marL="756000" indent="0">
              <a:buFontTx/>
              <a:buNone/>
              <a:defRPr/>
            </a:lvl4pPr>
            <a:lvl5pPr marL="1026000" indent="0">
              <a:buFontTx/>
              <a:buNone/>
              <a:defRPr/>
            </a:lvl5pPr>
          </a:lstStyle>
          <a:p>
            <a:pPr lvl="0"/>
            <a:r>
              <a:rPr lang="en-US" dirty="0"/>
              <a:t>Click to edit date</a:t>
            </a:r>
          </a:p>
        </p:txBody>
      </p:sp>
      <p:sp>
        <p:nvSpPr>
          <p:cNvPr id="3" name="Title 2"/>
          <p:cNvSpPr>
            <a:spLocks noGrp="1"/>
          </p:cNvSpPr>
          <p:nvPr>
            <p:ph type="title"/>
          </p:nvPr>
        </p:nvSpPr>
        <p:spPr>
          <a:xfrm>
            <a:off x="2393950" y="2344100"/>
            <a:ext cx="8959273" cy="769441"/>
          </a:xfrm>
        </p:spPr>
        <p:txBody>
          <a:bodyPr/>
          <a:lstStyle>
            <a:lvl1pPr algn="r">
              <a:defRPr sz="4400"/>
            </a:lvl1pPr>
          </a:lstStyle>
          <a:p>
            <a:r>
              <a:rPr lang="en-US"/>
              <a:t>Click to edit Master title style</a:t>
            </a:r>
          </a:p>
        </p:txBody>
      </p:sp>
      <p:sp>
        <p:nvSpPr>
          <p:cNvPr id="7" name="TextBox 6"/>
          <p:cNvSpPr txBox="1"/>
          <p:nvPr userDrawn="1"/>
        </p:nvSpPr>
        <p:spPr>
          <a:xfrm>
            <a:off x="1041208" y="5846824"/>
            <a:ext cx="3157016" cy="646331"/>
          </a:xfrm>
          <a:prstGeom prst="rect">
            <a:avLst/>
          </a:prstGeom>
          <a:noFill/>
        </p:spPr>
        <p:txBody>
          <a:bodyPr wrap="square" rtlCol="0" anchor="b" anchorCtr="0">
            <a:spAutoFit/>
          </a:bodyPr>
          <a:lstStyle/>
          <a:p>
            <a:r>
              <a:rPr lang="en-US" dirty="0">
                <a:solidFill>
                  <a:schemeClr val="accent1"/>
                </a:solidFill>
              </a:rPr>
              <a:t>Prepared</a:t>
            </a:r>
            <a:r>
              <a:rPr lang="en-US" baseline="0" dirty="0">
                <a:solidFill>
                  <a:schemeClr val="accent1"/>
                </a:solidFill>
              </a:rPr>
              <a:t> by the </a:t>
            </a:r>
            <a:r>
              <a:rPr lang="en-US" dirty="0">
                <a:solidFill>
                  <a:schemeClr val="accent1"/>
                </a:solidFill>
              </a:rPr>
              <a:t>BerryDunn Marketing Department</a:t>
            </a:r>
          </a:p>
        </p:txBody>
      </p:sp>
    </p:spTree>
    <p:extLst>
      <p:ext uri="{BB962C8B-B14F-4D97-AF65-F5344CB8AC3E}">
        <p14:creationId xmlns:p14="http://schemas.microsoft.com/office/powerpoint/2010/main" val="252253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Only / Default Graphic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here to add title</a:t>
            </a:r>
          </a:p>
        </p:txBody>
      </p:sp>
    </p:spTree>
    <p:extLst>
      <p:ext uri="{BB962C8B-B14F-4D97-AF65-F5344CB8AC3E}">
        <p14:creationId xmlns:p14="http://schemas.microsoft.com/office/powerpoint/2010/main" val="374143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mp; Subtitle Only / Default Graphics">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318658" y="246888"/>
            <a:ext cx="11554683" cy="523220"/>
          </a:xfrm>
          <a:prstGeom prst="rect">
            <a:avLst/>
          </a:prstGeom>
        </p:spPr>
        <p:txBody>
          <a:bodyPr vert="horz" wrap="square" lIns="91440" tIns="45720" rIns="91440" bIns="45720" rtlCol="0" anchor="t" anchorCtr="0">
            <a:noAutofit/>
          </a:bodyPr>
          <a:lstStyle/>
          <a:p>
            <a:r>
              <a:rPr lang="en-US" dirty="0"/>
              <a:t>Click here to add title</a:t>
            </a:r>
          </a:p>
        </p:txBody>
      </p:sp>
      <p:sp>
        <p:nvSpPr>
          <p:cNvPr id="6" name="Text Placeholder 4"/>
          <p:cNvSpPr>
            <a:spLocks noGrp="1"/>
          </p:cNvSpPr>
          <p:nvPr>
            <p:ph type="body" sz="quarter" idx="10" hasCustomPrompt="1"/>
          </p:nvPr>
        </p:nvSpPr>
        <p:spPr>
          <a:xfrm>
            <a:off x="318658" y="792555"/>
            <a:ext cx="11554683" cy="397032"/>
          </a:xfrm>
        </p:spPr>
        <p:txBody>
          <a:bodyPr>
            <a:spAutoFit/>
          </a:bodyPr>
          <a:lstStyle>
            <a:lvl1pPr marL="0" indent="0">
              <a:buFont typeface="Arial" panose="020B0604020202020204" pitchFamily="34" charset="0"/>
              <a:buNone/>
              <a:defRPr sz="1800" baseline="0">
                <a:solidFill>
                  <a:schemeClr val="tx2">
                    <a:lumMod val="75000"/>
                  </a:schemeClr>
                </a:solidFill>
                <a:latin typeface="+mj-lt"/>
              </a:defRPr>
            </a:lvl1pPr>
          </a:lstStyle>
          <a:p>
            <a:pPr lvl="0"/>
            <a:r>
              <a:rPr lang="en-US" dirty="0"/>
              <a:t>Click here to add subtitle</a:t>
            </a:r>
          </a:p>
        </p:txBody>
      </p:sp>
    </p:spTree>
    <p:extLst>
      <p:ext uri="{BB962C8B-B14F-4D97-AF65-F5344CB8AC3E}">
        <p14:creationId xmlns:p14="http://schemas.microsoft.com/office/powerpoint/2010/main" val="286713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Content - Short">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199" y="1345462"/>
            <a:ext cx="8229600" cy="42679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p:cNvSpPr>
            <a:spLocks noGrp="1"/>
          </p:cNvSpPr>
          <p:nvPr>
            <p:ph type="title" hasCustomPrompt="1"/>
          </p:nvPr>
        </p:nvSpPr>
        <p:spPr/>
        <p:txBody>
          <a:bodyPr/>
          <a:lstStyle>
            <a:lvl1pPr>
              <a:defRPr/>
            </a:lvl1pPr>
          </a:lstStyle>
          <a:p>
            <a:r>
              <a:rPr lang="en-US" dirty="0"/>
              <a:t>Click here to add title</a:t>
            </a:r>
          </a:p>
        </p:txBody>
      </p:sp>
    </p:spTree>
    <p:extLst>
      <p:ext uri="{BB962C8B-B14F-4D97-AF65-F5344CB8AC3E}">
        <p14:creationId xmlns:p14="http://schemas.microsoft.com/office/powerpoint/2010/main" val="2283926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cSld name="Default Cover-Standar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93"/>
            <a:ext cx="12192000" cy="3492500"/>
          </a:xfrm>
          <a:prstGeom prst="rect">
            <a:avLst/>
          </a:prstGeom>
        </p:spPr>
      </p:pic>
      <p:sp>
        <p:nvSpPr>
          <p:cNvPr id="11" name="Rectangle 10"/>
          <p:cNvSpPr/>
          <p:nvPr/>
        </p:nvSpPr>
        <p:spPr>
          <a:xfrm>
            <a:off x="-1" y="3429000"/>
            <a:ext cx="12192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Subtitle 2"/>
          <p:cNvSpPr>
            <a:spLocks noGrp="1"/>
          </p:cNvSpPr>
          <p:nvPr>
            <p:ph type="subTitle" idx="1" hasCustomPrompt="1"/>
          </p:nvPr>
        </p:nvSpPr>
        <p:spPr>
          <a:xfrm>
            <a:off x="3610880" y="4882614"/>
            <a:ext cx="8122809" cy="369332"/>
          </a:xfrm>
          <a:prstGeom prst="rect">
            <a:avLst/>
          </a:prstGeom>
        </p:spPr>
        <p:txBody>
          <a:bodyPr wrap="square" lIns="91440" anchor="t">
            <a:spAutoFit/>
          </a:bodyPr>
          <a:lstStyle>
            <a:lvl1pPr marL="0" indent="0" algn="l">
              <a:buNone/>
              <a:defRPr sz="1800" b="0" cap="none" baseline="0">
                <a:solidFill>
                  <a:schemeClr val="accent2">
                    <a:lumMod val="7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Subtitle goes here</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14" y="6008878"/>
            <a:ext cx="2743200" cy="470916"/>
          </a:xfrm>
          <a:prstGeom prst="rect">
            <a:avLst/>
          </a:prstGeom>
        </p:spPr>
      </p:pic>
      <p:sp>
        <p:nvSpPr>
          <p:cNvPr id="10" name="Text Placeholder 6"/>
          <p:cNvSpPr>
            <a:spLocks noGrp="1"/>
          </p:cNvSpPr>
          <p:nvPr>
            <p:ph type="body" sz="quarter" idx="14" hasCustomPrompt="1"/>
          </p:nvPr>
        </p:nvSpPr>
        <p:spPr>
          <a:xfrm>
            <a:off x="8883696" y="6136984"/>
            <a:ext cx="2849994" cy="363176"/>
          </a:xfrm>
          <a:prstGeom prst="rect">
            <a:avLst/>
          </a:prstGeom>
        </p:spPr>
        <p:txBody>
          <a:bodyPr wrap="square" lIns="91440" anchor="ctr" anchorCtr="0">
            <a:spAutoFit/>
          </a:bodyPr>
          <a:lstStyle>
            <a:lvl1pPr marL="0" indent="0" algn="r">
              <a:buNone/>
              <a:defRPr sz="1600" baseline="0">
                <a:solidFill>
                  <a:schemeClr val="accent1"/>
                </a:solidFill>
                <a:latin typeface="+mn-lt"/>
              </a:defRPr>
            </a:lvl1pPr>
          </a:lstStyle>
          <a:p>
            <a:pPr lvl="0"/>
            <a:r>
              <a:rPr lang="en-US" dirty="0"/>
              <a:t>Month 00, 0000</a:t>
            </a:r>
          </a:p>
        </p:txBody>
      </p:sp>
      <p:sp>
        <p:nvSpPr>
          <p:cNvPr id="12" name="Title 1"/>
          <p:cNvSpPr>
            <a:spLocks noGrp="1"/>
          </p:cNvSpPr>
          <p:nvPr>
            <p:ph type="title" hasCustomPrompt="1"/>
          </p:nvPr>
        </p:nvSpPr>
        <p:spPr>
          <a:xfrm>
            <a:off x="3610880" y="3634883"/>
            <a:ext cx="8122809" cy="1221932"/>
          </a:xfrm>
          <a:prstGeom prst="rect">
            <a:avLst/>
          </a:prstGeom>
        </p:spPr>
        <p:txBody>
          <a:bodyPr lIns="91440" anchor="b" anchorCtr="0">
            <a:noAutofit/>
          </a:bodyPr>
          <a:lstStyle>
            <a:lvl1pPr>
              <a:defRPr sz="3200"/>
            </a:lvl1pPr>
          </a:lstStyle>
          <a:p>
            <a:r>
              <a:rPr lang="en-US" dirty="0"/>
              <a:t>Title of the presentation goes here with a max height of two lines</a:t>
            </a:r>
          </a:p>
        </p:txBody>
      </p:sp>
      <p:sp>
        <p:nvSpPr>
          <p:cNvPr id="7" name="Freeform 6"/>
          <p:cNvSpPr/>
          <p:nvPr/>
        </p:nvSpPr>
        <p:spPr>
          <a:xfrm>
            <a:off x="6096000" y="-7892"/>
            <a:ext cx="6096000" cy="3447699"/>
          </a:xfrm>
          <a:custGeom>
            <a:avLst/>
            <a:gdLst>
              <a:gd name="connsiteX0" fmla="*/ 3447699 w 6096000"/>
              <a:gd name="connsiteY0" fmla="*/ 0 h 3447699"/>
              <a:gd name="connsiteX1" fmla="*/ 6096000 w 6096000"/>
              <a:gd name="connsiteY1" fmla="*/ 0 h 3447699"/>
              <a:gd name="connsiteX2" fmla="*/ 6096000 w 6096000"/>
              <a:gd name="connsiteY2" fmla="*/ 11214 h 3447699"/>
              <a:gd name="connsiteX3" fmla="*/ 6096000 w 6096000"/>
              <a:gd name="connsiteY3" fmla="*/ 1894771 h 3447699"/>
              <a:gd name="connsiteX4" fmla="*/ 6096000 w 6096000"/>
              <a:gd name="connsiteY4" fmla="*/ 3447699 h 3447699"/>
              <a:gd name="connsiteX5" fmla="*/ 4543072 w 6096000"/>
              <a:gd name="connsiteY5" fmla="*/ 3447699 h 3447699"/>
              <a:gd name="connsiteX6" fmla="*/ 1552928 w 6096000"/>
              <a:gd name="connsiteY6" fmla="*/ 3447699 h 3447699"/>
              <a:gd name="connsiteX7" fmla="*/ 0 w 6096000"/>
              <a:gd name="connsiteY7" fmla="*/ 3447699 h 3447699"/>
              <a:gd name="connsiteX8" fmla="*/ 1552928 w 6096000"/>
              <a:gd name="connsiteY8" fmla="*/ 1894771 h 3447699"/>
              <a:gd name="connsiteX9" fmla="*/ 3436485 w 6096000"/>
              <a:gd name="connsiteY9" fmla="*/ 11214 h 3447699"/>
              <a:gd name="connsiteX10" fmla="*/ 3447699 w 6096000"/>
              <a:gd name="connsiteY10" fmla="*/ 0 h 3447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3447699">
                <a:moveTo>
                  <a:pt x="3447699" y="0"/>
                </a:moveTo>
                <a:lnTo>
                  <a:pt x="6096000" y="0"/>
                </a:lnTo>
                <a:lnTo>
                  <a:pt x="6096000" y="11214"/>
                </a:lnTo>
                <a:cubicBezTo>
                  <a:pt x="6096000" y="655419"/>
                  <a:pt x="6096000" y="1324153"/>
                  <a:pt x="6096000" y="1894771"/>
                </a:cubicBezTo>
                <a:cubicBezTo>
                  <a:pt x="6096000" y="2785888"/>
                  <a:pt x="6096000" y="3447699"/>
                  <a:pt x="6096000" y="3447699"/>
                </a:cubicBezTo>
                <a:cubicBezTo>
                  <a:pt x="6096000" y="3447699"/>
                  <a:pt x="5434189" y="3447699"/>
                  <a:pt x="4543072" y="3447699"/>
                </a:cubicBezTo>
                <a:cubicBezTo>
                  <a:pt x="3630083" y="3447699"/>
                  <a:pt x="2465917" y="3447699"/>
                  <a:pt x="1552928" y="3447699"/>
                </a:cubicBezTo>
                <a:cubicBezTo>
                  <a:pt x="661811" y="3447699"/>
                  <a:pt x="0" y="3447699"/>
                  <a:pt x="0" y="3447699"/>
                </a:cubicBezTo>
                <a:cubicBezTo>
                  <a:pt x="0" y="3447699"/>
                  <a:pt x="661811" y="2785888"/>
                  <a:pt x="1552928" y="1894771"/>
                </a:cubicBezTo>
                <a:cubicBezTo>
                  <a:pt x="2123546" y="1324153"/>
                  <a:pt x="2792280" y="655419"/>
                  <a:pt x="3436485" y="11214"/>
                </a:cubicBezTo>
                <a:lnTo>
                  <a:pt x="3447699" y="0"/>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5"/>
          <p:cNvSpPr>
            <a:spLocks noChangeAspect="1"/>
          </p:cNvSpPr>
          <p:nvPr/>
        </p:nvSpPr>
        <p:spPr bwMode="auto">
          <a:xfrm>
            <a:off x="11631508" y="2868509"/>
            <a:ext cx="560491" cy="560491"/>
          </a:xfrm>
          <a:custGeom>
            <a:avLst/>
            <a:gdLst>
              <a:gd name="T0" fmla="*/ 8640 w 8640"/>
              <a:gd name="T1" fmla="*/ 0 h 8640"/>
              <a:gd name="T2" fmla="*/ 6439 w 8640"/>
              <a:gd name="T3" fmla="*/ 2201 h 8640"/>
              <a:gd name="T4" fmla="*/ 6439 w 8640"/>
              <a:gd name="T5" fmla="*/ 2201 h 8640"/>
              <a:gd name="T6" fmla="*/ 2201 w 8640"/>
              <a:gd name="T7" fmla="*/ 6439 h 8640"/>
              <a:gd name="T8" fmla="*/ 2201 w 8640"/>
              <a:gd name="T9" fmla="*/ 6439 h 8640"/>
              <a:gd name="T10" fmla="*/ 0 w 8640"/>
              <a:gd name="T11" fmla="*/ 8640 h 8640"/>
              <a:gd name="T12" fmla="*/ 2201 w 8640"/>
              <a:gd name="T13" fmla="*/ 8640 h 8640"/>
              <a:gd name="T14" fmla="*/ 6439 w 8640"/>
              <a:gd name="T15" fmla="*/ 8640 h 8640"/>
              <a:gd name="T16" fmla="*/ 8640 w 8640"/>
              <a:gd name="T17" fmla="*/ 8640 h 8640"/>
              <a:gd name="T18" fmla="*/ 8640 w 8640"/>
              <a:gd name="T19" fmla="*/ 6439 h 8640"/>
              <a:gd name="T20" fmla="*/ 8640 w 8640"/>
              <a:gd name="T21" fmla="*/ 2201 h 8640"/>
              <a:gd name="T22" fmla="*/ 8640 w 8640"/>
              <a:gd name="T23" fmla="*/ 0 h 8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40" h="8640">
                <a:moveTo>
                  <a:pt x="8640" y="0"/>
                </a:moveTo>
                <a:cubicBezTo>
                  <a:pt x="8640" y="0"/>
                  <a:pt x="7702" y="938"/>
                  <a:pt x="6439" y="2201"/>
                </a:cubicBezTo>
                <a:cubicBezTo>
                  <a:pt x="6439" y="2201"/>
                  <a:pt x="6439" y="2201"/>
                  <a:pt x="6439" y="2201"/>
                </a:cubicBezTo>
                <a:cubicBezTo>
                  <a:pt x="5145" y="3495"/>
                  <a:pt x="3495" y="5145"/>
                  <a:pt x="2201" y="6439"/>
                </a:cubicBezTo>
                <a:cubicBezTo>
                  <a:pt x="2201" y="6439"/>
                  <a:pt x="2201" y="6439"/>
                  <a:pt x="2201" y="6439"/>
                </a:cubicBezTo>
                <a:cubicBezTo>
                  <a:pt x="938" y="7702"/>
                  <a:pt x="0" y="8640"/>
                  <a:pt x="0" y="8640"/>
                </a:cubicBezTo>
                <a:cubicBezTo>
                  <a:pt x="0" y="8640"/>
                  <a:pt x="938" y="8640"/>
                  <a:pt x="2201" y="8640"/>
                </a:cubicBezTo>
                <a:cubicBezTo>
                  <a:pt x="3495" y="8640"/>
                  <a:pt x="5145" y="8640"/>
                  <a:pt x="6439" y="8640"/>
                </a:cubicBezTo>
                <a:cubicBezTo>
                  <a:pt x="7702" y="8640"/>
                  <a:pt x="8640" y="8640"/>
                  <a:pt x="8640" y="8640"/>
                </a:cubicBezTo>
                <a:cubicBezTo>
                  <a:pt x="8640" y="8640"/>
                  <a:pt x="8640" y="7702"/>
                  <a:pt x="8640" y="6439"/>
                </a:cubicBezTo>
                <a:cubicBezTo>
                  <a:pt x="8640" y="5145"/>
                  <a:pt x="8640" y="3495"/>
                  <a:pt x="8640" y="2201"/>
                </a:cubicBezTo>
                <a:cubicBezTo>
                  <a:pt x="8640" y="938"/>
                  <a:pt x="8640" y="0"/>
                  <a:pt x="864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595132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ection Divider - Section title only - Editable Icon">
    <p:bg>
      <p:bgPr>
        <a:solidFill>
          <a:schemeClr val="bg1"/>
        </a:solidFill>
        <a:effectLst/>
      </p:bgPr>
    </p:bg>
    <p:spTree>
      <p:nvGrpSpPr>
        <p:cNvPr id="1" name=""/>
        <p:cNvGrpSpPr/>
        <p:nvPr/>
      </p:nvGrpSpPr>
      <p:grpSpPr>
        <a:xfrm>
          <a:off x="0" y="0"/>
          <a:ext cx="0" cy="0"/>
          <a:chOff x="0" y="0"/>
          <a:chExt cx="0" cy="0"/>
        </a:xfrm>
      </p:grpSpPr>
      <p:sp>
        <p:nvSpPr>
          <p:cNvPr id="49" name="Freeform 48"/>
          <p:cNvSpPr/>
          <p:nvPr/>
        </p:nvSpPr>
        <p:spPr>
          <a:xfrm>
            <a:off x="0" y="0"/>
            <a:ext cx="8836153" cy="6857999"/>
          </a:xfrm>
          <a:custGeom>
            <a:avLst/>
            <a:gdLst>
              <a:gd name="connsiteX0" fmla="*/ 0 w 8836153"/>
              <a:gd name="connsiteY0" fmla="*/ 0 h 6857999"/>
              <a:gd name="connsiteX1" fmla="*/ 2396450 w 8836153"/>
              <a:gd name="connsiteY1" fmla="*/ 0 h 6857999"/>
              <a:gd name="connsiteX2" fmla="*/ 7010786 w 8836153"/>
              <a:gd name="connsiteY2" fmla="*/ 0 h 6857999"/>
              <a:gd name="connsiteX3" fmla="*/ 8724694 w 8836153"/>
              <a:gd name="connsiteY3" fmla="*/ 0 h 6857999"/>
              <a:gd name="connsiteX4" fmla="*/ 8836153 w 8836153"/>
              <a:gd name="connsiteY4" fmla="*/ 0 h 6857999"/>
              <a:gd name="connsiteX5" fmla="*/ 8377028 w 8836153"/>
              <a:gd name="connsiteY5" fmla="*/ 459125 h 6857999"/>
              <a:gd name="connsiteX6" fmla="*/ 4580084 w 8836153"/>
              <a:gd name="connsiteY6" fmla="*/ 4256070 h 6857999"/>
              <a:gd name="connsiteX7" fmla="*/ 1990971 w 8836153"/>
              <a:gd name="connsiteY7" fmla="*/ 6845182 h 6857999"/>
              <a:gd name="connsiteX8" fmla="*/ 1978154 w 8836153"/>
              <a:gd name="connsiteY8" fmla="*/ 6857999 h 6857999"/>
              <a:gd name="connsiteX9" fmla="*/ 0 w 8836153"/>
              <a:gd name="connsiteY9" fmla="*/ 6857999 h 6857999"/>
              <a:gd name="connsiteX10" fmla="*/ 0 w 8836153"/>
              <a:gd name="connsiteY10" fmla="*/ 6742264 h 6857999"/>
              <a:gd name="connsiteX11" fmla="*/ 0 w 8836153"/>
              <a:gd name="connsiteY11" fmla="*/ 2396450 h 6857999"/>
              <a:gd name="connsiteX12" fmla="*/ 0 w 8836153"/>
              <a:gd name="connsiteY12"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36153" h="6857999">
                <a:moveTo>
                  <a:pt x="0" y="0"/>
                </a:moveTo>
                <a:cubicBezTo>
                  <a:pt x="0" y="0"/>
                  <a:pt x="1021295" y="0"/>
                  <a:pt x="2396450" y="0"/>
                </a:cubicBezTo>
                <a:cubicBezTo>
                  <a:pt x="3805358" y="0"/>
                  <a:pt x="5601879" y="0"/>
                  <a:pt x="7010786" y="0"/>
                </a:cubicBezTo>
                <a:cubicBezTo>
                  <a:pt x="7698364" y="0"/>
                  <a:pt x="8297476" y="0"/>
                  <a:pt x="8724694" y="0"/>
                </a:cubicBezTo>
                <a:lnTo>
                  <a:pt x="8836153" y="0"/>
                </a:lnTo>
                <a:lnTo>
                  <a:pt x="8377028" y="459125"/>
                </a:lnTo>
                <a:cubicBezTo>
                  <a:pt x="7111381" y="1724773"/>
                  <a:pt x="5727369" y="3108785"/>
                  <a:pt x="4580084" y="4256070"/>
                </a:cubicBezTo>
                <a:cubicBezTo>
                  <a:pt x="3180335" y="5655818"/>
                  <a:pt x="2118262" y="6717891"/>
                  <a:pt x="1990971" y="6845182"/>
                </a:cubicBezTo>
                <a:lnTo>
                  <a:pt x="1978154" y="6857999"/>
                </a:lnTo>
                <a:lnTo>
                  <a:pt x="0" y="6857999"/>
                </a:lnTo>
                <a:lnTo>
                  <a:pt x="0" y="6742264"/>
                </a:lnTo>
                <a:cubicBezTo>
                  <a:pt x="0" y="5378828"/>
                  <a:pt x="0" y="3717301"/>
                  <a:pt x="0" y="2396450"/>
                </a:cubicBezTo>
                <a:cubicBezTo>
                  <a:pt x="0" y="1021295"/>
                  <a:pt x="0" y="0"/>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5"/>
          <p:cNvSpPr>
            <a:spLocks noGrp="1"/>
          </p:cNvSpPr>
          <p:nvPr>
            <p:ph type="pic" sz="quarter" idx="13" hasCustomPrompt="1"/>
          </p:nvPr>
        </p:nvSpPr>
        <p:spPr>
          <a:xfrm>
            <a:off x="1098232" y="1098231"/>
            <a:ext cx="2365404" cy="2365404"/>
          </a:xfrm>
          <a:prstGeom prst="rect">
            <a:avLst/>
          </a:prstGeom>
        </p:spPr>
        <p:txBody>
          <a:bodyPr anchor="t">
            <a:noAutofit/>
          </a:bodyPr>
          <a:lstStyle>
            <a:lvl1pPr marL="0" marR="0" indent="0" algn="l" defTabSz="342900" rtl="0" eaLnBrk="1" fontAlgn="auto" latinLnBrk="0" hangingPunct="1">
              <a:lnSpc>
                <a:spcPct val="100000"/>
              </a:lnSpc>
              <a:spcBef>
                <a:spcPct val="20000"/>
              </a:spcBef>
              <a:spcAft>
                <a:spcPts val="450"/>
              </a:spcAft>
              <a:buClr>
                <a:schemeClr val="accent1"/>
              </a:buClr>
              <a:buSzPct val="92000"/>
              <a:buFont typeface="Wingdings 2" panose="05020102010507070707" pitchFamily="18" charset="2"/>
              <a:buNone/>
              <a:tabLst/>
              <a:defRPr sz="1200" baseline="0">
                <a:solidFill>
                  <a:schemeClr val="bg1"/>
                </a:solidFill>
              </a:defRPr>
            </a:lvl1pPr>
          </a:lstStyle>
          <a:p>
            <a:pPr marL="0" marR="0" lvl="0" indent="0" algn="l" defTabSz="342900" rtl="0" eaLnBrk="1" fontAlgn="auto" latinLnBrk="0" hangingPunct="1">
              <a:lnSpc>
                <a:spcPct val="100000"/>
              </a:lnSpc>
              <a:spcBef>
                <a:spcPct val="20000"/>
              </a:spcBef>
              <a:spcAft>
                <a:spcPts val="450"/>
              </a:spcAft>
              <a:buClr>
                <a:schemeClr val="accent1"/>
              </a:buClr>
              <a:buSzPct val="92000"/>
              <a:buFont typeface="Wingdings 2" panose="05020102010507070707" pitchFamily="18" charset="2"/>
              <a:buNone/>
              <a:tabLst/>
              <a:defRPr/>
            </a:pPr>
            <a:r>
              <a:rPr lang="en-US" dirty="0"/>
              <a:t>Click on the icon to add an icon to this location (USE ONLY WHITE ICONS over this blue background). If you don’t want an icon, just delete this box.</a:t>
            </a:r>
          </a:p>
        </p:txBody>
      </p:sp>
      <p:sp>
        <p:nvSpPr>
          <p:cNvPr id="10" name="Title 1"/>
          <p:cNvSpPr>
            <a:spLocks noGrp="1"/>
          </p:cNvSpPr>
          <p:nvPr>
            <p:ph type="title" hasCustomPrompt="1"/>
          </p:nvPr>
        </p:nvSpPr>
        <p:spPr>
          <a:xfrm>
            <a:off x="6537059" y="3959710"/>
            <a:ext cx="4891412" cy="1815882"/>
          </a:xfrm>
        </p:spPr>
        <p:txBody>
          <a:bodyPr anchor="t" anchorCtr="0">
            <a:noAutofit/>
          </a:bodyPr>
          <a:lstStyle>
            <a:lvl1pPr>
              <a:defRPr/>
            </a:lvl1pPr>
          </a:lstStyle>
          <a:p>
            <a:r>
              <a:rPr lang="en-US" dirty="0"/>
              <a:t>Section title goes here with a max height of 4 lines\</a:t>
            </a:r>
          </a:p>
        </p:txBody>
      </p:sp>
      <p:sp>
        <p:nvSpPr>
          <p:cNvPr id="7" name="Text Placeholder 5"/>
          <p:cNvSpPr>
            <a:spLocks noGrp="1"/>
          </p:cNvSpPr>
          <p:nvPr>
            <p:ph type="body" sz="quarter" idx="33" hasCustomPrompt="1"/>
          </p:nvPr>
        </p:nvSpPr>
        <p:spPr>
          <a:xfrm>
            <a:off x="6142211" y="3056033"/>
            <a:ext cx="3898265" cy="738664"/>
          </a:xfrm>
          <a:prstGeom prst="rect">
            <a:avLst/>
          </a:prstGeom>
          <a:noFill/>
        </p:spPr>
        <p:txBody>
          <a:bodyPr wrap="square" lIns="0" tIns="0" rIns="0" bIns="0" anchor="t" anchorCtr="0">
            <a:spAutoFit/>
          </a:bodyPr>
          <a:lstStyle>
            <a:lvl1pPr marL="0" indent="-274320" algn="l">
              <a:buSzPct val="60000"/>
              <a:buFontTx/>
              <a:buBlip>
                <a:blip r:embed="rId2"/>
              </a:buBlip>
              <a:defRPr sz="4800" b="1" baseline="0">
                <a:solidFill>
                  <a:schemeClr val="accent1"/>
                </a:solidFill>
                <a:latin typeface="Arial" panose="020B0604020202020204" pitchFamily="34" charset="0"/>
                <a:cs typeface="Arial" panose="020B0604020202020204" pitchFamily="34" charset="0"/>
              </a:defRPr>
            </a:lvl1pPr>
          </a:lstStyle>
          <a:p>
            <a:pPr lvl="0"/>
            <a:r>
              <a:rPr lang="en-US" dirty="0"/>
              <a:t> Section 00</a:t>
            </a:r>
          </a:p>
        </p:txBody>
      </p:sp>
    </p:spTree>
    <p:extLst>
      <p:ext uri="{BB962C8B-B14F-4D97-AF65-F5344CB8AC3E}">
        <p14:creationId xmlns:p14="http://schemas.microsoft.com/office/powerpoint/2010/main" val="209973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Thank you / Questions - 3 presenters - default Image">
    <p:bg>
      <p:bgPr>
        <a:solidFill>
          <a:schemeClr val="bg1"/>
        </a:solidFill>
        <a:effectLst/>
      </p:bgPr>
    </p:bg>
    <p:spTree>
      <p:nvGrpSpPr>
        <p:cNvPr id="1" name=""/>
        <p:cNvGrpSpPr/>
        <p:nvPr/>
      </p:nvGrpSpPr>
      <p:grpSpPr>
        <a:xfrm>
          <a:off x="0" y="0"/>
          <a:ext cx="0" cy="0"/>
          <a:chOff x="0" y="0"/>
          <a:chExt cx="0" cy="0"/>
        </a:xfrm>
      </p:grpSpPr>
      <p:pic>
        <p:nvPicPr>
          <p:cNvPr id="30" name="Picture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93"/>
            <a:ext cx="12192000" cy="3492500"/>
          </a:xfrm>
          <a:prstGeom prst="rect">
            <a:avLst/>
          </a:prstGeom>
        </p:spPr>
      </p:pic>
      <p:sp>
        <p:nvSpPr>
          <p:cNvPr id="14" name="Freeform 13"/>
          <p:cNvSpPr/>
          <p:nvPr/>
        </p:nvSpPr>
        <p:spPr>
          <a:xfrm flipH="1" flipV="1">
            <a:off x="0" y="-7892"/>
            <a:ext cx="6096000" cy="3447699"/>
          </a:xfrm>
          <a:custGeom>
            <a:avLst/>
            <a:gdLst>
              <a:gd name="connsiteX0" fmla="*/ 3447699 w 6096000"/>
              <a:gd name="connsiteY0" fmla="*/ 0 h 3447699"/>
              <a:gd name="connsiteX1" fmla="*/ 6096000 w 6096000"/>
              <a:gd name="connsiteY1" fmla="*/ 0 h 3447699"/>
              <a:gd name="connsiteX2" fmla="*/ 6096000 w 6096000"/>
              <a:gd name="connsiteY2" fmla="*/ 11214 h 3447699"/>
              <a:gd name="connsiteX3" fmla="*/ 6096000 w 6096000"/>
              <a:gd name="connsiteY3" fmla="*/ 1894771 h 3447699"/>
              <a:gd name="connsiteX4" fmla="*/ 6096000 w 6096000"/>
              <a:gd name="connsiteY4" fmla="*/ 3447699 h 3447699"/>
              <a:gd name="connsiteX5" fmla="*/ 4543072 w 6096000"/>
              <a:gd name="connsiteY5" fmla="*/ 3447699 h 3447699"/>
              <a:gd name="connsiteX6" fmla="*/ 1552928 w 6096000"/>
              <a:gd name="connsiteY6" fmla="*/ 3447699 h 3447699"/>
              <a:gd name="connsiteX7" fmla="*/ 0 w 6096000"/>
              <a:gd name="connsiteY7" fmla="*/ 3447699 h 3447699"/>
              <a:gd name="connsiteX8" fmla="*/ 1552928 w 6096000"/>
              <a:gd name="connsiteY8" fmla="*/ 1894771 h 3447699"/>
              <a:gd name="connsiteX9" fmla="*/ 3436485 w 6096000"/>
              <a:gd name="connsiteY9" fmla="*/ 11214 h 3447699"/>
              <a:gd name="connsiteX10" fmla="*/ 3447699 w 6096000"/>
              <a:gd name="connsiteY10" fmla="*/ 0 h 3447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3447699">
                <a:moveTo>
                  <a:pt x="3447699" y="0"/>
                </a:moveTo>
                <a:lnTo>
                  <a:pt x="6096000" y="0"/>
                </a:lnTo>
                <a:lnTo>
                  <a:pt x="6096000" y="11214"/>
                </a:lnTo>
                <a:cubicBezTo>
                  <a:pt x="6096000" y="655419"/>
                  <a:pt x="6096000" y="1324153"/>
                  <a:pt x="6096000" y="1894771"/>
                </a:cubicBezTo>
                <a:cubicBezTo>
                  <a:pt x="6096000" y="2785888"/>
                  <a:pt x="6096000" y="3447699"/>
                  <a:pt x="6096000" y="3447699"/>
                </a:cubicBezTo>
                <a:cubicBezTo>
                  <a:pt x="6096000" y="3447699"/>
                  <a:pt x="5434189" y="3447699"/>
                  <a:pt x="4543072" y="3447699"/>
                </a:cubicBezTo>
                <a:cubicBezTo>
                  <a:pt x="3630083" y="3447699"/>
                  <a:pt x="2465917" y="3447699"/>
                  <a:pt x="1552928" y="3447699"/>
                </a:cubicBezTo>
                <a:cubicBezTo>
                  <a:pt x="661811" y="3447699"/>
                  <a:pt x="0" y="3447699"/>
                  <a:pt x="0" y="3447699"/>
                </a:cubicBezTo>
                <a:cubicBezTo>
                  <a:pt x="0" y="3447699"/>
                  <a:pt x="661811" y="2785888"/>
                  <a:pt x="1552928" y="1894771"/>
                </a:cubicBezTo>
                <a:cubicBezTo>
                  <a:pt x="2123546" y="1324153"/>
                  <a:pt x="2792280" y="655419"/>
                  <a:pt x="3436485" y="11214"/>
                </a:cubicBezTo>
                <a:lnTo>
                  <a:pt x="3447699"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5"/>
          <p:cNvSpPr>
            <a:spLocks noChangeAspect="1"/>
          </p:cNvSpPr>
          <p:nvPr/>
        </p:nvSpPr>
        <p:spPr bwMode="auto">
          <a:xfrm>
            <a:off x="11631508" y="2872282"/>
            <a:ext cx="560491" cy="560491"/>
          </a:xfrm>
          <a:custGeom>
            <a:avLst/>
            <a:gdLst>
              <a:gd name="T0" fmla="*/ 8640 w 8640"/>
              <a:gd name="T1" fmla="*/ 0 h 8640"/>
              <a:gd name="T2" fmla="*/ 6439 w 8640"/>
              <a:gd name="T3" fmla="*/ 2201 h 8640"/>
              <a:gd name="T4" fmla="*/ 6439 w 8640"/>
              <a:gd name="T5" fmla="*/ 2201 h 8640"/>
              <a:gd name="T6" fmla="*/ 2201 w 8640"/>
              <a:gd name="T7" fmla="*/ 6439 h 8640"/>
              <a:gd name="T8" fmla="*/ 2201 w 8640"/>
              <a:gd name="T9" fmla="*/ 6439 h 8640"/>
              <a:gd name="T10" fmla="*/ 0 w 8640"/>
              <a:gd name="T11" fmla="*/ 8640 h 8640"/>
              <a:gd name="T12" fmla="*/ 2201 w 8640"/>
              <a:gd name="T13" fmla="*/ 8640 h 8640"/>
              <a:gd name="T14" fmla="*/ 6439 w 8640"/>
              <a:gd name="T15" fmla="*/ 8640 h 8640"/>
              <a:gd name="T16" fmla="*/ 8640 w 8640"/>
              <a:gd name="T17" fmla="*/ 8640 h 8640"/>
              <a:gd name="T18" fmla="*/ 8640 w 8640"/>
              <a:gd name="T19" fmla="*/ 6439 h 8640"/>
              <a:gd name="T20" fmla="*/ 8640 w 8640"/>
              <a:gd name="T21" fmla="*/ 2201 h 8640"/>
              <a:gd name="T22" fmla="*/ 8640 w 8640"/>
              <a:gd name="T23" fmla="*/ 0 h 8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40" h="8640">
                <a:moveTo>
                  <a:pt x="8640" y="0"/>
                </a:moveTo>
                <a:cubicBezTo>
                  <a:pt x="8640" y="0"/>
                  <a:pt x="7702" y="938"/>
                  <a:pt x="6439" y="2201"/>
                </a:cubicBezTo>
                <a:cubicBezTo>
                  <a:pt x="6439" y="2201"/>
                  <a:pt x="6439" y="2201"/>
                  <a:pt x="6439" y="2201"/>
                </a:cubicBezTo>
                <a:cubicBezTo>
                  <a:pt x="5145" y="3495"/>
                  <a:pt x="3495" y="5145"/>
                  <a:pt x="2201" y="6439"/>
                </a:cubicBezTo>
                <a:cubicBezTo>
                  <a:pt x="2201" y="6439"/>
                  <a:pt x="2201" y="6439"/>
                  <a:pt x="2201" y="6439"/>
                </a:cubicBezTo>
                <a:cubicBezTo>
                  <a:pt x="938" y="7702"/>
                  <a:pt x="0" y="8640"/>
                  <a:pt x="0" y="8640"/>
                </a:cubicBezTo>
                <a:cubicBezTo>
                  <a:pt x="0" y="8640"/>
                  <a:pt x="938" y="8640"/>
                  <a:pt x="2201" y="8640"/>
                </a:cubicBezTo>
                <a:cubicBezTo>
                  <a:pt x="3495" y="8640"/>
                  <a:pt x="5145" y="8640"/>
                  <a:pt x="6439" y="8640"/>
                </a:cubicBezTo>
                <a:cubicBezTo>
                  <a:pt x="7702" y="8640"/>
                  <a:pt x="8640" y="8640"/>
                  <a:pt x="8640" y="8640"/>
                </a:cubicBezTo>
                <a:cubicBezTo>
                  <a:pt x="8640" y="8640"/>
                  <a:pt x="8640" y="7702"/>
                  <a:pt x="8640" y="6439"/>
                </a:cubicBezTo>
                <a:cubicBezTo>
                  <a:pt x="8640" y="5145"/>
                  <a:pt x="8640" y="3495"/>
                  <a:pt x="8640" y="2201"/>
                </a:cubicBezTo>
                <a:cubicBezTo>
                  <a:pt x="8640" y="938"/>
                  <a:pt x="8640" y="0"/>
                  <a:pt x="864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Rectangle 10"/>
          <p:cNvSpPr/>
          <p:nvPr/>
        </p:nvSpPr>
        <p:spPr>
          <a:xfrm>
            <a:off x="0" y="3421967"/>
            <a:ext cx="12192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a:spLocks noChangeAspect="1"/>
          </p:cNvSpPr>
          <p:nvPr/>
        </p:nvSpPr>
        <p:spPr bwMode="auto">
          <a:xfrm rot="10800000">
            <a:off x="0" y="0"/>
            <a:ext cx="6079684" cy="6079684"/>
          </a:xfrm>
          <a:custGeom>
            <a:avLst/>
            <a:gdLst>
              <a:gd name="T0" fmla="*/ 8640 w 8640"/>
              <a:gd name="T1" fmla="*/ 0 h 8640"/>
              <a:gd name="T2" fmla="*/ 6439 w 8640"/>
              <a:gd name="T3" fmla="*/ 2201 h 8640"/>
              <a:gd name="T4" fmla="*/ 6439 w 8640"/>
              <a:gd name="T5" fmla="*/ 2201 h 8640"/>
              <a:gd name="T6" fmla="*/ 2201 w 8640"/>
              <a:gd name="T7" fmla="*/ 6439 h 8640"/>
              <a:gd name="T8" fmla="*/ 2201 w 8640"/>
              <a:gd name="T9" fmla="*/ 6439 h 8640"/>
              <a:gd name="T10" fmla="*/ 0 w 8640"/>
              <a:gd name="T11" fmla="*/ 8640 h 8640"/>
              <a:gd name="T12" fmla="*/ 2201 w 8640"/>
              <a:gd name="T13" fmla="*/ 8640 h 8640"/>
              <a:gd name="T14" fmla="*/ 6439 w 8640"/>
              <a:gd name="T15" fmla="*/ 8640 h 8640"/>
              <a:gd name="T16" fmla="*/ 8640 w 8640"/>
              <a:gd name="T17" fmla="*/ 8640 h 8640"/>
              <a:gd name="T18" fmla="*/ 8640 w 8640"/>
              <a:gd name="T19" fmla="*/ 6439 h 8640"/>
              <a:gd name="T20" fmla="*/ 8640 w 8640"/>
              <a:gd name="T21" fmla="*/ 2201 h 8640"/>
              <a:gd name="T22" fmla="*/ 8640 w 8640"/>
              <a:gd name="T23" fmla="*/ 0 h 8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40" h="8640">
                <a:moveTo>
                  <a:pt x="8640" y="0"/>
                </a:moveTo>
                <a:cubicBezTo>
                  <a:pt x="8640" y="0"/>
                  <a:pt x="7702" y="938"/>
                  <a:pt x="6439" y="2201"/>
                </a:cubicBezTo>
                <a:cubicBezTo>
                  <a:pt x="6439" y="2201"/>
                  <a:pt x="6439" y="2201"/>
                  <a:pt x="6439" y="2201"/>
                </a:cubicBezTo>
                <a:cubicBezTo>
                  <a:pt x="5145" y="3495"/>
                  <a:pt x="3495" y="5145"/>
                  <a:pt x="2201" y="6439"/>
                </a:cubicBezTo>
                <a:cubicBezTo>
                  <a:pt x="2201" y="6439"/>
                  <a:pt x="2201" y="6439"/>
                  <a:pt x="2201" y="6439"/>
                </a:cubicBezTo>
                <a:cubicBezTo>
                  <a:pt x="938" y="7702"/>
                  <a:pt x="0" y="8640"/>
                  <a:pt x="0" y="8640"/>
                </a:cubicBezTo>
                <a:cubicBezTo>
                  <a:pt x="0" y="8640"/>
                  <a:pt x="938" y="8640"/>
                  <a:pt x="2201" y="8640"/>
                </a:cubicBezTo>
                <a:cubicBezTo>
                  <a:pt x="3495" y="8640"/>
                  <a:pt x="5145" y="8640"/>
                  <a:pt x="6439" y="8640"/>
                </a:cubicBezTo>
                <a:cubicBezTo>
                  <a:pt x="7702" y="8640"/>
                  <a:pt x="8640" y="8640"/>
                  <a:pt x="8640" y="8640"/>
                </a:cubicBezTo>
                <a:cubicBezTo>
                  <a:pt x="8640" y="8640"/>
                  <a:pt x="8640" y="7702"/>
                  <a:pt x="8640" y="6439"/>
                </a:cubicBezTo>
                <a:cubicBezTo>
                  <a:pt x="8640" y="5145"/>
                  <a:pt x="8640" y="3495"/>
                  <a:pt x="8640" y="2201"/>
                </a:cubicBezTo>
                <a:cubicBezTo>
                  <a:pt x="8640" y="938"/>
                  <a:pt x="8640" y="0"/>
                  <a:pt x="8640" y="0"/>
                </a:cubicBezTo>
                <a:close/>
              </a:path>
            </a:pathLst>
          </a:custGeom>
          <a:solidFill>
            <a:schemeClr val="accent1">
              <a:alpha val="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Title 1"/>
          <p:cNvSpPr>
            <a:spLocks noGrp="1"/>
          </p:cNvSpPr>
          <p:nvPr>
            <p:ph type="title"/>
          </p:nvPr>
        </p:nvSpPr>
        <p:spPr>
          <a:xfrm>
            <a:off x="231587" y="413438"/>
            <a:ext cx="4347448" cy="1221932"/>
          </a:xfrm>
          <a:prstGeom prst="rect">
            <a:avLst/>
          </a:prstGeom>
        </p:spPr>
        <p:txBody>
          <a:bodyPr lIns="91440" anchor="t" anchorCtr="0">
            <a:noAutofit/>
          </a:bodyPr>
          <a:lstStyle>
            <a:lvl1pPr algn="l">
              <a:defRPr sz="4800">
                <a:solidFill>
                  <a:schemeClr val="bg1"/>
                </a:solidFill>
              </a:defRPr>
            </a:lvl1pPr>
          </a:lstStyle>
          <a:p>
            <a:r>
              <a:rPr lang="en-US" dirty="0"/>
              <a:t>Click to edit</a:t>
            </a:r>
          </a:p>
        </p:txBody>
      </p:sp>
      <p:sp>
        <p:nvSpPr>
          <p:cNvPr id="29" name="Text Placeholder 14"/>
          <p:cNvSpPr>
            <a:spLocks noGrp="1"/>
          </p:cNvSpPr>
          <p:nvPr>
            <p:ph type="body" sz="quarter" idx="31" hasCustomPrompt="1"/>
          </p:nvPr>
        </p:nvSpPr>
        <p:spPr>
          <a:xfrm>
            <a:off x="327614" y="1815573"/>
            <a:ext cx="2971800" cy="1246909"/>
          </a:xfrm>
          <a:prstGeom prst="rect">
            <a:avLst/>
          </a:prstGeom>
          <a:solidFill>
            <a:schemeClr val="accent4">
              <a:lumMod val="20000"/>
              <a:lumOff val="80000"/>
              <a:alpha val="95000"/>
            </a:schemeClr>
          </a:solidFill>
        </p:spPr>
        <p:txBody>
          <a:bodyPr>
            <a:noAutofit/>
          </a:bodyPr>
          <a:lstStyle>
            <a:lvl1pPr marL="0" indent="0">
              <a:buNone/>
              <a:defRPr sz="1000" baseline="0">
                <a:solidFill>
                  <a:schemeClr val="accent4"/>
                </a:solidFill>
              </a:defRPr>
            </a:lvl1pPr>
          </a:lstStyle>
          <a:p>
            <a:pPr lvl="0"/>
            <a:r>
              <a:rPr lang="en-US" dirty="0"/>
              <a:t>TIP: DELETE BEFORE PRESENTING!</a:t>
            </a:r>
            <a:br>
              <a:rPr lang="en-US" dirty="0"/>
            </a:br>
            <a:r>
              <a:rPr lang="en-US" dirty="0"/>
              <a:t>- Edit the salutation/title by clicking on the text.</a:t>
            </a:r>
            <a:br>
              <a:rPr lang="en-US" dirty="0"/>
            </a:br>
            <a:r>
              <a:rPr lang="en-US" dirty="0"/>
              <a:t>- This is intended to be used as the last slide in the presentation so it can have a title such as “Thank you” or “Questions?”</a:t>
            </a:r>
          </a:p>
        </p:txBody>
      </p:sp>
      <p:sp>
        <p:nvSpPr>
          <p:cNvPr id="21" name="Text Placeholder 15"/>
          <p:cNvSpPr>
            <a:spLocks noGrp="1"/>
          </p:cNvSpPr>
          <p:nvPr>
            <p:ph type="body" sz="quarter" idx="15" hasCustomPrompt="1"/>
          </p:nvPr>
        </p:nvSpPr>
        <p:spPr>
          <a:xfrm>
            <a:off x="435701" y="4262511"/>
            <a:ext cx="3697379" cy="1029032"/>
          </a:xfrm>
          <a:prstGeom prst="rect">
            <a:avLst/>
          </a:prstGeom>
        </p:spPr>
        <p:txBody>
          <a:bodyPr wrap="square" lIns="0">
            <a:noAutofit/>
          </a:bodyPr>
          <a:lstStyle>
            <a:lvl1pPr marL="0" indent="0" algn="ctr">
              <a:spcBef>
                <a:spcPts val="0"/>
              </a:spcBef>
              <a:spcAft>
                <a:spcPts val="0"/>
              </a:spcAft>
              <a:buNone/>
              <a:defRPr sz="1600">
                <a:solidFill>
                  <a:schemeClr val="tx2">
                    <a:lumMod val="75000"/>
                  </a:schemeClr>
                </a:solidFill>
                <a:latin typeface="+mn-lt"/>
              </a:defRPr>
            </a:lvl1pPr>
          </a:lstStyle>
          <a:p>
            <a:pPr lvl="0"/>
            <a:r>
              <a:rPr lang="en-US" dirty="0"/>
              <a:t>000.000.0000</a:t>
            </a:r>
          </a:p>
          <a:p>
            <a:pPr lvl="0"/>
            <a:r>
              <a:rPr lang="en-US" dirty="0"/>
              <a:t>xlastname@berrydunn.com</a:t>
            </a:r>
          </a:p>
        </p:txBody>
      </p:sp>
      <p:sp>
        <p:nvSpPr>
          <p:cNvPr id="22" name="Rectangle 21"/>
          <p:cNvSpPr/>
          <p:nvPr/>
        </p:nvSpPr>
        <p:spPr>
          <a:xfrm>
            <a:off x="9762943" y="6079684"/>
            <a:ext cx="2039982" cy="400110"/>
          </a:xfrm>
          <a:prstGeom prst="rect">
            <a:avLst/>
          </a:prstGeom>
        </p:spPr>
        <p:txBody>
          <a:bodyPr wrap="none" lIns="0">
            <a:spAutoFit/>
          </a:bodyPr>
          <a:lstStyle/>
          <a:p>
            <a:pPr algn="r"/>
            <a:r>
              <a:rPr lang="en-US" sz="2000" dirty="0">
                <a:solidFill>
                  <a:schemeClr val="accent1"/>
                </a:solidFill>
                <a:latin typeface="+mj-lt"/>
              </a:rPr>
              <a:t>berrydunn.com</a:t>
            </a:r>
          </a:p>
        </p:txBody>
      </p:sp>
      <p:sp>
        <p:nvSpPr>
          <p:cNvPr id="23" name="Text Placeholder 15"/>
          <p:cNvSpPr>
            <a:spLocks noGrp="1"/>
          </p:cNvSpPr>
          <p:nvPr>
            <p:ph type="body" sz="quarter" idx="18" hasCustomPrompt="1"/>
          </p:nvPr>
        </p:nvSpPr>
        <p:spPr>
          <a:xfrm>
            <a:off x="435701" y="3932065"/>
            <a:ext cx="3697379" cy="330446"/>
          </a:xfrm>
          <a:prstGeom prst="rect">
            <a:avLst/>
          </a:prstGeom>
        </p:spPr>
        <p:txBody>
          <a:bodyPr wrap="square" lIns="0">
            <a:noAutofit/>
          </a:bodyPr>
          <a:lstStyle>
            <a:lvl1pPr marL="0" indent="0" algn="ctr">
              <a:spcBef>
                <a:spcPts val="0"/>
              </a:spcBef>
              <a:spcAft>
                <a:spcPts val="0"/>
              </a:spcAft>
              <a:buNone/>
              <a:defRPr sz="1600" b="1">
                <a:solidFill>
                  <a:schemeClr val="accent1"/>
                </a:solidFill>
                <a:latin typeface="+mn-lt"/>
              </a:defRPr>
            </a:lvl1pPr>
          </a:lstStyle>
          <a:p>
            <a:pPr lvl="0"/>
            <a:r>
              <a:rPr lang="en-US" dirty="0" err="1"/>
              <a:t>Firstname</a:t>
            </a:r>
            <a:r>
              <a:rPr lang="en-US" dirty="0"/>
              <a:t> </a:t>
            </a:r>
            <a:r>
              <a:rPr lang="en-US" dirty="0" err="1"/>
              <a:t>Lastname</a:t>
            </a:r>
            <a:endParaRPr lang="en-US" dirty="0"/>
          </a:p>
        </p:txBody>
      </p:sp>
      <p:sp>
        <p:nvSpPr>
          <p:cNvPr id="24" name="Text Placeholder 15"/>
          <p:cNvSpPr>
            <a:spLocks noGrp="1"/>
          </p:cNvSpPr>
          <p:nvPr>
            <p:ph type="body" sz="quarter" idx="19" hasCustomPrompt="1"/>
          </p:nvPr>
        </p:nvSpPr>
        <p:spPr>
          <a:xfrm>
            <a:off x="4342040" y="4262511"/>
            <a:ext cx="3697379" cy="1029032"/>
          </a:xfrm>
          <a:prstGeom prst="rect">
            <a:avLst/>
          </a:prstGeom>
        </p:spPr>
        <p:txBody>
          <a:bodyPr wrap="square" lIns="0">
            <a:noAutofit/>
          </a:bodyPr>
          <a:lstStyle>
            <a:lvl1pPr marL="0" indent="0" algn="ctr">
              <a:spcBef>
                <a:spcPts val="0"/>
              </a:spcBef>
              <a:spcAft>
                <a:spcPts val="0"/>
              </a:spcAft>
              <a:buNone/>
              <a:defRPr sz="1600">
                <a:solidFill>
                  <a:schemeClr val="tx2">
                    <a:lumMod val="75000"/>
                  </a:schemeClr>
                </a:solidFill>
                <a:latin typeface="+mn-lt"/>
              </a:defRPr>
            </a:lvl1pPr>
          </a:lstStyle>
          <a:p>
            <a:pPr lvl="0"/>
            <a:r>
              <a:rPr lang="en-US" dirty="0"/>
              <a:t>000.000.0000</a:t>
            </a:r>
          </a:p>
          <a:p>
            <a:pPr lvl="0"/>
            <a:r>
              <a:rPr lang="en-US" dirty="0"/>
              <a:t>xlastname@berrydunn.com</a:t>
            </a:r>
          </a:p>
        </p:txBody>
      </p:sp>
      <p:sp>
        <p:nvSpPr>
          <p:cNvPr id="25" name="Text Placeholder 15"/>
          <p:cNvSpPr>
            <a:spLocks noGrp="1"/>
          </p:cNvSpPr>
          <p:nvPr>
            <p:ph type="body" sz="quarter" idx="20" hasCustomPrompt="1"/>
          </p:nvPr>
        </p:nvSpPr>
        <p:spPr>
          <a:xfrm>
            <a:off x="4342040" y="3932065"/>
            <a:ext cx="3697379" cy="330446"/>
          </a:xfrm>
          <a:prstGeom prst="rect">
            <a:avLst/>
          </a:prstGeom>
        </p:spPr>
        <p:txBody>
          <a:bodyPr wrap="square" lIns="0">
            <a:noAutofit/>
          </a:bodyPr>
          <a:lstStyle>
            <a:lvl1pPr marL="0" indent="0" algn="ctr">
              <a:spcBef>
                <a:spcPts val="0"/>
              </a:spcBef>
              <a:spcAft>
                <a:spcPts val="0"/>
              </a:spcAft>
              <a:buNone/>
              <a:defRPr sz="1600" b="1">
                <a:solidFill>
                  <a:schemeClr val="accent1"/>
                </a:solidFill>
                <a:latin typeface="+mn-lt"/>
              </a:defRPr>
            </a:lvl1pPr>
          </a:lstStyle>
          <a:p>
            <a:pPr lvl="0"/>
            <a:r>
              <a:rPr lang="en-US" dirty="0" err="1"/>
              <a:t>Firstname</a:t>
            </a:r>
            <a:r>
              <a:rPr lang="en-US" dirty="0"/>
              <a:t> </a:t>
            </a:r>
            <a:r>
              <a:rPr lang="en-US" dirty="0" err="1"/>
              <a:t>Lastname</a:t>
            </a:r>
            <a:endParaRPr lang="en-US" dirty="0"/>
          </a:p>
        </p:txBody>
      </p:sp>
      <p:sp>
        <p:nvSpPr>
          <p:cNvPr id="26" name="Text Placeholder 15"/>
          <p:cNvSpPr>
            <a:spLocks noGrp="1"/>
          </p:cNvSpPr>
          <p:nvPr>
            <p:ph type="body" sz="quarter" idx="21" hasCustomPrompt="1"/>
          </p:nvPr>
        </p:nvSpPr>
        <p:spPr>
          <a:xfrm>
            <a:off x="8248379" y="4262511"/>
            <a:ext cx="3697379" cy="1029032"/>
          </a:xfrm>
          <a:prstGeom prst="rect">
            <a:avLst/>
          </a:prstGeom>
        </p:spPr>
        <p:txBody>
          <a:bodyPr wrap="square" lIns="0">
            <a:noAutofit/>
          </a:bodyPr>
          <a:lstStyle>
            <a:lvl1pPr marL="0" indent="0" algn="ctr">
              <a:spcBef>
                <a:spcPts val="0"/>
              </a:spcBef>
              <a:spcAft>
                <a:spcPts val="0"/>
              </a:spcAft>
              <a:buNone/>
              <a:defRPr sz="1600">
                <a:solidFill>
                  <a:schemeClr val="tx2">
                    <a:lumMod val="75000"/>
                  </a:schemeClr>
                </a:solidFill>
                <a:latin typeface="+mn-lt"/>
              </a:defRPr>
            </a:lvl1pPr>
          </a:lstStyle>
          <a:p>
            <a:pPr lvl="0"/>
            <a:r>
              <a:rPr lang="en-US" dirty="0"/>
              <a:t>000.000.0000</a:t>
            </a:r>
          </a:p>
          <a:p>
            <a:pPr lvl="0"/>
            <a:r>
              <a:rPr lang="en-US" dirty="0"/>
              <a:t>xlastname@berrydunn.com</a:t>
            </a:r>
          </a:p>
        </p:txBody>
      </p:sp>
      <p:sp>
        <p:nvSpPr>
          <p:cNvPr id="27" name="Text Placeholder 15"/>
          <p:cNvSpPr>
            <a:spLocks noGrp="1"/>
          </p:cNvSpPr>
          <p:nvPr>
            <p:ph type="body" sz="quarter" idx="22" hasCustomPrompt="1"/>
          </p:nvPr>
        </p:nvSpPr>
        <p:spPr>
          <a:xfrm>
            <a:off x="8248379" y="3932065"/>
            <a:ext cx="3697379" cy="330446"/>
          </a:xfrm>
          <a:prstGeom prst="rect">
            <a:avLst/>
          </a:prstGeom>
        </p:spPr>
        <p:txBody>
          <a:bodyPr wrap="square" lIns="0">
            <a:noAutofit/>
          </a:bodyPr>
          <a:lstStyle>
            <a:lvl1pPr marL="0" indent="0" algn="ctr">
              <a:spcBef>
                <a:spcPts val="0"/>
              </a:spcBef>
              <a:spcAft>
                <a:spcPts val="0"/>
              </a:spcAft>
              <a:buNone/>
              <a:defRPr sz="1600" b="1">
                <a:solidFill>
                  <a:schemeClr val="accent1"/>
                </a:solidFill>
                <a:latin typeface="+mn-lt"/>
              </a:defRPr>
            </a:lvl1pPr>
          </a:lstStyle>
          <a:p>
            <a:pPr lvl="0"/>
            <a:r>
              <a:rPr lang="en-US" dirty="0" err="1"/>
              <a:t>Firstname</a:t>
            </a:r>
            <a:r>
              <a:rPr lang="en-US" dirty="0"/>
              <a:t> </a:t>
            </a:r>
            <a:r>
              <a:rPr lang="en-US" dirty="0" err="1"/>
              <a:t>Lastname</a:t>
            </a:r>
            <a:endParaRPr lang="en-US" dirty="0"/>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14" y="5938538"/>
            <a:ext cx="2743200" cy="470916"/>
          </a:xfrm>
          <a:prstGeom prst="rect">
            <a:avLst/>
          </a:prstGeom>
        </p:spPr>
      </p:pic>
    </p:spTree>
    <p:extLst>
      <p:ext uri="{BB962C8B-B14F-4D97-AF65-F5344CB8AC3E}">
        <p14:creationId xmlns:p14="http://schemas.microsoft.com/office/powerpoint/2010/main" val="3144966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reeform 5"/>
          <p:cNvSpPr>
            <a:spLocks noChangeAspect="1"/>
          </p:cNvSpPr>
          <p:nvPr/>
        </p:nvSpPr>
        <p:spPr bwMode="auto">
          <a:xfrm rot="10800000">
            <a:off x="0" y="0"/>
            <a:ext cx="4443984" cy="4443984"/>
          </a:xfrm>
          <a:custGeom>
            <a:avLst/>
            <a:gdLst>
              <a:gd name="T0" fmla="*/ 8640 w 8640"/>
              <a:gd name="T1" fmla="*/ 0 h 8640"/>
              <a:gd name="T2" fmla="*/ 6439 w 8640"/>
              <a:gd name="T3" fmla="*/ 2201 h 8640"/>
              <a:gd name="T4" fmla="*/ 6439 w 8640"/>
              <a:gd name="T5" fmla="*/ 2201 h 8640"/>
              <a:gd name="T6" fmla="*/ 2201 w 8640"/>
              <a:gd name="T7" fmla="*/ 6439 h 8640"/>
              <a:gd name="T8" fmla="*/ 2201 w 8640"/>
              <a:gd name="T9" fmla="*/ 6439 h 8640"/>
              <a:gd name="T10" fmla="*/ 0 w 8640"/>
              <a:gd name="T11" fmla="*/ 8640 h 8640"/>
              <a:gd name="T12" fmla="*/ 2201 w 8640"/>
              <a:gd name="T13" fmla="*/ 8640 h 8640"/>
              <a:gd name="T14" fmla="*/ 6439 w 8640"/>
              <a:gd name="T15" fmla="*/ 8640 h 8640"/>
              <a:gd name="T16" fmla="*/ 8640 w 8640"/>
              <a:gd name="T17" fmla="*/ 8640 h 8640"/>
              <a:gd name="T18" fmla="*/ 8640 w 8640"/>
              <a:gd name="T19" fmla="*/ 6439 h 8640"/>
              <a:gd name="T20" fmla="*/ 8640 w 8640"/>
              <a:gd name="T21" fmla="*/ 2201 h 8640"/>
              <a:gd name="T22" fmla="*/ 8640 w 8640"/>
              <a:gd name="T23" fmla="*/ 0 h 8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40" h="8640">
                <a:moveTo>
                  <a:pt x="8640" y="0"/>
                </a:moveTo>
                <a:cubicBezTo>
                  <a:pt x="8640" y="0"/>
                  <a:pt x="7702" y="938"/>
                  <a:pt x="6439" y="2201"/>
                </a:cubicBezTo>
                <a:cubicBezTo>
                  <a:pt x="6439" y="2201"/>
                  <a:pt x="6439" y="2201"/>
                  <a:pt x="6439" y="2201"/>
                </a:cubicBezTo>
                <a:cubicBezTo>
                  <a:pt x="5145" y="3495"/>
                  <a:pt x="3495" y="5145"/>
                  <a:pt x="2201" y="6439"/>
                </a:cubicBezTo>
                <a:cubicBezTo>
                  <a:pt x="2201" y="6439"/>
                  <a:pt x="2201" y="6439"/>
                  <a:pt x="2201" y="6439"/>
                </a:cubicBezTo>
                <a:cubicBezTo>
                  <a:pt x="938" y="7702"/>
                  <a:pt x="0" y="8640"/>
                  <a:pt x="0" y="8640"/>
                </a:cubicBezTo>
                <a:cubicBezTo>
                  <a:pt x="0" y="8640"/>
                  <a:pt x="938" y="8640"/>
                  <a:pt x="2201" y="8640"/>
                </a:cubicBezTo>
                <a:cubicBezTo>
                  <a:pt x="3495" y="8640"/>
                  <a:pt x="5145" y="8640"/>
                  <a:pt x="6439" y="8640"/>
                </a:cubicBezTo>
                <a:cubicBezTo>
                  <a:pt x="7702" y="8640"/>
                  <a:pt x="8640" y="8640"/>
                  <a:pt x="8640" y="8640"/>
                </a:cubicBezTo>
                <a:cubicBezTo>
                  <a:pt x="8640" y="8640"/>
                  <a:pt x="8640" y="7702"/>
                  <a:pt x="8640" y="6439"/>
                </a:cubicBezTo>
                <a:cubicBezTo>
                  <a:pt x="8640" y="5145"/>
                  <a:pt x="8640" y="3495"/>
                  <a:pt x="8640" y="2201"/>
                </a:cubicBezTo>
                <a:cubicBezTo>
                  <a:pt x="8640" y="938"/>
                  <a:pt x="8640" y="0"/>
                  <a:pt x="8640" y="0"/>
                </a:cubicBezTo>
                <a:close/>
              </a:path>
            </a:pathLst>
          </a:custGeom>
          <a:solidFill>
            <a:schemeClr val="accent1">
              <a:alpha val="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Placeholder 1"/>
          <p:cNvSpPr>
            <a:spLocks noGrp="1"/>
          </p:cNvSpPr>
          <p:nvPr>
            <p:ph type="title"/>
          </p:nvPr>
        </p:nvSpPr>
        <p:spPr>
          <a:xfrm>
            <a:off x="320040" y="228600"/>
            <a:ext cx="11554684" cy="523220"/>
          </a:xfrm>
          <a:prstGeom prst="rect">
            <a:avLst/>
          </a:prstGeom>
        </p:spPr>
        <p:txBody>
          <a:bodyPr vert="horz" wrap="square" lIns="91440" tIns="45720" rIns="91440" bIns="45720" rtlCol="0" anchor="t" anchorCtr="0">
            <a:spAutoFit/>
          </a:bodyPr>
          <a:lstStyle/>
          <a:p>
            <a:r>
              <a:rPr lang="en-US" dirty="0"/>
              <a:t>Click here to add title</a:t>
            </a:r>
          </a:p>
        </p:txBody>
      </p:sp>
      <p:sp>
        <p:nvSpPr>
          <p:cNvPr id="3" name="Text Placeholder 2"/>
          <p:cNvSpPr>
            <a:spLocks noGrp="1"/>
          </p:cNvSpPr>
          <p:nvPr>
            <p:ph type="body" idx="1"/>
          </p:nvPr>
        </p:nvSpPr>
        <p:spPr>
          <a:xfrm>
            <a:off x="318658" y="1739900"/>
            <a:ext cx="11554684" cy="3837940"/>
          </a:xfrm>
          <a:prstGeom prst="rect">
            <a:avLst/>
          </a:prstGeom>
        </p:spPr>
        <p:txBody>
          <a:bodyPr vert="horz" lIns="91440" tIns="45720" rIns="91440" bIns="4572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reeform 5"/>
          <p:cNvSpPr>
            <a:spLocks noChangeAspect="1"/>
          </p:cNvSpPr>
          <p:nvPr/>
        </p:nvSpPr>
        <p:spPr bwMode="auto">
          <a:xfrm>
            <a:off x="10911840" y="5577840"/>
            <a:ext cx="1280160" cy="1280160"/>
          </a:xfrm>
          <a:custGeom>
            <a:avLst/>
            <a:gdLst>
              <a:gd name="T0" fmla="*/ 8640 w 8640"/>
              <a:gd name="T1" fmla="*/ 0 h 8640"/>
              <a:gd name="T2" fmla="*/ 6439 w 8640"/>
              <a:gd name="T3" fmla="*/ 2201 h 8640"/>
              <a:gd name="T4" fmla="*/ 6439 w 8640"/>
              <a:gd name="T5" fmla="*/ 2201 h 8640"/>
              <a:gd name="T6" fmla="*/ 2201 w 8640"/>
              <a:gd name="T7" fmla="*/ 6439 h 8640"/>
              <a:gd name="T8" fmla="*/ 2201 w 8640"/>
              <a:gd name="T9" fmla="*/ 6439 h 8640"/>
              <a:gd name="T10" fmla="*/ 0 w 8640"/>
              <a:gd name="T11" fmla="*/ 8640 h 8640"/>
              <a:gd name="T12" fmla="*/ 2201 w 8640"/>
              <a:gd name="T13" fmla="*/ 8640 h 8640"/>
              <a:gd name="T14" fmla="*/ 6439 w 8640"/>
              <a:gd name="T15" fmla="*/ 8640 h 8640"/>
              <a:gd name="T16" fmla="*/ 8640 w 8640"/>
              <a:gd name="T17" fmla="*/ 8640 h 8640"/>
              <a:gd name="T18" fmla="*/ 8640 w 8640"/>
              <a:gd name="T19" fmla="*/ 6439 h 8640"/>
              <a:gd name="T20" fmla="*/ 8640 w 8640"/>
              <a:gd name="T21" fmla="*/ 2201 h 8640"/>
              <a:gd name="T22" fmla="*/ 8640 w 8640"/>
              <a:gd name="T23" fmla="*/ 0 h 8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40" h="8640">
                <a:moveTo>
                  <a:pt x="8640" y="0"/>
                </a:moveTo>
                <a:cubicBezTo>
                  <a:pt x="8640" y="0"/>
                  <a:pt x="7702" y="938"/>
                  <a:pt x="6439" y="2201"/>
                </a:cubicBezTo>
                <a:cubicBezTo>
                  <a:pt x="6439" y="2201"/>
                  <a:pt x="6439" y="2201"/>
                  <a:pt x="6439" y="2201"/>
                </a:cubicBezTo>
                <a:cubicBezTo>
                  <a:pt x="5145" y="3495"/>
                  <a:pt x="3495" y="5145"/>
                  <a:pt x="2201" y="6439"/>
                </a:cubicBezTo>
                <a:cubicBezTo>
                  <a:pt x="2201" y="6439"/>
                  <a:pt x="2201" y="6439"/>
                  <a:pt x="2201" y="6439"/>
                </a:cubicBezTo>
                <a:cubicBezTo>
                  <a:pt x="938" y="7702"/>
                  <a:pt x="0" y="8640"/>
                  <a:pt x="0" y="8640"/>
                </a:cubicBezTo>
                <a:cubicBezTo>
                  <a:pt x="0" y="8640"/>
                  <a:pt x="938" y="8640"/>
                  <a:pt x="2201" y="8640"/>
                </a:cubicBezTo>
                <a:cubicBezTo>
                  <a:pt x="3495" y="8640"/>
                  <a:pt x="5145" y="8640"/>
                  <a:pt x="6439" y="8640"/>
                </a:cubicBezTo>
                <a:cubicBezTo>
                  <a:pt x="7702" y="8640"/>
                  <a:pt x="8640" y="8640"/>
                  <a:pt x="8640" y="8640"/>
                </a:cubicBezTo>
                <a:cubicBezTo>
                  <a:pt x="8640" y="8640"/>
                  <a:pt x="8640" y="7702"/>
                  <a:pt x="8640" y="6439"/>
                </a:cubicBezTo>
                <a:cubicBezTo>
                  <a:pt x="8640" y="5145"/>
                  <a:pt x="8640" y="3495"/>
                  <a:pt x="8640" y="2201"/>
                </a:cubicBezTo>
                <a:cubicBezTo>
                  <a:pt x="8640" y="938"/>
                  <a:pt x="8640" y="0"/>
                  <a:pt x="864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Rectangle 4"/>
          <p:cNvSpPr/>
          <p:nvPr/>
        </p:nvSpPr>
        <p:spPr>
          <a:xfrm>
            <a:off x="11443855" y="6347761"/>
            <a:ext cx="748145" cy="338554"/>
          </a:xfrm>
          <a:prstGeom prst="rect">
            <a:avLst/>
          </a:prstGeom>
        </p:spPr>
        <p:txBody>
          <a:bodyPr wrap="square">
            <a:spAutoFit/>
          </a:bodyPr>
          <a:lstStyle/>
          <a:p>
            <a:pPr lvl="0" algn="ctr"/>
            <a:fld id="{C0BCE6B5-7BA2-49F4-BB82-75E06A750B13}" type="slidenum">
              <a:rPr lang="en-US" sz="1600" b="1" smtClean="0">
                <a:solidFill>
                  <a:schemeClr val="bg1"/>
                </a:solidFill>
              </a:rPr>
              <a:t>‹#›</a:t>
            </a:fld>
            <a:endParaRPr lang="en-US" sz="1600" b="1" dirty="0">
              <a:solidFill>
                <a:schemeClr val="bg1"/>
              </a:solidFill>
            </a:endParaRPr>
          </a:p>
        </p:txBody>
      </p:sp>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9929" y="5937483"/>
            <a:ext cx="441734" cy="475488"/>
          </a:xfrm>
          <a:prstGeom prst="rect">
            <a:avLst/>
          </a:prstGeom>
        </p:spPr>
      </p:pic>
      <p:sp>
        <p:nvSpPr>
          <p:cNvPr id="9" name="Freeform 5"/>
          <p:cNvSpPr>
            <a:spLocks noChangeAspect="1"/>
          </p:cNvSpPr>
          <p:nvPr userDrawn="1"/>
        </p:nvSpPr>
        <p:spPr bwMode="auto">
          <a:xfrm>
            <a:off x="10911840" y="5577840"/>
            <a:ext cx="1280160" cy="1280160"/>
          </a:xfrm>
          <a:custGeom>
            <a:avLst/>
            <a:gdLst>
              <a:gd name="T0" fmla="*/ 8640 w 8640"/>
              <a:gd name="T1" fmla="*/ 0 h 8640"/>
              <a:gd name="T2" fmla="*/ 6439 w 8640"/>
              <a:gd name="T3" fmla="*/ 2201 h 8640"/>
              <a:gd name="T4" fmla="*/ 6439 w 8640"/>
              <a:gd name="T5" fmla="*/ 2201 h 8640"/>
              <a:gd name="T6" fmla="*/ 2201 w 8640"/>
              <a:gd name="T7" fmla="*/ 6439 h 8640"/>
              <a:gd name="T8" fmla="*/ 2201 w 8640"/>
              <a:gd name="T9" fmla="*/ 6439 h 8640"/>
              <a:gd name="T10" fmla="*/ 0 w 8640"/>
              <a:gd name="T11" fmla="*/ 8640 h 8640"/>
              <a:gd name="T12" fmla="*/ 2201 w 8640"/>
              <a:gd name="T13" fmla="*/ 8640 h 8640"/>
              <a:gd name="T14" fmla="*/ 6439 w 8640"/>
              <a:gd name="T15" fmla="*/ 8640 h 8640"/>
              <a:gd name="T16" fmla="*/ 8640 w 8640"/>
              <a:gd name="T17" fmla="*/ 8640 h 8640"/>
              <a:gd name="T18" fmla="*/ 8640 w 8640"/>
              <a:gd name="T19" fmla="*/ 6439 h 8640"/>
              <a:gd name="T20" fmla="*/ 8640 w 8640"/>
              <a:gd name="T21" fmla="*/ 2201 h 8640"/>
              <a:gd name="T22" fmla="*/ 8640 w 8640"/>
              <a:gd name="T23" fmla="*/ 0 h 8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40" h="8640">
                <a:moveTo>
                  <a:pt x="8640" y="0"/>
                </a:moveTo>
                <a:cubicBezTo>
                  <a:pt x="8640" y="0"/>
                  <a:pt x="7702" y="938"/>
                  <a:pt x="6439" y="2201"/>
                </a:cubicBezTo>
                <a:cubicBezTo>
                  <a:pt x="6439" y="2201"/>
                  <a:pt x="6439" y="2201"/>
                  <a:pt x="6439" y="2201"/>
                </a:cubicBezTo>
                <a:cubicBezTo>
                  <a:pt x="5145" y="3495"/>
                  <a:pt x="3495" y="5145"/>
                  <a:pt x="2201" y="6439"/>
                </a:cubicBezTo>
                <a:cubicBezTo>
                  <a:pt x="2201" y="6439"/>
                  <a:pt x="2201" y="6439"/>
                  <a:pt x="2201" y="6439"/>
                </a:cubicBezTo>
                <a:cubicBezTo>
                  <a:pt x="938" y="7702"/>
                  <a:pt x="0" y="8640"/>
                  <a:pt x="0" y="8640"/>
                </a:cubicBezTo>
                <a:cubicBezTo>
                  <a:pt x="0" y="8640"/>
                  <a:pt x="938" y="8640"/>
                  <a:pt x="2201" y="8640"/>
                </a:cubicBezTo>
                <a:cubicBezTo>
                  <a:pt x="3495" y="8640"/>
                  <a:pt x="5145" y="8640"/>
                  <a:pt x="6439" y="8640"/>
                </a:cubicBezTo>
                <a:cubicBezTo>
                  <a:pt x="7702" y="8640"/>
                  <a:pt x="8640" y="8640"/>
                  <a:pt x="8640" y="8640"/>
                </a:cubicBezTo>
                <a:cubicBezTo>
                  <a:pt x="8640" y="8640"/>
                  <a:pt x="8640" y="7702"/>
                  <a:pt x="8640" y="6439"/>
                </a:cubicBezTo>
                <a:cubicBezTo>
                  <a:pt x="8640" y="5145"/>
                  <a:pt x="8640" y="3495"/>
                  <a:pt x="8640" y="2201"/>
                </a:cubicBezTo>
                <a:cubicBezTo>
                  <a:pt x="8640" y="938"/>
                  <a:pt x="8640" y="0"/>
                  <a:pt x="864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Rectangle 9"/>
          <p:cNvSpPr/>
          <p:nvPr userDrawn="1"/>
        </p:nvSpPr>
        <p:spPr>
          <a:xfrm>
            <a:off x="11443855" y="6347761"/>
            <a:ext cx="748145" cy="338554"/>
          </a:xfrm>
          <a:prstGeom prst="rect">
            <a:avLst/>
          </a:prstGeom>
        </p:spPr>
        <p:txBody>
          <a:bodyPr wrap="square">
            <a:spAutoFit/>
          </a:bodyPr>
          <a:lstStyle/>
          <a:p>
            <a:pPr lvl="0" algn="ctr"/>
            <a:fld id="{C0BCE6B5-7BA2-49F4-BB82-75E06A750B13}" type="slidenum">
              <a:rPr lang="en-US" sz="1600" b="1" smtClean="0">
                <a:solidFill>
                  <a:schemeClr val="bg1"/>
                </a:solidFill>
              </a:rPr>
              <a:t>‹#›</a:t>
            </a:fld>
            <a:endParaRPr lang="en-US" sz="1600" b="1" dirty="0">
              <a:solidFill>
                <a:schemeClr val="bg1"/>
              </a:solidFill>
            </a:endParaRPr>
          </a:p>
        </p:txBody>
      </p:sp>
      <p:pic>
        <p:nvPicPr>
          <p:cNvPr id="11" name="Picture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39929" y="5937483"/>
            <a:ext cx="441734" cy="475488"/>
          </a:xfrm>
          <a:prstGeom prst="rect">
            <a:avLst/>
          </a:prstGeom>
        </p:spPr>
      </p:pic>
    </p:spTree>
    <p:extLst>
      <p:ext uri="{BB962C8B-B14F-4D97-AF65-F5344CB8AC3E}">
        <p14:creationId xmlns:p14="http://schemas.microsoft.com/office/powerpoint/2010/main" val="410020307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Lst>
  <p:txStyles>
    <p:titleStyle>
      <a:lvl1pPr algn="l" defTabSz="342900" rtl="0" eaLnBrk="1" latinLnBrk="0" hangingPunct="1">
        <a:lnSpc>
          <a:spcPct val="100000"/>
        </a:lnSpc>
        <a:spcBef>
          <a:spcPct val="0"/>
        </a:spcBef>
        <a:buNone/>
        <a:defRPr sz="28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lnSpc>
          <a:spcPct val="100000"/>
        </a:lnSpc>
        <a:spcBef>
          <a:spcPts val="600"/>
        </a:spcBef>
        <a:spcAft>
          <a:spcPts val="600"/>
        </a:spcAft>
        <a:buClr>
          <a:schemeClr val="accent1"/>
        </a:buClr>
        <a:buSzPct val="65000"/>
        <a:buFontTx/>
        <a:buBlip>
          <a:blip r:embed="rId10"/>
        </a:buBlip>
        <a:defRPr sz="2800" kern="1200">
          <a:solidFill>
            <a:schemeClr val="tx2">
              <a:lumMod val="75000"/>
            </a:schemeClr>
          </a:solidFill>
          <a:latin typeface="+mn-lt"/>
          <a:ea typeface="+mn-ea"/>
          <a:cs typeface="+mn-cs"/>
        </a:defRPr>
      </a:lvl1pPr>
      <a:lvl2pPr marL="472500" indent="-229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2000" kern="1200">
          <a:solidFill>
            <a:schemeClr val="tx2">
              <a:lumMod val="75000"/>
            </a:schemeClr>
          </a:solidFill>
          <a:latin typeface="+mn-lt"/>
          <a:ea typeface="+mn-ea"/>
          <a:cs typeface="+mn-cs"/>
        </a:defRPr>
      </a:lvl2pPr>
      <a:lvl3pPr marL="675000" indent="-202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3pPr>
      <a:lvl4pPr marL="93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4pPr>
      <a:lvl5pPr marL="120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2400598-9742-726D-8EED-D8B67E584C93}"/>
              </a:ext>
            </a:extLst>
          </p:cNvPr>
          <p:cNvSpPr>
            <a:spLocks noGrp="1"/>
          </p:cNvSpPr>
          <p:nvPr>
            <p:ph type="subTitle" idx="1"/>
          </p:nvPr>
        </p:nvSpPr>
        <p:spPr>
          <a:xfrm>
            <a:off x="3527167" y="4142079"/>
            <a:ext cx="8122809" cy="646331"/>
          </a:xfrm>
        </p:spPr>
        <p:txBody>
          <a:bodyPr/>
          <a:lstStyle/>
          <a:p>
            <a:r>
              <a:rPr lang="en-US" sz="1800" i="0" cap="all" dirty="0">
                <a:solidFill>
                  <a:srgbClr val="00467F"/>
                </a:solidFill>
                <a:effectLst/>
                <a:latin typeface="Arial" panose="020B0604020202020204" pitchFamily="34" charset="0"/>
              </a:rPr>
              <a:t>MAPAM 2024 Member Appreciation Meeting</a:t>
            </a:r>
            <a:br>
              <a:rPr lang="en-US" sz="1800" i="0" cap="all" dirty="0">
                <a:solidFill>
                  <a:srgbClr val="00467F"/>
                </a:solidFill>
                <a:effectLst/>
                <a:latin typeface="Arial" panose="020B0604020202020204" pitchFamily="34" charset="0"/>
              </a:rPr>
            </a:br>
            <a:endParaRPr lang="en-US" dirty="0"/>
          </a:p>
        </p:txBody>
      </p:sp>
      <p:sp>
        <p:nvSpPr>
          <p:cNvPr id="3" name="Text Placeholder 2">
            <a:extLst>
              <a:ext uri="{FF2B5EF4-FFF2-40B4-BE49-F238E27FC236}">
                <a16:creationId xmlns:a16="http://schemas.microsoft.com/office/drawing/2014/main" id="{86EFA2B9-7B03-D48D-DC9E-9A7DD91B15C3}"/>
              </a:ext>
            </a:extLst>
          </p:cNvPr>
          <p:cNvSpPr>
            <a:spLocks noGrp="1"/>
          </p:cNvSpPr>
          <p:nvPr>
            <p:ph type="body" sz="quarter" idx="14"/>
          </p:nvPr>
        </p:nvSpPr>
        <p:spPr>
          <a:xfrm>
            <a:off x="8883696" y="6149295"/>
            <a:ext cx="2849994" cy="338554"/>
          </a:xfrm>
        </p:spPr>
        <p:txBody>
          <a:bodyPr/>
          <a:lstStyle/>
          <a:p>
            <a:r>
              <a:rPr lang="en-US" dirty="0"/>
              <a:t>August 21, 2024</a:t>
            </a:r>
          </a:p>
        </p:txBody>
      </p:sp>
      <p:pic>
        <p:nvPicPr>
          <p:cNvPr id="5" name="Picture 4">
            <a:extLst>
              <a:ext uri="{FF2B5EF4-FFF2-40B4-BE49-F238E27FC236}">
                <a16:creationId xmlns:a16="http://schemas.microsoft.com/office/drawing/2014/main" id="{E427D1CC-C4D4-582C-C899-13F560F2CC4D}"/>
              </a:ext>
            </a:extLst>
          </p:cNvPr>
          <p:cNvPicPr>
            <a:picLocks noChangeAspect="1"/>
          </p:cNvPicPr>
          <p:nvPr/>
        </p:nvPicPr>
        <p:blipFill>
          <a:blip r:embed="rId2"/>
          <a:stretch>
            <a:fillRect/>
          </a:stretch>
        </p:blipFill>
        <p:spPr>
          <a:xfrm>
            <a:off x="90152" y="58855"/>
            <a:ext cx="2880476" cy="1546465"/>
          </a:xfrm>
          <a:prstGeom prst="rect">
            <a:avLst/>
          </a:prstGeom>
        </p:spPr>
      </p:pic>
      <p:sp>
        <p:nvSpPr>
          <p:cNvPr id="8" name="Title 7">
            <a:extLst>
              <a:ext uri="{FF2B5EF4-FFF2-40B4-BE49-F238E27FC236}">
                <a16:creationId xmlns:a16="http://schemas.microsoft.com/office/drawing/2014/main" id="{2E69E619-2F77-7D30-BD22-A0F16E603154}"/>
              </a:ext>
            </a:extLst>
          </p:cNvPr>
          <p:cNvSpPr txBox="1">
            <a:spLocks noGrp="1"/>
          </p:cNvSpPr>
          <p:nvPr>
            <p:ph type="title"/>
          </p:nvPr>
        </p:nvSpPr>
        <p:spPr>
          <a:xfrm>
            <a:off x="1004552" y="3635375"/>
            <a:ext cx="10728662" cy="584775"/>
          </a:xfrm>
          <a:prstGeom prst="rect">
            <a:avLst/>
          </a:prstGeom>
        </p:spPr>
        <p:txBody>
          <a:bodyPr vert="horz" wrap="square" lIns="91440" tIns="45720" rIns="91440" bIns="45720" rtlCol="0" anchor="t" anchorCtr="0">
            <a:spAutoFit/>
          </a:bodyPr>
          <a:lstStyle>
            <a:lvl1pPr algn="r" defTabSz="342900">
              <a:lnSpc>
                <a:spcPct val="100000"/>
              </a:lnSpc>
              <a:spcBef>
                <a:spcPct val="0"/>
              </a:spcBef>
              <a:buNone/>
              <a:defRPr sz="2800" b="0" i="0" cap="all">
                <a:solidFill>
                  <a:srgbClr val="00467F"/>
                </a:solidFill>
                <a:effectLst/>
                <a:latin typeface="Arial" panose="020B0604020202020204" pitchFamily="34"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3200" b="1" dirty="0"/>
              <a:t>Revenue Cycle: Past, Present, and Future</a:t>
            </a:r>
          </a:p>
        </p:txBody>
      </p:sp>
      <p:sp>
        <p:nvSpPr>
          <p:cNvPr id="7" name="TextBox 6">
            <a:extLst>
              <a:ext uri="{FF2B5EF4-FFF2-40B4-BE49-F238E27FC236}">
                <a16:creationId xmlns:a16="http://schemas.microsoft.com/office/drawing/2014/main" id="{9714794E-B5AF-A562-264A-638F037AA794}"/>
              </a:ext>
            </a:extLst>
          </p:cNvPr>
          <p:cNvSpPr txBox="1"/>
          <p:nvPr/>
        </p:nvSpPr>
        <p:spPr>
          <a:xfrm>
            <a:off x="8752805" y="5916603"/>
            <a:ext cx="6094926" cy="369332"/>
          </a:xfrm>
          <a:prstGeom prst="rect">
            <a:avLst/>
          </a:prstGeom>
          <a:noFill/>
        </p:spPr>
        <p:txBody>
          <a:bodyPr wrap="square">
            <a:spAutoFit/>
          </a:bodyPr>
          <a:lstStyle/>
          <a:p>
            <a:pPr>
              <a:spcBef>
                <a:spcPts val="0"/>
              </a:spcBef>
              <a:spcAft>
                <a:spcPts val="0"/>
              </a:spcAft>
            </a:pPr>
            <a:r>
              <a:rPr lang="en-US" sz="1800" b="1" dirty="0">
                <a:solidFill>
                  <a:schemeClr val="accent1"/>
                </a:solidFill>
              </a:rPr>
              <a:t>Denny Roberge, Principal </a:t>
            </a:r>
          </a:p>
        </p:txBody>
      </p:sp>
    </p:spTree>
    <p:extLst>
      <p:ext uri="{BB962C8B-B14F-4D97-AF65-F5344CB8AC3E}">
        <p14:creationId xmlns:p14="http://schemas.microsoft.com/office/powerpoint/2010/main" val="3533384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919F60-3A5D-7A5B-3E69-5FE3100DEF71}"/>
              </a:ext>
            </a:extLst>
          </p:cNvPr>
          <p:cNvSpPr>
            <a:spLocks noGrp="1"/>
          </p:cNvSpPr>
          <p:nvPr>
            <p:ph idx="1"/>
          </p:nvPr>
        </p:nvSpPr>
        <p:spPr>
          <a:xfrm>
            <a:off x="753414" y="1049247"/>
            <a:ext cx="10998558" cy="4267937"/>
          </a:xfrm>
        </p:spPr>
        <p:txBody>
          <a:bodyPr/>
          <a:lstStyle/>
          <a:p>
            <a:r>
              <a:rPr lang="en-US" dirty="0"/>
              <a:t>Develop a long-term plan and strategy</a:t>
            </a:r>
          </a:p>
          <a:p>
            <a:pPr lvl="1"/>
            <a:r>
              <a:rPr lang="en-US" dirty="0"/>
              <a:t>Consider training current staff to develop internal talent</a:t>
            </a:r>
          </a:p>
          <a:p>
            <a:r>
              <a:rPr lang="en-US" dirty="0"/>
              <a:t>Adopt best-practice process</a:t>
            </a:r>
          </a:p>
          <a:p>
            <a:r>
              <a:rPr lang="en-US" dirty="0"/>
              <a:t>Document current process</a:t>
            </a:r>
          </a:p>
          <a:p>
            <a:pPr lvl="1"/>
            <a:r>
              <a:rPr lang="en-US" dirty="0"/>
              <a:t>SOPs and Policies and Procedures are foundational </a:t>
            </a:r>
          </a:p>
          <a:p>
            <a:r>
              <a:rPr lang="en-US" dirty="0"/>
              <a:t>Implement proven tools and strategies and build from there</a:t>
            </a:r>
          </a:p>
          <a:p>
            <a:pPr lvl="1"/>
            <a:r>
              <a:rPr lang="en-US" dirty="0"/>
              <a:t>Claim Status Checking</a:t>
            </a:r>
          </a:p>
          <a:p>
            <a:pPr lvl="1"/>
            <a:r>
              <a:rPr lang="en-US" dirty="0"/>
              <a:t>Do you really want to be a Beta?  </a:t>
            </a:r>
          </a:p>
        </p:txBody>
      </p:sp>
      <p:sp>
        <p:nvSpPr>
          <p:cNvPr id="3" name="Title 2">
            <a:extLst>
              <a:ext uri="{FF2B5EF4-FFF2-40B4-BE49-F238E27FC236}">
                <a16:creationId xmlns:a16="http://schemas.microsoft.com/office/drawing/2014/main" id="{EA96E3D8-C45D-AAA9-6D53-8CA03E3D1394}"/>
              </a:ext>
            </a:extLst>
          </p:cNvPr>
          <p:cNvSpPr>
            <a:spLocks noGrp="1"/>
          </p:cNvSpPr>
          <p:nvPr>
            <p:ph type="title"/>
          </p:nvPr>
        </p:nvSpPr>
        <p:spPr/>
        <p:txBody>
          <a:bodyPr/>
          <a:lstStyle/>
          <a:p>
            <a:r>
              <a:rPr lang="en-US" dirty="0"/>
              <a:t>Advice From A Consultant Perspective</a:t>
            </a:r>
          </a:p>
        </p:txBody>
      </p:sp>
    </p:spTree>
    <p:extLst>
      <p:ext uri="{BB962C8B-B14F-4D97-AF65-F5344CB8AC3E}">
        <p14:creationId xmlns:p14="http://schemas.microsoft.com/office/powerpoint/2010/main" val="3421051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441E389-BC82-506D-8CB8-CE3C62DAB888}"/>
              </a:ext>
            </a:extLst>
          </p:cNvPr>
          <p:cNvSpPr>
            <a:spLocks noGrp="1"/>
          </p:cNvSpPr>
          <p:nvPr>
            <p:ph type="body" sz="quarter" idx="33"/>
          </p:nvPr>
        </p:nvSpPr>
        <p:spPr>
          <a:xfrm>
            <a:off x="6142211" y="3056033"/>
            <a:ext cx="5616200" cy="738664"/>
          </a:xfrm>
        </p:spPr>
        <p:txBody>
          <a:bodyPr/>
          <a:lstStyle/>
          <a:p>
            <a:r>
              <a:rPr lang="en-US" dirty="0"/>
              <a:t> Today’s Reality</a:t>
            </a:r>
          </a:p>
        </p:txBody>
      </p:sp>
      <p:pic>
        <p:nvPicPr>
          <p:cNvPr id="5" name="Picture 4">
            <a:extLst>
              <a:ext uri="{FF2B5EF4-FFF2-40B4-BE49-F238E27FC236}">
                <a16:creationId xmlns:a16="http://schemas.microsoft.com/office/drawing/2014/main" id="{C8D5E336-D6F4-49A0-7534-5042C56453F7}"/>
              </a:ext>
            </a:extLst>
          </p:cNvPr>
          <p:cNvPicPr>
            <a:picLocks noChangeAspect="1"/>
          </p:cNvPicPr>
          <p:nvPr/>
        </p:nvPicPr>
        <p:blipFill>
          <a:blip r:embed="rId2"/>
          <a:stretch>
            <a:fillRect/>
          </a:stretch>
        </p:blipFill>
        <p:spPr>
          <a:xfrm>
            <a:off x="230239" y="367047"/>
            <a:ext cx="4573581" cy="3138799"/>
          </a:xfrm>
          <a:prstGeom prst="rect">
            <a:avLst/>
          </a:prstGeom>
        </p:spPr>
      </p:pic>
    </p:spTree>
    <p:extLst>
      <p:ext uri="{BB962C8B-B14F-4D97-AF65-F5344CB8AC3E}">
        <p14:creationId xmlns:p14="http://schemas.microsoft.com/office/powerpoint/2010/main" val="872884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Clinically Driven Revenue Cycle </a:t>
            </a:r>
          </a:p>
        </p:txBody>
      </p:sp>
      <p:sp>
        <p:nvSpPr>
          <p:cNvPr id="6" name="Freeform 7">
            <a:extLst>
              <a:ext uri="{FF2B5EF4-FFF2-40B4-BE49-F238E27FC236}">
                <a16:creationId xmlns:a16="http://schemas.microsoft.com/office/drawing/2014/main" id="{28AD7A98-D50E-E46F-B1FD-D7EC05E03B64}"/>
              </a:ext>
            </a:extLst>
          </p:cNvPr>
          <p:cNvSpPr/>
          <p:nvPr/>
        </p:nvSpPr>
        <p:spPr>
          <a:xfrm>
            <a:off x="1001593" y="1619335"/>
            <a:ext cx="10188811" cy="3891516"/>
          </a:xfrm>
          <a:custGeom>
            <a:avLst/>
            <a:gdLst>
              <a:gd name="connsiteX0" fmla="*/ 0 w 531340"/>
              <a:gd name="connsiteY0" fmla="*/ 0 h 520711"/>
              <a:gd name="connsiteX1" fmla="*/ 531340 w 531340"/>
              <a:gd name="connsiteY1" fmla="*/ 0 h 520711"/>
              <a:gd name="connsiteX2" fmla="*/ 531340 w 531340"/>
              <a:gd name="connsiteY2" fmla="*/ 520711 h 520711"/>
              <a:gd name="connsiteX3" fmla="*/ 0 w 531340"/>
              <a:gd name="connsiteY3" fmla="*/ 520711 h 520711"/>
              <a:gd name="connsiteX4" fmla="*/ 0 w 531340"/>
              <a:gd name="connsiteY4" fmla="*/ 0 h 520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340" h="520711">
                <a:moveTo>
                  <a:pt x="0" y="0"/>
                </a:moveTo>
                <a:lnTo>
                  <a:pt x="531340" y="0"/>
                </a:lnTo>
                <a:lnTo>
                  <a:pt x="531340" y="520711"/>
                </a:lnTo>
                <a:lnTo>
                  <a:pt x="0" y="520711"/>
                </a:lnTo>
                <a:lnTo>
                  <a:pt x="0" y="0"/>
                </a:lnTo>
                <a:close/>
              </a:path>
            </a:pathLst>
          </a:custGeom>
          <a:solidFill>
            <a:srgbClr val="FFFFFF"/>
          </a:solidFill>
          <a:ln w="19050" cap="rnd" cmpd="sng" algn="ctr">
            <a:solidFill>
              <a:srgbClr val="A1D038"/>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rgbClr val="FFFFFF"/>
                </a:solidFill>
                <a:latin typeface="Arial"/>
              </a:defRPr>
            </a:lvl1pPr>
            <a:lvl2pPr marL="457200" algn="l" defTabSz="457200" rtl="0" eaLnBrk="1" latinLnBrk="0" hangingPunct="1">
              <a:defRPr sz="1800" kern="1200">
                <a:solidFill>
                  <a:srgbClr val="FFFFFF"/>
                </a:solidFill>
                <a:latin typeface="Arial"/>
              </a:defRPr>
            </a:lvl2pPr>
            <a:lvl3pPr marL="914400" algn="l" defTabSz="457200" rtl="0" eaLnBrk="1" latinLnBrk="0" hangingPunct="1">
              <a:defRPr sz="1800" kern="1200">
                <a:solidFill>
                  <a:srgbClr val="FFFFFF"/>
                </a:solidFill>
                <a:latin typeface="Arial"/>
              </a:defRPr>
            </a:lvl3pPr>
            <a:lvl4pPr marL="1371600" algn="l" defTabSz="457200" rtl="0" eaLnBrk="1" latinLnBrk="0" hangingPunct="1">
              <a:defRPr sz="1800" kern="1200">
                <a:solidFill>
                  <a:srgbClr val="FFFFFF"/>
                </a:solidFill>
                <a:latin typeface="Arial"/>
              </a:defRPr>
            </a:lvl4pPr>
            <a:lvl5pPr marL="1828800" algn="l" defTabSz="457200" rtl="0" eaLnBrk="1" latinLnBrk="0" hangingPunct="1">
              <a:defRPr sz="1800" kern="1200">
                <a:solidFill>
                  <a:srgbClr val="FFFFFF"/>
                </a:solidFill>
                <a:latin typeface="Arial"/>
              </a:defRPr>
            </a:lvl5pPr>
            <a:lvl6pPr marL="2286000" algn="l" defTabSz="457200" rtl="0" eaLnBrk="1" latinLnBrk="0" hangingPunct="1">
              <a:defRPr sz="1800" kern="1200">
                <a:solidFill>
                  <a:srgbClr val="FFFFFF"/>
                </a:solidFill>
                <a:latin typeface="Arial"/>
              </a:defRPr>
            </a:lvl6pPr>
            <a:lvl7pPr marL="2743200" algn="l" defTabSz="457200" rtl="0" eaLnBrk="1" latinLnBrk="0" hangingPunct="1">
              <a:defRPr sz="1800" kern="1200">
                <a:solidFill>
                  <a:srgbClr val="FFFFFF"/>
                </a:solidFill>
                <a:latin typeface="Arial"/>
              </a:defRPr>
            </a:lvl7pPr>
            <a:lvl8pPr marL="3200400" algn="l" defTabSz="457200" rtl="0" eaLnBrk="1" latinLnBrk="0" hangingPunct="1">
              <a:defRPr sz="1800" kern="1200">
                <a:solidFill>
                  <a:srgbClr val="FFFFFF"/>
                </a:solidFill>
                <a:latin typeface="Arial"/>
              </a:defRPr>
            </a:lvl8pPr>
            <a:lvl9pPr marL="3657600" algn="l" defTabSz="457200" rtl="0" eaLnBrk="1" latinLnBrk="0" hangingPunct="1">
              <a:defRPr sz="1800" kern="1200">
                <a:solidFill>
                  <a:srgbClr val="FFFFFF"/>
                </a:solidFill>
                <a:latin typeface="Arial"/>
              </a:defRPr>
            </a:lvl9pPr>
          </a:lstStyle>
          <a:p>
            <a:pPr algn="ctr"/>
            <a:endParaRPr lang="en-US" sz="3600" b="1" dirty="0">
              <a:solidFill>
                <a:srgbClr val="003A5D"/>
              </a:solidFill>
            </a:endParaRPr>
          </a:p>
        </p:txBody>
      </p:sp>
      <p:sp>
        <p:nvSpPr>
          <p:cNvPr id="18" name="TextBox 17"/>
          <p:cNvSpPr txBox="1"/>
          <p:nvPr/>
        </p:nvSpPr>
        <p:spPr>
          <a:xfrm>
            <a:off x="1583634" y="1905506"/>
            <a:ext cx="9024730" cy="230832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1" i="0" u="none" strike="noStrike" kern="1200" cap="none" spc="0" normalizeH="0" baseline="0" noProof="0" dirty="0">
                <a:ln>
                  <a:noFill/>
                </a:ln>
                <a:effectLst/>
                <a:uLnTx/>
                <a:uFillTx/>
                <a:latin typeface="Arial"/>
                <a:ea typeface="+mn-ea"/>
                <a:cs typeface="+mn-cs"/>
              </a:rPr>
              <a:t>PAS/EMR are part of an integrated ecosystem </a:t>
            </a:r>
            <a:endParaRPr kumimoji="0" lang="en-US" sz="2400" b="0" i="0" u="none" strike="noStrike" kern="1200" cap="none" spc="0" normalizeH="0" baseline="0" noProof="0" dirty="0">
              <a:ln>
                <a:noFill/>
              </a:ln>
              <a:effectLst/>
              <a:uLnTx/>
              <a:uFillTx/>
              <a:latin typeface="Arial"/>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Arial"/>
                <a:ea typeface="+mn-ea"/>
                <a:cs typeface="+mn-cs"/>
              </a:rPr>
              <a:t>Very complex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1" i="0" u="none" strike="noStrike" kern="1200" cap="none" spc="0" normalizeH="0" baseline="0" noProof="0" dirty="0">
                <a:ln>
                  <a:noFill/>
                </a:ln>
                <a:effectLst/>
                <a:uLnTx/>
                <a:uFillTx/>
                <a:latin typeface="Arial"/>
                <a:ea typeface="+mn-ea"/>
                <a:cs typeface="+mn-cs"/>
              </a:rPr>
              <a:t>The clinical and financial “silos” are codependent</a:t>
            </a:r>
            <a:endParaRPr kumimoji="0" lang="en-US" sz="2400" b="0" i="0" u="none" strike="noStrike" kern="1200" cap="none" spc="0" normalizeH="0" baseline="0" noProof="0" dirty="0">
              <a:ln>
                <a:noFill/>
              </a:ln>
              <a:effectLst/>
              <a:uLnTx/>
              <a:uFillTx/>
              <a:latin typeface="Arial"/>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noProof="0" dirty="0">
                <a:ln>
                  <a:noFill/>
                </a:ln>
                <a:effectLst/>
                <a:uLnTx/>
                <a:uFillTx/>
                <a:latin typeface="Arial"/>
                <a:ea typeface="+mn-ea"/>
                <a:cs typeface="+mn-cs"/>
              </a:rPr>
              <a:t>Documentation</a:t>
            </a:r>
            <a:r>
              <a:rPr kumimoji="0" lang="en-US" sz="2400" b="0" i="0" u="none" strike="noStrike" kern="1200" cap="none" spc="0" normalizeH="0" baseline="0" noProof="0" dirty="0">
                <a:ln>
                  <a:noFill/>
                </a:ln>
                <a:effectLst/>
                <a:uLnTx/>
                <a:uFillTx/>
                <a:latin typeface="Arial"/>
                <a:ea typeface="+mn-ea"/>
                <a:cs typeface="+mn-cs"/>
              </a:rPr>
              <a:t>, ordering and results trigger charges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Arial"/>
                <a:ea typeface="+mn-ea"/>
                <a:cs typeface="+mn-cs"/>
              </a:rPr>
              <a:t>Patient care implications</a:t>
            </a:r>
          </a:p>
        </p:txBody>
      </p:sp>
    </p:spTree>
    <p:extLst>
      <p:ext uri="{BB962C8B-B14F-4D97-AF65-F5344CB8AC3E}">
        <p14:creationId xmlns:p14="http://schemas.microsoft.com/office/powerpoint/2010/main" val="3872133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658" y="155054"/>
            <a:ext cx="11554683" cy="523220"/>
          </a:xfrm>
        </p:spPr>
        <p:txBody>
          <a:bodyPr/>
          <a:lstStyle/>
          <a:p>
            <a:r>
              <a:rPr lang="en-US" dirty="0"/>
              <a:t>Need to Manage the </a:t>
            </a:r>
            <a:r>
              <a:rPr lang="en-US" dirty="0" err="1"/>
              <a:t>The</a:t>
            </a:r>
            <a:r>
              <a:rPr lang="en-US" dirty="0"/>
              <a:t> Clinically Integrated Environment</a:t>
            </a:r>
          </a:p>
        </p:txBody>
      </p:sp>
      <p:grpSp>
        <p:nvGrpSpPr>
          <p:cNvPr id="5" name="Group 4">
            <a:extLst>
              <a:ext uri="{FF2B5EF4-FFF2-40B4-BE49-F238E27FC236}">
                <a16:creationId xmlns:a16="http://schemas.microsoft.com/office/drawing/2014/main" id="{D323FE70-BBC8-4C93-C51C-8146E64126D7}"/>
              </a:ext>
            </a:extLst>
          </p:cNvPr>
          <p:cNvGrpSpPr/>
          <p:nvPr/>
        </p:nvGrpSpPr>
        <p:grpSpPr>
          <a:xfrm>
            <a:off x="887083" y="948697"/>
            <a:ext cx="5863914" cy="3576010"/>
            <a:chOff x="887082" y="948696"/>
            <a:chExt cx="6614569" cy="3966461"/>
          </a:xfrm>
        </p:grpSpPr>
        <p:sp>
          <p:nvSpPr>
            <p:cNvPr id="32" name="Freeform 7"/>
            <p:cNvSpPr>
              <a:spLocks/>
            </p:cNvSpPr>
            <p:nvPr/>
          </p:nvSpPr>
          <p:spPr bwMode="auto">
            <a:xfrm rot="10800000">
              <a:off x="2338941" y="3480279"/>
              <a:ext cx="1851279" cy="716520"/>
            </a:xfrm>
            <a:custGeom>
              <a:avLst/>
              <a:gdLst>
                <a:gd name="T0" fmla="*/ 463 w 463"/>
                <a:gd name="T1" fmla="*/ 192 h 192"/>
                <a:gd name="T2" fmla="*/ 0 w 463"/>
                <a:gd name="T3" fmla="*/ 0 h 192"/>
              </a:gdLst>
              <a:ahLst/>
              <a:cxnLst>
                <a:cxn ang="0">
                  <a:pos x="T0" y="T1"/>
                </a:cxn>
                <a:cxn ang="0">
                  <a:pos x="T2" y="T3"/>
                </a:cxn>
              </a:cxnLst>
              <a:rect l="0" t="0" r="r" b="b"/>
              <a:pathLst>
                <a:path w="463" h="192">
                  <a:moveTo>
                    <a:pt x="463" y="192"/>
                  </a:moveTo>
                  <a:cubicBezTo>
                    <a:pt x="345" y="73"/>
                    <a:pt x="181" y="0"/>
                    <a:pt x="0" y="0"/>
                  </a:cubicBezTo>
                </a:path>
              </a:pathLst>
            </a:custGeom>
            <a:noFill/>
            <a:ln w="61913" cap="flat">
              <a:solidFill>
                <a:schemeClr val="tx2">
                  <a:lumMod val="20000"/>
                  <a:lumOff val="8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30" name="Freeform 5"/>
            <p:cNvSpPr>
              <a:spLocks/>
            </p:cNvSpPr>
            <p:nvPr/>
          </p:nvSpPr>
          <p:spPr bwMode="auto">
            <a:xfrm rot="10800000">
              <a:off x="1570700" y="1753634"/>
              <a:ext cx="768240" cy="1726645"/>
            </a:xfrm>
            <a:custGeom>
              <a:avLst/>
              <a:gdLst>
                <a:gd name="T0" fmla="*/ 192 w 192"/>
                <a:gd name="T1" fmla="*/ 463 h 463"/>
                <a:gd name="T2" fmla="*/ 0 w 192"/>
                <a:gd name="T3" fmla="*/ 0 h 463"/>
              </a:gdLst>
              <a:ahLst/>
              <a:cxnLst>
                <a:cxn ang="0">
                  <a:pos x="T0" y="T1"/>
                </a:cxn>
                <a:cxn ang="0">
                  <a:pos x="T2" y="T3"/>
                </a:cxn>
              </a:cxnLst>
              <a:rect l="0" t="0" r="r" b="b"/>
              <a:pathLst>
                <a:path w="192" h="463">
                  <a:moveTo>
                    <a:pt x="192" y="463"/>
                  </a:moveTo>
                  <a:cubicBezTo>
                    <a:pt x="192" y="282"/>
                    <a:pt x="119" y="118"/>
                    <a:pt x="0" y="0"/>
                  </a:cubicBezTo>
                </a:path>
              </a:pathLst>
            </a:custGeom>
            <a:noFill/>
            <a:ln w="61913" cap="flat">
              <a:solidFill>
                <a:schemeClr val="tx2">
                  <a:lumMod val="20000"/>
                  <a:lumOff val="8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31" name="Freeform 6"/>
            <p:cNvSpPr>
              <a:spLocks/>
            </p:cNvSpPr>
            <p:nvPr/>
          </p:nvSpPr>
          <p:spPr bwMode="auto">
            <a:xfrm rot="10800000">
              <a:off x="4190220" y="3480279"/>
              <a:ext cx="1852910" cy="716520"/>
            </a:xfrm>
            <a:custGeom>
              <a:avLst/>
              <a:gdLst>
                <a:gd name="T0" fmla="*/ 463 w 463"/>
                <a:gd name="T1" fmla="*/ 0 h 192"/>
                <a:gd name="T2" fmla="*/ 0 w 463"/>
                <a:gd name="T3" fmla="*/ 192 h 192"/>
              </a:gdLst>
              <a:ahLst/>
              <a:cxnLst>
                <a:cxn ang="0">
                  <a:pos x="T0" y="T1"/>
                </a:cxn>
                <a:cxn ang="0">
                  <a:pos x="T2" y="T3"/>
                </a:cxn>
              </a:cxnLst>
              <a:rect l="0" t="0" r="r" b="b"/>
              <a:pathLst>
                <a:path w="463" h="192">
                  <a:moveTo>
                    <a:pt x="463" y="0"/>
                  </a:moveTo>
                  <a:cubicBezTo>
                    <a:pt x="283" y="0"/>
                    <a:pt x="119" y="73"/>
                    <a:pt x="0" y="192"/>
                  </a:cubicBezTo>
                </a:path>
              </a:pathLst>
            </a:custGeom>
            <a:noFill/>
            <a:ln w="61913" cap="flat">
              <a:solidFill>
                <a:schemeClr val="tx2">
                  <a:lumMod val="20000"/>
                  <a:lumOff val="8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33" name="Rectangle 8"/>
            <p:cNvSpPr>
              <a:spLocks noChangeArrowheads="1"/>
            </p:cNvSpPr>
            <p:nvPr/>
          </p:nvSpPr>
          <p:spPr bwMode="auto">
            <a:xfrm rot="10800000">
              <a:off x="4188589" y="1752113"/>
              <a:ext cx="1632" cy="1522"/>
            </a:xfrm>
            <a:prstGeom prst="rect">
              <a:avLst/>
            </a:prstGeom>
            <a:noFill/>
            <a:ln w="619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34" name="Rectangle 9"/>
            <p:cNvSpPr>
              <a:spLocks noChangeArrowheads="1"/>
            </p:cNvSpPr>
            <p:nvPr/>
          </p:nvSpPr>
          <p:spPr bwMode="auto">
            <a:xfrm rot="10800000">
              <a:off x="4188589" y="1752113"/>
              <a:ext cx="1632" cy="1522"/>
            </a:xfrm>
            <a:prstGeom prst="rect">
              <a:avLst/>
            </a:prstGeom>
            <a:noFill/>
            <a:ln w="619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37" name="Freeform 12"/>
            <p:cNvSpPr>
              <a:spLocks/>
            </p:cNvSpPr>
            <p:nvPr/>
          </p:nvSpPr>
          <p:spPr bwMode="auto">
            <a:xfrm rot="10800000">
              <a:off x="6043130" y="1753634"/>
              <a:ext cx="763347" cy="1726645"/>
            </a:xfrm>
            <a:custGeom>
              <a:avLst/>
              <a:gdLst>
                <a:gd name="T0" fmla="*/ 191 w 191"/>
                <a:gd name="T1" fmla="*/ 0 h 463"/>
                <a:gd name="T2" fmla="*/ 0 w 191"/>
                <a:gd name="T3" fmla="*/ 463 h 463"/>
              </a:gdLst>
              <a:ahLst/>
              <a:cxnLst>
                <a:cxn ang="0">
                  <a:pos x="T0" y="T1"/>
                </a:cxn>
                <a:cxn ang="0">
                  <a:pos x="T2" y="T3"/>
                </a:cxn>
              </a:cxnLst>
              <a:rect l="0" t="0" r="r" b="b"/>
              <a:pathLst>
                <a:path w="191" h="463">
                  <a:moveTo>
                    <a:pt x="191" y="0"/>
                  </a:moveTo>
                  <a:cubicBezTo>
                    <a:pt x="73" y="118"/>
                    <a:pt x="0" y="282"/>
                    <a:pt x="0" y="463"/>
                  </a:cubicBezTo>
                </a:path>
              </a:pathLst>
            </a:custGeom>
            <a:noFill/>
            <a:ln w="61913" cap="flat">
              <a:solidFill>
                <a:schemeClr val="tx2">
                  <a:lumMod val="20000"/>
                  <a:lumOff val="8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grpSp>
          <p:nvGrpSpPr>
            <p:cNvPr id="27" name="Group 26"/>
            <p:cNvGrpSpPr/>
            <p:nvPr/>
          </p:nvGrpSpPr>
          <p:grpSpPr>
            <a:xfrm rot="10800000">
              <a:off x="3208435" y="948696"/>
              <a:ext cx="2013527" cy="1839109"/>
              <a:chOff x="5309315" y="3783545"/>
              <a:chExt cx="1959725" cy="1919173"/>
            </a:xfrm>
          </p:grpSpPr>
          <p:sp>
            <p:nvSpPr>
              <p:cNvPr id="8" name="Oval 7"/>
              <p:cNvSpPr/>
              <p:nvPr/>
            </p:nvSpPr>
            <p:spPr>
              <a:xfrm>
                <a:off x="5349867" y="3783545"/>
                <a:ext cx="1919173" cy="191917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10" name="Text Placeholder 39"/>
              <p:cNvSpPr txBox="1">
                <a:spLocks/>
              </p:cNvSpPr>
              <p:nvPr/>
            </p:nvSpPr>
            <p:spPr>
              <a:xfrm rot="10800000">
                <a:off x="5309315" y="4534791"/>
                <a:ext cx="1919170" cy="416682"/>
              </a:xfrm>
              <a:prstGeom prst="rect">
                <a:avLst/>
              </a:prstGeom>
            </p:spPr>
            <p:txBody>
              <a:bodyPr wrap="square">
                <a:spAutoFit/>
              </a:bodyPr>
              <a:lstStyle>
                <a:lvl1pPr marL="0" indent="0" algn="ctr" defTabSz="342900" rtl="0" eaLnBrk="1" latinLnBrk="0" hangingPunct="1">
                  <a:lnSpc>
                    <a:spcPct val="110000"/>
                  </a:lnSpc>
                  <a:spcBef>
                    <a:spcPts val="600"/>
                  </a:spcBef>
                  <a:spcAft>
                    <a:spcPts val="600"/>
                  </a:spcAft>
                  <a:buClr>
                    <a:schemeClr val="accent1"/>
                  </a:buClr>
                  <a:buSzPct val="65000"/>
                  <a:buFontTx/>
                  <a:buNone/>
                  <a:defRPr sz="2800" kern="1200">
                    <a:solidFill>
                      <a:schemeClr val="bg1"/>
                    </a:solidFill>
                    <a:latin typeface="+mj-lt"/>
                    <a:ea typeface="+mn-ea"/>
                    <a:cs typeface="+mn-cs"/>
                  </a:defRPr>
                </a:lvl1pPr>
                <a:lvl2pPr marL="472500" indent="-229500" algn="l" defTabSz="342900" rtl="0" eaLnBrk="1" latinLnBrk="0" hangingPunct="1">
                  <a:lnSpc>
                    <a:spcPct val="110000"/>
                  </a:lnSpc>
                  <a:spcBef>
                    <a:spcPts val="600"/>
                  </a:spcBef>
                  <a:spcAft>
                    <a:spcPts val="600"/>
                  </a:spcAft>
                  <a:buClr>
                    <a:schemeClr val="tx2">
                      <a:lumMod val="60000"/>
                      <a:lumOff val="40000"/>
                    </a:schemeClr>
                  </a:buClr>
                  <a:buSzPct val="92000"/>
                  <a:buFont typeface="Wingdings 2" panose="05020102010507070707" pitchFamily="18" charset="2"/>
                  <a:buChar char=""/>
                  <a:defRPr sz="2000" kern="1200">
                    <a:solidFill>
                      <a:schemeClr val="tx2">
                        <a:lumMod val="75000"/>
                      </a:schemeClr>
                    </a:solidFill>
                    <a:latin typeface="+mn-lt"/>
                    <a:ea typeface="+mn-ea"/>
                    <a:cs typeface="+mn-cs"/>
                  </a:defRPr>
                </a:lvl2pPr>
                <a:lvl3pPr marL="675000" indent="-202500" algn="l" defTabSz="342900" rtl="0" eaLnBrk="1" latinLnBrk="0" hangingPunct="1">
                  <a:lnSpc>
                    <a:spcPct val="11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3pPr>
                <a:lvl4pPr marL="931500" indent="-175500" algn="l" defTabSz="342900" rtl="0" eaLnBrk="1" latinLnBrk="0" hangingPunct="1">
                  <a:lnSpc>
                    <a:spcPct val="11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4pPr>
                <a:lvl5pPr marL="1201500" indent="-175500" algn="l" defTabSz="342900" rtl="0" eaLnBrk="1" latinLnBrk="0" hangingPunct="1">
                  <a:lnSpc>
                    <a:spcPct val="11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pPr marL="0" marR="0" lvl="0" indent="0" algn="ctr" defTabSz="342900" rtl="0" eaLnBrk="1" fontAlgn="auto" latinLnBrk="0" hangingPunct="1">
                  <a:lnSpc>
                    <a:spcPct val="110000"/>
                  </a:lnSpc>
                  <a:spcBef>
                    <a:spcPts val="600"/>
                  </a:spcBef>
                  <a:spcAft>
                    <a:spcPts val="600"/>
                  </a:spcAft>
                  <a:buClr>
                    <a:srgbClr val="003A5D"/>
                  </a:buClr>
                  <a:buSzPct val="65000"/>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Environment</a:t>
                </a:r>
              </a:p>
            </p:txBody>
          </p:sp>
        </p:grpSp>
        <p:sp>
          <p:nvSpPr>
            <p:cNvPr id="9" name="Oval 8"/>
            <p:cNvSpPr>
              <a:spLocks noChangeAspect="1"/>
            </p:cNvSpPr>
            <p:nvPr/>
          </p:nvSpPr>
          <p:spPr>
            <a:xfrm rot="10800000">
              <a:off x="887082" y="1068502"/>
              <a:ext cx="1691107" cy="1577256"/>
            </a:xfrm>
            <a:prstGeom prst="ellipse">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12" name="TextBox 11"/>
            <p:cNvSpPr txBox="1"/>
            <p:nvPr/>
          </p:nvSpPr>
          <p:spPr>
            <a:xfrm>
              <a:off x="967235" y="1511584"/>
              <a:ext cx="1530800" cy="69109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3A5D"/>
                  </a:solidFill>
                  <a:effectLst/>
                  <a:uLnTx/>
                  <a:uFillTx/>
                  <a:latin typeface="Arial"/>
                  <a:ea typeface="+mn-ea"/>
                  <a:cs typeface="+mn-cs"/>
                </a:rPr>
                <a:t>States/ Medicaid</a:t>
              </a:r>
            </a:p>
          </p:txBody>
        </p:sp>
        <p:grpSp>
          <p:nvGrpSpPr>
            <p:cNvPr id="3" name="Group 2"/>
            <p:cNvGrpSpPr/>
            <p:nvPr/>
          </p:nvGrpSpPr>
          <p:grpSpPr>
            <a:xfrm rot="10800000">
              <a:off x="5810544" y="1068502"/>
              <a:ext cx="1691107" cy="1577256"/>
              <a:chOff x="3090539" y="3931776"/>
              <a:chExt cx="1645920" cy="1645920"/>
            </a:xfrm>
          </p:grpSpPr>
          <p:sp>
            <p:nvSpPr>
              <p:cNvPr id="13" name="Oval 12"/>
              <p:cNvSpPr>
                <a:spLocks noChangeAspect="1"/>
              </p:cNvSpPr>
              <p:nvPr/>
            </p:nvSpPr>
            <p:spPr>
              <a:xfrm>
                <a:off x="3090539" y="3931776"/>
                <a:ext cx="1645920" cy="1645920"/>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p:cNvSpPr txBox="1"/>
              <p:nvPr/>
            </p:nvSpPr>
            <p:spPr>
              <a:xfrm rot="10800000">
                <a:off x="3168550" y="4548685"/>
                <a:ext cx="1489896" cy="41210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3A5D"/>
                    </a:solidFill>
                    <a:effectLst/>
                    <a:uLnTx/>
                    <a:uFillTx/>
                    <a:latin typeface="Arial"/>
                    <a:ea typeface="+mn-ea"/>
                    <a:cs typeface="+mn-cs"/>
                  </a:rPr>
                  <a:t>CMS</a:t>
                </a:r>
                <a:endParaRPr kumimoji="0" lang="en-US" sz="1100" b="1" i="0" u="none" strike="noStrike" kern="1200" cap="none" spc="0" normalizeH="0" baseline="0" noProof="0" dirty="0">
                  <a:ln>
                    <a:noFill/>
                  </a:ln>
                  <a:solidFill>
                    <a:srgbClr val="003A5D"/>
                  </a:solidFill>
                  <a:effectLst/>
                  <a:uLnTx/>
                  <a:uFillTx/>
                  <a:latin typeface="Arial"/>
                  <a:ea typeface="+mn-ea"/>
                  <a:cs typeface="+mn-cs"/>
                </a:endParaRPr>
              </a:p>
            </p:txBody>
          </p:sp>
        </p:grpSp>
        <p:grpSp>
          <p:nvGrpSpPr>
            <p:cNvPr id="4" name="Group 3"/>
            <p:cNvGrpSpPr/>
            <p:nvPr/>
          </p:nvGrpSpPr>
          <p:grpSpPr>
            <a:xfrm rot="10800000">
              <a:off x="5105849" y="2645835"/>
              <a:ext cx="1691107" cy="1577256"/>
              <a:chOff x="3776405" y="2285775"/>
              <a:chExt cx="1645920" cy="1645920"/>
            </a:xfrm>
          </p:grpSpPr>
          <p:sp>
            <p:nvSpPr>
              <p:cNvPr id="16" name="Oval 15"/>
              <p:cNvSpPr>
                <a:spLocks noChangeAspect="1"/>
              </p:cNvSpPr>
              <p:nvPr/>
            </p:nvSpPr>
            <p:spPr>
              <a:xfrm>
                <a:off x="3776405" y="2285775"/>
                <a:ext cx="1645920" cy="164592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18" name="TextBox 17"/>
              <p:cNvSpPr txBox="1"/>
              <p:nvPr/>
            </p:nvSpPr>
            <p:spPr>
              <a:xfrm rot="10800000">
                <a:off x="3854416" y="2902684"/>
                <a:ext cx="1489896" cy="41210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3A5D"/>
                    </a:solidFill>
                    <a:effectLst/>
                    <a:uLnTx/>
                    <a:uFillTx/>
                    <a:latin typeface="Arial"/>
                    <a:ea typeface="+mn-ea"/>
                    <a:cs typeface="+mn-cs"/>
                  </a:rPr>
                  <a:t>Payers</a:t>
                </a:r>
              </a:p>
            </p:txBody>
          </p:sp>
        </p:grpSp>
        <p:sp>
          <p:nvSpPr>
            <p:cNvPr id="28" name="Oval 27"/>
            <p:cNvSpPr>
              <a:spLocks noChangeAspect="1"/>
            </p:cNvSpPr>
            <p:nvPr/>
          </p:nvSpPr>
          <p:spPr>
            <a:xfrm rot="10800000">
              <a:off x="1654322" y="2645835"/>
              <a:ext cx="1691106" cy="1577256"/>
            </a:xfrm>
            <a:prstGeom prst="ellipse">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19" name="Oval 18"/>
            <p:cNvSpPr>
              <a:spLocks noChangeAspect="1"/>
            </p:cNvSpPr>
            <p:nvPr/>
          </p:nvSpPr>
          <p:spPr>
            <a:xfrm rot="10800000">
              <a:off x="1659955" y="2645835"/>
              <a:ext cx="1691106" cy="1577256"/>
            </a:xfrm>
            <a:prstGeom prst="ellipse">
              <a:avLst/>
            </a:prstGeom>
            <a:solidFill>
              <a:schemeClr val="bg1"/>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TextBox 20"/>
            <p:cNvSpPr txBox="1"/>
            <p:nvPr/>
          </p:nvSpPr>
          <p:spPr>
            <a:xfrm>
              <a:off x="1740107" y="3088917"/>
              <a:ext cx="1530800" cy="69109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3A5D"/>
                  </a:solidFill>
                  <a:effectLst/>
                  <a:uLnTx/>
                  <a:uFillTx/>
                  <a:latin typeface="Arial"/>
                  <a:ea typeface="+mn-ea"/>
                  <a:cs typeface="+mn-cs"/>
                </a:rPr>
                <a:t>Standards org</a:t>
              </a:r>
            </a:p>
          </p:txBody>
        </p:sp>
        <p:sp>
          <p:nvSpPr>
            <p:cNvPr id="36" name="Oval 35">
              <a:extLst>
                <a:ext uri="{FF2B5EF4-FFF2-40B4-BE49-F238E27FC236}">
                  <a16:creationId xmlns:a16="http://schemas.microsoft.com/office/drawing/2014/main" id="{A85E16C7-8208-F281-4BF0-D11295233CE9}"/>
                </a:ext>
              </a:extLst>
            </p:cNvPr>
            <p:cNvSpPr>
              <a:spLocks noChangeAspect="1"/>
            </p:cNvSpPr>
            <p:nvPr/>
          </p:nvSpPr>
          <p:spPr>
            <a:xfrm rot="10800000">
              <a:off x="3385186" y="3337902"/>
              <a:ext cx="1691107" cy="1577255"/>
            </a:xfrm>
            <a:prstGeom prst="ellipse">
              <a:avLst/>
            </a:pr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38" name="TextBox 37">
              <a:extLst>
                <a:ext uri="{FF2B5EF4-FFF2-40B4-BE49-F238E27FC236}">
                  <a16:creationId xmlns:a16="http://schemas.microsoft.com/office/drawing/2014/main" id="{F51E6636-2D3C-EA7C-2474-843D196C4CC5}"/>
                </a:ext>
              </a:extLst>
            </p:cNvPr>
            <p:cNvSpPr txBox="1"/>
            <p:nvPr/>
          </p:nvSpPr>
          <p:spPr>
            <a:xfrm>
              <a:off x="3465340" y="3929074"/>
              <a:ext cx="1530799" cy="3949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3A5D"/>
                  </a:solidFill>
                  <a:effectLst/>
                  <a:uLnTx/>
                  <a:uFillTx/>
                  <a:latin typeface="Arial"/>
                  <a:ea typeface="+mn-ea"/>
                  <a:cs typeface="+mn-cs"/>
                </a:rPr>
                <a:t>AMA</a:t>
              </a:r>
            </a:p>
          </p:txBody>
        </p:sp>
      </p:grpSp>
      <p:sp>
        <p:nvSpPr>
          <p:cNvPr id="45" name="TextBox 44">
            <a:extLst>
              <a:ext uri="{FF2B5EF4-FFF2-40B4-BE49-F238E27FC236}">
                <a16:creationId xmlns:a16="http://schemas.microsoft.com/office/drawing/2014/main" id="{C1BD5ACC-7B5A-1E38-564B-DBF5CB5E786C}"/>
              </a:ext>
            </a:extLst>
          </p:cNvPr>
          <p:cNvSpPr txBox="1"/>
          <p:nvPr/>
        </p:nvSpPr>
        <p:spPr>
          <a:xfrm>
            <a:off x="2204130" y="5045987"/>
            <a:ext cx="3294303" cy="1569660"/>
          </a:xfrm>
          <a:prstGeom prst="rect">
            <a:avLst/>
          </a:prstGeom>
          <a:solidFill>
            <a:schemeClr val="accent3"/>
          </a:solidFill>
          <a:ln w="12700">
            <a:noFill/>
          </a:ln>
        </p:spPr>
        <p:txBody>
          <a:bodyPr wrap="square" bIns="91440"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2400" b="1" i="0" u="none" strike="noStrike" kern="0" cap="none" spc="0" normalizeH="0" baseline="0" noProof="0" dirty="0">
                <a:ln>
                  <a:noFill/>
                </a:ln>
                <a:solidFill>
                  <a:schemeClr val="bg1"/>
                </a:solidFill>
                <a:effectLst/>
                <a:uLnTx/>
                <a:uFillTx/>
              </a:rPr>
              <a:t>Changes to Content</a:t>
            </a:r>
          </a:p>
          <a:p>
            <a:pPr marL="285750" marR="0" lvl="0" indent="-285750" defTabSz="91440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kumimoji="0" lang="en-US" sz="1800" b="0" i="0" u="none" strike="noStrike" kern="0" cap="none" spc="0" normalizeH="0" baseline="0" noProof="0" dirty="0">
                <a:ln>
                  <a:noFill/>
                </a:ln>
                <a:solidFill>
                  <a:schemeClr val="bg1"/>
                </a:solidFill>
                <a:effectLst/>
                <a:uLnTx/>
                <a:uFillTx/>
              </a:rPr>
              <a:t>Gather</a:t>
            </a:r>
          </a:p>
          <a:p>
            <a:pPr marL="285750" marR="0" lvl="0" indent="-285750" defTabSz="91440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kumimoji="0" lang="en-US" sz="1800" b="0" i="0" u="none" strike="noStrike" kern="0" cap="none" spc="0" normalizeH="0" baseline="0" noProof="0" dirty="0">
                <a:ln>
                  <a:noFill/>
                </a:ln>
                <a:solidFill>
                  <a:schemeClr val="bg1"/>
                </a:solidFill>
                <a:effectLst/>
                <a:uLnTx/>
                <a:uFillTx/>
              </a:rPr>
              <a:t>Normalize</a:t>
            </a:r>
          </a:p>
          <a:p>
            <a:pPr marL="285750" marR="0" lvl="0" indent="-285750" defTabSz="91440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kumimoji="0" lang="en-US" sz="1800" b="0" i="0" u="none" strike="noStrike" kern="0" cap="none" spc="0" normalizeH="0" baseline="0" noProof="0" dirty="0">
                <a:ln>
                  <a:noFill/>
                </a:ln>
                <a:solidFill>
                  <a:schemeClr val="bg1"/>
                </a:solidFill>
                <a:effectLst/>
                <a:uLnTx/>
                <a:uFillTx/>
              </a:rPr>
              <a:t>Assimilate/Deploy </a:t>
            </a:r>
          </a:p>
        </p:txBody>
      </p:sp>
      <p:sp>
        <p:nvSpPr>
          <p:cNvPr id="46" name="TextBox 45">
            <a:extLst>
              <a:ext uri="{FF2B5EF4-FFF2-40B4-BE49-F238E27FC236}">
                <a16:creationId xmlns:a16="http://schemas.microsoft.com/office/drawing/2014/main" id="{2B5FC324-7A2E-909D-A8A0-DD8142C876AD}"/>
              </a:ext>
            </a:extLst>
          </p:cNvPr>
          <p:cNvSpPr txBox="1"/>
          <p:nvPr/>
        </p:nvSpPr>
        <p:spPr>
          <a:xfrm>
            <a:off x="7989031" y="995927"/>
            <a:ext cx="3294303" cy="1923604"/>
          </a:xfrm>
          <a:prstGeom prst="rect">
            <a:avLst/>
          </a:prstGeom>
          <a:solidFill>
            <a:schemeClr val="accent3"/>
          </a:solidFill>
          <a:ln w="12700">
            <a:noFill/>
          </a:ln>
        </p:spPr>
        <p:txBody>
          <a:bodyPr wrap="square" bIns="91440"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2400" b="1" i="0" u="none" strike="noStrike" kern="0" cap="none" spc="0" normalizeH="0" baseline="0" noProof="0" dirty="0">
                <a:ln>
                  <a:noFill/>
                </a:ln>
                <a:solidFill>
                  <a:schemeClr val="bg1"/>
                </a:solidFill>
                <a:effectLst/>
                <a:uLnTx/>
                <a:uFillTx/>
              </a:rPr>
              <a:t>Importance </a:t>
            </a:r>
          </a:p>
          <a:p>
            <a:pPr marL="228600" marR="0" lvl="0" indent="-228600" defTabSz="91440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kumimoji="0" lang="en-US" sz="1800" b="0" i="0" u="none" strike="noStrike" kern="0" cap="none" spc="0" normalizeH="0" baseline="0" noProof="0" dirty="0">
                <a:ln>
                  <a:noFill/>
                </a:ln>
                <a:solidFill>
                  <a:schemeClr val="bg1"/>
                </a:solidFill>
                <a:effectLst/>
                <a:uLnTx/>
                <a:uFillTx/>
              </a:rPr>
              <a:t>Compliance</a:t>
            </a:r>
          </a:p>
          <a:p>
            <a:pPr marL="228600" marR="0" lvl="0" indent="-228600" defTabSz="91440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kumimoji="0" lang="en-US" sz="1800" b="0" i="0" u="none" strike="noStrike" kern="0" cap="none" spc="0" normalizeH="0" baseline="0" noProof="0" dirty="0">
                <a:ln>
                  <a:noFill/>
                </a:ln>
                <a:solidFill>
                  <a:schemeClr val="bg1"/>
                </a:solidFill>
                <a:effectLst/>
                <a:uLnTx/>
                <a:uFillTx/>
              </a:rPr>
              <a:t>Revenue improvement</a:t>
            </a:r>
          </a:p>
          <a:p>
            <a:pPr marL="228600" marR="0" lvl="0" indent="-228600" defTabSz="91440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kumimoji="0" lang="en-US" sz="1800" b="0" i="0" u="none" strike="noStrike" kern="0" cap="none" spc="0" normalizeH="0" baseline="0" noProof="0" dirty="0">
                <a:ln>
                  <a:noFill/>
                </a:ln>
                <a:solidFill>
                  <a:schemeClr val="bg1"/>
                </a:solidFill>
                <a:effectLst/>
                <a:uLnTx/>
                <a:uFillTx/>
              </a:rPr>
              <a:t>Expense reduction</a:t>
            </a:r>
          </a:p>
          <a:p>
            <a:pPr marL="228600" marR="0" lvl="0" indent="-228600" defTabSz="91440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kumimoji="0" lang="en-US" sz="1800" b="0" i="0" u="none" strike="noStrike" kern="0" cap="none" spc="0" normalizeH="0" baseline="0" noProof="0" dirty="0">
                <a:ln>
                  <a:noFill/>
                </a:ln>
                <a:solidFill>
                  <a:schemeClr val="bg1"/>
                </a:solidFill>
                <a:effectLst/>
                <a:uLnTx/>
                <a:uFillTx/>
              </a:rPr>
              <a:t>Denials prevention</a:t>
            </a:r>
          </a:p>
        </p:txBody>
      </p:sp>
      <p:sp>
        <p:nvSpPr>
          <p:cNvPr id="47" name="TextBox 46">
            <a:extLst>
              <a:ext uri="{FF2B5EF4-FFF2-40B4-BE49-F238E27FC236}">
                <a16:creationId xmlns:a16="http://schemas.microsoft.com/office/drawing/2014/main" id="{CF82400D-560E-9C3A-F8A3-3295130B868C}"/>
              </a:ext>
            </a:extLst>
          </p:cNvPr>
          <p:cNvSpPr txBox="1"/>
          <p:nvPr/>
        </p:nvSpPr>
        <p:spPr>
          <a:xfrm>
            <a:off x="7989031" y="3555758"/>
            <a:ext cx="3294303" cy="1703030"/>
          </a:xfrm>
          <a:prstGeom prst="rect">
            <a:avLst/>
          </a:prstGeom>
          <a:solidFill>
            <a:schemeClr val="accent3"/>
          </a:solidFill>
          <a:ln>
            <a:solidFill>
              <a:srgbClr val="79ADDD"/>
            </a:solidFill>
          </a:ln>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1800" b="0" i="0" u="none" strike="noStrike" kern="0" cap="none" spc="0" normalizeH="0" baseline="0" noProof="0" dirty="0">
                <a:ln>
                  <a:noFill/>
                </a:ln>
                <a:solidFill>
                  <a:schemeClr val="bg1"/>
                </a:solidFill>
                <a:effectLst/>
                <a:uLnTx/>
                <a:uFillTx/>
              </a:rPr>
              <a:t>Missing or failing to react to just one update can cause denials, compliance risk and/or patient complaints </a:t>
            </a:r>
          </a:p>
        </p:txBody>
      </p:sp>
      <p:sp>
        <p:nvSpPr>
          <p:cNvPr id="6" name="Arrow: Down 5">
            <a:extLst>
              <a:ext uri="{FF2B5EF4-FFF2-40B4-BE49-F238E27FC236}">
                <a16:creationId xmlns:a16="http://schemas.microsoft.com/office/drawing/2014/main" id="{53833913-FCCD-4C77-F400-E929A1FCC39F}"/>
              </a:ext>
            </a:extLst>
          </p:cNvPr>
          <p:cNvSpPr/>
          <p:nvPr/>
        </p:nvSpPr>
        <p:spPr>
          <a:xfrm>
            <a:off x="3715433" y="4554233"/>
            <a:ext cx="271699" cy="491754"/>
          </a:xfrm>
          <a:prstGeom prst="down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1111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 Cycle Evolution </a:t>
            </a:r>
          </a:p>
        </p:txBody>
      </p:sp>
      <p:grpSp>
        <p:nvGrpSpPr>
          <p:cNvPr id="4" name="Group 3">
            <a:extLst>
              <a:ext uri="{FF2B5EF4-FFF2-40B4-BE49-F238E27FC236}">
                <a16:creationId xmlns:a16="http://schemas.microsoft.com/office/drawing/2014/main" id="{5A891670-4AA1-13D1-CA36-716C0B9A65EC}"/>
              </a:ext>
            </a:extLst>
          </p:cNvPr>
          <p:cNvGrpSpPr/>
          <p:nvPr/>
        </p:nvGrpSpPr>
        <p:grpSpPr>
          <a:xfrm>
            <a:off x="1385597" y="1216819"/>
            <a:ext cx="8777657" cy="2645677"/>
            <a:chOff x="1799771" y="1068222"/>
            <a:chExt cx="9360258" cy="4561029"/>
          </a:xfrm>
          <a:gradFill>
            <a:gsLst>
              <a:gs pos="4196">
                <a:schemeClr val="accent1">
                  <a:lumMod val="25000"/>
                  <a:lumOff val="75000"/>
                </a:schemeClr>
              </a:gs>
              <a:gs pos="30000">
                <a:srgbClr val="88D2FF"/>
              </a:gs>
              <a:gs pos="56000">
                <a:schemeClr val="accent1">
                  <a:lumMod val="45000"/>
                  <a:lumOff val="55000"/>
                </a:schemeClr>
              </a:gs>
              <a:gs pos="87000">
                <a:srgbClr val="79ADDD"/>
              </a:gs>
            </a:gsLst>
            <a:lin ang="5400000" scaled="1"/>
          </a:gradFill>
        </p:grpSpPr>
        <p:sp>
          <p:nvSpPr>
            <p:cNvPr id="8" name="Down Arrow 9">
              <a:extLst>
                <a:ext uri="{FF2B5EF4-FFF2-40B4-BE49-F238E27FC236}">
                  <a16:creationId xmlns:a16="http://schemas.microsoft.com/office/drawing/2014/main" id="{C9485054-7696-7F0E-7F70-C896A48C9865}"/>
                </a:ext>
              </a:extLst>
            </p:cNvPr>
            <p:cNvSpPr/>
            <p:nvPr/>
          </p:nvSpPr>
          <p:spPr>
            <a:xfrm>
              <a:off x="1799771" y="1068222"/>
              <a:ext cx="1905000" cy="4561029"/>
            </a:xfrm>
            <a:prstGeom prst="downArrow">
              <a:avLst/>
            </a:prstGeom>
            <a:solidFill>
              <a:schemeClr val="accent1"/>
            </a:solidFill>
            <a:ln w="9525" cap="flat" cmpd="sng" algn="ctr">
              <a:noFill/>
              <a:prstDash val="solid"/>
            </a:ln>
            <a:effectLst/>
          </p:spPr>
          <p:txBody>
            <a:bodyPr vert="vert270"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53565A"/>
                </a:solidFill>
                <a:effectLst/>
                <a:uLnTx/>
                <a:uFillTx/>
              </a:endParaRPr>
            </a:p>
          </p:txBody>
        </p:sp>
        <p:sp>
          <p:nvSpPr>
            <p:cNvPr id="14" name="Rectangle 13">
              <a:extLst>
                <a:ext uri="{FF2B5EF4-FFF2-40B4-BE49-F238E27FC236}">
                  <a16:creationId xmlns:a16="http://schemas.microsoft.com/office/drawing/2014/main" id="{04418CE7-3B7A-E61D-70D7-6F1A17FB8F56}"/>
                </a:ext>
              </a:extLst>
            </p:cNvPr>
            <p:cNvSpPr/>
            <p:nvPr/>
          </p:nvSpPr>
          <p:spPr>
            <a:xfrm rot="16200000">
              <a:off x="1469664" y="2536525"/>
              <a:ext cx="2610715" cy="557948"/>
            </a:xfrm>
            <a:prstGeom prst="rect">
              <a:avLst/>
            </a:prstGeom>
            <a:solidFill>
              <a:schemeClr val="accent1"/>
            </a:solidFill>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FFFFFF"/>
                  </a:solidFill>
                  <a:effectLst/>
                  <a:uLnTx/>
                  <a:uFillTx/>
                </a:rPr>
                <a:t>Revenue Cycle Era</a:t>
              </a:r>
            </a:p>
          </p:txBody>
        </p:sp>
        <p:sp>
          <p:nvSpPr>
            <p:cNvPr id="15" name="TextBox 14">
              <a:extLst>
                <a:ext uri="{FF2B5EF4-FFF2-40B4-BE49-F238E27FC236}">
                  <a16:creationId xmlns:a16="http://schemas.microsoft.com/office/drawing/2014/main" id="{FE24619C-3F32-8AD4-591B-2814728EB04C}"/>
                </a:ext>
              </a:extLst>
            </p:cNvPr>
            <p:cNvSpPr txBox="1"/>
            <p:nvPr/>
          </p:nvSpPr>
          <p:spPr>
            <a:xfrm>
              <a:off x="2365263" y="4367915"/>
              <a:ext cx="819517" cy="530594"/>
            </a:xfrm>
            <a:prstGeom prst="rect">
              <a:avLst/>
            </a:prstGeom>
            <a:solidFill>
              <a:schemeClr val="accent1"/>
            </a:solid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FFFFFF"/>
                  </a:solidFill>
                  <a:effectLst/>
                  <a:uLnTx/>
                  <a:uFillTx/>
                </a:rPr>
                <a:t>Today</a:t>
              </a:r>
            </a:p>
          </p:txBody>
        </p:sp>
        <p:sp>
          <p:nvSpPr>
            <p:cNvPr id="16" name="Rectangle 15">
              <a:extLst>
                <a:ext uri="{FF2B5EF4-FFF2-40B4-BE49-F238E27FC236}">
                  <a16:creationId xmlns:a16="http://schemas.microsoft.com/office/drawing/2014/main" id="{59CBD2F8-75DB-AEAB-BC4D-7F15E2F2229D}"/>
                </a:ext>
              </a:extLst>
            </p:cNvPr>
            <p:cNvSpPr/>
            <p:nvPr/>
          </p:nvSpPr>
          <p:spPr>
            <a:xfrm>
              <a:off x="3881056" y="4120856"/>
              <a:ext cx="1905000" cy="1046994"/>
            </a:xfrm>
            <a:prstGeom prst="rect">
              <a:avLst/>
            </a:prstGeom>
            <a:noFill/>
            <a:ln w="12700" cap="flat" cmpd="sng" algn="ctr">
              <a:solidFill>
                <a:schemeClr val="accent1"/>
              </a:solidFill>
              <a:prstDash val="solid"/>
            </a:ln>
            <a:effectLst/>
          </p:spPr>
          <p:txBody>
            <a:bodyPr lIns="182880"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i="0" u="none" strike="noStrike" kern="0" cap="none" spc="0" normalizeH="0" baseline="0" noProof="0" dirty="0">
                  <a:ln>
                    <a:noFill/>
                  </a:ln>
                  <a:solidFill>
                    <a:schemeClr val="tx2">
                      <a:lumMod val="75000"/>
                    </a:schemeClr>
                  </a:solidFill>
                  <a:effectLst/>
                  <a:uLnTx/>
                  <a:uFillTx/>
                </a:rPr>
                <a:t>Clinically Driven Revenue Cycle</a:t>
              </a:r>
            </a:p>
          </p:txBody>
        </p:sp>
        <p:grpSp>
          <p:nvGrpSpPr>
            <p:cNvPr id="17" name="Group 16">
              <a:extLst>
                <a:ext uri="{FF2B5EF4-FFF2-40B4-BE49-F238E27FC236}">
                  <a16:creationId xmlns:a16="http://schemas.microsoft.com/office/drawing/2014/main" id="{1594B96F-9494-8CEA-5AA9-75C603795902}"/>
                </a:ext>
              </a:extLst>
            </p:cNvPr>
            <p:cNvGrpSpPr/>
            <p:nvPr/>
          </p:nvGrpSpPr>
          <p:grpSpPr>
            <a:xfrm>
              <a:off x="5923864" y="4098570"/>
              <a:ext cx="5236165" cy="1069279"/>
              <a:chOff x="3317346" y="2567342"/>
              <a:chExt cx="5223270" cy="1069279"/>
            </a:xfrm>
            <a:grpFill/>
          </p:grpSpPr>
          <p:sp>
            <p:nvSpPr>
              <p:cNvPr id="18" name="Round Same Side Corner Rectangle 24">
                <a:extLst>
                  <a:ext uri="{FF2B5EF4-FFF2-40B4-BE49-F238E27FC236}">
                    <a16:creationId xmlns:a16="http://schemas.microsoft.com/office/drawing/2014/main" id="{AA7D9A75-4FA8-01D4-CC3B-01E8C321A81B}"/>
                  </a:ext>
                </a:extLst>
              </p:cNvPr>
              <p:cNvSpPr/>
              <p:nvPr/>
            </p:nvSpPr>
            <p:spPr>
              <a:xfrm rot="5400000">
                <a:off x="5389135" y="495553"/>
                <a:ext cx="1069279" cy="5212857"/>
              </a:xfrm>
              <a:prstGeom prst="round2SameRect">
                <a:avLst/>
              </a:prstGeom>
              <a:noFill/>
              <a:ln w="12700" cap="flat" cmpd="sng" algn="ctr">
                <a:solidFill>
                  <a:schemeClr val="accent1">
                    <a:alpha val="90000"/>
                  </a:schemeClr>
                </a:solidFill>
                <a:prstDash val="solid"/>
              </a:ln>
              <a:effectLst/>
            </p:spPr>
            <p:txBody>
              <a:bodyPr/>
              <a:lstStyle/>
              <a:p>
                <a:endParaRPr lang="en-US" dirty="0"/>
              </a:p>
            </p:txBody>
          </p:sp>
          <p:sp>
            <p:nvSpPr>
              <p:cNvPr id="19" name="Round Same Side Corner Rectangle 4">
                <a:extLst>
                  <a:ext uri="{FF2B5EF4-FFF2-40B4-BE49-F238E27FC236}">
                    <a16:creationId xmlns:a16="http://schemas.microsoft.com/office/drawing/2014/main" id="{D30E5E64-A36A-05FE-7C4F-473900EB3E19}"/>
                  </a:ext>
                </a:extLst>
              </p:cNvPr>
              <p:cNvSpPr/>
              <p:nvPr/>
            </p:nvSpPr>
            <p:spPr>
              <a:xfrm>
                <a:off x="3475427" y="2761597"/>
                <a:ext cx="5065189" cy="703053"/>
              </a:xfrm>
              <a:prstGeom prst="rect">
                <a:avLst/>
              </a:prstGeom>
              <a:noFill/>
              <a:ln>
                <a:noFill/>
              </a:ln>
              <a:effectLst/>
            </p:spPr>
            <p:txBody>
              <a:bodyPr spcFirstLastPara="0" vert="horz" wrap="square" lIns="80010" tIns="40005" rIns="80010" bIns="40005" numCol="1" spcCol="1270" anchor="ctr" anchorCtr="0">
                <a:noAutofit/>
              </a:bodyPr>
              <a:lstStyle/>
              <a:p>
                <a:pPr marL="285750" marR="0" lvl="1" indent="-285750" defTabSz="933450" eaLnBrk="1" fontAlgn="base" latinLnBrk="0" hangingPunct="1">
                  <a:lnSpc>
                    <a:spcPct val="90000"/>
                  </a:lnSpc>
                  <a:spcBef>
                    <a:spcPct val="0"/>
                  </a:spcBef>
                  <a:spcAft>
                    <a:spcPct val="15000"/>
                  </a:spcAft>
                  <a:buClrTx/>
                  <a:buSzTx/>
                  <a:buFont typeface="Arial" panose="020B0604020202020204" pitchFamily="34" charset="0"/>
                  <a:buChar char="•"/>
                  <a:tabLst/>
                  <a:defRPr/>
                </a:pPr>
                <a:r>
                  <a:rPr kumimoji="0" lang="en-US" sz="1600" b="0" i="0" u="none" strike="noStrike" kern="0" cap="none" spc="0" normalizeH="0" baseline="0" noProof="0" dirty="0">
                    <a:ln>
                      <a:noFill/>
                    </a:ln>
                    <a:solidFill>
                      <a:schemeClr val="tx2">
                        <a:lumMod val="75000"/>
                      </a:schemeClr>
                    </a:solidFill>
                    <a:effectLst/>
                    <a:uLnTx/>
                    <a:uFillTx/>
                  </a:rPr>
                  <a:t>Revenue Integrity</a:t>
                </a:r>
              </a:p>
              <a:p>
                <a:pPr marL="285750" marR="0" lvl="1" indent="-285750" defTabSz="933450" eaLnBrk="1" fontAlgn="base" latinLnBrk="0" hangingPunct="1">
                  <a:lnSpc>
                    <a:spcPct val="90000"/>
                  </a:lnSpc>
                  <a:spcBef>
                    <a:spcPct val="0"/>
                  </a:spcBef>
                  <a:spcAft>
                    <a:spcPct val="15000"/>
                  </a:spcAft>
                  <a:buClrTx/>
                  <a:buSzTx/>
                  <a:buFont typeface="Arial" panose="020B0604020202020204" pitchFamily="34" charset="0"/>
                  <a:buChar char="•"/>
                  <a:tabLst/>
                  <a:defRPr/>
                </a:pPr>
                <a:r>
                  <a:rPr kumimoji="0" lang="en-US" sz="1600" b="0" i="0" u="none" strike="noStrike" kern="0" cap="none" spc="0" normalizeH="0" baseline="0" noProof="0" dirty="0">
                    <a:ln>
                      <a:noFill/>
                    </a:ln>
                    <a:solidFill>
                      <a:schemeClr val="tx2">
                        <a:lumMod val="75000"/>
                      </a:schemeClr>
                    </a:solidFill>
                    <a:effectLst/>
                    <a:uLnTx/>
                    <a:uFillTx/>
                  </a:rPr>
                  <a:t>Tight integration and automation</a:t>
                </a:r>
              </a:p>
            </p:txBody>
          </p:sp>
        </p:grpSp>
      </p:grpSp>
      <p:sp>
        <p:nvSpPr>
          <p:cNvPr id="5" name="TextBox 4">
            <a:extLst>
              <a:ext uri="{FF2B5EF4-FFF2-40B4-BE49-F238E27FC236}">
                <a16:creationId xmlns:a16="http://schemas.microsoft.com/office/drawing/2014/main" id="{1ECEE7C7-69D7-B1E8-0F38-8CB037F9C7B5}"/>
              </a:ext>
            </a:extLst>
          </p:cNvPr>
          <p:cNvSpPr txBox="1"/>
          <p:nvPr/>
        </p:nvSpPr>
        <p:spPr>
          <a:xfrm>
            <a:off x="1385597" y="3937753"/>
            <a:ext cx="8777657" cy="307777"/>
          </a:xfrm>
          <a:prstGeom prst="rect">
            <a:avLst/>
          </a:prstGeom>
          <a:solidFill>
            <a:schemeClr val="accent2"/>
          </a:solidFill>
        </p:spPr>
        <p:txBody>
          <a:bodyPr wrap="square" rtlCol="0">
            <a:spAutoFit/>
          </a:bodyPr>
          <a:lstStyle/>
          <a:p>
            <a:pPr marR="0" lvl="0" defTabSz="914400" eaLnBrk="1" fontAlgn="base" latinLnBrk="0" hangingPunct="1">
              <a:lnSpc>
                <a:spcPct val="100000"/>
              </a:lnSpc>
              <a:spcBef>
                <a:spcPct val="0"/>
              </a:spcBef>
              <a:spcAft>
                <a:spcPct val="0"/>
              </a:spcAft>
              <a:buClrTx/>
              <a:buSzTx/>
              <a:tabLst/>
              <a:defRPr/>
            </a:pPr>
            <a:r>
              <a:rPr kumimoji="0" lang="en-US" sz="1400" b="1" i="0" u="none" strike="noStrike" kern="0" cap="none" spc="0" normalizeH="0" baseline="0" noProof="0" dirty="0">
                <a:ln>
                  <a:noFill/>
                </a:ln>
                <a:solidFill>
                  <a:schemeClr val="bg1"/>
                </a:solidFill>
                <a:effectLst/>
                <a:uLnTx/>
                <a:uFillTx/>
              </a:rPr>
              <a:t>The Revenue Cycle Continues To Evolve- We are Moving Past the Clinically Driven Revenue Cycle</a:t>
            </a:r>
          </a:p>
        </p:txBody>
      </p:sp>
      <p:sp>
        <p:nvSpPr>
          <p:cNvPr id="6" name="TextBox 5">
            <a:extLst>
              <a:ext uri="{FF2B5EF4-FFF2-40B4-BE49-F238E27FC236}">
                <a16:creationId xmlns:a16="http://schemas.microsoft.com/office/drawing/2014/main" id="{8F08E4AE-7780-316F-1FFC-87EAE24D88CF}"/>
              </a:ext>
            </a:extLst>
          </p:cNvPr>
          <p:cNvSpPr txBox="1"/>
          <p:nvPr/>
        </p:nvSpPr>
        <p:spPr>
          <a:xfrm>
            <a:off x="1385597" y="4534293"/>
            <a:ext cx="8767869" cy="307777"/>
          </a:xfrm>
          <a:prstGeom prst="rect">
            <a:avLst/>
          </a:prstGeom>
          <a:solidFill>
            <a:schemeClr val="accent4"/>
          </a:solidFill>
        </p:spPr>
        <p:txBody>
          <a:bodyPr wrap="square" rtlCol="0">
            <a:spAutoFit/>
          </a:bodyPr>
          <a:lstStyle/>
          <a:p>
            <a:pPr marR="0" lvl="0" defTabSz="914400" eaLnBrk="1" fontAlgn="base" latinLnBrk="0" hangingPunct="1">
              <a:lnSpc>
                <a:spcPct val="100000"/>
              </a:lnSpc>
              <a:spcBef>
                <a:spcPct val="0"/>
              </a:spcBef>
              <a:spcAft>
                <a:spcPct val="0"/>
              </a:spcAft>
              <a:buClrTx/>
              <a:buSzTx/>
              <a:tabLst/>
              <a:defRPr/>
            </a:pPr>
            <a:r>
              <a:rPr kumimoji="0" lang="en-US" sz="1400" b="1" i="0" u="none" strike="noStrike" kern="0" cap="none" spc="0" normalizeH="0" baseline="0" noProof="0" dirty="0">
                <a:ln>
                  <a:noFill/>
                </a:ln>
                <a:solidFill>
                  <a:schemeClr val="bg1"/>
                </a:solidFill>
                <a:effectLst/>
                <a:uLnTx/>
                <a:uFillTx/>
              </a:rPr>
              <a:t>What is next? The Kinetic Rev Cycle?  </a:t>
            </a:r>
          </a:p>
        </p:txBody>
      </p:sp>
    </p:spTree>
    <p:extLst>
      <p:ext uri="{BB962C8B-B14F-4D97-AF65-F5344CB8AC3E}">
        <p14:creationId xmlns:p14="http://schemas.microsoft.com/office/powerpoint/2010/main" val="416405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720398" y="1328507"/>
            <a:ext cx="4083626" cy="3960247"/>
            <a:chOff x="756234" y="1626541"/>
            <a:chExt cx="2471215" cy="3960247"/>
          </a:xfrm>
        </p:grpSpPr>
        <p:sp>
          <p:nvSpPr>
            <p:cNvPr id="35" name="Rectangle 34"/>
            <p:cNvSpPr/>
            <p:nvPr/>
          </p:nvSpPr>
          <p:spPr>
            <a:xfrm>
              <a:off x="756234" y="1626541"/>
              <a:ext cx="2471215" cy="3960247"/>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7" name="TextBox 36"/>
            <p:cNvSpPr txBox="1"/>
            <p:nvPr/>
          </p:nvSpPr>
          <p:spPr>
            <a:xfrm>
              <a:off x="756234" y="2270701"/>
              <a:ext cx="2471215" cy="3154710"/>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latin typeface="Arial"/>
                  <a:ea typeface="+mn-ea"/>
                  <a:cs typeface="+mn-cs"/>
                </a:rPr>
                <a:t>Massive EMR/PAS investments</a:t>
              </a:r>
            </a:p>
            <a:p>
              <a:pPr marL="171450" marR="0" lvl="0"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latin typeface="Arial"/>
                  <a:ea typeface="+mn-ea"/>
                  <a:cs typeface="+mn-cs"/>
                </a:rPr>
                <a:t>Bolt-on technologies</a:t>
              </a:r>
            </a:p>
            <a:p>
              <a:pPr marL="171450" marR="0" lvl="0"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latin typeface="Arial"/>
                  <a:ea typeface="+mn-ea"/>
                  <a:cs typeface="+mn-cs"/>
                </a:rPr>
                <a:t>Data and analytics</a:t>
              </a:r>
            </a:p>
            <a:p>
              <a:pPr marL="628650" lvl="1" indent="-171450" defTabSz="457200">
                <a:spcAft>
                  <a:spcPts val="600"/>
                </a:spcAft>
                <a:buFont typeface="Wingdings" panose="05000000000000000000" pitchFamily="2" charset="2"/>
                <a:buChar char="§"/>
              </a:pPr>
              <a:r>
                <a:rPr kumimoji="0" lang="en-US" sz="1200" b="0" i="0" u="none" strike="noStrike" kern="1200" cap="none" spc="0" normalizeH="0" baseline="0" noProof="0" dirty="0">
                  <a:ln>
                    <a:noFill/>
                  </a:ln>
                  <a:effectLst/>
                  <a:uLnTx/>
                  <a:uFillTx/>
                  <a:latin typeface="Arial"/>
                  <a:ea typeface="+mn-ea"/>
                  <a:cs typeface="+mn-cs"/>
                </a:rPr>
                <a:t>Denials</a:t>
              </a:r>
              <a:endParaRPr lang="en-US" sz="1200" dirty="0">
                <a:latin typeface="Arial"/>
              </a:endParaRPr>
            </a:p>
            <a:p>
              <a:pPr marL="628650" lvl="1" indent="-171450" defTabSz="457200">
                <a:spcAft>
                  <a:spcPts val="600"/>
                </a:spcAft>
                <a:buFont typeface="Wingdings" panose="05000000000000000000" pitchFamily="2" charset="2"/>
                <a:buChar char="§"/>
              </a:pPr>
              <a:r>
                <a:rPr kumimoji="0" lang="en-US" sz="1200" b="0" i="0" u="none" strike="noStrike" kern="1200" cap="none" spc="0" normalizeH="0" baseline="0" noProof="0" dirty="0">
                  <a:ln>
                    <a:noFill/>
                  </a:ln>
                  <a:effectLst/>
                  <a:uLnTx/>
                  <a:uFillTx/>
                  <a:latin typeface="Arial"/>
                  <a:ea typeface="+mn-ea"/>
                  <a:cs typeface="+mn-cs"/>
                </a:rPr>
                <a:t>Payor Analytics</a:t>
              </a:r>
            </a:p>
            <a:p>
              <a:pPr marL="628650" lvl="1" indent="-171450" defTabSz="457200">
                <a:spcAft>
                  <a:spcPts val="600"/>
                </a:spcAft>
                <a:buFont typeface="Wingdings" panose="05000000000000000000" pitchFamily="2" charset="2"/>
                <a:buChar char="§"/>
              </a:pPr>
              <a:r>
                <a:rPr kumimoji="0" lang="en-US" sz="1200" b="0" i="0" u="none" strike="noStrike" kern="1200" cap="none" spc="0" normalizeH="0" baseline="0" noProof="0" dirty="0">
                  <a:ln>
                    <a:noFill/>
                  </a:ln>
                  <a:effectLst/>
                  <a:uLnTx/>
                  <a:uFillTx/>
                  <a:latin typeface="Arial"/>
                  <a:ea typeface="+mn-ea"/>
                  <a:cs typeface="+mn-cs"/>
                </a:rPr>
                <a:t>Performance metrics</a:t>
              </a:r>
            </a:p>
            <a:p>
              <a:pPr marL="628650" lvl="1" indent="-171450" defTabSz="457200">
                <a:spcAft>
                  <a:spcPts val="600"/>
                </a:spcAft>
                <a:buFont typeface="Wingdings" panose="05000000000000000000" pitchFamily="2" charset="2"/>
                <a:buChar char="§"/>
              </a:pPr>
              <a:r>
                <a:rPr kumimoji="0" lang="en-US" sz="1200" b="0" i="0" u="none" strike="noStrike" kern="1200" cap="none" spc="0" normalizeH="0" baseline="0" noProof="0" dirty="0">
                  <a:ln>
                    <a:noFill/>
                  </a:ln>
                  <a:effectLst/>
                  <a:uLnTx/>
                  <a:uFillTx/>
                  <a:latin typeface="Arial"/>
                  <a:ea typeface="+mn-ea"/>
                  <a:cs typeface="+mn-cs"/>
                </a:rPr>
                <a:t>KPIs</a:t>
              </a:r>
            </a:p>
            <a:p>
              <a:pPr marL="171450" marR="0" lvl="0"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latin typeface="Arial"/>
                  <a:ea typeface="+mn-ea"/>
                  <a:cs typeface="+mn-cs"/>
                </a:rPr>
                <a:t>EDI data and transactions sets</a:t>
              </a:r>
            </a:p>
            <a:p>
              <a:pPr marL="628650" lvl="1" indent="-171450" defTabSz="457200">
                <a:spcAft>
                  <a:spcPts val="600"/>
                </a:spcAft>
                <a:buFont typeface="Wingdings" panose="05000000000000000000" pitchFamily="2" charset="2"/>
                <a:buChar char="§"/>
              </a:pPr>
              <a:r>
                <a:rPr kumimoji="0" lang="en-US" sz="1200" b="0" i="0" u="none" strike="noStrike" kern="1200" cap="none" spc="0" normalizeH="0" baseline="0" noProof="0" dirty="0">
                  <a:ln>
                    <a:noFill/>
                  </a:ln>
                  <a:effectLst/>
                  <a:uLnTx/>
                  <a:uFillTx/>
                  <a:latin typeface="Arial"/>
                  <a:ea typeface="+mn-ea"/>
                  <a:cs typeface="+mn-cs"/>
                </a:rPr>
                <a:t>Eligibility and benefits</a:t>
              </a:r>
            </a:p>
            <a:p>
              <a:pPr marL="628650" lvl="1" indent="-171450" defTabSz="457200">
                <a:spcAft>
                  <a:spcPts val="600"/>
                </a:spcAft>
                <a:buFont typeface="Wingdings" panose="05000000000000000000" pitchFamily="2" charset="2"/>
                <a:buChar char="§"/>
              </a:pPr>
              <a:r>
                <a:rPr kumimoji="0" lang="en-US" sz="1200" b="0" i="0" u="none" strike="noStrike" kern="1200" cap="none" spc="0" normalizeH="0" baseline="0" noProof="0" dirty="0">
                  <a:ln>
                    <a:noFill/>
                  </a:ln>
                  <a:effectLst/>
                  <a:uLnTx/>
                  <a:uFillTx/>
                  <a:latin typeface="Arial"/>
                  <a:ea typeface="+mn-ea"/>
                  <a:cs typeface="+mn-cs"/>
                </a:rPr>
                <a:t>Claim status</a:t>
              </a:r>
            </a:p>
            <a:p>
              <a:pPr marL="628650" lvl="1" indent="-171450" defTabSz="457200">
                <a:spcAft>
                  <a:spcPts val="600"/>
                </a:spcAft>
                <a:buFont typeface="Wingdings" panose="05000000000000000000" pitchFamily="2" charset="2"/>
                <a:buChar char="§"/>
              </a:pPr>
              <a:r>
                <a:rPr kumimoji="0" lang="en-US" sz="1200" b="0" i="0" u="none" strike="noStrike" kern="1200" cap="none" spc="0" normalizeH="0" baseline="0" noProof="0" dirty="0">
                  <a:ln>
                    <a:noFill/>
                  </a:ln>
                  <a:effectLst/>
                  <a:uLnTx/>
                  <a:uFillTx/>
                  <a:latin typeface="Arial"/>
                  <a:ea typeface="+mn-ea"/>
                  <a:cs typeface="+mn-cs"/>
                </a:rPr>
                <a:t>Electronic claims attachments</a:t>
              </a:r>
            </a:p>
            <a:p>
              <a:pPr marL="171450" marR="0" lvl="0"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latin typeface="Arial"/>
                  <a:ea typeface="+mn-ea"/>
                  <a:cs typeface="+mn-cs"/>
                </a:rPr>
                <a:t>Staff training and certification</a:t>
              </a:r>
            </a:p>
          </p:txBody>
        </p:sp>
        <p:sp>
          <p:nvSpPr>
            <p:cNvPr id="38" name="Title 1"/>
            <p:cNvSpPr txBox="1">
              <a:spLocks/>
            </p:cNvSpPr>
            <p:nvPr/>
          </p:nvSpPr>
          <p:spPr>
            <a:xfrm>
              <a:off x="756234" y="1779344"/>
              <a:ext cx="2471215" cy="338554"/>
            </a:xfrm>
            <a:prstGeom prst="rect">
              <a:avLst/>
            </a:prstGeom>
          </p:spPr>
          <p:txBody>
            <a:bodyPr vert="horz" wrap="square" lIns="91440" tIns="45720" rIns="91440" bIns="45720" rtlCol="0" anchor="ctr" anchorCtr="0">
              <a:spAutoFit/>
            </a:bodyPr>
            <a:lstStyle>
              <a:lvl1pPr algn="l" defTabSz="342900" rtl="0" eaLnBrk="1" latinLnBrk="0" hangingPunct="1">
                <a:lnSpc>
                  <a:spcPct val="100000"/>
                </a:lnSpc>
                <a:spcBef>
                  <a:spcPct val="0"/>
                </a:spcBef>
                <a:buNone/>
                <a:defRPr sz="28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a:ln>
                    <a:noFill/>
                  </a:ln>
                  <a:solidFill>
                    <a:srgbClr val="003A5D"/>
                  </a:solidFill>
                  <a:effectLst/>
                  <a:uLnTx/>
                  <a:uFillTx/>
                  <a:latin typeface="Arial"/>
                  <a:ea typeface="+mj-ea"/>
                  <a:cs typeface="+mj-cs"/>
                </a:rPr>
                <a:t>Potential energy = stored energy</a:t>
              </a:r>
            </a:p>
          </p:txBody>
        </p:sp>
      </p:grpSp>
      <p:grpSp>
        <p:nvGrpSpPr>
          <p:cNvPr id="53" name="Group 52"/>
          <p:cNvGrpSpPr/>
          <p:nvPr/>
        </p:nvGrpSpPr>
        <p:grpSpPr>
          <a:xfrm>
            <a:off x="7538501" y="1328507"/>
            <a:ext cx="4087368" cy="3959352"/>
            <a:chOff x="3501329" y="1485084"/>
            <a:chExt cx="2557818" cy="4635790"/>
          </a:xfrm>
        </p:grpSpPr>
        <p:sp>
          <p:nvSpPr>
            <p:cNvPr id="54" name="Rectangle 53"/>
            <p:cNvSpPr/>
            <p:nvPr/>
          </p:nvSpPr>
          <p:spPr>
            <a:xfrm>
              <a:off x="3501329" y="1485084"/>
              <a:ext cx="2557818" cy="4635790"/>
            </a:xfrm>
            <a:prstGeom prst="rect">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5" name="TextBox 54"/>
            <p:cNvSpPr txBox="1"/>
            <p:nvPr/>
          </p:nvSpPr>
          <p:spPr>
            <a:xfrm>
              <a:off x="3503671" y="2239296"/>
              <a:ext cx="2555476" cy="3347359"/>
            </a:xfrm>
            <a:prstGeom prst="rect">
              <a:avLst/>
            </a:prstGeom>
            <a:noFill/>
          </p:spPr>
          <p:txBody>
            <a:bodyPr wrap="square" rtlCol="0">
              <a:spAutoFit/>
            </a:bodyPr>
            <a:lstStyle/>
            <a:p>
              <a:pPr marL="171450" marR="0" lvl="0" indent="-171450" algn="l" defTabSz="457200" rtl="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latin typeface="Arial"/>
                  <a:ea typeface="+mn-ea"/>
                  <a:cs typeface="+mn-cs"/>
                </a:rPr>
                <a:t>The future revenue cycle will not tolerate inefficiency</a:t>
              </a:r>
            </a:p>
            <a:p>
              <a:pPr marL="171450" marR="0" lvl="0" indent="-171450" algn="l" defTabSz="457200" rtl="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latin typeface="Arial"/>
                  <a:ea typeface="+mn-ea"/>
                  <a:cs typeface="+mn-cs"/>
                </a:rPr>
                <a:t>Past RCM investments will return their stated ROI or be terminated/replaced</a:t>
              </a:r>
            </a:p>
            <a:p>
              <a:pPr marL="171450" marR="0" lvl="0" indent="-171450" algn="l" defTabSz="457200" rtl="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latin typeface="Arial"/>
                  <a:ea typeface="+mn-ea"/>
                  <a:cs typeface="+mn-cs"/>
                </a:rPr>
                <a:t>Merger and acquisitions decisions or non-decisions will be scrutinized</a:t>
              </a:r>
            </a:p>
            <a:p>
              <a:pPr marL="628650" lvl="1" indent="-171450" defTabSz="457200">
                <a:lnSpc>
                  <a:spcPct val="150000"/>
                </a:lnSpc>
                <a:spcAft>
                  <a:spcPts val="600"/>
                </a:spcAft>
                <a:buFont typeface="Wingdings" panose="05000000000000000000" pitchFamily="2" charset="2"/>
                <a:buChar char="§"/>
              </a:pPr>
              <a:r>
                <a:rPr kumimoji="0" lang="en-US" sz="1200" b="0" i="0" u="none" strike="noStrike" kern="1200" cap="none" spc="0" normalizeH="0" baseline="0" noProof="0" dirty="0">
                  <a:ln>
                    <a:noFill/>
                  </a:ln>
                  <a:effectLst/>
                  <a:uLnTx/>
                  <a:uFillTx/>
                  <a:latin typeface="Arial"/>
                  <a:ea typeface="+mn-ea"/>
                  <a:cs typeface="+mn-cs"/>
                </a:rPr>
                <a:t>Centralization and standardization is becoming more Necessary</a:t>
              </a:r>
            </a:p>
            <a:p>
              <a:pPr marL="171450" marR="0" lvl="0" indent="-171450" algn="l" defTabSz="457200" rtl="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latin typeface="Arial"/>
                  <a:ea typeface="+mn-ea"/>
                  <a:cs typeface="+mn-cs"/>
                </a:rPr>
                <a:t>Bots and AI will not replace outsourcing decisions… May accelerate them</a:t>
              </a:r>
            </a:p>
          </p:txBody>
        </p:sp>
        <p:sp>
          <p:nvSpPr>
            <p:cNvPr id="56" name="Title 1"/>
            <p:cNvSpPr txBox="1">
              <a:spLocks/>
            </p:cNvSpPr>
            <p:nvPr/>
          </p:nvSpPr>
          <p:spPr>
            <a:xfrm>
              <a:off x="3501329" y="1497400"/>
              <a:ext cx="2557818" cy="584775"/>
            </a:xfrm>
            <a:prstGeom prst="rect">
              <a:avLst/>
            </a:prstGeom>
          </p:spPr>
          <p:txBody>
            <a:bodyPr vert="horz" wrap="square" lIns="91440" tIns="45720" rIns="91440" bIns="45720" rtlCol="0" anchor="ctr" anchorCtr="0">
              <a:spAutoFit/>
            </a:bodyPr>
            <a:lstStyle>
              <a:lvl1pPr algn="l" defTabSz="342900" rtl="0" eaLnBrk="1" latinLnBrk="0" hangingPunct="1">
                <a:lnSpc>
                  <a:spcPct val="100000"/>
                </a:lnSpc>
                <a:spcBef>
                  <a:spcPct val="0"/>
                </a:spcBef>
                <a:buNone/>
                <a:defRPr sz="28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a:ln>
                    <a:noFill/>
                  </a:ln>
                  <a:solidFill>
                    <a:srgbClr val="68A2B9"/>
                  </a:solidFill>
                  <a:effectLst/>
                  <a:uLnTx/>
                  <a:uFillTx/>
                  <a:latin typeface="Arial"/>
                  <a:ea typeface="+mj-ea"/>
                  <a:cs typeface="+mj-cs"/>
                </a:rPr>
                <a:t>Kinetic energy = energy that an object or system has because it’s moving</a:t>
              </a:r>
            </a:p>
          </p:txBody>
        </p:sp>
      </p:grpSp>
      <p:sp>
        <p:nvSpPr>
          <p:cNvPr id="3" name="Isosceles Triangle 2">
            <a:extLst>
              <a:ext uri="{FF2B5EF4-FFF2-40B4-BE49-F238E27FC236}">
                <a16:creationId xmlns:a16="http://schemas.microsoft.com/office/drawing/2014/main" id="{5EF512E7-5323-2B9D-1C0E-5A4D8D5B9041}"/>
              </a:ext>
            </a:extLst>
          </p:cNvPr>
          <p:cNvSpPr/>
          <p:nvPr/>
        </p:nvSpPr>
        <p:spPr>
          <a:xfrm rot="5400000">
            <a:off x="4164904" y="2064788"/>
            <a:ext cx="3960245" cy="2485900"/>
          </a:xfrm>
          <a:prstGeom prst="triangle">
            <a:avLst>
              <a:gd name="adj" fmla="val 50000"/>
            </a:avLst>
          </a:prstGeom>
          <a:solidFill>
            <a:schemeClr val="accent2"/>
          </a:solidFill>
          <a:ln w="28575" cap="flat" cmpd="sng" algn="ctr">
            <a:solidFill>
              <a:schemeClr val="accent2">
                <a:lumMod val="75000"/>
              </a:schemeClr>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chemeClr val="accent2"/>
              </a:solidFill>
              <a:effectLst/>
              <a:uLnTx/>
              <a:uFillTx/>
              <a:latin typeface="Arial"/>
              <a:ea typeface="+mn-ea"/>
              <a:cs typeface="+mn-cs"/>
            </a:endParaRPr>
          </a:p>
        </p:txBody>
      </p:sp>
      <p:sp>
        <p:nvSpPr>
          <p:cNvPr id="6" name="TextBox 5">
            <a:extLst>
              <a:ext uri="{FF2B5EF4-FFF2-40B4-BE49-F238E27FC236}">
                <a16:creationId xmlns:a16="http://schemas.microsoft.com/office/drawing/2014/main" id="{F3E3DAF7-29BD-9F14-CAF2-EFFC9712B6A0}"/>
              </a:ext>
            </a:extLst>
          </p:cNvPr>
          <p:cNvSpPr txBox="1"/>
          <p:nvPr/>
        </p:nvSpPr>
        <p:spPr>
          <a:xfrm>
            <a:off x="5002342" y="2751304"/>
            <a:ext cx="181088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chemeClr val="bg1"/>
                </a:solidFill>
                <a:effectLst/>
                <a:uLnTx/>
                <a:uFillTx/>
                <a:latin typeface="Arial"/>
                <a:ea typeface="+mn-ea"/>
                <a:cs typeface="+mn-cs"/>
              </a:rPr>
              <a:t>Is your RCM performance fully realized? </a:t>
            </a:r>
          </a:p>
        </p:txBody>
      </p:sp>
    </p:spTree>
    <p:extLst>
      <p:ext uri="{BB962C8B-B14F-4D97-AF65-F5344CB8AC3E}">
        <p14:creationId xmlns:p14="http://schemas.microsoft.com/office/powerpoint/2010/main" val="248461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684071" y="2305615"/>
            <a:ext cx="10823857" cy="2246769"/>
          </a:xfrm>
        </p:spPr>
        <p:txBody>
          <a:bodyPr/>
          <a:lstStyle/>
          <a:p>
            <a:r>
              <a:rPr lang="en-US" dirty="0"/>
              <a:t>Clinically integrated revenue cycle was/is characterized by investment</a:t>
            </a:r>
            <a:br>
              <a:rPr lang="en-US" dirty="0"/>
            </a:br>
            <a:br>
              <a:rPr lang="en-US" dirty="0"/>
            </a:br>
            <a:r>
              <a:rPr lang="en-US" dirty="0"/>
              <a:t>Kinetic revenue cycle will be characterized by results and performance </a:t>
            </a:r>
          </a:p>
        </p:txBody>
      </p:sp>
    </p:spTree>
    <p:extLst>
      <p:ext uri="{BB962C8B-B14F-4D97-AF65-F5344CB8AC3E}">
        <p14:creationId xmlns:p14="http://schemas.microsoft.com/office/powerpoint/2010/main" val="3180172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extBox 94">
            <a:extLst>
              <a:ext uri="{FF2B5EF4-FFF2-40B4-BE49-F238E27FC236}">
                <a16:creationId xmlns:a16="http://schemas.microsoft.com/office/drawing/2014/main" id="{5F11B279-E607-5CEB-7267-E774D3814CAE}"/>
              </a:ext>
            </a:extLst>
          </p:cNvPr>
          <p:cNvSpPr txBox="1"/>
          <p:nvPr/>
        </p:nvSpPr>
        <p:spPr>
          <a:xfrm>
            <a:off x="7120984" y="1159418"/>
            <a:ext cx="4483646" cy="4524315"/>
          </a:xfrm>
          <a:prstGeom prst="rect">
            <a:avLst/>
          </a:prstGeom>
          <a:noFill/>
          <a:ln>
            <a:noFill/>
          </a:ln>
        </p:spPr>
        <p:txBody>
          <a:bodyPr wrap="square" rtlCol="0">
            <a:spAutoFit/>
          </a:bodyPr>
          <a:lstStyle/>
          <a:p>
            <a:pPr marL="285750" marR="0" lvl="0" indent="-285750" defTabSz="91440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i="0" u="none" strike="noStrike" kern="0" cap="none" spc="0" normalizeH="0" baseline="0" noProof="0" dirty="0">
                <a:ln>
                  <a:noFill/>
                </a:ln>
                <a:solidFill>
                  <a:schemeClr val="accent1"/>
                </a:solidFill>
                <a:effectLst/>
                <a:uLnTx/>
                <a:uFillTx/>
              </a:rPr>
              <a:t>The tools, technology, and processes are all available today.   (Do NOT</a:t>
            </a:r>
            <a:r>
              <a:rPr kumimoji="0" lang="en-US" i="0" u="none" strike="noStrike" kern="0" cap="none" spc="0" normalizeH="0" noProof="0" dirty="0">
                <a:ln>
                  <a:noFill/>
                </a:ln>
                <a:solidFill>
                  <a:schemeClr val="accent1"/>
                </a:solidFill>
                <a:effectLst/>
                <a:uLnTx/>
                <a:uFillTx/>
              </a:rPr>
              <a:t> NEED AI)</a:t>
            </a:r>
            <a:endParaRPr kumimoji="0" lang="en-US" i="0" u="none" strike="noStrike" kern="0" cap="none" spc="0" normalizeH="0" baseline="0" noProof="0" dirty="0">
              <a:ln>
                <a:noFill/>
              </a:ln>
              <a:solidFill>
                <a:schemeClr val="accent1"/>
              </a:solidFill>
              <a:effectLst/>
              <a:uLnTx/>
              <a:uFillTx/>
            </a:endParaRPr>
          </a:p>
          <a:p>
            <a:pPr marL="742950" lvl="1" indent="-285750" fontAlgn="base">
              <a:spcBef>
                <a:spcPct val="0"/>
              </a:spcBef>
              <a:spcAft>
                <a:spcPct val="0"/>
              </a:spcAft>
              <a:buFont typeface="Wingdings" panose="05000000000000000000" pitchFamily="2" charset="2"/>
              <a:buChar char="§"/>
            </a:pPr>
            <a:r>
              <a:rPr kumimoji="0" lang="en-US" i="0" u="none" strike="noStrike" kern="0" cap="none" spc="0" normalizeH="0" baseline="0" noProof="0" dirty="0">
                <a:ln>
                  <a:noFill/>
                </a:ln>
                <a:solidFill>
                  <a:schemeClr val="accent1"/>
                </a:solidFill>
                <a:effectLst/>
                <a:uLnTx/>
                <a:uFillTx/>
              </a:rPr>
              <a:t>Many providers are doing some of these but few providers are doing all well</a:t>
            </a:r>
          </a:p>
          <a:p>
            <a:pPr marL="285750" marR="0" lvl="0" indent="-285750" defTabSz="914400" eaLnBrk="1" fontAlgn="base" latinLnBrk="0" hangingPunct="1">
              <a:lnSpc>
                <a:spcPct val="100000"/>
              </a:lnSpc>
              <a:spcBef>
                <a:spcPct val="0"/>
              </a:spcBef>
              <a:spcAft>
                <a:spcPct val="0"/>
              </a:spcAft>
              <a:buClrTx/>
              <a:buSzTx/>
              <a:buFont typeface="Wingdings" panose="05000000000000000000" pitchFamily="2" charset="2"/>
              <a:buChar char="§"/>
              <a:tabLst/>
              <a:defRPr/>
            </a:pPr>
            <a:endParaRPr kumimoji="0" lang="en-US" i="0" u="none" strike="noStrike" kern="0" cap="none" spc="0" normalizeH="0" baseline="0" noProof="0" dirty="0">
              <a:ln>
                <a:noFill/>
              </a:ln>
              <a:solidFill>
                <a:schemeClr val="accent1"/>
              </a:solidFill>
              <a:effectLst/>
              <a:uLnTx/>
              <a:uFillTx/>
            </a:endParaRPr>
          </a:p>
          <a:p>
            <a:pPr marL="285750" marR="0" lvl="0" indent="-285750" defTabSz="91440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i="0" u="none" strike="noStrike" kern="0" cap="none" spc="0" normalizeH="0" baseline="0" noProof="0" dirty="0">
                <a:ln>
                  <a:noFill/>
                </a:ln>
                <a:solidFill>
                  <a:schemeClr val="accent1"/>
                </a:solidFill>
                <a:effectLst/>
                <a:uLnTx/>
                <a:uFillTx/>
              </a:rPr>
              <a:t>The goals and benefits are well understood</a:t>
            </a:r>
          </a:p>
          <a:p>
            <a:pPr marL="285750" marR="0" lvl="0" indent="-285750" defTabSz="914400" eaLnBrk="1" fontAlgn="base" latinLnBrk="0" hangingPunct="1">
              <a:lnSpc>
                <a:spcPct val="100000"/>
              </a:lnSpc>
              <a:spcBef>
                <a:spcPct val="0"/>
              </a:spcBef>
              <a:spcAft>
                <a:spcPct val="0"/>
              </a:spcAft>
              <a:buClrTx/>
              <a:buSzTx/>
              <a:buFont typeface="Wingdings" panose="05000000000000000000" pitchFamily="2" charset="2"/>
              <a:buChar char="§"/>
              <a:tabLst/>
              <a:defRPr/>
            </a:pPr>
            <a:endParaRPr kumimoji="0" lang="en-US" i="0" u="none" strike="noStrike" kern="0" cap="none" spc="0" normalizeH="0" baseline="0" noProof="0" dirty="0">
              <a:ln>
                <a:noFill/>
              </a:ln>
              <a:solidFill>
                <a:schemeClr val="accent1"/>
              </a:solidFill>
              <a:effectLst/>
              <a:uLnTx/>
              <a:uFillTx/>
            </a:endParaRPr>
          </a:p>
          <a:p>
            <a:pPr marL="285750" marR="0" lvl="0" indent="-285750" defTabSz="91440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i="0" u="none" strike="noStrike" kern="0" cap="none" spc="0" normalizeH="0" baseline="0" noProof="0" dirty="0">
                <a:ln>
                  <a:noFill/>
                </a:ln>
                <a:solidFill>
                  <a:schemeClr val="accent1"/>
                </a:solidFill>
                <a:effectLst/>
                <a:uLnTx/>
                <a:uFillTx/>
              </a:rPr>
              <a:t>Time and resources seen as a major barrier to achieving goals</a:t>
            </a:r>
          </a:p>
          <a:p>
            <a:pPr marL="285750" marR="0" lvl="0" indent="-285750" defTabSz="914400" eaLnBrk="1" fontAlgn="base" latinLnBrk="0" hangingPunct="1">
              <a:lnSpc>
                <a:spcPct val="100000"/>
              </a:lnSpc>
              <a:spcBef>
                <a:spcPct val="0"/>
              </a:spcBef>
              <a:spcAft>
                <a:spcPct val="0"/>
              </a:spcAft>
              <a:buClrTx/>
              <a:buSzTx/>
              <a:buFont typeface="Wingdings" panose="05000000000000000000" pitchFamily="2" charset="2"/>
              <a:buChar char="§"/>
              <a:tabLst/>
              <a:defRPr/>
            </a:pPr>
            <a:endParaRPr kumimoji="0" lang="en-US" i="0" u="none" strike="noStrike" kern="0" cap="none" spc="0" normalizeH="0" baseline="0" noProof="0" dirty="0">
              <a:ln>
                <a:noFill/>
              </a:ln>
              <a:solidFill>
                <a:schemeClr val="accent1"/>
              </a:solidFill>
              <a:effectLst/>
              <a:uLnTx/>
              <a:uFillTx/>
            </a:endParaRPr>
          </a:p>
          <a:p>
            <a:pPr marL="285750" marR="0" lvl="0" indent="-285750" defTabSz="91440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i="0" u="none" strike="noStrike" kern="0" cap="none" spc="0" normalizeH="0" baseline="0" noProof="0" dirty="0">
                <a:ln>
                  <a:noFill/>
                </a:ln>
                <a:solidFill>
                  <a:schemeClr val="accent1"/>
                </a:solidFill>
                <a:effectLst/>
                <a:uLnTx/>
                <a:uFillTx/>
              </a:rPr>
              <a:t>The next generation of RCM cannot accept excuses from vendors and staff</a:t>
            </a:r>
          </a:p>
          <a:p>
            <a:pPr marL="285750" marR="0" lvl="0" indent="-285750" defTabSz="914400" eaLnBrk="1" fontAlgn="base" latinLnBrk="0" hangingPunct="1">
              <a:lnSpc>
                <a:spcPct val="100000"/>
              </a:lnSpc>
              <a:spcBef>
                <a:spcPct val="0"/>
              </a:spcBef>
              <a:spcAft>
                <a:spcPct val="0"/>
              </a:spcAft>
              <a:buClrTx/>
              <a:buSzTx/>
              <a:buFont typeface="Wingdings" panose="05000000000000000000" pitchFamily="2" charset="2"/>
              <a:buChar char="§"/>
              <a:tabLst/>
              <a:defRPr/>
            </a:pPr>
            <a:endParaRPr kumimoji="0" lang="en-US" i="0" u="none" strike="noStrike" kern="0" cap="none" spc="0" normalizeH="0" baseline="0" noProof="0" dirty="0">
              <a:ln>
                <a:noFill/>
              </a:ln>
              <a:solidFill>
                <a:schemeClr val="accent1"/>
              </a:solidFill>
              <a:effectLst/>
              <a:uLnTx/>
              <a:uFillTx/>
            </a:endParaRPr>
          </a:p>
        </p:txBody>
      </p:sp>
      <p:grpSp>
        <p:nvGrpSpPr>
          <p:cNvPr id="67" name="Group 66">
            <a:extLst>
              <a:ext uri="{FF2B5EF4-FFF2-40B4-BE49-F238E27FC236}">
                <a16:creationId xmlns:a16="http://schemas.microsoft.com/office/drawing/2014/main" id="{76BD6D44-B208-E96D-C422-130244A0D4FF}"/>
              </a:ext>
            </a:extLst>
          </p:cNvPr>
          <p:cNvGrpSpPr/>
          <p:nvPr/>
        </p:nvGrpSpPr>
        <p:grpSpPr>
          <a:xfrm>
            <a:off x="623753" y="218864"/>
            <a:ext cx="6148240" cy="6420272"/>
            <a:chOff x="633913" y="353046"/>
            <a:chExt cx="6148240" cy="6420272"/>
          </a:xfrm>
        </p:grpSpPr>
        <p:sp>
          <p:nvSpPr>
            <p:cNvPr id="4" name="Oval 5"/>
            <p:cNvSpPr>
              <a:spLocks noChangeArrowheads="1"/>
            </p:cNvSpPr>
            <p:nvPr/>
          </p:nvSpPr>
          <p:spPr bwMode="auto">
            <a:xfrm>
              <a:off x="1513473" y="1342331"/>
              <a:ext cx="4389120" cy="4441702"/>
            </a:xfrm>
            <a:prstGeom prst="ellipse">
              <a:avLst/>
            </a:prstGeom>
            <a:noFill/>
            <a:ln w="38100" cap="flat">
              <a:solidFill>
                <a:schemeClr val="tx2">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8" name="Oval 37">
              <a:extLst>
                <a:ext uri="{FF2B5EF4-FFF2-40B4-BE49-F238E27FC236}">
                  <a16:creationId xmlns:a16="http://schemas.microsoft.com/office/drawing/2014/main" id="{F4C9736F-99CB-5D85-41F1-8E706B87B780}"/>
                </a:ext>
              </a:extLst>
            </p:cNvPr>
            <p:cNvSpPr/>
            <p:nvPr/>
          </p:nvSpPr>
          <p:spPr>
            <a:xfrm>
              <a:off x="2336433" y="2191582"/>
              <a:ext cx="2743200" cy="2743200"/>
            </a:xfrm>
            <a:prstGeom prst="ellipse">
              <a:avLst/>
            </a:prstGeom>
            <a:solidFill>
              <a:schemeClr val="accent4">
                <a:lumMod val="20000"/>
                <a:lumOff val="80000"/>
                <a:alpha val="48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cxnSp>
          <p:nvCxnSpPr>
            <p:cNvPr id="43" name="Straight Arrow Connector 42">
              <a:extLst>
                <a:ext uri="{FF2B5EF4-FFF2-40B4-BE49-F238E27FC236}">
                  <a16:creationId xmlns:a16="http://schemas.microsoft.com/office/drawing/2014/main" id="{C77252FB-59C1-77DD-2A01-2079F9D1B6D9}"/>
                </a:ext>
              </a:extLst>
            </p:cNvPr>
            <p:cNvCxnSpPr>
              <a:cxnSpLocks/>
            </p:cNvCxnSpPr>
            <p:nvPr/>
          </p:nvCxnSpPr>
          <p:spPr>
            <a:xfrm>
              <a:off x="2526415" y="2367155"/>
              <a:ext cx="541479" cy="573362"/>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46" name="Straight Arrow Connector 45">
              <a:extLst>
                <a:ext uri="{FF2B5EF4-FFF2-40B4-BE49-F238E27FC236}">
                  <a16:creationId xmlns:a16="http://schemas.microsoft.com/office/drawing/2014/main" id="{FE7BF698-B20E-55E8-9428-05A9222958AE}"/>
                </a:ext>
              </a:extLst>
            </p:cNvPr>
            <p:cNvCxnSpPr>
              <a:cxnSpLocks/>
              <a:stCxn id="37" idx="0"/>
            </p:cNvCxnSpPr>
            <p:nvPr/>
          </p:nvCxnSpPr>
          <p:spPr>
            <a:xfrm flipH="1" flipV="1">
              <a:off x="3701905" y="1845251"/>
              <a:ext cx="6128" cy="849251"/>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50" name="Straight Arrow Connector 49">
              <a:extLst>
                <a:ext uri="{FF2B5EF4-FFF2-40B4-BE49-F238E27FC236}">
                  <a16:creationId xmlns:a16="http://schemas.microsoft.com/office/drawing/2014/main" id="{814B12DB-D5FB-AF60-368A-4B4672B21D30}"/>
                </a:ext>
              </a:extLst>
            </p:cNvPr>
            <p:cNvCxnSpPr>
              <a:cxnSpLocks/>
            </p:cNvCxnSpPr>
            <p:nvPr/>
          </p:nvCxnSpPr>
          <p:spPr>
            <a:xfrm flipV="1">
              <a:off x="4281803" y="2341453"/>
              <a:ext cx="540554" cy="597880"/>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62" name="Straight Arrow Connector 61">
              <a:extLst>
                <a:ext uri="{FF2B5EF4-FFF2-40B4-BE49-F238E27FC236}">
                  <a16:creationId xmlns:a16="http://schemas.microsoft.com/office/drawing/2014/main" id="{493C27B3-EB32-A895-26D9-1CF1FD31586D}"/>
                </a:ext>
              </a:extLst>
            </p:cNvPr>
            <p:cNvCxnSpPr>
              <a:cxnSpLocks/>
              <a:endCxn id="37" idx="6"/>
            </p:cNvCxnSpPr>
            <p:nvPr/>
          </p:nvCxnSpPr>
          <p:spPr>
            <a:xfrm flipH="1" flipV="1">
              <a:off x="4576713" y="3563182"/>
              <a:ext cx="715438" cy="10886"/>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66" name="Straight Arrow Connector 65">
              <a:extLst>
                <a:ext uri="{FF2B5EF4-FFF2-40B4-BE49-F238E27FC236}">
                  <a16:creationId xmlns:a16="http://schemas.microsoft.com/office/drawing/2014/main" id="{8404758C-08FD-E090-411A-6AA4D28A2D7F}"/>
                </a:ext>
              </a:extLst>
            </p:cNvPr>
            <p:cNvCxnSpPr>
              <a:cxnSpLocks/>
            </p:cNvCxnSpPr>
            <p:nvPr/>
          </p:nvCxnSpPr>
          <p:spPr>
            <a:xfrm flipV="1">
              <a:off x="2470829" y="4202235"/>
              <a:ext cx="597543" cy="570763"/>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8" name="Freeform 9">
              <a:extLst>
                <a:ext uri="{FF2B5EF4-FFF2-40B4-BE49-F238E27FC236}">
                  <a16:creationId xmlns:a16="http://schemas.microsoft.com/office/drawing/2014/main" id="{77CA5600-B3DC-8E1F-7D2D-B75D0CCCB31C}"/>
                </a:ext>
              </a:extLst>
            </p:cNvPr>
            <p:cNvSpPr>
              <a:spLocks/>
            </p:cNvSpPr>
            <p:nvPr/>
          </p:nvSpPr>
          <p:spPr bwMode="auto">
            <a:xfrm>
              <a:off x="2924665" y="353046"/>
              <a:ext cx="1554480" cy="1554480"/>
            </a:xfrm>
            <a:custGeom>
              <a:avLst/>
              <a:gdLst>
                <a:gd name="T0" fmla="*/ 133 w 368"/>
                <a:gd name="T1" fmla="*/ 28 h 368"/>
                <a:gd name="T2" fmla="*/ 340 w 368"/>
                <a:gd name="T3" fmla="*/ 133 h 368"/>
                <a:gd name="T4" fmla="*/ 235 w 368"/>
                <a:gd name="T5" fmla="*/ 340 h 368"/>
                <a:gd name="T6" fmla="*/ 28 w 368"/>
                <a:gd name="T7" fmla="*/ 235 h 368"/>
                <a:gd name="T8" fmla="*/ 133 w 368"/>
                <a:gd name="T9" fmla="*/ 28 h 368"/>
              </a:gdLst>
              <a:ahLst/>
              <a:cxnLst>
                <a:cxn ang="0">
                  <a:pos x="T0" y="T1"/>
                </a:cxn>
                <a:cxn ang="0">
                  <a:pos x="T2" y="T3"/>
                </a:cxn>
                <a:cxn ang="0">
                  <a:pos x="T4" y="T5"/>
                </a:cxn>
                <a:cxn ang="0">
                  <a:pos x="T6" y="T7"/>
                </a:cxn>
                <a:cxn ang="0">
                  <a:pos x="T8" y="T9"/>
                </a:cxn>
              </a:cxnLst>
              <a:rect l="0" t="0" r="r" b="b"/>
              <a:pathLst>
                <a:path w="368" h="368">
                  <a:moveTo>
                    <a:pt x="133" y="28"/>
                  </a:moveTo>
                  <a:cubicBezTo>
                    <a:pt x="219" y="0"/>
                    <a:pt x="312" y="47"/>
                    <a:pt x="340" y="133"/>
                  </a:cubicBezTo>
                  <a:cubicBezTo>
                    <a:pt x="368" y="220"/>
                    <a:pt x="321" y="312"/>
                    <a:pt x="235" y="340"/>
                  </a:cubicBezTo>
                  <a:cubicBezTo>
                    <a:pt x="148" y="368"/>
                    <a:pt x="56" y="321"/>
                    <a:pt x="28" y="235"/>
                  </a:cubicBezTo>
                  <a:cubicBezTo>
                    <a:pt x="0" y="149"/>
                    <a:pt x="47" y="56"/>
                    <a:pt x="133" y="28"/>
                  </a:cubicBezTo>
                  <a:close/>
                </a:path>
              </a:pathLst>
            </a:custGeom>
            <a:solidFill>
              <a:schemeClr val="accent1"/>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Avoidable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denials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eliminated </a:t>
              </a:r>
            </a:p>
          </p:txBody>
        </p:sp>
        <p:sp>
          <p:nvSpPr>
            <p:cNvPr id="10" name="Freeform 9">
              <a:extLst>
                <a:ext uri="{FF2B5EF4-FFF2-40B4-BE49-F238E27FC236}">
                  <a16:creationId xmlns:a16="http://schemas.microsoft.com/office/drawing/2014/main" id="{41EB6BE2-4478-2707-4712-6FC407E2BB8B}"/>
                </a:ext>
              </a:extLst>
            </p:cNvPr>
            <p:cNvSpPr>
              <a:spLocks/>
            </p:cNvSpPr>
            <p:nvPr/>
          </p:nvSpPr>
          <p:spPr bwMode="auto">
            <a:xfrm>
              <a:off x="4557075" y="1068011"/>
              <a:ext cx="1554480" cy="1554480"/>
            </a:xfrm>
            <a:custGeom>
              <a:avLst/>
              <a:gdLst>
                <a:gd name="T0" fmla="*/ 133 w 368"/>
                <a:gd name="T1" fmla="*/ 28 h 368"/>
                <a:gd name="T2" fmla="*/ 340 w 368"/>
                <a:gd name="T3" fmla="*/ 133 h 368"/>
                <a:gd name="T4" fmla="*/ 235 w 368"/>
                <a:gd name="T5" fmla="*/ 340 h 368"/>
                <a:gd name="T6" fmla="*/ 28 w 368"/>
                <a:gd name="T7" fmla="*/ 235 h 368"/>
                <a:gd name="T8" fmla="*/ 133 w 368"/>
                <a:gd name="T9" fmla="*/ 28 h 368"/>
              </a:gdLst>
              <a:ahLst/>
              <a:cxnLst>
                <a:cxn ang="0">
                  <a:pos x="T0" y="T1"/>
                </a:cxn>
                <a:cxn ang="0">
                  <a:pos x="T2" y="T3"/>
                </a:cxn>
                <a:cxn ang="0">
                  <a:pos x="T4" y="T5"/>
                </a:cxn>
                <a:cxn ang="0">
                  <a:pos x="T6" y="T7"/>
                </a:cxn>
                <a:cxn ang="0">
                  <a:pos x="T8" y="T9"/>
                </a:cxn>
              </a:cxnLst>
              <a:rect l="0" t="0" r="r" b="b"/>
              <a:pathLst>
                <a:path w="368" h="368">
                  <a:moveTo>
                    <a:pt x="133" y="28"/>
                  </a:moveTo>
                  <a:cubicBezTo>
                    <a:pt x="219" y="0"/>
                    <a:pt x="312" y="47"/>
                    <a:pt x="340" y="133"/>
                  </a:cubicBezTo>
                  <a:cubicBezTo>
                    <a:pt x="368" y="220"/>
                    <a:pt x="321" y="312"/>
                    <a:pt x="235" y="340"/>
                  </a:cubicBezTo>
                  <a:cubicBezTo>
                    <a:pt x="148" y="368"/>
                    <a:pt x="56" y="321"/>
                    <a:pt x="28" y="235"/>
                  </a:cubicBezTo>
                  <a:cubicBezTo>
                    <a:pt x="0" y="149"/>
                    <a:pt x="47" y="56"/>
                    <a:pt x="133" y="28"/>
                  </a:cubicBezTo>
                  <a:close/>
                </a:path>
              </a:pathLst>
            </a:custGeom>
            <a:solidFill>
              <a:schemeClr val="accent4">
                <a:lumMod val="75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Point-of-service collections mechanized</a:t>
              </a:r>
            </a:p>
          </p:txBody>
        </p:sp>
        <p:sp>
          <p:nvSpPr>
            <p:cNvPr id="11" name="Freeform 9">
              <a:extLst>
                <a:ext uri="{FF2B5EF4-FFF2-40B4-BE49-F238E27FC236}">
                  <a16:creationId xmlns:a16="http://schemas.microsoft.com/office/drawing/2014/main" id="{B45744A2-9EEC-C87C-3DED-0EAB4E34E6FB}"/>
                </a:ext>
              </a:extLst>
            </p:cNvPr>
            <p:cNvSpPr>
              <a:spLocks/>
            </p:cNvSpPr>
            <p:nvPr/>
          </p:nvSpPr>
          <p:spPr bwMode="auto">
            <a:xfrm>
              <a:off x="5227673" y="2786374"/>
              <a:ext cx="1554480" cy="1554480"/>
            </a:xfrm>
            <a:custGeom>
              <a:avLst/>
              <a:gdLst>
                <a:gd name="T0" fmla="*/ 133 w 368"/>
                <a:gd name="T1" fmla="*/ 28 h 368"/>
                <a:gd name="T2" fmla="*/ 340 w 368"/>
                <a:gd name="T3" fmla="*/ 133 h 368"/>
                <a:gd name="T4" fmla="*/ 235 w 368"/>
                <a:gd name="T5" fmla="*/ 340 h 368"/>
                <a:gd name="T6" fmla="*/ 28 w 368"/>
                <a:gd name="T7" fmla="*/ 235 h 368"/>
                <a:gd name="T8" fmla="*/ 133 w 368"/>
                <a:gd name="T9" fmla="*/ 28 h 368"/>
              </a:gdLst>
              <a:ahLst/>
              <a:cxnLst>
                <a:cxn ang="0">
                  <a:pos x="T0" y="T1"/>
                </a:cxn>
                <a:cxn ang="0">
                  <a:pos x="T2" y="T3"/>
                </a:cxn>
                <a:cxn ang="0">
                  <a:pos x="T4" y="T5"/>
                </a:cxn>
                <a:cxn ang="0">
                  <a:pos x="T6" y="T7"/>
                </a:cxn>
                <a:cxn ang="0">
                  <a:pos x="T8" y="T9"/>
                </a:cxn>
              </a:cxnLst>
              <a:rect l="0" t="0" r="r" b="b"/>
              <a:pathLst>
                <a:path w="368" h="368">
                  <a:moveTo>
                    <a:pt x="133" y="28"/>
                  </a:moveTo>
                  <a:cubicBezTo>
                    <a:pt x="219" y="0"/>
                    <a:pt x="312" y="47"/>
                    <a:pt x="340" y="133"/>
                  </a:cubicBezTo>
                  <a:cubicBezTo>
                    <a:pt x="368" y="220"/>
                    <a:pt x="321" y="312"/>
                    <a:pt x="235" y="340"/>
                  </a:cubicBezTo>
                  <a:cubicBezTo>
                    <a:pt x="148" y="368"/>
                    <a:pt x="56" y="321"/>
                    <a:pt x="28" y="235"/>
                  </a:cubicBezTo>
                  <a:cubicBezTo>
                    <a:pt x="0" y="149"/>
                    <a:pt x="47" y="56"/>
                    <a:pt x="133" y="28"/>
                  </a:cubicBezTo>
                  <a:close/>
                </a:path>
              </a:pathLst>
            </a:custGeom>
            <a:solidFill>
              <a:schemeClr val="accent1">
                <a:lumMod val="90000"/>
                <a:lumOff val="10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Duplication and redundancy removed</a:t>
              </a:r>
            </a:p>
          </p:txBody>
        </p:sp>
        <p:sp>
          <p:nvSpPr>
            <p:cNvPr id="12" name="Freeform 9">
              <a:extLst>
                <a:ext uri="{FF2B5EF4-FFF2-40B4-BE49-F238E27FC236}">
                  <a16:creationId xmlns:a16="http://schemas.microsoft.com/office/drawing/2014/main" id="{98773499-EDCD-E750-074F-BF76CED95ACD}"/>
                </a:ext>
              </a:extLst>
            </p:cNvPr>
            <p:cNvSpPr>
              <a:spLocks/>
            </p:cNvSpPr>
            <p:nvPr/>
          </p:nvSpPr>
          <p:spPr bwMode="auto">
            <a:xfrm>
              <a:off x="4624778" y="4497729"/>
              <a:ext cx="1554480" cy="1554480"/>
            </a:xfrm>
            <a:custGeom>
              <a:avLst/>
              <a:gdLst>
                <a:gd name="T0" fmla="*/ 133 w 368"/>
                <a:gd name="T1" fmla="*/ 28 h 368"/>
                <a:gd name="T2" fmla="*/ 340 w 368"/>
                <a:gd name="T3" fmla="*/ 133 h 368"/>
                <a:gd name="T4" fmla="*/ 235 w 368"/>
                <a:gd name="T5" fmla="*/ 340 h 368"/>
                <a:gd name="T6" fmla="*/ 28 w 368"/>
                <a:gd name="T7" fmla="*/ 235 h 368"/>
                <a:gd name="T8" fmla="*/ 133 w 368"/>
                <a:gd name="T9" fmla="*/ 28 h 368"/>
              </a:gdLst>
              <a:ahLst/>
              <a:cxnLst>
                <a:cxn ang="0">
                  <a:pos x="T0" y="T1"/>
                </a:cxn>
                <a:cxn ang="0">
                  <a:pos x="T2" y="T3"/>
                </a:cxn>
                <a:cxn ang="0">
                  <a:pos x="T4" y="T5"/>
                </a:cxn>
                <a:cxn ang="0">
                  <a:pos x="T6" y="T7"/>
                </a:cxn>
                <a:cxn ang="0">
                  <a:pos x="T8" y="T9"/>
                </a:cxn>
              </a:cxnLst>
              <a:rect l="0" t="0" r="r" b="b"/>
              <a:pathLst>
                <a:path w="368" h="368">
                  <a:moveTo>
                    <a:pt x="133" y="28"/>
                  </a:moveTo>
                  <a:cubicBezTo>
                    <a:pt x="219" y="0"/>
                    <a:pt x="312" y="47"/>
                    <a:pt x="340" y="133"/>
                  </a:cubicBezTo>
                  <a:cubicBezTo>
                    <a:pt x="368" y="220"/>
                    <a:pt x="321" y="312"/>
                    <a:pt x="235" y="340"/>
                  </a:cubicBezTo>
                  <a:cubicBezTo>
                    <a:pt x="148" y="368"/>
                    <a:pt x="56" y="321"/>
                    <a:pt x="28" y="235"/>
                  </a:cubicBezTo>
                  <a:cubicBezTo>
                    <a:pt x="0" y="149"/>
                    <a:pt x="47" y="56"/>
                    <a:pt x="133" y="28"/>
                  </a:cubicBezTo>
                  <a:close/>
                </a:path>
              </a:pathLst>
            </a:custGeom>
            <a:solidFill>
              <a:schemeClr val="accent2">
                <a:lumMod val="50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Shelf-ware terminated</a:t>
              </a:r>
            </a:p>
          </p:txBody>
        </p:sp>
        <p:sp>
          <p:nvSpPr>
            <p:cNvPr id="13" name="Freeform 9">
              <a:extLst>
                <a:ext uri="{FF2B5EF4-FFF2-40B4-BE49-F238E27FC236}">
                  <a16:creationId xmlns:a16="http://schemas.microsoft.com/office/drawing/2014/main" id="{8A1CE5A0-CB0C-F5BD-3C52-0FF7565AD581}"/>
                </a:ext>
              </a:extLst>
            </p:cNvPr>
            <p:cNvSpPr>
              <a:spLocks/>
            </p:cNvSpPr>
            <p:nvPr/>
          </p:nvSpPr>
          <p:spPr bwMode="auto">
            <a:xfrm>
              <a:off x="2930793" y="5218838"/>
              <a:ext cx="1554480" cy="1554480"/>
            </a:xfrm>
            <a:custGeom>
              <a:avLst/>
              <a:gdLst>
                <a:gd name="T0" fmla="*/ 133 w 368"/>
                <a:gd name="T1" fmla="*/ 28 h 368"/>
                <a:gd name="T2" fmla="*/ 340 w 368"/>
                <a:gd name="T3" fmla="*/ 133 h 368"/>
                <a:gd name="T4" fmla="*/ 235 w 368"/>
                <a:gd name="T5" fmla="*/ 340 h 368"/>
                <a:gd name="T6" fmla="*/ 28 w 368"/>
                <a:gd name="T7" fmla="*/ 235 h 368"/>
                <a:gd name="T8" fmla="*/ 133 w 368"/>
                <a:gd name="T9" fmla="*/ 28 h 368"/>
              </a:gdLst>
              <a:ahLst/>
              <a:cxnLst>
                <a:cxn ang="0">
                  <a:pos x="T0" y="T1"/>
                </a:cxn>
                <a:cxn ang="0">
                  <a:pos x="T2" y="T3"/>
                </a:cxn>
                <a:cxn ang="0">
                  <a:pos x="T4" y="T5"/>
                </a:cxn>
                <a:cxn ang="0">
                  <a:pos x="T6" y="T7"/>
                </a:cxn>
                <a:cxn ang="0">
                  <a:pos x="T8" y="T9"/>
                </a:cxn>
              </a:cxnLst>
              <a:rect l="0" t="0" r="r" b="b"/>
              <a:pathLst>
                <a:path w="368" h="368">
                  <a:moveTo>
                    <a:pt x="133" y="28"/>
                  </a:moveTo>
                  <a:cubicBezTo>
                    <a:pt x="219" y="0"/>
                    <a:pt x="312" y="47"/>
                    <a:pt x="340" y="133"/>
                  </a:cubicBezTo>
                  <a:cubicBezTo>
                    <a:pt x="368" y="220"/>
                    <a:pt x="321" y="312"/>
                    <a:pt x="235" y="340"/>
                  </a:cubicBezTo>
                  <a:cubicBezTo>
                    <a:pt x="148" y="368"/>
                    <a:pt x="56" y="321"/>
                    <a:pt x="28" y="235"/>
                  </a:cubicBezTo>
                  <a:cubicBezTo>
                    <a:pt x="0" y="149"/>
                    <a:pt x="47" y="56"/>
                    <a:pt x="133" y="28"/>
                  </a:cubicBezTo>
                  <a:close/>
                </a:path>
              </a:pathLst>
            </a:custGeom>
            <a:solidFill>
              <a:schemeClr val="accent3">
                <a:lumMod val="75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Late charges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lags minimized</a:t>
              </a:r>
            </a:p>
          </p:txBody>
        </p:sp>
        <p:sp>
          <p:nvSpPr>
            <p:cNvPr id="14" name="Freeform 9">
              <a:extLst>
                <a:ext uri="{FF2B5EF4-FFF2-40B4-BE49-F238E27FC236}">
                  <a16:creationId xmlns:a16="http://schemas.microsoft.com/office/drawing/2014/main" id="{1F869CE5-054B-CB38-90B5-4BD94D312EDB}"/>
                </a:ext>
              </a:extLst>
            </p:cNvPr>
            <p:cNvSpPr>
              <a:spLocks/>
            </p:cNvSpPr>
            <p:nvPr/>
          </p:nvSpPr>
          <p:spPr bwMode="auto">
            <a:xfrm>
              <a:off x="633913" y="2786374"/>
              <a:ext cx="1554480" cy="1554480"/>
            </a:xfrm>
            <a:custGeom>
              <a:avLst/>
              <a:gdLst>
                <a:gd name="T0" fmla="*/ 133 w 368"/>
                <a:gd name="T1" fmla="*/ 28 h 368"/>
                <a:gd name="T2" fmla="*/ 340 w 368"/>
                <a:gd name="T3" fmla="*/ 133 h 368"/>
                <a:gd name="T4" fmla="*/ 235 w 368"/>
                <a:gd name="T5" fmla="*/ 340 h 368"/>
                <a:gd name="T6" fmla="*/ 28 w 368"/>
                <a:gd name="T7" fmla="*/ 235 h 368"/>
                <a:gd name="T8" fmla="*/ 133 w 368"/>
                <a:gd name="T9" fmla="*/ 28 h 368"/>
              </a:gdLst>
              <a:ahLst/>
              <a:cxnLst>
                <a:cxn ang="0">
                  <a:pos x="T0" y="T1"/>
                </a:cxn>
                <a:cxn ang="0">
                  <a:pos x="T2" y="T3"/>
                </a:cxn>
                <a:cxn ang="0">
                  <a:pos x="T4" y="T5"/>
                </a:cxn>
                <a:cxn ang="0">
                  <a:pos x="T6" y="T7"/>
                </a:cxn>
                <a:cxn ang="0">
                  <a:pos x="T8" y="T9"/>
                </a:cxn>
              </a:cxnLst>
              <a:rect l="0" t="0" r="r" b="b"/>
              <a:pathLst>
                <a:path w="368" h="368">
                  <a:moveTo>
                    <a:pt x="133" y="28"/>
                  </a:moveTo>
                  <a:cubicBezTo>
                    <a:pt x="219" y="0"/>
                    <a:pt x="312" y="47"/>
                    <a:pt x="340" y="133"/>
                  </a:cubicBezTo>
                  <a:cubicBezTo>
                    <a:pt x="368" y="220"/>
                    <a:pt x="321" y="312"/>
                    <a:pt x="235" y="340"/>
                  </a:cubicBezTo>
                  <a:cubicBezTo>
                    <a:pt x="148" y="368"/>
                    <a:pt x="56" y="321"/>
                    <a:pt x="28" y="235"/>
                  </a:cubicBezTo>
                  <a:cubicBezTo>
                    <a:pt x="0" y="149"/>
                    <a:pt x="47" y="56"/>
                    <a:pt x="133" y="28"/>
                  </a:cubicBezTo>
                  <a:close/>
                </a:path>
              </a:pathLst>
            </a:custGeom>
            <a:solidFill>
              <a:schemeClr val="accent3">
                <a:lumMod val="60000"/>
                <a:lumOff val="40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Staff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accountable and managed to standards</a:t>
              </a:r>
            </a:p>
          </p:txBody>
        </p:sp>
        <p:sp>
          <p:nvSpPr>
            <p:cNvPr id="15" name="Freeform 9">
              <a:extLst>
                <a:ext uri="{FF2B5EF4-FFF2-40B4-BE49-F238E27FC236}">
                  <a16:creationId xmlns:a16="http://schemas.microsoft.com/office/drawing/2014/main" id="{3D9C8725-8DD4-48D2-AF4B-8DECE43C5849}"/>
                </a:ext>
              </a:extLst>
            </p:cNvPr>
            <p:cNvSpPr>
              <a:spLocks/>
            </p:cNvSpPr>
            <p:nvPr/>
          </p:nvSpPr>
          <p:spPr bwMode="auto">
            <a:xfrm>
              <a:off x="1199111" y="1127489"/>
              <a:ext cx="1554480" cy="1554480"/>
            </a:xfrm>
            <a:custGeom>
              <a:avLst/>
              <a:gdLst>
                <a:gd name="T0" fmla="*/ 133 w 368"/>
                <a:gd name="T1" fmla="*/ 28 h 368"/>
                <a:gd name="T2" fmla="*/ 340 w 368"/>
                <a:gd name="T3" fmla="*/ 133 h 368"/>
                <a:gd name="T4" fmla="*/ 235 w 368"/>
                <a:gd name="T5" fmla="*/ 340 h 368"/>
                <a:gd name="T6" fmla="*/ 28 w 368"/>
                <a:gd name="T7" fmla="*/ 235 h 368"/>
                <a:gd name="T8" fmla="*/ 133 w 368"/>
                <a:gd name="T9" fmla="*/ 28 h 368"/>
              </a:gdLst>
              <a:ahLst/>
              <a:cxnLst>
                <a:cxn ang="0">
                  <a:pos x="T0" y="T1"/>
                </a:cxn>
                <a:cxn ang="0">
                  <a:pos x="T2" y="T3"/>
                </a:cxn>
                <a:cxn ang="0">
                  <a:pos x="T4" y="T5"/>
                </a:cxn>
                <a:cxn ang="0">
                  <a:pos x="T6" y="T7"/>
                </a:cxn>
                <a:cxn ang="0">
                  <a:pos x="T8" y="T9"/>
                </a:cxn>
              </a:cxnLst>
              <a:rect l="0" t="0" r="r" b="b"/>
              <a:pathLst>
                <a:path w="368" h="368">
                  <a:moveTo>
                    <a:pt x="133" y="28"/>
                  </a:moveTo>
                  <a:cubicBezTo>
                    <a:pt x="219" y="0"/>
                    <a:pt x="312" y="47"/>
                    <a:pt x="340" y="133"/>
                  </a:cubicBezTo>
                  <a:cubicBezTo>
                    <a:pt x="368" y="220"/>
                    <a:pt x="321" y="312"/>
                    <a:pt x="235" y="340"/>
                  </a:cubicBezTo>
                  <a:cubicBezTo>
                    <a:pt x="148" y="368"/>
                    <a:pt x="56" y="321"/>
                    <a:pt x="28" y="235"/>
                  </a:cubicBezTo>
                  <a:cubicBezTo>
                    <a:pt x="0" y="149"/>
                    <a:pt x="47" y="56"/>
                    <a:pt x="133" y="28"/>
                  </a:cubicBezTo>
                  <a:close/>
                </a:path>
              </a:pathLst>
            </a:custGeom>
            <a:solidFill>
              <a:schemeClr val="accent2">
                <a:lumMod val="75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Meaningless Touches/work minimized</a:t>
              </a:r>
            </a:p>
          </p:txBody>
        </p:sp>
        <p:sp>
          <p:nvSpPr>
            <p:cNvPr id="19" name="Freeform 9">
              <a:extLst>
                <a:ext uri="{FF2B5EF4-FFF2-40B4-BE49-F238E27FC236}">
                  <a16:creationId xmlns:a16="http://schemas.microsoft.com/office/drawing/2014/main" id="{C96D98C1-095E-D652-283E-919570676E1E}"/>
                </a:ext>
              </a:extLst>
            </p:cNvPr>
            <p:cNvSpPr>
              <a:spLocks/>
            </p:cNvSpPr>
            <p:nvPr/>
          </p:nvSpPr>
          <p:spPr bwMode="auto">
            <a:xfrm>
              <a:off x="1199111" y="4497729"/>
              <a:ext cx="1554480" cy="1554480"/>
            </a:xfrm>
            <a:custGeom>
              <a:avLst/>
              <a:gdLst>
                <a:gd name="T0" fmla="*/ 133 w 368"/>
                <a:gd name="T1" fmla="*/ 28 h 368"/>
                <a:gd name="T2" fmla="*/ 340 w 368"/>
                <a:gd name="T3" fmla="*/ 133 h 368"/>
                <a:gd name="T4" fmla="*/ 235 w 368"/>
                <a:gd name="T5" fmla="*/ 340 h 368"/>
                <a:gd name="T6" fmla="*/ 28 w 368"/>
                <a:gd name="T7" fmla="*/ 235 h 368"/>
                <a:gd name="T8" fmla="*/ 133 w 368"/>
                <a:gd name="T9" fmla="*/ 28 h 368"/>
              </a:gdLst>
              <a:ahLst/>
              <a:cxnLst>
                <a:cxn ang="0">
                  <a:pos x="T0" y="T1"/>
                </a:cxn>
                <a:cxn ang="0">
                  <a:pos x="T2" y="T3"/>
                </a:cxn>
                <a:cxn ang="0">
                  <a:pos x="T4" y="T5"/>
                </a:cxn>
                <a:cxn ang="0">
                  <a:pos x="T6" y="T7"/>
                </a:cxn>
                <a:cxn ang="0">
                  <a:pos x="T8" y="T9"/>
                </a:cxn>
              </a:cxnLst>
              <a:rect l="0" t="0" r="r" b="b"/>
              <a:pathLst>
                <a:path w="368" h="368">
                  <a:moveTo>
                    <a:pt x="133" y="28"/>
                  </a:moveTo>
                  <a:cubicBezTo>
                    <a:pt x="219" y="0"/>
                    <a:pt x="312" y="47"/>
                    <a:pt x="340" y="133"/>
                  </a:cubicBezTo>
                  <a:cubicBezTo>
                    <a:pt x="368" y="220"/>
                    <a:pt x="321" y="312"/>
                    <a:pt x="235" y="340"/>
                  </a:cubicBezTo>
                  <a:cubicBezTo>
                    <a:pt x="148" y="368"/>
                    <a:pt x="56" y="321"/>
                    <a:pt x="28" y="235"/>
                  </a:cubicBezTo>
                  <a:cubicBezTo>
                    <a:pt x="0" y="149"/>
                    <a:pt x="47" y="56"/>
                    <a:pt x="133" y="28"/>
                  </a:cubicBezTo>
                  <a:close/>
                </a:path>
              </a:pathLst>
            </a:custGeom>
            <a:solidFill>
              <a:schemeClr val="accent4"/>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Charges tied to documentation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and reconciled daily </a:t>
              </a:r>
            </a:p>
          </p:txBody>
        </p:sp>
        <p:sp>
          <p:nvSpPr>
            <p:cNvPr id="37" name="Oval 36">
              <a:extLst>
                <a:ext uri="{FF2B5EF4-FFF2-40B4-BE49-F238E27FC236}">
                  <a16:creationId xmlns:a16="http://schemas.microsoft.com/office/drawing/2014/main" id="{9E435DA0-7A53-9284-5853-1F45320DD181}"/>
                </a:ext>
              </a:extLst>
            </p:cNvPr>
            <p:cNvSpPr/>
            <p:nvPr/>
          </p:nvSpPr>
          <p:spPr>
            <a:xfrm>
              <a:off x="2839353" y="2694502"/>
              <a:ext cx="1737360" cy="1737360"/>
            </a:xfrm>
            <a:prstGeom prst="ellipse">
              <a:avLst/>
            </a:prstGeom>
            <a:solidFill>
              <a:schemeClr val="accent4">
                <a:lumMod val="75000"/>
                <a:alpha val="76000"/>
              </a:schemeClr>
            </a:solidFill>
            <a:ln w="127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chemeClr val="bg1"/>
                  </a:solidFill>
                  <a:effectLst/>
                  <a:uLnTx/>
                  <a:uFillTx/>
                  <a:latin typeface="Arial"/>
                  <a:ea typeface="+mn-ea"/>
                  <a:cs typeface="+mn-cs"/>
                </a:rPr>
                <a:t>Kinetic Revenue Cycle</a:t>
              </a:r>
            </a:p>
          </p:txBody>
        </p:sp>
        <p:cxnSp>
          <p:nvCxnSpPr>
            <p:cNvPr id="23" name="Straight Arrow Connector 22">
              <a:extLst>
                <a:ext uri="{FF2B5EF4-FFF2-40B4-BE49-F238E27FC236}">
                  <a16:creationId xmlns:a16="http://schemas.microsoft.com/office/drawing/2014/main" id="{E0F685C7-9D55-B9C0-0F9F-20EF71575233}"/>
                </a:ext>
              </a:extLst>
            </p:cNvPr>
            <p:cNvCxnSpPr>
              <a:cxnSpLocks/>
              <a:endCxn id="37" idx="4"/>
            </p:cNvCxnSpPr>
            <p:nvPr/>
          </p:nvCxnSpPr>
          <p:spPr>
            <a:xfrm flipV="1">
              <a:off x="3708033" y="4431862"/>
              <a:ext cx="0" cy="843107"/>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Straight Arrow Connector 38">
              <a:extLst>
                <a:ext uri="{FF2B5EF4-FFF2-40B4-BE49-F238E27FC236}">
                  <a16:creationId xmlns:a16="http://schemas.microsoft.com/office/drawing/2014/main" id="{96409B97-EC49-5E07-721D-26FE68589718}"/>
                </a:ext>
              </a:extLst>
            </p:cNvPr>
            <p:cNvCxnSpPr>
              <a:cxnSpLocks/>
            </p:cNvCxnSpPr>
            <p:nvPr/>
          </p:nvCxnSpPr>
          <p:spPr>
            <a:xfrm>
              <a:off x="4336587" y="4181254"/>
              <a:ext cx="553064" cy="591744"/>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60" name="Straight Arrow Connector 59">
              <a:extLst>
                <a:ext uri="{FF2B5EF4-FFF2-40B4-BE49-F238E27FC236}">
                  <a16:creationId xmlns:a16="http://schemas.microsoft.com/office/drawing/2014/main" id="{F954B0B9-2E56-AA76-5DC1-4ADBC164E648}"/>
                </a:ext>
              </a:extLst>
            </p:cNvPr>
            <p:cNvCxnSpPr>
              <a:cxnSpLocks/>
            </p:cNvCxnSpPr>
            <p:nvPr/>
          </p:nvCxnSpPr>
          <p:spPr>
            <a:xfrm flipH="1" flipV="1">
              <a:off x="2124801" y="3557739"/>
              <a:ext cx="715438" cy="10886"/>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198108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The Pillars Of  Revenue Cycle Success Are the Same and always will be! </a:t>
            </a:r>
          </a:p>
        </p:txBody>
      </p:sp>
      <p:grpSp>
        <p:nvGrpSpPr>
          <p:cNvPr id="3" name="Group 2">
            <a:extLst>
              <a:ext uri="{FF2B5EF4-FFF2-40B4-BE49-F238E27FC236}">
                <a16:creationId xmlns:a16="http://schemas.microsoft.com/office/drawing/2014/main" id="{AE900120-40FA-132D-9F82-3B66EAFB9997}"/>
              </a:ext>
            </a:extLst>
          </p:cNvPr>
          <p:cNvGrpSpPr/>
          <p:nvPr/>
        </p:nvGrpSpPr>
        <p:grpSpPr>
          <a:xfrm>
            <a:off x="3346622" y="1060030"/>
            <a:ext cx="5151026" cy="4737939"/>
            <a:chOff x="3698334" y="1479981"/>
            <a:chExt cx="4621609" cy="4173298"/>
          </a:xfrm>
        </p:grpSpPr>
        <p:sp>
          <p:nvSpPr>
            <p:cNvPr id="4" name="Oval 3"/>
            <p:cNvSpPr/>
            <p:nvPr/>
          </p:nvSpPr>
          <p:spPr>
            <a:xfrm>
              <a:off x="3698334" y="3073028"/>
              <a:ext cx="2580253" cy="2580251"/>
            </a:xfrm>
            <a:prstGeom prst="ellipse">
              <a:avLst/>
            </a:prstGeom>
            <a:solidFill>
              <a:schemeClr val="accent1">
                <a:alpha val="70000"/>
              </a:schemeClr>
            </a:solidFill>
            <a:ln w="19050">
              <a:solidFill>
                <a:schemeClr val="bg1"/>
              </a:solidFill>
            </a:ln>
            <a:effectLst>
              <a:outerShdw algn="ctr" rotWithShape="0">
                <a:srgbClr val="000000">
                  <a:alpha val="2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Oval 4"/>
            <p:cNvSpPr/>
            <p:nvPr/>
          </p:nvSpPr>
          <p:spPr>
            <a:xfrm>
              <a:off x="4721696" y="1479981"/>
              <a:ext cx="2580253" cy="2580251"/>
            </a:xfrm>
            <a:prstGeom prst="ellipse">
              <a:avLst/>
            </a:prstGeom>
            <a:solidFill>
              <a:schemeClr val="accent2">
                <a:lumMod val="75000"/>
                <a:alpha val="70000"/>
              </a:schemeClr>
            </a:solidFill>
            <a:ln w="19050">
              <a:solidFill>
                <a:schemeClr val="bg1"/>
              </a:solidFill>
            </a:ln>
            <a:effectLst>
              <a:outerShdw algn="ctr" rotWithShape="0">
                <a:srgbClr val="000000">
                  <a:alpha val="2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Oval 5"/>
            <p:cNvSpPr/>
            <p:nvPr/>
          </p:nvSpPr>
          <p:spPr>
            <a:xfrm>
              <a:off x="5739690" y="3073028"/>
              <a:ext cx="2580253" cy="2580251"/>
            </a:xfrm>
            <a:prstGeom prst="ellipse">
              <a:avLst/>
            </a:prstGeom>
            <a:solidFill>
              <a:schemeClr val="accent3">
                <a:alpha val="70000"/>
              </a:schemeClr>
            </a:solidFill>
            <a:ln w="19050">
              <a:solidFill>
                <a:schemeClr val="bg1"/>
              </a:solidFill>
            </a:ln>
            <a:effectLst>
              <a:outerShdw algn="ctr" rotWithShape="0">
                <a:srgbClr val="000000">
                  <a:alpha val="2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Rectangle 6"/>
            <p:cNvSpPr/>
            <p:nvPr/>
          </p:nvSpPr>
          <p:spPr>
            <a:xfrm>
              <a:off x="3839056" y="4195029"/>
              <a:ext cx="1872693" cy="560153"/>
            </a:xfrm>
            <a:prstGeom prst="rect">
              <a:avLst/>
            </a:prstGeom>
          </p:spPr>
          <p:txBody>
            <a:bodyPr wrap="square">
              <a:noAutofit/>
            </a:bodyPr>
            <a:lstStyle/>
            <a:p>
              <a:pPr marL="0" marR="0" lvl="0" indent="0" algn="ctr" defTabSz="457200" rtl="0" eaLnBrk="1" fontAlgn="auto" latinLnBrk="0" hangingPunct="1">
                <a:lnSpc>
                  <a:spcPct val="9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a:ea typeface="+mn-ea"/>
                  <a:cs typeface="+mn-cs"/>
                </a:rPr>
                <a:t>Process</a:t>
              </a:r>
            </a:p>
          </p:txBody>
        </p:sp>
        <p:sp>
          <p:nvSpPr>
            <p:cNvPr id="8" name="Rectangle 7"/>
            <p:cNvSpPr/>
            <p:nvPr/>
          </p:nvSpPr>
          <p:spPr>
            <a:xfrm>
              <a:off x="5075476" y="2443918"/>
              <a:ext cx="1872693" cy="560153"/>
            </a:xfrm>
            <a:prstGeom prst="rect">
              <a:avLst/>
            </a:prstGeom>
          </p:spPr>
          <p:txBody>
            <a:bodyPr wrap="square">
              <a:noAutofit/>
            </a:bodyPr>
            <a:lstStyle/>
            <a:p>
              <a:pPr marL="0" marR="0" lvl="0" indent="0" algn="ctr" defTabSz="457200" rtl="0" eaLnBrk="1" fontAlgn="auto" latinLnBrk="0" hangingPunct="1">
                <a:lnSpc>
                  <a:spcPct val="9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a:ea typeface="+mn-ea"/>
                  <a:cs typeface="+mn-cs"/>
                </a:rPr>
                <a:t>People</a:t>
              </a:r>
            </a:p>
          </p:txBody>
        </p:sp>
        <p:sp>
          <p:nvSpPr>
            <p:cNvPr id="9" name="Rectangle 8"/>
            <p:cNvSpPr/>
            <p:nvPr/>
          </p:nvSpPr>
          <p:spPr>
            <a:xfrm>
              <a:off x="6160564" y="4036645"/>
              <a:ext cx="2063568" cy="694950"/>
            </a:xfrm>
            <a:prstGeom prst="rect">
              <a:avLst/>
            </a:prstGeom>
          </p:spPr>
          <p:txBody>
            <a:bodyPr wrap="square">
              <a:noAutofit/>
            </a:bodyPr>
            <a:lstStyle/>
            <a:p>
              <a:pPr marL="0" marR="0" lvl="0" indent="0" algn="ctr" defTabSz="457200" rtl="0" eaLnBrk="1" fontAlgn="auto" latinLnBrk="0" hangingPunct="1">
                <a:lnSpc>
                  <a:spcPct val="9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a:ea typeface="+mn-ea"/>
                  <a:cs typeface="+mn-cs"/>
                </a:rPr>
                <a:t>Technology</a:t>
              </a:r>
            </a:p>
          </p:txBody>
        </p:sp>
      </p:grpSp>
      <p:sp>
        <p:nvSpPr>
          <p:cNvPr id="11" name="TextBox 10">
            <a:extLst>
              <a:ext uri="{FF2B5EF4-FFF2-40B4-BE49-F238E27FC236}">
                <a16:creationId xmlns:a16="http://schemas.microsoft.com/office/drawing/2014/main" id="{25E37638-9C2E-C304-E7FF-8C823F90301E}"/>
              </a:ext>
            </a:extLst>
          </p:cNvPr>
          <p:cNvSpPr txBox="1"/>
          <p:nvPr/>
        </p:nvSpPr>
        <p:spPr>
          <a:xfrm>
            <a:off x="1642056" y="5823173"/>
            <a:ext cx="9478851" cy="523220"/>
          </a:xfrm>
          <a:prstGeom prst="rect">
            <a:avLst/>
          </a:prstGeom>
          <a:noFill/>
        </p:spPr>
        <p:txBody>
          <a:bodyPr wrap="square">
            <a:spAutoFit/>
          </a:bodyPr>
          <a:lstStyle/>
          <a:p>
            <a:r>
              <a:rPr lang="en-US" sz="2800" b="0" i="0" dirty="0">
                <a:solidFill>
                  <a:srgbClr val="1F2C47"/>
                </a:solidFill>
                <a:effectLst/>
                <a:latin typeface="Avantt"/>
              </a:rPr>
              <a:t>Simplicity is the ultimate sophistication – Leonardo da Vinic</a:t>
            </a:r>
            <a:endParaRPr lang="en-US" sz="2800" dirty="0"/>
          </a:p>
        </p:txBody>
      </p:sp>
    </p:spTree>
    <p:extLst>
      <p:ext uri="{BB962C8B-B14F-4D97-AF65-F5344CB8AC3E}">
        <p14:creationId xmlns:p14="http://schemas.microsoft.com/office/powerpoint/2010/main" val="2757192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ontent Placeholder 21"/>
          <p:cNvSpPr>
            <a:spLocks noGrp="1"/>
          </p:cNvSpPr>
          <p:nvPr>
            <p:ph idx="1"/>
          </p:nvPr>
        </p:nvSpPr>
        <p:spPr>
          <a:xfrm>
            <a:off x="500847" y="751820"/>
            <a:ext cx="11190305" cy="5471698"/>
          </a:xfrm>
        </p:spPr>
        <p:txBody>
          <a:bodyPr/>
          <a:lstStyle/>
          <a:p>
            <a:pPr lvl="0"/>
            <a:r>
              <a:rPr lang="en-US" sz="2400" dirty="0">
                <a:solidFill>
                  <a:srgbClr val="636569">
                    <a:lumMod val="75000"/>
                  </a:srgbClr>
                </a:solidFill>
                <a:latin typeface="Arial"/>
              </a:rPr>
              <a:t>Revenue Cycle Staff</a:t>
            </a:r>
          </a:p>
          <a:p>
            <a:pPr lvl="1"/>
            <a:r>
              <a:rPr lang="en-US" sz="1800" dirty="0">
                <a:solidFill>
                  <a:srgbClr val="636569">
                    <a:lumMod val="75000"/>
                  </a:srgbClr>
                </a:solidFill>
                <a:latin typeface="Arial"/>
              </a:rPr>
              <a:t>Employees are the most valuable resource in the revenue cycle. </a:t>
            </a:r>
          </a:p>
          <a:p>
            <a:pPr lvl="1"/>
            <a:r>
              <a:rPr lang="en-US" sz="1800" dirty="0">
                <a:solidFill>
                  <a:srgbClr val="636569">
                    <a:lumMod val="75000"/>
                  </a:srgbClr>
                </a:solidFill>
                <a:latin typeface="Arial"/>
              </a:rPr>
              <a:t>Many revenue cycles fail to fully realize the potential of their staff.   </a:t>
            </a:r>
          </a:p>
          <a:p>
            <a:pPr lvl="0"/>
            <a:r>
              <a:rPr lang="en-US" sz="2400" dirty="0">
                <a:solidFill>
                  <a:srgbClr val="636569">
                    <a:lumMod val="75000"/>
                  </a:srgbClr>
                </a:solidFill>
                <a:latin typeface="Arial"/>
              </a:rPr>
              <a:t>Best Practice Revenue Cycles</a:t>
            </a:r>
          </a:p>
          <a:p>
            <a:pPr lvl="1"/>
            <a:r>
              <a:rPr lang="en-US" sz="1800" dirty="0">
                <a:solidFill>
                  <a:srgbClr val="636569">
                    <a:lumMod val="75000"/>
                  </a:srgbClr>
                </a:solidFill>
                <a:latin typeface="Arial"/>
              </a:rPr>
              <a:t>Provide continued education to their employees. </a:t>
            </a:r>
          </a:p>
          <a:p>
            <a:pPr lvl="2"/>
            <a:r>
              <a:rPr lang="en-US" sz="1600" dirty="0">
                <a:solidFill>
                  <a:srgbClr val="636569">
                    <a:lumMod val="75000"/>
                  </a:srgbClr>
                </a:solidFill>
                <a:latin typeface="Arial"/>
              </a:rPr>
              <a:t>Top performing employees want to learn and advance.</a:t>
            </a:r>
          </a:p>
          <a:p>
            <a:pPr lvl="1"/>
            <a:r>
              <a:rPr lang="en-US" sz="1800" dirty="0">
                <a:solidFill>
                  <a:srgbClr val="636569">
                    <a:lumMod val="75000"/>
                  </a:srgbClr>
                </a:solidFill>
                <a:latin typeface="Arial"/>
              </a:rPr>
              <a:t>Have quantifiable metrics and hold staff accountable to them. </a:t>
            </a:r>
          </a:p>
          <a:p>
            <a:pPr lvl="2"/>
            <a:r>
              <a:rPr lang="en-US" sz="1600" dirty="0">
                <a:solidFill>
                  <a:srgbClr val="636569">
                    <a:lumMod val="75000"/>
                  </a:srgbClr>
                </a:solidFill>
                <a:latin typeface="Arial"/>
              </a:rPr>
              <a:t>Accountability failures allow underperforming staff to go unnoticed while the top performers get frustrated.</a:t>
            </a:r>
          </a:p>
          <a:p>
            <a:pPr lvl="1"/>
            <a:r>
              <a:rPr lang="en-US" sz="1800" dirty="0">
                <a:solidFill>
                  <a:srgbClr val="636569">
                    <a:lumMod val="75000"/>
                  </a:srgbClr>
                </a:solidFill>
                <a:latin typeface="Arial"/>
              </a:rPr>
              <a:t>Create career paths for top performers. Staff need the ability to realize their goals and potential, and upward mobility motivates and rewards performance.   </a:t>
            </a:r>
          </a:p>
          <a:p>
            <a:pPr lvl="1"/>
            <a:r>
              <a:rPr lang="en-US" sz="1800" dirty="0">
                <a:solidFill>
                  <a:srgbClr val="636569">
                    <a:lumMod val="75000"/>
                  </a:srgbClr>
                </a:solidFill>
                <a:latin typeface="Arial"/>
              </a:rPr>
              <a:t> Top-performing revenue cycles have a culture that embraces change and excellence with engaged, happy staff.   </a:t>
            </a:r>
          </a:p>
          <a:p>
            <a:pPr lvl="2"/>
            <a:r>
              <a:rPr lang="en-US" sz="1600" dirty="0">
                <a:solidFill>
                  <a:srgbClr val="636569">
                    <a:lumMod val="75000"/>
                  </a:srgbClr>
                </a:solidFill>
                <a:latin typeface="Arial"/>
              </a:rPr>
              <a:t>Negativity and uncertainty of staff will cause revenue cycle demise.</a:t>
            </a:r>
          </a:p>
        </p:txBody>
      </p:sp>
      <p:sp>
        <p:nvSpPr>
          <p:cNvPr id="21" name="Title 20"/>
          <p:cNvSpPr>
            <a:spLocks noGrp="1"/>
          </p:cNvSpPr>
          <p:nvPr>
            <p:ph type="title"/>
          </p:nvPr>
        </p:nvSpPr>
        <p:spPr/>
        <p:txBody>
          <a:bodyPr/>
          <a:lstStyle/>
          <a:p>
            <a:r>
              <a:rPr lang="en-US" dirty="0"/>
              <a:t>People</a:t>
            </a:r>
          </a:p>
        </p:txBody>
      </p:sp>
    </p:spTree>
    <p:extLst>
      <p:ext uri="{BB962C8B-B14F-4D97-AF65-F5344CB8AC3E}">
        <p14:creationId xmlns:p14="http://schemas.microsoft.com/office/powerpoint/2010/main" val="2439121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Outcomes </a:t>
            </a:r>
          </a:p>
        </p:txBody>
      </p:sp>
      <p:sp>
        <p:nvSpPr>
          <p:cNvPr id="3" name="Text Placeholder 2"/>
          <p:cNvSpPr>
            <a:spLocks noGrp="1"/>
          </p:cNvSpPr>
          <p:nvPr>
            <p:ph type="body" sz="quarter" idx="10"/>
          </p:nvPr>
        </p:nvSpPr>
        <p:spPr>
          <a:xfrm>
            <a:off x="318658" y="688559"/>
            <a:ext cx="11554683" cy="800219"/>
          </a:xfrm>
        </p:spPr>
        <p:txBody>
          <a:bodyPr/>
          <a:lstStyle/>
          <a:p>
            <a:r>
              <a:rPr lang="en-US" dirty="0"/>
              <a:t>At the conclusion of this session, participants will be able to:</a:t>
            </a:r>
          </a:p>
          <a:p>
            <a:endParaRPr lang="en-US" dirty="0"/>
          </a:p>
        </p:txBody>
      </p:sp>
      <p:grpSp>
        <p:nvGrpSpPr>
          <p:cNvPr id="16" name="Group 15">
            <a:extLst>
              <a:ext uri="{FF2B5EF4-FFF2-40B4-BE49-F238E27FC236}">
                <a16:creationId xmlns:a16="http://schemas.microsoft.com/office/drawing/2014/main" id="{80DD4B66-D28B-25F0-5ED6-3C91F805A69F}"/>
              </a:ext>
            </a:extLst>
          </p:cNvPr>
          <p:cNvGrpSpPr/>
          <p:nvPr/>
        </p:nvGrpSpPr>
        <p:grpSpPr>
          <a:xfrm>
            <a:off x="2532518" y="1296836"/>
            <a:ext cx="7126962" cy="4264328"/>
            <a:chOff x="3044560" y="1580951"/>
            <a:chExt cx="6452730" cy="3895156"/>
          </a:xfrm>
        </p:grpSpPr>
        <p:sp>
          <p:nvSpPr>
            <p:cNvPr id="4" name="Rectangle 3"/>
            <p:cNvSpPr/>
            <p:nvPr/>
          </p:nvSpPr>
          <p:spPr>
            <a:xfrm>
              <a:off x="3791319" y="1676783"/>
              <a:ext cx="5633236" cy="900258"/>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Oval 4"/>
            <p:cNvSpPr>
              <a:spLocks noChangeAspect="1"/>
            </p:cNvSpPr>
            <p:nvPr/>
          </p:nvSpPr>
          <p:spPr>
            <a:xfrm>
              <a:off x="3044560" y="1580951"/>
              <a:ext cx="1097280" cy="1097280"/>
            </a:xfrm>
            <a:prstGeom prst="ellipse">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mn-cs"/>
              </a:endParaRPr>
            </a:p>
          </p:txBody>
        </p:sp>
        <p:sp>
          <p:nvSpPr>
            <p:cNvPr id="6" name="Oval 5"/>
            <p:cNvSpPr>
              <a:spLocks noChangeAspect="1"/>
            </p:cNvSpPr>
            <p:nvPr/>
          </p:nvSpPr>
          <p:spPr>
            <a:xfrm>
              <a:off x="3044560" y="1580951"/>
              <a:ext cx="1097280" cy="109728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a:ea typeface="+mn-ea"/>
                  <a:cs typeface="+mn-cs"/>
                </a:rPr>
                <a:t>01</a:t>
              </a:r>
              <a:endParaRPr kumimoji="0" lang="en-US" sz="2000" b="1" i="0" u="none" strike="noStrike" kern="1200" cap="none" spc="0" normalizeH="0" baseline="0" noProof="0" dirty="0">
                <a:ln>
                  <a:noFill/>
                </a:ln>
                <a:solidFill>
                  <a:srgbClr val="FFFFFF"/>
                </a:solidFill>
                <a:effectLst/>
                <a:uLnTx/>
                <a:uFillTx/>
                <a:latin typeface="Arial"/>
                <a:ea typeface="+mn-ea"/>
                <a:cs typeface="+mn-cs"/>
              </a:endParaRPr>
            </a:p>
          </p:txBody>
        </p:sp>
        <p:sp>
          <p:nvSpPr>
            <p:cNvPr id="7" name="TextBox 6"/>
            <p:cNvSpPr txBox="1"/>
            <p:nvPr/>
          </p:nvSpPr>
          <p:spPr>
            <a:xfrm>
              <a:off x="4346680" y="1712499"/>
              <a:ext cx="5150608" cy="830997"/>
            </a:xfrm>
            <a:prstGeom prst="rect">
              <a:avLst/>
            </a:prstGeom>
            <a:noFill/>
          </p:spPr>
          <p:txBody>
            <a:bodyPr wrap="square" rtlCol="0" anchor="ctr" anchorCtr="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003A5D"/>
                  </a:solidFill>
                  <a:effectLst/>
                  <a:uLnTx/>
                  <a:uFillTx/>
                  <a:latin typeface="Arial"/>
                  <a:ea typeface="+mn-ea"/>
                  <a:cs typeface="+mn-cs"/>
                </a:rPr>
                <a:t>Understand how healthcare’s revenue cycle has evolved and the potential and emerging revenue cycle possibilities</a:t>
              </a:r>
            </a:p>
          </p:txBody>
        </p:sp>
        <p:sp>
          <p:nvSpPr>
            <p:cNvPr id="8" name="Rectangle 7"/>
            <p:cNvSpPr/>
            <p:nvPr/>
          </p:nvSpPr>
          <p:spPr>
            <a:xfrm>
              <a:off x="3791320" y="3078400"/>
              <a:ext cx="5705970" cy="900258"/>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Oval 8"/>
            <p:cNvSpPr>
              <a:spLocks noChangeAspect="1"/>
            </p:cNvSpPr>
            <p:nvPr/>
          </p:nvSpPr>
          <p:spPr>
            <a:xfrm>
              <a:off x="3044560" y="2982568"/>
              <a:ext cx="1097280" cy="1097280"/>
            </a:xfrm>
            <a:prstGeom prst="ellipse">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mn-cs"/>
              </a:endParaRPr>
            </a:p>
          </p:txBody>
        </p:sp>
        <p:sp>
          <p:nvSpPr>
            <p:cNvPr id="10" name="Oval 9"/>
            <p:cNvSpPr>
              <a:spLocks noChangeAspect="1"/>
            </p:cNvSpPr>
            <p:nvPr/>
          </p:nvSpPr>
          <p:spPr>
            <a:xfrm>
              <a:off x="3044560" y="2982568"/>
              <a:ext cx="1097280" cy="1097280"/>
            </a:xfrm>
            <a:prstGeom prst="ellipse">
              <a:avLst/>
            </a:prstGeom>
            <a:solidFill>
              <a:schemeClr val="accent1">
                <a:alpha val="7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a:ea typeface="+mn-ea"/>
                  <a:cs typeface="+mn-cs"/>
                </a:rPr>
                <a:t>02</a:t>
              </a:r>
              <a:endParaRPr kumimoji="0" lang="en-US" sz="2000" b="1" i="0" u="none" strike="noStrike" kern="1200" cap="none" spc="0" normalizeH="0" baseline="0" noProof="0" dirty="0">
                <a:ln>
                  <a:noFill/>
                </a:ln>
                <a:solidFill>
                  <a:srgbClr val="FFFFFF"/>
                </a:solidFill>
                <a:effectLst/>
                <a:uLnTx/>
                <a:uFillTx/>
                <a:latin typeface="Arial"/>
                <a:ea typeface="+mn-ea"/>
                <a:cs typeface="+mn-cs"/>
              </a:endParaRPr>
            </a:p>
          </p:txBody>
        </p:sp>
        <p:sp>
          <p:nvSpPr>
            <p:cNvPr id="11" name="TextBox 10"/>
            <p:cNvSpPr txBox="1"/>
            <p:nvPr/>
          </p:nvSpPr>
          <p:spPr>
            <a:xfrm>
              <a:off x="4346680" y="3261454"/>
              <a:ext cx="5150610" cy="534150"/>
            </a:xfrm>
            <a:prstGeom prst="rect">
              <a:avLst/>
            </a:prstGeom>
            <a:noFill/>
          </p:spPr>
          <p:txBody>
            <a:bodyPr wrap="square" rtlCol="0" anchor="ctr" anchorCtr="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68A2B9">
                      <a:lumMod val="75000"/>
                    </a:srgbClr>
                  </a:solidFill>
                  <a:effectLst/>
                  <a:uLnTx/>
                  <a:uFillTx/>
                  <a:latin typeface="Arial"/>
                  <a:ea typeface="+mn-ea"/>
                  <a:cs typeface="+mn-cs"/>
                </a:rPr>
                <a:t>Recognize how the ways </a:t>
              </a:r>
              <a:r>
                <a:rPr lang="en-US" sz="1600" dirty="0">
                  <a:solidFill>
                    <a:srgbClr val="68A2B9">
                      <a:lumMod val="75000"/>
                    </a:srgbClr>
                  </a:solidFill>
                  <a:latin typeface="Arial"/>
                </a:rPr>
                <a:t>of the past prevent future improvements</a:t>
              </a:r>
              <a:endParaRPr kumimoji="0" lang="en-US" sz="1600" b="0" i="0" u="none" strike="noStrike" kern="1200" cap="none" spc="0" normalizeH="0" baseline="0" noProof="0" dirty="0">
                <a:ln>
                  <a:noFill/>
                </a:ln>
                <a:solidFill>
                  <a:srgbClr val="68A2B9">
                    <a:lumMod val="75000"/>
                  </a:srgbClr>
                </a:solidFill>
                <a:effectLst/>
                <a:uLnTx/>
                <a:uFillTx/>
                <a:latin typeface="Arial"/>
                <a:ea typeface="+mn-ea"/>
                <a:cs typeface="+mn-cs"/>
              </a:endParaRPr>
            </a:p>
          </p:txBody>
        </p:sp>
        <p:grpSp>
          <p:nvGrpSpPr>
            <p:cNvPr id="41" name="Group 40">
              <a:extLst>
                <a:ext uri="{FF2B5EF4-FFF2-40B4-BE49-F238E27FC236}">
                  <a16:creationId xmlns:a16="http://schemas.microsoft.com/office/drawing/2014/main" id="{69708499-82A8-E918-6B62-EBF14AE140ED}"/>
                </a:ext>
              </a:extLst>
            </p:cNvPr>
            <p:cNvGrpSpPr/>
            <p:nvPr/>
          </p:nvGrpSpPr>
          <p:grpSpPr>
            <a:xfrm>
              <a:off x="3044560" y="4378827"/>
              <a:ext cx="6452728" cy="1097280"/>
              <a:chOff x="3044560" y="4179768"/>
              <a:chExt cx="6452728" cy="1097280"/>
            </a:xfrm>
          </p:grpSpPr>
          <p:sp>
            <p:nvSpPr>
              <p:cNvPr id="12" name="Rectangle 11"/>
              <p:cNvSpPr/>
              <p:nvPr/>
            </p:nvSpPr>
            <p:spPr>
              <a:xfrm>
                <a:off x="3791319" y="4275600"/>
                <a:ext cx="5705969" cy="900258"/>
              </a:xfrm>
              <a:prstGeom prst="rect">
                <a:avLst/>
              </a:prstGeom>
              <a:solidFill>
                <a:schemeClr val="bg1"/>
              </a:solid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Oval 12"/>
              <p:cNvSpPr>
                <a:spLocks noChangeAspect="1"/>
              </p:cNvSpPr>
              <p:nvPr/>
            </p:nvSpPr>
            <p:spPr>
              <a:xfrm>
                <a:off x="3044560" y="4179768"/>
                <a:ext cx="1097280" cy="1097280"/>
              </a:xfrm>
              <a:prstGeom prst="ellipse">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mn-cs"/>
                </a:endParaRPr>
              </a:p>
            </p:txBody>
          </p:sp>
          <p:sp>
            <p:nvSpPr>
              <p:cNvPr id="14" name="Oval 13"/>
              <p:cNvSpPr>
                <a:spLocks noChangeAspect="1"/>
              </p:cNvSpPr>
              <p:nvPr/>
            </p:nvSpPr>
            <p:spPr>
              <a:xfrm>
                <a:off x="3044560" y="4179768"/>
                <a:ext cx="1097280" cy="1097280"/>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a:ea typeface="+mn-ea"/>
                    <a:cs typeface="+mn-cs"/>
                  </a:rPr>
                  <a:t>03</a:t>
                </a:r>
                <a:endParaRPr kumimoji="0" lang="en-US" sz="2000" b="1"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p:cNvSpPr txBox="1"/>
              <p:nvPr/>
            </p:nvSpPr>
            <p:spPr>
              <a:xfrm>
                <a:off x="4346680" y="4571106"/>
                <a:ext cx="5150608" cy="309245"/>
              </a:xfrm>
              <a:prstGeom prst="rect">
                <a:avLst/>
              </a:prstGeom>
              <a:noFill/>
            </p:spPr>
            <p:txBody>
              <a:bodyPr wrap="square" rtlCol="0" anchor="ctr" anchorCtr="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68A2B9"/>
                    </a:solidFill>
                    <a:effectLst/>
                    <a:uLnTx/>
                    <a:uFillTx/>
                    <a:latin typeface="Arial"/>
                    <a:ea typeface="+mn-ea"/>
                    <a:cs typeface="+mn-cs"/>
                  </a:rPr>
                  <a:t>Identify opportunities for future improvements</a:t>
                </a:r>
              </a:p>
            </p:txBody>
          </p:sp>
        </p:grpSp>
      </p:grpSp>
    </p:spTree>
    <p:extLst>
      <p:ext uri="{BB962C8B-B14F-4D97-AF65-F5344CB8AC3E}">
        <p14:creationId xmlns:p14="http://schemas.microsoft.com/office/powerpoint/2010/main" val="1925621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US" dirty="0"/>
              <a:t>Process</a:t>
            </a:r>
          </a:p>
        </p:txBody>
      </p:sp>
      <p:sp>
        <p:nvSpPr>
          <p:cNvPr id="4" name="Content Placeholder 21">
            <a:extLst>
              <a:ext uri="{FF2B5EF4-FFF2-40B4-BE49-F238E27FC236}">
                <a16:creationId xmlns:a16="http://schemas.microsoft.com/office/drawing/2014/main" id="{54D8B620-23AC-3EE7-77CA-BC0FE417988C}"/>
              </a:ext>
            </a:extLst>
          </p:cNvPr>
          <p:cNvSpPr>
            <a:spLocks noGrp="1"/>
          </p:cNvSpPr>
          <p:nvPr/>
        </p:nvSpPr>
        <p:spPr>
          <a:xfrm>
            <a:off x="499872" y="751820"/>
            <a:ext cx="11192256" cy="5163788"/>
          </a:xfrm>
          <a:prstGeom prst="rect">
            <a:avLst/>
          </a:prstGeom>
        </p:spPr>
        <p:txBody>
          <a:bodyPr vert="horz" lIns="91440" tIns="45720" rIns="91440" bIns="45720" rtlCol="0" anchor="t" anchorCtr="0">
            <a:noAutofit/>
          </a:bodyPr>
          <a:lstStyle>
            <a:lvl1pPr marL="229500" indent="-229500" algn="l" defTabSz="342900" rtl="0" eaLnBrk="1" latinLnBrk="0" hangingPunct="1">
              <a:lnSpc>
                <a:spcPct val="100000"/>
              </a:lnSpc>
              <a:spcBef>
                <a:spcPts val="600"/>
              </a:spcBef>
              <a:spcAft>
                <a:spcPts val="600"/>
              </a:spcAft>
              <a:buClr>
                <a:srgbClr val="003A5D"/>
              </a:buClr>
              <a:buSzPct val="65000"/>
              <a:buFontTx/>
              <a:buBlip>
                <a:blip r:embed="rId2"/>
              </a:buBlip>
              <a:defRPr sz="2800" kern="1200">
                <a:solidFill>
                  <a:srgbClr val="636569">
                    <a:lumMod val="75000"/>
                  </a:srgbClr>
                </a:solidFill>
                <a:latin typeface="Arial"/>
              </a:defRPr>
            </a:lvl1pPr>
            <a:lvl2pPr marL="472500" indent="-229500" algn="l" defTabSz="342900" rtl="0" eaLnBrk="1" latinLnBrk="0" hangingPunct="1">
              <a:lnSpc>
                <a:spcPct val="100000"/>
              </a:lnSpc>
              <a:spcBef>
                <a:spcPts val="600"/>
              </a:spcBef>
              <a:spcAft>
                <a:spcPts val="600"/>
              </a:spcAft>
              <a:buClr>
                <a:srgbClr val="636569">
                  <a:lumMod val="60000"/>
                  <a:lumOff val="40000"/>
                </a:srgbClr>
              </a:buClr>
              <a:buSzPct val="92000"/>
              <a:buFont typeface="Wingdings 2" panose="05020102010507070707" pitchFamily="18" charset="2"/>
              <a:buChar char=""/>
              <a:defRPr sz="2000" kern="1200">
                <a:solidFill>
                  <a:srgbClr val="636569">
                    <a:lumMod val="75000"/>
                  </a:srgbClr>
                </a:solidFill>
                <a:latin typeface="Arial"/>
              </a:defRPr>
            </a:lvl2pPr>
            <a:lvl3pPr marL="675000" indent="-202500" algn="l" defTabSz="342900" rtl="0" eaLnBrk="1" latinLnBrk="0" hangingPunct="1">
              <a:lnSpc>
                <a:spcPct val="100000"/>
              </a:lnSpc>
              <a:spcBef>
                <a:spcPts val="600"/>
              </a:spcBef>
              <a:spcAft>
                <a:spcPts val="600"/>
              </a:spcAft>
              <a:buClr>
                <a:srgbClr val="636569">
                  <a:lumMod val="60000"/>
                  <a:lumOff val="40000"/>
                </a:srgbClr>
              </a:buClr>
              <a:buSzPct val="92000"/>
              <a:buFont typeface="Wingdings 2" panose="05020102010507070707" pitchFamily="18" charset="2"/>
              <a:buChar char=""/>
              <a:defRPr sz="1800" kern="1200">
                <a:solidFill>
                  <a:srgbClr val="636569">
                    <a:lumMod val="75000"/>
                  </a:srgbClr>
                </a:solidFill>
                <a:latin typeface="Arial"/>
              </a:defRPr>
            </a:lvl3pPr>
            <a:lvl4pPr marL="931500" indent="-175500" algn="l" defTabSz="342900" rtl="0" eaLnBrk="1" latinLnBrk="0" hangingPunct="1">
              <a:lnSpc>
                <a:spcPct val="100000"/>
              </a:lnSpc>
              <a:spcBef>
                <a:spcPts val="600"/>
              </a:spcBef>
              <a:spcAft>
                <a:spcPts val="600"/>
              </a:spcAft>
              <a:buClr>
                <a:srgbClr val="636569">
                  <a:lumMod val="60000"/>
                  <a:lumOff val="40000"/>
                </a:srgbClr>
              </a:buClr>
              <a:buSzPct val="92000"/>
              <a:buFont typeface="Wingdings 2" panose="05020102010507070707" pitchFamily="18" charset="2"/>
              <a:buChar char=""/>
              <a:defRPr sz="1800" kern="1200">
                <a:solidFill>
                  <a:srgbClr val="636569">
                    <a:lumMod val="75000"/>
                  </a:srgbClr>
                </a:solidFill>
                <a:latin typeface="Arial"/>
              </a:defRPr>
            </a:lvl4pPr>
            <a:lvl5pPr marL="1201500" indent="-175500" algn="l" defTabSz="342900" rtl="0" eaLnBrk="1" latinLnBrk="0" hangingPunct="1">
              <a:lnSpc>
                <a:spcPct val="100000"/>
              </a:lnSpc>
              <a:spcBef>
                <a:spcPts val="600"/>
              </a:spcBef>
              <a:spcAft>
                <a:spcPts val="600"/>
              </a:spcAft>
              <a:buClr>
                <a:srgbClr val="636569">
                  <a:lumMod val="60000"/>
                  <a:lumOff val="40000"/>
                </a:srgbClr>
              </a:buClr>
              <a:buSzPct val="92000"/>
              <a:buFont typeface="Wingdings 2" panose="05020102010507070707" pitchFamily="18" charset="2"/>
              <a:buChar char=""/>
              <a:defRPr sz="1800" kern="1200">
                <a:solidFill>
                  <a:srgbClr val="636569">
                    <a:lumMod val="75000"/>
                  </a:srgbClr>
                </a:solidFill>
                <a:latin typeface="Arial"/>
              </a:defRPr>
            </a:lvl5pPr>
            <a:lvl6pPr marL="1425000" indent="-171450" algn="l" defTabSz="342900" rtl="0" eaLnBrk="1" latinLnBrk="0" hangingPunct="1">
              <a:spcBef>
                <a:spcPct val="20000"/>
              </a:spcBef>
              <a:spcAft>
                <a:spcPts val="450"/>
              </a:spcAft>
              <a:buClr>
                <a:srgbClr val="A1D038"/>
              </a:buClr>
              <a:buSzPct val="92000"/>
              <a:buFont typeface="Wingdings 2" panose="05020102010507070707" pitchFamily="18" charset="2"/>
              <a:buChar char=""/>
              <a:defRPr sz="900" kern="1200">
                <a:solidFill>
                  <a:srgbClr val="636569"/>
                </a:solidFill>
                <a:latin typeface="Arial"/>
              </a:defRPr>
            </a:lvl6pPr>
            <a:lvl7pPr marL="1650000" indent="-171450" algn="l" defTabSz="342900" rtl="0" eaLnBrk="1" latinLnBrk="0" hangingPunct="1">
              <a:spcBef>
                <a:spcPct val="20000"/>
              </a:spcBef>
              <a:spcAft>
                <a:spcPts val="450"/>
              </a:spcAft>
              <a:buClr>
                <a:srgbClr val="A1D038"/>
              </a:buClr>
              <a:buSzPct val="92000"/>
              <a:buFont typeface="Wingdings 2" panose="05020102010507070707" pitchFamily="18" charset="2"/>
              <a:buChar char=""/>
              <a:defRPr sz="900" kern="1200">
                <a:solidFill>
                  <a:srgbClr val="636569"/>
                </a:solidFill>
                <a:latin typeface="Arial"/>
              </a:defRPr>
            </a:lvl7pPr>
            <a:lvl8pPr marL="1875000" indent="-171450" algn="l" defTabSz="342900" rtl="0" eaLnBrk="1" latinLnBrk="0" hangingPunct="1">
              <a:spcBef>
                <a:spcPct val="20000"/>
              </a:spcBef>
              <a:spcAft>
                <a:spcPts val="450"/>
              </a:spcAft>
              <a:buClr>
                <a:srgbClr val="A1D038"/>
              </a:buClr>
              <a:buSzPct val="92000"/>
              <a:buFont typeface="Wingdings 2" panose="05020102010507070707" pitchFamily="18" charset="2"/>
              <a:buChar char=""/>
              <a:defRPr sz="900" kern="1200">
                <a:solidFill>
                  <a:srgbClr val="636569"/>
                </a:solidFill>
                <a:latin typeface="Arial"/>
              </a:defRPr>
            </a:lvl8pPr>
            <a:lvl9pPr marL="2100000" indent="-171450" algn="l" defTabSz="342900" rtl="0" eaLnBrk="1" latinLnBrk="0" hangingPunct="1">
              <a:spcBef>
                <a:spcPct val="20000"/>
              </a:spcBef>
              <a:spcAft>
                <a:spcPts val="450"/>
              </a:spcAft>
              <a:buClr>
                <a:srgbClr val="A1D038"/>
              </a:buClr>
              <a:buSzPct val="92000"/>
              <a:buFont typeface="Wingdings 2" panose="05020102010507070707" pitchFamily="18" charset="2"/>
              <a:buChar char=""/>
              <a:defRPr sz="900" kern="1200">
                <a:solidFill>
                  <a:srgbClr val="636569"/>
                </a:solidFill>
                <a:latin typeface="Arial"/>
              </a:defRPr>
            </a:lvl9pPr>
          </a:lstStyle>
          <a:p>
            <a:r>
              <a:rPr lang="en-US" sz="2400" dirty="0"/>
              <a:t>Revenue Cycle Process</a:t>
            </a:r>
          </a:p>
          <a:p>
            <a:pPr lvl="1"/>
            <a:r>
              <a:rPr lang="en-US" sz="1800" dirty="0"/>
              <a:t>Technology alone will never solve a problem </a:t>
            </a:r>
          </a:p>
          <a:p>
            <a:pPr marL="229500" marR="0" lvl="0" indent="-229500" algn="l" defTabSz="342900" rtl="0" eaLnBrk="1" fontAlgn="auto" latinLnBrk="0" hangingPunct="1">
              <a:lnSpc>
                <a:spcPct val="100000"/>
              </a:lnSpc>
              <a:spcBef>
                <a:spcPts val="600"/>
              </a:spcBef>
              <a:spcAft>
                <a:spcPts val="600"/>
              </a:spcAft>
              <a:buClr>
                <a:srgbClr val="003A5D"/>
              </a:buClr>
              <a:buSzPct val="65000"/>
              <a:buFontTx/>
              <a:buBlip>
                <a:blip r:embed="rId2"/>
              </a:buBlip>
              <a:tabLst/>
              <a:defRPr/>
            </a:pPr>
            <a:r>
              <a:rPr kumimoji="0" lang="en-US" sz="2400" i="0" u="none" strike="noStrike" kern="1200" cap="none" spc="0" normalizeH="0" baseline="0" noProof="0" dirty="0">
                <a:ln>
                  <a:noFill/>
                </a:ln>
                <a:solidFill>
                  <a:srgbClr val="636569">
                    <a:lumMod val="75000"/>
                  </a:srgbClr>
                </a:solidFill>
                <a:effectLst/>
                <a:uLnTx/>
                <a:uFillTx/>
                <a:latin typeface="Arial"/>
                <a:ea typeface="+mn-ea"/>
                <a:cs typeface="+mn-cs"/>
              </a:rPr>
              <a:t>Best Practice Revenue Cycles</a:t>
            </a:r>
          </a:p>
          <a:p>
            <a:pPr lvl="1"/>
            <a:r>
              <a:rPr lang="en-US" sz="1800" dirty="0"/>
              <a:t>Optimize their processes along with new or current technology </a:t>
            </a:r>
          </a:p>
          <a:p>
            <a:pPr lvl="1"/>
            <a:r>
              <a:rPr lang="en-US" sz="1800" dirty="0"/>
              <a:t>Minimize/eliminate duplication, touches, handoffs, and processes that do not add value</a:t>
            </a:r>
          </a:p>
          <a:p>
            <a:pPr lvl="1"/>
            <a:r>
              <a:rPr lang="en-US" sz="1800" dirty="0"/>
              <a:t>Continually optimize edits, workflows, and processes to prevent errors and/or route them to the offending source.  This provides guardrails, feedback, and accountability.</a:t>
            </a:r>
          </a:p>
          <a:p>
            <a:pPr lvl="1"/>
            <a:r>
              <a:rPr lang="en-US" sz="1800" dirty="0"/>
              <a:t>Create tight coordination between clinical and financial functions</a:t>
            </a:r>
          </a:p>
          <a:p>
            <a:pPr lvl="2"/>
            <a:r>
              <a:rPr lang="en-US" sz="1600" dirty="0"/>
              <a:t>No charge left behind</a:t>
            </a:r>
          </a:p>
          <a:p>
            <a:pPr lvl="2"/>
            <a:r>
              <a:rPr lang="en-US" sz="1600" dirty="0"/>
              <a:t>No surprises</a:t>
            </a:r>
          </a:p>
          <a:p>
            <a:pPr lvl="1"/>
            <a:r>
              <a:rPr lang="en-US" sz="1800" dirty="0"/>
              <a:t>Minimized touches: work goes to the right person at the right time</a:t>
            </a:r>
          </a:p>
          <a:p>
            <a:pPr lvl="2"/>
            <a:r>
              <a:rPr lang="en-US" sz="1600" dirty="0"/>
              <a:t>No work queue whack-a-mole</a:t>
            </a:r>
          </a:p>
        </p:txBody>
      </p:sp>
    </p:spTree>
    <p:extLst>
      <p:ext uri="{BB962C8B-B14F-4D97-AF65-F5344CB8AC3E}">
        <p14:creationId xmlns:p14="http://schemas.microsoft.com/office/powerpoint/2010/main" val="2956572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US" dirty="0"/>
              <a:t>Technology</a:t>
            </a:r>
          </a:p>
        </p:txBody>
      </p:sp>
      <p:sp>
        <p:nvSpPr>
          <p:cNvPr id="4" name="Content Placeholder 21">
            <a:extLst>
              <a:ext uri="{FF2B5EF4-FFF2-40B4-BE49-F238E27FC236}">
                <a16:creationId xmlns:a16="http://schemas.microsoft.com/office/drawing/2014/main" id="{54D8B620-23AC-3EE7-77CA-BC0FE417988C}"/>
              </a:ext>
            </a:extLst>
          </p:cNvPr>
          <p:cNvSpPr>
            <a:spLocks noGrp="1"/>
          </p:cNvSpPr>
          <p:nvPr/>
        </p:nvSpPr>
        <p:spPr>
          <a:xfrm>
            <a:off x="499872" y="751820"/>
            <a:ext cx="11192256" cy="4917460"/>
          </a:xfrm>
          <a:prstGeom prst="rect">
            <a:avLst/>
          </a:prstGeom>
        </p:spPr>
        <p:txBody>
          <a:bodyPr vert="horz" lIns="91440" tIns="45720" rIns="91440" bIns="45720" rtlCol="0" anchor="t" anchorCtr="0">
            <a:noAutofit/>
          </a:bodyPr>
          <a:lstStyle>
            <a:lvl1pPr marL="229500" indent="-229500" algn="l" defTabSz="342900" rtl="0" eaLnBrk="1" latinLnBrk="0" hangingPunct="1">
              <a:lnSpc>
                <a:spcPct val="100000"/>
              </a:lnSpc>
              <a:spcBef>
                <a:spcPts val="600"/>
              </a:spcBef>
              <a:spcAft>
                <a:spcPts val="600"/>
              </a:spcAft>
              <a:buClr>
                <a:srgbClr val="003A5D"/>
              </a:buClr>
              <a:buSzPct val="65000"/>
              <a:buFontTx/>
              <a:buBlip>
                <a:blip r:embed="rId3"/>
              </a:buBlip>
              <a:defRPr sz="2800" kern="1200">
                <a:solidFill>
                  <a:srgbClr val="636569">
                    <a:lumMod val="75000"/>
                  </a:srgbClr>
                </a:solidFill>
                <a:latin typeface="Arial"/>
              </a:defRPr>
            </a:lvl1pPr>
            <a:lvl2pPr marL="472500" indent="-229500" algn="l" defTabSz="342900" rtl="0" eaLnBrk="1" latinLnBrk="0" hangingPunct="1">
              <a:lnSpc>
                <a:spcPct val="100000"/>
              </a:lnSpc>
              <a:spcBef>
                <a:spcPts val="600"/>
              </a:spcBef>
              <a:spcAft>
                <a:spcPts val="600"/>
              </a:spcAft>
              <a:buClr>
                <a:srgbClr val="636569">
                  <a:lumMod val="60000"/>
                  <a:lumOff val="40000"/>
                </a:srgbClr>
              </a:buClr>
              <a:buSzPct val="92000"/>
              <a:buFont typeface="Wingdings 2" panose="05020102010507070707" pitchFamily="18" charset="2"/>
              <a:buChar char=""/>
              <a:defRPr sz="2000" kern="1200">
                <a:solidFill>
                  <a:srgbClr val="636569">
                    <a:lumMod val="75000"/>
                  </a:srgbClr>
                </a:solidFill>
                <a:latin typeface="Arial"/>
              </a:defRPr>
            </a:lvl2pPr>
            <a:lvl3pPr marL="675000" indent="-202500" algn="l" defTabSz="342900" rtl="0" eaLnBrk="1" latinLnBrk="0" hangingPunct="1">
              <a:lnSpc>
                <a:spcPct val="100000"/>
              </a:lnSpc>
              <a:spcBef>
                <a:spcPts val="600"/>
              </a:spcBef>
              <a:spcAft>
                <a:spcPts val="600"/>
              </a:spcAft>
              <a:buClr>
                <a:srgbClr val="636569">
                  <a:lumMod val="60000"/>
                  <a:lumOff val="40000"/>
                </a:srgbClr>
              </a:buClr>
              <a:buSzPct val="92000"/>
              <a:buFont typeface="Wingdings 2" panose="05020102010507070707" pitchFamily="18" charset="2"/>
              <a:buChar char=""/>
              <a:defRPr sz="1800" kern="1200">
                <a:solidFill>
                  <a:srgbClr val="636569">
                    <a:lumMod val="75000"/>
                  </a:srgbClr>
                </a:solidFill>
                <a:latin typeface="Arial"/>
              </a:defRPr>
            </a:lvl3pPr>
            <a:lvl4pPr marL="931500" indent="-175500" algn="l" defTabSz="342900" rtl="0" eaLnBrk="1" latinLnBrk="0" hangingPunct="1">
              <a:lnSpc>
                <a:spcPct val="100000"/>
              </a:lnSpc>
              <a:spcBef>
                <a:spcPts val="600"/>
              </a:spcBef>
              <a:spcAft>
                <a:spcPts val="600"/>
              </a:spcAft>
              <a:buClr>
                <a:srgbClr val="636569">
                  <a:lumMod val="60000"/>
                  <a:lumOff val="40000"/>
                </a:srgbClr>
              </a:buClr>
              <a:buSzPct val="92000"/>
              <a:buFont typeface="Wingdings 2" panose="05020102010507070707" pitchFamily="18" charset="2"/>
              <a:buChar char=""/>
              <a:defRPr sz="1800" kern="1200">
                <a:solidFill>
                  <a:srgbClr val="636569">
                    <a:lumMod val="75000"/>
                  </a:srgbClr>
                </a:solidFill>
                <a:latin typeface="Arial"/>
              </a:defRPr>
            </a:lvl4pPr>
            <a:lvl5pPr marL="1201500" indent="-175500" algn="l" defTabSz="342900" rtl="0" eaLnBrk="1" latinLnBrk="0" hangingPunct="1">
              <a:lnSpc>
                <a:spcPct val="100000"/>
              </a:lnSpc>
              <a:spcBef>
                <a:spcPts val="600"/>
              </a:spcBef>
              <a:spcAft>
                <a:spcPts val="600"/>
              </a:spcAft>
              <a:buClr>
                <a:srgbClr val="636569">
                  <a:lumMod val="60000"/>
                  <a:lumOff val="40000"/>
                </a:srgbClr>
              </a:buClr>
              <a:buSzPct val="92000"/>
              <a:buFont typeface="Wingdings 2" panose="05020102010507070707" pitchFamily="18" charset="2"/>
              <a:buChar char=""/>
              <a:defRPr sz="1800" kern="1200">
                <a:solidFill>
                  <a:srgbClr val="636569">
                    <a:lumMod val="75000"/>
                  </a:srgbClr>
                </a:solidFill>
                <a:latin typeface="Arial"/>
              </a:defRPr>
            </a:lvl5pPr>
            <a:lvl6pPr marL="1425000" indent="-171450" algn="l" defTabSz="342900" rtl="0" eaLnBrk="1" latinLnBrk="0" hangingPunct="1">
              <a:spcBef>
                <a:spcPct val="20000"/>
              </a:spcBef>
              <a:spcAft>
                <a:spcPts val="450"/>
              </a:spcAft>
              <a:buClr>
                <a:srgbClr val="A1D038"/>
              </a:buClr>
              <a:buSzPct val="92000"/>
              <a:buFont typeface="Wingdings 2" panose="05020102010507070707" pitchFamily="18" charset="2"/>
              <a:buChar char=""/>
              <a:defRPr sz="900" kern="1200">
                <a:solidFill>
                  <a:srgbClr val="636569"/>
                </a:solidFill>
                <a:latin typeface="Arial"/>
              </a:defRPr>
            </a:lvl6pPr>
            <a:lvl7pPr marL="1650000" indent="-171450" algn="l" defTabSz="342900" rtl="0" eaLnBrk="1" latinLnBrk="0" hangingPunct="1">
              <a:spcBef>
                <a:spcPct val="20000"/>
              </a:spcBef>
              <a:spcAft>
                <a:spcPts val="450"/>
              </a:spcAft>
              <a:buClr>
                <a:srgbClr val="A1D038"/>
              </a:buClr>
              <a:buSzPct val="92000"/>
              <a:buFont typeface="Wingdings 2" panose="05020102010507070707" pitchFamily="18" charset="2"/>
              <a:buChar char=""/>
              <a:defRPr sz="900" kern="1200">
                <a:solidFill>
                  <a:srgbClr val="636569"/>
                </a:solidFill>
                <a:latin typeface="Arial"/>
              </a:defRPr>
            </a:lvl7pPr>
            <a:lvl8pPr marL="1875000" indent="-171450" algn="l" defTabSz="342900" rtl="0" eaLnBrk="1" latinLnBrk="0" hangingPunct="1">
              <a:spcBef>
                <a:spcPct val="20000"/>
              </a:spcBef>
              <a:spcAft>
                <a:spcPts val="450"/>
              </a:spcAft>
              <a:buClr>
                <a:srgbClr val="A1D038"/>
              </a:buClr>
              <a:buSzPct val="92000"/>
              <a:buFont typeface="Wingdings 2" panose="05020102010507070707" pitchFamily="18" charset="2"/>
              <a:buChar char=""/>
              <a:defRPr sz="900" kern="1200">
                <a:solidFill>
                  <a:srgbClr val="636569"/>
                </a:solidFill>
                <a:latin typeface="Arial"/>
              </a:defRPr>
            </a:lvl8pPr>
            <a:lvl9pPr marL="2100000" indent="-171450" algn="l" defTabSz="342900" rtl="0" eaLnBrk="1" latinLnBrk="0" hangingPunct="1">
              <a:spcBef>
                <a:spcPct val="20000"/>
              </a:spcBef>
              <a:spcAft>
                <a:spcPts val="450"/>
              </a:spcAft>
              <a:buClr>
                <a:srgbClr val="A1D038"/>
              </a:buClr>
              <a:buSzPct val="92000"/>
              <a:buFont typeface="Wingdings 2" panose="05020102010507070707" pitchFamily="18" charset="2"/>
              <a:buChar char=""/>
              <a:defRPr sz="900" kern="1200">
                <a:solidFill>
                  <a:srgbClr val="636569"/>
                </a:solidFill>
                <a:latin typeface="Arial"/>
              </a:defRPr>
            </a:lvl9pPr>
          </a:lstStyle>
          <a:p>
            <a:pPr lvl="0"/>
            <a:r>
              <a:rPr lang="en-US" sz="2400" dirty="0"/>
              <a:t>Patient Accounting Systems (PAS)</a:t>
            </a:r>
          </a:p>
          <a:p>
            <a:pPr lvl="1"/>
            <a:r>
              <a:rPr lang="en-US" sz="1800" dirty="0"/>
              <a:t>This is the source-of-truth and the engine of the revenue cycle.  Regardless of where an organization is in its patient accounting system life cycle, there are always opportunities to improve these systems. </a:t>
            </a:r>
          </a:p>
          <a:p>
            <a:pPr marR="0" fontAlgn="auto">
              <a:tabLst/>
              <a:defRPr/>
            </a:pPr>
            <a:r>
              <a:rPr lang="en-US" sz="2400" dirty="0"/>
              <a:t>Best Practice Revenue Cycles </a:t>
            </a:r>
            <a:endParaRPr lang="en-US" sz="1600" dirty="0"/>
          </a:p>
          <a:p>
            <a:pPr lvl="1"/>
            <a:r>
              <a:rPr lang="en-US" sz="1800" dirty="0"/>
              <a:t>Leverage PAS system’s inherent strengths and recognize deficiencies.</a:t>
            </a:r>
          </a:p>
          <a:p>
            <a:pPr lvl="2"/>
            <a:r>
              <a:rPr lang="en-US" sz="1600" dirty="0"/>
              <a:t>Use “bolt-on” vendors to supplement revenue cycle needs not satisfied by their PAS software.</a:t>
            </a:r>
          </a:p>
          <a:p>
            <a:pPr lvl="2"/>
            <a:r>
              <a:rPr lang="en-US" sz="1600" dirty="0"/>
              <a:t>Continually evaluate need and benefit of “bolt-on” vendors and compare to competition.</a:t>
            </a:r>
          </a:p>
          <a:p>
            <a:pPr lvl="1"/>
            <a:r>
              <a:rPr lang="en-US" sz="1800" dirty="0"/>
              <a:t>Communicate deficiencies and gaps to their PAS vendor and participate in user groups to promote issues and to understand if/when required functionality will become available.</a:t>
            </a:r>
          </a:p>
          <a:p>
            <a:pPr lvl="1"/>
            <a:r>
              <a:rPr lang="en-US" sz="1800" dirty="0"/>
              <a:t>Engage with other systems using the platform, attend user forums and meetings, and engage with their vendor to find real solutions to problems. </a:t>
            </a:r>
          </a:p>
        </p:txBody>
      </p:sp>
    </p:spTree>
    <p:extLst>
      <p:ext uri="{BB962C8B-B14F-4D97-AF65-F5344CB8AC3E}">
        <p14:creationId xmlns:p14="http://schemas.microsoft.com/office/powerpoint/2010/main" val="3780411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ontent Placeholder 21"/>
          <p:cNvSpPr>
            <a:spLocks noGrp="1"/>
          </p:cNvSpPr>
          <p:nvPr>
            <p:ph idx="1"/>
          </p:nvPr>
        </p:nvSpPr>
        <p:spPr>
          <a:xfrm>
            <a:off x="499872" y="751820"/>
            <a:ext cx="11192256" cy="4688761"/>
          </a:xfrm>
        </p:spPr>
        <p:txBody>
          <a:bodyPr/>
          <a:lstStyle/>
          <a:p>
            <a:pPr lvl="1"/>
            <a:r>
              <a:rPr lang="en-US" sz="1800" dirty="0"/>
              <a:t>Very few, if any, providers have the infrastructure, resources, or size to do everything efficiently and effectively.  </a:t>
            </a:r>
          </a:p>
          <a:p>
            <a:pPr lvl="1"/>
            <a:r>
              <a:rPr lang="en-US" sz="1800" dirty="0"/>
              <a:t>What is outsourced, how it is managed, and vendor selection differentiates top performers and can impede providers from realizing their potential. </a:t>
            </a:r>
          </a:p>
          <a:p>
            <a:pPr marL="229500" marR="0" lvl="0" indent="-229500" algn="l" defTabSz="342900" rtl="0" eaLnBrk="1" fontAlgn="auto" latinLnBrk="0" hangingPunct="1">
              <a:lnSpc>
                <a:spcPct val="100000"/>
              </a:lnSpc>
              <a:spcBef>
                <a:spcPts val="600"/>
              </a:spcBef>
              <a:spcAft>
                <a:spcPts val="600"/>
              </a:spcAft>
              <a:buClr>
                <a:srgbClr val="003A5D"/>
              </a:buClr>
              <a:buSzPct val="65000"/>
              <a:buFontTx/>
              <a:buBlip>
                <a:blip r:embed="rId3"/>
              </a:buBlip>
              <a:tabLst/>
              <a:defRPr/>
            </a:pPr>
            <a:r>
              <a:rPr kumimoji="0" lang="en-US" sz="2400" b="0" i="0" u="none" strike="noStrike" kern="1200" cap="none" spc="0" normalizeH="0" baseline="0" noProof="0" dirty="0">
                <a:ln>
                  <a:noFill/>
                </a:ln>
                <a:solidFill>
                  <a:srgbClr val="636569">
                    <a:lumMod val="75000"/>
                  </a:srgbClr>
                </a:solidFill>
                <a:effectLst/>
                <a:uLnTx/>
                <a:uFillTx/>
                <a:latin typeface="Arial"/>
                <a:ea typeface="+mn-ea"/>
                <a:cs typeface="+mn-cs"/>
              </a:rPr>
              <a:t>Best Practice Revenue Cycle </a:t>
            </a:r>
          </a:p>
          <a:p>
            <a:pPr lvl="1"/>
            <a:r>
              <a:rPr lang="en-US" sz="1800" dirty="0"/>
              <a:t>Evaluate the full cost versus the benefits of doing things internally or relinquishing a function of their revenue cycle.</a:t>
            </a:r>
          </a:p>
          <a:p>
            <a:pPr lvl="1"/>
            <a:r>
              <a:rPr lang="en-US" sz="1800" dirty="0"/>
              <a:t>Use solid financial modeling and align with long-term system plans when evaluating outsource decisions.</a:t>
            </a:r>
          </a:p>
          <a:p>
            <a:pPr lvl="1"/>
            <a:r>
              <a:rPr lang="en-US" sz="1800" dirty="0"/>
              <a:t>Are comfortable outsourcing functions where it more efficient and financially beneficial. </a:t>
            </a:r>
          </a:p>
          <a:p>
            <a:pPr lvl="1"/>
            <a:r>
              <a:rPr lang="en-US" sz="1800" dirty="0"/>
              <a:t>Manage their vendor’s performance and hold them accountable to strict service level standards.  After all, the system’s financial success is often tied to these vendors.  If they are contacting your patients, they are also the face of your organization. </a:t>
            </a:r>
          </a:p>
        </p:txBody>
      </p:sp>
      <p:sp>
        <p:nvSpPr>
          <p:cNvPr id="21" name="Title 20"/>
          <p:cNvSpPr>
            <a:spLocks noGrp="1"/>
          </p:cNvSpPr>
          <p:nvPr>
            <p:ph type="title"/>
          </p:nvPr>
        </p:nvSpPr>
        <p:spPr/>
        <p:txBody>
          <a:bodyPr/>
          <a:lstStyle/>
          <a:p>
            <a:r>
              <a:rPr lang="en-US" dirty="0"/>
              <a:t>Outsourcing </a:t>
            </a:r>
          </a:p>
        </p:txBody>
      </p:sp>
    </p:spTree>
    <p:extLst>
      <p:ext uri="{BB962C8B-B14F-4D97-AF65-F5344CB8AC3E}">
        <p14:creationId xmlns:p14="http://schemas.microsoft.com/office/powerpoint/2010/main" val="2841900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3FA955-9033-4DA4-A3B4-A03C2FABB7C3}"/>
              </a:ext>
            </a:extLst>
          </p:cNvPr>
          <p:cNvSpPr>
            <a:spLocks noGrp="1"/>
          </p:cNvSpPr>
          <p:nvPr>
            <p:ph idx="1"/>
          </p:nvPr>
        </p:nvSpPr>
        <p:spPr>
          <a:xfrm>
            <a:off x="701898" y="1345462"/>
            <a:ext cx="10908405" cy="4267937"/>
          </a:xfrm>
        </p:spPr>
        <p:txBody>
          <a:bodyPr/>
          <a:lstStyle/>
          <a:p>
            <a:pPr marL="0" indent="0">
              <a:buNone/>
            </a:pPr>
            <a:r>
              <a:rPr lang="en-US" sz="4000" b="1" dirty="0"/>
              <a:t>Bots and AI will run the entire revenue cycle and we will all be out of jobs</a:t>
            </a:r>
          </a:p>
        </p:txBody>
      </p:sp>
      <p:sp>
        <p:nvSpPr>
          <p:cNvPr id="3" name="Title 2">
            <a:extLst>
              <a:ext uri="{FF2B5EF4-FFF2-40B4-BE49-F238E27FC236}">
                <a16:creationId xmlns:a16="http://schemas.microsoft.com/office/drawing/2014/main" id="{6172FA39-8ACA-A3BA-12CE-510D4D3B3398}"/>
              </a:ext>
            </a:extLst>
          </p:cNvPr>
          <p:cNvSpPr>
            <a:spLocks noGrp="1"/>
          </p:cNvSpPr>
          <p:nvPr>
            <p:ph type="title"/>
          </p:nvPr>
        </p:nvSpPr>
        <p:spPr/>
        <p:txBody>
          <a:bodyPr/>
          <a:lstStyle/>
          <a:p>
            <a:r>
              <a:rPr lang="en-US" dirty="0"/>
              <a:t>In Conclusion </a:t>
            </a:r>
          </a:p>
        </p:txBody>
      </p:sp>
      <p:pic>
        <p:nvPicPr>
          <p:cNvPr id="5" name="Picture 4">
            <a:extLst>
              <a:ext uri="{FF2B5EF4-FFF2-40B4-BE49-F238E27FC236}">
                <a16:creationId xmlns:a16="http://schemas.microsoft.com/office/drawing/2014/main" id="{E43E8F18-7E0A-B9D9-FB8D-6B9B27A32A32}"/>
              </a:ext>
            </a:extLst>
          </p:cNvPr>
          <p:cNvPicPr>
            <a:picLocks noChangeAspect="1"/>
          </p:cNvPicPr>
          <p:nvPr/>
        </p:nvPicPr>
        <p:blipFill>
          <a:blip r:embed="rId2"/>
          <a:stretch>
            <a:fillRect/>
          </a:stretch>
        </p:blipFill>
        <p:spPr>
          <a:xfrm>
            <a:off x="3516804" y="2767634"/>
            <a:ext cx="3354075" cy="3708023"/>
          </a:xfrm>
          <a:prstGeom prst="rect">
            <a:avLst/>
          </a:prstGeom>
        </p:spPr>
      </p:pic>
    </p:spTree>
    <p:extLst>
      <p:ext uri="{BB962C8B-B14F-4D97-AF65-F5344CB8AC3E}">
        <p14:creationId xmlns:p14="http://schemas.microsoft.com/office/powerpoint/2010/main" val="2205336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FB5A2-04FE-AC64-0BD9-FD012F3EB052}"/>
              </a:ext>
            </a:extLst>
          </p:cNvPr>
          <p:cNvSpPr>
            <a:spLocks noGrp="1"/>
          </p:cNvSpPr>
          <p:nvPr>
            <p:ph type="title"/>
          </p:nvPr>
        </p:nvSpPr>
        <p:spPr/>
        <p:txBody>
          <a:bodyPr/>
          <a:lstStyle/>
          <a:p>
            <a:r>
              <a:rPr lang="en-US" dirty="0"/>
              <a:t>Thank You </a:t>
            </a:r>
          </a:p>
        </p:txBody>
      </p:sp>
      <p:grpSp>
        <p:nvGrpSpPr>
          <p:cNvPr id="10" name="Group 9">
            <a:extLst>
              <a:ext uri="{FF2B5EF4-FFF2-40B4-BE49-F238E27FC236}">
                <a16:creationId xmlns:a16="http://schemas.microsoft.com/office/drawing/2014/main" id="{AA7F0D2A-37EF-4CCB-73BD-98049C57912D}"/>
              </a:ext>
            </a:extLst>
          </p:cNvPr>
          <p:cNvGrpSpPr/>
          <p:nvPr/>
        </p:nvGrpSpPr>
        <p:grpSpPr>
          <a:xfrm>
            <a:off x="2273058" y="3566402"/>
            <a:ext cx="7787549" cy="2210820"/>
            <a:chOff x="2451852" y="1885677"/>
            <a:chExt cx="7787549" cy="2210820"/>
          </a:xfrm>
        </p:grpSpPr>
        <p:grpSp>
          <p:nvGrpSpPr>
            <p:cNvPr id="11" name="Group 10">
              <a:extLst>
                <a:ext uri="{FF2B5EF4-FFF2-40B4-BE49-F238E27FC236}">
                  <a16:creationId xmlns:a16="http://schemas.microsoft.com/office/drawing/2014/main" id="{78754082-064D-966A-632D-FA092F228624}"/>
                </a:ext>
              </a:extLst>
            </p:cNvPr>
            <p:cNvGrpSpPr/>
            <p:nvPr/>
          </p:nvGrpSpPr>
          <p:grpSpPr>
            <a:xfrm>
              <a:off x="4720115" y="1885677"/>
              <a:ext cx="5519286" cy="2052070"/>
              <a:chOff x="4636484" y="2798784"/>
              <a:chExt cx="2825205" cy="731203"/>
            </a:xfrm>
          </p:grpSpPr>
          <p:sp>
            <p:nvSpPr>
              <p:cNvPr id="15" name="Text Placeholder 5">
                <a:extLst>
                  <a:ext uri="{FF2B5EF4-FFF2-40B4-BE49-F238E27FC236}">
                    <a16:creationId xmlns:a16="http://schemas.microsoft.com/office/drawing/2014/main" id="{74D9551F-34A1-A876-9FA3-3006A8E59D3B}"/>
                  </a:ext>
                </a:extLst>
              </p:cNvPr>
              <p:cNvSpPr txBox="1">
                <a:spLocks/>
              </p:cNvSpPr>
              <p:nvPr/>
            </p:nvSpPr>
            <p:spPr>
              <a:xfrm>
                <a:off x="4636484" y="2798784"/>
                <a:ext cx="2743200" cy="164503"/>
              </a:xfrm>
              <a:prstGeom prst="rect">
                <a:avLst/>
              </a:prstGeom>
            </p:spPr>
            <p:txBody>
              <a:bodyPr wrap="square">
                <a:spAutoFit/>
              </a:bodyPr>
              <a:lstStyle>
                <a:lvl1pPr marL="0" indent="0" algn="ctr" defTabSz="342900" rtl="0" eaLnBrk="1" latinLnBrk="0" hangingPunct="1">
                  <a:lnSpc>
                    <a:spcPct val="100000"/>
                  </a:lnSpc>
                  <a:spcBef>
                    <a:spcPts val="600"/>
                  </a:spcBef>
                  <a:spcAft>
                    <a:spcPts val="600"/>
                  </a:spcAft>
                  <a:buClr>
                    <a:schemeClr val="accent1"/>
                  </a:buClr>
                  <a:buSzPct val="65000"/>
                  <a:buFontTx/>
                  <a:buNone/>
                  <a:defRPr sz="1050" b="1" kern="1200">
                    <a:solidFill>
                      <a:schemeClr val="accent1"/>
                    </a:solidFill>
                    <a:latin typeface="+mn-lt"/>
                    <a:ea typeface="+mn-ea"/>
                    <a:cs typeface="+mn-cs"/>
                  </a:defRPr>
                </a:lvl1pPr>
                <a:lvl2pPr marL="472500" indent="-229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2000" kern="1200">
                    <a:solidFill>
                      <a:schemeClr val="tx2">
                        <a:lumMod val="75000"/>
                      </a:schemeClr>
                    </a:solidFill>
                    <a:latin typeface="+mn-lt"/>
                    <a:ea typeface="+mn-ea"/>
                    <a:cs typeface="+mn-cs"/>
                  </a:defRPr>
                </a:lvl2pPr>
                <a:lvl3pPr marL="675000" indent="-202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3pPr>
                <a:lvl4pPr marL="93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4pPr>
                <a:lvl5pPr marL="120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pPr marL="0" marR="0" lvl="0" indent="0" algn="l" defTabSz="342900" rtl="0" eaLnBrk="1" fontAlgn="auto" latinLnBrk="0" hangingPunct="1">
                  <a:lnSpc>
                    <a:spcPct val="100000"/>
                  </a:lnSpc>
                  <a:spcBef>
                    <a:spcPts val="600"/>
                  </a:spcBef>
                  <a:spcAft>
                    <a:spcPts val="600"/>
                  </a:spcAft>
                  <a:buClr>
                    <a:srgbClr val="003A5D"/>
                  </a:buClr>
                  <a:buSzPct val="65000"/>
                  <a:buFontTx/>
                  <a:buNone/>
                  <a:tabLst/>
                  <a:defRPr/>
                </a:pPr>
                <a:r>
                  <a:rPr kumimoji="0" lang="en-US" sz="2400" b="1" i="0" u="none" strike="noStrike" kern="1200" cap="none" spc="0" normalizeH="0" baseline="0" noProof="0" dirty="0">
                    <a:ln>
                      <a:noFill/>
                    </a:ln>
                    <a:solidFill>
                      <a:srgbClr val="003A5D"/>
                    </a:solidFill>
                    <a:effectLst/>
                    <a:uLnTx/>
                    <a:uFillTx/>
                    <a:latin typeface="Arial"/>
                    <a:ea typeface="+mn-ea"/>
                    <a:cs typeface="+mn-cs"/>
                  </a:rPr>
                  <a:t>Denny Roberge</a:t>
                </a:r>
              </a:p>
            </p:txBody>
          </p:sp>
          <p:sp>
            <p:nvSpPr>
              <p:cNvPr id="16" name="Text Placeholder 5">
                <a:extLst>
                  <a:ext uri="{FF2B5EF4-FFF2-40B4-BE49-F238E27FC236}">
                    <a16:creationId xmlns:a16="http://schemas.microsoft.com/office/drawing/2014/main" id="{9B5C1EB8-F10B-CD29-B4DD-40F6017F7078}"/>
                  </a:ext>
                </a:extLst>
              </p:cNvPr>
              <p:cNvSpPr txBox="1">
                <a:spLocks/>
              </p:cNvSpPr>
              <p:nvPr/>
            </p:nvSpPr>
            <p:spPr>
              <a:xfrm>
                <a:off x="4718489" y="2952906"/>
                <a:ext cx="2743200" cy="577081"/>
              </a:xfrm>
              <a:prstGeom prst="rect">
                <a:avLst/>
              </a:prstGeom>
            </p:spPr>
            <p:txBody>
              <a:bodyPr wrap="square" lIns="0" rIns="0">
                <a:noAutofit/>
              </a:bodyPr>
              <a:lstStyle>
                <a:lvl1pPr marL="0" indent="0" algn="ctr" defTabSz="342900" rtl="0" eaLnBrk="1" latinLnBrk="0" hangingPunct="1">
                  <a:lnSpc>
                    <a:spcPct val="100000"/>
                  </a:lnSpc>
                  <a:spcBef>
                    <a:spcPts val="0"/>
                  </a:spcBef>
                  <a:spcAft>
                    <a:spcPts val="0"/>
                  </a:spcAft>
                  <a:buClr>
                    <a:schemeClr val="accent1"/>
                  </a:buClr>
                  <a:buSzPct val="65000"/>
                  <a:buFontTx/>
                  <a:buNone/>
                  <a:defRPr sz="1050" kern="1200">
                    <a:solidFill>
                      <a:schemeClr val="tx2"/>
                    </a:solidFill>
                    <a:latin typeface="+mn-lt"/>
                    <a:ea typeface="+mn-ea"/>
                    <a:cs typeface="+mn-cs"/>
                  </a:defRPr>
                </a:lvl1pPr>
                <a:lvl2pPr marL="472500" indent="-229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2000" kern="1200">
                    <a:solidFill>
                      <a:schemeClr val="tx2">
                        <a:lumMod val="75000"/>
                      </a:schemeClr>
                    </a:solidFill>
                    <a:latin typeface="+mn-lt"/>
                    <a:ea typeface="+mn-ea"/>
                    <a:cs typeface="+mn-cs"/>
                  </a:defRPr>
                </a:lvl2pPr>
                <a:lvl3pPr marL="675000" indent="-202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3pPr>
                <a:lvl4pPr marL="93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4pPr>
                <a:lvl5pPr marL="120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pPr marL="0" marR="0" lvl="0" indent="0" algn="l" defTabSz="342900" rtl="0" eaLnBrk="1" fontAlgn="auto" latinLnBrk="0" hangingPunct="1">
                  <a:lnSpc>
                    <a:spcPct val="100000"/>
                  </a:lnSpc>
                  <a:spcBef>
                    <a:spcPts val="0"/>
                  </a:spcBef>
                  <a:spcAft>
                    <a:spcPts val="0"/>
                  </a:spcAft>
                  <a:buClr>
                    <a:srgbClr val="003A5D"/>
                  </a:buClr>
                  <a:buSzPct val="65000"/>
                  <a:buFontTx/>
                  <a:buNone/>
                  <a:tabLst/>
                  <a:defRPr/>
                </a:pPr>
                <a:r>
                  <a:rPr kumimoji="0" lang="en-US" sz="1800" b="0" i="0" u="none" strike="noStrike" kern="1200" cap="none" spc="0" normalizeH="0" baseline="0" noProof="0" dirty="0">
                    <a:ln>
                      <a:noFill/>
                    </a:ln>
                    <a:solidFill>
                      <a:srgbClr val="636569"/>
                    </a:solidFill>
                    <a:effectLst/>
                    <a:uLnTx/>
                    <a:uFillTx/>
                    <a:latin typeface="Arial"/>
                    <a:ea typeface="+mn-ea"/>
                    <a:cs typeface="+mn-cs"/>
                  </a:rPr>
                  <a:t>Principal `</a:t>
                </a:r>
                <a:endParaRPr lang="en-US" sz="1800" dirty="0">
                  <a:solidFill>
                    <a:srgbClr val="636569"/>
                  </a:solidFill>
                  <a:latin typeface="Arial"/>
                </a:endParaRPr>
              </a:p>
              <a:p>
                <a:pPr marL="0" marR="0" lvl="0" indent="0" algn="l" defTabSz="342900" rtl="0" eaLnBrk="1" fontAlgn="auto" latinLnBrk="0" hangingPunct="1">
                  <a:lnSpc>
                    <a:spcPct val="100000"/>
                  </a:lnSpc>
                  <a:spcBef>
                    <a:spcPts val="0"/>
                  </a:spcBef>
                  <a:spcAft>
                    <a:spcPts val="0"/>
                  </a:spcAft>
                  <a:buClr>
                    <a:srgbClr val="003A5D"/>
                  </a:buClr>
                  <a:buSzPct val="65000"/>
                  <a:buFontTx/>
                  <a:buNone/>
                  <a:tabLst/>
                  <a:defRPr/>
                </a:pPr>
                <a:r>
                  <a:rPr kumimoji="0" lang="en-US" sz="1800" b="0" i="0" u="none" strike="noStrike" kern="1200" cap="none" spc="0" normalizeH="0" baseline="0" noProof="0" dirty="0">
                    <a:ln>
                      <a:noFill/>
                    </a:ln>
                    <a:solidFill>
                      <a:srgbClr val="636569"/>
                    </a:solidFill>
                    <a:effectLst/>
                    <a:uLnTx/>
                    <a:uFillTx/>
                    <a:latin typeface="Arial"/>
                    <a:ea typeface="+mn-ea"/>
                    <a:cs typeface="+mn-cs"/>
                  </a:rPr>
                  <a:t>droberge@berrydunn.com</a:t>
                </a:r>
              </a:p>
              <a:p>
                <a:pPr marL="0" marR="0" lvl="0" indent="0" algn="l" defTabSz="342900" rtl="0" eaLnBrk="1" fontAlgn="auto" latinLnBrk="0" hangingPunct="1">
                  <a:lnSpc>
                    <a:spcPct val="100000"/>
                  </a:lnSpc>
                  <a:spcBef>
                    <a:spcPts val="0"/>
                  </a:spcBef>
                  <a:spcAft>
                    <a:spcPts val="0"/>
                  </a:spcAft>
                  <a:buClr>
                    <a:srgbClr val="003A5D"/>
                  </a:buClr>
                  <a:buSzPct val="65000"/>
                  <a:buFontTx/>
                  <a:buNone/>
                  <a:tabLst/>
                  <a:defRPr/>
                </a:pPr>
                <a:r>
                  <a:rPr kumimoji="0" lang="en-US" sz="1800" b="0" i="0" u="none" strike="noStrike" kern="1200" cap="none" spc="0" normalizeH="0" baseline="0" noProof="0" dirty="0">
                    <a:ln>
                      <a:noFill/>
                    </a:ln>
                    <a:solidFill>
                      <a:srgbClr val="636569"/>
                    </a:solidFill>
                    <a:effectLst/>
                    <a:uLnTx/>
                    <a:uFillTx/>
                    <a:latin typeface="Arial"/>
                    <a:ea typeface="+mn-ea"/>
                    <a:cs typeface="+mn-cs"/>
                  </a:rPr>
                  <a:t>603.674.8781</a:t>
                </a:r>
              </a:p>
              <a:p>
                <a:pPr marL="0" marR="0" lvl="0" indent="0" algn="ctr" defTabSz="342900" rtl="0" eaLnBrk="1" fontAlgn="auto" latinLnBrk="0" hangingPunct="1">
                  <a:lnSpc>
                    <a:spcPct val="100000"/>
                  </a:lnSpc>
                  <a:spcBef>
                    <a:spcPts val="0"/>
                  </a:spcBef>
                  <a:spcAft>
                    <a:spcPts val="0"/>
                  </a:spcAft>
                  <a:buClr>
                    <a:srgbClr val="003A5D"/>
                  </a:buClr>
                  <a:buSzPct val="65000"/>
                  <a:buFontTx/>
                  <a:buNone/>
                  <a:tabLst/>
                  <a:defRPr/>
                </a:pPr>
                <a:endParaRPr kumimoji="0" lang="en-US" sz="1050" b="0" i="0" u="none" strike="noStrike" kern="1200" cap="none" spc="0" normalizeH="0" baseline="0" noProof="0" dirty="0">
                  <a:ln>
                    <a:noFill/>
                  </a:ln>
                  <a:solidFill>
                    <a:srgbClr val="636569"/>
                  </a:solidFill>
                  <a:effectLst/>
                  <a:uLnTx/>
                  <a:uFillTx/>
                  <a:latin typeface="Arial"/>
                  <a:ea typeface="+mn-ea"/>
                  <a:cs typeface="+mn-cs"/>
                </a:endParaRPr>
              </a:p>
            </p:txBody>
          </p:sp>
        </p:grpSp>
        <p:pic>
          <p:nvPicPr>
            <p:cNvPr id="12" name="Picture 11">
              <a:extLst>
                <a:ext uri="{FF2B5EF4-FFF2-40B4-BE49-F238E27FC236}">
                  <a16:creationId xmlns:a16="http://schemas.microsoft.com/office/drawing/2014/main" id="{3A803B3C-72C5-BAC4-CEB9-4581D28EA153}"/>
                </a:ext>
              </a:extLst>
            </p:cNvPr>
            <p:cNvPicPr>
              <a:picLocks noChangeAspect="1"/>
            </p:cNvPicPr>
            <p:nvPr/>
          </p:nvPicPr>
          <p:blipFill>
            <a:blip r:embed="rId2"/>
            <a:stretch>
              <a:fillRect/>
            </a:stretch>
          </p:blipFill>
          <p:spPr>
            <a:xfrm>
              <a:off x="7998488" y="2291827"/>
              <a:ext cx="1804670" cy="1804670"/>
            </a:xfrm>
            <a:prstGeom prst="rect">
              <a:avLst/>
            </a:prstGeom>
          </p:spPr>
        </p:pic>
        <p:sp>
          <p:nvSpPr>
            <p:cNvPr id="13" name="Text Placeholder 5">
              <a:extLst>
                <a:ext uri="{FF2B5EF4-FFF2-40B4-BE49-F238E27FC236}">
                  <a16:creationId xmlns:a16="http://schemas.microsoft.com/office/drawing/2014/main" id="{46CE7C2A-2821-96A0-2AAB-BECF43ABFD8D}"/>
                </a:ext>
              </a:extLst>
            </p:cNvPr>
            <p:cNvSpPr txBox="1">
              <a:spLocks/>
            </p:cNvSpPr>
            <p:nvPr/>
          </p:nvSpPr>
          <p:spPr>
            <a:xfrm>
              <a:off x="7890867" y="1886424"/>
              <a:ext cx="2072495" cy="461665"/>
            </a:xfrm>
            <a:prstGeom prst="rect">
              <a:avLst/>
            </a:prstGeom>
          </p:spPr>
          <p:txBody>
            <a:bodyPr wrap="square">
              <a:spAutoFit/>
            </a:bodyPr>
            <a:lstStyle>
              <a:lvl1pPr marL="0" indent="0" algn="ctr" defTabSz="342900" rtl="0" eaLnBrk="1" latinLnBrk="0" hangingPunct="1">
                <a:lnSpc>
                  <a:spcPct val="100000"/>
                </a:lnSpc>
                <a:spcBef>
                  <a:spcPts val="600"/>
                </a:spcBef>
                <a:spcAft>
                  <a:spcPts val="600"/>
                </a:spcAft>
                <a:buClr>
                  <a:schemeClr val="accent1"/>
                </a:buClr>
                <a:buSzPct val="65000"/>
                <a:buFontTx/>
                <a:buNone/>
                <a:defRPr sz="1050" b="1" kern="1200">
                  <a:solidFill>
                    <a:schemeClr val="accent1"/>
                  </a:solidFill>
                  <a:latin typeface="+mn-lt"/>
                  <a:ea typeface="+mn-ea"/>
                  <a:cs typeface="+mn-cs"/>
                </a:defRPr>
              </a:lvl1pPr>
              <a:lvl2pPr marL="472500" indent="-229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2000" kern="1200">
                  <a:solidFill>
                    <a:schemeClr val="tx2">
                      <a:lumMod val="75000"/>
                    </a:schemeClr>
                  </a:solidFill>
                  <a:latin typeface="+mn-lt"/>
                  <a:ea typeface="+mn-ea"/>
                  <a:cs typeface="+mn-cs"/>
                </a:defRPr>
              </a:lvl2pPr>
              <a:lvl3pPr marL="675000" indent="-202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3pPr>
              <a:lvl4pPr marL="93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4pPr>
              <a:lvl5pPr marL="120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pPr marL="0" marR="0" lvl="0" indent="0" algn="ctr" defTabSz="342900" rtl="0" eaLnBrk="1" fontAlgn="auto" latinLnBrk="0" hangingPunct="1">
                <a:lnSpc>
                  <a:spcPct val="100000"/>
                </a:lnSpc>
                <a:spcBef>
                  <a:spcPts val="600"/>
                </a:spcBef>
                <a:spcAft>
                  <a:spcPts val="600"/>
                </a:spcAft>
                <a:buClr>
                  <a:srgbClr val="003A5D"/>
                </a:buClr>
                <a:buSzPct val="65000"/>
                <a:buFontTx/>
                <a:buNone/>
                <a:tabLst/>
                <a:defRPr/>
              </a:pPr>
              <a:r>
                <a:rPr kumimoji="0" lang="en-US" sz="2400" b="1" i="0" u="none" strike="noStrike" kern="1200" cap="none" spc="0" normalizeH="0" baseline="0" noProof="0" dirty="0">
                  <a:ln>
                    <a:noFill/>
                  </a:ln>
                  <a:solidFill>
                    <a:srgbClr val="003A5D"/>
                  </a:solidFill>
                  <a:effectLst/>
                  <a:uLnTx/>
                  <a:uFillTx/>
                  <a:latin typeface="Arial"/>
                  <a:ea typeface="+mn-ea"/>
                  <a:cs typeface="+mn-cs"/>
                </a:rPr>
                <a:t>LinkedIn</a:t>
              </a:r>
            </a:p>
          </p:txBody>
        </p:sp>
        <p:pic>
          <p:nvPicPr>
            <p:cNvPr id="14" name="Picture 13">
              <a:extLst>
                <a:ext uri="{FF2B5EF4-FFF2-40B4-BE49-F238E27FC236}">
                  <a16:creationId xmlns:a16="http://schemas.microsoft.com/office/drawing/2014/main" id="{3255D42F-E1F1-39E1-E8B4-7A7DC790BE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1852" y="1900009"/>
              <a:ext cx="2268263" cy="2196488"/>
            </a:xfrm>
            <a:prstGeom prst="roundRect">
              <a:avLst/>
            </a:prstGeom>
          </p:spPr>
        </p:pic>
      </p:grpSp>
    </p:spTree>
    <p:extLst>
      <p:ext uri="{BB962C8B-B14F-4D97-AF65-F5344CB8AC3E}">
        <p14:creationId xmlns:p14="http://schemas.microsoft.com/office/powerpoint/2010/main" val="3049210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ontent Placeholder 21"/>
          <p:cNvSpPr>
            <a:spLocks noGrp="1"/>
          </p:cNvSpPr>
          <p:nvPr>
            <p:ph idx="1"/>
          </p:nvPr>
        </p:nvSpPr>
        <p:spPr>
          <a:xfrm>
            <a:off x="677477" y="1295031"/>
            <a:ext cx="8977350" cy="4267937"/>
          </a:xfrm>
        </p:spPr>
        <p:txBody>
          <a:bodyPr/>
          <a:lstStyle/>
          <a:p>
            <a:r>
              <a:rPr lang="en-US" sz="2400" dirty="0"/>
              <a:t>Medicare will continue to cut reimbursement </a:t>
            </a:r>
          </a:p>
          <a:p>
            <a:r>
              <a:rPr lang="en-US" sz="2400" dirty="0"/>
              <a:t>Medicare Managed Care is not going away</a:t>
            </a:r>
          </a:p>
          <a:p>
            <a:r>
              <a:rPr lang="en-US" sz="2400" dirty="0"/>
              <a:t>Medicaid will continue to pay “Medicaid” rates</a:t>
            </a:r>
          </a:p>
          <a:p>
            <a:r>
              <a:rPr lang="en-US" sz="2400" dirty="0"/>
              <a:t>New regulations will come along that makes getting paid what we are owed more difficult</a:t>
            </a:r>
          </a:p>
          <a:p>
            <a:r>
              <a:rPr lang="en-US" sz="2400" dirty="0"/>
              <a:t>Our Patient Accounting System will need an upgrade</a:t>
            </a:r>
          </a:p>
          <a:p>
            <a:r>
              <a:rPr lang="en-US" sz="2400" dirty="0"/>
              <a:t>The country will continue to look for ways to decrease its healthcare spend</a:t>
            </a:r>
          </a:p>
          <a:p>
            <a:r>
              <a:rPr lang="en-US" sz="2400" dirty="0"/>
              <a:t>And… </a:t>
            </a:r>
            <a:endParaRPr lang="en-US" sz="1800" dirty="0"/>
          </a:p>
        </p:txBody>
      </p:sp>
      <p:sp>
        <p:nvSpPr>
          <p:cNvPr id="21" name="Title 20"/>
          <p:cNvSpPr>
            <a:spLocks noGrp="1"/>
          </p:cNvSpPr>
          <p:nvPr>
            <p:ph type="title"/>
          </p:nvPr>
        </p:nvSpPr>
        <p:spPr>
          <a:xfrm>
            <a:off x="320040" y="228600"/>
            <a:ext cx="11554684" cy="954107"/>
          </a:xfrm>
        </p:spPr>
        <p:txBody>
          <a:bodyPr/>
          <a:lstStyle/>
          <a:p>
            <a:r>
              <a:rPr lang="en-US" dirty="0"/>
              <a:t>Predicting the Future Is A Fool’s Errand…  but there are some safe bets:</a:t>
            </a:r>
          </a:p>
        </p:txBody>
      </p:sp>
      <p:pic>
        <p:nvPicPr>
          <p:cNvPr id="5" name="Picture 4">
            <a:extLst>
              <a:ext uri="{FF2B5EF4-FFF2-40B4-BE49-F238E27FC236}">
                <a16:creationId xmlns:a16="http://schemas.microsoft.com/office/drawing/2014/main" id="{6191A2BB-D013-95A2-3D44-220B457CD052}"/>
              </a:ext>
            </a:extLst>
          </p:cNvPr>
          <p:cNvPicPr>
            <a:picLocks noChangeAspect="1"/>
          </p:cNvPicPr>
          <p:nvPr/>
        </p:nvPicPr>
        <p:blipFill>
          <a:blip r:embed="rId2"/>
          <a:stretch>
            <a:fillRect/>
          </a:stretch>
        </p:blipFill>
        <p:spPr>
          <a:xfrm>
            <a:off x="9173881" y="691178"/>
            <a:ext cx="2914650" cy="2737821"/>
          </a:xfrm>
          <a:prstGeom prst="rect">
            <a:avLst/>
          </a:prstGeom>
        </p:spPr>
      </p:pic>
    </p:spTree>
    <p:extLst>
      <p:ext uri="{BB962C8B-B14F-4D97-AF65-F5344CB8AC3E}">
        <p14:creationId xmlns:p14="http://schemas.microsoft.com/office/powerpoint/2010/main" val="909832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 Cycle Goal:</a:t>
            </a:r>
          </a:p>
        </p:txBody>
      </p:sp>
      <p:grpSp>
        <p:nvGrpSpPr>
          <p:cNvPr id="10" name="Group 9">
            <a:extLst>
              <a:ext uri="{FF2B5EF4-FFF2-40B4-BE49-F238E27FC236}">
                <a16:creationId xmlns:a16="http://schemas.microsoft.com/office/drawing/2014/main" id="{2A84EA71-E0BD-CE02-A56E-DE0FAC27EF26}"/>
              </a:ext>
            </a:extLst>
          </p:cNvPr>
          <p:cNvGrpSpPr/>
          <p:nvPr/>
        </p:nvGrpSpPr>
        <p:grpSpPr>
          <a:xfrm>
            <a:off x="2274485" y="1241986"/>
            <a:ext cx="7643028" cy="4374028"/>
            <a:chOff x="1484555" y="1241985"/>
            <a:chExt cx="7643028" cy="4374028"/>
          </a:xfrm>
        </p:grpSpPr>
        <p:grpSp>
          <p:nvGrpSpPr>
            <p:cNvPr id="11" name="Group 10"/>
            <p:cNvGrpSpPr/>
            <p:nvPr/>
          </p:nvGrpSpPr>
          <p:grpSpPr>
            <a:xfrm>
              <a:off x="1484555" y="1241986"/>
              <a:ext cx="4611443" cy="4374027"/>
              <a:chOff x="3613745" y="1594624"/>
              <a:chExt cx="4215022" cy="4374027"/>
            </a:xfrm>
          </p:grpSpPr>
          <p:sp>
            <p:nvSpPr>
              <p:cNvPr id="8" name="Freeform 7"/>
              <p:cNvSpPr/>
              <p:nvPr/>
            </p:nvSpPr>
            <p:spPr>
              <a:xfrm>
                <a:off x="3613745" y="1594624"/>
                <a:ext cx="4215022" cy="4374027"/>
              </a:xfrm>
              <a:custGeom>
                <a:avLst/>
                <a:gdLst>
                  <a:gd name="connsiteX0" fmla="*/ 0 w 531340"/>
                  <a:gd name="connsiteY0" fmla="*/ 0 h 520711"/>
                  <a:gd name="connsiteX1" fmla="*/ 531340 w 531340"/>
                  <a:gd name="connsiteY1" fmla="*/ 0 h 520711"/>
                  <a:gd name="connsiteX2" fmla="*/ 531340 w 531340"/>
                  <a:gd name="connsiteY2" fmla="*/ 520711 h 520711"/>
                  <a:gd name="connsiteX3" fmla="*/ 0 w 531340"/>
                  <a:gd name="connsiteY3" fmla="*/ 520711 h 520711"/>
                  <a:gd name="connsiteX4" fmla="*/ 0 w 531340"/>
                  <a:gd name="connsiteY4" fmla="*/ 0 h 520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340" h="520711">
                    <a:moveTo>
                      <a:pt x="0" y="0"/>
                    </a:moveTo>
                    <a:lnTo>
                      <a:pt x="531340" y="0"/>
                    </a:lnTo>
                    <a:lnTo>
                      <a:pt x="531340" y="520711"/>
                    </a:lnTo>
                    <a:lnTo>
                      <a:pt x="0" y="520711"/>
                    </a:lnTo>
                    <a:lnTo>
                      <a:pt x="0" y="0"/>
                    </a:lnTo>
                    <a:close/>
                  </a:path>
                </a:pathLst>
              </a:cu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1"/>
                  </a:solidFill>
                </a:endParaRPr>
              </a:p>
            </p:txBody>
          </p:sp>
          <p:sp>
            <p:nvSpPr>
              <p:cNvPr id="4" name="Freeform 5"/>
              <p:cNvSpPr>
                <a:spLocks noEditPoints="1"/>
              </p:cNvSpPr>
              <p:nvPr/>
            </p:nvSpPr>
            <p:spPr bwMode="auto">
              <a:xfrm>
                <a:off x="3841960" y="1824388"/>
                <a:ext cx="723917" cy="580610"/>
              </a:xfrm>
              <a:custGeom>
                <a:avLst/>
                <a:gdLst>
                  <a:gd name="T0" fmla="*/ 721 w 1403"/>
                  <a:gd name="T1" fmla="*/ 993 h 1125"/>
                  <a:gd name="T2" fmla="*/ 1102 w 1403"/>
                  <a:gd name="T3" fmla="*/ 579 h 1125"/>
                  <a:gd name="T4" fmla="*/ 1051 w 1403"/>
                  <a:gd name="T5" fmla="*/ 586 h 1125"/>
                  <a:gd name="T6" fmla="*/ 806 w 1403"/>
                  <a:gd name="T7" fmla="*/ 304 h 1125"/>
                  <a:gd name="T8" fmla="*/ 1095 w 1403"/>
                  <a:gd name="T9" fmla="*/ 0 h 1125"/>
                  <a:gd name="T10" fmla="*/ 1403 w 1403"/>
                  <a:gd name="T11" fmla="*/ 359 h 1125"/>
                  <a:gd name="T12" fmla="*/ 817 w 1403"/>
                  <a:gd name="T13" fmla="*/ 1125 h 1125"/>
                  <a:gd name="T14" fmla="*/ 721 w 1403"/>
                  <a:gd name="T15" fmla="*/ 993 h 1125"/>
                  <a:gd name="T16" fmla="*/ 0 w 1403"/>
                  <a:gd name="T17" fmla="*/ 978 h 1125"/>
                  <a:gd name="T18" fmla="*/ 366 w 1403"/>
                  <a:gd name="T19" fmla="*/ 579 h 1125"/>
                  <a:gd name="T20" fmla="*/ 315 w 1403"/>
                  <a:gd name="T21" fmla="*/ 586 h 1125"/>
                  <a:gd name="T22" fmla="*/ 77 w 1403"/>
                  <a:gd name="T23" fmla="*/ 312 h 1125"/>
                  <a:gd name="T24" fmla="*/ 362 w 1403"/>
                  <a:gd name="T25" fmla="*/ 19 h 1125"/>
                  <a:gd name="T26" fmla="*/ 659 w 1403"/>
                  <a:gd name="T27" fmla="*/ 367 h 1125"/>
                  <a:gd name="T28" fmla="*/ 91 w 1403"/>
                  <a:gd name="T29" fmla="*/ 1107 h 1125"/>
                  <a:gd name="T30" fmla="*/ 0 w 1403"/>
                  <a:gd name="T31" fmla="*/ 978 h 1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03" h="1125">
                    <a:moveTo>
                      <a:pt x="721" y="993"/>
                    </a:moveTo>
                    <a:cubicBezTo>
                      <a:pt x="919" y="843"/>
                      <a:pt x="982" y="770"/>
                      <a:pt x="1102" y="579"/>
                    </a:cubicBezTo>
                    <a:cubicBezTo>
                      <a:pt x="1073" y="586"/>
                      <a:pt x="1066" y="586"/>
                      <a:pt x="1051" y="586"/>
                    </a:cubicBezTo>
                    <a:cubicBezTo>
                      <a:pt x="956" y="586"/>
                      <a:pt x="806" y="491"/>
                      <a:pt x="806" y="304"/>
                    </a:cubicBezTo>
                    <a:cubicBezTo>
                      <a:pt x="806" y="151"/>
                      <a:pt x="923" y="0"/>
                      <a:pt x="1095" y="0"/>
                    </a:cubicBezTo>
                    <a:cubicBezTo>
                      <a:pt x="1231" y="0"/>
                      <a:pt x="1403" y="99"/>
                      <a:pt x="1403" y="359"/>
                    </a:cubicBezTo>
                    <a:cubicBezTo>
                      <a:pt x="1403" y="557"/>
                      <a:pt x="1260" y="865"/>
                      <a:pt x="817" y="1125"/>
                    </a:cubicBezTo>
                    <a:lnTo>
                      <a:pt x="721" y="993"/>
                    </a:lnTo>
                    <a:close/>
                    <a:moveTo>
                      <a:pt x="0" y="978"/>
                    </a:moveTo>
                    <a:cubicBezTo>
                      <a:pt x="205" y="817"/>
                      <a:pt x="249" y="759"/>
                      <a:pt x="366" y="579"/>
                    </a:cubicBezTo>
                    <a:cubicBezTo>
                      <a:pt x="340" y="586"/>
                      <a:pt x="330" y="586"/>
                      <a:pt x="315" y="586"/>
                    </a:cubicBezTo>
                    <a:cubicBezTo>
                      <a:pt x="223" y="586"/>
                      <a:pt x="77" y="495"/>
                      <a:pt x="77" y="312"/>
                    </a:cubicBezTo>
                    <a:cubicBezTo>
                      <a:pt x="77" y="165"/>
                      <a:pt x="190" y="19"/>
                      <a:pt x="362" y="19"/>
                    </a:cubicBezTo>
                    <a:cubicBezTo>
                      <a:pt x="498" y="19"/>
                      <a:pt x="659" y="118"/>
                      <a:pt x="659" y="367"/>
                    </a:cubicBezTo>
                    <a:cubicBezTo>
                      <a:pt x="659" y="535"/>
                      <a:pt x="546" y="839"/>
                      <a:pt x="91" y="1107"/>
                    </a:cubicBezTo>
                    <a:lnTo>
                      <a:pt x="0" y="97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cxnSp>
            <p:nvCxnSpPr>
              <p:cNvPr id="5" name="Straight Connector 4"/>
              <p:cNvCxnSpPr/>
              <p:nvPr/>
            </p:nvCxnSpPr>
            <p:spPr>
              <a:xfrm>
                <a:off x="4732202" y="1844074"/>
                <a:ext cx="0" cy="3842742"/>
              </a:xfrm>
              <a:prstGeom prst="line">
                <a:avLst/>
              </a:prstGeom>
              <a:ln w="254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15"/>
              <p:cNvSpPr txBox="1">
                <a:spLocks/>
              </p:cNvSpPr>
              <p:nvPr/>
            </p:nvSpPr>
            <p:spPr>
              <a:xfrm>
                <a:off x="4898528" y="1824387"/>
                <a:ext cx="2642139" cy="3477875"/>
              </a:xfrm>
              <a:prstGeom prst="rect">
                <a:avLst/>
              </a:prstGeom>
            </p:spPr>
            <p:txBody>
              <a:bodyPr wrap="square" lIns="91440" anchor="t" anchorCtr="0">
                <a:noAutofit/>
              </a:bodyPr>
              <a:lstStyle>
                <a:lvl1pPr marL="0" indent="0" algn="l" defTabSz="342900" rtl="0" eaLnBrk="1" latinLnBrk="0" hangingPunct="1">
                  <a:lnSpc>
                    <a:spcPct val="100000"/>
                  </a:lnSpc>
                  <a:spcBef>
                    <a:spcPts val="600"/>
                  </a:spcBef>
                  <a:spcAft>
                    <a:spcPts val="600"/>
                  </a:spcAft>
                  <a:buClr>
                    <a:schemeClr val="accent1"/>
                  </a:buClr>
                  <a:buSzPct val="65000"/>
                  <a:buFontTx/>
                  <a:buNone/>
                  <a:defRPr sz="2000" b="0" i="0" kern="1200">
                    <a:solidFill>
                      <a:schemeClr val="tx2"/>
                    </a:solidFill>
                    <a:latin typeface="+mn-lt"/>
                    <a:ea typeface="+mn-ea"/>
                    <a:cs typeface="+mn-cs"/>
                  </a:defRPr>
                </a:lvl1pPr>
                <a:lvl2pPr marL="472500" indent="-229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2000" kern="1200">
                    <a:solidFill>
                      <a:schemeClr val="tx2">
                        <a:lumMod val="75000"/>
                      </a:schemeClr>
                    </a:solidFill>
                    <a:latin typeface="+mn-lt"/>
                    <a:ea typeface="+mn-ea"/>
                    <a:cs typeface="+mn-cs"/>
                  </a:defRPr>
                </a:lvl2pPr>
                <a:lvl3pPr marL="675000" indent="-202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3pPr>
                <a:lvl4pPr marL="93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4pPr>
                <a:lvl5pPr marL="1201500" indent="-175500" algn="l" defTabSz="342900" rtl="0" eaLnBrk="1" latinLnBrk="0" hangingPunct="1">
                  <a:lnSpc>
                    <a:spcPct val="100000"/>
                  </a:lnSpc>
                  <a:spcBef>
                    <a:spcPts val="600"/>
                  </a:spcBef>
                  <a:spcAft>
                    <a:spcPts val="600"/>
                  </a:spcAft>
                  <a:buClr>
                    <a:schemeClr val="tx2">
                      <a:lumMod val="60000"/>
                      <a:lumOff val="40000"/>
                    </a:schemeClr>
                  </a:buClr>
                  <a:buSzPct val="92000"/>
                  <a:buFont typeface="Wingdings 2" panose="05020102010507070707" pitchFamily="18" charset="2"/>
                  <a:buChar char=""/>
                  <a:defRPr sz="1800" kern="1200">
                    <a:solidFill>
                      <a:schemeClr val="tx2">
                        <a:lumMod val="75000"/>
                      </a:schemeClr>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schemeClr val="accent2"/>
                    </a:solidFill>
                    <a:effectLst/>
                    <a:uLnTx/>
                    <a:uFillTx/>
                    <a:latin typeface="Arial"/>
                    <a:ea typeface="+mn-ea"/>
                    <a:cs typeface="+mn-cs"/>
                  </a:rPr>
                  <a:t>The </a:t>
                </a:r>
                <a:r>
                  <a:rPr kumimoji="0" lang="en-US" sz="2600" b="1" i="0" u="sng" strike="noStrike" kern="0" cap="none" spc="0" normalizeH="0" baseline="0" noProof="0" dirty="0">
                    <a:ln>
                      <a:noFill/>
                    </a:ln>
                    <a:solidFill>
                      <a:schemeClr val="accent2"/>
                    </a:solidFill>
                    <a:effectLst/>
                    <a:uLnTx/>
                    <a:uFillTx/>
                    <a:latin typeface="Arial"/>
                    <a:ea typeface="+mn-ea"/>
                    <a:cs typeface="+mn-cs"/>
                  </a:rPr>
                  <a:t>timely</a:t>
                </a:r>
                <a:r>
                  <a:rPr kumimoji="0" lang="en-US" sz="2600" b="0" i="0" u="none" strike="noStrike" kern="0" cap="none" spc="0" normalizeH="0" baseline="0" noProof="0" dirty="0">
                    <a:ln>
                      <a:noFill/>
                    </a:ln>
                    <a:solidFill>
                      <a:schemeClr val="accent2"/>
                    </a:solidFill>
                    <a:effectLst/>
                    <a:uLnTx/>
                    <a:uFillTx/>
                    <a:latin typeface="Arial"/>
                    <a:ea typeface="+mn-ea"/>
                    <a:cs typeface="+mn-cs"/>
                  </a:rPr>
                  <a:t> collection of </a:t>
                </a:r>
                <a:r>
                  <a:rPr kumimoji="0" lang="en-US" sz="2600" b="1" i="0" u="sng" strike="noStrike" kern="0" cap="none" spc="0" normalizeH="0" baseline="0" noProof="0" dirty="0">
                    <a:ln>
                      <a:noFill/>
                    </a:ln>
                    <a:solidFill>
                      <a:schemeClr val="accent2"/>
                    </a:solidFill>
                    <a:effectLst/>
                    <a:uLnTx/>
                    <a:uFillTx/>
                    <a:latin typeface="Arial"/>
                    <a:ea typeface="+mn-ea"/>
                    <a:cs typeface="+mn-cs"/>
                  </a:rPr>
                  <a:t>every </a:t>
                </a:r>
                <a:r>
                  <a:rPr kumimoji="0" lang="en-US" sz="2600" b="0" i="0" u="none" strike="noStrike" kern="0" cap="none" spc="0" normalizeH="0" baseline="0" noProof="0" dirty="0">
                    <a:ln>
                      <a:noFill/>
                    </a:ln>
                    <a:solidFill>
                      <a:schemeClr val="accent2"/>
                    </a:solidFill>
                    <a:effectLst/>
                    <a:uLnTx/>
                    <a:uFillTx/>
                    <a:latin typeface="Arial"/>
                    <a:ea typeface="+mn-ea"/>
                    <a:cs typeface="+mn-cs"/>
                  </a:rPr>
                  <a:t>dollar owed to the provider at the </a:t>
                </a:r>
                <a:r>
                  <a:rPr kumimoji="0" lang="en-US" sz="2600" b="1" i="0" u="sng" strike="noStrike" kern="0" cap="none" spc="0" normalizeH="0" baseline="0" noProof="0" dirty="0">
                    <a:ln>
                      <a:noFill/>
                    </a:ln>
                    <a:solidFill>
                      <a:schemeClr val="accent2"/>
                    </a:solidFill>
                    <a:effectLst/>
                    <a:uLnTx/>
                    <a:uFillTx/>
                    <a:latin typeface="Arial"/>
                    <a:ea typeface="+mn-ea"/>
                    <a:cs typeface="+mn-cs"/>
                  </a:rPr>
                  <a:t>lowest</a:t>
                </a:r>
                <a:r>
                  <a:rPr kumimoji="0" lang="en-US" sz="2600" b="0" i="0" u="none" strike="noStrike" kern="0" cap="none" spc="0" normalizeH="0" baseline="0" noProof="0" dirty="0">
                    <a:ln>
                      <a:noFill/>
                    </a:ln>
                    <a:solidFill>
                      <a:schemeClr val="accent2"/>
                    </a:solidFill>
                    <a:effectLst/>
                    <a:uLnTx/>
                    <a:uFillTx/>
                    <a:latin typeface="Arial"/>
                    <a:ea typeface="+mn-ea"/>
                    <a:cs typeface="+mn-cs"/>
                  </a:rPr>
                  <a:t> cost.</a:t>
                </a:r>
              </a:p>
            </p:txBody>
          </p:sp>
        </p:grpSp>
        <p:pic>
          <p:nvPicPr>
            <p:cNvPr id="9" name="Picture 8">
              <a:extLst>
                <a:ext uri="{FF2B5EF4-FFF2-40B4-BE49-F238E27FC236}">
                  <a16:creationId xmlns:a16="http://schemas.microsoft.com/office/drawing/2014/main" id="{A5087AAC-4F06-7715-7814-B6FB1BF6C09B}"/>
                </a:ext>
              </a:extLst>
            </p:cNvPr>
            <p:cNvPicPr>
              <a:picLocks noChangeAspect="1"/>
            </p:cNvPicPr>
            <p:nvPr/>
          </p:nvPicPr>
          <p:blipFill>
            <a:blip r:embed="rId2"/>
            <a:stretch>
              <a:fillRect/>
            </a:stretch>
          </p:blipFill>
          <p:spPr>
            <a:xfrm>
              <a:off x="6140550" y="1241985"/>
              <a:ext cx="2987033" cy="4374027"/>
            </a:xfrm>
            <a:prstGeom prst="rect">
              <a:avLst/>
            </a:prstGeom>
            <a:ln>
              <a:solidFill>
                <a:schemeClr val="accent2"/>
              </a:solidFill>
            </a:ln>
          </p:spPr>
        </p:pic>
      </p:grpSp>
    </p:spTree>
    <p:extLst>
      <p:ext uri="{BB962C8B-B14F-4D97-AF65-F5344CB8AC3E}">
        <p14:creationId xmlns:p14="http://schemas.microsoft.com/office/powerpoint/2010/main" val="1100431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 Cycle Evolution</a:t>
            </a:r>
          </a:p>
        </p:txBody>
      </p:sp>
      <p:grpSp>
        <p:nvGrpSpPr>
          <p:cNvPr id="10" name="Group 9">
            <a:extLst>
              <a:ext uri="{FF2B5EF4-FFF2-40B4-BE49-F238E27FC236}">
                <a16:creationId xmlns:a16="http://schemas.microsoft.com/office/drawing/2014/main" id="{10CD1746-7F1D-CD91-3F67-6B8196A3D226}"/>
              </a:ext>
            </a:extLst>
          </p:cNvPr>
          <p:cNvGrpSpPr/>
          <p:nvPr/>
        </p:nvGrpSpPr>
        <p:grpSpPr>
          <a:xfrm>
            <a:off x="2893618" y="770108"/>
            <a:ext cx="8428453" cy="4181320"/>
            <a:chOff x="2217176" y="1536039"/>
            <a:chExt cx="8428453" cy="4191609"/>
          </a:xfrm>
        </p:grpSpPr>
        <p:sp>
          <p:nvSpPr>
            <p:cNvPr id="6" name="Freeform 5"/>
            <p:cNvSpPr/>
            <p:nvPr/>
          </p:nvSpPr>
          <p:spPr>
            <a:xfrm rot="10800000" flipH="1">
              <a:off x="2217177" y="4802137"/>
              <a:ext cx="8403931" cy="923142"/>
            </a:xfrm>
            <a:custGeom>
              <a:avLst/>
              <a:gdLst>
                <a:gd name="connsiteX0" fmla="*/ 0 w 4754878"/>
                <a:gd name="connsiteY0" fmla="*/ 571966 h 571966"/>
                <a:gd name="connsiteX1" fmla="*/ 4754878 w 4754878"/>
                <a:gd name="connsiteY1" fmla="*/ 571966 h 571966"/>
                <a:gd name="connsiteX2" fmla="*/ 4754878 w 4754878"/>
                <a:gd name="connsiteY2" fmla="*/ 0 h 571966"/>
                <a:gd name="connsiteX3" fmla="*/ 4067876 w 4754878"/>
                <a:gd name="connsiteY3" fmla="*/ 0 h 571966"/>
                <a:gd name="connsiteX4" fmla="*/ 4067876 w 4754878"/>
                <a:gd name="connsiteY4" fmla="*/ 1 h 571966"/>
                <a:gd name="connsiteX5" fmla="*/ 0 w 4754878"/>
                <a:gd name="connsiteY5" fmla="*/ 1 h 571966"/>
                <a:gd name="connsiteX6" fmla="*/ 0 w 4754878"/>
                <a:gd name="connsiteY6" fmla="*/ 571966 h 57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4878" h="571966">
                  <a:moveTo>
                    <a:pt x="0" y="571966"/>
                  </a:moveTo>
                  <a:lnTo>
                    <a:pt x="4754878" y="571966"/>
                  </a:lnTo>
                  <a:lnTo>
                    <a:pt x="4754878" y="0"/>
                  </a:lnTo>
                  <a:lnTo>
                    <a:pt x="4067876" y="0"/>
                  </a:lnTo>
                  <a:lnTo>
                    <a:pt x="4067876" y="1"/>
                  </a:lnTo>
                  <a:lnTo>
                    <a:pt x="0" y="1"/>
                  </a:lnTo>
                  <a:lnTo>
                    <a:pt x="0" y="571966"/>
                  </a:lnTo>
                  <a:close/>
                </a:path>
              </a:pathLst>
            </a:cu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 name="TextBox 26"/>
            <p:cNvSpPr txBox="1"/>
            <p:nvPr/>
          </p:nvSpPr>
          <p:spPr>
            <a:xfrm>
              <a:off x="4342503" y="4977476"/>
              <a:ext cx="5835611" cy="572464"/>
            </a:xfrm>
            <a:prstGeom prst="rect">
              <a:avLst/>
            </a:prstGeom>
            <a:noFill/>
          </p:spPr>
          <p:txBody>
            <a:bodyPr wrap="square" rtlCol="0">
              <a:spAutoFit/>
            </a:bodyPr>
            <a:lstStyle/>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Revenue Integrity</a:t>
              </a:r>
            </a:p>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Tight integration and automation</a:t>
              </a:r>
            </a:p>
          </p:txBody>
        </p:sp>
        <p:grpSp>
          <p:nvGrpSpPr>
            <p:cNvPr id="8" name="Group 7"/>
            <p:cNvGrpSpPr/>
            <p:nvPr/>
          </p:nvGrpSpPr>
          <p:grpSpPr>
            <a:xfrm>
              <a:off x="2217177" y="3705670"/>
              <a:ext cx="8403931" cy="933804"/>
              <a:chOff x="2217177" y="3705670"/>
              <a:chExt cx="8403931" cy="933804"/>
            </a:xfrm>
          </p:grpSpPr>
          <p:sp>
            <p:nvSpPr>
              <p:cNvPr id="73" name="Freeform 72"/>
              <p:cNvSpPr/>
              <p:nvPr/>
            </p:nvSpPr>
            <p:spPr>
              <a:xfrm rot="10800000" flipH="1">
                <a:off x="2217177" y="3716332"/>
                <a:ext cx="8403931" cy="923142"/>
              </a:xfrm>
              <a:custGeom>
                <a:avLst/>
                <a:gdLst>
                  <a:gd name="connsiteX0" fmla="*/ 0 w 4754878"/>
                  <a:gd name="connsiteY0" fmla="*/ 571966 h 571966"/>
                  <a:gd name="connsiteX1" fmla="*/ 4754878 w 4754878"/>
                  <a:gd name="connsiteY1" fmla="*/ 571966 h 571966"/>
                  <a:gd name="connsiteX2" fmla="*/ 4754878 w 4754878"/>
                  <a:gd name="connsiteY2" fmla="*/ 0 h 571966"/>
                  <a:gd name="connsiteX3" fmla="*/ 4067876 w 4754878"/>
                  <a:gd name="connsiteY3" fmla="*/ 0 h 571966"/>
                  <a:gd name="connsiteX4" fmla="*/ 4067876 w 4754878"/>
                  <a:gd name="connsiteY4" fmla="*/ 1 h 571966"/>
                  <a:gd name="connsiteX5" fmla="*/ 0 w 4754878"/>
                  <a:gd name="connsiteY5" fmla="*/ 1 h 571966"/>
                  <a:gd name="connsiteX6" fmla="*/ 0 w 4754878"/>
                  <a:gd name="connsiteY6" fmla="*/ 571966 h 57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4878" h="571966">
                    <a:moveTo>
                      <a:pt x="0" y="571966"/>
                    </a:moveTo>
                    <a:lnTo>
                      <a:pt x="4754878" y="571966"/>
                    </a:lnTo>
                    <a:lnTo>
                      <a:pt x="4754878" y="0"/>
                    </a:lnTo>
                    <a:lnTo>
                      <a:pt x="4067876" y="0"/>
                    </a:lnTo>
                    <a:lnTo>
                      <a:pt x="4067876" y="1"/>
                    </a:lnTo>
                    <a:lnTo>
                      <a:pt x="0" y="1"/>
                    </a:lnTo>
                    <a:lnTo>
                      <a:pt x="0" y="571966"/>
                    </a:lnTo>
                    <a:close/>
                  </a:path>
                </a:pathLst>
              </a:custGeom>
              <a:noFill/>
              <a:ln w="19050" cap="flat" cmpd="sng">
                <a:solidFill>
                  <a:schemeClr val="accent3">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7" name="Rectangle 76"/>
              <p:cNvSpPr/>
              <p:nvPr/>
            </p:nvSpPr>
            <p:spPr>
              <a:xfrm>
                <a:off x="2217177" y="3705670"/>
                <a:ext cx="2118154" cy="92788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t>Movement to Front-end </a:t>
                </a:r>
              </a:p>
            </p:txBody>
          </p:sp>
          <p:sp>
            <p:nvSpPr>
              <p:cNvPr id="58" name="TextBox 57"/>
              <p:cNvSpPr txBox="1"/>
              <p:nvPr/>
            </p:nvSpPr>
            <p:spPr>
              <a:xfrm>
                <a:off x="4335331" y="3895144"/>
                <a:ext cx="5835611" cy="572464"/>
              </a:xfrm>
              <a:prstGeom prst="rect">
                <a:avLst/>
              </a:prstGeom>
              <a:noFill/>
            </p:spPr>
            <p:txBody>
              <a:bodyPr wrap="square" rtlCol="0">
                <a:spAutoFit/>
              </a:bodyPr>
              <a:lstStyle/>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Patient Access</a:t>
                </a:r>
              </a:p>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Getting it right the first time</a:t>
                </a:r>
              </a:p>
            </p:txBody>
          </p:sp>
        </p:grpSp>
        <p:grpSp>
          <p:nvGrpSpPr>
            <p:cNvPr id="4" name="Group 3"/>
            <p:cNvGrpSpPr/>
            <p:nvPr/>
          </p:nvGrpSpPr>
          <p:grpSpPr>
            <a:xfrm>
              <a:off x="2217176" y="2620658"/>
              <a:ext cx="8428453" cy="929459"/>
              <a:chOff x="2217176" y="2620658"/>
              <a:chExt cx="8428453" cy="929459"/>
            </a:xfrm>
          </p:grpSpPr>
          <p:sp>
            <p:nvSpPr>
              <p:cNvPr id="85" name="Freeform 84"/>
              <p:cNvSpPr/>
              <p:nvPr/>
            </p:nvSpPr>
            <p:spPr>
              <a:xfrm rot="10800000" flipH="1">
                <a:off x="2217177" y="2626975"/>
                <a:ext cx="8403931" cy="923142"/>
              </a:xfrm>
              <a:custGeom>
                <a:avLst/>
                <a:gdLst>
                  <a:gd name="connsiteX0" fmla="*/ 0 w 4754878"/>
                  <a:gd name="connsiteY0" fmla="*/ 571966 h 571966"/>
                  <a:gd name="connsiteX1" fmla="*/ 4754878 w 4754878"/>
                  <a:gd name="connsiteY1" fmla="*/ 571966 h 571966"/>
                  <a:gd name="connsiteX2" fmla="*/ 4754878 w 4754878"/>
                  <a:gd name="connsiteY2" fmla="*/ 0 h 571966"/>
                  <a:gd name="connsiteX3" fmla="*/ 4067876 w 4754878"/>
                  <a:gd name="connsiteY3" fmla="*/ 0 h 571966"/>
                  <a:gd name="connsiteX4" fmla="*/ 4067876 w 4754878"/>
                  <a:gd name="connsiteY4" fmla="*/ 1 h 571966"/>
                  <a:gd name="connsiteX5" fmla="*/ 0 w 4754878"/>
                  <a:gd name="connsiteY5" fmla="*/ 1 h 571966"/>
                  <a:gd name="connsiteX6" fmla="*/ 0 w 4754878"/>
                  <a:gd name="connsiteY6" fmla="*/ 571966 h 57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4878" h="571966">
                    <a:moveTo>
                      <a:pt x="0" y="571966"/>
                    </a:moveTo>
                    <a:lnTo>
                      <a:pt x="4754878" y="571966"/>
                    </a:lnTo>
                    <a:lnTo>
                      <a:pt x="4754878" y="0"/>
                    </a:lnTo>
                    <a:lnTo>
                      <a:pt x="4067876" y="0"/>
                    </a:lnTo>
                    <a:lnTo>
                      <a:pt x="4067876" y="1"/>
                    </a:lnTo>
                    <a:lnTo>
                      <a:pt x="0" y="1"/>
                    </a:lnTo>
                    <a:lnTo>
                      <a:pt x="0" y="571966"/>
                    </a:ln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Rectangle 85"/>
              <p:cNvSpPr/>
              <p:nvPr/>
            </p:nvSpPr>
            <p:spPr>
              <a:xfrm>
                <a:off x="2217176" y="2620658"/>
                <a:ext cx="2118155" cy="92827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t>Back-end Revenue Cycle</a:t>
                </a:r>
              </a:p>
            </p:txBody>
          </p:sp>
          <p:sp>
            <p:nvSpPr>
              <p:cNvPr id="89" name="TextBox 88"/>
              <p:cNvSpPr txBox="1"/>
              <p:nvPr/>
            </p:nvSpPr>
            <p:spPr>
              <a:xfrm>
                <a:off x="4335331" y="2804208"/>
                <a:ext cx="6310298" cy="572464"/>
              </a:xfrm>
              <a:prstGeom prst="rect">
                <a:avLst/>
              </a:prstGeom>
              <a:noFill/>
            </p:spPr>
            <p:txBody>
              <a:bodyPr wrap="square" rtlCol="0">
                <a:spAutoFit/>
              </a:bodyPr>
              <a:lstStyle/>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Revenue Cycle as a discipline</a:t>
                </a:r>
              </a:p>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Back-end editing and corrections</a:t>
                </a:r>
              </a:p>
            </p:txBody>
          </p:sp>
        </p:grpSp>
        <p:grpSp>
          <p:nvGrpSpPr>
            <p:cNvPr id="3" name="Group 2"/>
            <p:cNvGrpSpPr/>
            <p:nvPr/>
          </p:nvGrpSpPr>
          <p:grpSpPr>
            <a:xfrm>
              <a:off x="2217176" y="1536039"/>
              <a:ext cx="8428453" cy="927880"/>
              <a:chOff x="2217176" y="1536039"/>
              <a:chExt cx="8428453" cy="927880"/>
            </a:xfrm>
          </p:grpSpPr>
          <p:sp>
            <p:nvSpPr>
              <p:cNvPr id="90" name="Freeform 89"/>
              <p:cNvSpPr/>
              <p:nvPr/>
            </p:nvSpPr>
            <p:spPr>
              <a:xfrm rot="10800000" flipH="1">
                <a:off x="2217177" y="1536039"/>
                <a:ext cx="8403931" cy="923142"/>
              </a:xfrm>
              <a:custGeom>
                <a:avLst/>
                <a:gdLst>
                  <a:gd name="connsiteX0" fmla="*/ 0 w 4754878"/>
                  <a:gd name="connsiteY0" fmla="*/ 571966 h 571966"/>
                  <a:gd name="connsiteX1" fmla="*/ 4754878 w 4754878"/>
                  <a:gd name="connsiteY1" fmla="*/ 571966 h 571966"/>
                  <a:gd name="connsiteX2" fmla="*/ 4754878 w 4754878"/>
                  <a:gd name="connsiteY2" fmla="*/ 0 h 571966"/>
                  <a:gd name="connsiteX3" fmla="*/ 4067876 w 4754878"/>
                  <a:gd name="connsiteY3" fmla="*/ 0 h 571966"/>
                  <a:gd name="connsiteX4" fmla="*/ 4067876 w 4754878"/>
                  <a:gd name="connsiteY4" fmla="*/ 1 h 571966"/>
                  <a:gd name="connsiteX5" fmla="*/ 0 w 4754878"/>
                  <a:gd name="connsiteY5" fmla="*/ 1 h 571966"/>
                  <a:gd name="connsiteX6" fmla="*/ 0 w 4754878"/>
                  <a:gd name="connsiteY6" fmla="*/ 571966 h 57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4878" h="571966">
                    <a:moveTo>
                      <a:pt x="0" y="571966"/>
                    </a:moveTo>
                    <a:lnTo>
                      <a:pt x="4754878" y="571966"/>
                    </a:lnTo>
                    <a:lnTo>
                      <a:pt x="4754878" y="0"/>
                    </a:lnTo>
                    <a:lnTo>
                      <a:pt x="4067876" y="0"/>
                    </a:lnTo>
                    <a:lnTo>
                      <a:pt x="4067876" y="1"/>
                    </a:lnTo>
                    <a:lnTo>
                      <a:pt x="0" y="1"/>
                    </a:lnTo>
                    <a:lnTo>
                      <a:pt x="0" y="571966"/>
                    </a:lnTo>
                    <a:close/>
                  </a:path>
                </a:pathLst>
              </a:custGeom>
              <a:noFill/>
              <a:ln w="19050" cap="flat" cmpd="sng">
                <a:solidFill>
                  <a:schemeClr val="accent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1" name="Rectangle 90"/>
              <p:cNvSpPr/>
              <p:nvPr/>
            </p:nvSpPr>
            <p:spPr>
              <a:xfrm>
                <a:off x="2217176" y="1540775"/>
                <a:ext cx="2118155" cy="92314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t>Mainframe and Monochrome</a:t>
                </a:r>
              </a:p>
            </p:txBody>
          </p:sp>
          <p:sp>
            <p:nvSpPr>
              <p:cNvPr id="94" name="TextBox 93"/>
              <p:cNvSpPr txBox="1"/>
              <p:nvPr/>
            </p:nvSpPr>
            <p:spPr>
              <a:xfrm>
                <a:off x="4335331" y="1709518"/>
                <a:ext cx="6310298" cy="572464"/>
              </a:xfrm>
              <a:prstGeom prst="rect">
                <a:avLst/>
              </a:prstGeom>
              <a:noFill/>
            </p:spPr>
            <p:txBody>
              <a:bodyPr wrap="square" rtlCol="0">
                <a:spAutoFit/>
              </a:bodyPr>
              <a:lstStyle/>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Paper forms and manual entry</a:t>
                </a:r>
              </a:p>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Storage = filing cabinets </a:t>
                </a:r>
              </a:p>
            </p:txBody>
          </p:sp>
        </p:grpSp>
        <p:sp>
          <p:nvSpPr>
            <p:cNvPr id="5" name="Rectangle 4">
              <a:extLst>
                <a:ext uri="{FF2B5EF4-FFF2-40B4-BE49-F238E27FC236}">
                  <a16:creationId xmlns:a16="http://schemas.microsoft.com/office/drawing/2014/main" id="{7EEBE633-2796-794C-642B-D8CC23275F03}"/>
                </a:ext>
              </a:extLst>
            </p:cNvPr>
            <p:cNvSpPr/>
            <p:nvPr/>
          </p:nvSpPr>
          <p:spPr>
            <a:xfrm>
              <a:off x="2217177" y="4799768"/>
              <a:ext cx="2118154" cy="92788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t>Clinically Driven Revenue Cycle</a:t>
              </a:r>
            </a:p>
          </p:txBody>
        </p:sp>
      </p:grpSp>
      <p:grpSp>
        <p:nvGrpSpPr>
          <p:cNvPr id="12" name="Group 11">
            <a:extLst>
              <a:ext uri="{FF2B5EF4-FFF2-40B4-BE49-F238E27FC236}">
                <a16:creationId xmlns:a16="http://schemas.microsoft.com/office/drawing/2014/main" id="{F9D2B611-22A2-3D12-2918-82229B17335F}"/>
              </a:ext>
            </a:extLst>
          </p:cNvPr>
          <p:cNvGrpSpPr/>
          <p:nvPr/>
        </p:nvGrpSpPr>
        <p:grpSpPr>
          <a:xfrm>
            <a:off x="839951" y="770108"/>
            <a:ext cx="1905000" cy="4484277"/>
            <a:chOff x="1486342" y="887992"/>
            <a:chExt cx="1905000" cy="4052518"/>
          </a:xfrm>
        </p:grpSpPr>
        <p:sp>
          <p:nvSpPr>
            <p:cNvPr id="13" name="Down Arrow 9">
              <a:extLst>
                <a:ext uri="{FF2B5EF4-FFF2-40B4-BE49-F238E27FC236}">
                  <a16:creationId xmlns:a16="http://schemas.microsoft.com/office/drawing/2014/main" id="{80F7DAF7-B82A-23E1-C222-15F362F8B21B}"/>
                </a:ext>
              </a:extLst>
            </p:cNvPr>
            <p:cNvSpPr/>
            <p:nvPr/>
          </p:nvSpPr>
          <p:spPr>
            <a:xfrm>
              <a:off x="1486342" y="887992"/>
              <a:ext cx="1905000" cy="4052518"/>
            </a:xfrm>
            <a:prstGeom prst="downArrow">
              <a:avLst/>
            </a:prstGeom>
            <a:solidFill>
              <a:schemeClr val="accent1"/>
            </a:solidFill>
            <a:ln w="9525" cap="flat" cmpd="sng" algn="ctr">
              <a:solidFill>
                <a:srgbClr val="FFFFFF"/>
              </a:solidFill>
              <a:prstDash val="solid"/>
            </a:ln>
            <a:effectLst/>
          </p:spPr>
          <p:txBody>
            <a:bodyPr vert="vert270"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3200" b="0" i="0" u="none" strike="noStrike" kern="0" cap="none" spc="0" normalizeH="0" baseline="0" noProof="0" dirty="0">
                <a:ln>
                  <a:noFill/>
                </a:ln>
                <a:solidFill>
                  <a:srgbClr val="53565A"/>
                </a:solidFill>
                <a:effectLst/>
                <a:uLnTx/>
                <a:uFillTx/>
              </a:endParaRPr>
            </a:p>
          </p:txBody>
        </p:sp>
        <p:sp>
          <p:nvSpPr>
            <p:cNvPr id="14" name="Rectangle 13">
              <a:extLst>
                <a:ext uri="{FF2B5EF4-FFF2-40B4-BE49-F238E27FC236}">
                  <a16:creationId xmlns:a16="http://schemas.microsoft.com/office/drawing/2014/main" id="{7EFFA728-8DF8-5277-017E-4F1A995982F7}"/>
                </a:ext>
              </a:extLst>
            </p:cNvPr>
            <p:cNvSpPr/>
            <p:nvPr/>
          </p:nvSpPr>
          <p:spPr>
            <a:xfrm rot="16200000">
              <a:off x="763804" y="2606693"/>
              <a:ext cx="3350077" cy="400110"/>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FFFFFF"/>
                  </a:solidFill>
                  <a:effectLst/>
                  <a:uLnTx/>
                  <a:uFillTx/>
                </a:rPr>
                <a:t>Revenue Cycle Era</a:t>
              </a:r>
            </a:p>
          </p:txBody>
        </p:sp>
        <p:sp>
          <p:nvSpPr>
            <p:cNvPr id="15" name="TextBox 14">
              <a:extLst>
                <a:ext uri="{FF2B5EF4-FFF2-40B4-BE49-F238E27FC236}">
                  <a16:creationId xmlns:a16="http://schemas.microsoft.com/office/drawing/2014/main" id="{628E02C7-06ED-0090-ACE9-7BE52B5439B7}"/>
                </a:ext>
              </a:extLst>
            </p:cNvPr>
            <p:cNvSpPr txBox="1"/>
            <p:nvPr/>
          </p:nvSpPr>
          <p:spPr>
            <a:xfrm>
              <a:off x="1919093" y="4227207"/>
              <a:ext cx="1078221" cy="437381"/>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FFFFFF"/>
                  </a:solidFill>
                  <a:effectLst/>
                  <a:uLnTx/>
                  <a:uFillTx/>
                </a:rPr>
                <a:t>Today</a:t>
              </a:r>
            </a:p>
          </p:txBody>
        </p:sp>
      </p:grpSp>
      <p:sp>
        <p:nvSpPr>
          <p:cNvPr id="17" name="TextBox 16">
            <a:extLst>
              <a:ext uri="{FF2B5EF4-FFF2-40B4-BE49-F238E27FC236}">
                <a16:creationId xmlns:a16="http://schemas.microsoft.com/office/drawing/2014/main" id="{63B9352C-9B45-EE51-F97C-7EA04C2E7099}"/>
              </a:ext>
            </a:extLst>
          </p:cNvPr>
          <p:cNvSpPr txBox="1"/>
          <p:nvPr/>
        </p:nvSpPr>
        <p:spPr>
          <a:xfrm>
            <a:off x="1010028" y="5818209"/>
            <a:ext cx="1564845" cy="307777"/>
          </a:xfrm>
          <a:prstGeom prst="rect">
            <a:avLst/>
          </a:prstGeom>
          <a:solidFill>
            <a:schemeClr val="accent1"/>
          </a:solidFill>
          <a:ln>
            <a:solidFill>
              <a:srgbClr val="0070C0"/>
            </a:solidFill>
          </a:ln>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prstClr val="white"/>
                </a:solidFill>
                <a:effectLst/>
                <a:uLnTx/>
                <a:uFillTx/>
              </a:rPr>
              <a:t>Future?</a:t>
            </a:r>
          </a:p>
        </p:txBody>
      </p:sp>
      <p:sp>
        <p:nvSpPr>
          <p:cNvPr id="7" name="Rectangle 6">
            <a:extLst>
              <a:ext uri="{FF2B5EF4-FFF2-40B4-BE49-F238E27FC236}">
                <a16:creationId xmlns:a16="http://schemas.microsoft.com/office/drawing/2014/main" id="{023FE18B-A306-CEBE-DB24-ABC935B1ADF9}"/>
              </a:ext>
            </a:extLst>
          </p:cNvPr>
          <p:cNvSpPr/>
          <p:nvPr/>
        </p:nvSpPr>
        <p:spPr>
          <a:xfrm>
            <a:off x="2900791" y="5073615"/>
            <a:ext cx="2118154" cy="92560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t>Technology Enhanced RCM</a:t>
            </a:r>
          </a:p>
        </p:txBody>
      </p:sp>
      <p:sp>
        <p:nvSpPr>
          <p:cNvPr id="9" name="Freeform 5">
            <a:extLst>
              <a:ext uri="{FF2B5EF4-FFF2-40B4-BE49-F238E27FC236}">
                <a16:creationId xmlns:a16="http://schemas.microsoft.com/office/drawing/2014/main" id="{7C7DF6F9-8D36-6819-4332-43CD9E66821A}"/>
              </a:ext>
            </a:extLst>
          </p:cNvPr>
          <p:cNvSpPr/>
          <p:nvPr/>
        </p:nvSpPr>
        <p:spPr>
          <a:xfrm rot="10800000" flipH="1">
            <a:off x="2893618" y="5078341"/>
            <a:ext cx="8403931" cy="920876"/>
          </a:xfrm>
          <a:custGeom>
            <a:avLst/>
            <a:gdLst>
              <a:gd name="connsiteX0" fmla="*/ 0 w 4754878"/>
              <a:gd name="connsiteY0" fmla="*/ 571966 h 571966"/>
              <a:gd name="connsiteX1" fmla="*/ 4754878 w 4754878"/>
              <a:gd name="connsiteY1" fmla="*/ 571966 h 571966"/>
              <a:gd name="connsiteX2" fmla="*/ 4754878 w 4754878"/>
              <a:gd name="connsiteY2" fmla="*/ 0 h 571966"/>
              <a:gd name="connsiteX3" fmla="*/ 4067876 w 4754878"/>
              <a:gd name="connsiteY3" fmla="*/ 0 h 571966"/>
              <a:gd name="connsiteX4" fmla="*/ 4067876 w 4754878"/>
              <a:gd name="connsiteY4" fmla="*/ 1 h 571966"/>
              <a:gd name="connsiteX5" fmla="*/ 0 w 4754878"/>
              <a:gd name="connsiteY5" fmla="*/ 1 h 571966"/>
              <a:gd name="connsiteX6" fmla="*/ 0 w 4754878"/>
              <a:gd name="connsiteY6" fmla="*/ 571966 h 57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4878" h="571966">
                <a:moveTo>
                  <a:pt x="0" y="571966"/>
                </a:moveTo>
                <a:lnTo>
                  <a:pt x="4754878" y="571966"/>
                </a:lnTo>
                <a:lnTo>
                  <a:pt x="4754878" y="0"/>
                </a:lnTo>
                <a:lnTo>
                  <a:pt x="4067876" y="0"/>
                </a:lnTo>
                <a:lnTo>
                  <a:pt x="4067876" y="1"/>
                </a:lnTo>
                <a:lnTo>
                  <a:pt x="0" y="1"/>
                </a:lnTo>
                <a:lnTo>
                  <a:pt x="0" y="571966"/>
                </a:lnTo>
                <a:close/>
              </a:path>
            </a:pathLst>
          </a:cu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 name="TextBox 10">
            <a:extLst>
              <a:ext uri="{FF2B5EF4-FFF2-40B4-BE49-F238E27FC236}">
                <a16:creationId xmlns:a16="http://schemas.microsoft.com/office/drawing/2014/main" id="{6BE59194-F277-638C-6045-9C86EB456CD8}"/>
              </a:ext>
            </a:extLst>
          </p:cNvPr>
          <p:cNvSpPr txBox="1"/>
          <p:nvPr/>
        </p:nvSpPr>
        <p:spPr>
          <a:xfrm>
            <a:off x="5167612" y="5152691"/>
            <a:ext cx="5835611" cy="830997"/>
          </a:xfrm>
          <a:prstGeom prst="rect">
            <a:avLst/>
          </a:prstGeom>
          <a:noFill/>
        </p:spPr>
        <p:txBody>
          <a:bodyPr wrap="square" rtlCol="0">
            <a:spAutoFit/>
          </a:bodyPr>
          <a:lstStyle/>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BOTs</a:t>
            </a:r>
          </a:p>
          <a:p>
            <a:pPr marL="228600" marR="0" lvl="1" indent="-228600" defTabSz="933450" eaLnBrk="1" fontAlgn="base"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53565A">
                    <a:hueOff val="0"/>
                    <a:satOff val="0"/>
                    <a:lumOff val="0"/>
                    <a:alphaOff val="0"/>
                  </a:srgbClr>
                </a:solidFill>
                <a:effectLst/>
                <a:uLnTx/>
                <a:uFillTx/>
              </a:rPr>
              <a:t>AI</a:t>
            </a:r>
          </a:p>
          <a:p>
            <a:pPr marL="228600" marR="0" lvl="1" indent="-228600" defTabSz="933450" eaLnBrk="1" fontAlgn="base" latinLnBrk="0" hangingPunct="1">
              <a:lnSpc>
                <a:spcPct val="90000"/>
              </a:lnSpc>
              <a:spcBef>
                <a:spcPct val="0"/>
              </a:spcBef>
              <a:spcAft>
                <a:spcPct val="15000"/>
              </a:spcAft>
              <a:buClrTx/>
              <a:buSzTx/>
              <a:buFontTx/>
              <a:buChar char="••"/>
              <a:tabLst/>
              <a:defRPr/>
            </a:pPr>
            <a:r>
              <a:rPr lang="en-US" sz="1600" kern="0" dirty="0">
                <a:solidFill>
                  <a:srgbClr val="53565A">
                    <a:hueOff val="0"/>
                    <a:satOff val="0"/>
                    <a:lumOff val="0"/>
                    <a:alphaOff val="0"/>
                  </a:srgbClr>
                </a:solidFill>
              </a:rPr>
              <a:t>Automation of the manual</a:t>
            </a:r>
            <a:endParaRPr kumimoji="0" lang="en-US" sz="1600" b="0" i="0" u="none" strike="noStrike" kern="0" cap="none" spc="0" normalizeH="0" baseline="0" noProof="0" dirty="0">
              <a:ln>
                <a:noFill/>
              </a:ln>
              <a:solidFill>
                <a:srgbClr val="53565A">
                  <a:hueOff val="0"/>
                  <a:satOff val="0"/>
                  <a:lumOff val="0"/>
                  <a:alphaOff val="0"/>
                </a:srgbClr>
              </a:solidFill>
              <a:effectLst/>
              <a:uLnTx/>
              <a:uFillTx/>
            </a:endParaRPr>
          </a:p>
        </p:txBody>
      </p:sp>
    </p:spTree>
    <p:extLst>
      <p:ext uri="{BB962C8B-B14F-4D97-AF65-F5344CB8AC3E}">
        <p14:creationId xmlns:p14="http://schemas.microsoft.com/office/powerpoint/2010/main" val="4259449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3004F-4ED5-7E6D-3AAE-D2C5F4ACF3B4}"/>
              </a:ext>
            </a:extLst>
          </p:cNvPr>
          <p:cNvSpPr>
            <a:spLocks noGrp="1"/>
          </p:cNvSpPr>
          <p:nvPr>
            <p:ph type="title"/>
          </p:nvPr>
        </p:nvSpPr>
        <p:spPr/>
        <p:txBody>
          <a:bodyPr/>
          <a:lstStyle/>
          <a:p>
            <a:r>
              <a:rPr lang="en-US" dirty="0"/>
              <a:t>AI and The Future</a:t>
            </a:r>
          </a:p>
        </p:txBody>
      </p:sp>
      <p:sp>
        <p:nvSpPr>
          <p:cNvPr id="3" name="Text Placeholder 2">
            <a:extLst>
              <a:ext uri="{FF2B5EF4-FFF2-40B4-BE49-F238E27FC236}">
                <a16:creationId xmlns:a16="http://schemas.microsoft.com/office/drawing/2014/main" id="{1F5A66E3-DFAE-D24B-4396-FC2BEAC09F2D}"/>
              </a:ext>
            </a:extLst>
          </p:cNvPr>
          <p:cNvSpPr>
            <a:spLocks noGrp="1"/>
          </p:cNvSpPr>
          <p:nvPr>
            <p:ph type="body" sz="quarter" idx="10"/>
          </p:nvPr>
        </p:nvSpPr>
        <p:spPr/>
        <p:txBody>
          <a:bodyPr/>
          <a:lstStyle/>
          <a:p>
            <a:endParaRPr lang="en-US"/>
          </a:p>
        </p:txBody>
      </p:sp>
      <p:sp>
        <p:nvSpPr>
          <p:cNvPr id="4" name="TextBox 3">
            <a:extLst>
              <a:ext uri="{FF2B5EF4-FFF2-40B4-BE49-F238E27FC236}">
                <a16:creationId xmlns:a16="http://schemas.microsoft.com/office/drawing/2014/main" id="{D7333084-DB11-32FC-507E-DE58EB860122}"/>
              </a:ext>
            </a:extLst>
          </p:cNvPr>
          <p:cNvSpPr txBox="1"/>
          <p:nvPr/>
        </p:nvSpPr>
        <p:spPr>
          <a:xfrm>
            <a:off x="1273215" y="6065445"/>
            <a:ext cx="5596404" cy="369332"/>
          </a:xfrm>
          <a:prstGeom prst="rect">
            <a:avLst/>
          </a:prstGeom>
          <a:noFill/>
        </p:spPr>
        <p:txBody>
          <a:bodyPr wrap="none" rtlCol="0">
            <a:spAutoFit/>
          </a:bodyPr>
          <a:lstStyle/>
          <a:p>
            <a:r>
              <a:rPr lang="en-US" dirty="0">
                <a:solidFill>
                  <a:schemeClr val="tx2">
                    <a:lumMod val="75000"/>
                  </a:schemeClr>
                </a:solidFill>
              </a:rPr>
              <a:t>Source: Harvard School of Public Health and Statista</a:t>
            </a:r>
          </a:p>
        </p:txBody>
      </p:sp>
      <p:pic>
        <p:nvPicPr>
          <p:cNvPr id="8" name="Picture 7">
            <a:extLst>
              <a:ext uri="{FF2B5EF4-FFF2-40B4-BE49-F238E27FC236}">
                <a16:creationId xmlns:a16="http://schemas.microsoft.com/office/drawing/2014/main" id="{2A060ED7-437B-33F0-E56D-A72EF667622F}"/>
              </a:ext>
            </a:extLst>
          </p:cNvPr>
          <p:cNvPicPr>
            <a:picLocks noChangeAspect="1"/>
          </p:cNvPicPr>
          <p:nvPr/>
        </p:nvPicPr>
        <p:blipFill>
          <a:blip r:embed="rId2"/>
          <a:stretch>
            <a:fillRect/>
          </a:stretch>
        </p:blipFill>
        <p:spPr>
          <a:xfrm>
            <a:off x="565171" y="1648648"/>
            <a:ext cx="3190875" cy="1314450"/>
          </a:xfrm>
          <a:prstGeom prst="rect">
            <a:avLst/>
          </a:prstGeom>
        </p:spPr>
      </p:pic>
      <p:pic>
        <p:nvPicPr>
          <p:cNvPr id="10" name="Picture 9">
            <a:extLst>
              <a:ext uri="{FF2B5EF4-FFF2-40B4-BE49-F238E27FC236}">
                <a16:creationId xmlns:a16="http://schemas.microsoft.com/office/drawing/2014/main" id="{32A65FCA-2B13-DEB6-7E1C-5029CE422DE7}"/>
              </a:ext>
            </a:extLst>
          </p:cNvPr>
          <p:cNvPicPr>
            <a:picLocks noChangeAspect="1"/>
          </p:cNvPicPr>
          <p:nvPr/>
        </p:nvPicPr>
        <p:blipFill>
          <a:blip r:embed="rId3"/>
          <a:stretch>
            <a:fillRect/>
          </a:stretch>
        </p:blipFill>
        <p:spPr>
          <a:xfrm>
            <a:off x="4403865" y="2547937"/>
            <a:ext cx="3152775" cy="1762125"/>
          </a:xfrm>
          <a:prstGeom prst="rect">
            <a:avLst/>
          </a:prstGeom>
        </p:spPr>
      </p:pic>
      <p:pic>
        <p:nvPicPr>
          <p:cNvPr id="12" name="Picture 11">
            <a:extLst>
              <a:ext uri="{FF2B5EF4-FFF2-40B4-BE49-F238E27FC236}">
                <a16:creationId xmlns:a16="http://schemas.microsoft.com/office/drawing/2014/main" id="{34A0CFF3-09A5-F0E0-C508-7AA2F69303FA}"/>
              </a:ext>
            </a:extLst>
          </p:cNvPr>
          <p:cNvPicPr>
            <a:picLocks noChangeAspect="1"/>
          </p:cNvPicPr>
          <p:nvPr/>
        </p:nvPicPr>
        <p:blipFill>
          <a:blip r:embed="rId4"/>
          <a:stretch>
            <a:fillRect/>
          </a:stretch>
        </p:blipFill>
        <p:spPr>
          <a:xfrm>
            <a:off x="8204460" y="1163416"/>
            <a:ext cx="3190875" cy="2019300"/>
          </a:xfrm>
          <a:prstGeom prst="rect">
            <a:avLst/>
          </a:prstGeom>
        </p:spPr>
      </p:pic>
    </p:spTree>
    <p:extLst>
      <p:ext uri="{BB962C8B-B14F-4D97-AF65-F5344CB8AC3E}">
        <p14:creationId xmlns:p14="http://schemas.microsoft.com/office/powerpoint/2010/main" val="4031665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3004F-4ED5-7E6D-3AAE-D2C5F4ACF3B4}"/>
              </a:ext>
            </a:extLst>
          </p:cNvPr>
          <p:cNvSpPr>
            <a:spLocks noGrp="1"/>
          </p:cNvSpPr>
          <p:nvPr>
            <p:ph type="title"/>
          </p:nvPr>
        </p:nvSpPr>
        <p:spPr/>
        <p:txBody>
          <a:bodyPr/>
          <a:lstStyle/>
          <a:p>
            <a:r>
              <a:rPr lang="en-US" dirty="0"/>
              <a:t>The Possibilities  Are Endless?</a:t>
            </a:r>
          </a:p>
        </p:txBody>
      </p:sp>
      <p:sp>
        <p:nvSpPr>
          <p:cNvPr id="3" name="Text Placeholder 2">
            <a:extLst>
              <a:ext uri="{FF2B5EF4-FFF2-40B4-BE49-F238E27FC236}">
                <a16:creationId xmlns:a16="http://schemas.microsoft.com/office/drawing/2014/main" id="{1F5A66E3-DFAE-D24B-4396-FC2BEAC09F2D}"/>
              </a:ext>
            </a:extLst>
          </p:cNvPr>
          <p:cNvSpPr>
            <a:spLocks noGrp="1"/>
          </p:cNvSpPr>
          <p:nvPr>
            <p:ph type="body" sz="quarter" idx="10"/>
          </p:nvPr>
        </p:nvSpPr>
        <p:spPr/>
        <p:txBody>
          <a:bodyPr/>
          <a:lstStyle/>
          <a:p>
            <a:endParaRPr lang="en-US"/>
          </a:p>
        </p:txBody>
      </p:sp>
      <p:graphicFrame>
        <p:nvGraphicFramePr>
          <p:cNvPr id="5" name="Diagram 4">
            <a:extLst>
              <a:ext uri="{FF2B5EF4-FFF2-40B4-BE49-F238E27FC236}">
                <a16:creationId xmlns:a16="http://schemas.microsoft.com/office/drawing/2014/main" id="{72A261F8-F928-AA04-04B1-26D66F727BD2}"/>
              </a:ext>
            </a:extLst>
          </p:cNvPr>
          <p:cNvGraphicFramePr/>
          <p:nvPr>
            <p:extLst>
              <p:ext uri="{D42A27DB-BD31-4B8C-83A1-F6EECF244321}">
                <p14:modId xmlns:p14="http://schemas.microsoft.com/office/powerpoint/2010/main" val="1465227857"/>
              </p:ext>
            </p:extLst>
          </p:nvPr>
        </p:nvGraphicFramePr>
        <p:xfrm>
          <a:off x="1923998" y="121203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Cartoon of a toy astronaut&#10;&#10;Description automatically generated">
            <a:extLst>
              <a:ext uri="{FF2B5EF4-FFF2-40B4-BE49-F238E27FC236}">
                <a16:creationId xmlns:a16="http://schemas.microsoft.com/office/drawing/2014/main" id="{6B21E7CC-EE3F-A79F-0C7E-43444A111BD9}"/>
              </a:ext>
            </a:extLst>
          </p:cNvPr>
          <p:cNvPicPr>
            <a:picLocks noChangeAspect="1"/>
          </p:cNvPicPr>
          <p:nvPr/>
        </p:nvPicPr>
        <p:blipFill>
          <a:blip r:embed="rId8"/>
          <a:stretch>
            <a:fillRect/>
          </a:stretch>
        </p:blipFill>
        <p:spPr>
          <a:xfrm>
            <a:off x="7438287" y="4722041"/>
            <a:ext cx="2466975" cy="1847850"/>
          </a:xfrm>
          <a:prstGeom prst="rect">
            <a:avLst/>
          </a:prstGeom>
        </p:spPr>
      </p:pic>
    </p:spTree>
    <p:extLst>
      <p:ext uri="{BB962C8B-B14F-4D97-AF65-F5344CB8AC3E}">
        <p14:creationId xmlns:p14="http://schemas.microsoft.com/office/powerpoint/2010/main" val="29169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1D70A9D-A4FD-65DA-CF8F-3E74E6F15F05}"/>
              </a:ext>
            </a:extLst>
          </p:cNvPr>
          <p:cNvSpPr>
            <a:spLocks noGrp="1"/>
          </p:cNvSpPr>
          <p:nvPr>
            <p:ph idx="1"/>
          </p:nvPr>
        </p:nvSpPr>
        <p:spPr>
          <a:xfrm>
            <a:off x="1076446" y="1345462"/>
            <a:ext cx="9134353" cy="4267937"/>
          </a:xfrm>
        </p:spPr>
        <p:txBody>
          <a:bodyPr/>
          <a:lstStyle/>
          <a:p>
            <a:r>
              <a:rPr lang="en-US" dirty="0"/>
              <a:t>Greatest Hits Over Again?</a:t>
            </a:r>
          </a:p>
          <a:p>
            <a:pPr lvl="1"/>
            <a:r>
              <a:rPr lang="en-US" dirty="0"/>
              <a:t>Statistics and reporting in a new wrapper</a:t>
            </a:r>
          </a:p>
          <a:p>
            <a:r>
              <a:rPr lang="en-US" dirty="0"/>
              <a:t>Haven’t We Heard this before?</a:t>
            </a:r>
          </a:p>
          <a:p>
            <a:pPr lvl="1"/>
            <a:r>
              <a:rPr lang="en-US" dirty="0"/>
              <a:t>EHRs</a:t>
            </a:r>
          </a:p>
          <a:p>
            <a:pPr lvl="1"/>
            <a:r>
              <a:rPr lang="en-US" dirty="0"/>
              <a:t>Analytics packages</a:t>
            </a:r>
          </a:p>
          <a:p>
            <a:r>
              <a:rPr lang="en-US" dirty="0"/>
              <a:t>AI, RPA, EIEO</a:t>
            </a:r>
          </a:p>
          <a:p>
            <a:pPr marL="0" indent="0" algn="ctr">
              <a:buNone/>
            </a:pPr>
            <a:r>
              <a:rPr lang="en-US" dirty="0"/>
              <a:t>“Its déjà vu all over again,” Yogi Berra </a:t>
            </a:r>
          </a:p>
        </p:txBody>
      </p:sp>
      <p:sp>
        <p:nvSpPr>
          <p:cNvPr id="2" name="Title 1">
            <a:extLst>
              <a:ext uri="{FF2B5EF4-FFF2-40B4-BE49-F238E27FC236}">
                <a16:creationId xmlns:a16="http://schemas.microsoft.com/office/drawing/2014/main" id="{317F4E8D-D964-6E9E-62F0-F131FD908CEF}"/>
              </a:ext>
            </a:extLst>
          </p:cNvPr>
          <p:cNvSpPr>
            <a:spLocks noGrp="1"/>
          </p:cNvSpPr>
          <p:nvPr>
            <p:ph type="title"/>
          </p:nvPr>
        </p:nvSpPr>
        <p:spPr/>
        <p:txBody>
          <a:bodyPr/>
          <a:lstStyle/>
          <a:p>
            <a:r>
              <a:rPr lang="en-US" dirty="0"/>
              <a:t>Reality </a:t>
            </a:r>
          </a:p>
        </p:txBody>
      </p:sp>
      <p:pic>
        <p:nvPicPr>
          <p:cNvPr id="1026" name="Picture 2" descr="Free clip art &quot;Vinyl record&quot; by mi_brami">
            <a:extLst>
              <a:ext uri="{FF2B5EF4-FFF2-40B4-BE49-F238E27FC236}">
                <a16:creationId xmlns:a16="http://schemas.microsoft.com/office/drawing/2014/main" id="{58A37977-2629-4E51-FA3E-29A43535F0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5374" y="687478"/>
            <a:ext cx="2495550" cy="183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304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4996B4-4836-4AFE-551B-2E4E5D6BBD3D}"/>
              </a:ext>
            </a:extLst>
          </p:cNvPr>
          <p:cNvSpPr>
            <a:spLocks noGrp="1"/>
          </p:cNvSpPr>
          <p:nvPr>
            <p:ph idx="1"/>
          </p:nvPr>
        </p:nvSpPr>
        <p:spPr>
          <a:xfrm>
            <a:off x="753414" y="843186"/>
            <a:ext cx="10992118" cy="5132611"/>
          </a:xfrm>
        </p:spPr>
        <p:txBody>
          <a:bodyPr/>
          <a:lstStyle/>
          <a:p>
            <a:r>
              <a:rPr lang="en-US" dirty="0"/>
              <a:t>Automating bad process just gets you bad results quicker</a:t>
            </a:r>
          </a:p>
          <a:p>
            <a:r>
              <a:rPr lang="en-US" dirty="0"/>
              <a:t>If you do not have a “best practices,” then what are you building? </a:t>
            </a:r>
          </a:p>
          <a:p>
            <a:r>
              <a:rPr lang="en-US" dirty="0"/>
              <a:t>Bots and tools need management</a:t>
            </a:r>
          </a:p>
          <a:p>
            <a:pPr lvl="1"/>
            <a:r>
              <a:rPr lang="en-US" dirty="0"/>
              <a:t>Do you have the right staff</a:t>
            </a:r>
          </a:p>
          <a:p>
            <a:r>
              <a:rPr lang="en-US" dirty="0"/>
              <a:t>Understand the Pros and Cons and Costs and Benefits</a:t>
            </a:r>
          </a:p>
          <a:p>
            <a:pPr lvl="1"/>
            <a:r>
              <a:rPr lang="en-US" dirty="0"/>
              <a:t>Customer service? </a:t>
            </a:r>
          </a:p>
          <a:p>
            <a:pPr lvl="1"/>
            <a:r>
              <a:rPr lang="en-US" dirty="0"/>
              <a:t>Minimum staff requirements </a:t>
            </a:r>
          </a:p>
          <a:p>
            <a:r>
              <a:rPr lang="en-US" dirty="0"/>
              <a:t>Other disruptive forces are not going away</a:t>
            </a:r>
          </a:p>
          <a:p>
            <a:pPr lvl="1"/>
            <a:r>
              <a:rPr lang="en-US" dirty="0"/>
              <a:t>Amazon and so many other emerging disruptors  </a:t>
            </a:r>
          </a:p>
        </p:txBody>
      </p:sp>
      <p:sp>
        <p:nvSpPr>
          <p:cNvPr id="3" name="Title 2">
            <a:extLst>
              <a:ext uri="{FF2B5EF4-FFF2-40B4-BE49-F238E27FC236}">
                <a16:creationId xmlns:a16="http://schemas.microsoft.com/office/drawing/2014/main" id="{8F53A658-7D7D-2A6D-0DCD-E58108E54F09}"/>
              </a:ext>
            </a:extLst>
          </p:cNvPr>
          <p:cNvSpPr>
            <a:spLocks noGrp="1"/>
          </p:cNvSpPr>
          <p:nvPr>
            <p:ph type="title"/>
          </p:nvPr>
        </p:nvSpPr>
        <p:spPr/>
        <p:txBody>
          <a:bodyPr/>
          <a:lstStyle/>
          <a:p>
            <a:r>
              <a:rPr lang="en-US" dirty="0"/>
              <a:t>Reality</a:t>
            </a:r>
          </a:p>
        </p:txBody>
      </p:sp>
    </p:spTree>
    <p:extLst>
      <p:ext uri="{BB962C8B-B14F-4D97-AF65-F5344CB8AC3E}">
        <p14:creationId xmlns:p14="http://schemas.microsoft.com/office/powerpoint/2010/main" val="4107573570"/>
      </p:ext>
    </p:extLst>
  </p:cSld>
  <p:clrMapOvr>
    <a:masterClrMapping/>
  </p:clrMapOvr>
</p:sld>
</file>

<file path=ppt/theme/theme1.xml><?xml version="1.0" encoding="utf-8"?>
<a:theme xmlns:a="http://schemas.openxmlformats.org/drawingml/2006/main" name="BerryDunn PowerPoint Theme 2021-ESSENTIALS">
  <a:themeElements>
    <a:clrScheme name="Custom 1">
      <a:dk1>
        <a:sysClr val="windowText" lastClr="000000"/>
      </a:dk1>
      <a:lt1>
        <a:srgbClr val="FFFFFF"/>
      </a:lt1>
      <a:dk2>
        <a:srgbClr val="636569"/>
      </a:dk2>
      <a:lt2>
        <a:srgbClr val="F0F0F0"/>
      </a:lt2>
      <a:accent1>
        <a:srgbClr val="003A5D"/>
      </a:accent1>
      <a:accent2>
        <a:srgbClr val="A1D038"/>
      </a:accent2>
      <a:accent3>
        <a:srgbClr val="68A2B9"/>
      </a:accent3>
      <a:accent4>
        <a:srgbClr val="7A2682"/>
      </a:accent4>
      <a:accent5>
        <a:srgbClr val="FFA400"/>
      </a:accent5>
      <a:accent6>
        <a:srgbClr val="E04403"/>
      </a:accent6>
      <a:hlink>
        <a:srgbClr val="68A2B9"/>
      </a:hlink>
      <a:folHlink>
        <a:srgbClr val="9EA0A4"/>
      </a:folHlink>
    </a:clrScheme>
    <a:fontScheme name="2020BD-Ondo&amp;Arial">
      <a:majorFont>
        <a:latin typeface="Ondo"/>
        <a:ea typeface=""/>
        <a:cs typeface=""/>
      </a:majorFont>
      <a:minorFont>
        <a:latin typeface="Arial"/>
        <a:ea typeface=""/>
        <a:cs typeface=""/>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txDef>
      <a:spPr>
        <a:noFill/>
      </a:spPr>
      <a:bodyPr wrap="square" rtlCol="0">
        <a:spAutoFit/>
      </a:bodyPr>
      <a:lstStyle>
        <a:defPPr>
          <a:defRPr dirty="0" err="1" smtClean="0">
            <a:solidFill>
              <a:schemeClr val="tx2">
                <a:lumMod val="75000"/>
              </a:schemeClr>
            </a:solidFill>
          </a:defRPr>
        </a:defPPr>
      </a:lstStyle>
    </a:txDef>
  </a:objectDefaults>
  <a:extraClrSchemeLst/>
  <a:extLst>
    <a:ext uri="{05A4C25C-085E-4340-85A3-A5531E510DB2}">
      <thm15:themeFamily xmlns:thm15="http://schemas.microsoft.com/office/thememl/2012/main" name="BerryDunn-PowerPoint-INFOGRAPHICS.pptx" id="{BE030FBC-3087-49E1-B5A8-4A6B78D6ED56}" vid="{67DB7951-C7CF-49D5-99FF-DEC6509E45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8302</TotalTime>
  <Words>1469</Words>
  <Application>Microsoft Office PowerPoint</Application>
  <PresentationFormat>Widescreen</PresentationFormat>
  <Paragraphs>229</Paragraphs>
  <Slides>24</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Avantt</vt:lpstr>
      <vt:lpstr>Calibri</vt:lpstr>
      <vt:lpstr>Courier New</vt:lpstr>
      <vt:lpstr>Ondo</vt:lpstr>
      <vt:lpstr>Wingdings</vt:lpstr>
      <vt:lpstr>Wingdings 2</vt:lpstr>
      <vt:lpstr>BerryDunn PowerPoint Theme 2021-ESSENTIALS</vt:lpstr>
      <vt:lpstr>Revenue Cycle: Past, Present, and Future</vt:lpstr>
      <vt:lpstr>Learning Outcomes </vt:lpstr>
      <vt:lpstr>Predicting the Future Is A Fool’s Errand…  but there are some safe bets:</vt:lpstr>
      <vt:lpstr>Revenue Cycle Goal:</vt:lpstr>
      <vt:lpstr>Revenue Cycle Evolution</vt:lpstr>
      <vt:lpstr>AI and The Future</vt:lpstr>
      <vt:lpstr>The Possibilities  Are Endless?</vt:lpstr>
      <vt:lpstr>Reality </vt:lpstr>
      <vt:lpstr>Reality</vt:lpstr>
      <vt:lpstr>Advice From A Consultant Perspective</vt:lpstr>
      <vt:lpstr>PowerPoint Presentation</vt:lpstr>
      <vt:lpstr>Clinically Driven Revenue Cycle </vt:lpstr>
      <vt:lpstr>Need to Manage the The Clinically Integrated Environment</vt:lpstr>
      <vt:lpstr>Revenue Cycle Evolution </vt:lpstr>
      <vt:lpstr>PowerPoint Presentation</vt:lpstr>
      <vt:lpstr>Clinically integrated revenue cycle was/is characterized by investment  Kinetic revenue cycle will be characterized by results and performance </vt:lpstr>
      <vt:lpstr>PowerPoint Presentation</vt:lpstr>
      <vt:lpstr>The Pillars Of  Revenue Cycle Success Are the Same and always will be! </vt:lpstr>
      <vt:lpstr>People</vt:lpstr>
      <vt:lpstr>Process</vt:lpstr>
      <vt:lpstr>Technology</vt:lpstr>
      <vt:lpstr>Outsourcing </vt:lpstr>
      <vt:lpstr>In Conclusion </vt:lpstr>
      <vt:lpstr>Thank You </vt:lpstr>
    </vt:vector>
  </TitlesOfParts>
  <Company>BerryDunn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Castro</dc:creator>
  <cp:lastModifiedBy>Denny Roberge</cp:lastModifiedBy>
  <cp:revision>177</cp:revision>
  <cp:lastPrinted>2019-05-13T20:31:41Z</cp:lastPrinted>
  <dcterms:created xsi:type="dcterms:W3CDTF">2017-12-08T17:42:34Z</dcterms:created>
  <dcterms:modified xsi:type="dcterms:W3CDTF">2024-08-20T22:58:46Z</dcterms:modified>
</cp:coreProperties>
</file>