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0" r:id="rId1"/>
  </p:sldMasterIdLst>
  <p:notesMasterIdLst>
    <p:notesMasterId r:id="rId79"/>
  </p:notesMasterIdLst>
  <p:sldIdLst>
    <p:sldId id="302" r:id="rId2"/>
    <p:sldId id="281" r:id="rId3"/>
    <p:sldId id="283" r:id="rId4"/>
    <p:sldId id="284" r:id="rId5"/>
    <p:sldId id="285" r:id="rId6"/>
    <p:sldId id="273" r:id="rId7"/>
    <p:sldId id="286" r:id="rId8"/>
    <p:sldId id="315" r:id="rId9"/>
    <p:sldId id="300" r:id="rId10"/>
    <p:sldId id="318" r:id="rId11"/>
    <p:sldId id="317" r:id="rId12"/>
    <p:sldId id="399" r:id="rId13"/>
    <p:sldId id="401" r:id="rId14"/>
    <p:sldId id="398" r:id="rId15"/>
    <p:sldId id="400" r:id="rId16"/>
    <p:sldId id="316" r:id="rId17"/>
    <p:sldId id="322" r:id="rId18"/>
    <p:sldId id="323" r:id="rId19"/>
    <p:sldId id="327" r:id="rId20"/>
    <p:sldId id="330" r:id="rId21"/>
    <p:sldId id="331" r:id="rId22"/>
    <p:sldId id="332" r:id="rId23"/>
    <p:sldId id="333" r:id="rId24"/>
    <p:sldId id="334" r:id="rId25"/>
    <p:sldId id="338" r:id="rId26"/>
    <p:sldId id="340" r:id="rId27"/>
    <p:sldId id="342" r:id="rId28"/>
    <p:sldId id="344" r:id="rId29"/>
    <p:sldId id="353" r:id="rId30"/>
    <p:sldId id="354" r:id="rId31"/>
    <p:sldId id="370" r:id="rId32"/>
    <p:sldId id="405" r:id="rId33"/>
    <p:sldId id="356" r:id="rId34"/>
    <p:sldId id="357" r:id="rId35"/>
    <p:sldId id="358" r:id="rId36"/>
    <p:sldId id="371" r:id="rId37"/>
    <p:sldId id="372" r:id="rId38"/>
    <p:sldId id="373" r:id="rId39"/>
    <p:sldId id="376" r:id="rId40"/>
    <p:sldId id="377" r:id="rId41"/>
    <p:sldId id="378" r:id="rId42"/>
    <p:sldId id="379" r:id="rId43"/>
    <p:sldId id="380" r:id="rId44"/>
    <p:sldId id="381" r:id="rId45"/>
    <p:sldId id="382" r:id="rId46"/>
    <p:sldId id="383" r:id="rId47"/>
    <p:sldId id="384" r:id="rId48"/>
    <p:sldId id="385" r:id="rId49"/>
    <p:sldId id="386" r:id="rId50"/>
    <p:sldId id="387" r:id="rId51"/>
    <p:sldId id="388" r:id="rId52"/>
    <p:sldId id="389" r:id="rId53"/>
    <p:sldId id="390" r:id="rId54"/>
    <p:sldId id="391" r:id="rId55"/>
    <p:sldId id="402" r:id="rId56"/>
    <p:sldId id="404" r:id="rId57"/>
    <p:sldId id="406" r:id="rId58"/>
    <p:sldId id="363" r:id="rId59"/>
    <p:sldId id="361" r:id="rId60"/>
    <p:sldId id="369" r:id="rId61"/>
    <p:sldId id="368" r:id="rId62"/>
    <p:sldId id="366" r:id="rId63"/>
    <p:sldId id="310" r:id="rId64"/>
    <p:sldId id="312" r:id="rId65"/>
    <p:sldId id="314" r:id="rId66"/>
    <p:sldId id="364" r:id="rId67"/>
    <p:sldId id="397" r:id="rId68"/>
    <p:sldId id="313" r:id="rId69"/>
    <p:sldId id="305" r:id="rId70"/>
    <p:sldId id="306" r:id="rId71"/>
    <p:sldId id="307" r:id="rId72"/>
    <p:sldId id="297" r:id="rId73"/>
    <p:sldId id="309" r:id="rId74"/>
    <p:sldId id="289" r:id="rId75"/>
    <p:sldId id="298" r:id="rId76"/>
    <p:sldId id="293" r:id="rId77"/>
    <p:sldId id="296" r:id="rId78"/>
  </p:sldIdLst>
  <p:sldSz cx="9144000" cy="6858000" type="screen4x3"/>
  <p:notesSz cx="6954838" cy="9309100"/>
  <p:defaultText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74A7C"/>
    <a:srgbClr val="FF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6625" autoAdjust="0"/>
  </p:normalViewPr>
  <p:slideViewPr>
    <p:cSldViewPr>
      <p:cViewPr varScale="1">
        <p:scale>
          <a:sx n="84" d="100"/>
          <a:sy n="84" d="100"/>
        </p:scale>
        <p:origin x="-1548"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39466" y="0"/>
            <a:ext cx="3013763" cy="465455"/>
          </a:xfrm>
          <a:prstGeom prst="rect">
            <a:avLst/>
          </a:prstGeom>
        </p:spPr>
        <p:txBody>
          <a:bodyPr vert="horz" lIns="93177" tIns="46589" rIns="93177" bIns="46589" rtlCol="0"/>
          <a:lstStyle>
            <a:lvl1pPr algn="r">
              <a:defRPr sz="1200"/>
            </a:lvl1pPr>
          </a:lstStyle>
          <a:p>
            <a:fld id="{6FDB8006-0A9B-4BB9-BBCA-0E8CFB330E40}" type="datetimeFigureOut">
              <a:rPr lang="en-US" smtClean="0"/>
              <a:pPr/>
              <a:t>9/16/2016</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13763" cy="465455"/>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5455"/>
          </a:xfrm>
          <a:prstGeom prst="rect">
            <a:avLst/>
          </a:prstGeom>
        </p:spPr>
        <p:txBody>
          <a:bodyPr vert="horz" lIns="93177" tIns="46589" rIns="93177" bIns="46589" rtlCol="0" anchor="b"/>
          <a:lstStyle>
            <a:lvl1pPr algn="r">
              <a:defRPr sz="1200"/>
            </a:lvl1pPr>
          </a:lstStyle>
          <a:p>
            <a:fld id="{8E7BC344-97E4-41EA-A19A-734BE2A98BEB}" type="slidenum">
              <a:rPr lang="en-US" smtClean="0"/>
              <a:pPr/>
              <a:t>‹#›</a:t>
            </a:fld>
            <a:endParaRPr lang="en-US"/>
          </a:p>
        </p:txBody>
      </p:sp>
    </p:spTree>
    <p:extLst>
      <p:ext uri="{BB962C8B-B14F-4D97-AF65-F5344CB8AC3E}">
        <p14:creationId xmlns:p14="http://schemas.microsoft.com/office/powerpoint/2010/main" xmlns="" val="2507743750"/>
      </p:ext>
    </p:extLst>
  </p:cSld>
  <p:clrMap bg1="lt1" tx1="dk1" bg2="lt2" tx2="dk2" accent1="accent1" accent2="accent2" accent3="accent3" accent4="accent4" accent5="accent5" accent6="accent6" hlink="hlink" folHlink="folHlink"/>
  <p:notesStyle>
    <a:lvl1pPr marL="0" algn="l" defTabSz="914293" rtl="0" eaLnBrk="1" latinLnBrk="0" hangingPunct="1">
      <a:defRPr sz="1200" kern="1200">
        <a:solidFill>
          <a:schemeClr val="tx1"/>
        </a:solidFill>
        <a:latin typeface="+mn-lt"/>
        <a:ea typeface="+mn-ea"/>
        <a:cs typeface="+mn-cs"/>
      </a:defRPr>
    </a:lvl1pPr>
    <a:lvl2pPr marL="457146" algn="l" defTabSz="914293" rtl="0" eaLnBrk="1" latinLnBrk="0" hangingPunct="1">
      <a:defRPr sz="1200" kern="1200">
        <a:solidFill>
          <a:schemeClr val="tx1"/>
        </a:solidFill>
        <a:latin typeface="+mn-lt"/>
        <a:ea typeface="+mn-ea"/>
        <a:cs typeface="+mn-cs"/>
      </a:defRPr>
    </a:lvl2pPr>
    <a:lvl3pPr marL="914293" algn="l" defTabSz="914293" rtl="0" eaLnBrk="1" latinLnBrk="0" hangingPunct="1">
      <a:defRPr sz="1200" kern="1200">
        <a:solidFill>
          <a:schemeClr val="tx1"/>
        </a:solidFill>
        <a:latin typeface="+mn-lt"/>
        <a:ea typeface="+mn-ea"/>
        <a:cs typeface="+mn-cs"/>
      </a:defRPr>
    </a:lvl3pPr>
    <a:lvl4pPr marL="1371440" algn="l" defTabSz="914293" rtl="0" eaLnBrk="1" latinLnBrk="0" hangingPunct="1">
      <a:defRPr sz="1200" kern="1200">
        <a:solidFill>
          <a:schemeClr val="tx1"/>
        </a:solidFill>
        <a:latin typeface="+mn-lt"/>
        <a:ea typeface="+mn-ea"/>
        <a:cs typeface="+mn-cs"/>
      </a:defRPr>
    </a:lvl4pPr>
    <a:lvl5pPr marL="1828586" algn="l" defTabSz="914293" rtl="0" eaLnBrk="1" latinLnBrk="0" hangingPunct="1">
      <a:defRPr sz="1200" kern="1200">
        <a:solidFill>
          <a:schemeClr val="tx1"/>
        </a:solidFill>
        <a:latin typeface="+mn-lt"/>
        <a:ea typeface="+mn-ea"/>
        <a:cs typeface="+mn-cs"/>
      </a:defRPr>
    </a:lvl5pPr>
    <a:lvl6pPr marL="2285733" algn="l" defTabSz="914293" rtl="0" eaLnBrk="1" latinLnBrk="0" hangingPunct="1">
      <a:defRPr sz="1200" kern="1200">
        <a:solidFill>
          <a:schemeClr val="tx1"/>
        </a:solidFill>
        <a:latin typeface="+mn-lt"/>
        <a:ea typeface="+mn-ea"/>
        <a:cs typeface="+mn-cs"/>
      </a:defRPr>
    </a:lvl6pPr>
    <a:lvl7pPr marL="2742879" algn="l" defTabSz="914293" rtl="0" eaLnBrk="1" latinLnBrk="0" hangingPunct="1">
      <a:defRPr sz="1200" kern="1200">
        <a:solidFill>
          <a:schemeClr val="tx1"/>
        </a:solidFill>
        <a:latin typeface="+mn-lt"/>
        <a:ea typeface="+mn-ea"/>
        <a:cs typeface="+mn-cs"/>
      </a:defRPr>
    </a:lvl7pPr>
    <a:lvl8pPr marL="3200026" algn="l" defTabSz="914293" rtl="0" eaLnBrk="1" latinLnBrk="0" hangingPunct="1">
      <a:defRPr sz="1200" kern="1200">
        <a:solidFill>
          <a:schemeClr val="tx1"/>
        </a:solidFill>
        <a:latin typeface="+mn-lt"/>
        <a:ea typeface="+mn-ea"/>
        <a:cs typeface="+mn-cs"/>
      </a:defRPr>
    </a:lvl8pPr>
    <a:lvl9pPr marL="3657172" algn="l" defTabSz="91429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cms.gov/medicare-coverage-database/search/advanced-search.aspx"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ngsmedicare.com/" TargetMode="External"/><Relationship Id="rId2" Type="http://schemas.openxmlformats.org/officeDocument/2006/relationships/slide" Target="../slides/slide58.xml"/><Relationship Id="rId1" Type="http://schemas.openxmlformats.org/officeDocument/2006/relationships/notesMaster" Target="../notesMasters/notesMaster1.xml"/><Relationship Id="rId5" Type="http://schemas.openxmlformats.org/officeDocument/2006/relationships/hyperlink" Target="https://www.ngsmedicare.com/ngs/portal/ngsmedicare/newngs/home-lob/pages/appeals?current=true&amp;urile=wcm:path:/NGSMedicareContentNEW/NGSMedicareNEW/Claims+and+Appeals/Appeals+Navigation/About+Appeals/Index&amp;WCM_GLOBAL_CONTEXT=/NGSMedicareContentNEW/NGSMedicareNEW/Claims+and+Appeals/Appeals+Navigation/About+Appeals/Index" TargetMode="External"/><Relationship Id="rId4" Type="http://schemas.openxmlformats.org/officeDocument/2006/relationships/hyperlink" Target="https://www.cms.gov/Regulations-and-Guidance/Guidance/Manuals/downloads/clm104c29.pdf"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urldefense.proofpoint.com/v2/url?u=http-3A__click.email.ngsmedicare.com_-3Fqs-3Dce51918d0526c9fee34906ca3183db5bc103a4676eeac3362bfc8b536f233394&amp;d=DQMCAg&amp;c=A-GX6P9ovB1qTBp7iQve2Q&amp;r=D21GSyYD-eoKvsbyWvaMqEbPzhGq93SU2JE3R3Ne6D8&amp;m=8an3568h-a85hd4b5242BzaBT8-J-nCM3s4l5xbB63M&amp;s=KlOF4KRUqVYp0pM2aLSOLC_VyP8J2VH9GPCLxG35n74&amp;e="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urldefense.proofpoint.com/v2/url?u=http-3A__click.email.ngsmedicare.com_-3Fqs-3Dce51918d0526c9fe45bc792271c4c2926919bb716d3bbc1d28ad85cfcb352bc6&amp;d=DQMCAg&amp;c=A-GX6P9ovB1qTBp7iQve2Q&amp;r=D21GSyYD-eoKvsbyWvaMqEbPzhGq93SU2JE3R3Ne6D8&amp;m=8an3568h-a85hd4b5242BzaBT8-J-nCM3s4l5xbB63M&amp;s=j-_xXJKcCh7AkvQ4cZPObjEXWrT8rpni-5UNDt_6nP0&amp;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1</a:t>
            </a:fld>
            <a:endParaRPr lang="en-US"/>
          </a:p>
        </p:txBody>
      </p:sp>
    </p:spTree>
    <p:extLst>
      <p:ext uri="{BB962C8B-B14F-4D97-AF65-F5344CB8AC3E}">
        <p14:creationId xmlns:p14="http://schemas.microsoft.com/office/powerpoint/2010/main" xmlns="" val="3518123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Reporting of this new modifier was voluntary for 1 year (CY 2015), with reporting required beginning on January 1, 2016. This modifier should not be reported for remote locations of a hospital (defined at 42 CFR 413.65(a)(2)), satellite facilities of a hospital (defined at 42 CFR 412.22(h); see </a:t>
            </a:r>
            <a:r>
              <a:rPr lang="en-US" sz="1200" b="1" i="0" u="sng" strike="noStrike" kern="1200" baseline="0" dirty="0" smtClean="0">
                <a:solidFill>
                  <a:schemeClr val="tx1"/>
                </a:solidFill>
                <a:latin typeface="+mn-lt"/>
                <a:ea typeface="+mn-ea"/>
                <a:cs typeface="+mn-cs"/>
              </a:rPr>
              <a:t>http://www.ecfr.gov/cgi-bin/text-idx?SID=867b6f12ebf5c84c0469ca86a7bbe88a&amp;mc=true&amp;node=pt42.2.412&amp;rgn=div5#se42.2.412_122</a:t>
            </a:r>
            <a:r>
              <a:rPr lang="en-US" sz="1200" b="0" i="0" u="none" strike="noStrike" kern="1200" baseline="0" dirty="0" smtClean="0">
                <a:solidFill>
                  <a:schemeClr val="tx1"/>
                </a:solidFill>
                <a:latin typeface="+mn-lt"/>
                <a:ea typeface="+mn-ea"/>
                <a:cs typeface="+mn-cs"/>
              </a:rPr>
              <a:t>), or for services furnished in an emergency department.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10</a:t>
            </a:fld>
            <a:endParaRPr lang="en-US"/>
          </a:p>
        </p:txBody>
      </p:sp>
    </p:spTree>
    <p:extLst>
      <p:ext uri="{BB962C8B-B14F-4D97-AF65-F5344CB8AC3E}">
        <p14:creationId xmlns:p14="http://schemas.microsoft.com/office/powerpoint/2010/main" xmlns="" val="30633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293" rtl="0" eaLnBrk="1" fontAlgn="auto" latinLnBrk="0" hangingPunct="1">
              <a:lnSpc>
                <a:spcPct val="100000"/>
              </a:lnSpc>
              <a:spcBef>
                <a:spcPts val="0"/>
              </a:spcBef>
              <a:spcAft>
                <a:spcPts val="0"/>
              </a:spcAft>
              <a:buClrTx/>
              <a:buSzTx/>
              <a:buFontTx/>
              <a:buNone/>
              <a:tabLst/>
              <a:defRPr/>
            </a:pPr>
            <a:r>
              <a:rPr lang="en-US" dirty="0" smtClean="0"/>
              <a:t>Campus means the physical area immediately adjacent to the provider's main buildings, other areas and structures that are not strictly contiguous to the main buildings but are located within 250 yards of the main buildings, and any other areas determined on an individual case basis, by the CMS regional office, to be part of the provider's campus</a:t>
            </a:r>
          </a:p>
          <a:p>
            <a:endParaRPr lang="en-US" b="0" dirty="0" smtClean="0"/>
          </a:p>
          <a:p>
            <a:r>
              <a:rPr lang="en-US" b="0" dirty="0" smtClean="0"/>
              <a:t>Any </a:t>
            </a:r>
            <a:r>
              <a:rPr lang="en-US" sz="1200" b="0" i="0" u="none" strike="noStrike" kern="1200" baseline="0" dirty="0" smtClean="0">
                <a:solidFill>
                  <a:schemeClr val="tx1"/>
                </a:solidFill>
                <a:latin typeface="+mn-lt"/>
                <a:ea typeface="+mn-ea"/>
                <a:cs typeface="+mn-cs"/>
              </a:rPr>
              <a:t>provider-based outpatient departments </a:t>
            </a:r>
            <a:r>
              <a:rPr lang="en-US" sz="1200" b="0" i="0" u="sng" strike="noStrike" kern="1200" baseline="0" dirty="0" smtClean="0">
                <a:solidFill>
                  <a:schemeClr val="tx1"/>
                </a:solidFill>
                <a:latin typeface="+mn-lt"/>
                <a:ea typeface="+mn-ea"/>
                <a:cs typeface="+mn-cs"/>
              </a:rPr>
              <a:t>not falling under this definition </a:t>
            </a:r>
            <a:r>
              <a:rPr lang="en-US" sz="1200" b="0" i="0" u="none" strike="noStrike" kern="1200" baseline="0" dirty="0" smtClean="0">
                <a:solidFill>
                  <a:schemeClr val="tx1"/>
                </a:solidFill>
                <a:latin typeface="+mn-lt"/>
                <a:ea typeface="+mn-ea"/>
                <a:cs typeface="+mn-cs"/>
              </a:rPr>
              <a:t>could be considered “off-campus”</a:t>
            </a:r>
            <a:endParaRPr lang="en-US" b="0"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11</a:t>
            </a:fld>
            <a:endParaRPr lang="en-US"/>
          </a:p>
        </p:txBody>
      </p:sp>
    </p:spTree>
    <p:extLst>
      <p:ext uri="{BB962C8B-B14F-4D97-AF65-F5344CB8AC3E}">
        <p14:creationId xmlns:p14="http://schemas.microsoft.com/office/powerpoint/2010/main" xmlns="" val="2864661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12</a:t>
            </a:fld>
            <a:endParaRPr lang="en-US"/>
          </a:p>
        </p:txBody>
      </p:sp>
    </p:spTree>
    <p:extLst>
      <p:ext uri="{BB962C8B-B14F-4D97-AF65-F5344CB8AC3E}">
        <p14:creationId xmlns:p14="http://schemas.microsoft.com/office/powerpoint/2010/main" xmlns="" val="3598679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13</a:t>
            </a:fld>
            <a:endParaRPr lang="en-US"/>
          </a:p>
        </p:txBody>
      </p:sp>
    </p:spTree>
    <p:extLst>
      <p:ext uri="{BB962C8B-B14F-4D97-AF65-F5344CB8AC3E}">
        <p14:creationId xmlns:p14="http://schemas.microsoft.com/office/powerpoint/2010/main" xmlns="" val="1262974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effectLst/>
              </a:rPr>
              <a:t>Potential main provider must meet following requirements to be determined by CMS to have provider-based status</a:t>
            </a:r>
          </a:p>
          <a:p>
            <a:r>
              <a:rPr lang="en-US" i="1" dirty="0" smtClean="0">
                <a:effectLst/>
              </a:rPr>
              <a:t>Requirements applicable to all facilities or organizations.</a:t>
            </a:r>
            <a:r>
              <a:rPr lang="en-US" dirty="0" smtClean="0"/>
              <a:t> Any facility or organization for which provider-based status is sought, whether located on or off the campus of a potential main provider, </a:t>
            </a:r>
          </a:p>
          <a:p>
            <a:r>
              <a:rPr lang="en-US" sz="1200" kern="1200" dirty="0" smtClean="0">
                <a:solidFill>
                  <a:schemeClr val="tx1"/>
                </a:solidFill>
                <a:effectLst/>
                <a:latin typeface="+mn-lt"/>
                <a:ea typeface="+mn-ea"/>
                <a:cs typeface="+mn-cs"/>
              </a:rPr>
              <a:t>(1) </a:t>
            </a:r>
            <a:r>
              <a:rPr lang="en-US" sz="1200" i="1" kern="1200" dirty="0" smtClean="0">
                <a:solidFill>
                  <a:schemeClr val="tx1"/>
                </a:solidFill>
                <a:effectLst/>
                <a:latin typeface="+mn-lt"/>
                <a:ea typeface="+mn-ea"/>
                <a:cs typeface="+mn-cs"/>
              </a:rPr>
              <a:t>Licensure.</a:t>
            </a:r>
            <a:r>
              <a:rPr lang="en-US" sz="1200" kern="1200" dirty="0" smtClean="0">
                <a:solidFill>
                  <a:schemeClr val="tx1"/>
                </a:solidFill>
                <a:effectLst/>
                <a:latin typeface="+mn-lt"/>
                <a:ea typeface="+mn-ea"/>
                <a:cs typeface="+mn-cs"/>
              </a:rPr>
              <a:t> The department of the provider, the remote location of a hospital, or the satellite facility and the main provider are operated under the same license, except in areas where the State requires a separate license for the department of the provider, the remote location of a hospital, or the satellite facility, or in States where State law does not permit licensure of the provider and the prospective department of the provider, the remote location of a hospital, or the satellite facility under a single license. If a State health facilities' cost review commission or other agency that has authority to regulate the rates charged by hospitals or other providers in a State finds that a particular facility or organization is not part of a provider, CMS will determine that the facility or organization does not have provider-based status.</a:t>
            </a:r>
          </a:p>
          <a:p>
            <a:r>
              <a:rPr lang="en-US" sz="1200" kern="1200" dirty="0" smtClean="0">
                <a:solidFill>
                  <a:schemeClr val="tx1"/>
                </a:solidFill>
                <a:effectLst/>
                <a:latin typeface="+mn-lt"/>
                <a:ea typeface="+mn-ea"/>
                <a:cs typeface="+mn-cs"/>
              </a:rPr>
              <a:t>(2) </a:t>
            </a:r>
            <a:r>
              <a:rPr lang="en-US" sz="1200" i="1" kern="1200" dirty="0" smtClean="0">
                <a:solidFill>
                  <a:schemeClr val="tx1"/>
                </a:solidFill>
                <a:effectLst/>
                <a:latin typeface="+mn-lt"/>
                <a:ea typeface="+mn-ea"/>
                <a:cs typeface="+mn-cs"/>
              </a:rPr>
              <a:t>Clinical services.</a:t>
            </a:r>
            <a:r>
              <a:rPr lang="en-US" sz="1200" kern="1200" dirty="0" smtClean="0">
                <a:solidFill>
                  <a:schemeClr val="tx1"/>
                </a:solidFill>
                <a:effectLst/>
                <a:latin typeface="+mn-lt"/>
                <a:ea typeface="+mn-ea"/>
                <a:cs typeface="+mn-cs"/>
              </a:rPr>
              <a:t> The clinical services of the facility or organization seeking provider-based status and the main provider are integrated as evidenced by the following: </a:t>
            </a:r>
          </a:p>
          <a:p>
            <a:r>
              <a:rPr lang="en-US" sz="1200" kern="1200" dirty="0" smtClean="0">
                <a:solidFill>
                  <a:schemeClr val="tx1"/>
                </a:solidFill>
                <a:effectLst/>
                <a:latin typeface="+mn-lt"/>
                <a:ea typeface="+mn-ea"/>
                <a:cs typeface="+mn-cs"/>
              </a:rPr>
              <a:t>(i) Professional staff of the facility or organization have clinical privileges at the main provider. </a:t>
            </a:r>
          </a:p>
          <a:p>
            <a:r>
              <a:rPr lang="en-US" sz="1200" kern="1200" dirty="0" smtClean="0">
                <a:solidFill>
                  <a:schemeClr val="tx1"/>
                </a:solidFill>
                <a:effectLst/>
                <a:latin typeface="+mn-lt"/>
                <a:ea typeface="+mn-ea"/>
                <a:cs typeface="+mn-cs"/>
              </a:rPr>
              <a:t>(ii) The main provider maintains the same monitoring and oversight of the facility or organization as it does for any other department of the provider. </a:t>
            </a:r>
          </a:p>
          <a:p>
            <a:r>
              <a:rPr lang="en-US" sz="1200" kern="1200" dirty="0" smtClean="0">
                <a:solidFill>
                  <a:schemeClr val="tx1"/>
                </a:solidFill>
                <a:effectLst/>
                <a:latin typeface="+mn-lt"/>
                <a:ea typeface="+mn-ea"/>
                <a:cs typeface="+mn-cs"/>
              </a:rPr>
              <a:t>(iii) The medical director of the facility or organization seeking provider-based status maintains a reporting relationship with the chief medical officer or other similar official of the main provider that has the same frequency, intensity, and level of accountability that exists in the relationship between the medical director of a department of the main provider and the chief medical officer or other similar official of the main provider, and is under the same type of supervision and accountability as any other director, medical or otherwise, of the main provider. </a:t>
            </a:r>
          </a:p>
          <a:p>
            <a:r>
              <a:rPr lang="en-US" sz="1200" kern="1200" dirty="0" smtClean="0">
                <a:solidFill>
                  <a:schemeClr val="tx1"/>
                </a:solidFill>
                <a:effectLst/>
                <a:latin typeface="+mn-lt"/>
                <a:ea typeface="+mn-ea"/>
                <a:cs typeface="+mn-cs"/>
              </a:rPr>
              <a:t>(iv) Medical staff committees or other professional committees at the main provider are responsible for medical activities in the facility or organization, including quality assurance, utilization review, and the coordination and integration of services, to the extent practicable, between the facility or organization seeking provider-based status and the main provider. </a:t>
            </a:r>
          </a:p>
          <a:p>
            <a:r>
              <a:rPr lang="en-US" sz="1200" kern="1200" dirty="0" smtClean="0">
                <a:solidFill>
                  <a:schemeClr val="tx1"/>
                </a:solidFill>
                <a:effectLst/>
                <a:latin typeface="+mn-lt"/>
                <a:ea typeface="+mn-ea"/>
                <a:cs typeface="+mn-cs"/>
              </a:rPr>
              <a:t>(v) Medical records for patients treated in the facility or organization are integrated into a unified retrieval system (or cross reference) of the main provider. </a:t>
            </a:r>
          </a:p>
          <a:p>
            <a:r>
              <a:rPr lang="en-US" sz="1200" kern="1200" dirty="0" smtClean="0">
                <a:solidFill>
                  <a:schemeClr val="tx1"/>
                </a:solidFill>
                <a:effectLst/>
                <a:latin typeface="+mn-lt"/>
                <a:ea typeface="+mn-ea"/>
                <a:cs typeface="+mn-cs"/>
              </a:rPr>
              <a:t>(vi) Inpatient and outpatient services of the facility or organization and the main provider are integrated, and patients treated at the facility or organization who require further care have full access to all services of the main provider and are referred where appropriate to the corresponding inpatient or outpatient department or service of the main provider. </a:t>
            </a:r>
          </a:p>
          <a:p>
            <a:r>
              <a:rPr lang="en-US" sz="1200" kern="1200" dirty="0" smtClean="0">
                <a:solidFill>
                  <a:schemeClr val="tx1"/>
                </a:solidFill>
                <a:effectLst/>
                <a:latin typeface="+mn-lt"/>
                <a:ea typeface="+mn-ea"/>
                <a:cs typeface="+mn-cs"/>
              </a:rPr>
              <a:t>(3) </a:t>
            </a:r>
            <a:r>
              <a:rPr lang="en-US" sz="1200" i="1" kern="1200" dirty="0" smtClean="0">
                <a:solidFill>
                  <a:schemeClr val="tx1"/>
                </a:solidFill>
                <a:effectLst/>
                <a:latin typeface="+mn-lt"/>
                <a:ea typeface="+mn-ea"/>
                <a:cs typeface="+mn-cs"/>
              </a:rPr>
              <a:t>Financial integration.</a:t>
            </a:r>
            <a:r>
              <a:rPr lang="en-US" sz="1200" kern="1200" dirty="0" smtClean="0">
                <a:solidFill>
                  <a:schemeClr val="tx1"/>
                </a:solidFill>
                <a:effectLst/>
                <a:latin typeface="+mn-lt"/>
                <a:ea typeface="+mn-ea"/>
                <a:cs typeface="+mn-cs"/>
              </a:rPr>
              <a:t> The financial operations of the facility or organization are fully integrated within the financial system of the main provider, as evidenced by shared income and expenses between the main provider and the facility or organization. The costs of a facility or organization that is a hospital department are reported in a cost center of the provider, costs of a provider-based facility or organization other than a hospital department are reported in the appropriate cost center or cost centers of the main provider, and the financial status of any provider-based facility or organization is incorporated and readily identified in the main provider's trial balance. </a:t>
            </a:r>
          </a:p>
          <a:p>
            <a:r>
              <a:rPr lang="en-US" sz="1200" kern="1200" dirty="0" smtClean="0">
                <a:solidFill>
                  <a:schemeClr val="tx1"/>
                </a:solidFill>
                <a:effectLst/>
                <a:latin typeface="+mn-lt"/>
                <a:ea typeface="+mn-ea"/>
                <a:cs typeface="+mn-cs"/>
              </a:rPr>
              <a:t>(4) </a:t>
            </a:r>
            <a:r>
              <a:rPr lang="en-US" sz="1200" i="1" kern="1200" dirty="0" smtClean="0">
                <a:solidFill>
                  <a:schemeClr val="tx1"/>
                </a:solidFill>
                <a:effectLst/>
                <a:latin typeface="+mn-lt"/>
                <a:ea typeface="+mn-ea"/>
                <a:cs typeface="+mn-cs"/>
              </a:rPr>
              <a:t>Public awareness.</a:t>
            </a:r>
            <a:r>
              <a:rPr lang="en-US" sz="1200" kern="1200" dirty="0" smtClean="0">
                <a:solidFill>
                  <a:schemeClr val="tx1"/>
                </a:solidFill>
                <a:effectLst/>
                <a:latin typeface="+mn-lt"/>
                <a:ea typeface="+mn-ea"/>
                <a:cs typeface="+mn-cs"/>
              </a:rPr>
              <a:t> The facility or organization seeking status as a department of a provider, a remote location of a hospital, or a satellite facility is held out to the public and other payers as part of the main provider. When patients enter the provider-based facility or organization, they are aware that they are entering the main provider and are billed accordingly. </a:t>
            </a:r>
          </a:p>
          <a:p>
            <a:r>
              <a:rPr lang="en-US" sz="1200" kern="1200" dirty="0" smtClean="0">
                <a:solidFill>
                  <a:schemeClr val="tx1"/>
                </a:solidFill>
                <a:effectLst/>
                <a:latin typeface="+mn-lt"/>
                <a:ea typeface="+mn-ea"/>
                <a:cs typeface="+mn-cs"/>
              </a:rPr>
              <a:t>(5) </a:t>
            </a:r>
            <a:r>
              <a:rPr lang="en-US" sz="1200" i="1" kern="1200" dirty="0" smtClean="0">
                <a:solidFill>
                  <a:schemeClr val="tx1"/>
                </a:solidFill>
                <a:effectLst/>
                <a:latin typeface="+mn-lt"/>
                <a:ea typeface="+mn-ea"/>
                <a:cs typeface="+mn-cs"/>
              </a:rPr>
              <a:t>Obligations of hospital outpatient departments and hospital-based entities.</a:t>
            </a:r>
            <a:r>
              <a:rPr lang="en-US" sz="1200" kern="1200" dirty="0" smtClean="0">
                <a:solidFill>
                  <a:schemeClr val="tx1"/>
                </a:solidFill>
                <a:effectLst/>
                <a:latin typeface="+mn-lt"/>
                <a:ea typeface="+mn-ea"/>
                <a:cs typeface="+mn-cs"/>
              </a:rPr>
              <a:t> In the case of a hospital outpatient department or a hospital-based entity, the facility or organization must fulfill the obligations of hospital outpatient departments and hospital-based entities described in paragraph (g) of this section.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14</a:t>
            </a:fld>
            <a:endParaRPr lang="en-US"/>
          </a:p>
        </p:txBody>
      </p:sp>
    </p:spTree>
    <p:extLst>
      <p:ext uri="{BB962C8B-B14F-4D97-AF65-F5344CB8AC3E}">
        <p14:creationId xmlns:p14="http://schemas.microsoft.com/office/powerpoint/2010/main" xmlns="" val="1083129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 </a:t>
            </a:r>
            <a:r>
              <a:rPr lang="en-US" i="1" dirty="0" smtClean="0">
                <a:effectLst/>
              </a:rPr>
              <a:t>Additional requirements applicable to off-campus facilities or organizations.</a:t>
            </a:r>
            <a:r>
              <a:rPr lang="en-US" dirty="0" smtClean="0"/>
              <a:t> Except as described in paragraphs (b)(2) and (b)(5) of this section, any facility or organization for which provider-based status is sought that is not located on the campus of a potential main provider must meet both the requirements in paragraph (d) of this section and all of the following additional requirements, in order to be determined by CMS to have provider-based status. </a:t>
            </a:r>
          </a:p>
          <a:p>
            <a:r>
              <a:rPr lang="en-US" dirty="0" smtClean="0"/>
              <a:t>(1) </a:t>
            </a:r>
            <a:r>
              <a:rPr lang="en-US" i="1" dirty="0" smtClean="0">
                <a:effectLst/>
              </a:rPr>
              <a:t>Operation under the ownership and control of the main provider.</a:t>
            </a:r>
            <a:r>
              <a:rPr lang="en-US" dirty="0" smtClean="0"/>
              <a:t> The facility or organization seeking provider-based status is operated under the ownership and control of the main provider, as evidenced by the following:</a:t>
            </a:r>
          </a:p>
          <a:p>
            <a:r>
              <a:rPr lang="en-US" dirty="0" smtClean="0"/>
              <a:t>(i) The business enterprise that constitutes the facility or organization is 100 percent owned by the main provider.</a:t>
            </a:r>
          </a:p>
          <a:p>
            <a:r>
              <a:rPr lang="en-US" dirty="0" smtClean="0"/>
              <a:t>(ii) The main provider and the facility or organization seeking status as a department of the main provider, a remote location of a hospital, or a satellite facility have the same governing body.</a:t>
            </a:r>
          </a:p>
          <a:p>
            <a:r>
              <a:rPr lang="en-US" dirty="0" smtClean="0"/>
              <a:t>(iii) The facility or organization is operated under the same organizational documents as the main provider. For example, the facility or organization seeking provider-based status must be subject to common bylaws and operating decisions of the governing body of the main provider where it is based. </a:t>
            </a:r>
          </a:p>
          <a:p>
            <a:r>
              <a:rPr lang="en-US" dirty="0" smtClean="0"/>
              <a:t>(iv) The main provider has final responsibility for administrative decisions, final approval for contracts with outside parties, final approval for personnel actions, final responsibility for personnel policies (such as fringe benefits or code of conduct), and final approval for medical staff appointments in the facility or organization. </a:t>
            </a:r>
          </a:p>
          <a:p>
            <a:r>
              <a:rPr lang="en-US" dirty="0" smtClean="0"/>
              <a:t>(2) </a:t>
            </a:r>
            <a:r>
              <a:rPr lang="en-US" i="1" dirty="0" smtClean="0">
                <a:effectLst/>
              </a:rPr>
              <a:t>Administration and supervision.</a:t>
            </a:r>
            <a:r>
              <a:rPr lang="en-US" dirty="0" smtClean="0"/>
              <a:t> The reporting relationship between the facility or organization seeking provider-based status and the main provider must have the same frequency, intensity, and level of accountability that exists in the relationship between the main provider and one of its existing departments, as evidenced by compliance with all of the following requirements: </a:t>
            </a:r>
          </a:p>
          <a:p>
            <a:r>
              <a:rPr lang="en-US" dirty="0" smtClean="0"/>
              <a:t>(i) The facility or organization is under the direct supervision of the main provider.</a:t>
            </a:r>
          </a:p>
          <a:p>
            <a:r>
              <a:rPr lang="en-US" dirty="0" smtClean="0"/>
              <a:t>(ii) The facility or organization is operated under the same monitoring and oversight by the provider as any other department of the provider, and is operated just as any other department of the provider with regard to supervision and accountability. The facility or organization director or individual responsible for daily operations at the entity— </a:t>
            </a:r>
          </a:p>
          <a:p>
            <a:r>
              <a:rPr lang="en-US" dirty="0" smtClean="0"/>
              <a:t>(A) Maintains a reporting relationship with a manager at the main provider that has the same frequency, intensity, and level of accountability that exists in the relationship between the main provider and its existing departments; and </a:t>
            </a:r>
          </a:p>
          <a:p>
            <a:r>
              <a:rPr lang="en-US" dirty="0" smtClean="0"/>
              <a:t>(B) Is accountable to the governing body of the main provider, in the same manner as any department head of the provider. </a:t>
            </a:r>
          </a:p>
          <a:p>
            <a:r>
              <a:rPr lang="en-US" dirty="0" smtClean="0"/>
              <a:t>(iii) The following administrative functions of the facility or organization are integrated with those of the provider where the facility or organization is based: billing services, records, human resources, payroll, employee benefit package, salary structure, and purchasing services. Either the same employees or group of employees handle these administrative functions for the facility or organization and the main provider, or the administrative functions for both the facility or organization and the entity are— </a:t>
            </a:r>
          </a:p>
          <a:p>
            <a:r>
              <a:rPr lang="en-US" dirty="0" smtClean="0"/>
              <a:t>(A) Contracted out under the same contract agreement; or </a:t>
            </a:r>
          </a:p>
          <a:p>
            <a:r>
              <a:rPr lang="en-US" dirty="0" smtClean="0"/>
              <a:t>(B) Handled under different contract agreements, with the contract of the facility or organization being managed by the main provider. </a:t>
            </a:r>
          </a:p>
          <a:p>
            <a:r>
              <a:rPr lang="en-US" dirty="0" smtClean="0"/>
              <a:t>(3) </a:t>
            </a:r>
            <a:r>
              <a:rPr lang="en-US" i="1" dirty="0" smtClean="0">
                <a:effectLst/>
              </a:rPr>
              <a:t>Location.</a:t>
            </a:r>
            <a:r>
              <a:rPr lang="en-US" dirty="0" smtClean="0"/>
              <a:t> The facility or organization meets the requirements in paragraph (e)(3)(i), (e)(3)(ii), (e)(3)(iii), (e)(3)(iv), (e)(3)(v), or, in the case of an RHC, paragraph (e)(3)(vi) of this section, and the requirements in paragraph (e)(3)(vii) of this section.</a:t>
            </a:r>
          </a:p>
          <a:p>
            <a:r>
              <a:rPr lang="en-US" dirty="0" smtClean="0"/>
              <a:t>(i) The facility or organization is located within a 35-mile radius of the campus of the hospital or CAH that is the potential main provider.</a:t>
            </a:r>
          </a:p>
          <a:p>
            <a:r>
              <a:rPr lang="en-US" dirty="0" smtClean="0"/>
              <a:t>(ii) The facility or organization is owned and operated by a hospital or CAH that has a disproportionate share adjustment (as determined under §412.106 of this chapter) greater than 11.75 percent or is described in §412.106(c)(2) of this chapter implementing section 1886(d)(5)(F)(i)(II) of the Act and is—</a:t>
            </a:r>
          </a:p>
          <a:p>
            <a:r>
              <a:rPr lang="en-US" dirty="0" smtClean="0"/>
              <a:t>(A) Owned or operated by a unit of State or local government;</a:t>
            </a:r>
          </a:p>
          <a:p>
            <a:r>
              <a:rPr lang="en-US" dirty="0" smtClean="0"/>
              <a:t>(B) A public or nonprofit corporation that is formally granted governmental powers by a unit of State or local government; or</a:t>
            </a:r>
          </a:p>
          <a:p>
            <a:r>
              <a:rPr lang="en-US" dirty="0" smtClean="0"/>
              <a:t>(C) A private hospital that has a contract with a State or local government that includes the operation of clinics located off the main campus of the hospital to assure access in a well-defined service area to health care services for low-income individuals who are not entitled to benefits under Medicare (or medical assistance under a Medicaid State plan).</a:t>
            </a:r>
          </a:p>
          <a:p>
            <a:r>
              <a:rPr lang="en-US" dirty="0" smtClean="0"/>
              <a:t>(iii) The facility or organization demonstrates a high level of integration with the main provider by showing that it meets all of the other provider-based criteria and demonstrates that it serves the same patient population as the main provider, by submitting records showing that, during the 12-month period immediately preceding the first day of the month in which the application for provider-based status is filed with CMS, and for each subsequent 12-month period—</a:t>
            </a:r>
          </a:p>
          <a:p>
            <a:r>
              <a:rPr lang="en-US" dirty="0" smtClean="0"/>
              <a:t>(A) At least 75 percent of the patients served by the facility or organization reside in the same zip code areas as at least 75 percent of the patients served by the main provider; or</a:t>
            </a:r>
          </a:p>
          <a:p>
            <a:r>
              <a:rPr lang="en-US" dirty="0" smtClean="0"/>
              <a:t>(B) At least 75 percent of the patients served by the facility or organization who required the type of care furnished by the main provider received that care from that provider (for example, at least 75 percent of the patients of an RHC seeking provider-based status received inpatient hospital services from the hospital that is the main provider).</a:t>
            </a:r>
          </a:p>
          <a:p>
            <a:r>
              <a:rPr lang="en-US" dirty="0" smtClean="0"/>
              <a:t>(iv) If the facility or organization is unable to meet the criteria in paragraph (e)(3)(iii)(A) or paragraph (e)(3)(iii)(B) of this section because it was not in operation during all of the 12-month period described in paragraph (e)(3)(iii) of this section, the facility or organization is located in a zip code area included among those that, during all of the 12-month period described in paragraph (e)(3)(iii) of this section, accounted for at least 75 percent of the patients served by the main provider.</a:t>
            </a:r>
          </a:p>
          <a:p>
            <a:r>
              <a:rPr lang="en-US" dirty="0" smtClean="0"/>
              <a:t>(v) The facility or organization meets all of the following criteria:</a:t>
            </a:r>
          </a:p>
          <a:p>
            <a:r>
              <a:rPr lang="en-US" dirty="0" smtClean="0"/>
              <a:t>(A) The facility or organization is seeking provider-based status with respect to a hospital that meets the criteria in §412.23(d) for reimbursement under Medicare as a children's hospital;</a:t>
            </a:r>
          </a:p>
          <a:p>
            <a:r>
              <a:rPr lang="en-US" dirty="0" smtClean="0"/>
              <a:t>(B) The facility or organization meets the criteria for identifying intensive care type units set forth in the Medicare reasonable cost reimbursement regulations under §413.53(d).</a:t>
            </a:r>
          </a:p>
          <a:p>
            <a:r>
              <a:rPr lang="en-US" dirty="0" smtClean="0"/>
              <a:t>(C) The facility or organization accepts only patients who are newborn infants who require intensive care on an inpatient basis.</a:t>
            </a:r>
          </a:p>
          <a:p>
            <a:r>
              <a:rPr lang="en-US" dirty="0" smtClean="0"/>
              <a:t>(D) The hospital in which the facility or organization is physically located is in a rural area as defined in §412.64(b)(1)(ii)(C) of this chapter.</a:t>
            </a:r>
          </a:p>
          <a:p>
            <a:r>
              <a:rPr lang="en-US" dirty="0" smtClean="0"/>
              <a:t>(E) The facility or organization is located within a 100-mile radius of the children's hospital that is the potential main provider.</a:t>
            </a:r>
          </a:p>
          <a:p>
            <a:r>
              <a:rPr lang="en-US" dirty="0" smtClean="0"/>
              <a:t>(F) The facility or organization is located at least 35 miles from the nearest other neonatal intensive care unit.</a:t>
            </a:r>
          </a:p>
          <a:p>
            <a:r>
              <a:rPr lang="en-US" dirty="0" smtClean="0"/>
              <a:t>(G) The facility or organization meets all other requirements for provider-based status under this section.</a:t>
            </a:r>
          </a:p>
          <a:p>
            <a:r>
              <a:rPr lang="en-US" dirty="0" smtClean="0"/>
              <a:t>(vi) Both of the following criteria are met:</a:t>
            </a:r>
          </a:p>
          <a:p>
            <a:r>
              <a:rPr lang="en-US" dirty="0" smtClean="0"/>
              <a:t>(A) The facility or organization is an RHC that is otherwise qualified as a provider-based entity of a hospital that has fewer than 50 beds, as determined under §412.105(b) of this chapter; and</a:t>
            </a:r>
          </a:p>
          <a:p>
            <a:r>
              <a:rPr lang="en-US" dirty="0" smtClean="0"/>
              <a:t>(B) The hospital with which the facility or organization has a provider-based relationship is located in a rural area, as defined in §412.64(b)(1)(ii)(C) of this subchapter.</a:t>
            </a:r>
          </a:p>
          <a:p>
            <a:r>
              <a:rPr lang="en-US" dirty="0" smtClean="0"/>
              <a:t>(vii) A facility or organization may qualify for provider-based status under this section only if the facility or organization and the main provider are located in the same State or, when consistent with the laws of both States, in adjacent States</a:t>
            </a:r>
          </a:p>
          <a:p>
            <a:r>
              <a:rPr lang="en-US" dirty="0" smtClean="0"/>
              <a:t>must meet all of the following requirements to be determined by CMS to have provider-based status</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15</a:t>
            </a:fld>
            <a:endParaRPr lang="en-US"/>
          </a:p>
        </p:txBody>
      </p:sp>
    </p:spTree>
    <p:extLst>
      <p:ext uri="{BB962C8B-B14F-4D97-AF65-F5344CB8AC3E}">
        <p14:creationId xmlns:p14="http://schemas.microsoft.com/office/powerpoint/2010/main" xmlns="" val="1471302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16</a:t>
            </a:fld>
            <a:endParaRPr lang="en-US"/>
          </a:p>
        </p:txBody>
      </p:sp>
    </p:spTree>
    <p:extLst>
      <p:ext uri="{BB962C8B-B14F-4D97-AF65-F5344CB8AC3E}">
        <p14:creationId xmlns:p14="http://schemas.microsoft.com/office/powerpoint/2010/main" xmlns="" val="3802945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You may very well have heard this before that Title XVIII (18) of Social Security Act, excludes services that are not “reasonable and necessary” unless otherwise specifically noted.  Coverage for services  under Medicare is based on medical necessity.  In other words, Medicare coverage is limited to items and services that are reasonable and necessary for the diagnosis or treatment of an illness or injury (and within the scope of a Medicare benefit category). </a:t>
            </a:r>
          </a:p>
        </p:txBody>
      </p:sp>
      <p:sp>
        <p:nvSpPr>
          <p:cNvPr id="10138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0AB4F3E4-4403-4FB3-9884-B10C9BC33DB1}" type="slidenum">
              <a:rPr lang="en-US" altLang="en-US" smtClean="0">
                <a:latin typeface="Calibri" pitchFamily="34" charset="0"/>
              </a:rPr>
              <a:pPr defTabSz="912813" fontAlgn="base">
                <a:spcBef>
                  <a:spcPct val="0"/>
                </a:spcBef>
                <a:spcAft>
                  <a:spcPct val="0"/>
                </a:spcAft>
                <a:defRPr/>
              </a:pPr>
              <a:t>17</a:t>
            </a:fld>
            <a:endParaRPr lang="en-US" altLang="en-US" dirty="0" smtClean="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Here on the next slide I wanted to briefly touch on the role of CMS and National Government Services in determining whether a service is covered or not.  So first we have CMS IOM Publication 100-02 which is the Medicare Benefit Policy Manual and this provides details on the scope of covered Medicare Part A and B services.  Next we have CMS IOM Publication 100-03 which is the Medicare National Coverage Determination Manual and this sets policy for determining medical necessity for specific services.  So you might ask, what happens when an item or service is not mentioned at all in any of CMS’ manuals?  Well in cases like this, National Government Services will make coverage decisions and that will be determined most likely by medical necessity.</a:t>
            </a:r>
          </a:p>
          <a:p>
            <a:pPr eaLnBrk="1" hangingPunct="1">
              <a:spcBef>
                <a:spcPct val="0"/>
              </a:spcBef>
            </a:pPr>
            <a:endParaRPr lang="en-US" altLang="en-US" dirty="0" smtClean="0"/>
          </a:p>
          <a:p>
            <a:pPr marL="0" marR="0" indent="0" algn="l" defTabSz="914293" rtl="0" eaLnBrk="1" fontAlgn="auto" latinLnBrk="0" hangingPunct="1">
              <a:lnSpc>
                <a:spcPct val="100000"/>
              </a:lnSpc>
              <a:spcBef>
                <a:spcPct val="0"/>
              </a:spcBef>
              <a:spcAft>
                <a:spcPts val="0"/>
              </a:spcAft>
              <a:buClrTx/>
              <a:buSzTx/>
              <a:buFontTx/>
              <a:buNone/>
              <a:tabLst/>
              <a:defRPr/>
            </a:pPr>
            <a:r>
              <a:rPr lang="en-US" altLang="en-US" dirty="0" smtClean="0"/>
              <a:t>Something that you should be aware of is that claim denials related to NCDs and LCDs make up a large percentage of denied claims.  Claim denials represent a major expense to providers in terms of time and money spent on appeals.  NGS is keenly aware of this and I’m sure you are as well.  In order to fix and prevent denials, it’s imperative that providers know how to access and correctly interpret Medicare NCDs, LCDs and policy articles </a:t>
            </a:r>
          </a:p>
          <a:p>
            <a:pPr eaLnBrk="1" hangingPunct="1">
              <a:spcBef>
                <a:spcPct val="0"/>
              </a:spcBef>
            </a:pPr>
            <a:endParaRPr lang="en-US" altLang="en-US" dirty="0" smtClean="0"/>
          </a:p>
        </p:txBody>
      </p:sp>
      <p:sp>
        <p:nvSpPr>
          <p:cNvPr id="102404"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5D45EAE6-0B8A-4A7B-BD3B-206D941D9816}" type="slidenum">
              <a:rPr lang="en-US" altLang="en-US" smtClean="0">
                <a:latin typeface="Calibri" pitchFamily="34" charset="0"/>
              </a:rPr>
              <a:pPr defTabSz="912813" fontAlgn="base">
                <a:spcBef>
                  <a:spcPct val="0"/>
                </a:spcBef>
                <a:spcAft>
                  <a:spcPct val="0"/>
                </a:spcAft>
                <a:defRPr/>
              </a:pPr>
              <a:t>18</a:t>
            </a:fld>
            <a:endParaRPr lang="en-US" altLang="en-US" dirty="0" smtClean="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 LCD is a decision by a National Government Services to cover (or not) a service on a contractor-wide basis in accordance with Section 1862(a)(1)(A) of the social security act.  LCDs are housed on CMS website and assigned alpha/numeric identifier that begins with “L” followed by 5 numbers.  We also provide links to all LCDs on our website under the medical policy center.  So you want to be sure you’re joining us for part 2 as I will be showing you how to navigate and search for LCDs and NCDs on the our website as well as CMS’s Medicare coverage database.</a:t>
            </a:r>
          </a:p>
          <a:p>
            <a:pPr eaLnBrk="1" hangingPunct="1">
              <a:spcBef>
                <a:spcPct val="0"/>
              </a:spcBef>
            </a:pPr>
            <a:endParaRPr lang="en-US" altLang="en-US" dirty="0" smtClean="0"/>
          </a:p>
          <a:p>
            <a:pPr marL="0" marR="0" indent="0" algn="l" defTabSz="914293" rtl="0" eaLnBrk="1" fontAlgn="auto" latinLnBrk="0" hangingPunct="1">
              <a:lnSpc>
                <a:spcPct val="100000"/>
              </a:lnSpc>
              <a:spcBef>
                <a:spcPct val="0"/>
              </a:spcBef>
              <a:spcAft>
                <a:spcPts val="0"/>
              </a:spcAft>
              <a:buClrTx/>
              <a:buSzTx/>
              <a:buFontTx/>
              <a:buNone/>
              <a:tabLst/>
              <a:defRPr/>
            </a:pPr>
            <a:r>
              <a:rPr lang="en-US" altLang="en-US" dirty="0" smtClean="0"/>
              <a:t>NCD coverage instructions may be expanded by an LCD (e.g., frequency limitations) but can never contradict it</a:t>
            </a:r>
          </a:p>
          <a:p>
            <a:pPr eaLnBrk="1" hangingPunct="1">
              <a:spcBef>
                <a:spcPct val="0"/>
              </a:spcBef>
            </a:pPr>
            <a:endParaRPr lang="en-US" altLang="en-US" dirty="0" smtClean="0"/>
          </a:p>
        </p:txBody>
      </p:sp>
      <p:sp>
        <p:nvSpPr>
          <p:cNvPr id="10650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F07C8A6C-2C5C-4F66-9868-855C162F204C}" type="slidenum">
              <a:rPr lang="en-US" altLang="en-US" smtClean="0">
                <a:latin typeface="Calibri" pitchFamily="34" charset="0"/>
              </a:rPr>
              <a:pPr defTabSz="912813" fontAlgn="base">
                <a:spcBef>
                  <a:spcPct val="0"/>
                </a:spcBef>
                <a:spcAft>
                  <a:spcPct val="0"/>
                </a:spcAft>
                <a:defRPr/>
              </a:pPr>
              <a:t>19</a:t>
            </a:fld>
            <a:endParaRPr lang="en-US" altLang="en-US" dirty="0"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2</a:t>
            </a:fld>
            <a:endParaRPr lang="en-US"/>
          </a:p>
        </p:txBody>
      </p:sp>
    </p:spTree>
    <p:extLst>
      <p:ext uri="{BB962C8B-B14F-4D97-AF65-F5344CB8AC3E}">
        <p14:creationId xmlns:p14="http://schemas.microsoft.com/office/powerpoint/2010/main" xmlns="" val="3435252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To get a full picture of a service, you should be referring to the LCD as well as the SIA. The LCD includes indications and limitations of coverage, covered/non-covered diagnosis codes and documentation requirements. The SIA includes coding and payment guidelines.</a:t>
            </a:r>
          </a:p>
          <a:p>
            <a:pPr eaLnBrk="1" hangingPunct="1">
              <a:spcBef>
                <a:spcPct val="0"/>
              </a:spcBef>
            </a:pPr>
            <a:r>
              <a:rPr lang="en-US" altLang="en-US" i="1" dirty="0" smtClean="0"/>
              <a:t>As a result of the Benefits Improvement and Protection Act of 2000 (BIPA 2000), all Local Medical Review Policies (LMRPs) were converted to LCDs. The difference between LCDs and previously written LMRPs is that LCDs contain only reasonable and necessary conditions of coverage </a:t>
            </a:r>
          </a:p>
          <a:p>
            <a:pPr eaLnBrk="1" hangingPunct="1">
              <a:spcBef>
                <a:spcPct val="0"/>
              </a:spcBef>
            </a:pPr>
            <a:r>
              <a:rPr lang="en-US" altLang="en-US" i="1" dirty="0" smtClean="0"/>
              <a:t>	Indications/limitations for reasonable and necessary tests, items and services</a:t>
            </a:r>
          </a:p>
          <a:p>
            <a:pPr lvl="1" eaLnBrk="1" hangingPunct="1">
              <a:spcBef>
                <a:spcPct val="0"/>
              </a:spcBef>
            </a:pPr>
            <a:r>
              <a:rPr lang="en-US" altLang="en-US" i="1" dirty="0" smtClean="0"/>
              <a:t>	ICD-9-CM codes for tests, items, and services billed</a:t>
            </a:r>
          </a:p>
          <a:p>
            <a:pPr lvl="1" eaLnBrk="1" hangingPunct="1">
              <a:spcBef>
                <a:spcPct val="0"/>
              </a:spcBef>
            </a:pPr>
            <a:r>
              <a:rPr lang="en-US" altLang="en-US" i="1" dirty="0" smtClean="0"/>
              <a:t>	Documentation requirements</a:t>
            </a:r>
          </a:p>
          <a:p>
            <a:pPr eaLnBrk="1" hangingPunct="1">
              <a:spcBef>
                <a:spcPct val="0"/>
              </a:spcBef>
            </a:pPr>
            <a:r>
              <a:rPr lang="en-US" altLang="en-US" i="1" dirty="0" smtClean="0"/>
              <a:t>LMRPs may have also contained other information such as coding and payment guidelines. Coding and payment information that is not related to information contained in an LCD, NGS communicates such information in related articles or SIAs.</a:t>
            </a:r>
          </a:p>
          <a:p>
            <a:pPr eaLnBrk="1" hangingPunct="1">
              <a:spcBef>
                <a:spcPct val="0"/>
              </a:spcBef>
            </a:pPr>
            <a:endParaRPr lang="en-US" altLang="en-US" i="1" dirty="0" smtClean="0"/>
          </a:p>
          <a:p>
            <a:pPr eaLnBrk="1" hangingPunct="1">
              <a:spcBef>
                <a:spcPct val="0"/>
              </a:spcBef>
            </a:pPr>
            <a:endParaRPr lang="en-US" altLang="en-US" i="1" dirty="0" smtClean="0"/>
          </a:p>
        </p:txBody>
      </p:sp>
      <p:sp>
        <p:nvSpPr>
          <p:cNvPr id="109572"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CE6FFFE7-66B9-44FF-99C9-92676E93AC24}" type="slidenum">
              <a:rPr lang="en-US" altLang="en-US" smtClean="0">
                <a:latin typeface="Calibri" pitchFamily="34" charset="0"/>
              </a:rPr>
              <a:pPr defTabSz="912813" fontAlgn="base">
                <a:spcBef>
                  <a:spcPct val="0"/>
                </a:spcBef>
                <a:spcAft>
                  <a:spcPct val="0"/>
                </a:spcAft>
                <a:defRPr/>
              </a:pPr>
              <a:t>20</a:t>
            </a:fld>
            <a:endParaRPr lang="en-US" altLang="en-US" dirty="0" smtClean="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LCDs are supported and enforced by automated system edits.  And you’ll see on this slide 2 denial code examples 55A00, 55A01 that you may receive when your claim is denied based off of a LCD automated edit.  We see so many services that deny because a covered diagnosis was not present on your claim.  It’s so important to check to see if there is an LCD and/or an NCD for the service that you are submitting.  In an LCD you will find diagnosis codes that support medical necessity.  When you don’t follow the guidance set forth in an NCD or LCD, you’re setting yourself up to receive automated claim denials and you really want to avoid this because it’s holding up your Medicare cash flow.  And we’ll discuss a bit further along in the presentation how you handle these automated denials.</a:t>
            </a:r>
          </a:p>
          <a:p>
            <a:pPr eaLnBrk="1" hangingPunct="1">
              <a:spcBef>
                <a:spcPct val="0"/>
              </a:spcBef>
            </a:pPr>
            <a:endParaRPr lang="en-US" altLang="en-US" dirty="0" smtClean="0"/>
          </a:p>
          <a:p>
            <a:pPr eaLnBrk="1" hangingPunct="1">
              <a:spcBef>
                <a:spcPct val="0"/>
              </a:spcBef>
            </a:pPr>
            <a:endParaRPr lang="en-US" altLang="en-US" dirty="0" smtClean="0"/>
          </a:p>
          <a:p>
            <a:pPr eaLnBrk="1" hangingPunct="1">
              <a:spcBef>
                <a:spcPct val="0"/>
              </a:spcBef>
            </a:pPr>
            <a:r>
              <a:rPr lang="en-US" altLang="en-US" dirty="0" smtClean="0"/>
              <a:t>add to notes that we will be discussing what to do with automated edits later in the presentation</a:t>
            </a:r>
          </a:p>
          <a:p>
            <a:pPr eaLnBrk="1" hangingPunct="1">
              <a:spcBef>
                <a:spcPct val="0"/>
              </a:spcBef>
            </a:pPr>
            <a:endParaRPr lang="en-US" altLang="en-US" dirty="0" smtClean="0"/>
          </a:p>
          <a:p>
            <a:pPr eaLnBrk="1" hangingPunct="1">
              <a:spcBef>
                <a:spcPct val="0"/>
              </a:spcBef>
            </a:pPr>
            <a:r>
              <a:rPr lang="en-US" altLang="en-US" dirty="0" smtClean="0"/>
              <a:t>no appeal</a:t>
            </a:r>
          </a:p>
        </p:txBody>
      </p:sp>
      <p:sp>
        <p:nvSpPr>
          <p:cNvPr id="110596"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D0A52DEC-A49B-44D7-B7A2-B442CA93532D}" type="slidenum">
              <a:rPr lang="en-US" altLang="en-US" smtClean="0">
                <a:latin typeface="Calibri" pitchFamily="34" charset="0"/>
              </a:rPr>
              <a:pPr defTabSz="912813" fontAlgn="base">
                <a:spcBef>
                  <a:spcPct val="0"/>
                </a:spcBef>
                <a:spcAft>
                  <a:spcPct val="0"/>
                </a:spcAft>
                <a:defRPr/>
              </a:pPr>
              <a:t>21</a:t>
            </a:fld>
            <a:endParaRPr lang="en-US" altLang="en-US" dirty="0"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1619"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2" eaLnBrk="1" hangingPunct="1">
              <a:spcBef>
                <a:spcPct val="0"/>
              </a:spcBef>
              <a:defRPr/>
            </a:pPr>
            <a:r>
              <a:rPr lang="en-US" altLang="en-US" dirty="0" smtClean="0"/>
              <a:t>There are many different parts of an LCD but they are always listed in the same order so you can reference the sections you need more easily. Coverage Guidance = </a:t>
            </a:r>
            <a:r>
              <a:rPr lang="en-US" dirty="0" smtClean="0"/>
              <a:t>Rationale and legal premise for a particular serviceC</a:t>
            </a:r>
          </a:p>
          <a:p>
            <a:pPr eaLnBrk="1" hangingPunct="1">
              <a:spcBef>
                <a:spcPct val="0"/>
              </a:spcBef>
              <a:defRPr/>
            </a:pPr>
            <a:endParaRPr lang="en-US" altLang="en-US" dirty="0" smtClean="0"/>
          </a:p>
          <a:p>
            <a:pPr eaLnBrk="1" hangingPunct="1">
              <a:spcBef>
                <a:spcPct val="0"/>
              </a:spcBef>
              <a:defRPr/>
            </a:pPr>
            <a:r>
              <a:rPr lang="en-US" altLang="en-US" dirty="0" smtClean="0"/>
              <a:t>Title Page</a:t>
            </a:r>
          </a:p>
          <a:p>
            <a:pPr lvl="1" eaLnBrk="1" hangingPunct="1">
              <a:spcBef>
                <a:spcPct val="0"/>
              </a:spcBef>
              <a:defRPr/>
            </a:pPr>
            <a:r>
              <a:rPr lang="en-US" altLang="en-US" dirty="0" smtClean="0"/>
              <a:t>LCD ID number and title</a:t>
            </a:r>
          </a:p>
          <a:p>
            <a:pPr lvl="1" eaLnBrk="1" hangingPunct="1">
              <a:spcBef>
                <a:spcPct val="0"/>
              </a:spcBef>
              <a:defRPr/>
            </a:pPr>
            <a:r>
              <a:rPr lang="en-US" altLang="en-US" dirty="0" smtClean="0"/>
              <a:t>Copyright information</a:t>
            </a:r>
          </a:p>
          <a:p>
            <a:pPr lvl="1" eaLnBrk="1" hangingPunct="1">
              <a:spcBef>
                <a:spcPct val="0"/>
              </a:spcBef>
              <a:defRPr/>
            </a:pPr>
            <a:r>
              <a:rPr lang="en-US" altLang="en-US" dirty="0" smtClean="0"/>
              <a:t>Jurisdiction</a:t>
            </a:r>
          </a:p>
          <a:p>
            <a:pPr lvl="1" eaLnBrk="1" hangingPunct="1">
              <a:spcBef>
                <a:spcPct val="0"/>
              </a:spcBef>
              <a:defRPr/>
            </a:pPr>
            <a:r>
              <a:rPr lang="en-US" altLang="en-US" dirty="0" smtClean="0"/>
              <a:t>Effective/termination dates</a:t>
            </a:r>
          </a:p>
          <a:p>
            <a:pPr lvl="1" eaLnBrk="1" hangingPunct="1">
              <a:spcBef>
                <a:spcPct val="0"/>
              </a:spcBef>
              <a:defRPr/>
            </a:pPr>
            <a:r>
              <a:rPr lang="en-US" altLang="en-US" dirty="0" smtClean="0"/>
              <a:t>Revision effective/ending dates</a:t>
            </a:r>
          </a:p>
          <a:p>
            <a:pPr lvl="1" eaLnBrk="1" hangingPunct="1">
              <a:spcBef>
                <a:spcPct val="0"/>
              </a:spcBef>
              <a:defRPr/>
            </a:pPr>
            <a:r>
              <a:rPr lang="en-US" altLang="en-US" dirty="0" smtClean="0"/>
              <a:t>Retirement date</a:t>
            </a:r>
          </a:p>
          <a:p>
            <a:pPr lvl="1" eaLnBrk="1" hangingPunct="1">
              <a:spcBef>
                <a:spcPct val="0"/>
              </a:spcBef>
              <a:defRPr/>
            </a:pPr>
            <a:r>
              <a:rPr lang="en-US" altLang="en-US" dirty="0" smtClean="0"/>
              <a:t>Notice period start/end dates</a:t>
            </a:r>
          </a:p>
          <a:p>
            <a:pPr eaLnBrk="1" hangingPunct="1">
              <a:spcBef>
                <a:spcPct val="0"/>
              </a:spcBef>
              <a:defRPr/>
            </a:pPr>
            <a:r>
              <a:rPr lang="en-US" altLang="en-US" dirty="0" smtClean="0"/>
              <a:t>The coverage guidance section includes:</a:t>
            </a:r>
          </a:p>
          <a:p>
            <a:pPr lvl="2" eaLnBrk="1" hangingPunct="1">
              <a:spcBef>
                <a:spcPct val="0"/>
              </a:spcBef>
              <a:defRPr/>
            </a:pPr>
            <a:r>
              <a:rPr lang="en-US" altLang="en-US" dirty="0" smtClean="0"/>
              <a:t>Citations from CMS or other legal sources used in creating the LCD as a justification for coverage as well as a written narrative covering indications, limitations and/or medical necessity information for the services contained within the LCD.</a:t>
            </a:r>
          </a:p>
          <a:p>
            <a:pPr lvl="2" eaLnBrk="1" hangingPunct="1">
              <a:spcBef>
                <a:spcPct val="0"/>
              </a:spcBef>
              <a:defRPr/>
            </a:pPr>
            <a:r>
              <a:rPr lang="en-US" altLang="en-US" dirty="0" smtClean="0"/>
              <a:t>The coding guidelines section includes both a list and a description of codes needed to establish medical necessity for a service.  Here is where you’ll want to pay particular attention in determining if you need to be submitting a certain diagnosis for a specific service.</a:t>
            </a:r>
          </a:p>
          <a:p>
            <a:pPr lvl="3" eaLnBrk="1" hangingPunct="1">
              <a:spcBef>
                <a:spcPct val="0"/>
              </a:spcBef>
              <a:defRPr/>
            </a:pPr>
            <a:r>
              <a:rPr lang="en-US" altLang="en-US" dirty="0" smtClean="0"/>
              <a:t>Bill type codes</a:t>
            </a:r>
          </a:p>
          <a:p>
            <a:pPr lvl="3" eaLnBrk="1" hangingPunct="1">
              <a:spcBef>
                <a:spcPct val="0"/>
              </a:spcBef>
              <a:defRPr/>
            </a:pPr>
            <a:r>
              <a:rPr lang="en-US" altLang="en-US" dirty="0" smtClean="0"/>
              <a:t>Revenue codes</a:t>
            </a:r>
          </a:p>
          <a:p>
            <a:pPr lvl="3" eaLnBrk="1" hangingPunct="1">
              <a:spcBef>
                <a:spcPct val="0"/>
              </a:spcBef>
              <a:defRPr/>
            </a:pPr>
            <a:r>
              <a:rPr lang="en-US" altLang="en-US" dirty="0" smtClean="0"/>
              <a:t>CPT/HCPCS </a:t>
            </a:r>
          </a:p>
          <a:p>
            <a:pPr lvl="3" eaLnBrk="1" hangingPunct="1">
              <a:spcBef>
                <a:spcPct val="0"/>
              </a:spcBef>
              <a:defRPr/>
            </a:pPr>
            <a:r>
              <a:rPr lang="en-US" altLang="en-US" dirty="0" smtClean="0"/>
              <a:t>ICD-9-CM diagnosis codes</a:t>
            </a:r>
          </a:p>
          <a:p>
            <a:pPr eaLnBrk="1" hangingPunct="1">
              <a:spcBef>
                <a:spcPct val="0"/>
              </a:spcBef>
              <a:defRPr/>
            </a:pPr>
            <a:r>
              <a:rPr lang="en-US" altLang="en-US" dirty="0" smtClean="0"/>
              <a:t>LCD general information:</a:t>
            </a:r>
          </a:p>
          <a:p>
            <a:pPr lvl="1" eaLnBrk="1" hangingPunct="1">
              <a:spcBef>
                <a:spcPct val="0"/>
              </a:spcBef>
              <a:defRPr/>
            </a:pPr>
            <a:r>
              <a:rPr lang="en-US" altLang="en-US" dirty="0" smtClean="0"/>
              <a:t>Establishes necessary documentation both on claim and in medical record</a:t>
            </a:r>
          </a:p>
          <a:p>
            <a:pPr lvl="1" eaLnBrk="1" hangingPunct="1">
              <a:spcBef>
                <a:spcPct val="0"/>
              </a:spcBef>
              <a:defRPr/>
            </a:pPr>
            <a:r>
              <a:rPr lang="en-US" altLang="en-US" dirty="0" smtClean="0"/>
              <a:t>Utilization guidelines may include any pre-requisites and frequency of coverage</a:t>
            </a:r>
          </a:p>
          <a:p>
            <a:pPr lvl="1" eaLnBrk="1" hangingPunct="1">
              <a:spcBef>
                <a:spcPct val="0"/>
              </a:spcBef>
              <a:defRPr/>
            </a:pPr>
            <a:r>
              <a:rPr lang="en-US" altLang="en-US" dirty="0" smtClean="0"/>
              <a:t>Citations section gives sources of information and basis for LCD decision</a:t>
            </a:r>
          </a:p>
          <a:p>
            <a:pPr eaLnBrk="1" hangingPunct="1">
              <a:spcBef>
                <a:spcPct val="0"/>
              </a:spcBef>
              <a:defRPr/>
            </a:pPr>
            <a:r>
              <a:rPr lang="en-US" altLang="en-US" dirty="0" smtClean="0"/>
              <a:t>Any revisions made to an LCD or SIA since original activation date are printed in red in narrative text</a:t>
            </a:r>
          </a:p>
          <a:p>
            <a:pPr eaLnBrk="1" hangingPunct="1">
              <a:spcBef>
                <a:spcPct val="0"/>
              </a:spcBef>
              <a:defRPr/>
            </a:pPr>
            <a:r>
              <a:rPr lang="en-US" altLang="en-US" dirty="0" smtClean="0"/>
              <a:t>Revision history includes:</a:t>
            </a:r>
          </a:p>
          <a:p>
            <a:pPr lvl="1" eaLnBrk="1" hangingPunct="1">
              <a:spcBef>
                <a:spcPct val="0"/>
              </a:spcBef>
              <a:defRPr/>
            </a:pPr>
            <a:r>
              <a:rPr lang="en-US" altLang="en-US" dirty="0" smtClean="0"/>
              <a:t>Revision history number with date of each revision</a:t>
            </a:r>
          </a:p>
          <a:p>
            <a:pPr lvl="1" eaLnBrk="1" hangingPunct="1">
              <a:spcBef>
                <a:spcPct val="0"/>
              </a:spcBef>
              <a:defRPr/>
            </a:pPr>
            <a:r>
              <a:rPr lang="en-US" altLang="en-US" dirty="0" smtClean="0"/>
              <a:t>Detailed narrative explanation of revision</a:t>
            </a:r>
          </a:p>
          <a:p>
            <a:pPr lvl="1" eaLnBrk="1" hangingPunct="1">
              <a:spcBef>
                <a:spcPct val="0"/>
              </a:spcBef>
              <a:defRPr/>
            </a:pPr>
            <a:r>
              <a:rPr lang="en-US" altLang="en-US" dirty="0" smtClean="0"/>
              <a:t>Reasons for changes made</a:t>
            </a:r>
          </a:p>
          <a:p>
            <a:pPr eaLnBrk="1" hangingPunct="1">
              <a:spcBef>
                <a:spcPct val="0"/>
              </a:spcBef>
              <a:defRPr/>
            </a:pPr>
            <a:r>
              <a:rPr lang="en-US" altLang="en-US" dirty="0" smtClean="0"/>
              <a:t>Revision history gives provider information to determine which version of LCD applies to a particular claim date(s) of service</a:t>
            </a:r>
          </a:p>
          <a:p>
            <a:pPr eaLnBrk="1" hangingPunct="1">
              <a:spcBef>
                <a:spcPct val="0"/>
              </a:spcBef>
              <a:defRPr/>
            </a:pPr>
            <a:r>
              <a:rPr lang="en-US" altLang="en-US" dirty="0" smtClean="0"/>
              <a:t>Links to any SIAs attached to LCD</a:t>
            </a:r>
          </a:p>
          <a:p>
            <a:pPr lvl="1" eaLnBrk="1" hangingPunct="1">
              <a:spcBef>
                <a:spcPct val="0"/>
              </a:spcBef>
              <a:defRPr/>
            </a:pPr>
            <a:r>
              <a:rPr lang="en-US" altLang="en-US" dirty="0" smtClean="0"/>
              <a:t>May be one or multiple</a:t>
            </a:r>
          </a:p>
          <a:p>
            <a:pPr eaLnBrk="1" hangingPunct="1">
              <a:spcBef>
                <a:spcPct val="0"/>
              </a:spcBef>
              <a:defRPr/>
            </a:pPr>
            <a:r>
              <a:rPr lang="en-US" altLang="en-US" dirty="0" smtClean="0"/>
              <a:t>Links also given to any coverage document related to services covered by LCD in question</a:t>
            </a:r>
          </a:p>
          <a:p>
            <a:pPr eaLnBrk="1" hangingPunct="1">
              <a:spcBef>
                <a:spcPct val="0"/>
              </a:spcBef>
              <a:defRPr/>
            </a:pPr>
            <a:endParaRPr lang="en-US" altLang="en-US" dirty="0" smtClean="0"/>
          </a:p>
          <a:p>
            <a:pPr eaLnBrk="1" hangingPunct="1">
              <a:spcBef>
                <a:spcPct val="0"/>
              </a:spcBef>
              <a:defRPr/>
            </a:pPr>
            <a:endParaRPr lang="en-US" altLang="en-US" dirty="0" smtClean="0"/>
          </a:p>
          <a:p>
            <a:pPr eaLnBrk="1" hangingPunct="1">
              <a:spcBef>
                <a:spcPct val="0"/>
              </a:spcBef>
              <a:defRPr/>
            </a:pPr>
            <a:endParaRPr lang="en-US" altLang="en-US" dirty="0" smtClean="0"/>
          </a:p>
          <a:p>
            <a:pPr eaLnBrk="1" hangingPunct="1">
              <a:spcBef>
                <a:spcPct val="0"/>
              </a:spcBef>
              <a:defRPr/>
            </a:pPr>
            <a:endParaRPr lang="en-US" altLang="en-US" dirty="0" smtClean="0"/>
          </a:p>
        </p:txBody>
      </p:sp>
      <p:sp>
        <p:nvSpPr>
          <p:cNvPr id="11162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94E11279-D077-4DEC-A039-31984805EC22}" type="slidenum">
              <a:rPr lang="en-US" altLang="en-US" smtClean="0">
                <a:latin typeface="Calibri" pitchFamily="34" charset="0"/>
              </a:rPr>
              <a:pPr defTabSz="912813" fontAlgn="base">
                <a:spcBef>
                  <a:spcPct val="0"/>
                </a:spcBef>
                <a:spcAft>
                  <a:spcPct val="0"/>
                </a:spcAft>
                <a:defRPr/>
              </a:pPr>
              <a:t>22</a:t>
            </a:fld>
            <a:endParaRPr lang="en-US" altLang="en-US" dirty="0"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Now we briefly mentioned SIAs so here we have a bit more information.</a:t>
            </a:r>
          </a:p>
        </p:txBody>
      </p:sp>
      <p:sp>
        <p:nvSpPr>
          <p:cNvPr id="112644"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86764CB0-6346-4E5D-A06D-FFE8D821BA5F}" type="slidenum">
              <a:rPr lang="en-US" altLang="en-US" smtClean="0">
                <a:latin typeface="Calibri" pitchFamily="34" charset="0"/>
              </a:rPr>
              <a:pPr defTabSz="912813" fontAlgn="base">
                <a:spcBef>
                  <a:spcPct val="0"/>
                </a:spcBef>
                <a:spcAft>
                  <a:spcPct val="0"/>
                </a:spcAft>
                <a:defRPr/>
              </a:pPr>
              <a:t>23</a:t>
            </a:fld>
            <a:endParaRPr lang="en-US" altLang="en-US" dirty="0" smtClean="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13668"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F1C1A43E-56E3-4F66-A8AC-F07135AE939A}" type="slidenum">
              <a:rPr lang="en-US" altLang="en-US" smtClean="0">
                <a:latin typeface="Calibri" pitchFamily="34" charset="0"/>
              </a:rPr>
              <a:pPr defTabSz="912813" fontAlgn="base">
                <a:spcBef>
                  <a:spcPct val="0"/>
                </a:spcBef>
                <a:spcAft>
                  <a:spcPct val="0"/>
                </a:spcAft>
                <a:defRPr/>
              </a:pPr>
              <a:t>24</a:t>
            </a:fld>
            <a:endParaRPr lang="en-US" altLang="en-US" dirty="0" smtClean="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When reviewing the LCDs on our website, make sure you understand the status of the LCD. A draft LCD is not approved and therefore the guidance provided within the draft is not subject to claim editing under the LCD. A final LCD does have claim edits in place which compare the coding submitted on the claim with the coding required by the LCD. All LCDs have an effective date. Note that an LCD can be final but with a future effective date. If your date of service is before the effective date then once again, the claim editing is not in place.  You can provide the service according to a draft or future-effective LCD if that is aligned with standard industry coverage guidelines. However, if a service is non-covered and there is a future effective or draft LCD which changes the service to covered, the claim will deny if the date of service is before the effective date making the service covered under Medicare.</a:t>
            </a:r>
          </a:p>
        </p:txBody>
      </p:sp>
      <p:sp>
        <p:nvSpPr>
          <p:cNvPr id="117764"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7D09A11B-0053-4A76-9DD2-68700E62F7D0}" type="slidenum">
              <a:rPr lang="en-US" altLang="en-US" smtClean="0">
                <a:latin typeface="Calibri" pitchFamily="34" charset="0"/>
              </a:rPr>
              <a:pPr defTabSz="912813" fontAlgn="base">
                <a:spcBef>
                  <a:spcPct val="0"/>
                </a:spcBef>
                <a:spcAft>
                  <a:spcPct val="0"/>
                </a:spcAft>
                <a:defRPr/>
              </a:pPr>
              <a:t>25</a:t>
            </a:fld>
            <a:endParaRPr lang="en-US" altLang="en-US" dirty="0" smtClean="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It would be easy if every service had an LCD or an NCD to provide coverage and coding guidance. But not all of the services that Medicare covers do. So what if there is no LCD or NCD? There’s a few things you can do to see if Medicare has any guidance published for the service. Check for coverage guidelines in CMS Internet Only Manuals. Hopefully you are familiar with using the online manuals, but if you’re not, we will go over that in Part 2 of this session. Sometimes there is no LCD or NCD but we have written a medical policy article. These are housed on our website under Medical Policy and Review &gt; Policy Education Topics. Lastly, check to make sure it is not non-covered per policy or statute. Once you have verified that no policy exists and you feel the service is medically reasonable and necessary for the patient, you would provide the service in compliance with standard practice for that service and ensure that it the reasons for providing the service are thoroughly documented. </a:t>
            </a:r>
          </a:p>
          <a:p>
            <a:pPr eaLnBrk="1" hangingPunct="1">
              <a:spcBef>
                <a:spcPct val="0"/>
              </a:spcBef>
            </a:pPr>
            <a:endParaRPr lang="en-US" altLang="en-US" dirty="0" smtClean="0"/>
          </a:p>
        </p:txBody>
      </p:sp>
      <p:sp>
        <p:nvSpPr>
          <p:cNvPr id="119812"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1214961C-56D7-49E7-A960-B98DEF616C0A}" type="slidenum">
              <a:rPr lang="en-US" altLang="en-US" smtClean="0">
                <a:latin typeface="Calibri" pitchFamily="34" charset="0"/>
              </a:rPr>
              <a:pPr defTabSz="912813" fontAlgn="base">
                <a:spcBef>
                  <a:spcPct val="0"/>
                </a:spcBef>
                <a:spcAft>
                  <a:spcPct val="0"/>
                </a:spcAft>
                <a:defRPr/>
              </a:pPr>
              <a:t>26</a:t>
            </a:fld>
            <a:endParaRPr lang="en-US" altLang="en-US" dirty="0" smtClean="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If you have been in Medicare any amount of time, you now that one of our common sayings is “if it wasn’t documented, it wasn’t done!” As we’ve been discussing, medical necessity is underlying basis for Medicare coverage, so therefore you must maintain a complete medical record for patients documenting that the services you provided were reasonable and necessary. I always say that a good rule of thumb when it comes to documentation is that if you were to look at the documentation with a “different set of eyes” (for example, a provider in your same specialty), would you be able to understand why you provided the service and the medical necessity behind providing it?  Proper documentation is critical in so many aspects, not the least of which is that in the absence of any written statutory or administrative guidance on a service, documentation will be deciding factor in determining medical necessity.</a:t>
            </a:r>
          </a:p>
          <a:p>
            <a:pPr eaLnBrk="1" hangingPunct="1">
              <a:spcBef>
                <a:spcPct val="0"/>
              </a:spcBef>
            </a:pPr>
            <a:r>
              <a:rPr lang="en-US" altLang="en-US" dirty="0" smtClean="0"/>
              <a:t>We understand that documentation leans on your clinical staff…  so it’s imperative that your clinical personnel understand this concept and that they ensure their documentation is up to par!</a:t>
            </a:r>
          </a:p>
          <a:p>
            <a:pPr eaLnBrk="1" hangingPunct="1">
              <a:spcBef>
                <a:spcPct val="0"/>
              </a:spcBef>
            </a:pPr>
            <a:endParaRPr lang="en-US" altLang="en-US" dirty="0" smtClean="0"/>
          </a:p>
          <a:p>
            <a:pPr eaLnBrk="1" hangingPunct="1">
              <a:spcBef>
                <a:spcPct val="0"/>
              </a:spcBef>
            </a:pPr>
            <a:endParaRPr lang="en-US" altLang="en-US" dirty="0" smtClean="0"/>
          </a:p>
        </p:txBody>
      </p:sp>
      <p:sp>
        <p:nvSpPr>
          <p:cNvPr id="12186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6CBE1B93-92D0-459C-AAEA-87BB6A7BB440}" type="slidenum">
              <a:rPr lang="en-US" altLang="en-US" smtClean="0">
                <a:latin typeface="Calibri" pitchFamily="34" charset="0"/>
              </a:rPr>
              <a:pPr defTabSz="912813" fontAlgn="base">
                <a:spcBef>
                  <a:spcPct val="0"/>
                </a:spcBef>
                <a:spcAft>
                  <a:spcPct val="0"/>
                </a:spcAft>
                <a:defRPr/>
              </a:pPr>
              <a:t>27</a:t>
            </a:fld>
            <a:endParaRPr lang="en-US" altLang="en-US" smtClean="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 National Coverage Determination is a nationwide coverage instruction that is binding on all contractors and applies to all Medicare claims.  NCDs are assigned a numeric identifier and are published on CMS website.  System edits based on a NCD are established by CMS.  Failure to meet NCD guidelines will result in denied services.</a:t>
            </a:r>
          </a:p>
          <a:p>
            <a:pPr eaLnBrk="1" hangingPunct="1">
              <a:spcBef>
                <a:spcPct val="0"/>
              </a:spcBef>
            </a:pPr>
            <a:r>
              <a:rPr lang="en-US" altLang="en-US" smtClean="0"/>
              <a:t>National coverage determinations are made through an evidence-based process, with opportunities for public participation. In some cases, CMS' own research is supplemented by an outside technology assessments and/or consultation with the Medicare Evidence Development &amp; Coverage Advisory Committee (MEDCAC).  So as I mentioned, In the absence of a national coverage policy, an item or service may be covered at the discretion of the Medicare contractors (National Government Services) based on a </a:t>
            </a:r>
            <a:r>
              <a:rPr lang="en-US" altLang="en-US" u="sng" smtClean="0"/>
              <a:t>local </a:t>
            </a:r>
            <a:r>
              <a:rPr lang="en-US" altLang="en-US" smtClean="0"/>
              <a:t>coverage determination.  </a:t>
            </a:r>
          </a:p>
          <a:p>
            <a:pPr eaLnBrk="1" hangingPunct="1">
              <a:spcBef>
                <a:spcPct val="0"/>
              </a:spcBef>
            </a:pPr>
            <a:endParaRPr lang="en-US" altLang="en-US" smtClean="0"/>
          </a:p>
          <a:p>
            <a:pPr eaLnBrk="1" hangingPunct="1">
              <a:spcBef>
                <a:spcPct val="0"/>
              </a:spcBef>
            </a:pPr>
            <a:endParaRPr lang="en-US" altLang="en-US" smtClean="0"/>
          </a:p>
        </p:txBody>
      </p:sp>
      <p:sp>
        <p:nvSpPr>
          <p:cNvPr id="123908"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FAFF600F-B158-4782-B04F-98A3793269AF}" type="slidenum">
              <a:rPr lang="en-US" altLang="en-US" smtClean="0">
                <a:solidFill>
                  <a:srgbClr val="000000"/>
                </a:solidFill>
                <a:latin typeface="Calibri" pitchFamily="34" charset="0"/>
              </a:rPr>
              <a:pPr defTabSz="912813" fontAlgn="base">
                <a:spcBef>
                  <a:spcPct val="0"/>
                </a:spcBef>
                <a:spcAft>
                  <a:spcPct val="0"/>
                </a:spcAft>
                <a:defRPr/>
              </a:pPr>
              <a:t>28</a:t>
            </a:fld>
            <a:endParaRPr lang="en-US" altLang="en-US" smtClean="0">
              <a:solidFill>
                <a:srgbClr val="000000"/>
              </a:solidFill>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Let’s talk about NCD automated system edits.  As previously mentioned NCDs are supported and enforced by automated system edits meaning that the system will automatically all deny your claim when it hits and edit based on an NCD.</a:t>
            </a:r>
          </a:p>
          <a:p>
            <a:pPr eaLnBrk="1" hangingPunct="1">
              <a:spcBef>
                <a:spcPct val="0"/>
              </a:spcBef>
            </a:pPr>
            <a:r>
              <a:rPr lang="en-US" altLang="en-US" smtClean="0"/>
              <a:t>52NCD:  Line level reason code to indicate that the HCPCS on the line and a diagnosis code on the claim matched the NCD edit table list ICD-9-CM deny codes.  Service was denied. </a:t>
            </a:r>
          </a:p>
          <a:p>
            <a:pPr eaLnBrk="1" hangingPunct="1">
              <a:spcBef>
                <a:spcPct val="0"/>
              </a:spcBef>
            </a:pPr>
            <a:r>
              <a:rPr lang="en-US" altLang="en-US" smtClean="0"/>
              <a:t>53NCD:  Line level denial to indicate that none of the diagnoses on the claim support the medical necessity of this service.  Service was denied, the beneficiary is liable. The beneficiary is liable because modifier ‘GA’ is present on the line, or occurrence code 32 is present on  claim and modifier ‘GA’ is not present on any claim line </a:t>
            </a:r>
          </a:p>
          <a:p>
            <a:pPr eaLnBrk="1" hangingPunct="1">
              <a:spcBef>
                <a:spcPct val="0"/>
              </a:spcBef>
            </a:pPr>
            <a:r>
              <a:rPr lang="en-US" altLang="en-US" smtClean="0"/>
              <a:t>54NCD : Line level reason code to indicate that none of the diagnoses on the claim support the medical necessity of the service. Service denied the provider is liable.</a:t>
            </a:r>
          </a:p>
          <a:p>
            <a:pPr eaLnBrk="1" hangingPunct="1">
              <a:spcBef>
                <a:spcPct val="0"/>
              </a:spcBef>
            </a:pPr>
            <a:endParaRPr lang="en-US" altLang="en-US" smtClean="0"/>
          </a:p>
        </p:txBody>
      </p:sp>
      <p:sp>
        <p:nvSpPr>
          <p:cNvPr id="133124"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09999076-2E1C-471F-AAD3-323DB46DD01B}" type="slidenum">
              <a:rPr lang="en-US" altLang="en-US" smtClean="0">
                <a:solidFill>
                  <a:srgbClr val="000000"/>
                </a:solidFill>
                <a:latin typeface="Calibri" pitchFamily="34" charset="0"/>
              </a:rPr>
              <a:pPr defTabSz="912813" fontAlgn="base">
                <a:spcBef>
                  <a:spcPct val="0"/>
                </a:spcBef>
                <a:spcAft>
                  <a:spcPct val="0"/>
                </a:spcAft>
                <a:defRPr/>
              </a:pPr>
              <a:t>29</a:t>
            </a:fld>
            <a:endParaRPr lang="en-US" altLang="en-US" smtClean="0">
              <a:solidFill>
                <a:srgbClr val="000000"/>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3</a:t>
            </a:fld>
            <a:endParaRPr lang="en-US"/>
          </a:p>
        </p:txBody>
      </p:sp>
    </p:spTree>
    <p:extLst>
      <p:ext uri="{BB962C8B-B14F-4D97-AF65-F5344CB8AC3E}">
        <p14:creationId xmlns:p14="http://schemas.microsoft.com/office/powerpoint/2010/main" xmlns="" val="3811049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34148"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2C19AEF4-B8E1-47A4-A5DA-8BBF5C12115A}" type="slidenum">
              <a:rPr lang="en-US" altLang="en-US" smtClean="0">
                <a:solidFill>
                  <a:srgbClr val="000000"/>
                </a:solidFill>
                <a:latin typeface="Calibri" pitchFamily="34" charset="0"/>
              </a:rPr>
              <a:pPr defTabSz="912813" fontAlgn="base">
                <a:spcBef>
                  <a:spcPct val="0"/>
                </a:spcBef>
                <a:spcAft>
                  <a:spcPct val="0"/>
                </a:spcAft>
                <a:defRPr/>
              </a:pPr>
              <a:t>30</a:t>
            </a:fld>
            <a:endParaRPr lang="en-US" altLang="en-US" smtClean="0">
              <a:solidFill>
                <a:srgbClr val="000000"/>
              </a:solidFill>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One of the first things I want to show you is that there is a link if you scroll down just a bit there is some guidance on how to use this site.  I’m sure many of you come out to the CMS website and just get overwhelmed with trying to find what you need and may not have taken the time to figure out how the site works and how you can search for LCDs/NCDs etc..  </a:t>
            </a:r>
          </a:p>
          <a:p>
            <a:pPr eaLnBrk="1" hangingPunct="1">
              <a:spcBef>
                <a:spcPct val="0"/>
              </a:spcBef>
            </a:pPr>
            <a:r>
              <a:rPr lang="en-US" altLang="en-US" dirty="0" smtClean="0"/>
              <a:t>The MCD offers multiple ways to locate and view data:</a:t>
            </a:r>
          </a:p>
          <a:p>
            <a:pPr eaLnBrk="1" hangingPunct="1">
              <a:spcBef>
                <a:spcPct val="0"/>
              </a:spcBef>
            </a:pPr>
            <a:r>
              <a:rPr lang="en-US" altLang="en-US" dirty="0" smtClean="0"/>
              <a:t>GO THROUGH EACH TAB…..  QUICK SEARCH, ADVANCE SEARCH, INDEXES..</a:t>
            </a:r>
          </a:p>
          <a:p>
            <a:pPr eaLnBrk="1" hangingPunct="1">
              <a:spcBef>
                <a:spcPct val="0"/>
              </a:spcBef>
            </a:pPr>
            <a:r>
              <a:rPr lang="en-US" altLang="en-US" dirty="0" smtClean="0"/>
              <a:t>QUICK SEARCH - Allows users to search both the NCD and LCD databases using a variety of criteria such as keyword, diagnosis/procedure, and date. </a:t>
            </a:r>
          </a:p>
          <a:p>
            <a:pPr eaLnBrk="1" hangingPunct="1">
              <a:spcBef>
                <a:spcPct val="0"/>
              </a:spcBef>
            </a:pPr>
            <a:r>
              <a:rPr lang="en-US" altLang="en-US" dirty="0" smtClean="0"/>
              <a:t>Or click on ADVANCED SEARCH to use additional filters to find exactly what you are looking for.  If you know the Document ID of the document you are looking for, enter it below and select SEARCH BY ID button. If you would like to complete a more comprehensive search, choose a Document Type and additional search criteria will display for you to refine your search. Once you have made your criteria selection, select the SEARCH BY TYPE button at the bottom of the page</a:t>
            </a:r>
          </a:p>
          <a:p>
            <a:pPr eaLnBrk="1" hangingPunct="1">
              <a:spcBef>
                <a:spcPct val="0"/>
              </a:spcBef>
            </a:pPr>
            <a:r>
              <a:rPr lang="en-US" altLang="en-US" dirty="0" smtClean="0"/>
              <a:t>INDEXES - Indexes provide users with pre-defined lists of National and Local Coverage documents. You may begin by selecting National Coverage or Local Coverage and then selecting a particular Index. Use the </a:t>
            </a:r>
            <a:r>
              <a:rPr lang="en-US" altLang="en-US" b="1" dirty="0" smtClean="0">
                <a:hlinkClick r:id="rId3" action="ppaction://hlinkfile" tooltip="Advanced Search"/>
              </a:rPr>
              <a:t>Advanced Search</a:t>
            </a:r>
            <a:r>
              <a:rPr lang="en-US" altLang="en-US" dirty="0" smtClean="0"/>
              <a:t> feature if you are looking for a particular National or Local Coverage document.</a:t>
            </a:r>
          </a:p>
          <a:p>
            <a:pPr eaLnBrk="1" hangingPunct="1">
              <a:spcBef>
                <a:spcPct val="0"/>
              </a:spcBef>
            </a:pPr>
            <a:r>
              <a:rPr lang="en-US" altLang="en-US" dirty="0" smtClean="0"/>
              <a:t>SHOW LIST OF ALPHABETICAL NCDS</a:t>
            </a:r>
          </a:p>
          <a:p>
            <a:pPr eaLnBrk="1" hangingPunct="1">
              <a:spcBef>
                <a:spcPct val="0"/>
              </a:spcBef>
            </a:pPr>
            <a:r>
              <a:rPr lang="en-US" altLang="en-US" dirty="0" smtClean="0"/>
              <a:t>REPORTS - Provides users with reports of National and Local Coverage data. </a:t>
            </a:r>
          </a:p>
          <a:p>
            <a:pPr eaLnBrk="1" hangingPunct="1">
              <a:spcBef>
                <a:spcPct val="0"/>
              </a:spcBef>
            </a:pPr>
            <a:r>
              <a:rPr lang="en-US" altLang="en-US" dirty="0" smtClean="0"/>
              <a:t>DOWNLOADS - Allows users to download complete sets of LCDs and articles and the complete set of NCDs.</a:t>
            </a:r>
          </a:p>
          <a:p>
            <a:pPr eaLnBrk="1" hangingPunct="1">
              <a:spcBef>
                <a:spcPct val="0"/>
              </a:spcBef>
            </a:pPr>
            <a:r>
              <a:rPr lang="en-US" altLang="en-US" dirty="0" smtClean="0"/>
              <a:t>QUICK SEARCH</a:t>
            </a:r>
            <a:r>
              <a:rPr lang="en-US" altLang="en-US" b="1" dirty="0" smtClean="0"/>
              <a:t/>
            </a:r>
            <a:br>
              <a:rPr lang="en-US" altLang="en-US" b="1" dirty="0" smtClean="0"/>
            </a:br>
            <a:endParaRPr lang="en-US" altLang="en-US" dirty="0" smtClean="0"/>
          </a:p>
          <a:p>
            <a:pPr eaLnBrk="1" hangingPunct="1">
              <a:spcBef>
                <a:spcPct val="0"/>
              </a:spcBef>
            </a:pPr>
            <a:endParaRPr lang="en-US" altLang="en-US" dirty="0" smtClean="0"/>
          </a:p>
        </p:txBody>
      </p:sp>
      <p:sp>
        <p:nvSpPr>
          <p:cNvPr id="90116"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446DD013-3A95-4DA9-AB1C-E6EDA25ECC66}" type="slidenum">
              <a:rPr lang="en-US" altLang="en-US" smtClean="0">
                <a:latin typeface="Calibri" pitchFamily="34" charset="0"/>
              </a:rPr>
              <a:pPr defTabSz="912813" fontAlgn="base">
                <a:spcBef>
                  <a:spcPct val="0"/>
                </a:spcBef>
                <a:spcAft>
                  <a:spcPct val="0"/>
                </a:spcAft>
                <a:defRPr/>
              </a:pPr>
              <a:t>31</a:t>
            </a:fld>
            <a:endParaRPr lang="en-US" altLang="en-US" smtClean="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6196"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0D428470-BCBE-4093-A9AF-1A954C60C3F7}" type="slidenum">
              <a:rPr lang="en-US" altLang="en-US" smtClean="0">
                <a:latin typeface="Calibri" pitchFamily="34" charset="0"/>
              </a:rPr>
              <a:pPr defTabSz="912813" fontAlgn="base">
                <a:spcBef>
                  <a:spcPct val="0"/>
                </a:spcBef>
                <a:spcAft>
                  <a:spcPct val="0"/>
                </a:spcAft>
                <a:defRPr/>
              </a:pPr>
              <a:t>33</a:t>
            </a:fld>
            <a:endParaRPr lang="en-US" altLang="en-US" smtClean="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722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E35BA368-56FA-4793-9681-A6E12E2D4D46}" type="slidenum">
              <a:rPr lang="en-US" altLang="en-US" smtClean="0">
                <a:latin typeface="Calibri" pitchFamily="34" charset="0"/>
              </a:rPr>
              <a:pPr defTabSz="912813" fontAlgn="base">
                <a:spcBef>
                  <a:spcPct val="0"/>
                </a:spcBef>
                <a:spcAft>
                  <a:spcPct val="0"/>
                </a:spcAft>
                <a:defRPr/>
              </a:pPr>
              <a:t>34</a:t>
            </a:fld>
            <a:endParaRPr lang="en-US" altLang="en-US" smtClean="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p:cNvSpPr>
            <a:spLocks noGrp="1"/>
          </p:cNvSpPr>
          <p:nvPr>
            <p:ph type="body" idx="1"/>
          </p:nvPr>
        </p:nvSpPr>
        <p:spPr/>
        <p:txBody>
          <a:bodyPr/>
          <a:lstStyle/>
          <a:p>
            <a:pPr defTabSz="914293" eaLnBrk="1" fontAlgn="auto" hangingPunct="1">
              <a:spcBef>
                <a:spcPts val="0"/>
              </a:spcBef>
              <a:spcAft>
                <a:spcPts val="0"/>
              </a:spcAft>
              <a:defRPr/>
            </a:pPr>
            <a:r>
              <a:rPr lang="en-US" dirty="0"/>
              <a:t>IF YOUR  claim has been DENIED WITHOUT Medical Review….SO…there was NO ADR involved….NO documentation was sent…YOU can “correct” that claim via the Electronic Adjustment Process</a:t>
            </a:r>
          </a:p>
          <a:p>
            <a:pPr defTabSz="914293" eaLnBrk="1" fontAlgn="auto" hangingPunct="1">
              <a:spcBef>
                <a:spcPts val="0"/>
              </a:spcBef>
              <a:spcAft>
                <a:spcPts val="0"/>
              </a:spcAft>
              <a:defRPr/>
            </a:pPr>
            <a:r>
              <a:rPr lang="en-US" dirty="0"/>
              <a:t>So…..</a:t>
            </a:r>
          </a:p>
          <a:p>
            <a:pPr defTabSz="914293" eaLnBrk="1" fontAlgn="auto" hangingPunct="1">
              <a:spcBef>
                <a:spcPts val="0"/>
              </a:spcBef>
              <a:spcAft>
                <a:spcPts val="0"/>
              </a:spcAft>
              <a:defRPr/>
            </a:pPr>
            <a:r>
              <a:rPr lang="en-US" dirty="0"/>
              <a:t>We are talking about claims that edited with the reason codes that I just mentioned – No ADR was received – NO documentation was provided</a:t>
            </a:r>
          </a:p>
          <a:p>
            <a:pPr marL="284802" indent="-284802" defTabSz="914293" eaLnBrk="1" fontAlgn="auto" hangingPunct="1">
              <a:spcBef>
                <a:spcPts val="0"/>
              </a:spcBef>
              <a:spcAft>
                <a:spcPts val="0"/>
              </a:spcAft>
              <a:buFontTx/>
              <a:buChar char="-"/>
              <a:defRPr/>
            </a:pPr>
            <a:r>
              <a:rPr lang="en-US" dirty="0"/>
              <a:t>Make the appropriate corrections to the DX or other codes that caused the denial</a:t>
            </a:r>
          </a:p>
          <a:p>
            <a:pPr marL="284802" indent="-284802" defTabSz="914293" eaLnBrk="1" fontAlgn="auto" hangingPunct="1">
              <a:spcBef>
                <a:spcPts val="0"/>
              </a:spcBef>
              <a:spcAft>
                <a:spcPts val="0"/>
              </a:spcAft>
              <a:buFontTx/>
              <a:buChar char="-"/>
              <a:defRPr/>
            </a:pPr>
            <a:r>
              <a:rPr lang="en-US" dirty="0"/>
              <a:t>Claim Change Reason Code – </a:t>
            </a:r>
            <a:r>
              <a:rPr lang="en-US" dirty="0" smtClean="0"/>
              <a:t>(D9)</a:t>
            </a:r>
            <a:endParaRPr lang="en-US" dirty="0"/>
          </a:p>
          <a:p>
            <a:pPr marL="284802" indent="-284802" defTabSz="914293" eaLnBrk="1" fontAlgn="auto" hangingPunct="1">
              <a:spcBef>
                <a:spcPts val="0"/>
              </a:spcBef>
              <a:spcAft>
                <a:spcPts val="0"/>
              </a:spcAft>
              <a:buFontTx/>
              <a:buChar char="-"/>
              <a:defRPr/>
            </a:pPr>
            <a:r>
              <a:rPr lang="en-US" dirty="0"/>
              <a:t>Enter COVERED CHARGES</a:t>
            </a:r>
          </a:p>
          <a:p>
            <a:pPr marL="284802" indent="-284802" defTabSz="914293" eaLnBrk="1" fontAlgn="auto" hangingPunct="1">
              <a:spcBef>
                <a:spcPts val="0"/>
              </a:spcBef>
              <a:spcAft>
                <a:spcPts val="0"/>
              </a:spcAft>
              <a:buFontTx/>
              <a:buChar char="-"/>
              <a:defRPr/>
            </a:pPr>
            <a:r>
              <a:rPr lang="en-US" dirty="0"/>
              <a:t>Adjustment Reason Code “LN”</a:t>
            </a:r>
          </a:p>
          <a:p>
            <a:pPr defTabSz="914293" eaLnBrk="1" fontAlgn="auto" hangingPunct="1">
              <a:spcBef>
                <a:spcPts val="0"/>
              </a:spcBef>
              <a:spcAft>
                <a:spcPts val="0"/>
              </a:spcAft>
              <a:defRPr/>
            </a:pPr>
            <a:r>
              <a:rPr lang="en-US" dirty="0"/>
              <a:t>This change will NOT apply to Post-Pay Denials by NGS or others such as the RAC, CERT, PSC or Zone PSC</a:t>
            </a:r>
          </a:p>
          <a:p>
            <a:pPr defTabSz="914293" eaLnBrk="1" fontAlgn="auto" hangingPunct="1">
              <a:spcBef>
                <a:spcPts val="0"/>
              </a:spcBef>
              <a:spcAft>
                <a:spcPts val="0"/>
              </a:spcAft>
              <a:defRPr/>
            </a:pPr>
            <a:r>
              <a:rPr lang="en-US" dirty="0"/>
              <a:t>You will have to go through the Appeals Process for those denials</a:t>
            </a:r>
          </a:p>
          <a:p>
            <a:pPr defTabSz="914293" eaLnBrk="1" fontAlgn="auto" hangingPunct="1">
              <a:spcBef>
                <a:spcPts val="0"/>
              </a:spcBef>
              <a:spcAft>
                <a:spcPts val="0"/>
              </a:spcAft>
              <a:defRPr/>
            </a:pPr>
            <a:endParaRPr lang="en-US" dirty="0"/>
          </a:p>
        </p:txBody>
      </p:sp>
      <p:sp>
        <p:nvSpPr>
          <p:cNvPr id="138244"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7C139C34-44A5-487B-850E-E371B4922BBC}" type="slidenum">
              <a:rPr lang="en-US" altLang="en-US" smtClean="0">
                <a:latin typeface="Calibri" pitchFamily="34" charset="0"/>
              </a:rPr>
              <a:pPr defTabSz="912813" fontAlgn="base">
                <a:spcBef>
                  <a:spcPct val="0"/>
                </a:spcBef>
                <a:spcAft>
                  <a:spcPct val="0"/>
                </a:spcAft>
                <a:defRPr/>
              </a:pPr>
              <a:t>35</a:t>
            </a:fld>
            <a:endParaRPr lang="en-US" altLang="en-US" smtClean="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36</a:t>
            </a:fld>
            <a:endParaRPr lang="en-US"/>
          </a:p>
        </p:txBody>
      </p:sp>
    </p:spTree>
    <p:extLst>
      <p:ext uri="{BB962C8B-B14F-4D97-AF65-F5344CB8AC3E}">
        <p14:creationId xmlns:p14="http://schemas.microsoft.com/office/powerpoint/2010/main" xmlns="" val="3503729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An MUE for a HCPCS/CPT code is the maximum Units of Service (UOS) that a provider would report under most circumstances for a single beneficiary on a single date of service.</a:t>
            </a:r>
          </a:p>
          <a:p>
            <a:r>
              <a:rPr lang="en-US" dirty="0"/>
              <a:t>Not all HCPCS/CPT codes have an MUE. </a:t>
            </a:r>
          </a:p>
          <a:p>
            <a:r>
              <a:rPr lang="en-US" dirty="0"/>
              <a:t>MUEs are developed based on HCPCS/CPT code descriptors, CPT coding instructions, anatomic considerations, established CMS policies, nature of service/procedure, nature of equipment, prescribing information, and clinical judgment. </a:t>
            </a:r>
          </a:p>
          <a:p>
            <a:r>
              <a:rPr lang="en-US" dirty="0" smtClean="0">
                <a:effectLst/>
              </a:rPr>
              <a:t>Although CMS publishes most MUE values on its website, other MUE values are confidential and are for CMS and CMS Contractors' use only.</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37</a:t>
            </a:fld>
            <a:endParaRPr lang="en-US">
              <a:solidFill>
                <a:prstClr val="black"/>
              </a:solidFill>
            </a:endParaRPr>
          </a:p>
        </p:txBody>
      </p:sp>
    </p:spTree>
    <p:extLst>
      <p:ext uri="{BB962C8B-B14F-4D97-AF65-F5344CB8AC3E}">
        <p14:creationId xmlns:p14="http://schemas.microsoft.com/office/powerpoint/2010/main" xmlns="" val="4189423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Here you’re looking at</a:t>
            </a:r>
            <a:r>
              <a:rPr lang="en-US" baseline="0" dirty="0" smtClean="0"/>
              <a:t> an example pulled form the Facility Outpatient Services MUE table.  </a:t>
            </a:r>
          </a:p>
          <a:p>
            <a:r>
              <a:rPr lang="en-US" baseline="0" dirty="0" smtClean="0"/>
              <a:t>Review table columns.</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38</a:t>
            </a:fld>
            <a:endParaRPr lang="en-US"/>
          </a:p>
        </p:txBody>
      </p:sp>
    </p:spTree>
    <p:extLst>
      <p:ext uri="{BB962C8B-B14F-4D97-AF65-F5344CB8AC3E}">
        <p14:creationId xmlns:p14="http://schemas.microsoft.com/office/powerpoint/2010/main" xmlns="" val="39043156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pPr marL="0" marR="0" indent="0" algn="l" defTabSz="914293" rtl="0" eaLnBrk="1" fontAlgn="auto" latinLnBrk="0" hangingPunct="1">
              <a:lnSpc>
                <a:spcPct val="100000"/>
              </a:lnSpc>
              <a:spcBef>
                <a:spcPts val="0"/>
              </a:spcBef>
              <a:spcAft>
                <a:spcPts val="0"/>
              </a:spcAft>
              <a:buClrTx/>
              <a:buSzTx/>
              <a:buFontTx/>
              <a:buNone/>
              <a:tabLst/>
              <a:defRPr/>
            </a:pPr>
            <a:r>
              <a:rPr lang="en-US" dirty="0" smtClean="0"/>
              <a:t>At the recommendation of the Office of the Inspector General (OIG), the Centers for Medicare &amp; Medicaid Services (CMS) has examined its claims data relative to MUE levels and has confirmed a pattern of inappropriate billing using multiple lines to bypass the MUEs. Agreeing with the OIG that this practice overcharges both beneficiaries and the Medicare program, CMS has converted most MUEs into per day edits. The MUE Adjudication Indicator (MAI) indicates the type of MUE and its basis. Effective with the July 1, 2014 update, published per day edits are identified on the CMS NCCI website (http://www.cms.gov/Medicare/ Coding/</a:t>
            </a:r>
            <a:r>
              <a:rPr lang="en-US" dirty="0" err="1" smtClean="0"/>
              <a:t>NationalCorrectCodInitEd</a:t>
            </a:r>
            <a:r>
              <a:rPr lang="en-US" dirty="0" smtClean="0"/>
              <a:t>/MUE.html) by their MAI value of 2 or 3.  And not to worry, for those who don’t</a:t>
            </a:r>
            <a:r>
              <a:rPr lang="en-US" baseline="0" dirty="0" smtClean="0"/>
              <a:t> know what the term “MAI” is, we will be discussing this shortly.</a:t>
            </a:r>
            <a:endParaRPr lang="en-US" dirty="0" smtClean="0"/>
          </a:p>
          <a:p>
            <a:endParaRPr lang="en-US" dirty="0" smtClean="0"/>
          </a:p>
          <a:p>
            <a:r>
              <a:rPr lang="en-US" dirty="0" smtClean="0"/>
              <a:t>At the onset or implementation of the MUE Program, regarding the adjudication process, the MUE value for a Healthcare Common Procedure Coding System (HCPCS) code was only adjudicated against the units of service (UOS) reported on each line of a claim. On April 1, 2013, CMS modified the MUE program so that some MUE values would </a:t>
            </a:r>
            <a:r>
              <a:rPr lang="en-US" dirty="0"/>
              <a:t>be date of service edits rather than claim line edits. At that time, CMS introduced a new data field to the MUE edit table termed “MUE adjudication indicator” or “MAI”. </a:t>
            </a:r>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39</a:t>
            </a:fld>
            <a:endParaRPr lang="en-US">
              <a:solidFill>
                <a:prstClr val="black"/>
              </a:solidFill>
            </a:endParaRPr>
          </a:p>
        </p:txBody>
      </p:sp>
    </p:spTree>
    <p:extLst>
      <p:ext uri="{BB962C8B-B14F-4D97-AF65-F5344CB8AC3E}">
        <p14:creationId xmlns:p14="http://schemas.microsoft.com/office/powerpoint/2010/main" xmlns="" val="3800459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xmlns="" val="332670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4</a:t>
            </a:fld>
            <a:endParaRPr lang="en-US"/>
          </a:p>
        </p:txBody>
      </p:sp>
    </p:spTree>
    <p:extLst>
      <p:ext uri="{BB962C8B-B14F-4D97-AF65-F5344CB8AC3E}">
        <p14:creationId xmlns:p14="http://schemas.microsoft.com/office/powerpoint/2010/main" xmlns="" val="5819170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MUEs for HCPCS codes with a MAI of “1” will continue to be adjudicated as a claim line edit. </a:t>
            </a:r>
          </a:p>
          <a:p>
            <a:pPr defTabSz="881295">
              <a:defRPr/>
            </a:pPr>
            <a:r>
              <a:rPr lang="en-US" dirty="0" smtClean="0">
                <a:effectLst/>
              </a:rPr>
              <a:t>May be reported on a separate line with an appropriate modifier, and each line will process for payment.</a:t>
            </a:r>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41</a:t>
            </a:fld>
            <a:endParaRPr lang="en-US">
              <a:solidFill>
                <a:prstClr val="black"/>
              </a:solidFill>
            </a:endParaRPr>
          </a:p>
        </p:txBody>
      </p:sp>
    </p:spTree>
    <p:extLst>
      <p:ext uri="{BB962C8B-B14F-4D97-AF65-F5344CB8AC3E}">
        <p14:creationId xmlns:p14="http://schemas.microsoft.com/office/powerpoint/2010/main" xmlns="" val="3141848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42</a:t>
            </a:fld>
            <a:endParaRPr lang="en-US"/>
          </a:p>
        </p:txBody>
      </p:sp>
    </p:spTree>
    <p:extLst>
      <p:ext uri="{BB962C8B-B14F-4D97-AF65-F5344CB8AC3E}">
        <p14:creationId xmlns:p14="http://schemas.microsoft.com/office/powerpoint/2010/main" xmlns="" val="2651849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43</a:t>
            </a:fld>
            <a:endParaRPr lang="en-US"/>
          </a:p>
        </p:txBody>
      </p:sp>
    </p:spTree>
    <p:extLst>
      <p:ext uri="{BB962C8B-B14F-4D97-AF65-F5344CB8AC3E}">
        <p14:creationId xmlns:p14="http://schemas.microsoft.com/office/powerpoint/2010/main" xmlns="" val="11767153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MUEs for HCPCS codes with a MAI of “2” are absolute date of service edit. These are “per day edits based on policy”. HCPCS codes with an MAI of “2” have been rigorously reviewed and vetted within CMS and obtain this MAI designation because UOS on the same date of service (DOS) in excess of the MUE value would be considered impossible because it was contrary to statute, regulation, or </a:t>
            </a:r>
            <a:r>
              <a:rPr lang="en-US" dirty="0" err="1" smtClean="0"/>
              <a:t>subregulatory</a:t>
            </a:r>
            <a:r>
              <a:rPr lang="en-US" dirty="0" smtClean="0"/>
              <a:t> guidance. This </a:t>
            </a:r>
            <a:r>
              <a:rPr lang="en-US" dirty="0" err="1" smtClean="0"/>
              <a:t>subregulatory</a:t>
            </a:r>
            <a:r>
              <a:rPr lang="en-US" dirty="0" smtClean="0"/>
              <a:t> guidance includes clear correct coding policy that is binding on both providers and the MACs. </a:t>
            </a:r>
          </a:p>
          <a:p>
            <a:r>
              <a:rPr lang="en-US" dirty="0" smtClean="0"/>
              <a:t>Limitations created by anatomical or coding limitations are incorporated in correct coding policy, both in the Health Insurance Portability &amp; Accountability Act of 1996 (HIPAA) mandated coding descriptors and CMS approved coding guidance as well as specific guidance in CMS and National Correct Coding Initiatives (NCCI) manuals. </a:t>
            </a:r>
          </a:p>
          <a:p>
            <a:r>
              <a:rPr lang="en-US" dirty="0" smtClean="0"/>
              <a:t>For example, it would be contrary to correct coding policy to report more than one unit of service for Current Procedural Terminology (CPT) 94002 "ventilation assist and management . . . initial day" because such usage could not accurately describe two initial days of management occurring on the same DOS as would be required by the code descriptor. </a:t>
            </a:r>
          </a:p>
          <a:p>
            <a:r>
              <a:rPr lang="en-US" dirty="0"/>
              <a:t>An MAI of 2 indicates an edit for which the MUE is based on regulation or </a:t>
            </a:r>
            <a:r>
              <a:rPr lang="en-US" dirty="0" err="1"/>
              <a:t>subregulatory</a:t>
            </a:r>
            <a:r>
              <a:rPr lang="en-US" dirty="0"/>
              <a:t> instruction (“policy”), including the instruction that is inherent in the code descriptor or its applicable anatomy. </a:t>
            </a:r>
          </a:p>
          <a:p>
            <a:r>
              <a:rPr lang="en-US" b="1" dirty="0"/>
              <a:t>Examples: </a:t>
            </a:r>
            <a:endParaRPr lang="en-US" dirty="0"/>
          </a:p>
          <a:p>
            <a:r>
              <a:rPr lang="en-US" dirty="0"/>
              <a:t>1. The MUE of a “per cervical vertebra” code cannot exceed 7 based on anatomic considerations, that is, the number of cervical vertebrae. The MUE of 7 is therefore inherent in the code descriptor, an integral part of the code set specified for use by Health Insurance Portability &amp; Accountability Act of 1996 (HIPAA). </a:t>
            </a:r>
          </a:p>
          <a:p>
            <a:r>
              <a:rPr lang="en-US" dirty="0"/>
              <a:t>2. The MUE of a “first 15 minutes” session code for a practitioner cannot exceed 1 since any time beyond that would require a different “subsequent” code, and that limitation is inherent in the code descriptor and its annual incorporation by CMS. </a:t>
            </a:r>
          </a:p>
          <a:p>
            <a:endParaRPr lang="en-US" dirty="0"/>
          </a:p>
          <a:p>
            <a:r>
              <a:rPr lang="en-US" dirty="0"/>
              <a:t>CMS expects all claims reporting services in excess of the MUE for edits with an MAI of 2 will represent either clerical errors or errors in the interpretation of instructions. CMS has not identified any instances in which a higher value would be correct and payable. MACs have therefore been instructed that this </a:t>
            </a:r>
            <a:r>
              <a:rPr lang="en-US" dirty="0" err="1"/>
              <a:t>subregulatory</a:t>
            </a:r>
            <a:r>
              <a:rPr lang="en-US" dirty="0"/>
              <a:t> instruction is binding on the MAC for both initial determinations and redeterminations, as is all </a:t>
            </a:r>
            <a:r>
              <a:rPr lang="en-US" dirty="0" err="1"/>
              <a:t>subregulatory</a:t>
            </a:r>
            <a:r>
              <a:rPr lang="en-US" dirty="0"/>
              <a:t> instruction.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xmlns="" val="10846486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The MUE of a “first 15 minutes” session code for a practitioner cannot exceed 1 since any time beyond that would require a different “subsequent” code, and that limitation is inherent in the code descriptor and its annual incorporation by CMS.</a:t>
            </a:r>
          </a:p>
          <a:p>
            <a:pPr defTabSz="916679" eaLnBrk="0" fontAlgn="base" hangingPunct="0">
              <a:spcBef>
                <a:spcPct val="30000"/>
              </a:spcBef>
              <a:spcAft>
                <a:spcPct val="0"/>
              </a:spcAft>
              <a:defRPr/>
            </a:pPr>
            <a:r>
              <a:rPr lang="en-US" dirty="0" smtClean="0"/>
              <a:t>The MUE of a “per cervical vertebra” code cannot exceed 7 based on anatomic considerations, that is, the number of cervical vertebrae. The MUE of 7 is therefore inherent in the code descriptor, an integral part of the code set specified for use by Health Insurance Portability &amp; Accountability Act of 1996 (HIPAA).</a:t>
            </a:r>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xmlns="" val="24327641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46</a:t>
            </a:fld>
            <a:endParaRPr lang="en-US"/>
          </a:p>
        </p:txBody>
      </p:sp>
    </p:spTree>
    <p:extLst>
      <p:ext uri="{BB962C8B-B14F-4D97-AF65-F5344CB8AC3E}">
        <p14:creationId xmlns:p14="http://schemas.microsoft.com/office/powerpoint/2010/main" xmlns="" val="11880679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47</a:t>
            </a:fld>
            <a:endParaRPr lang="en-US"/>
          </a:p>
        </p:txBody>
      </p:sp>
    </p:spTree>
    <p:extLst>
      <p:ext uri="{BB962C8B-B14F-4D97-AF65-F5344CB8AC3E}">
        <p14:creationId xmlns:p14="http://schemas.microsoft.com/office/powerpoint/2010/main" xmlns="" val="28163756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MUEs for HCPCS codes with a MAI of “3” are date of service edits. These are “per day edits based on clinical benchmarks”. If claim denials based on these edits are appealed, MACs may pay UOS in excess of the MUE value if there is adequate documentation of medical necessity of correctly reported units. If MACs have pre-payment evidence (e.g. medical review) that UOS in excess of the MUE value were actually provided, were correctly coded, and were medically necessary, the MACs may bypass the MUE for a HCPCS code with an MAI of “3” during claim processing, reopening, or redetermination, or in response to effectuation instructions from a reconsideration or higher level appeal. </a:t>
            </a:r>
          </a:p>
          <a:p>
            <a:r>
              <a:rPr lang="en-US" dirty="0"/>
              <a:t>It acknowledges that exceptions could occur but they would be sufficiently rare that the abnormally high units of service value should be considered to be a billing error. </a:t>
            </a:r>
          </a:p>
          <a:p>
            <a:r>
              <a:rPr lang="en-US" dirty="0"/>
              <a:t>Providers should carefully assess any denials based on these edits and consider the denial to be an indication of incorrect reporting due to such things as clerical errors or errors in the interpretation or application of coding instructions. It is also possible some provider reporting errors could be associated with a lack of medical necessity for the excess units, although the MUE itself does not address medical necessity, but only the medically unlikely nature of the reported value. </a:t>
            </a:r>
          </a:p>
          <a:p>
            <a:r>
              <a:rPr lang="en-US" dirty="0"/>
              <a:t>In the rare instance where the provider has verified all information, including the correct interpretation of coding instructions, and still believes that the correctly coded medically necessary service exceeds the MUE, the provider should submit a clearly supported appeal.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48</a:t>
            </a:fld>
            <a:endParaRPr lang="en-US">
              <a:solidFill>
                <a:prstClr val="black"/>
              </a:solidFill>
            </a:endParaRPr>
          </a:p>
        </p:txBody>
      </p:sp>
    </p:spTree>
    <p:extLst>
      <p:ext uri="{BB962C8B-B14F-4D97-AF65-F5344CB8AC3E}">
        <p14:creationId xmlns:p14="http://schemas.microsoft.com/office/powerpoint/2010/main" xmlns="" val="2339190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Remember, exceptions are rare,</a:t>
            </a:r>
            <a:r>
              <a:rPr lang="en-US" baseline="0" dirty="0" smtClean="0"/>
              <a:t> but could occur.  Documentation should be clear and support medical necessity.</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49</a:t>
            </a:fld>
            <a:endParaRPr lang="en-US"/>
          </a:p>
        </p:txBody>
      </p:sp>
    </p:spTree>
    <p:extLst>
      <p:ext uri="{BB962C8B-B14F-4D97-AF65-F5344CB8AC3E}">
        <p14:creationId xmlns:p14="http://schemas.microsoft.com/office/powerpoint/2010/main" xmlns="" val="39262088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50</a:t>
            </a:fld>
            <a:endParaRPr lang="en-US"/>
          </a:p>
        </p:txBody>
      </p:sp>
    </p:spTree>
    <p:extLst>
      <p:ext uri="{BB962C8B-B14F-4D97-AF65-F5344CB8AC3E}">
        <p14:creationId xmlns:p14="http://schemas.microsoft.com/office/powerpoint/2010/main" xmlns="" val="1213203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5</a:t>
            </a:fld>
            <a:endParaRPr lang="en-US"/>
          </a:p>
        </p:txBody>
      </p:sp>
    </p:spTree>
    <p:extLst>
      <p:ext uri="{BB962C8B-B14F-4D97-AF65-F5344CB8AC3E}">
        <p14:creationId xmlns:p14="http://schemas.microsoft.com/office/powerpoint/2010/main" xmlns="" val="15676798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51</a:t>
            </a:fld>
            <a:endParaRPr lang="en-US"/>
          </a:p>
        </p:txBody>
      </p:sp>
    </p:spTree>
    <p:extLst>
      <p:ext uri="{BB962C8B-B14F-4D97-AF65-F5344CB8AC3E}">
        <p14:creationId xmlns:p14="http://schemas.microsoft.com/office/powerpoint/2010/main" xmlns="" val="2964061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There are several ways that claims for bilateral procedures could be coded, but different methods are only correct in specific situations. The most common methods involve reporting</a:t>
            </a:r>
          </a:p>
          <a:p>
            <a:r>
              <a:rPr lang="en-US" dirty="0" smtClean="0"/>
              <a:t>• a single UOS on one line using the -50 modifier;</a:t>
            </a:r>
          </a:p>
          <a:p>
            <a:r>
              <a:rPr lang="en-US" dirty="0" smtClean="0"/>
              <a:t>• one UOS on each of two lines using modifiers RT and LT; and</a:t>
            </a:r>
          </a:p>
          <a:p>
            <a:r>
              <a:rPr lang="en-US" dirty="0" smtClean="0"/>
              <a:t>• two UOS on a single line with no modifier.</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52</a:t>
            </a:fld>
            <a:endParaRPr lang="en-US">
              <a:solidFill>
                <a:prstClr val="black"/>
              </a:solidFill>
            </a:endParaRPr>
          </a:p>
        </p:txBody>
      </p:sp>
    </p:spTree>
    <p:extLst>
      <p:ext uri="{BB962C8B-B14F-4D97-AF65-F5344CB8AC3E}">
        <p14:creationId xmlns:p14="http://schemas.microsoft.com/office/powerpoint/2010/main" xmlns="" val="16684461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r>
              <a:rPr lang="en-US" dirty="0" smtClean="0"/>
              <a:t>For Medicare claims, when reporting bilateral surgical procedures using codes where the term bilateral is not included in the descriptor, both the "Medicare Claims Processing Manual" and the National Correct Coding Initiative (NCCI) manual specify that these bilateral surgical procedures should be reported using a single UOS and the -50 modifier. The NCCI manual goes on to warn that MUE edits are predicated on the assumption that claims are coded in accordance with these Medicare instructions. Consequently many bilateral procedures have an MUE value of 1, and have had that MUE value for some time.</a:t>
            </a:r>
          </a:p>
          <a:p>
            <a:r>
              <a:rPr lang="en-US" dirty="0" smtClean="0"/>
              <a:t>Since ambulatory surgical center (ASC) providers (specialty code 49) cannot report modifier 50, the MUE value used for editing will be doubled for HCPCS codes with an MAI of “2” or “3” if the bilateral surgery indicator for the HCPCS code is “1”.</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solidFill>
                  <a:prstClr val="black"/>
                </a:solidFill>
              </a:rPr>
              <a:pPr>
                <a:defRPr/>
              </a:pPr>
              <a:t>53</a:t>
            </a:fld>
            <a:endParaRPr lang="en-US">
              <a:solidFill>
                <a:prstClr val="black"/>
              </a:solidFill>
            </a:endParaRPr>
          </a:p>
        </p:txBody>
      </p:sp>
    </p:spTree>
    <p:extLst>
      <p:ext uri="{BB962C8B-B14F-4D97-AF65-F5344CB8AC3E}">
        <p14:creationId xmlns:p14="http://schemas.microsoft.com/office/powerpoint/2010/main" xmlns="" val="28107311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54</a:t>
            </a:fld>
            <a:endParaRPr lang="en-US"/>
          </a:p>
        </p:txBody>
      </p:sp>
    </p:spTree>
    <p:extLst>
      <p:ext uri="{BB962C8B-B14F-4D97-AF65-F5344CB8AC3E}">
        <p14:creationId xmlns:p14="http://schemas.microsoft.com/office/powerpoint/2010/main" xmlns="" val="4161695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55</a:t>
            </a:fld>
            <a:endParaRPr lang="en-US"/>
          </a:p>
        </p:txBody>
      </p:sp>
    </p:spTree>
    <p:extLst>
      <p:ext uri="{BB962C8B-B14F-4D97-AF65-F5344CB8AC3E}">
        <p14:creationId xmlns:p14="http://schemas.microsoft.com/office/powerpoint/2010/main" xmlns="" val="38813699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Screenshot shows the screen after selecting NCCI Edits. When selecting NCCI coding edits, Scroll to the Related Links section at the bottom of the page to find links to two Hospital CCI Edits tables and two Physician CCI Edits tables.  Click on the Hospital CCI Edits or Physician CCI Edits table you wish to view or save. </a:t>
            </a:r>
          </a:p>
          <a:p>
            <a:r>
              <a:rPr lang="en-US" dirty="0" smtClean="0"/>
              <a:t>A license agreement will appear. To continue to the table selected, the terms and conditions of the AMA copyright must be accepted. Click Accept to indicate you have read and agree to the AMA terms and conditions.</a:t>
            </a:r>
          </a:p>
          <a:p>
            <a:r>
              <a:rPr lang="en-US" dirty="0" smtClean="0"/>
              <a:t>The tables can be opened in Microsoft Excel (the file ending in </a:t>
            </a:r>
            <a:r>
              <a:rPr lang="en-US" dirty="0" err="1" smtClean="0"/>
              <a:t>xlsx</a:t>
            </a:r>
            <a:r>
              <a:rPr lang="en-US" dirty="0" smtClean="0"/>
              <a:t>) or text file format. Click on the format you want to open the table.</a:t>
            </a:r>
          </a:p>
          <a:p>
            <a:endParaRPr lang="en-US" dirty="0" smtClean="0"/>
          </a:p>
          <a:p>
            <a:r>
              <a:rPr lang="en-US" dirty="0" smtClean="0"/>
              <a:t>When selecting Medically Unlikely edits, you can scroll to the bottom of the page to find the MUE tables.  They are in compressed zipped files. You must choose whether to open and view the file or to save the file for future reference. The tables can be opened/viewed as either a plain text file, or a Microsoft Excel spreadsheet.</a:t>
            </a:r>
          </a:p>
          <a:p>
            <a:r>
              <a:rPr lang="en-US" dirty="0" smtClean="0"/>
              <a:t> </a:t>
            </a:r>
          </a:p>
          <a:p>
            <a:r>
              <a:rPr lang="en-US" dirty="0" smtClean="0"/>
              <a:t>Just a quick tip: Remember that MUE tables are updated quarterly and saved tables must be replaced in order to have the most current information.</a:t>
            </a:r>
          </a:p>
          <a:p>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pPr/>
              <a:t>56</a:t>
            </a:fld>
            <a:endParaRPr lang="en-US"/>
          </a:p>
        </p:txBody>
      </p:sp>
    </p:spTree>
    <p:extLst>
      <p:ext uri="{BB962C8B-B14F-4D97-AF65-F5344CB8AC3E}">
        <p14:creationId xmlns:p14="http://schemas.microsoft.com/office/powerpoint/2010/main" xmlns="" val="28347896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Interactive Voice Response (IVR) System Updated to Include Appeal Status            </a:t>
            </a:r>
          </a:p>
          <a:p>
            <a:r>
              <a:rPr lang="en-US" dirty="0"/>
              <a:t> </a:t>
            </a:r>
          </a:p>
          <a:p>
            <a:r>
              <a:rPr lang="en-US" dirty="0"/>
              <a:t>Effective January </a:t>
            </a:r>
            <a:r>
              <a:rPr lang="en-US" dirty="0" smtClean="0"/>
              <a:t>25 </a:t>
            </a:r>
            <a:r>
              <a:rPr lang="en-US" dirty="0"/>
              <a:t>2016 the IVR will include the ability for Part A Providers to check the status of their Appeals.  From the Part A Main Menu there will be an option for Appeals Status.  Providers will be able to just say "Appeal Status" or press 7.</a:t>
            </a:r>
          </a:p>
          <a:p>
            <a:r>
              <a:rPr lang="en-US" dirty="0"/>
              <a:t> </a:t>
            </a:r>
          </a:p>
          <a:p>
            <a:r>
              <a:rPr lang="en-US" dirty="0"/>
              <a:t>Once the correct NPI/PTAN/TIN, beneficiary's name and Medicare numbers and an acceptable DCN have been entered and authenticated, the call will continue on to the Part A Appeals Status.</a:t>
            </a:r>
          </a:p>
          <a:p>
            <a:r>
              <a:rPr lang="en-US" dirty="0"/>
              <a:t> </a:t>
            </a:r>
          </a:p>
          <a:p>
            <a:r>
              <a:rPr lang="en-US" dirty="0"/>
              <a:t>The following information may be returned to the caller:</a:t>
            </a:r>
          </a:p>
          <a:p>
            <a:r>
              <a:rPr lang="en-US" dirty="0"/>
              <a:t> </a:t>
            </a:r>
          </a:p>
          <a:p>
            <a:pPr lvl="0"/>
            <a:r>
              <a:rPr lang="en-US" dirty="0"/>
              <a:t>No appeal in the system for that DCN</a:t>
            </a:r>
          </a:p>
          <a:p>
            <a:pPr lvl="1"/>
            <a:r>
              <a:rPr lang="en-US" dirty="0"/>
              <a:t>Wait a few days and try again. If appeal is still not located in the system after 10 days, please contact our Provider Contact Center using the information in the Contact Us section of our website at </a:t>
            </a:r>
            <a:r>
              <a:rPr lang="en-US" u="sng" dirty="0">
                <a:hlinkClick r:id="rId3"/>
              </a:rPr>
              <a:t>http://www.NGSMedicare.com</a:t>
            </a:r>
            <a:r>
              <a:rPr lang="en-US" dirty="0"/>
              <a:t> </a:t>
            </a:r>
          </a:p>
          <a:p>
            <a:pPr lvl="0"/>
            <a:r>
              <a:rPr lang="en-US" dirty="0"/>
              <a:t>Appeals receipt date</a:t>
            </a:r>
          </a:p>
          <a:p>
            <a:pPr lvl="0"/>
            <a:r>
              <a:rPr lang="en-US" dirty="0"/>
              <a:t>Appeal finalized on (date) </a:t>
            </a:r>
          </a:p>
          <a:p>
            <a:pPr lvl="1"/>
            <a:r>
              <a:rPr lang="en-US" dirty="0"/>
              <a:t>Letter regarding determination was sent on (date)</a:t>
            </a:r>
          </a:p>
          <a:p>
            <a:pPr lvl="1"/>
            <a:r>
              <a:rPr lang="en-US" dirty="0"/>
              <a:t>If no letter was mailed, refer to remittance advice for claim details</a:t>
            </a:r>
          </a:p>
          <a:p>
            <a:pPr lvl="0"/>
            <a:r>
              <a:rPr lang="en-US" dirty="0"/>
              <a:t>Appeal pending</a:t>
            </a:r>
          </a:p>
          <a:p>
            <a:pPr lvl="1"/>
            <a:r>
              <a:rPr lang="en-US" dirty="0"/>
              <a:t>Refer to the website for contractor Appeal processing time frame requirements in the CMS Internet Only Manual 100-04, Chapter 29 </a:t>
            </a:r>
            <a:r>
              <a:rPr lang="en-US" u="sng" dirty="0">
                <a:hlinkClick r:id="rId4"/>
              </a:rPr>
              <a:t>https://www.cms.gov/Regulations-and-Guidance/Guidance/Manuals/downloads/clm104c29.pdf</a:t>
            </a:r>
            <a:r>
              <a:rPr lang="en-US" dirty="0"/>
              <a:t> </a:t>
            </a:r>
          </a:p>
          <a:p>
            <a:r>
              <a:rPr lang="en-US" dirty="0"/>
              <a:t> </a:t>
            </a:r>
          </a:p>
          <a:p>
            <a:r>
              <a:rPr lang="en-US" dirty="0"/>
              <a:t>For more information on Appeal levels and time limits, please refer to the Appeals section of our website - </a:t>
            </a:r>
            <a:r>
              <a:rPr lang="en-US" u="sng" dirty="0">
                <a:hlinkClick r:id="rId5"/>
              </a:rPr>
              <a:t>About Appeals</a:t>
            </a:r>
            <a:r>
              <a:rPr lang="en-US" dirty="0"/>
              <a:t>. You can also view this information by going to </a:t>
            </a:r>
            <a:r>
              <a:rPr lang="en-US" u="sng" dirty="0">
                <a:hlinkClick r:id="rId3"/>
              </a:rPr>
              <a:t>http://www.NGSMedicare.com</a:t>
            </a:r>
            <a:r>
              <a:rPr lang="en-US" dirty="0"/>
              <a:t> and clicking on the Claims and Appeals </a:t>
            </a:r>
            <a:r>
              <a:rPr lang="en-US" dirty="0" err="1"/>
              <a:t>megatab</a:t>
            </a:r>
            <a:r>
              <a:rPr lang="en-US" dirty="0"/>
              <a:t> from the top navigation bar of the Part A home page.</a:t>
            </a:r>
          </a:p>
          <a:p>
            <a:r>
              <a:rPr lang="en-US" dirty="0"/>
              <a:t> </a:t>
            </a:r>
          </a:p>
          <a:p>
            <a:pPr eaLnBrk="1" hangingPunct="1">
              <a:spcBef>
                <a:spcPct val="0"/>
              </a:spcBef>
            </a:pPr>
            <a:endParaRPr lang="en-US" altLang="en-US" dirty="0" smtClean="0"/>
          </a:p>
        </p:txBody>
      </p:sp>
      <p:sp>
        <p:nvSpPr>
          <p:cNvPr id="109572"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09" indent="-285734">
              <a:defRPr>
                <a:solidFill>
                  <a:schemeClr val="tx1"/>
                </a:solidFill>
                <a:latin typeface="Arial" charset="0"/>
              </a:defRPr>
            </a:lvl2pPr>
            <a:lvl3pPr marL="1142937" indent="-228587">
              <a:defRPr>
                <a:solidFill>
                  <a:schemeClr val="tx1"/>
                </a:solidFill>
                <a:latin typeface="Arial" charset="0"/>
              </a:defRPr>
            </a:lvl3pPr>
            <a:lvl4pPr marL="1600111" indent="-228587">
              <a:defRPr>
                <a:solidFill>
                  <a:schemeClr val="tx1"/>
                </a:solidFill>
                <a:latin typeface="Arial" charset="0"/>
              </a:defRPr>
            </a:lvl4pPr>
            <a:lvl5pPr marL="2057287" indent="-228587">
              <a:defRPr>
                <a:solidFill>
                  <a:schemeClr val="tx1"/>
                </a:solidFill>
                <a:latin typeface="Arial" charset="0"/>
              </a:defRPr>
            </a:lvl5pPr>
            <a:lvl6pPr marL="2514461" indent="-228587" defTabSz="912762" fontAlgn="base">
              <a:spcBef>
                <a:spcPct val="0"/>
              </a:spcBef>
              <a:spcAft>
                <a:spcPct val="0"/>
              </a:spcAft>
              <a:defRPr>
                <a:solidFill>
                  <a:schemeClr val="tx1"/>
                </a:solidFill>
                <a:latin typeface="Arial" charset="0"/>
              </a:defRPr>
            </a:lvl6pPr>
            <a:lvl7pPr marL="2971635" indent="-228587" defTabSz="912762" fontAlgn="base">
              <a:spcBef>
                <a:spcPct val="0"/>
              </a:spcBef>
              <a:spcAft>
                <a:spcPct val="0"/>
              </a:spcAft>
              <a:defRPr>
                <a:solidFill>
                  <a:schemeClr val="tx1"/>
                </a:solidFill>
                <a:latin typeface="Arial" charset="0"/>
              </a:defRPr>
            </a:lvl7pPr>
            <a:lvl8pPr marL="3428811" indent="-228587" defTabSz="912762" fontAlgn="base">
              <a:spcBef>
                <a:spcPct val="0"/>
              </a:spcBef>
              <a:spcAft>
                <a:spcPct val="0"/>
              </a:spcAft>
              <a:defRPr>
                <a:solidFill>
                  <a:schemeClr val="tx1"/>
                </a:solidFill>
                <a:latin typeface="Arial" charset="0"/>
              </a:defRPr>
            </a:lvl8pPr>
            <a:lvl9pPr marL="3885985" indent="-228587" defTabSz="912762" fontAlgn="base">
              <a:spcBef>
                <a:spcPct val="0"/>
              </a:spcBef>
              <a:spcAft>
                <a:spcPct val="0"/>
              </a:spcAft>
              <a:defRPr>
                <a:solidFill>
                  <a:schemeClr val="tx1"/>
                </a:solidFill>
                <a:latin typeface="Arial" charset="0"/>
              </a:defRPr>
            </a:lvl9pPr>
          </a:lstStyle>
          <a:p>
            <a:pPr>
              <a:defRPr/>
            </a:pPr>
            <a:fld id="{6C6D1DA1-2CDB-40A1-A078-B611D1DE93CF}" type="slidenum">
              <a:rPr lang="en-US" altLang="en-US" smtClean="0">
                <a:solidFill>
                  <a:prstClr val="black"/>
                </a:solidFill>
                <a:latin typeface="Calibri" pitchFamily="34" charset="0"/>
              </a:rPr>
              <a:pPr>
                <a:defRPr/>
              </a:pPr>
              <a:t>58</a:t>
            </a:fld>
            <a:endParaRPr lang="en-US" altLang="en-US" smtClean="0">
              <a:solidFill>
                <a:prstClr val="black"/>
              </a:solidFill>
              <a:latin typeface="Calibri"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59</a:t>
            </a:fld>
            <a:endParaRPr lang="en-US"/>
          </a:p>
        </p:txBody>
      </p:sp>
    </p:spTree>
    <p:extLst>
      <p:ext uri="{BB962C8B-B14F-4D97-AF65-F5344CB8AC3E}">
        <p14:creationId xmlns:p14="http://schemas.microsoft.com/office/powerpoint/2010/main" xmlns="" val="9115273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60</a:t>
            </a:fld>
            <a:endParaRPr lang="en-US"/>
          </a:p>
        </p:txBody>
      </p:sp>
    </p:spTree>
    <p:extLst>
      <p:ext uri="{BB962C8B-B14F-4D97-AF65-F5344CB8AC3E}">
        <p14:creationId xmlns:p14="http://schemas.microsoft.com/office/powerpoint/2010/main" xmlns="" val="28680517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New Cost Saving </a:t>
            </a:r>
            <a:r>
              <a:rPr lang="en-US" sz="1200" b="1" kern="1200" dirty="0" err="1" smtClean="0">
                <a:solidFill>
                  <a:schemeClr val="tx1"/>
                </a:solidFill>
                <a:effectLst/>
                <a:latin typeface="+mn-lt"/>
                <a:ea typeface="+mn-ea"/>
                <a:cs typeface="+mn-cs"/>
              </a:rPr>
              <a:t>NGSConnex</a:t>
            </a:r>
            <a:r>
              <a:rPr lang="en-US" sz="1200" b="1" kern="1200" dirty="0" smtClean="0">
                <a:solidFill>
                  <a:schemeClr val="tx1"/>
                </a:solidFill>
                <a:effectLst/>
                <a:latin typeface="+mn-lt"/>
                <a:ea typeface="+mn-ea"/>
                <a:cs typeface="+mn-cs"/>
              </a:rPr>
              <a:t> Enhancement: Responding to Additional Documentation Requests</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Part A providers now have the ability to submit documentation in response to an additional documentation request (ADR) electronically through your self-service portal, </a:t>
            </a:r>
            <a:r>
              <a:rPr lang="en-US" sz="1200" kern="1200" dirty="0" err="1" smtClean="0">
                <a:solidFill>
                  <a:schemeClr val="tx1"/>
                </a:solidFill>
                <a:effectLst/>
                <a:latin typeface="+mn-lt"/>
                <a:ea typeface="+mn-ea"/>
                <a:cs typeface="+mn-cs"/>
              </a:rPr>
              <a:t>NGSConnex</a:t>
            </a:r>
            <a:r>
              <a:rPr lang="en-US" sz="1200" kern="1200" dirty="0" smtClean="0">
                <a:solidFill>
                  <a:schemeClr val="tx1"/>
                </a:solidFill>
                <a:effectLst/>
                <a:latin typeface="+mn-lt"/>
                <a:ea typeface="+mn-ea"/>
                <a:cs typeface="+mn-cs"/>
              </a:rPr>
              <a:t>. This new feature allows Part A providers to respond to an ADR online. With just a few clicks you can upload the requested documentation and submit the documentation through the </a:t>
            </a:r>
            <a:r>
              <a:rPr lang="en-US" sz="1200" u="sng" kern="1200" dirty="0" err="1" smtClean="0">
                <a:solidFill>
                  <a:schemeClr val="tx1"/>
                </a:solidFill>
                <a:effectLst/>
                <a:latin typeface="+mn-lt"/>
                <a:ea typeface="+mn-ea"/>
                <a:cs typeface="+mn-cs"/>
                <a:hlinkClick r:id="rId3" tooltip="NGSConnex"/>
              </a:rPr>
              <a:t>NGSConnex</a:t>
            </a:r>
            <a:r>
              <a:rPr lang="en-US" sz="1200" kern="1200" dirty="0" smtClean="0">
                <a:solidFill>
                  <a:schemeClr val="tx1"/>
                </a:solidFill>
                <a:effectLst/>
                <a:latin typeface="+mn-lt"/>
                <a:ea typeface="+mn-ea"/>
                <a:cs typeface="+mn-cs"/>
              </a:rPr>
              <a:t> website thus saving you time and money associated with printing and mailing or faxing documentation.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You will find step-by-step instructions on how to submit ADR documentation within the </a:t>
            </a:r>
            <a:r>
              <a:rPr lang="en-US" sz="1200" u="sng" kern="1200" dirty="0" smtClean="0">
                <a:solidFill>
                  <a:schemeClr val="tx1"/>
                </a:solidFill>
                <a:effectLst/>
                <a:latin typeface="+mn-lt"/>
                <a:ea typeface="+mn-ea"/>
                <a:cs typeface="+mn-cs"/>
                <a:hlinkClick r:id="rId4" tooltip="Quick Steps Job Aid"/>
              </a:rPr>
              <a:t>Quick Steps Job Aid</a:t>
            </a:r>
            <a:r>
              <a:rPr lang="en-US" sz="1200" kern="1200" dirty="0" smtClean="0">
                <a:solidFill>
                  <a:schemeClr val="tx1"/>
                </a:solidFill>
                <a:effectLst/>
                <a:latin typeface="+mn-lt"/>
                <a:ea typeface="+mn-ea"/>
                <a:cs typeface="+mn-cs"/>
              </a:rPr>
              <a:t> posted on the home page of </a:t>
            </a:r>
            <a:r>
              <a:rPr lang="en-US" sz="1200" kern="1200" dirty="0" err="1" smtClean="0">
                <a:solidFill>
                  <a:schemeClr val="tx1"/>
                </a:solidFill>
                <a:effectLst/>
                <a:latin typeface="+mn-lt"/>
                <a:ea typeface="+mn-ea"/>
                <a:cs typeface="+mn-cs"/>
              </a:rPr>
              <a:t>NGSConnex</a:t>
            </a:r>
            <a:r>
              <a:rPr lang="en-US" sz="1200" kern="1200" dirty="0" smtClean="0">
                <a:solidFill>
                  <a:schemeClr val="tx1"/>
                </a:solidFill>
                <a:effectLst/>
                <a:latin typeface="+mn-lt"/>
                <a:ea typeface="+mn-ea"/>
                <a:cs typeface="+mn-cs"/>
              </a:rPr>
              <a:t>, under the </a:t>
            </a:r>
            <a:r>
              <a:rPr lang="en-US" sz="1200" b="1" kern="1200" dirty="0" smtClean="0">
                <a:solidFill>
                  <a:schemeClr val="tx1"/>
                </a:solidFill>
                <a:effectLst/>
                <a:latin typeface="+mn-lt"/>
                <a:ea typeface="+mn-ea"/>
                <a:cs typeface="+mn-cs"/>
              </a:rPr>
              <a:t>Links </a:t>
            </a:r>
            <a:r>
              <a:rPr lang="en-US" sz="1200" kern="1200" dirty="0" smtClean="0">
                <a:solidFill>
                  <a:schemeClr val="tx1"/>
                </a:solidFill>
                <a:effectLst/>
                <a:latin typeface="+mn-lt"/>
                <a:ea typeface="+mn-ea"/>
                <a:cs typeface="+mn-cs"/>
              </a:rPr>
              <a:t>section. </a:t>
            </a:r>
            <a:br>
              <a:rPr lang="en-US" sz="1200" kern="1200" dirty="0" smtClean="0">
                <a:solidFill>
                  <a:schemeClr val="tx1"/>
                </a:solidFill>
                <a:effectLst/>
                <a:latin typeface="+mn-lt"/>
                <a:ea typeface="+mn-ea"/>
                <a:cs typeface="+mn-cs"/>
              </a:rPr>
            </a:br>
            <a:r>
              <a:rPr lang="en-US" dirty="0" smtClean="0"/>
              <a:t>This webinar will provide Part A and Part B providers with detailed information on the </a:t>
            </a:r>
            <a:r>
              <a:rPr lang="en-US" dirty="0" err="1" smtClean="0"/>
              <a:t>NGSConnex</a:t>
            </a:r>
            <a:r>
              <a:rPr lang="en-US" dirty="0" smtClean="0"/>
              <a:t> system. </a:t>
            </a:r>
            <a:r>
              <a:rPr lang="en-US" dirty="0" err="1" smtClean="0"/>
              <a:t>NGSConnex</a:t>
            </a:r>
            <a:r>
              <a:rPr lang="en-US" dirty="0" smtClean="0"/>
              <a:t> is a web-based application that provides claim status, beneficiary eligibility, financial data, provider demographics, individual claim entry submissions, and the ability to submit redeterminations, </a:t>
            </a:r>
            <a:r>
              <a:rPr lang="en-US" dirty="0" err="1" smtClean="0"/>
              <a:t>reopenings</a:t>
            </a:r>
            <a:r>
              <a:rPr lang="en-US" dirty="0" smtClean="0"/>
              <a:t>, cost reports, and respond to ADR letters. During the webinar, we will review how to access </a:t>
            </a:r>
            <a:r>
              <a:rPr lang="en-US" dirty="0" err="1" smtClean="0"/>
              <a:t>NGSConnex</a:t>
            </a:r>
            <a:r>
              <a:rPr lang="en-US" dirty="0" smtClean="0"/>
              <a:t> along with an overview of the information available within the system.</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61</a:t>
            </a:fld>
            <a:endParaRPr lang="en-US"/>
          </a:p>
        </p:txBody>
      </p:sp>
    </p:spTree>
    <p:extLst>
      <p:ext uri="{BB962C8B-B14F-4D97-AF65-F5344CB8AC3E}">
        <p14:creationId xmlns:p14="http://schemas.microsoft.com/office/powerpoint/2010/main" xmlns="" val="3682413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a:t>
            </a:fld>
            <a:endParaRPr lang="en-US"/>
          </a:p>
        </p:txBody>
      </p:sp>
    </p:spTree>
    <p:extLst>
      <p:ext uri="{BB962C8B-B14F-4D97-AF65-F5344CB8AC3E}">
        <p14:creationId xmlns:p14="http://schemas.microsoft.com/office/powerpoint/2010/main" xmlns="" val="1090421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CMS Coverage &amp; Analysis Group would like to invite all users of the Medicare Coverage Database (MCD) to our upcoming MCD Lunch and Learn webinar series. This series will focus on MCD utilization as well as tips of the trade to assist users who work in the MCD. </a:t>
            </a:r>
          </a:p>
          <a:p>
            <a:r>
              <a:rPr lang="en-US" sz="1200" b="0" i="0" u="none" strike="noStrike" kern="1200" baseline="0" dirty="0" smtClean="0">
                <a:solidFill>
                  <a:schemeClr val="tx1"/>
                </a:solidFill>
                <a:latin typeface="+mn-lt"/>
                <a:ea typeface="+mn-ea"/>
                <a:cs typeface="+mn-cs"/>
              </a:rPr>
              <a:t>Each webinar has a specific focus in regard to the functions and features of the Database. The start time for all the webinars is 1 PM EST.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62</a:t>
            </a:fld>
            <a:endParaRPr lang="en-US"/>
          </a:p>
        </p:txBody>
      </p:sp>
    </p:spTree>
    <p:extLst>
      <p:ext uri="{BB962C8B-B14F-4D97-AF65-F5344CB8AC3E}">
        <p14:creationId xmlns:p14="http://schemas.microsoft.com/office/powerpoint/2010/main" xmlns="" val="7800328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63</a:t>
            </a:fld>
            <a:endParaRPr lang="en-US"/>
          </a:p>
        </p:txBody>
      </p:sp>
    </p:spTree>
    <p:extLst>
      <p:ext uri="{BB962C8B-B14F-4D97-AF65-F5344CB8AC3E}">
        <p14:creationId xmlns:p14="http://schemas.microsoft.com/office/powerpoint/2010/main" xmlns="" val="30183502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https://www.cms.gov/Medicare/Medicare-Fee-for-Service-Payment/HospitalOutpatientPPS/Downloads/PO-Modifier-FAQ-1-19-2016.pdf</a:t>
            </a:r>
          </a:p>
          <a:p>
            <a:endParaRPr lang="fr-FR" dirty="0" smtClean="0"/>
          </a:p>
          <a:p>
            <a:endParaRPr lang="fr-FR" dirty="0" smtClean="0"/>
          </a:p>
          <a:p>
            <a:r>
              <a:rPr lang="fr-FR" dirty="0" smtClean="0"/>
              <a:t>http://www.racmonitor.com/rac-enews/1907-new-claim-filing-requirements-for-hospital-based-off-campus-clinics.html</a:t>
            </a:r>
          </a:p>
          <a:p>
            <a:endParaRPr lang="fr-FR" dirty="0" smtClean="0"/>
          </a:p>
          <a:p>
            <a:r>
              <a:rPr lang="fr-FR" dirty="0" smtClean="0"/>
              <a:t>CMS IOM 100-04 </a:t>
            </a:r>
            <a:r>
              <a:rPr lang="fr-FR" dirty="0" err="1" smtClean="0"/>
              <a:t>Chapter</a:t>
            </a:r>
            <a:r>
              <a:rPr lang="fr-FR" dirty="0" smtClean="0"/>
              <a:t> 4 §20.6.11</a:t>
            </a:r>
          </a:p>
          <a:p>
            <a:endParaRPr lang="fr-FR" dirty="0" smtClean="0"/>
          </a:p>
          <a:p>
            <a:r>
              <a:rPr lang="fr-FR" dirty="0" smtClean="0"/>
              <a:t>MM9097: Page 8</a:t>
            </a:r>
          </a:p>
          <a:p>
            <a:r>
              <a:rPr lang="fr-FR" dirty="0" smtClean="0"/>
              <a:t>https://www.cms.gov/Outreach-and-Education/Medicare-Learning-Network-MLN/MLNMattersArticles/Downloads/MM9097.pdf</a:t>
            </a:r>
          </a:p>
          <a:p>
            <a:endParaRPr lang="fr-FR" dirty="0" smtClean="0"/>
          </a:p>
          <a:p>
            <a:r>
              <a:rPr lang="fr-FR" dirty="0" smtClean="0"/>
              <a:t>MM9205: Page 4</a:t>
            </a:r>
          </a:p>
          <a:p>
            <a:r>
              <a:rPr lang="fr-FR" dirty="0" smtClean="0"/>
              <a:t>https://www.cms.gov/Outreach-and-Education/Medicare-Learning-Network-MLN/MLNMattersArticles/Downloads/MM9205.pdf</a:t>
            </a: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64</a:t>
            </a:fld>
            <a:endParaRPr lang="en-US"/>
          </a:p>
        </p:txBody>
      </p:sp>
    </p:spTree>
    <p:extLst>
      <p:ext uri="{BB962C8B-B14F-4D97-AF65-F5344CB8AC3E}">
        <p14:creationId xmlns:p14="http://schemas.microsoft.com/office/powerpoint/2010/main" xmlns="" val="34068984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65</a:t>
            </a:fld>
            <a:endParaRPr lang="en-US"/>
          </a:p>
        </p:txBody>
      </p:sp>
    </p:spTree>
    <p:extLst>
      <p:ext uri="{BB962C8B-B14F-4D97-AF65-F5344CB8AC3E}">
        <p14:creationId xmlns:p14="http://schemas.microsoft.com/office/powerpoint/2010/main" xmlns="" val="17056258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1140"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912813" fontAlgn="base">
              <a:spcBef>
                <a:spcPct val="0"/>
              </a:spcBef>
              <a:spcAft>
                <a:spcPct val="0"/>
              </a:spcAft>
              <a:defRPr>
                <a:solidFill>
                  <a:schemeClr val="tx1"/>
                </a:solidFill>
                <a:latin typeface="Arial" charset="0"/>
              </a:defRPr>
            </a:lvl6pPr>
            <a:lvl7pPr marL="2971800" indent="-228600" defTabSz="912813" fontAlgn="base">
              <a:spcBef>
                <a:spcPct val="0"/>
              </a:spcBef>
              <a:spcAft>
                <a:spcPct val="0"/>
              </a:spcAft>
              <a:defRPr>
                <a:solidFill>
                  <a:schemeClr val="tx1"/>
                </a:solidFill>
                <a:latin typeface="Arial" charset="0"/>
              </a:defRPr>
            </a:lvl7pPr>
            <a:lvl8pPr marL="3429000" indent="-228600" defTabSz="912813" fontAlgn="base">
              <a:spcBef>
                <a:spcPct val="0"/>
              </a:spcBef>
              <a:spcAft>
                <a:spcPct val="0"/>
              </a:spcAft>
              <a:defRPr>
                <a:solidFill>
                  <a:schemeClr val="tx1"/>
                </a:solidFill>
                <a:latin typeface="Arial" charset="0"/>
              </a:defRPr>
            </a:lvl8pPr>
            <a:lvl9pPr marL="3886200" indent="-228600" defTabSz="912813" fontAlgn="base">
              <a:spcBef>
                <a:spcPct val="0"/>
              </a:spcBef>
              <a:spcAft>
                <a:spcPct val="0"/>
              </a:spcAft>
              <a:defRPr>
                <a:solidFill>
                  <a:schemeClr val="tx1"/>
                </a:solidFill>
                <a:latin typeface="Arial" charset="0"/>
              </a:defRPr>
            </a:lvl9pPr>
          </a:lstStyle>
          <a:p>
            <a:pPr defTabSz="912813" fontAlgn="base">
              <a:spcBef>
                <a:spcPct val="0"/>
              </a:spcBef>
              <a:spcAft>
                <a:spcPct val="0"/>
              </a:spcAft>
              <a:defRPr/>
            </a:pPr>
            <a:fld id="{116A8420-FF62-49C4-887A-0FACB4D3DC6D}" type="slidenum">
              <a:rPr lang="en-US" altLang="en-US" smtClean="0">
                <a:latin typeface="Calibri" pitchFamily="34" charset="0"/>
              </a:rPr>
              <a:pPr defTabSz="912813" fontAlgn="base">
                <a:spcBef>
                  <a:spcPct val="0"/>
                </a:spcBef>
                <a:spcAft>
                  <a:spcPct val="0"/>
                </a:spcAft>
                <a:defRPr/>
              </a:pPr>
              <a:t>66</a:t>
            </a:fld>
            <a:endParaRPr lang="en-US" altLang="en-US" smtClean="0">
              <a:latin typeface="Calibri"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67</a:t>
            </a:fld>
            <a:endParaRPr lang="en-US"/>
          </a:p>
        </p:txBody>
      </p:sp>
    </p:spTree>
    <p:extLst>
      <p:ext uri="{BB962C8B-B14F-4D97-AF65-F5344CB8AC3E}">
        <p14:creationId xmlns:p14="http://schemas.microsoft.com/office/powerpoint/2010/main" xmlns="" val="36415150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68</a:t>
            </a:fld>
            <a:endParaRPr lang="en-US"/>
          </a:p>
        </p:txBody>
      </p:sp>
    </p:spTree>
    <p:extLst>
      <p:ext uri="{BB962C8B-B14F-4D97-AF65-F5344CB8AC3E}">
        <p14:creationId xmlns:p14="http://schemas.microsoft.com/office/powerpoint/2010/main" xmlns="" val="14163031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69</a:t>
            </a:fld>
            <a:endParaRPr lang="en-US"/>
          </a:p>
        </p:txBody>
      </p:sp>
    </p:spTree>
    <p:extLst>
      <p:ext uri="{BB962C8B-B14F-4D97-AF65-F5344CB8AC3E}">
        <p14:creationId xmlns:p14="http://schemas.microsoft.com/office/powerpoint/2010/main" xmlns="" val="20392350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70</a:t>
            </a:fld>
            <a:endParaRPr lang="en-US"/>
          </a:p>
        </p:txBody>
      </p:sp>
    </p:spTree>
    <p:extLst>
      <p:ext uri="{BB962C8B-B14F-4D97-AF65-F5344CB8AC3E}">
        <p14:creationId xmlns:p14="http://schemas.microsoft.com/office/powerpoint/2010/main" xmlns="" val="21716210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71</a:t>
            </a:fld>
            <a:endParaRPr lang="en-US"/>
          </a:p>
        </p:txBody>
      </p:sp>
    </p:spTree>
    <p:extLst>
      <p:ext uri="{BB962C8B-B14F-4D97-AF65-F5344CB8AC3E}">
        <p14:creationId xmlns:p14="http://schemas.microsoft.com/office/powerpoint/2010/main" xmlns="" val="3415378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a:t>
            </a:fld>
            <a:endParaRPr lang="en-US"/>
          </a:p>
        </p:txBody>
      </p:sp>
    </p:spTree>
    <p:extLst>
      <p:ext uri="{BB962C8B-B14F-4D97-AF65-F5344CB8AC3E}">
        <p14:creationId xmlns:p14="http://schemas.microsoft.com/office/powerpoint/2010/main" xmlns="" val="19658441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72</a:t>
            </a:fld>
            <a:endParaRPr lang="en-US"/>
          </a:p>
        </p:txBody>
      </p:sp>
    </p:spTree>
    <p:extLst>
      <p:ext uri="{BB962C8B-B14F-4D97-AF65-F5344CB8AC3E}">
        <p14:creationId xmlns:p14="http://schemas.microsoft.com/office/powerpoint/2010/main" xmlns="" val="42190071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2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80972ADA-09DB-42DA-A193-DD9A885AF209}" type="slidenum">
              <a:rPr lang="en-US" smtClean="0"/>
              <a:pPr>
                <a:defRPr/>
              </a:pPr>
              <a:t>73</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74</a:t>
            </a:fld>
            <a:endParaRPr lang="en-US"/>
          </a:p>
        </p:txBody>
      </p:sp>
    </p:spTree>
    <p:extLst>
      <p:ext uri="{BB962C8B-B14F-4D97-AF65-F5344CB8AC3E}">
        <p14:creationId xmlns:p14="http://schemas.microsoft.com/office/powerpoint/2010/main" xmlns="" val="5638907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75</a:t>
            </a:fld>
            <a:endParaRPr lang="en-US"/>
          </a:p>
        </p:txBody>
      </p:sp>
    </p:spTree>
    <p:extLst>
      <p:ext uri="{BB962C8B-B14F-4D97-AF65-F5344CB8AC3E}">
        <p14:creationId xmlns:p14="http://schemas.microsoft.com/office/powerpoint/2010/main" xmlns="" val="33916240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76</a:t>
            </a:fld>
            <a:endParaRPr lang="en-US"/>
          </a:p>
        </p:txBody>
      </p:sp>
    </p:spTree>
    <p:extLst>
      <p:ext uri="{BB962C8B-B14F-4D97-AF65-F5344CB8AC3E}">
        <p14:creationId xmlns:p14="http://schemas.microsoft.com/office/powerpoint/2010/main" xmlns="" val="12358429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77</a:t>
            </a:fld>
            <a:endParaRPr lang="en-US"/>
          </a:p>
        </p:txBody>
      </p:sp>
    </p:spTree>
    <p:extLst>
      <p:ext uri="{BB962C8B-B14F-4D97-AF65-F5344CB8AC3E}">
        <p14:creationId xmlns:p14="http://schemas.microsoft.com/office/powerpoint/2010/main" xmlns="" val="2011807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BC344-97E4-41EA-A19A-734BE2A98BEB}" type="slidenum">
              <a:rPr lang="en-US" smtClean="0"/>
              <a:pPr/>
              <a:t>8</a:t>
            </a:fld>
            <a:endParaRPr lang="en-US"/>
          </a:p>
        </p:txBody>
      </p:sp>
    </p:spTree>
    <p:extLst>
      <p:ext uri="{BB962C8B-B14F-4D97-AF65-F5344CB8AC3E}">
        <p14:creationId xmlns:p14="http://schemas.microsoft.com/office/powerpoint/2010/main" xmlns="" val="325070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UB-04 form (CMS Form 1450), or the 837i electronic submission, for each service provided at these locations</a:t>
            </a:r>
            <a:endParaRPr lang="en-US" sz="1200" b="0" i="0" u="none" strike="noStrike" kern="1200" baseline="0" dirty="0" smtClean="0">
              <a:solidFill>
                <a:schemeClr val="tx1"/>
              </a:solidFill>
              <a:latin typeface="+mn-lt"/>
              <a:ea typeface="+mn-ea"/>
              <a:cs typeface="+mn-cs"/>
            </a:endParaRPr>
          </a:p>
          <a:p>
            <a:endParaRPr lang="en-US" dirty="0" smtClean="0"/>
          </a:p>
          <a:p>
            <a:r>
              <a:rPr lang="en-US" dirty="0" smtClean="0"/>
              <a:t>No payment impact at this time, but CMS hopes to use it to show the frequency and types of services performed in off-campus, provider-based outpatient departments.</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pPr/>
              <a:t>9</a:t>
            </a:fld>
            <a:endParaRPr lang="en-US"/>
          </a:p>
        </p:txBody>
      </p:sp>
    </p:spTree>
    <p:extLst>
      <p:ext uri="{BB962C8B-B14F-4D97-AF65-F5344CB8AC3E}">
        <p14:creationId xmlns:p14="http://schemas.microsoft.com/office/powerpoint/2010/main" xmlns="" val="1587144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_CMS">
    <p:bg>
      <p:bgPr>
        <a:blipFill dpi="0" rotWithShape="1">
          <a:blip r:embed="rId2" cstate="print">
            <a:lum/>
          </a:blip>
          <a:srcRect/>
          <a:stretch>
            <a:fillRect t="-2000" b="-2000"/>
          </a:stretch>
        </a:blipFill>
        <a:effectLst/>
      </p:bgPr>
    </p:bg>
    <p:spTree>
      <p:nvGrpSpPr>
        <p:cNvPr id="1" name=""/>
        <p:cNvGrpSpPr/>
        <p:nvPr/>
      </p:nvGrpSpPr>
      <p:grpSpPr>
        <a:xfrm>
          <a:off x="0" y="0"/>
          <a:ext cx="0" cy="0"/>
          <a:chOff x="0" y="0"/>
          <a:chExt cx="0" cy="0"/>
        </a:xfrm>
      </p:grpSpPr>
      <p:sp>
        <p:nvSpPr>
          <p:cNvPr id="17" name="Title 1"/>
          <p:cNvSpPr>
            <a:spLocks noGrp="1"/>
          </p:cNvSpPr>
          <p:nvPr>
            <p:ph type="ctrTitle"/>
          </p:nvPr>
        </p:nvSpPr>
        <p:spPr>
          <a:xfrm>
            <a:off x="124691" y="4015571"/>
            <a:ext cx="8866909" cy="1166029"/>
          </a:xfrm>
          <a:prstGeom prst="rect">
            <a:avLst/>
          </a:prstGeom>
        </p:spPr>
        <p:txBody>
          <a:bodyPr lIns="82058" tIns="41029" rIns="82058" bIns="41029" anchor="t">
            <a:normAutofit/>
          </a:bodyPr>
          <a:lstStyle>
            <a:lvl1pPr algn="l">
              <a:defRPr sz="3600">
                <a:solidFill>
                  <a:schemeClr val="accent1"/>
                </a:solidFill>
              </a:defRPr>
            </a:lvl1pPr>
          </a:lstStyle>
          <a:p>
            <a:r>
              <a:rPr lang="en-US" smtClean="0"/>
              <a:t>Click to edit Master title style</a:t>
            </a:r>
            <a:endParaRPr lang="en-US" dirty="0"/>
          </a:p>
        </p:txBody>
      </p:sp>
      <p:sp>
        <p:nvSpPr>
          <p:cNvPr id="7" name="Rectangle 3"/>
          <p:cNvSpPr>
            <a:spLocks noGrp="1" noChangeArrowheads="1"/>
          </p:cNvSpPr>
          <p:nvPr>
            <p:ph type="subTitle" idx="1"/>
          </p:nvPr>
        </p:nvSpPr>
        <p:spPr>
          <a:xfrm>
            <a:off x="138546" y="5257799"/>
            <a:ext cx="5818909" cy="527237"/>
          </a:xfrm>
          <a:prstGeom prst="rect">
            <a:avLst/>
          </a:prstGeom>
        </p:spPr>
        <p:txBody>
          <a:bodyPr lIns="82058" tIns="41029" rIns="82058" bIns="41029"/>
          <a:lstStyle>
            <a:lvl1pPr marL="0" indent="0" algn="l">
              <a:buFontTx/>
              <a:buNone/>
              <a:defRPr sz="2500">
                <a:solidFill>
                  <a:schemeClr val="bg1"/>
                </a:solidFill>
                <a:latin typeface="+mj-lt"/>
              </a:defRPr>
            </a:lvl1pPr>
          </a:lstStyle>
          <a:p>
            <a:r>
              <a:rPr lang="en-US" smtClean="0"/>
              <a:t>Click to edit Master subtitle style</a:t>
            </a:r>
            <a:endParaRPr lang="en-US" dirty="0"/>
          </a:p>
        </p:txBody>
      </p:sp>
      <p:pic>
        <p:nvPicPr>
          <p:cNvPr id="10" name="Picture 9" descr="Logo for Medicare University"/>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46364" y="329834"/>
            <a:ext cx="2050473" cy="889366"/>
          </a:xfrm>
          <a:prstGeom prst="rect">
            <a:avLst/>
          </a:prstGeom>
        </p:spPr>
      </p:pic>
      <p:pic>
        <p:nvPicPr>
          <p:cNvPr id="12" name="Picture 11" descr="Logo for National Government Services"/>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303819" y="329835"/>
            <a:ext cx="2635708" cy="679939"/>
          </a:xfrm>
          <a:prstGeom prst="rect">
            <a:avLst/>
          </a:prstGeom>
        </p:spPr>
      </p:pic>
      <p:sp>
        <p:nvSpPr>
          <p:cNvPr id="8" name="Rectangle 6"/>
          <p:cNvSpPr>
            <a:spLocks noChangeArrowheads="1"/>
          </p:cNvSpPr>
          <p:nvPr userDrawn="1"/>
        </p:nvSpPr>
        <p:spPr bwMode="auto">
          <a:xfrm>
            <a:off x="0" y="3948000"/>
            <a:ext cx="9144000" cy="18288"/>
          </a:xfrm>
          <a:prstGeom prst="rect">
            <a:avLst/>
          </a:prstGeom>
          <a:solidFill>
            <a:srgbClr val="FFC94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91429" tIns="45714" rIns="91429" bIns="45714"/>
          <a:lstStyle/>
          <a:p>
            <a:pPr defTabSz="966675"/>
            <a:endParaRPr lang="en-US">
              <a:solidFill>
                <a:srgbClr val="454545"/>
              </a:solidFill>
            </a:endParaRPr>
          </a:p>
        </p:txBody>
      </p:sp>
      <p:sp>
        <p:nvSpPr>
          <p:cNvPr id="18" name="Text Placeholder 2"/>
          <p:cNvSpPr>
            <a:spLocks noGrp="1"/>
          </p:cNvSpPr>
          <p:nvPr>
            <p:ph type="body" sz="quarter" idx="10" hasCustomPrompt="1"/>
          </p:nvPr>
        </p:nvSpPr>
        <p:spPr>
          <a:xfrm>
            <a:off x="16721" y="6538994"/>
            <a:ext cx="1316182" cy="263590"/>
          </a:xfrm>
          <a:prstGeom prst="rect">
            <a:avLst/>
          </a:prstGeom>
        </p:spPr>
        <p:txBody>
          <a:bodyPr lIns="82058" tIns="41029" rIns="82058" bIns="41029">
            <a:no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 ctrl no.</a:t>
            </a:r>
            <a:endParaRPr lang="en-US" dirty="0"/>
          </a:p>
        </p:txBody>
      </p:sp>
      <p:pic>
        <p:nvPicPr>
          <p:cNvPr id="5" name="Picture 4" descr="Logo for the Centers for Medicare &amp; Medicaid Services (CMS)"/>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7342909" y="5980044"/>
            <a:ext cx="1469945" cy="548735"/>
          </a:xfrm>
          <a:prstGeom prst="rect">
            <a:avLst/>
          </a:prstGeom>
        </p:spPr>
      </p:pic>
    </p:spTree>
    <p:extLst>
      <p:ext uri="{BB962C8B-B14F-4D97-AF65-F5344CB8AC3E}">
        <p14:creationId xmlns:p14="http://schemas.microsoft.com/office/powerpoint/2010/main" xmlns="" val="386632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CMS">
    <p:bg>
      <p:bgPr>
        <a:blipFill dpi="0" rotWithShape="1">
          <a:blip r:embed="rId2" cstate="print">
            <a:lum/>
          </a:blip>
          <a:srcRect/>
          <a:stretch>
            <a:fillRect l="-8000" r="-8000"/>
          </a:stretch>
        </a:blipFill>
        <a:effectLst/>
      </p:bgPr>
    </p:bg>
    <p:spTree>
      <p:nvGrpSpPr>
        <p:cNvPr id="1" name=""/>
        <p:cNvGrpSpPr/>
        <p:nvPr/>
      </p:nvGrpSpPr>
      <p:grpSpPr>
        <a:xfrm>
          <a:off x="0" y="0"/>
          <a:ext cx="0" cy="0"/>
          <a:chOff x="0" y="0"/>
          <a:chExt cx="0" cy="0"/>
        </a:xfrm>
      </p:grpSpPr>
      <p:sp>
        <p:nvSpPr>
          <p:cNvPr id="13" name="Rectangle 12"/>
          <p:cNvSpPr/>
          <p:nvPr userDrawn="1"/>
        </p:nvSpPr>
        <p:spPr>
          <a:xfrm rot="5400000">
            <a:off x="3664323" y="235321"/>
            <a:ext cx="1815353" cy="9144005"/>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8100000" scaled="1"/>
            <a:tileRect/>
          </a:gra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18" tIns="45710" rIns="91418" bIns="45710" anchor="t"/>
          <a:lstStyle/>
          <a:p>
            <a:pPr marL="102573">
              <a:spcAft>
                <a:spcPts val="538"/>
              </a:spcAft>
              <a:defRPr/>
            </a:pPr>
            <a:endParaRPr lang="en-US" sz="1400" dirty="0" smtClean="0">
              <a:cs typeface="Arial" pitchFamily="34" charset="0"/>
            </a:endParaRPr>
          </a:p>
        </p:txBody>
      </p:sp>
      <p:sp>
        <p:nvSpPr>
          <p:cNvPr id="9" name="Title 1"/>
          <p:cNvSpPr>
            <a:spLocks noGrp="1"/>
          </p:cNvSpPr>
          <p:nvPr>
            <p:ph type="ctrTitle"/>
          </p:nvPr>
        </p:nvSpPr>
        <p:spPr>
          <a:xfrm>
            <a:off x="138546" y="3962400"/>
            <a:ext cx="8866909" cy="1143000"/>
          </a:xfrm>
          <a:prstGeom prst="rect">
            <a:avLst/>
          </a:prstGeom>
        </p:spPr>
        <p:txBody>
          <a:bodyPr lIns="82058" tIns="41029" rIns="82058" bIns="41029" anchor="t"/>
          <a:lstStyle>
            <a:lvl1pPr algn="l">
              <a:lnSpc>
                <a:spcPts val="4487"/>
              </a:lnSpc>
              <a:defRPr>
                <a:solidFill>
                  <a:schemeClr val="bg1"/>
                </a:solidFill>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138546" y="5170052"/>
            <a:ext cx="5818909" cy="467528"/>
          </a:xfrm>
          <a:prstGeom prst="rect">
            <a:avLst/>
          </a:prstGeom>
        </p:spPr>
        <p:txBody>
          <a:bodyPr lIns="82058" tIns="41029" rIns="82058" bIns="41029"/>
          <a:lstStyle>
            <a:lvl1pPr marL="0" indent="0" algn="l">
              <a:buFontTx/>
              <a:buNone/>
              <a:defRPr sz="2500">
                <a:solidFill>
                  <a:schemeClr val="tx2"/>
                </a:solidFill>
                <a:latin typeface="+mj-lt"/>
              </a:defRPr>
            </a:lvl1pPr>
          </a:lstStyle>
          <a:p>
            <a:r>
              <a:rPr lang="en-US" smtClean="0"/>
              <a:t>Click to edit Master subtitle style</a:t>
            </a:r>
            <a:endParaRPr lang="en-US" dirty="0"/>
          </a:p>
        </p:txBody>
      </p:sp>
      <p:sp>
        <p:nvSpPr>
          <p:cNvPr id="2" name="Rectangle 1"/>
          <p:cNvSpPr/>
          <p:nvPr userDrawn="1"/>
        </p:nvSpPr>
        <p:spPr>
          <a:xfrm>
            <a:off x="0" y="0"/>
            <a:ext cx="9144000" cy="12774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algn="ctr"/>
            <a:endParaRPr lang="en-US"/>
          </a:p>
        </p:txBody>
      </p:sp>
      <p:pic>
        <p:nvPicPr>
          <p:cNvPr id="16" name="Picture 15" descr="Logo for National Government Services"/>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6303819" y="281343"/>
            <a:ext cx="2635708" cy="679939"/>
          </a:xfrm>
          <a:prstGeom prst="rect">
            <a:avLst/>
          </a:prstGeom>
        </p:spPr>
      </p:pic>
      <p:pic>
        <p:nvPicPr>
          <p:cNvPr id="12" name="Picture 11" descr="Logo for Medicare University"/>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346364" y="281342"/>
            <a:ext cx="2050473" cy="889366"/>
          </a:xfrm>
          <a:prstGeom prst="rect">
            <a:avLst/>
          </a:prstGeom>
        </p:spPr>
      </p:pic>
      <p:sp>
        <p:nvSpPr>
          <p:cNvPr id="8" name="Rectangle 6"/>
          <p:cNvSpPr>
            <a:spLocks noChangeArrowheads="1"/>
          </p:cNvSpPr>
          <p:nvPr userDrawn="1"/>
        </p:nvSpPr>
        <p:spPr bwMode="auto">
          <a:xfrm>
            <a:off x="0" y="1259183"/>
            <a:ext cx="9144000" cy="18288"/>
          </a:xfrm>
          <a:prstGeom prst="rect">
            <a:avLst/>
          </a:prstGeom>
          <a:solidFill>
            <a:srgbClr val="FFC94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91429" tIns="45714" rIns="91429" bIns="45714"/>
          <a:lstStyle/>
          <a:p>
            <a:pPr defTabSz="966675"/>
            <a:endParaRPr lang="en-US">
              <a:solidFill>
                <a:srgbClr val="454545"/>
              </a:solidFill>
            </a:endParaRPr>
          </a:p>
        </p:txBody>
      </p:sp>
      <p:sp>
        <p:nvSpPr>
          <p:cNvPr id="18" name="Text Placeholder 2"/>
          <p:cNvSpPr>
            <a:spLocks noGrp="1"/>
          </p:cNvSpPr>
          <p:nvPr>
            <p:ph type="body" sz="quarter" idx="10" hasCustomPrompt="1"/>
          </p:nvPr>
        </p:nvSpPr>
        <p:spPr>
          <a:xfrm>
            <a:off x="16721" y="6538994"/>
            <a:ext cx="1316182" cy="263590"/>
          </a:xfrm>
          <a:prstGeom prst="rect">
            <a:avLst/>
          </a:prstGeom>
        </p:spPr>
        <p:txBody>
          <a:bodyPr lIns="82058" tIns="41029" rIns="82058" bIns="41029">
            <a:no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 ctrl no.</a:t>
            </a:r>
            <a:endParaRPr lang="en-US" dirty="0"/>
          </a:p>
        </p:txBody>
      </p:sp>
      <p:pic>
        <p:nvPicPr>
          <p:cNvPr id="15" name="Picture 14" descr="Logo for the Centers for Medicare &amp; Medicaid Services (CMS)"/>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7368737" y="6056244"/>
            <a:ext cx="1440875" cy="482750"/>
          </a:xfrm>
          <a:prstGeom prst="rect">
            <a:avLst/>
          </a:prstGeom>
        </p:spPr>
      </p:pic>
    </p:spTree>
    <p:extLst>
      <p:ext uri="{BB962C8B-B14F-4D97-AF65-F5344CB8AC3E}">
        <p14:creationId xmlns:p14="http://schemas.microsoft.com/office/powerpoint/2010/main" xmlns="" val="27658066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ALT_CM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b="10714"/>
          <a:stretch/>
        </p:blipFill>
        <p:spPr>
          <a:xfrm>
            <a:off x="0" y="3697940"/>
            <a:ext cx="9144000" cy="1864659"/>
          </a:xfrm>
          <a:prstGeom prst="rect">
            <a:avLst/>
          </a:prstGeom>
        </p:spPr>
      </p:pic>
      <p:sp>
        <p:nvSpPr>
          <p:cNvPr id="23" name="Rectangle 3"/>
          <p:cNvSpPr>
            <a:spLocks noGrp="1" noChangeArrowheads="1"/>
          </p:cNvSpPr>
          <p:nvPr>
            <p:ph type="subTitle" idx="1"/>
          </p:nvPr>
        </p:nvSpPr>
        <p:spPr>
          <a:xfrm>
            <a:off x="138546" y="4953000"/>
            <a:ext cx="5818909" cy="533400"/>
          </a:xfrm>
          <a:prstGeom prst="rect">
            <a:avLst/>
          </a:prstGeom>
        </p:spPr>
        <p:txBody>
          <a:bodyPr lIns="82058" tIns="41029" rIns="82058" bIns="41029"/>
          <a:lstStyle>
            <a:lvl1pPr marL="0" indent="0" algn="l">
              <a:buFontTx/>
              <a:buNone/>
              <a:defRPr sz="2500">
                <a:solidFill>
                  <a:schemeClr val="accent1"/>
                </a:solidFill>
                <a:latin typeface="+mj-lt"/>
              </a:defRPr>
            </a:lvl1pPr>
          </a:lstStyle>
          <a:p>
            <a:r>
              <a:rPr lang="en-US" smtClean="0"/>
              <a:t>Click to edit Master subtitle style</a:t>
            </a:r>
            <a:endParaRPr lang="en-US" dirty="0"/>
          </a:p>
        </p:txBody>
      </p:sp>
      <p:sp>
        <p:nvSpPr>
          <p:cNvPr id="22" name="Title 1"/>
          <p:cNvSpPr>
            <a:spLocks noGrp="1"/>
          </p:cNvSpPr>
          <p:nvPr>
            <p:ph type="ctrTitle"/>
          </p:nvPr>
        </p:nvSpPr>
        <p:spPr>
          <a:xfrm>
            <a:off x="138546" y="3746630"/>
            <a:ext cx="8866909" cy="1130170"/>
          </a:xfrm>
          <a:prstGeom prst="rect">
            <a:avLst/>
          </a:prstGeom>
        </p:spPr>
        <p:txBody>
          <a:bodyPr lIns="82058" tIns="41029" rIns="82058" bIns="41029" anchor="t"/>
          <a:lstStyle>
            <a:lvl1pPr algn="l">
              <a:defRPr>
                <a:solidFill>
                  <a:schemeClr val="bg2"/>
                </a:solidFill>
              </a:defRPr>
            </a:lvl1pPr>
          </a:lstStyle>
          <a:p>
            <a:r>
              <a:rPr lang="en-US" smtClean="0"/>
              <a:t>Click to edit Master title style</a:t>
            </a:r>
            <a:endParaRPr lang="en-US" dirty="0"/>
          </a:p>
        </p:txBody>
      </p:sp>
      <p:pic>
        <p:nvPicPr>
          <p:cNvPr id="13" name="Picture 12" descr="Logo for Medicare University"/>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788727" y="326522"/>
            <a:ext cx="2050473" cy="889366"/>
          </a:xfrm>
          <a:prstGeom prst="rect">
            <a:avLst/>
          </a:prstGeom>
        </p:spPr>
      </p:pic>
      <p:pic>
        <p:nvPicPr>
          <p:cNvPr id="10" name="Picture 9" descr="Image of the National Government Services Logo"/>
          <p:cNvPicPr>
            <a:picLocks noChangeAspect="1"/>
          </p:cNvPicPr>
          <p:nvPr userDrawn="1"/>
        </p:nvPicPr>
        <p:blipFill>
          <a:blip r:embed="rId5" cstate="print">
            <a:extLst>
              <a:ext uri="{28A0092B-C50C-407E-A947-70E740481C1C}">
                <a14:useLocalDpi xmlns:a14="http://schemas.microsoft.com/office/drawing/2010/main" xmlns="" val="0"/>
              </a:ext>
            </a:extLst>
          </a:blip>
          <a:srcRect/>
          <a:stretch>
            <a:fillRect/>
          </a:stretch>
        </p:blipFill>
        <p:spPr bwMode="auto">
          <a:xfrm>
            <a:off x="277091" y="6057232"/>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9" descr="Logo for the Centers for Medicare &amp; Medicaid Services (CMS)"/>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7368737" y="6056244"/>
            <a:ext cx="1440875" cy="482750"/>
          </a:xfrm>
          <a:prstGeom prst="rect">
            <a:avLst/>
          </a:prstGeom>
        </p:spPr>
      </p:pic>
      <p:sp>
        <p:nvSpPr>
          <p:cNvPr id="24" name="Text Placeholder 2"/>
          <p:cNvSpPr>
            <a:spLocks noGrp="1"/>
          </p:cNvSpPr>
          <p:nvPr>
            <p:ph type="body" sz="quarter" idx="10" hasCustomPrompt="1"/>
          </p:nvPr>
        </p:nvSpPr>
        <p:spPr>
          <a:xfrm rot="16200000">
            <a:off x="-361237" y="6143471"/>
            <a:ext cx="999565" cy="277092"/>
          </a:xfrm>
          <a:prstGeom prst="rect">
            <a:avLst/>
          </a:prstGeom>
        </p:spPr>
        <p:txBody>
          <a:bodyPr lIns="82058" tIns="41029" rIns="82058" bIns="41029">
            <a:norm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doc ctrl no.</a:t>
            </a:r>
            <a:endParaRPr lang="en-US" dirty="0"/>
          </a:p>
        </p:txBody>
      </p:sp>
    </p:spTree>
    <p:extLst>
      <p:ext uri="{BB962C8B-B14F-4D97-AF65-F5344CB8AC3E}">
        <p14:creationId xmlns:p14="http://schemas.microsoft.com/office/powerpoint/2010/main" xmlns="" val="1823684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1352710"/>
            <a:ext cx="9144000" cy="179295"/>
          </a:xfrm>
          <a:prstGeom prst="rect">
            <a:avLst/>
          </a:prstGeom>
          <a:solidFill>
            <a:srgbClr val="FFC94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82058" tIns="41029" rIns="82058" bIns="41029"/>
          <a:lstStyle/>
          <a:p>
            <a:pPr defTabSz="867596"/>
            <a:endParaRPr lang="en-US">
              <a:solidFill>
                <a:srgbClr val="454545"/>
              </a:solidFill>
            </a:endParaRP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244533"/>
            <a:ext cx="9144000" cy="1745673"/>
          </a:xfrm>
          <a:prstGeom prst="rect">
            <a:avLst/>
          </a:prstGeom>
        </p:spPr>
      </p:pic>
      <p:sp>
        <p:nvSpPr>
          <p:cNvPr id="2" name="Title 1"/>
          <p:cNvSpPr>
            <a:spLocks noGrp="1"/>
          </p:cNvSpPr>
          <p:nvPr>
            <p:ph type="title"/>
          </p:nvPr>
        </p:nvSpPr>
        <p:spPr bwMode="white">
          <a:xfrm>
            <a:off x="217373" y="274544"/>
            <a:ext cx="8728364" cy="1143000"/>
          </a:xfrm>
          <a:prstGeom prst="rect">
            <a:avLst/>
          </a:prstGeom>
        </p:spPr>
        <p:txBody>
          <a:bodyPr lIns="82058" tIns="41029" rIns="82058" bIns="41029" anchor="b">
            <a:normAutofit/>
          </a:bodyPr>
          <a:lstStyle>
            <a:lvl1pPr algn="l">
              <a:lnSpc>
                <a:spcPts val="3700"/>
              </a:lnSpc>
              <a:defRPr sz="3600">
                <a:solidFill>
                  <a:schemeClr val="bg1"/>
                </a:solidFill>
              </a:defRPr>
            </a:lvl1pPr>
          </a:lstStyle>
          <a:p>
            <a:r>
              <a:rPr lang="en-US" sz="3600" smtClean="0"/>
              <a:t>Click to edit Master title style</a:t>
            </a:r>
            <a:endParaRPr lang="en-US" sz="3600" dirty="0"/>
          </a:p>
        </p:txBody>
      </p:sp>
      <p:sp>
        <p:nvSpPr>
          <p:cNvPr id="12" name="Text Placeholder 11"/>
          <p:cNvSpPr>
            <a:spLocks noGrp="1"/>
          </p:cNvSpPr>
          <p:nvPr>
            <p:ph type="body" sz="quarter" idx="11"/>
          </p:nvPr>
        </p:nvSpPr>
        <p:spPr>
          <a:xfrm>
            <a:off x="237774" y="1600199"/>
            <a:ext cx="8728364" cy="4343400"/>
          </a:xfrm>
          <a:prstGeom prst="rect">
            <a:avLst/>
          </a:prstGeom>
        </p:spPr>
        <p:txBody>
          <a:bodyPr lIns="82058" tIns="41029" rIns="82058" bIns="41029"/>
          <a:lstStyle>
            <a:lvl1pPr marL="341313" indent="-341313">
              <a:lnSpc>
                <a:spcPct val="100000"/>
              </a:lnSpc>
              <a:spcBef>
                <a:spcPts val="431"/>
              </a:spcBef>
              <a:spcAft>
                <a:spcPts val="538"/>
              </a:spcAft>
              <a:buClr>
                <a:schemeClr val="accent1"/>
              </a:buClr>
              <a:buFont typeface="Wingdings" panose="05000000000000000000" pitchFamily="2" charset="2"/>
              <a:buChar char="§"/>
              <a:defRPr sz="3000">
                <a:solidFill>
                  <a:srgbClr val="4AB0E3"/>
                </a:solidFill>
              </a:defRPr>
            </a:lvl1pPr>
            <a:lvl2pPr marL="576263" indent="-234950">
              <a:spcAft>
                <a:spcPts val="538"/>
              </a:spcAft>
              <a:buFont typeface="Wingdings" pitchFamily="2" charset="2"/>
              <a:buChar char="§"/>
              <a:defRPr sz="2400"/>
            </a:lvl2pPr>
            <a:lvl3pPr marL="803275" indent="-230188">
              <a:spcAft>
                <a:spcPts val="538"/>
              </a:spcAft>
              <a:defRPr sz="2000"/>
            </a:lvl3pPr>
            <a:lvl4pPr marL="1146175" indent="-227013">
              <a:spcAft>
                <a:spcPts val="538"/>
              </a:spcAft>
              <a:defRPr sz="1800"/>
            </a:lvl4pPr>
            <a:lvl5pPr marL="1376363" indent="-231775">
              <a:spcAft>
                <a:spcPts val="538"/>
              </a:spcAft>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16" name="Straight Connector 15"/>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8782793" y="640080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23870336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6"/>
          <p:cNvSpPr>
            <a:spLocks noChangeArrowheads="1"/>
          </p:cNvSpPr>
          <p:nvPr userDrawn="1"/>
        </p:nvSpPr>
        <p:spPr bwMode="auto">
          <a:xfrm>
            <a:off x="0" y="1352710"/>
            <a:ext cx="9144000" cy="179295"/>
          </a:xfrm>
          <a:prstGeom prst="rect">
            <a:avLst/>
          </a:prstGeom>
          <a:solidFill>
            <a:srgbClr val="FFC94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82058" tIns="41029" rIns="82058" bIns="41029"/>
          <a:lstStyle/>
          <a:p>
            <a:pPr defTabSz="867596"/>
            <a:endParaRPr lang="en-US">
              <a:solidFill>
                <a:srgbClr val="454545"/>
              </a:solidFill>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244533"/>
            <a:ext cx="9144000" cy="1745673"/>
          </a:xfrm>
          <a:prstGeom prst="rect">
            <a:avLst/>
          </a:prstGeom>
        </p:spPr>
      </p:pic>
      <p:sp>
        <p:nvSpPr>
          <p:cNvPr id="18" name="Title 1"/>
          <p:cNvSpPr>
            <a:spLocks noGrp="1"/>
          </p:cNvSpPr>
          <p:nvPr>
            <p:ph type="title"/>
          </p:nvPr>
        </p:nvSpPr>
        <p:spPr bwMode="white">
          <a:xfrm>
            <a:off x="217373" y="274544"/>
            <a:ext cx="8728364" cy="1143000"/>
          </a:xfrm>
          <a:prstGeom prst="rect">
            <a:avLst/>
          </a:prstGeom>
        </p:spPr>
        <p:txBody>
          <a:bodyPr lIns="82058" tIns="41029" rIns="82058" bIns="41029" anchor="b">
            <a:normAutofit/>
          </a:bodyPr>
          <a:lstStyle>
            <a:lvl1pPr algn="l">
              <a:lnSpc>
                <a:spcPts val="3700"/>
              </a:lnSpc>
              <a:defRPr sz="3600">
                <a:solidFill>
                  <a:schemeClr val="bg1"/>
                </a:solidFill>
              </a:defRPr>
            </a:lvl1pPr>
          </a:lstStyle>
          <a:p>
            <a:r>
              <a:rPr lang="en-US" sz="3600" smtClean="0"/>
              <a:t>Click to edit Master title style</a:t>
            </a:r>
            <a:endParaRPr lang="en-US" sz="3600" dirty="0"/>
          </a:p>
        </p:txBody>
      </p:sp>
      <p:sp>
        <p:nvSpPr>
          <p:cNvPr id="11" name="Text Placeholder 11"/>
          <p:cNvSpPr>
            <a:spLocks noGrp="1"/>
          </p:cNvSpPr>
          <p:nvPr>
            <p:ph type="body" sz="quarter" idx="13"/>
          </p:nvPr>
        </p:nvSpPr>
        <p:spPr>
          <a:xfrm>
            <a:off x="237775" y="1600200"/>
            <a:ext cx="4195680" cy="4343400"/>
          </a:xfrm>
          <a:prstGeom prst="rect">
            <a:avLst/>
          </a:prstGeom>
        </p:spPr>
        <p:txBody>
          <a:bodyPr lIns="82058" tIns="41029" rIns="82058" bIns="41029"/>
          <a:lstStyle>
            <a:lvl1pPr marL="341313" indent="-341313">
              <a:lnSpc>
                <a:spcPts val="3051"/>
              </a:lnSpc>
              <a:spcBef>
                <a:spcPts val="0"/>
              </a:spcBef>
              <a:spcAft>
                <a:spcPts val="538"/>
              </a:spcAft>
              <a:buClr>
                <a:schemeClr val="accent1"/>
              </a:buClr>
              <a:buFont typeface="Wingdings" panose="05000000000000000000" pitchFamily="2" charset="2"/>
              <a:buChar char="§"/>
              <a:defRPr sz="2800">
                <a:solidFill>
                  <a:srgbClr val="4AB0E3"/>
                </a:solidFill>
              </a:defRPr>
            </a:lvl1pPr>
            <a:lvl2pPr marL="573088" indent="-223838">
              <a:spcAft>
                <a:spcPts val="538"/>
              </a:spcAft>
              <a:buFont typeface="Wingdings" pitchFamily="2" charset="2"/>
              <a:buChar char="§"/>
              <a:defRPr sz="2000"/>
            </a:lvl2pPr>
            <a:lvl3pPr marL="800100" indent="-227013">
              <a:spcAft>
                <a:spcPts val="538"/>
              </a:spcAft>
              <a:defRPr sz="1800"/>
            </a:lvl3pPr>
            <a:lvl4pPr marL="1146175" indent="-227013">
              <a:spcAft>
                <a:spcPts val="538"/>
              </a:spcAft>
              <a:defRPr sz="1600"/>
            </a:lvl4pPr>
            <a:lvl5pPr marL="1379538" indent="-227013">
              <a:spcAft>
                <a:spcPts val="538"/>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1"/>
          <p:cNvSpPr>
            <a:spLocks noGrp="1"/>
          </p:cNvSpPr>
          <p:nvPr>
            <p:ph type="body" sz="quarter" idx="14"/>
          </p:nvPr>
        </p:nvSpPr>
        <p:spPr>
          <a:xfrm>
            <a:off x="4724400" y="1601276"/>
            <a:ext cx="4195680" cy="4343400"/>
          </a:xfrm>
          <a:prstGeom prst="rect">
            <a:avLst/>
          </a:prstGeom>
        </p:spPr>
        <p:txBody>
          <a:bodyPr lIns="82058" tIns="41029" rIns="82058" bIns="41029"/>
          <a:lstStyle>
            <a:lvl1pPr marL="341313" indent="-341313">
              <a:lnSpc>
                <a:spcPts val="3051"/>
              </a:lnSpc>
              <a:spcBef>
                <a:spcPts val="0"/>
              </a:spcBef>
              <a:spcAft>
                <a:spcPts val="538"/>
              </a:spcAft>
              <a:buClr>
                <a:schemeClr val="accent1"/>
              </a:buClr>
              <a:buFont typeface="Wingdings" panose="05000000000000000000" pitchFamily="2" charset="2"/>
              <a:buChar char="§"/>
              <a:defRPr sz="2800">
                <a:solidFill>
                  <a:srgbClr val="4AB0E3"/>
                </a:solidFill>
              </a:defRPr>
            </a:lvl1pPr>
            <a:lvl2pPr marL="573088" indent="-223838">
              <a:spcAft>
                <a:spcPts val="538"/>
              </a:spcAft>
              <a:buFont typeface="Wingdings" pitchFamily="2" charset="2"/>
              <a:buChar char="§"/>
              <a:defRPr sz="2000"/>
            </a:lvl2pPr>
            <a:lvl3pPr marL="800100" indent="-227013">
              <a:spcAft>
                <a:spcPts val="538"/>
              </a:spcAft>
              <a:defRPr sz="1800"/>
            </a:lvl3pPr>
            <a:lvl4pPr marL="1146175" indent="-227013">
              <a:spcAft>
                <a:spcPts val="538"/>
              </a:spcAft>
              <a:defRPr sz="1600"/>
            </a:lvl4pPr>
            <a:lvl5pPr marL="1379538" indent="-227013">
              <a:spcAft>
                <a:spcPts val="538"/>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20" name="Straight Connector 19"/>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4" name="Slide Number Placeholder 3"/>
          <p:cNvSpPr>
            <a:spLocks noGrp="1"/>
          </p:cNvSpPr>
          <p:nvPr>
            <p:ph type="sldNum" sz="quarter" idx="12"/>
          </p:nvPr>
        </p:nvSpPr>
        <p:spPr>
          <a:xfrm>
            <a:off x="8782793" y="640277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18191090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Header">
    <p:spTree>
      <p:nvGrpSpPr>
        <p:cNvPr id="1" name=""/>
        <p:cNvGrpSpPr/>
        <p:nvPr/>
      </p:nvGrpSpPr>
      <p:grpSpPr>
        <a:xfrm>
          <a:off x="0" y="0"/>
          <a:ext cx="0" cy="0"/>
          <a:chOff x="0" y="0"/>
          <a:chExt cx="0" cy="0"/>
        </a:xfrm>
      </p:grpSpPr>
      <p:sp>
        <p:nvSpPr>
          <p:cNvPr id="2" name="Title 1"/>
          <p:cNvSpPr>
            <a:spLocks noGrp="1"/>
          </p:cNvSpPr>
          <p:nvPr>
            <p:ph type="title"/>
          </p:nvPr>
        </p:nvSpPr>
        <p:spPr>
          <a:xfrm>
            <a:off x="257213" y="175260"/>
            <a:ext cx="8728364" cy="693196"/>
          </a:xfrm>
          <a:prstGeom prst="rect">
            <a:avLst/>
          </a:prstGeom>
        </p:spPr>
        <p:txBody>
          <a:bodyPr lIns="82058" tIns="41029" rIns="82058" bIns="41029" anchor="b"/>
          <a:lstStyle>
            <a:lvl1pPr algn="l">
              <a:defRPr sz="3600">
                <a:solidFill>
                  <a:srgbClr val="174A7C"/>
                </a:solidFill>
              </a:defRPr>
            </a:lvl1pPr>
          </a:lstStyle>
          <a:p>
            <a:r>
              <a:rPr lang="en-US" smtClean="0"/>
              <a:t>Click to edit Master title style</a:t>
            </a:r>
            <a:endParaRPr lang="en-US" dirty="0"/>
          </a:p>
        </p:txBody>
      </p:sp>
      <p:sp>
        <p:nvSpPr>
          <p:cNvPr id="9" name="Rectangle 6"/>
          <p:cNvSpPr>
            <a:spLocks noChangeArrowheads="1"/>
          </p:cNvSpPr>
          <p:nvPr userDrawn="1"/>
        </p:nvSpPr>
        <p:spPr bwMode="auto">
          <a:xfrm>
            <a:off x="0" y="28295"/>
            <a:ext cx="9144000" cy="179295"/>
          </a:xfrm>
          <a:prstGeom prst="rect">
            <a:avLst/>
          </a:prstGeom>
          <a:solidFill>
            <a:srgbClr val="FFC94D"/>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82058" tIns="41029" rIns="82058" bIns="41029"/>
          <a:lstStyle/>
          <a:p>
            <a:pPr defTabSz="867596"/>
            <a:endParaRPr lang="en-US">
              <a:solidFill>
                <a:srgbClr val="454545"/>
              </a:solidFill>
            </a:endParaRPr>
          </a:p>
        </p:txBody>
      </p:sp>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t="10725" b="79236"/>
          <a:stretch/>
        </p:blipFill>
        <p:spPr>
          <a:xfrm>
            <a:off x="0" y="0"/>
            <a:ext cx="9144000" cy="175260"/>
          </a:xfrm>
          <a:prstGeom prst="rect">
            <a:avLst/>
          </a:prstGeom>
        </p:spPr>
      </p:pic>
      <p:sp>
        <p:nvSpPr>
          <p:cNvPr id="12" name="Text Placeholder 11"/>
          <p:cNvSpPr>
            <a:spLocks noGrp="1"/>
          </p:cNvSpPr>
          <p:nvPr>
            <p:ph type="body" sz="quarter" idx="11"/>
          </p:nvPr>
        </p:nvSpPr>
        <p:spPr>
          <a:xfrm>
            <a:off x="256246" y="990600"/>
            <a:ext cx="8728364" cy="4952999"/>
          </a:xfrm>
          <a:prstGeom prst="rect">
            <a:avLst/>
          </a:prstGeom>
        </p:spPr>
        <p:txBody>
          <a:bodyPr lIns="82058" tIns="41029" rIns="82058" bIns="41029"/>
          <a:lstStyle>
            <a:lvl1pPr marL="341313" indent="-341313">
              <a:lnSpc>
                <a:spcPct val="100000"/>
              </a:lnSpc>
              <a:spcBef>
                <a:spcPts val="431"/>
              </a:spcBef>
              <a:spcAft>
                <a:spcPts val="538"/>
              </a:spcAft>
              <a:buClr>
                <a:schemeClr val="accent1"/>
              </a:buClr>
              <a:buFont typeface="Wingdings" panose="05000000000000000000" pitchFamily="2" charset="2"/>
              <a:buChar char="§"/>
              <a:defRPr sz="3000">
                <a:solidFill>
                  <a:srgbClr val="4AB0E3"/>
                </a:solidFill>
              </a:defRPr>
            </a:lvl1pPr>
            <a:lvl2pPr marL="576263" indent="-234950">
              <a:spcAft>
                <a:spcPts val="538"/>
              </a:spcAft>
              <a:buFont typeface="Wingdings" pitchFamily="2" charset="2"/>
              <a:buChar char="§"/>
              <a:defRPr sz="2400"/>
            </a:lvl2pPr>
            <a:lvl3pPr marL="803275" indent="-230188">
              <a:spcAft>
                <a:spcPts val="538"/>
              </a:spcAft>
              <a:defRPr sz="2000"/>
            </a:lvl3pPr>
            <a:lvl4pPr marL="1146175" indent="-227013">
              <a:spcAft>
                <a:spcPts val="538"/>
              </a:spcAft>
              <a:defRPr sz="1800"/>
            </a:lvl4pPr>
            <a:lvl5pPr marL="1376363" indent="-231775">
              <a:spcAft>
                <a:spcPts val="538"/>
              </a:spcAft>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15" name="Straight Connector 14"/>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9" name="Slide Number Placeholder 3"/>
          <p:cNvSpPr>
            <a:spLocks noGrp="1"/>
          </p:cNvSpPr>
          <p:nvPr>
            <p:ph type="sldNum" sz="quarter" idx="12"/>
          </p:nvPr>
        </p:nvSpPr>
        <p:spPr>
          <a:xfrm>
            <a:off x="8782793" y="640277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2170587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10" name="Straight Connector 9"/>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8782793" y="640277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4184876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14" name="Rectangle 13"/>
          <p:cNvSpPr>
            <a:spLocks noChangeArrowheads="1"/>
          </p:cNvSpPr>
          <p:nvPr userDrawn="1"/>
        </p:nvSpPr>
        <p:spPr bwMode="auto">
          <a:xfrm>
            <a:off x="0" y="3931865"/>
            <a:ext cx="9144000" cy="268941"/>
          </a:xfrm>
          <a:prstGeom prst="rect">
            <a:avLst/>
          </a:prstGeom>
          <a:solidFill>
            <a:srgbClr val="FDBF57"/>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82058" tIns="41029" rIns="82058" bIns="41029"/>
          <a:lstStyle/>
          <a:p>
            <a:pPr defTabSz="867596"/>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4168588"/>
          </a:xfrm>
          <a:prstGeom prst="rect">
            <a:avLst/>
          </a:prstGeom>
        </p:spPr>
      </p:pic>
      <p:sp>
        <p:nvSpPr>
          <p:cNvPr id="10" name="Title 1"/>
          <p:cNvSpPr>
            <a:spLocks noGrp="1"/>
          </p:cNvSpPr>
          <p:nvPr>
            <p:ph type="title"/>
          </p:nvPr>
        </p:nvSpPr>
        <p:spPr bwMode="white">
          <a:xfrm>
            <a:off x="453330" y="2209492"/>
            <a:ext cx="8248133" cy="1645864"/>
          </a:xfrm>
          <a:prstGeom prst="rect">
            <a:avLst/>
          </a:prstGeom>
        </p:spPr>
        <p:txBody>
          <a:bodyPr lIns="82058" tIns="41029" rIns="82058" bIns="41029" anchor="b"/>
          <a:lstStyle>
            <a:lvl1pPr algn="l">
              <a:defRPr sz="3600">
                <a:solidFill>
                  <a:schemeClr val="bg1"/>
                </a:solidFill>
              </a:defRPr>
            </a:lvl1pPr>
          </a:lstStyle>
          <a:p>
            <a:r>
              <a:rPr lang="en-US"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12" name="Straight Connector 11"/>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8782793" y="640277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193626082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14" name="Rectangle 13"/>
          <p:cNvSpPr>
            <a:spLocks noChangeArrowheads="1"/>
          </p:cNvSpPr>
          <p:nvPr userDrawn="1"/>
        </p:nvSpPr>
        <p:spPr bwMode="auto">
          <a:xfrm>
            <a:off x="0" y="3931865"/>
            <a:ext cx="9144000" cy="268941"/>
          </a:xfrm>
          <a:prstGeom prst="rect">
            <a:avLst/>
          </a:prstGeom>
          <a:solidFill>
            <a:srgbClr val="FDBF57"/>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82058" tIns="41029" rIns="82058" bIns="41029"/>
          <a:lstStyle/>
          <a:p>
            <a:pPr defTabSz="867596"/>
            <a:endParaRPr lang="en-US"/>
          </a:p>
        </p:txBody>
      </p:sp>
      <p:sp>
        <p:nvSpPr>
          <p:cNvPr id="9" name="Rectangle 8"/>
          <p:cNvSpPr/>
          <p:nvPr userDrawn="1"/>
        </p:nvSpPr>
        <p:spPr>
          <a:xfrm rot="5400000">
            <a:off x="2480501" y="-2494912"/>
            <a:ext cx="4182999" cy="9144005"/>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8100000" scaled="1"/>
            <a:tileRect/>
          </a:gra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18" tIns="45710" rIns="91418" bIns="45710" anchor="t"/>
          <a:lstStyle/>
          <a:p>
            <a:pPr marL="102573">
              <a:spcAft>
                <a:spcPts val="538"/>
              </a:spcAft>
              <a:defRPr/>
            </a:pPr>
            <a:endParaRPr lang="en-US" sz="1400" dirty="0" smtClean="0">
              <a:cs typeface="Arial" pitchFamily="34" charset="0"/>
            </a:endParaRPr>
          </a:p>
        </p:txBody>
      </p:sp>
      <p:sp>
        <p:nvSpPr>
          <p:cNvPr id="13" name="Title 1"/>
          <p:cNvSpPr>
            <a:spLocks noGrp="1"/>
          </p:cNvSpPr>
          <p:nvPr>
            <p:ph type="title"/>
          </p:nvPr>
        </p:nvSpPr>
        <p:spPr bwMode="auto">
          <a:xfrm>
            <a:off x="453330" y="2209492"/>
            <a:ext cx="8248133" cy="1645864"/>
          </a:xfrm>
          <a:prstGeom prst="rect">
            <a:avLst/>
          </a:prstGeom>
        </p:spPr>
        <p:txBody>
          <a:bodyPr lIns="82058" tIns="41029" rIns="82058" bIns="41029" anchor="b"/>
          <a:lstStyle>
            <a:lvl1pPr algn="l">
              <a:defRPr sz="3600">
                <a:solidFill>
                  <a:schemeClr val="bg1"/>
                </a:solidFill>
              </a:defRPr>
            </a:lvl1pPr>
          </a:lstStyle>
          <a:p>
            <a:r>
              <a:rPr lang="en-US" smtClean="0"/>
              <a:t>Click to edit Master title style</a:t>
            </a: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85363" y="6139179"/>
            <a:ext cx="1116100" cy="484094"/>
          </a:xfrm>
          <a:prstGeom prst="rect">
            <a:avLst/>
          </a:prstGeom>
        </p:spPr>
      </p:pic>
      <p:cxnSp>
        <p:nvCxnSpPr>
          <p:cNvPr id="17" name="Straight Connector 16"/>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9" name="Slide Number Placeholder 3"/>
          <p:cNvSpPr>
            <a:spLocks noGrp="1"/>
          </p:cNvSpPr>
          <p:nvPr>
            <p:ph type="sldNum" sz="quarter" idx="12"/>
          </p:nvPr>
        </p:nvSpPr>
        <p:spPr>
          <a:xfrm>
            <a:off x="8782793" y="6402770"/>
            <a:ext cx="415636" cy="202894"/>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xmlns="" val="1268100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2"/>
          <p:cNvSpPr txBox="1">
            <a:spLocks/>
          </p:cNvSpPr>
          <p:nvPr/>
        </p:nvSpPr>
        <p:spPr bwMode="auto">
          <a:xfrm>
            <a:off x="3775364" y="6545334"/>
            <a:ext cx="1593273" cy="226087"/>
          </a:xfrm>
          <a:prstGeom prst="rect">
            <a:avLst/>
          </a:prstGeom>
          <a:ln>
            <a:miter lim="800000"/>
            <a:headEnd/>
            <a:tailEnd/>
          </a:ln>
        </p:spPr>
        <p:txBody>
          <a:bodyPr wrap="square" lIns="86738" tIns="43370" rIns="86738" bIns="43370" anchor="ctr">
            <a:spAutoFit/>
          </a:bodyPr>
          <a:lstStyle>
            <a:defPPr>
              <a:defRPr lang="en-US"/>
            </a:defPPr>
            <a:lvl1pPr algn="l" rtl="0" fontAlgn="base">
              <a:spcBef>
                <a:spcPct val="0"/>
              </a:spcBef>
              <a:spcAft>
                <a:spcPct val="0"/>
              </a:spcAft>
              <a:defRPr sz="900" b="1" kern="1200">
                <a:solidFill>
                  <a:schemeClr val="tx1"/>
                </a:solidFill>
                <a:latin typeface="Arial Black" pitchFamily="34" charset="0"/>
                <a:ea typeface="+mn-ea"/>
                <a:cs typeface="+mn-cs"/>
              </a:defRPr>
            </a:lvl1pPr>
            <a:lvl2pPr marL="457200" algn="l" rtl="0" fontAlgn="base">
              <a:spcBef>
                <a:spcPct val="0"/>
              </a:spcBef>
              <a:spcAft>
                <a:spcPct val="0"/>
              </a:spcAft>
              <a:defRPr sz="1900" kern="1200">
                <a:solidFill>
                  <a:schemeClr val="tx1"/>
                </a:solidFill>
                <a:latin typeface="Palatino Linotype" pitchFamily="18" charset="0"/>
                <a:ea typeface="+mn-ea"/>
                <a:cs typeface="+mn-cs"/>
              </a:defRPr>
            </a:lvl2pPr>
            <a:lvl3pPr marL="914400" algn="l" rtl="0" fontAlgn="base">
              <a:spcBef>
                <a:spcPct val="0"/>
              </a:spcBef>
              <a:spcAft>
                <a:spcPct val="0"/>
              </a:spcAft>
              <a:defRPr sz="1900" kern="1200">
                <a:solidFill>
                  <a:schemeClr val="tx1"/>
                </a:solidFill>
                <a:latin typeface="Palatino Linotype" pitchFamily="18" charset="0"/>
                <a:ea typeface="+mn-ea"/>
                <a:cs typeface="+mn-cs"/>
              </a:defRPr>
            </a:lvl3pPr>
            <a:lvl4pPr marL="1371600" algn="l" rtl="0" fontAlgn="base">
              <a:spcBef>
                <a:spcPct val="0"/>
              </a:spcBef>
              <a:spcAft>
                <a:spcPct val="0"/>
              </a:spcAft>
              <a:defRPr sz="1900" kern="1200">
                <a:solidFill>
                  <a:schemeClr val="tx1"/>
                </a:solidFill>
                <a:latin typeface="Palatino Linotype" pitchFamily="18" charset="0"/>
                <a:ea typeface="+mn-ea"/>
                <a:cs typeface="+mn-cs"/>
              </a:defRPr>
            </a:lvl4pPr>
            <a:lvl5pPr marL="1828800" algn="l" rtl="0" fontAlgn="base">
              <a:spcBef>
                <a:spcPct val="0"/>
              </a:spcBef>
              <a:spcAft>
                <a:spcPct val="0"/>
              </a:spcAft>
              <a:defRPr sz="1900" kern="1200">
                <a:solidFill>
                  <a:schemeClr val="tx1"/>
                </a:solidFill>
                <a:latin typeface="Palatino Linotype" pitchFamily="18" charset="0"/>
                <a:ea typeface="+mn-ea"/>
                <a:cs typeface="+mn-cs"/>
              </a:defRPr>
            </a:lvl5pPr>
            <a:lvl6pPr marL="2286000" algn="l" defTabSz="914400" rtl="0" eaLnBrk="1" latinLnBrk="0" hangingPunct="1">
              <a:defRPr sz="1900" kern="1200">
                <a:solidFill>
                  <a:schemeClr val="tx1"/>
                </a:solidFill>
                <a:latin typeface="Palatino Linotype" pitchFamily="18" charset="0"/>
                <a:ea typeface="+mn-ea"/>
                <a:cs typeface="+mn-cs"/>
              </a:defRPr>
            </a:lvl6pPr>
            <a:lvl7pPr marL="2743200" algn="l" defTabSz="914400" rtl="0" eaLnBrk="1" latinLnBrk="0" hangingPunct="1">
              <a:defRPr sz="1900" kern="1200">
                <a:solidFill>
                  <a:schemeClr val="tx1"/>
                </a:solidFill>
                <a:latin typeface="Palatino Linotype" pitchFamily="18" charset="0"/>
                <a:ea typeface="+mn-ea"/>
                <a:cs typeface="+mn-cs"/>
              </a:defRPr>
            </a:lvl7pPr>
            <a:lvl8pPr marL="3200400" algn="l" defTabSz="914400" rtl="0" eaLnBrk="1" latinLnBrk="0" hangingPunct="1">
              <a:defRPr sz="1900" kern="1200">
                <a:solidFill>
                  <a:schemeClr val="tx1"/>
                </a:solidFill>
                <a:latin typeface="Palatino Linotype" pitchFamily="18" charset="0"/>
                <a:ea typeface="+mn-ea"/>
                <a:cs typeface="+mn-cs"/>
              </a:defRPr>
            </a:lvl8pPr>
            <a:lvl9pPr marL="3657600" algn="l" defTabSz="914400" rtl="0" eaLnBrk="1" latinLnBrk="0" hangingPunct="1">
              <a:defRPr sz="1900" kern="1200">
                <a:solidFill>
                  <a:schemeClr val="tx1"/>
                </a:solidFill>
                <a:latin typeface="Palatino Linotype" pitchFamily="18" charset="0"/>
                <a:ea typeface="+mn-ea"/>
                <a:cs typeface="+mn-cs"/>
              </a:defRPr>
            </a:lvl9pPr>
          </a:lstStyle>
          <a:p>
            <a:pPr algn="ctr">
              <a:defRPr/>
            </a:pPr>
            <a:r>
              <a:rPr lang="en-US" b="1" smtClean="0">
                <a:solidFill>
                  <a:schemeClr val="accent1"/>
                </a:solidFill>
                <a:latin typeface="Arial"/>
              </a:rPr>
              <a:t>Jurisdiction K </a:t>
            </a:r>
            <a:r>
              <a:rPr lang="en-US" b="1" dirty="0" smtClean="0">
                <a:solidFill>
                  <a:schemeClr val="accent1"/>
                </a:solidFill>
                <a:latin typeface="Arial"/>
              </a:rPr>
              <a:t>– </a:t>
            </a:r>
            <a:r>
              <a:rPr lang="en-US" b="1" smtClean="0">
                <a:solidFill>
                  <a:schemeClr val="accent1"/>
                </a:solidFill>
                <a:latin typeface="Arial"/>
              </a:rPr>
              <a:t>Part A</a:t>
            </a:r>
            <a:endParaRPr lang="en-US" b="1" dirty="0">
              <a:solidFill>
                <a:schemeClr val="accent1"/>
              </a:solidFill>
            </a:endParaRPr>
          </a:p>
        </p:txBody>
      </p:sp>
    </p:spTree>
    <p:extLst>
      <p:ext uri="{BB962C8B-B14F-4D97-AF65-F5344CB8AC3E}">
        <p14:creationId xmlns:p14="http://schemas.microsoft.com/office/powerpoint/2010/main" xmlns="" val="681056803"/>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Lst>
  <p:hf hdr="0" ftr="0" dt="0"/>
  <p:txStyles>
    <p:titleStyle>
      <a:lvl1pPr algn="l" defTabSz="914293" rtl="0" eaLnBrk="1" latinLnBrk="0" hangingPunct="1">
        <a:spcBef>
          <a:spcPct val="0"/>
        </a:spcBef>
        <a:buNone/>
        <a:defRPr sz="3600" kern="1200">
          <a:solidFill>
            <a:schemeClr val="tx1"/>
          </a:solidFill>
          <a:latin typeface="+mj-lt"/>
          <a:ea typeface="+mj-ea"/>
          <a:cs typeface="+mj-cs"/>
        </a:defRPr>
      </a:lvl1pPr>
    </p:titleStyle>
    <p:bodyStyle>
      <a:lvl1pPr marL="341313" indent="-341313" algn="l" defTabSz="914293" rtl="0" eaLnBrk="1" latinLnBrk="0" hangingPunct="1">
        <a:spcBef>
          <a:spcPct val="20000"/>
        </a:spcBef>
        <a:buFont typeface="Wingdings" panose="05000000000000000000" pitchFamily="2" charset="2"/>
        <a:buChar char="§"/>
        <a:defRPr sz="3000" kern="1200">
          <a:solidFill>
            <a:schemeClr val="tx1"/>
          </a:solidFill>
          <a:latin typeface="+mn-lt"/>
          <a:ea typeface="+mn-ea"/>
          <a:cs typeface="+mn-cs"/>
        </a:defRPr>
      </a:lvl1pPr>
      <a:lvl2pPr marL="684213" indent="-342900" algn="l" defTabSz="914293" rtl="0" eaLnBrk="1" latinLnBrk="0" hangingPunct="1">
        <a:spcBef>
          <a:spcPct val="20000"/>
        </a:spcBef>
        <a:buFont typeface="Wingdings" panose="05000000000000000000" pitchFamily="2" charset="2"/>
        <a:buChar char="§"/>
        <a:defRPr lang="en-US" sz="2400" kern="1200" dirty="0" smtClean="0">
          <a:solidFill>
            <a:schemeClr val="tx1"/>
          </a:solidFill>
          <a:latin typeface="+mn-lt"/>
          <a:ea typeface="+mn-ea"/>
          <a:cs typeface="+mn-cs"/>
        </a:defRPr>
      </a:lvl2pPr>
      <a:lvl3pPr marL="858837" indent="-285750" algn="l" defTabSz="914293" rtl="0" eaLnBrk="1" latinLnBrk="0" hangingPunct="1">
        <a:spcBef>
          <a:spcPct val="20000"/>
        </a:spcBef>
        <a:buFont typeface="Arial" panose="020B0604020202020204" pitchFamily="34" charset="0"/>
        <a:buChar char="•"/>
        <a:defRPr lang="en-US" sz="2000" kern="1200" dirty="0" smtClean="0">
          <a:solidFill>
            <a:schemeClr val="tx1"/>
          </a:solidFill>
          <a:latin typeface="+mn-lt"/>
          <a:ea typeface="+mn-ea"/>
          <a:cs typeface="+mn-cs"/>
        </a:defRPr>
      </a:lvl3pPr>
      <a:lvl4pPr marL="1204912" indent="-285750" algn="l" defTabSz="914293" rtl="0" eaLnBrk="1" latinLnBrk="0" hangingPunct="1">
        <a:spcBef>
          <a:spcPct val="20000"/>
        </a:spcBef>
        <a:buFont typeface="Arial" panose="020B0604020202020204" pitchFamily="34" charset="0"/>
        <a:buChar char="–"/>
        <a:defRPr lang="en-US" sz="1800" kern="1200" dirty="0" smtClean="0">
          <a:solidFill>
            <a:schemeClr val="tx1"/>
          </a:solidFill>
          <a:latin typeface="+mn-lt"/>
          <a:ea typeface="+mn-ea"/>
          <a:cs typeface="+mn-cs"/>
        </a:defRPr>
      </a:lvl4pPr>
      <a:lvl5pPr marL="1430338" indent="-285750" algn="l" defTabSz="914293" rtl="0" eaLnBrk="1" latinLnBrk="0" hangingPunct="1">
        <a:spcBef>
          <a:spcPct val="20000"/>
        </a:spcBef>
        <a:buFont typeface="Arial" panose="020B0604020202020204" pitchFamily="34" charset="0"/>
        <a:buChar char="»"/>
        <a:defRPr lang="en-US" sz="1600" kern="1200" dirty="0">
          <a:solidFill>
            <a:schemeClr val="tx1"/>
          </a:solidFill>
          <a:latin typeface="+mn-lt"/>
          <a:ea typeface="+mn-ea"/>
          <a:cs typeface="+mn-cs"/>
        </a:defRPr>
      </a:lvl5pPr>
      <a:lvl6pPr marL="251430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53"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99"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4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ecfr.gov/cgi-bin/text-idx?SID=867b6f12ebf5c84c0469ca86a7bbe88a&amp;mc=true&amp;node=pt42.2.413&amp;rgn=div5"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ngsmedicare.com/"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cms.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www.cms.gov/"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cms.gov/"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http://www.ngsmedicare.com/"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www.ngsmedicare.com/" TargetMode="External"/><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s://www.cms.gov/medicare-coverage-database/overview-and-quick-search.aspx"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s://www.cms.gov/Medicare/Medicare-Fee-for-Service-Payment/HospitalOutpatientPPS/Downloads/PO-Modifier-FAQ-1-19-2016.pdf" TargetMode="Externa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hyperlink" Target="https://www.cms.gov/Regulations-and-Guidance/Guidance/Manuals/Internet-Only-Manuals-IOMs.html"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openxmlformats.org/officeDocument/2006/relationships/hyperlink" Target="https://www.cms.gov/Outreach-and-Education/Medicare-Learning-Network-MLN/MLNMattersArticles/Downloads/MM9205.pdf"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www.cms.gov/Medicare/Coverage/DeterminationProcess/Downloads/FR08072013.pdf"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http://www.cms.gov/Regulations-and-Guidance/Guidance/Transmittals/2014-Transmittals-Items/SE1422.html" TargetMode="External"/><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hyperlink" Target="http://www.cms.gov/Outreach-and-Education/Medicare-Learning-Network-MLN/MLNMattersArticles/Downloads/MM8853.pdf"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www.cms.gov/Medicare/Medicare-Contracting/FFSProvCustSvcGen/CERT-Outreach-and-Education-Task-Force.html"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hyperlink" Target="http://www.ngsmedicare.com/"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university.com/" TargetMode="External"/><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university.com/" TargetMode="External"/><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 Discussion on Modifier PO, Medical Necessity Claim Denials &amp; Medically Unlikely Edits</a:t>
            </a:r>
            <a:endParaRPr lang="en-US" dirty="0"/>
          </a:p>
        </p:txBody>
      </p:sp>
      <p:sp>
        <p:nvSpPr>
          <p:cNvPr id="3" name="Subtitle 2"/>
          <p:cNvSpPr>
            <a:spLocks noGrp="1"/>
          </p:cNvSpPr>
          <p:nvPr>
            <p:ph type="subTitle" idx="1"/>
          </p:nvPr>
        </p:nvSpPr>
        <p:spPr/>
        <p:txBody>
          <a:bodyPr/>
          <a:lstStyle/>
          <a:p>
            <a:r>
              <a:rPr lang="en-US" dirty="0" smtClean="0"/>
              <a:t>MAPAM September 15, 2016</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xmlns="" val="2429259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 of HCPCS Modifier –PO	</a:t>
            </a:r>
            <a:endParaRPr lang="en-US" dirty="0"/>
          </a:p>
        </p:txBody>
      </p:sp>
      <p:sp>
        <p:nvSpPr>
          <p:cNvPr id="7" name="Text Placeholder 6"/>
          <p:cNvSpPr>
            <a:spLocks noGrp="1"/>
          </p:cNvSpPr>
          <p:nvPr>
            <p:ph type="body" sz="quarter" idx="11"/>
          </p:nvPr>
        </p:nvSpPr>
        <p:spPr/>
        <p:txBody>
          <a:bodyPr/>
          <a:lstStyle/>
          <a:p>
            <a:r>
              <a:rPr lang="en-US" dirty="0" smtClean="0"/>
              <a:t>Voluntary for CY 2015</a:t>
            </a:r>
          </a:p>
          <a:p>
            <a:r>
              <a:rPr lang="en-US" dirty="0" smtClean="0"/>
              <a:t>Required beginning 1/1/16</a:t>
            </a:r>
          </a:p>
          <a:p>
            <a:r>
              <a:rPr lang="en-US" dirty="0" smtClean="0"/>
              <a:t>Modifier –PO should NOT be reported for:</a:t>
            </a:r>
          </a:p>
          <a:p>
            <a:pPr lvl="1"/>
            <a:r>
              <a:rPr lang="en-US" dirty="0" smtClean="0"/>
              <a:t>Remote locations of a hospital</a:t>
            </a:r>
          </a:p>
          <a:p>
            <a:pPr lvl="1"/>
            <a:r>
              <a:rPr lang="en-US" dirty="0" smtClean="0"/>
              <a:t>Satellite facilities of a hospital</a:t>
            </a:r>
          </a:p>
          <a:p>
            <a:pPr lvl="1"/>
            <a:r>
              <a:rPr lang="en-US" dirty="0" smtClean="0"/>
              <a:t>Services provided in emergency department</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10</a:t>
            </a:fld>
            <a:endParaRPr lang="en-US" dirty="0"/>
          </a:p>
        </p:txBody>
      </p:sp>
    </p:spTree>
    <p:extLst>
      <p:ext uri="{BB962C8B-B14F-4D97-AF65-F5344CB8AC3E}">
        <p14:creationId xmlns:p14="http://schemas.microsoft.com/office/powerpoint/2010/main" xmlns="" val="2725787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“Campus”</a:t>
            </a:r>
            <a:endParaRPr lang="en-US" dirty="0"/>
          </a:p>
        </p:txBody>
      </p:sp>
      <p:sp>
        <p:nvSpPr>
          <p:cNvPr id="3" name="Text Placeholder 2"/>
          <p:cNvSpPr>
            <a:spLocks noGrp="1"/>
          </p:cNvSpPr>
          <p:nvPr>
            <p:ph type="body" sz="quarter" idx="11"/>
          </p:nvPr>
        </p:nvSpPr>
        <p:spPr/>
        <p:txBody>
          <a:bodyPr/>
          <a:lstStyle/>
          <a:p>
            <a:r>
              <a:rPr lang="en-US" dirty="0" smtClean="0"/>
              <a:t>Physical </a:t>
            </a:r>
            <a:r>
              <a:rPr lang="en-US" dirty="0"/>
              <a:t>area immediately adjacent </a:t>
            </a:r>
            <a:r>
              <a:rPr lang="en-US" dirty="0" smtClean="0"/>
              <a:t>to </a:t>
            </a:r>
            <a:r>
              <a:rPr lang="en-US" dirty="0"/>
              <a:t>provider's main </a:t>
            </a:r>
            <a:r>
              <a:rPr lang="en-US" dirty="0" smtClean="0"/>
              <a:t>buildings</a:t>
            </a:r>
          </a:p>
          <a:p>
            <a:r>
              <a:rPr lang="en-US" dirty="0" smtClean="0"/>
              <a:t>Areas </a:t>
            </a:r>
            <a:r>
              <a:rPr lang="en-US" dirty="0"/>
              <a:t>and structures </a:t>
            </a:r>
            <a:r>
              <a:rPr lang="en-US" dirty="0" smtClean="0"/>
              <a:t>not </a:t>
            </a:r>
            <a:r>
              <a:rPr lang="en-US" dirty="0"/>
              <a:t>strictly contiguous to </a:t>
            </a:r>
            <a:r>
              <a:rPr lang="en-US" dirty="0" smtClean="0"/>
              <a:t>main </a:t>
            </a:r>
            <a:r>
              <a:rPr lang="en-US" dirty="0"/>
              <a:t>buildings </a:t>
            </a:r>
            <a:endParaRPr lang="en-US" dirty="0" smtClean="0"/>
          </a:p>
          <a:p>
            <a:pPr lvl="1"/>
            <a:r>
              <a:rPr lang="en-US" dirty="0" smtClean="0"/>
              <a:t>Located </a:t>
            </a:r>
            <a:r>
              <a:rPr lang="en-US" dirty="0"/>
              <a:t>within 250 yards </a:t>
            </a:r>
            <a:r>
              <a:rPr lang="en-US" dirty="0" smtClean="0"/>
              <a:t>main buildings</a:t>
            </a:r>
          </a:p>
          <a:p>
            <a:r>
              <a:rPr lang="en-US" dirty="0" smtClean="0"/>
              <a:t>Any </a:t>
            </a:r>
            <a:r>
              <a:rPr lang="en-US" dirty="0"/>
              <a:t>other areas determined on an individual case basis, by </a:t>
            </a:r>
            <a:r>
              <a:rPr lang="en-US" dirty="0" smtClean="0"/>
              <a:t>CMS </a:t>
            </a:r>
            <a:r>
              <a:rPr lang="en-US" dirty="0"/>
              <a:t>regional office, to be part of the provider's campus</a:t>
            </a:r>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11</a:t>
            </a:fld>
            <a:endParaRPr lang="en-US" dirty="0"/>
          </a:p>
        </p:txBody>
      </p:sp>
    </p:spTree>
    <p:extLst>
      <p:ext uri="{BB962C8B-B14F-4D97-AF65-F5344CB8AC3E}">
        <p14:creationId xmlns:p14="http://schemas.microsoft.com/office/powerpoint/2010/main" xmlns="" val="508437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Provider-Based Determinations</a:t>
            </a:r>
            <a:endParaRPr lang="en-US" dirty="0"/>
          </a:p>
        </p:txBody>
      </p:sp>
      <p:sp>
        <p:nvSpPr>
          <p:cNvPr id="3" name="Text Placeholder 2"/>
          <p:cNvSpPr>
            <a:spLocks noGrp="1"/>
          </p:cNvSpPr>
          <p:nvPr>
            <p:ph type="body" sz="quarter" idx="11"/>
          </p:nvPr>
        </p:nvSpPr>
        <p:spPr/>
        <p:txBody>
          <a:bodyPr/>
          <a:lstStyle/>
          <a:p>
            <a:r>
              <a:rPr lang="en-US" dirty="0" smtClean="0"/>
              <a:t>A </a:t>
            </a:r>
            <a:r>
              <a:rPr lang="en-US" dirty="0"/>
              <a:t>facility or organization is not entitled to be treated as provider-based simply because it or the main provider believe it is provider-based. </a:t>
            </a:r>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12</a:t>
            </a:fld>
            <a:endParaRPr lang="en-US" dirty="0"/>
          </a:p>
        </p:txBody>
      </p:sp>
    </p:spTree>
    <p:extLst>
      <p:ext uri="{BB962C8B-B14F-4D97-AF65-F5344CB8AC3E}">
        <p14:creationId xmlns:p14="http://schemas.microsoft.com/office/powerpoint/2010/main" xmlns="" val="1555124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Provider-Based Determinations</a:t>
            </a:r>
            <a:endParaRPr lang="en-US" dirty="0"/>
          </a:p>
        </p:txBody>
      </p:sp>
      <p:sp>
        <p:nvSpPr>
          <p:cNvPr id="3" name="Text Placeholder 2"/>
          <p:cNvSpPr>
            <a:spLocks noGrp="1"/>
          </p:cNvSpPr>
          <p:nvPr>
            <p:ph type="body" sz="quarter" idx="11"/>
          </p:nvPr>
        </p:nvSpPr>
        <p:spPr/>
        <p:txBody>
          <a:bodyPr/>
          <a:lstStyle/>
          <a:p>
            <a:r>
              <a:rPr lang="en-US" dirty="0"/>
              <a:t>42 CFR 413.65(a)(2) </a:t>
            </a:r>
            <a:endParaRPr lang="en-US" dirty="0" smtClean="0"/>
          </a:p>
          <a:p>
            <a:pPr lvl="1"/>
            <a:r>
              <a:rPr lang="en-US" u="sng" dirty="0">
                <a:hlinkClick r:id="rId3"/>
              </a:rPr>
              <a:t>http://</a:t>
            </a:r>
            <a:r>
              <a:rPr lang="en-US" u="sng" dirty="0" smtClean="0">
                <a:hlinkClick r:id="rId3"/>
              </a:rPr>
              <a:t>www.ecfr.gov/cgi-bin/text-idx?SID=867b6f12ebf5c84c0469ca86a7bbe88a&amp;mc=true&amp;node=pt42.2.413&amp;rgn=div5#se42.2.413_165</a:t>
            </a:r>
            <a:r>
              <a:rPr lang="en-US" u="sng" dirty="0" smtClean="0"/>
              <a:t>  </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13</a:t>
            </a:fld>
            <a:endParaRPr lang="en-US" dirty="0"/>
          </a:p>
        </p:txBody>
      </p:sp>
    </p:spTree>
    <p:extLst>
      <p:ext uri="{BB962C8B-B14F-4D97-AF65-F5344CB8AC3E}">
        <p14:creationId xmlns:p14="http://schemas.microsoft.com/office/powerpoint/2010/main" xmlns="" val="988223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Seeking Provider-Based Status (On or Off Campus)	</a:t>
            </a:r>
            <a:endParaRPr lang="en-US" dirty="0"/>
          </a:p>
        </p:txBody>
      </p:sp>
      <p:sp>
        <p:nvSpPr>
          <p:cNvPr id="3" name="Text Placeholder 2"/>
          <p:cNvSpPr>
            <a:spLocks noGrp="1"/>
          </p:cNvSpPr>
          <p:nvPr>
            <p:ph type="body" sz="quarter" idx="11"/>
          </p:nvPr>
        </p:nvSpPr>
        <p:spPr/>
        <p:txBody>
          <a:bodyPr>
            <a:normAutofit/>
          </a:bodyPr>
          <a:lstStyle/>
          <a:p>
            <a:r>
              <a:rPr lang="en-US" dirty="0" smtClean="0"/>
              <a:t>Licensure </a:t>
            </a:r>
          </a:p>
          <a:p>
            <a:r>
              <a:rPr lang="en-US" dirty="0" smtClean="0"/>
              <a:t>Clinical services</a:t>
            </a:r>
          </a:p>
          <a:p>
            <a:r>
              <a:rPr lang="en-US" dirty="0" smtClean="0"/>
              <a:t>Financial integration</a:t>
            </a:r>
          </a:p>
          <a:p>
            <a:r>
              <a:rPr lang="en-US" dirty="0" smtClean="0"/>
              <a:t>Public awareness</a:t>
            </a:r>
          </a:p>
          <a:p>
            <a:r>
              <a:rPr lang="en-US" dirty="0" smtClean="0"/>
              <a:t>Obligations of hospital outpatient departments and hospital-based entities</a:t>
            </a:r>
          </a:p>
          <a:p>
            <a:pPr marL="573087" lvl="2" indent="0">
              <a:buNone/>
            </a:pPr>
            <a:endParaRPr lang="en-US" dirty="0" smtClean="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14</a:t>
            </a:fld>
            <a:endParaRPr lang="en-US" dirty="0"/>
          </a:p>
        </p:txBody>
      </p:sp>
    </p:spTree>
    <p:extLst>
      <p:ext uri="{BB962C8B-B14F-4D97-AF65-F5344CB8AC3E}">
        <p14:creationId xmlns:p14="http://schemas.microsoft.com/office/powerpoint/2010/main" xmlns="" val="3625523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Provider-Based Status (Off Campus)</a:t>
            </a:r>
            <a:endParaRPr lang="en-US" dirty="0"/>
          </a:p>
        </p:txBody>
      </p:sp>
      <p:sp>
        <p:nvSpPr>
          <p:cNvPr id="3" name="Text Placeholder 2"/>
          <p:cNvSpPr>
            <a:spLocks noGrp="1"/>
          </p:cNvSpPr>
          <p:nvPr>
            <p:ph type="body" sz="quarter" idx="11"/>
          </p:nvPr>
        </p:nvSpPr>
        <p:spPr/>
        <p:txBody>
          <a:bodyPr/>
          <a:lstStyle/>
          <a:p>
            <a:r>
              <a:rPr lang="en-US" dirty="0" smtClean="0"/>
              <a:t>Additional requirements for </a:t>
            </a:r>
            <a:r>
              <a:rPr lang="en-US" i="1" dirty="0" smtClean="0"/>
              <a:t>off-campus</a:t>
            </a:r>
            <a:r>
              <a:rPr lang="en-US" dirty="0" smtClean="0"/>
              <a:t> facilities or organizations:</a:t>
            </a:r>
          </a:p>
          <a:p>
            <a:pPr lvl="1"/>
            <a:r>
              <a:rPr lang="en-US" dirty="0" smtClean="0"/>
              <a:t>Operation under ownership and control of main provider</a:t>
            </a:r>
          </a:p>
          <a:p>
            <a:pPr lvl="1"/>
            <a:r>
              <a:rPr lang="en-US" dirty="0" smtClean="0"/>
              <a:t>Administration and supervision</a:t>
            </a:r>
          </a:p>
          <a:p>
            <a:pPr lvl="1"/>
            <a:r>
              <a:rPr lang="en-US" dirty="0" smtClean="0"/>
              <a:t>Location</a:t>
            </a:r>
          </a:p>
          <a:p>
            <a:pPr lvl="1"/>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15</a:t>
            </a:fld>
            <a:endParaRPr lang="en-US" dirty="0"/>
          </a:p>
        </p:txBody>
      </p:sp>
    </p:spTree>
    <p:extLst>
      <p:ext uri="{BB962C8B-B14F-4D97-AF65-F5344CB8AC3E}">
        <p14:creationId xmlns:p14="http://schemas.microsoft.com/office/powerpoint/2010/main" xmlns="" val="3403692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Necessity &amp; Claim Denials</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16</a:t>
            </a:fld>
            <a:endParaRPr lang="en-US" dirty="0"/>
          </a:p>
        </p:txBody>
      </p:sp>
    </p:spTree>
    <p:extLst>
      <p:ext uri="{BB962C8B-B14F-4D97-AF65-F5344CB8AC3E}">
        <p14:creationId xmlns:p14="http://schemas.microsoft.com/office/powerpoint/2010/main" xmlns="" val="4066866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p:cNvSpPr>
            <a:spLocks noGrp="1"/>
          </p:cNvSpPr>
          <p:nvPr>
            <p:ph type="title"/>
          </p:nvPr>
        </p:nvSpPr>
        <p:spPr>
          <a:xfrm>
            <a:off x="217488" y="274638"/>
            <a:ext cx="8728075" cy="1143000"/>
          </a:xfrm>
        </p:spPr>
        <p:txBody>
          <a:bodyPr/>
          <a:lstStyle/>
          <a:p>
            <a:pPr eaLnBrk="1" hangingPunct="1"/>
            <a:r>
              <a:rPr lang="en-US" altLang="en-US" dirty="0" smtClean="0"/>
              <a:t>Medical Necessity: The Basis for Covered Medicare Services</a:t>
            </a:r>
          </a:p>
        </p:txBody>
      </p:sp>
      <p:sp>
        <p:nvSpPr>
          <p:cNvPr id="26626"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Title XVIII of Social Security Act, Section1862(a)(1)(A) excludes services not “reasonable and necessary” unless otherwise specifically noted</a:t>
            </a:r>
          </a:p>
          <a:p>
            <a:pPr lvl="1" eaLnBrk="1" hangingPunct="1"/>
            <a:r>
              <a:rPr altLang="en-US" dirty="0" smtClean="0"/>
              <a:t>Coverage for services under Medicare based on medical necessity and within scope of Medicare benefit category</a:t>
            </a:r>
          </a:p>
          <a:p>
            <a:pPr eaLnBrk="1" hangingPunct="1">
              <a:spcBef>
                <a:spcPts val="425"/>
              </a:spcBef>
            </a:pPr>
            <a:endParaRPr lang="en-US" altLang="en-US" dirty="0" smtClean="0"/>
          </a:p>
        </p:txBody>
      </p:sp>
      <p:sp>
        <p:nvSpPr>
          <p:cNvPr id="26628"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02563F97-7F92-43C1-BE7E-72704D5CEEB7}" type="slidenum">
              <a:rPr lang="en-US" altLang="en-US" smtClean="0">
                <a:solidFill>
                  <a:schemeClr val="tx1"/>
                </a:solidFill>
                <a:cs typeface="Arial" charset="0"/>
              </a:rPr>
              <a:pPr defTabSz="912813" fontAlgn="base">
                <a:spcBef>
                  <a:spcPct val="0"/>
                </a:spcBef>
                <a:spcAft>
                  <a:spcPct val="0"/>
                </a:spcAft>
                <a:tabLst/>
                <a:defRPr/>
              </a:pPr>
              <a:t>17</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4088951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p:cNvSpPr>
            <a:spLocks noGrp="1"/>
          </p:cNvSpPr>
          <p:nvPr>
            <p:ph type="title"/>
          </p:nvPr>
        </p:nvSpPr>
        <p:spPr>
          <a:xfrm>
            <a:off x="217488" y="274638"/>
            <a:ext cx="8728075" cy="1143000"/>
          </a:xfrm>
        </p:spPr>
        <p:txBody>
          <a:bodyPr/>
          <a:lstStyle/>
          <a:p>
            <a:pPr eaLnBrk="1" hangingPunct="1"/>
            <a:r>
              <a:rPr lang="en-US" altLang="en-US" dirty="0" smtClean="0"/>
              <a:t>Role of CMS and MACs in Determining Covered Services</a:t>
            </a:r>
          </a:p>
        </p:txBody>
      </p:sp>
      <p:sp>
        <p:nvSpPr>
          <p:cNvPr id="27650" name="Content Placeholder 2"/>
          <p:cNvSpPr>
            <a:spLocks noGrp="1"/>
          </p:cNvSpPr>
          <p:nvPr>
            <p:ph idx="11"/>
          </p:nvPr>
        </p:nvSpPr>
        <p:spPr>
          <a:xfrm>
            <a:off x="238125" y="1600200"/>
            <a:ext cx="8728075" cy="4343400"/>
          </a:xfrm>
        </p:spPr>
        <p:txBody>
          <a:bodyPr>
            <a:normAutofit fontScale="92500"/>
          </a:bodyPr>
          <a:lstStyle/>
          <a:p>
            <a:pPr eaLnBrk="1" hangingPunct="1">
              <a:spcBef>
                <a:spcPts val="425"/>
              </a:spcBef>
            </a:pPr>
            <a:r>
              <a:rPr lang="en-US" altLang="en-US" dirty="0" smtClean="0"/>
              <a:t>CMS Internet-Only Manual Publications</a:t>
            </a:r>
          </a:p>
          <a:p>
            <a:pPr lvl="1" eaLnBrk="1" hangingPunct="1"/>
            <a:r>
              <a:rPr altLang="en-US" dirty="0" smtClean="0"/>
              <a:t>100-02, </a:t>
            </a:r>
            <a:r>
              <a:rPr altLang="en-US" i="1" dirty="0" smtClean="0"/>
              <a:t>Medicare Benefit Policy Manual </a:t>
            </a:r>
          </a:p>
          <a:p>
            <a:pPr lvl="2" eaLnBrk="1" hangingPunct="1"/>
            <a:r>
              <a:rPr altLang="en-US" dirty="0" smtClean="0"/>
              <a:t>Details on scope of covered Part A and Part B Medicare services</a:t>
            </a:r>
          </a:p>
          <a:p>
            <a:pPr lvl="1" eaLnBrk="1" hangingPunct="1"/>
            <a:r>
              <a:rPr altLang="en-US" dirty="0" smtClean="0"/>
              <a:t>100-03, </a:t>
            </a:r>
            <a:r>
              <a:rPr altLang="en-US" i="1" dirty="0" smtClean="0"/>
              <a:t>Medicare National Coverage Determination (NCD) Manual </a:t>
            </a:r>
          </a:p>
          <a:p>
            <a:pPr lvl="2" eaLnBrk="1" hangingPunct="1"/>
            <a:r>
              <a:rPr altLang="en-US" dirty="0" smtClean="0"/>
              <a:t>Sets policy for determining medical necessity for specific services</a:t>
            </a:r>
          </a:p>
          <a:p>
            <a:pPr eaLnBrk="1" hangingPunct="1">
              <a:spcBef>
                <a:spcPts val="425"/>
              </a:spcBef>
            </a:pPr>
            <a:r>
              <a:rPr lang="en-US" altLang="en-US" dirty="0" smtClean="0"/>
              <a:t>Where item or service not mentioned in CMS Manual System, MACs make coverage decisions</a:t>
            </a:r>
          </a:p>
          <a:p>
            <a:pPr lvl="1">
              <a:spcBef>
                <a:spcPts val="425"/>
              </a:spcBef>
            </a:pPr>
            <a:r>
              <a:rPr lang="en-US" altLang="en-US" dirty="0" smtClean="0"/>
              <a:t>Local Coverage Determinations (LCDs)</a:t>
            </a:r>
          </a:p>
        </p:txBody>
      </p:sp>
      <p:sp>
        <p:nvSpPr>
          <p:cNvPr id="27652"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0AD64F0D-CAB6-4E28-87CB-99F8A3259D16}" type="slidenum">
              <a:rPr lang="en-US" altLang="en-US" smtClean="0">
                <a:solidFill>
                  <a:schemeClr val="tx1"/>
                </a:solidFill>
                <a:cs typeface="Arial" charset="0"/>
              </a:rPr>
              <a:pPr defTabSz="912813" fontAlgn="base">
                <a:spcBef>
                  <a:spcPct val="0"/>
                </a:spcBef>
                <a:spcAft>
                  <a:spcPct val="0"/>
                </a:spcAft>
                <a:tabLst/>
                <a:defRPr/>
              </a:pPr>
              <a:t>18</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474162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p:cNvSpPr>
            <a:spLocks noGrp="1"/>
          </p:cNvSpPr>
          <p:nvPr>
            <p:ph type="title"/>
          </p:nvPr>
        </p:nvSpPr>
        <p:spPr>
          <a:xfrm>
            <a:off x="217488" y="274638"/>
            <a:ext cx="8728075" cy="1143000"/>
          </a:xfrm>
        </p:spPr>
        <p:txBody>
          <a:bodyPr/>
          <a:lstStyle/>
          <a:p>
            <a:pPr eaLnBrk="1" hangingPunct="1"/>
            <a:r>
              <a:rPr lang="en-US" altLang="en-US" dirty="0" smtClean="0"/>
              <a:t>Local Coverage Determinations </a:t>
            </a:r>
          </a:p>
        </p:txBody>
      </p:sp>
      <p:sp>
        <p:nvSpPr>
          <p:cNvPr id="31746" name="Content Placeholder 2"/>
          <p:cNvSpPr>
            <a:spLocks noGrp="1"/>
          </p:cNvSpPr>
          <p:nvPr>
            <p:ph idx="11"/>
          </p:nvPr>
        </p:nvSpPr>
        <p:spPr>
          <a:xfrm>
            <a:off x="238125" y="1600200"/>
            <a:ext cx="8829675" cy="4343400"/>
          </a:xfrm>
        </p:spPr>
        <p:txBody>
          <a:bodyPr/>
          <a:lstStyle/>
          <a:p>
            <a:pPr eaLnBrk="1" hangingPunct="1">
              <a:spcBef>
                <a:spcPts val="425"/>
              </a:spcBef>
            </a:pPr>
            <a:r>
              <a:rPr lang="en-US" altLang="en-US" dirty="0" smtClean="0"/>
              <a:t>Contractor decision whether to cover service in accordance with Section 1862(a)(1)(A)</a:t>
            </a:r>
          </a:p>
          <a:p>
            <a:pPr lvl="1" eaLnBrk="1" hangingPunct="1"/>
            <a:r>
              <a:rPr altLang="en-US" dirty="0" smtClean="0"/>
              <a:t>Housed on CMS website and assigned alpha/numeric identifier that begins with “L”</a:t>
            </a:r>
          </a:p>
          <a:p>
            <a:pPr eaLnBrk="1" hangingPunct="1">
              <a:spcBef>
                <a:spcPts val="425"/>
              </a:spcBef>
            </a:pPr>
            <a:r>
              <a:rPr lang="en-US" altLang="en-US" dirty="0" smtClean="0"/>
              <a:t>Located on our website:</a:t>
            </a:r>
          </a:p>
          <a:p>
            <a:pPr lvl="1" eaLnBrk="1" hangingPunct="1">
              <a:spcBef>
                <a:spcPts val="425"/>
              </a:spcBef>
            </a:pPr>
            <a:r>
              <a:rPr altLang="en-US" dirty="0" smtClean="0">
                <a:hlinkClick r:id="rId3"/>
              </a:rPr>
              <a:t>http://www.NGSMedicare.com</a:t>
            </a:r>
            <a:r>
              <a:rPr altLang="en-US" dirty="0" smtClean="0"/>
              <a:t> &gt; Medical Policy &amp; Review &gt; Medical Policy Center</a:t>
            </a:r>
          </a:p>
        </p:txBody>
      </p:sp>
      <p:sp>
        <p:nvSpPr>
          <p:cNvPr id="31748"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65E1BADD-898A-4302-AC1E-C962EBBF7A90}" type="slidenum">
              <a:rPr lang="en-US" altLang="en-US" smtClean="0">
                <a:solidFill>
                  <a:schemeClr val="tx1"/>
                </a:solidFill>
                <a:cs typeface="Arial" charset="0"/>
              </a:rPr>
              <a:pPr defTabSz="912813" fontAlgn="base">
                <a:spcBef>
                  <a:spcPct val="0"/>
                </a:spcBef>
                <a:spcAft>
                  <a:spcPct val="0"/>
                </a:spcAft>
                <a:tabLst/>
                <a:defRPr/>
              </a:pPr>
              <a:t>19</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944681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Today’s Presenters</a:t>
            </a:r>
            <a:endParaRPr lang="en-US" sz="3600" dirty="0"/>
          </a:p>
        </p:txBody>
      </p:sp>
      <p:sp>
        <p:nvSpPr>
          <p:cNvPr id="7" name="Text Placeholder 6"/>
          <p:cNvSpPr>
            <a:spLocks noGrp="1"/>
          </p:cNvSpPr>
          <p:nvPr>
            <p:ph type="body" sz="quarter" idx="11"/>
          </p:nvPr>
        </p:nvSpPr>
        <p:spPr/>
        <p:txBody>
          <a:bodyPr/>
          <a:lstStyle/>
          <a:p>
            <a:r>
              <a:rPr lang="en-US" dirty="0" smtClean="0"/>
              <a:t>Jeanine Gombos LPN, CPC</a:t>
            </a:r>
          </a:p>
          <a:p>
            <a:pPr lvl="1"/>
            <a:r>
              <a:rPr lang="en-US" dirty="0" smtClean="0"/>
              <a:t>Provider Outreach &amp; Education Consultant</a:t>
            </a:r>
          </a:p>
          <a:p>
            <a:pPr lvl="1"/>
            <a:r>
              <a:rPr lang="en-US" dirty="0" smtClean="0"/>
              <a:t>Medicare Part A</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2</a:t>
            </a:fld>
            <a:endParaRPr lang="en-US" dirty="0"/>
          </a:p>
        </p:txBody>
      </p:sp>
    </p:spTree>
    <p:extLst>
      <p:ext uri="{BB962C8B-B14F-4D97-AF65-F5344CB8AC3E}">
        <p14:creationId xmlns:p14="http://schemas.microsoft.com/office/powerpoint/2010/main" xmlns="" val="1915695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p:cNvSpPr>
            <a:spLocks noGrp="1"/>
          </p:cNvSpPr>
          <p:nvPr>
            <p:ph type="title"/>
          </p:nvPr>
        </p:nvSpPr>
        <p:spPr>
          <a:xfrm>
            <a:off x="217488" y="274638"/>
            <a:ext cx="8728075" cy="1143000"/>
          </a:xfrm>
        </p:spPr>
        <p:txBody>
          <a:bodyPr/>
          <a:lstStyle/>
          <a:p>
            <a:pPr eaLnBrk="1" hangingPunct="1"/>
            <a:r>
              <a:rPr lang="en-US" altLang="en-US" dirty="0" smtClean="0"/>
              <a:t>LCDs Contain Reasonable and Necessary Guidelines Only</a:t>
            </a:r>
          </a:p>
        </p:txBody>
      </p:sp>
      <p:sp>
        <p:nvSpPr>
          <p:cNvPr id="34818" name="Content Placeholder 2"/>
          <p:cNvSpPr>
            <a:spLocks noGrp="1"/>
          </p:cNvSpPr>
          <p:nvPr>
            <p:ph idx="11"/>
          </p:nvPr>
        </p:nvSpPr>
        <p:spPr>
          <a:xfrm>
            <a:off x="238125" y="1600200"/>
            <a:ext cx="8728075" cy="4343400"/>
          </a:xfrm>
        </p:spPr>
        <p:txBody>
          <a:bodyPr>
            <a:normAutofit lnSpcReduction="10000"/>
          </a:bodyPr>
          <a:lstStyle/>
          <a:p>
            <a:pPr eaLnBrk="1" hangingPunct="1">
              <a:spcBef>
                <a:spcPts val="425"/>
              </a:spcBef>
            </a:pPr>
            <a:r>
              <a:rPr lang="en-US" altLang="en-US" dirty="0" smtClean="0"/>
              <a:t>LCDs consist of only “reasonable and necessary” information</a:t>
            </a:r>
          </a:p>
          <a:p>
            <a:pPr lvl="1" eaLnBrk="1" hangingPunct="1"/>
            <a:r>
              <a:rPr altLang="en-US" dirty="0" smtClean="0"/>
              <a:t>Indications/limitations for reasonable and necessary tests, items and services</a:t>
            </a:r>
          </a:p>
          <a:p>
            <a:pPr lvl="1" eaLnBrk="1" hangingPunct="1"/>
            <a:r>
              <a:rPr altLang="en-US" dirty="0" smtClean="0"/>
              <a:t>ICD-10-CM codes for tests, items, and services billed</a:t>
            </a:r>
          </a:p>
          <a:p>
            <a:pPr lvl="1" eaLnBrk="1" hangingPunct="1"/>
            <a:r>
              <a:rPr altLang="en-US" dirty="0" smtClean="0"/>
              <a:t>Documentation requirements</a:t>
            </a:r>
          </a:p>
          <a:p>
            <a:pPr eaLnBrk="1" hangingPunct="1">
              <a:spcBef>
                <a:spcPts val="425"/>
              </a:spcBef>
            </a:pPr>
            <a:r>
              <a:rPr lang="en-US" altLang="en-US" dirty="0" smtClean="0"/>
              <a:t>Coding guidelines or other instructions not related to medical necessity are published in related SIAs</a:t>
            </a:r>
          </a:p>
        </p:txBody>
      </p:sp>
      <p:sp>
        <p:nvSpPr>
          <p:cNvPr id="34820"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967EEC50-15EB-4FD0-8BAD-C1014D4A80F4}" type="slidenum">
              <a:rPr lang="en-US" altLang="en-US" smtClean="0">
                <a:solidFill>
                  <a:schemeClr val="tx1"/>
                </a:solidFill>
                <a:cs typeface="Arial" charset="0"/>
              </a:rPr>
              <a:pPr defTabSz="912813" fontAlgn="base">
                <a:spcBef>
                  <a:spcPct val="0"/>
                </a:spcBef>
                <a:spcAft>
                  <a:spcPct val="0"/>
                </a:spcAft>
                <a:tabLst/>
                <a:defRPr/>
              </a:pPr>
              <a:t>20</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3296751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1"/>
          <p:cNvSpPr>
            <a:spLocks noGrp="1"/>
          </p:cNvSpPr>
          <p:nvPr>
            <p:ph type="title"/>
          </p:nvPr>
        </p:nvSpPr>
        <p:spPr>
          <a:xfrm>
            <a:off x="217488" y="274638"/>
            <a:ext cx="8728075" cy="1143000"/>
          </a:xfrm>
        </p:spPr>
        <p:txBody>
          <a:bodyPr/>
          <a:lstStyle/>
          <a:p>
            <a:pPr eaLnBrk="1" hangingPunct="1"/>
            <a:r>
              <a:rPr lang="en-US" altLang="en-US" dirty="0" smtClean="0"/>
              <a:t>LCD Automated Edits</a:t>
            </a:r>
          </a:p>
        </p:txBody>
      </p:sp>
      <p:sp>
        <p:nvSpPr>
          <p:cNvPr id="35842"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LCDs are supported and enforced by automated system edits</a:t>
            </a:r>
          </a:p>
          <a:p>
            <a:pPr lvl="1" eaLnBrk="1" hangingPunct="1"/>
            <a:r>
              <a:rPr altLang="en-US" dirty="0" smtClean="0"/>
              <a:t>55A00, 55A01 – This claim was denied by an automated system for not having a covered diagnosis in accordance to the LCD/NCD. Provider may correct diagnosis by submitting adjustment according to instructions for making corrections for automated LCD/NCD denials, or by submitting a written request. </a:t>
            </a:r>
          </a:p>
        </p:txBody>
      </p:sp>
      <p:sp>
        <p:nvSpPr>
          <p:cNvPr id="35844"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BC31A480-593C-46FA-85B4-C9699DC008C5}" type="slidenum">
              <a:rPr lang="en-US" altLang="en-US" smtClean="0">
                <a:solidFill>
                  <a:schemeClr val="tx1"/>
                </a:solidFill>
                <a:cs typeface="Arial" charset="0"/>
              </a:rPr>
              <a:pPr defTabSz="912813" fontAlgn="base">
                <a:spcBef>
                  <a:spcPct val="0"/>
                </a:spcBef>
                <a:spcAft>
                  <a:spcPct val="0"/>
                </a:spcAft>
                <a:tabLst/>
                <a:defRPr/>
              </a:pPr>
              <a:t>21</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14160675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tle 1"/>
          <p:cNvSpPr>
            <a:spLocks noGrp="1"/>
          </p:cNvSpPr>
          <p:nvPr>
            <p:ph type="title"/>
          </p:nvPr>
        </p:nvSpPr>
        <p:spPr>
          <a:xfrm>
            <a:off x="217488" y="274638"/>
            <a:ext cx="8728075" cy="1143000"/>
          </a:xfrm>
        </p:spPr>
        <p:txBody>
          <a:bodyPr/>
          <a:lstStyle/>
          <a:p>
            <a:pPr eaLnBrk="1" hangingPunct="1"/>
            <a:r>
              <a:rPr lang="en-US" altLang="en-US" dirty="0" smtClean="0"/>
              <a:t>LCD Components</a:t>
            </a:r>
          </a:p>
        </p:txBody>
      </p:sp>
      <p:sp>
        <p:nvSpPr>
          <p:cNvPr id="36866"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Consistent format, including:</a:t>
            </a:r>
          </a:p>
          <a:p>
            <a:pPr lvl="1" eaLnBrk="1" hangingPunct="1"/>
            <a:r>
              <a:rPr altLang="en-US" dirty="0" smtClean="0"/>
              <a:t>Title page</a:t>
            </a:r>
          </a:p>
          <a:p>
            <a:pPr lvl="1" eaLnBrk="1" hangingPunct="1"/>
            <a:r>
              <a:rPr altLang="en-US" dirty="0" smtClean="0"/>
              <a:t>Coverage guidance</a:t>
            </a:r>
          </a:p>
          <a:p>
            <a:pPr lvl="1" eaLnBrk="1" hangingPunct="1"/>
            <a:r>
              <a:rPr altLang="en-US" dirty="0" smtClean="0"/>
              <a:t>Coding guidelines</a:t>
            </a:r>
          </a:p>
          <a:p>
            <a:pPr lvl="1" eaLnBrk="1" hangingPunct="1"/>
            <a:r>
              <a:rPr altLang="en-US" dirty="0" smtClean="0"/>
              <a:t>General information</a:t>
            </a:r>
          </a:p>
          <a:p>
            <a:pPr lvl="2" eaLnBrk="1" hangingPunct="1"/>
            <a:r>
              <a:rPr altLang="en-US" dirty="0" smtClean="0"/>
              <a:t>Documentation requirements, utilization guidelines, appendices, citations</a:t>
            </a:r>
          </a:p>
          <a:p>
            <a:pPr lvl="1" eaLnBrk="1" hangingPunct="1"/>
            <a:r>
              <a:rPr altLang="en-US" dirty="0" smtClean="0"/>
              <a:t>Revision history</a:t>
            </a:r>
          </a:p>
          <a:p>
            <a:pPr lvl="1" eaLnBrk="1" hangingPunct="1"/>
            <a:r>
              <a:rPr altLang="en-US" dirty="0" smtClean="0"/>
              <a:t>Links to associated SIAs</a:t>
            </a:r>
          </a:p>
        </p:txBody>
      </p:sp>
      <p:sp>
        <p:nvSpPr>
          <p:cNvPr id="36868"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3BC0853E-71B7-4B59-A995-61EE168081C7}" type="slidenum">
              <a:rPr lang="en-US" altLang="en-US" smtClean="0">
                <a:solidFill>
                  <a:schemeClr val="tx1"/>
                </a:solidFill>
                <a:cs typeface="Arial" charset="0"/>
              </a:rPr>
              <a:pPr defTabSz="912813" fontAlgn="base">
                <a:spcBef>
                  <a:spcPct val="0"/>
                </a:spcBef>
                <a:spcAft>
                  <a:spcPct val="0"/>
                </a:spcAft>
                <a:tabLst/>
                <a:defRPr/>
              </a:pPr>
              <a:t>22</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1131925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p:cNvSpPr>
            <a:spLocks noGrp="1"/>
          </p:cNvSpPr>
          <p:nvPr>
            <p:ph type="title"/>
          </p:nvPr>
        </p:nvSpPr>
        <p:spPr>
          <a:xfrm>
            <a:off x="217488" y="274638"/>
            <a:ext cx="8728075" cy="1143000"/>
          </a:xfrm>
        </p:spPr>
        <p:txBody>
          <a:bodyPr/>
          <a:lstStyle/>
          <a:p>
            <a:pPr eaLnBrk="1" hangingPunct="1"/>
            <a:r>
              <a:rPr lang="en-US" altLang="en-US" dirty="0" smtClean="0"/>
              <a:t>SIAs</a:t>
            </a:r>
          </a:p>
        </p:txBody>
      </p:sp>
      <p:sp>
        <p:nvSpPr>
          <p:cNvPr id="37890"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Include important coding guidelines and billing instructions not related to medical necessity</a:t>
            </a:r>
          </a:p>
          <a:p>
            <a:pPr lvl="1" eaLnBrk="1" hangingPunct="1"/>
            <a:r>
              <a:rPr altLang="en-US" dirty="0" smtClean="0"/>
              <a:t>Each LCD has at least one related SIA</a:t>
            </a:r>
          </a:p>
          <a:p>
            <a:pPr lvl="1" eaLnBrk="1" hangingPunct="1"/>
            <a:r>
              <a:rPr altLang="en-US" dirty="0" smtClean="0"/>
              <a:t>Links are found in Associated Documents section at bottom of an LCD</a:t>
            </a:r>
          </a:p>
          <a:p>
            <a:pPr lvl="1" eaLnBrk="1" hangingPunct="1"/>
            <a:r>
              <a:rPr altLang="en-US" dirty="0" smtClean="0"/>
              <a:t>A link to related LCD is also found at the end of each SIA</a:t>
            </a:r>
          </a:p>
          <a:p>
            <a:pPr lvl="2" eaLnBrk="1" hangingPunct="1"/>
            <a:r>
              <a:rPr altLang="en-US" dirty="0" smtClean="0"/>
              <a:t>Links are only “live” in LCDs and SIAs that are active</a:t>
            </a:r>
          </a:p>
        </p:txBody>
      </p:sp>
      <p:sp>
        <p:nvSpPr>
          <p:cNvPr id="37892"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17565E97-AC08-404C-9588-0F789FBBFF6C}" type="slidenum">
              <a:rPr lang="en-US" altLang="en-US" smtClean="0">
                <a:solidFill>
                  <a:schemeClr val="tx1"/>
                </a:solidFill>
                <a:cs typeface="Arial" charset="0"/>
              </a:rPr>
              <a:pPr defTabSz="912813" fontAlgn="base">
                <a:spcBef>
                  <a:spcPct val="0"/>
                </a:spcBef>
                <a:spcAft>
                  <a:spcPct val="0"/>
                </a:spcAft>
                <a:tabLst/>
                <a:defRPr/>
              </a:pPr>
              <a:t>23</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16509305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itle 1"/>
          <p:cNvSpPr>
            <a:spLocks noGrp="1"/>
          </p:cNvSpPr>
          <p:nvPr>
            <p:ph type="title"/>
          </p:nvPr>
        </p:nvSpPr>
        <p:spPr>
          <a:xfrm>
            <a:off x="217488" y="274638"/>
            <a:ext cx="8728075" cy="1143000"/>
          </a:xfrm>
        </p:spPr>
        <p:txBody>
          <a:bodyPr/>
          <a:lstStyle/>
          <a:p>
            <a:pPr eaLnBrk="1" hangingPunct="1"/>
            <a:r>
              <a:rPr lang="en-US" altLang="en-US" dirty="0" smtClean="0"/>
              <a:t>Medical Policy Articles</a:t>
            </a:r>
          </a:p>
        </p:txBody>
      </p:sp>
      <p:sp>
        <p:nvSpPr>
          <p:cNvPr id="38914"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Medical policy articles are separate from SIAs</a:t>
            </a:r>
          </a:p>
          <a:p>
            <a:pPr lvl="1" eaLnBrk="1" hangingPunct="1"/>
            <a:r>
              <a:rPr altLang="en-US" dirty="0" smtClean="0"/>
              <a:t>Do not contain words “Supplemental Instructions Article” or “Attached to LCD” in title</a:t>
            </a:r>
          </a:p>
          <a:p>
            <a:pPr lvl="1" eaLnBrk="1" hangingPunct="1"/>
            <a:r>
              <a:rPr altLang="en-US" dirty="0" smtClean="0"/>
              <a:t>Clarify points contained in NCDs or CMS manuals</a:t>
            </a:r>
          </a:p>
          <a:p>
            <a:pPr lvl="1" eaLnBrk="1" hangingPunct="1"/>
            <a:r>
              <a:rPr altLang="en-US" dirty="0" smtClean="0"/>
              <a:t>May contain either medical necessity or coding instructions</a:t>
            </a:r>
          </a:p>
          <a:p>
            <a:pPr lvl="1" eaLnBrk="1" hangingPunct="1"/>
            <a:r>
              <a:rPr altLang="en-US" dirty="0" smtClean="0"/>
              <a:t>Policy articles are reviewed annually</a:t>
            </a:r>
          </a:p>
        </p:txBody>
      </p:sp>
      <p:sp>
        <p:nvSpPr>
          <p:cNvPr id="38916"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81A0173E-C244-4912-8A25-839B446E1E4F}" type="slidenum">
              <a:rPr lang="en-US" altLang="en-US" smtClean="0">
                <a:solidFill>
                  <a:schemeClr val="tx1"/>
                </a:solidFill>
                <a:cs typeface="Arial" charset="0"/>
              </a:rPr>
              <a:pPr defTabSz="912813" fontAlgn="base">
                <a:spcBef>
                  <a:spcPct val="0"/>
                </a:spcBef>
                <a:spcAft>
                  <a:spcPct val="0"/>
                </a:spcAft>
                <a:tabLst/>
                <a:defRPr/>
              </a:pPr>
              <a:t>24</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32990308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itle 1"/>
          <p:cNvSpPr>
            <a:spLocks noGrp="1"/>
          </p:cNvSpPr>
          <p:nvPr>
            <p:ph type="title"/>
          </p:nvPr>
        </p:nvSpPr>
        <p:spPr>
          <a:xfrm>
            <a:off x="217488" y="274638"/>
            <a:ext cx="8728075" cy="1143000"/>
          </a:xfrm>
        </p:spPr>
        <p:txBody>
          <a:bodyPr/>
          <a:lstStyle/>
          <a:p>
            <a:pPr eaLnBrk="1" hangingPunct="1"/>
            <a:r>
              <a:rPr lang="en-US" altLang="en-US" dirty="0" smtClean="0"/>
              <a:t>Make Sure You are Looking at Correct LCD Version!</a:t>
            </a:r>
          </a:p>
        </p:txBody>
      </p:sp>
      <p:sp>
        <p:nvSpPr>
          <p:cNvPr id="43010"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dirty="0" smtClean="0"/>
              <a:t>Draft LCDs start with “DL”</a:t>
            </a:r>
          </a:p>
          <a:p>
            <a:pPr eaLnBrk="1" hangingPunct="1">
              <a:spcBef>
                <a:spcPts val="425"/>
              </a:spcBef>
            </a:pPr>
            <a:r>
              <a:rPr lang="en-US" altLang="en-US" dirty="0" smtClean="0"/>
              <a:t>Final LCDs start with “L”</a:t>
            </a:r>
          </a:p>
          <a:p>
            <a:pPr lvl="1" eaLnBrk="1" hangingPunct="1"/>
            <a:r>
              <a:rPr altLang="en-US" dirty="0" smtClean="0"/>
              <a:t>Check effective date: if it is in future, LCD is in a notice period!</a:t>
            </a:r>
          </a:p>
          <a:p>
            <a:pPr lvl="1" eaLnBrk="1" hangingPunct="1"/>
            <a:r>
              <a:rPr altLang="en-US" dirty="0" smtClean="0"/>
              <a:t>Check revision history</a:t>
            </a:r>
          </a:p>
          <a:p>
            <a:pPr eaLnBrk="1" hangingPunct="1">
              <a:spcBef>
                <a:spcPts val="425"/>
              </a:spcBef>
            </a:pPr>
            <a:r>
              <a:rPr lang="en-US" altLang="en-US" dirty="0" smtClean="0"/>
              <a:t>CMS applies “Draft”, “Future”, “Superseded” or “Retired” watermarks as appropriate</a:t>
            </a:r>
          </a:p>
        </p:txBody>
      </p:sp>
      <p:sp>
        <p:nvSpPr>
          <p:cNvPr id="43012"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CFCE4C80-A3E4-435D-8764-1668B497DF20}" type="slidenum">
              <a:rPr lang="en-US" altLang="en-US" smtClean="0">
                <a:solidFill>
                  <a:schemeClr val="tx1"/>
                </a:solidFill>
                <a:cs typeface="Arial" charset="0"/>
              </a:rPr>
              <a:pPr defTabSz="912813" fontAlgn="base">
                <a:spcBef>
                  <a:spcPct val="0"/>
                </a:spcBef>
                <a:spcAft>
                  <a:spcPct val="0"/>
                </a:spcAft>
                <a:tabLst/>
                <a:defRPr/>
              </a:pPr>
              <a:t>25</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15661279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itle 1"/>
          <p:cNvSpPr>
            <a:spLocks noGrp="1"/>
          </p:cNvSpPr>
          <p:nvPr>
            <p:ph type="title"/>
          </p:nvPr>
        </p:nvSpPr>
        <p:spPr>
          <a:xfrm>
            <a:off x="217488" y="274638"/>
            <a:ext cx="8728075" cy="1143000"/>
          </a:xfrm>
        </p:spPr>
        <p:txBody>
          <a:bodyPr/>
          <a:lstStyle/>
          <a:p>
            <a:pPr eaLnBrk="1" hangingPunct="1"/>
            <a:r>
              <a:rPr lang="en-US" altLang="en-US" dirty="0" smtClean="0"/>
              <a:t>What if There is No LCD or NCD?</a:t>
            </a:r>
          </a:p>
        </p:txBody>
      </p:sp>
      <p:sp>
        <p:nvSpPr>
          <p:cNvPr id="45058" name="Content Placeholder 2"/>
          <p:cNvSpPr>
            <a:spLocks noGrp="1"/>
          </p:cNvSpPr>
          <p:nvPr>
            <p:ph idx="11"/>
          </p:nvPr>
        </p:nvSpPr>
        <p:spPr>
          <a:xfrm>
            <a:off x="238125" y="1600200"/>
            <a:ext cx="8728075" cy="4343400"/>
          </a:xfrm>
        </p:spPr>
        <p:txBody>
          <a:bodyPr>
            <a:normAutofit lnSpcReduction="10000"/>
          </a:bodyPr>
          <a:lstStyle/>
          <a:p>
            <a:pPr eaLnBrk="1" hangingPunct="1">
              <a:spcBef>
                <a:spcPts val="425"/>
              </a:spcBef>
            </a:pPr>
            <a:r>
              <a:rPr lang="en-US" altLang="en-US" dirty="0" smtClean="0"/>
              <a:t>Check for coverage guidelines in CMS Internet-Only Manuals</a:t>
            </a:r>
          </a:p>
          <a:p>
            <a:pPr eaLnBrk="1" hangingPunct="1">
              <a:spcBef>
                <a:spcPts val="425"/>
              </a:spcBef>
            </a:pPr>
            <a:r>
              <a:rPr lang="en-US" altLang="en-US" dirty="0" smtClean="0"/>
              <a:t>Check for related medical policy article </a:t>
            </a:r>
          </a:p>
          <a:p>
            <a:pPr eaLnBrk="1" hangingPunct="1">
              <a:spcBef>
                <a:spcPts val="425"/>
              </a:spcBef>
            </a:pPr>
            <a:r>
              <a:rPr lang="en-US" altLang="en-US" dirty="0" smtClean="0"/>
              <a:t>Make sure service not statutorily or administratively excluded</a:t>
            </a:r>
          </a:p>
          <a:p>
            <a:pPr lvl="1" eaLnBrk="1" hangingPunct="1"/>
            <a:r>
              <a:rPr altLang="en-US" dirty="0" smtClean="0"/>
              <a:t>CMS Internet-Only Manual Publication 100-02, </a:t>
            </a:r>
            <a:r>
              <a:rPr altLang="en-US" i="1" dirty="0" smtClean="0"/>
              <a:t>Medicare Benefit Policy Manual, </a:t>
            </a:r>
            <a:r>
              <a:rPr altLang="en-US" dirty="0" smtClean="0"/>
              <a:t>Chapter 16, “General Exclusions From Coverage”</a:t>
            </a:r>
          </a:p>
          <a:p>
            <a:pPr lvl="1" eaLnBrk="1" hangingPunct="1"/>
            <a:r>
              <a:rPr altLang="en-US" dirty="0" smtClean="0"/>
              <a:t>LCD L33629 “Noncovered Services”</a:t>
            </a:r>
          </a:p>
          <a:p>
            <a:pPr eaLnBrk="1" hangingPunct="1">
              <a:spcBef>
                <a:spcPts val="425"/>
              </a:spcBef>
            </a:pPr>
            <a:endParaRPr lang="en-US" altLang="en-US" dirty="0" smtClean="0"/>
          </a:p>
        </p:txBody>
      </p:sp>
      <p:sp>
        <p:nvSpPr>
          <p:cNvPr id="45060"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29247290-1377-4D8D-AC47-5806138EE2D3}" type="slidenum">
              <a:rPr lang="en-US" altLang="en-US" smtClean="0">
                <a:solidFill>
                  <a:schemeClr val="tx1"/>
                </a:solidFill>
                <a:cs typeface="Arial" charset="0"/>
              </a:rPr>
              <a:pPr defTabSz="912813" fontAlgn="base">
                <a:spcBef>
                  <a:spcPct val="0"/>
                </a:spcBef>
                <a:spcAft>
                  <a:spcPct val="0"/>
                </a:spcAft>
                <a:tabLst/>
                <a:defRPr/>
              </a:pPr>
              <a:t>26</a:t>
            </a:fld>
            <a:endParaRPr lang="en-US" altLang="en-US" dirty="0" smtClean="0">
              <a:solidFill>
                <a:schemeClr val="tx1"/>
              </a:solidFill>
              <a:cs typeface="Arial" charset="0"/>
            </a:endParaRPr>
          </a:p>
        </p:txBody>
      </p:sp>
    </p:spTree>
    <p:extLst>
      <p:ext uri="{BB962C8B-B14F-4D97-AF65-F5344CB8AC3E}">
        <p14:creationId xmlns:p14="http://schemas.microsoft.com/office/powerpoint/2010/main" xmlns="" val="34835896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1"/>
          <p:cNvSpPr>
            <a:spLocks noGrp="1"/>
          </p:cNvSpPr>
          <p:nvPr>
            <p:ph type="title"/>
          </p:nvPr>
        </p:nvSpPr>
        <p:spPr>
          <a:xfrm>
            <a:off x="217488" y="274638"/>
            <a:ext cx="8728075" cy="1143000"/>
          </a:xfrm>
        </p:spPr>
        <p:txBody>
          <a:bodyPr/>
          <a:lstStyle/>
          <a:p>
            <a:pPr eaLnBrk="1" hangingPunct="1"/>
            <a:r>
              <a:rPr lang="en-US" altLang="en-US" smtClean="0"/>
              <a:t>Importance of Documentation</a:t>
            </a:r>
          </a:p>
        </p:txBody>
      </p:sp>
      <p:sp>
        <p:nvSpPr>
          <p:cNvPr id="47106"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smtClean="0"/>
              <a:t>Medical necessity is underlying basis for Medicare coverage</a:t>
            </a:r>
          </a:p>
          <a:p>
            <a:pPr eaLnBrk="1" hangingPunct="1">
              <a:spcBef>
                <a:spcPts val="425"/>
              </a:spcBef>
            </a:pPr>
            <a:r>
              <a:rPr lang="en-US" altLang="en-US" smtClean="0"/>
              <a:t>Providers must maintain complete medical records documenting services reasonable and necessary</a:t>
            </a:r>
          </a:p>
          <a:p>
            <a:pPr lvl="1" eaLnBrk="1" hangingPunct="1"/>
            <a:r>
              <a:rPr altLang="en-US" smtClean="0"/>
              <a:t>Documentation is deciding factor in determining medical necessity of service in absence of any written statutory or administrative guidance</a:t>
            </a:r>
          </a:p>
        </p:txBody>
      </p:sp>
      <p:sp>
        <p:nvSpPr>
          <p:cNvPr id="47108"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7E0945C4-3AF7-40D9-B45E-2F38FA23CC9A}" type="slidenum">
              <a:rPr lang="en-US" altLang="en-US" smtClean="0">
                <a:solidFill>
                  <a:schemeClr val="tx1"/>
                </a:solidFill>
                <a:cs typeface="Arial" charset="0"/>
              </a:rPr>
              <a:pPr defTabSz="912813" fontAlgn="base">
                <a:spcBef>
                  <a:spcPct val="0"/>
                </a:spcBef>
                <a:spcAft>
                  <a:spcPct val="0"/>
                </a:spcAft>
                <a:tabLst/>
                <a:defRPr/>
              </a:pPr>
              <a:t>27</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21349225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1"/>
          <p:cNvSpPr>
            <a:spLocks noGrp="1"/>
          </p:cNvSpPr>
          <p:nvPr>
            <p:ph type="title"/>
          </p:nvPr>
        </p:nvSpPr>
        <p:spPr>
          <a:xfrm>
            <a:off x="217488" y="274638"/>
            <a:ext cx="8728075" cy="1143000"/>
          </a:xfrm>
        </p:spPr>
        <p:txBody>
          <a:bodyPr/>
          <a:lstStyle/>
          <a:p>
            <a:pPr eaLnBrk="1" hangingPunct="1"/>
            <a:r>
              <a:rPr lang="en-US" altLang="en-US" smtClean="0"/>
              <a:t>National Coverage Determinations </a:t>
            </a:r>
          </a:p>
        </p:txBody>
      </p:sp>
      <p:sp>
        <p:nvSpPr>
          <p:cNvPr id="49154"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smtClean="0"/>
              <a:t>Nationwide coverage instruction developed by CMS that is binding on all contractors </a:t>
            </a:r>
          </a:p>
          <a:p>
            <a:pPr lvl="1" eaLnBrk="1" hangingPunct="1"/>
            <a:r>
              <a:rPr altLang="en-US" smtClean="0"/>
              <a:t>Applies to all Medicare claims</a:t>
            </a:r>
          </a:p>
          <a:p>
            <a:pPr eaLnBrk="1" hangingPunct="1">
              <a:spcBef>
                <a:spcPts val="425"/>
              </a:spcBef>
            </a:pPr>
            <a:r>
              <a:rPr lang="en-US" altLang="en-US" smtClean="0"/>
              <a:t>NCDs are assigned a numeric identifier and are published on CMS website</a:t>
            </a:r>
          </a:p>
          <a:p>
            <a:pPr eaLnBrk="1" hangingPunct="1">
              <a:spcBef>
                <a:spcPts val="425"/>
              </a:spcBef>
            </a:pPr>
            <a:r>
              <a:rPr lang="en-US" altLang="en-US" smtClean="0"/>
              <a:t>Edits are established by CMS</a:t>
            </a:r>
          </a:p>
          <a:p>
            <a:pPr lvl="1" eaLnBrk="1" hangingPunct="1"/>
            <a:r>
              <a:rPr altLang="en-US" smtClean="0"/>
              <a:t>Failure to meet NCD guidelines results in denied services </a:t>
            </a:r>
          </a:p>
          <a:p>
            <a:pPr eaLnBrk="1" hangingPunct="1">
              <a:spcBef>
                <a:spcPts val="425"/>
              </a:spcBef>
            </a:pPr>
            <a:endParaRPr lang="en-US" altLang="en-US" smtClean="0"/>
          </a:p>
        </p:txBody>
      </p:sp>
      <p:sp>
        <p:nvSpPr>
          <p:cNvPr id="49156"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55673C8B-65C8-4AFB-B1B1-0B6241AE35E0}" type="slidenum">
              <a:rPr lang="en-US" altLang="en-US" smtClean="0">
                <a:solidFill>
                  <a:schemeClr val="tx1"/>
                </a:solidFill>
                <a:cs typeface="Arial" charset="0"/>
              </a:rPr>
              <a:pPr defTabSz="912813" fontAlgn="base">
                <a:spcBef>
                  <a:spcPct val="0"/>
                </a:spcBef>
                <a:spcAft>
                  <a:spcPct val="0"/>
                </a:spcAft>
                <a:tabLst/>
                <a:defRPr/>
              </a:pPr>
              <a:t>28</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33089817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Title 1"/>
          <p:cNvSpPr>
            <a:spLocks noGrp="1"/>
          </p:cNvSpPr>
          <p:nvPr>
            <p:ph type="title"/>
          </p:nvPr>
        </p:nvSpPr>
        <p:spPr>
          <a:xfrm>
            <a:off x="217488" y="274638"/>
            <a:ext cx="8728075" cy="1143000"/>
          </a:xfrm>
        </p:spPr>
        <p:txBody>
          <a:bodyPr/>
          <a:lstStyle/>
          <a:p>
            <a:pPr eaLnBrk="1" hangingPunct="1"/>
            <a:r>
              <a:rPr lang="en-US" altLang="en-US" dirty="0" smtClean="0"/>
              <a:t>NCD Automated Edits	</a:t>
            </a:r>
          </a:p>
        </p:txBody>
      </p:sp>
      <p:sp>
        <p:nvSpPr>
          <p:cNvPr id="3" name="Content Placeholder 2"/>
          <p:cNvSpPr>
            <a:spLocks noGrp="1"/>
          </p:cNvSpPr>
          <p:nvPr>
            <p:ph idx="11"/>
          </p:nvPr>
        </p:nvSpPr>
        <p:spPr>
          <a:xfrm>
            <a:off x="238125" y="1600200"/>
            <a:ext cx="8728075" cy="4343400"/>
          </a:xfrm>
        </p:spPr>
        <p:txBody>
          <a:bodyPr rtlCol="0">
            <a:normAutofit fontScale="85000" lnSpcReduction="10000"/>
          </a:bodyPr>
          <a:lstStyle/>
          <a:p>
            <a:pPr defTabSz="914293" eaLnBrk="1" fontAlgn="auto" hangingPunct="1">
              <a:defRPr/>
            </a:pPr>
            <a:r>
              <a:rPr lang="en-US" dirty="0" smtClean="0"/>
              <a:t>NCDs are supported and enforced by </a:t>
            </a:r>
            <a:r>
              <a:rPr lang="en-US" b="1" dirty="0" smtClean="0"/>
              <a:t>automated system edits</a:t>
            </a:r>
          </a:p>
          <a:p>
            <a:pPr lvl="1" defTabSz="914293" eaLnBrk="1" fontAlgn="auto" hangingPunct="1">
              <a:defRPr/>
            </a:pPr>
            <a:r>
              <a:rPr dirty="0" smtClean="0"/>
              <a:t>52NCD:  Line level reason code to indicate that the HCPCS on the line and a diagnosis code on the claim matched the NCD edit table list ICD-9-CM deny codes. Service was denied. </a:t>
            </a:r>
          </a:p>
          <a:p>
            <a:pPr lvl="1" defTabSz="914293" eaLnBrk="1" fontAlgn="auto" hangingPunct="1">
              <a:defRPr/>
            </a:pPr>
            <a:r>
              <a:rPr dirty="0" smtClean="0"/>
              <a:t>53NCD:  Line level denial to indicate that none of the diagnoses on the claim support the medical necessity of this service.  Service was denied, the beneficiary is liable. The beneficiary is liable because modifier ‘GA’ is present on the line, or occurrence code 32 is present on  claim and modifier ‘GA’ is not present on any claim line </a:t>
            </a:r>
          </a:p>
          <a:p>
            <a:pPr lvl="1" defTabSz="914293" eaLnBrk="1" fontAlgn="auto" hangingPunct="1">
              <a:defRPr/>
            </a:pPr>
            <a:r>
              <a:rPr dirty="0" smtClean="0"/>
              <a:t>54NCD: Line level reason code to indicate that none of the diagnoses on the claim support the medical necessity of the service. Service denied the provider is liable.</a:t>
            </a:r>
          </a:p>
          <a:p>
            <a:pPr defTabSz="914293" eaLnBrk="1" fontAlgn="auto" hangingPunct="1">
              <a:defRPr/>
            </a:pPr>
            <a:endParaRPr lang="en-US" dirty="0"/>
          </a:p>
        </p:txBody>
      </p:sp>
      <p:sp>
        <p:nvSpPr>
          <p:cNvPr id="58372"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EDBD8312-A3C0-4CE0-9533-6BC8ED84E188}" type="slidenum">
              <a:rPr lang="en-US" altLang="en-US" smtClean="0">
                <a:solidFill>
                  <a:schemeClr val="tx1"/>
                </a:solidFill>
                <a:cs typeface="Arial" charset="0"/>
              </a:rPr>
              <a:pPr defTabSz="912813" fontAlgn="base">
                <a:spcBef>
                  <a:spcPct val="0"/>
                </a:spcBef>
                <a:spcAft>
                  <a:spcPct val="0"/>
                </a:spcAft>
                <a:tabLst/>
                <a:defRPr/>
              </a:pPr>
              <a:t>29</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3661212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Disclaimer</a:t>
            </a:r>
            <a:endParaRPr lang="en-US" sz="3600" dirty="0"/>
          </a:p>
        </p:txBody>
      </p:sp>
      <p:sp>
        <p:nvSpPr>
          <p:cNvPr id="3" name="Text Placeholder 2"/>
          <p:cNvSpPr>
            <a:spLocks noGrp="1"/>
          </p:cNvSpPr>
          <p:nvPr>
            <p:ph type="body" sz="quarter" idx="11"/>
          </p:nvPr>
        </p:nvSpPr>
        <p:spPr>
          <a:xfrm>
            <a:off x="237774" y="1600198"/>
            <a:ext cx="8728364" cy="4495801"/>
          </a:xfrm>
        </p:spPr>
        <p:txBody>
          <a:bodyPr>
            <a:noAutofit/>
          </a:bodyPr>
          <a:lstStyle/>
          <a:p>
            <a:pPr marL="0" indent="0">
              <a:buNone/>
            </a:pPr>
            <a:r>
              <a:rPr lang="en-US" sz="2100" dirty="0">
                <a:solidFill>
                  <a:schemeClr val="tx1"/>
                </a:solidFill>
              </a:rPr>
              <a:t>National Government Services, Inc. has produced this material as an informational reference for providers furnishing services in our contract jurisdiction. National Government Services employees, agents, and staff make no representation, warranty, or guarantee that this compilation of Medicare information is error-free and will bear no responsibility or liability for the results or consequences of the use of this material. Although every reasonable effort has been made to assure the accuracy of the information within these pages at the time of publication, the Medicare Program is constantly changing, and it is the responsibility of each provider to remain abreast of the Medicare Program requirements. Any regulations, policies and/or guidelines cited in this publication are subject to change without further notice. Current Medicare regulations can be found on the CMS website at </a:t>
            </a:r>
            <a:r>
              <a:rPr lang="en-US" sz="2100" dirty="0">
                <a:solidFill>
                  <a:schemeClr val="tx1"/>
                </a:solidFill>
                <a:hlinkClick r:id="rId3"/>
              </a:rPr>
              <a:t>http://www.cms.gov</a:t>
            </a:r>
            <a:r>
              <a:rPr lang="en-US" sz="2100" dirty="0">
                <a:solidFill>
                  <a:schemeClr val="tx1"/>
                </a:solidFill>
              </a:rPr>
              <a:t>.</a:t>
            </a:r>
          </a:p>
        </p:txBody>
      </p:sp>
      <p:sp>
        <p:nvSpPr>
          <p:cNvPr id="4" name="Slide Number Placeholder 3"/>
          <p:cNvSpPr>
            <a:spLocks noGrp="1"/>
          </p:cNvSpPr>
          <p:nvPr>
            <p:ph type="sldNum" sz="quarter" idx="12"/>
          </p:nvPr>
        </p:nvSpPr>
        <p:spPr/>
        <p:txBody>
          <a:bodyPr/>
          <a:lstStyle/>
          <a:p>
            <a:fld id="{F3F82353-F332-46F7-A363-8F3388F9BB7C}" type="slidenum">
              <a:rPr lang="en-US" smtClean="0"/>
              <a:pPr/>
              <a:t>3</a:t>
            </a:fld>
            <a:endParaRPr lang="en-US" dirty="0"/>
          </a:p>
        </p:txBody>
      </p:sp>
    </p:spTree>
    <p:extLst>
      <p:ext uri="{BB962C8B-B14F-4D97-AF65-F5344CB8AC3E}">
        <p14:creationId xmlns:p14="http://schemas.microsoft.com/office/powerpoint/2010/main" xmlns="" val="8135895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1"/>
          <p:cNvSpPr>
            <a:spLocks noGrp="1"/>
          </p:cNvSpPr>
          <p:nvPr>
            <p:ph type="title"/>
          </p:nvPr>
        </p:nvSpPr>
        <p:spPr>
          <a:xfrm>
            <a:off x="217488" y="274638"/>
            <a:ext cx="8728075" cy="1143000"/>
          </a:xfrm>
        </p:spPr>
        <p:txBody>
          <a:bodyPr/>
          <a:lstStyle/>
          <a:p>
            <a:pPr eaLnBrk="1" hangingPunct="1"/>
            <a:r>
              <a:rPr lang="en-US" altLang="en-US" smtClean="0"/>
              <a:t>Did You Know…</a:t>
            </a:r>
          </a:p>
        </p:txBody>
      </p:sp>
      <p:sp>
        <p:nvSpPr>
          <p:cNvPr id="59394"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smtClean="0"/>
              <a:t>There is a NCD alphabetical index as well as an index by chapter/section on the CMS Medicare Coverage Database that makes is easy for you to locate coverage information.</a:t>
            </a:r>
          </a:p>
        </p:txBody>
      </p:sp>
      <p:sp>
        <p:nvSpPr>
          <p:cNvPr id="59396"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03D29939-780C-4510-BAA1-65F6C4D50AA9}" type="slidenum">
              <a:rPr lang="en-US" altLang="en-US" smtClean="0">
                <a:solidFill>
                  <a:schemeClr val="tx1"/>
                </a:solidFill>
                <a:cs typeface="Arial" charset="0"/>
              </a:rPr>
              <a:pPr defTabSz="912813" fontAlgn="base">
                <a:spcBef>
                  <a:spcPct val="0"/>
                </a:spcBef>
                <a:spcAft>
                  <a:spcPct val="0"/>
                </a:spcAft>
                <a:tabLst/>
                <a:defRPr/>
              </a:pPr>
              <a:t>30</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25353709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2"/>
          <p:cNvSpPr>
            <a:spLocks noGrp="1"/>
          </p:cNvSpPr>
          <p:nvPr>
            <p:ph type="title"/>
          </p:nvPr>
        </p:nvSpPr>
        <p:spPr>
          <a:xfrm>
            <a:off x="217488" y="274638"/>
            <a:ext cx="8728075" cy="1143000"/>
          </a:xfrm>
        </p:spPr>
        <p:txBody>
          <a:bodyPr/>
          <a:lstStyle/>
          <a:p>
            <a:pPr eaLnBrk="1" hangingPunct="1"/>
            <a:r>
              <a:rPr lang="en-US" altLang="en-US" dirty="0" smtClean="0"/>
              <a:t>How to Find NCDs &amp; LCDs</a:t>
            </a:r>
          </a:p>
        </p:txBody>
      </p:sp>
      <p:sp>
        <p:nvSpPr>
          <p:cNvPr id="40962" name="Text Placeholder 1"/>
          <p:cNvSpPr>
            <a:spLocks noGrp="1"/>
          </p:cNvSpPr>
          <p:nvPr>
            <p:ph type="body" sz="quarter" idx="11"/>
          </p:nvPr>
        </p:nvSpPr>
        <p:spPr>
          <a:xfrm>
            <a:off x="238125" y="1600200"/>
            <a:ext cx="8728075" cy="4343400"/>
          </a:xfrm>
        </p:spPr>
        <p:txBody>
          <a:bodyPr/>
          <a:lstStyle/>
          <a:p>
            <a:pPr eaLnBrk="1" hangingPunct="1">
              <a:spcBef>
                <a:spcPts val="425"/>
              </a:spcBef>
            </a:pPr>
            <a:r>
              <a:rPr lang="en-US" altLang="en-US" dirty="0" smtClean="0">
                <a:hlinkClick r:id="rId3"/>
              </a:rPr>
              <a:t>http://www.cms.gov</a:t>
            </a:r>
            <a:endParaRPr lang="en-US" altLang="en-US" dirty="0" smtClean="0"/>
          </a:p>
          <a:p>
            <a:pPr lvl="1" eaLnBrk="1" hangingPunct="1"/>
            <a:r>
              <a:rPr altLang="en-US" dirty="0" smtClean="0"/>
              <a:t>Home &gt; Medicare &gt; Coverage &gt; Medicare Coverage &gt; Medicare Coverage Database &gt; Indexes</a:t>
            </a:r>
          </a:p>
          <a:p>
            <a:pPr eaLnBrk="1" hangingPunct="1">
              <a:spcBef>
                <a:spcPts val="425"/>
              </a:spcBef>
            </a:pPr>
            <a:endParaRPr lang="en-US" altLang="en-US" dirty="0" smtClean="0"/>
          </a:p>
        </p:txBody>
      </p:sp>
      <p:sp>
        <p:nvSpPr>
          <p:cNvPr id="4" name="Slide Number Placeholder 3"/>
          <p:cNvSpPr>
            <a:spLocks noGrp="1"/>
          </p:cNvSpPr>
          <p:nvPr>
            <p:ph type="sldNum" sz="quarter" idx="12"/>
          </p:nvPr>
        </p:nvSpPr>
        <p:spPr/>
        <p:txBody>
          <a:bodyPr/>
          <a:lstStyle/>
          <a:p>
            <a:pPr>
              <a:defRPr/>
            </a:pPr>
            <a:fld id="{47CAE66C-D1D2-4F35-A62F-D890DE3C5246}" type="slidenum">
              <a:rPr lang="en-US" smtClean="0"/>
              <a:pPr>
                <a:defRPr/>
              </a:pPr>
              <a:t>31</a:t>
            </a:fld>
            <a:endParaRPr lang="en-US" dirty="0"/>
          </a:p>
        </p:txBody>
      </p:sp>
    </p:spTree>
    <p:extLst>
      <p:ext uri="{BB962C8B-B14F-4D97-AF65-F5344CB8AC3E}">
        <p14:creationId xmlns:p14="http://schemas.microsoft.com/office/powerpoint/2010/main" xmlns="" val="1442337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Find NCDs &amp; LCDs</a:t>
            </a:r>
            <a:endParaRPr lang="en-US" dirty="0"/>
          </a:p>
        </p:txBody>
      </p:sp>
      <p:sp>
        <p:nvSpPr>
          <p:cNvPr id="3" name="Text Placeholder 2"/>
          <p:cNvSpPr>
            <a:spLocks noGrp="1"/>
          </p:cNvSpPr>
          <p:nvPr>
            <p:ph type="body"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32</a:t>
            </a:fld>
            <a:endParaRPr lang="en-US" dirty="0"/>
          </a:p>
        </p:txBody>
      </p:sp>
      <p:pic>
        <p:nvPicPr>
          <p:cNvPr id="5" name="Picture 4" descr="Screen Clippi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4800" y="1600200"/>
            <a:ext cx="8534400" cy="4332294"/>
          </a:xfrm>
          <a:prstGeom prst="rect">
            <a:avLst/>
          </a:prstGeom>
        </p:spPr>
      </p:pic>
    </p:spTree>
    <p:extLst>
      <p:ext uri="{BB962C8B-B14F-4D97-AF65-F5344CB8AC3E}">
        <p14:creationId xmlns:p14="http://schemas.microsoft.com/office/powerpoint/2010/main" xmlns="" val="240398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itle 1"/>
          <p:cNvSpPr>
            <a:spLocks noGrp="1"/>
          </p:cNvSpPr>
          <p:nvPr>
            <p:ph type="title"/>
          </p:nvPr>
        </p:nvSpPr>
        <p:spPr>
          <a:xfrm>
            <a:off x="454025" y="2209800"/>
            <a:ext cx="8247063" cy="1646238"/>
          </a:xfrm>
        </p:spPr>
        <p:txBody>
          <a:bodyPr/>
          <a:lstStyle/>
          <a:p>
            <a:pPr eaLnBrk="1" hangingPunct="1"/>
            <a:r>
              <a:rPr lang="en-US" altLang="en-US" smtClean="0"/>
              <a:t>What You Should Do When Your Claim is Denied</a:t>
            </a:r>
          </a:p>
        </p:txBody>
      </p:sp>
      <p:sp>
        <p:nvSpPr>
          <p:cNvPr id="4" name="Slide Number Placeholder 3"/>
          <p:cNvSpPr>
            <a:spLocks noGrp="1"/>
          </p:cNvSpPr>
          <p:nvPr>
            <p:ph type="sldNum" sz="quarter" idx="12"/>
          </p:nvPr>
        </p:nvSpPr>
        <p:spPr>
          <a:xfrm>
            <a:off x="8782793" y="6400800"/>
            <a:ext cx="415636" cy="202894"/>
          </a:xfrm>
        </p:spPr>
        <p:txBody>
          <a:bodyPr/>
          <a:lstStyle/>
          <a:p>
            <a:pPr>
              <a:defRPr/>
            </a:pPr>
            <a:fld id="{2AE493BA-3D92-4540-97D7-EF6FA1743F1F}" type="slidenum">
              <a:rPr lang="en-US"/>
              <a:pPr>
                <a:defRPr/>
              </a:pPr>
              <a:t>33</a:t>
            </a:fld>
            <a:endParaRPr lang="en-US" dirty="0"/>
          </a:p>
        </p:txBody>
      </p:sp>
    </p:spTree>
    <p:extLst>
      <p:ext uri="{BB962C8B-B14F-4D97-AF65-F5344CB8AC3E}">
        <p14:creationId xmlns:p14="http://schemas.microsoft.com/office/powerpoint/2010/main" xmlns="" val="1831679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itle 1"/>
          <p:cNvSpPr>
            <a:spLocks noGrp="1"/>
          </p:cNvSpPr>
          <p:nvPr>
            <p:ph type="title"/>
          </p:nvPr>
        </p:nvSpPr>
        <p:spPr>
          <a:xfrm>
            <a:off x="217488" y="274638"/>
            <a:ext cx="8728075" cy="1143000"/>
          </a:xfrm>
        </p:spPr>
        <p:txBody>
          <a:bodyPr/>
          <a:lstStyle/>
          <a:p>
            <a:pPr eaLnBrk="1" hangingPunct="1"/>
            <a:r>
              <a:rPr lang="en-US" altLang="en-US" smtClean="0"/>
              <a:t>Disagree With an LCD Denial?</a:t>
            </a:r>
          </a:p>
        </p:txBody>
      </p:sp>
      <p:sp>
        <p:nvSpPr>
          <p:cNvPr id="62466" name="Content Placeholder 2"/>
          <p:cNvSpPr>
            <a:spLocks noGrp="1"/>
          </p:cNvSpPr>
          <p:nvPr>
            <p:ph idx="11"/>
          </p:nvPr>
        </p:nvSpPr>
        <p:spPr>
          <a:xfrm>
            <a:off x="238125" y="1600200"/>
            <a:ext cx="8728075" cy="4343400"/>
          </a:xfrm>
        </p:spPr>
        <p:txBody>
          <a:bodyPr/>
          <a:lstStyle/>
          <a:p>
            <a:pPr eaLnBrk="1" hangingPunct="1">
              <a:spcBef>
                <a:spcPts val="425"/>
              </a:spcBef>
            </a:pPr>
            <a:r>
              <a:rPr lang="en-US" altLang="en-US" smtClean="0"/>
              <a:t>First check date(s) of service against LCD revision history</a:t>
            </a:r>
          </a:p>
          <a:p>
            <a:pPr lvl="1" eaLnBrk="1" hangingPunct="1"/>
            <a:r>
              <a:rPr altLang="en-US" smtClean="0"/>
              <a:t>Make sure you are using correct LCD version for DOS</a:t>
            </a:r>
          </a:p>
          <a:p>
            <a:pPr eaLnBrk="1" hangingPunct="1">
              <a:spcBef>
                <a:spcPts val="425"/>
              </a:spcBef>
            </a:pPr>
            <a:r>
              <a:rPr lang="en-US" altLang="en-US" smtClean="0"/>
              <a:t>Questions to ask</a:t>
            </a:r>
          </a:p>
          <a:p>
            <a:pPr lvl="1" eaLnBrk="1" hangingPunct="1"/>
            <a:r>
              <a:rPr altLang="en-US" smtClean="0"/>
              <a:t>Are a combination of diagnosis codes required?</a:t>
            </a:r>
          </a:p>
          <a:p>
            <a:pPr lvl="1" eaLnBrk="1" hangingPunct="1"/>
            <a:r>
              <a:rPr altLang="en-US" smtClean="0"/>
              <a:t>Is a specific place of service required for CPT/HCPCS code in question (e.g. inpatient only)</a:t>
            </a:r>
          </a:p>
          <a:p>
            <a:pPr lvl="1" eaLnBrk="1" hangingPunct="1"/>
            <a:r>
              <a:rPr altLang="en-US" smtClean="0"/>
              <a:t>Is there a frequency limit which caused denial?</a:t>
            </a:r>
          </a:p>
        </p:txBody>
      </p:sp>
      <p:sp>
        <p:nvSpPr>
          <p:cNvPr id="62468"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C3F5DE67-CBD7-4EDB-920F-71CA4457276F}" type="slidenum">
              <a:rPr lang="en-US" altLang="en-US" smtClean="0">
                <a:solidFill>
                  <a:schemeClr val="tx1"/>
                </a:solidFill>
                <a:cs typeface="Arial" charset="0"/>
              </a:rPr>
              <a:pPr defTabSz="912813" fontAlgn="base">
                <a:spcBef>
                  <a:spcPct val="0"/>
                </a:spcBef>
                <a:spcAft>
                  <a:spcPct val="0"/>
                </a:spcAft>
                <a:tabLst/>
                <a:defRPr/>
              </a:pPr>
              <a:t>34</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40720601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itle 1"/>
          <p:cNvSpPr>
            <a:spLocks noGrp="1"/>
          </p:cNvSpPr>
          <p:nvPr>
            <p:ph type="title"/>
          </p:nvPr>
        </p:nvSpPr>
        <p:spPr>
          <a:xfrm>
            <a:off x="217488" y="274638"/>
            <a:ext cx="8728075" cy="1143000"/>
          </a:xfrm>
        </p:spPr>
        <p:txBody>
          <a:bodyPr/>
          <a:lstStyle/>
          <a:p>
            <a:pPr eaLnBrk="1" hangingPunct="1"/>
            <a:r>
              <a:rPr lang="en-US" altLang="en-US" smtClean="0"/>
              <a:t>Adjusting LCD or NCD Partially Denied Claims</a:t>
            </a:r>
          </a:p>
        </p:txBody>
      </p:sp>
      <p:sp>
        <p:nvSpPr>
          <p:cNvPr id="3" name="Content Placeholder 2"/>
          <p:cNvSpPr>
            <a:spLocks noGrp="1"/>
          </p:cNvSpPr>
          <p:nvPr>
            <p:ph idx="11"/>
          </p:nvPr>
        </p:nvSpPr>
        <p:spPr>
          <a:xfrm>
            <a:off x="238125" y="1600200"/>
            <a:ext cx="8728075" cy="4343400"/>
          </a:xfrm>
        </p:spPr>
        <p:txBody>
          <a:bodyPr rtlCol="0">
            <a:normAutofit fontScale="92500" lnSpcReduction="10000"/>
          </a:bodyPr>
          <a:lstStyle/>
          <a:p>
            <a:pPr defTabSz="914293" eaLnBrk="1" fontAlgn="auto" hangingPunct="1">
              <a:defRPr/>
            </a:pPr>
            <a:r>
              <a:rPr lang="en-US" dirty="0" smtClean="0"/>
              <a:t>Effective 12/27/11, National Government Services accepts provider-initiated electronic adjustments to claims partially denied by automated edits for NCDs or LCDs</a:t>
            </a:r>
          </a:p>
          <a:p>
            <a:pPr lvl="1" defTabSz="914293" eaLnBrk="1" fontAlgn="auto" hangingPunct="1">
              <a:defRPr/>
            </a:pPr>
            <a:r>
              <a:rPr dirty="0" smtClean="0"/>
              <a:t>Applies to claims with a line item denial reason code of 55A00, 55A01, 52NCD, 53NCD, or 54NCD</a:t>
            </a:r>
          </a:p>
          <a:p>
            <a:pPr defTabSz="914293" eaLnBrk="1" fontAlgn="auto" hangingPunct="1">
              <a:defRPr/>
            </a:pPr>
            <a:r>
              <a:rPr lang="en-US" dirty="0" smtClean="0"/>
              <a:t>Make appropriate corrections to DX</a:t>
            </a:r>
          </a:p>
          <a:p>
            <a:pPr lvl="1" defTabSz="914293" eaLnBrk="1" fontAlgn="auto" hangingPunct="1">
              <a:defRPr/>
            </a:pPr>
            <a:r>
              <a:rPr dirty="0" smtClean="0"/>
              <a:t>Use claim change reason code D9</a:t>
            </a:r>
          </a:p>
          <a:p>
            <a:pPr lvl="1" defTabSz="914293" eaLnBrk="1" fontAlgn="auto" hangingPunct="1">
              <a:defRPr/>
            </a:pPr>
            <a:r>
              <a:rPr dirty="0" smtClean="0"/>
              <a:t>Adjustment reason code LN</a:t>
            </a:r>
          </a:p>
          <a:p>
            <a:pPr lvl="1" defTabSz="914293" eaLnBrk="1" fontAlgn="auto" hangingPunct="1">
              <a:defRPr/>
            </a:pPr>
            <a:r>
              <a:rPr dirty="0" smtClean="0"/>
              <a:t>Delete and rekey denied line(s) back to covered</a:t>
            </a:r>
            <a:endParaRPr dirty="0"/>
          </a:p>
        </p:txBody>
      </p:sp>
      <p:sp>
        <p:nvSpPr>
          <p:cNvPr id="63492" name="Slide Number Placeholder 3"/>
          <p:cNvSpPr>
            <a:spLocks noGrp="1"/>
          </p:cNvSpPr>
          <p:nvPr>
            <p:ph type="sldNum" sz="quarter" idx="12"/>
          </p:nvPr>
        </p:nvSpPr>
        <p:spPr bwMode="auto">
          <a:xfrm>
            <a:off x="8782050" y="6402388"/>
            <a:ext cx="415925" cy="203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2813" fontAlgn="base">
              <a:spcBef>
                <a:spcPct val="0"/>
              </a:spcBef>
              <a:spcAft>
                <a:spcPct val="0"/>
              </a:spcAft>
              <a:tabLst/>
              <a:defRPr/>
            </a:pPr>
            <a:fld id="{2AB64E20-2D97-481E-935A-32F5515082F4}" type="slidenum">
              <a:rPr lang="en-US" altLang="en-US" smtClean="0">
                <a:solidFill>
                  <a:schemeClr val="tx1"/>
                </a:solidFill>
                <a:cs typeface="Arial" charset="0"/>
              </a:rPr>
              <a:pPr defTabSz="912813" fontAlgn="base">
                <a:spcBef>
                  <a:spcPct val="0"/>
                </a:spcBef>
                <a:spcAft>
                  <a:spcPct val="0"/>
                </a:spcAft>
                <a:tabLst/>
                <a:defRPr/>
              </a:pPr>
              <a:t>35</a:t>
            </a:fld>
            <a:endParaRPr lang="en-US" altLang="en-US" smtClean="0">
              <a:solidFill>
                <a:schemeClr val="tx1"/>
              </a:solidFill>
              <a:cs typeface="Arial" charset="0"/>
            </a:endParaRPr>
          </a:p>
        </p:txBody>
      </p:sp>
    </p:spTree>
    <p:extLst>
      <p:ext uri="{BB962C8B-B14F-4D97-AF65-F5344CB8AC3E}">
        <p14:creationId xmlns:p14="http://schemas.microsoft.com/office/powerpoint/2010/main" xmlns="" val="1111974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MUE Overview</a:t>
            </a:r>
            <a:endParaRPr lang="en-US" dirty="0"/>
          </a:p>
        </p:txBody>
      </p:sp>
      <p:sp>
        <p:nvSpPr>
          <p:cNvPr id="2" name="Slide Number Placeholder 1"/>
          <p:cNvSpPr>
            <a:spLocks noGrp="1"/>
          </p:cNvSpPr>
          <p:nvPr>
            <p:ph type="sldNum" sz="quarter" idx="12"/>
          </p:nvPr>
        </p:nvSpPr>
        <p:spPr/>
        <p:txBody>
          <a:bodyPr/>
          <a:lstStyle/>
          <a:p>
            <a:pPr>
              <a:defRPr/>
            </a:pPr>
            <a:fld id="{F3F82353-F332-46F7-A363-8F3388F9BB7C}" type="slidenum">
              <a:rPr lang="en-US" smtClean="0"/>
              <a:pPr>
                <a:defRPr/>
              </a:pPr>
              <a:t>36</a:t>
            </a:fld>
            <a:endParaRPr lang="en-US" dirty="0"/>
          </a:p>
        </p:txBody>
      </p:sp>
    </p:spTree>
    <p:extLst>
      <p:ext uri="{BB962C8B-B14F-4D97-AF65-F5344CB8AC3E}">
        <p14:creationId xmlns:p14="http://schemas.microsoft.com/office/powerpoint/2010/main" xmlns="" val="34067355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is an MUE?</a:t>
            </a:r>
            <a:endParaRPr lang="en-US" dirty="0"/>
          </a:p>
        </p:txBody>
      </p:sp>
      <p:sp>
        <p:nvSpPr>
          <p:cNvPr id="3" name="Content Placeholder 2"/>
          <p:cNvSpPr>
            <a:spLocks noGrp="1"/>
          </p:cNvSpPr>
          <p:nvPr>
            <p:ph idx="11"/>
          </p:nvPr>
        </p:nvSpPr>
        <p:spPr/>
        <p:txBody>
          <a:bodyPr>
            <a:normAutofit/>
          </a:bodyPr>
          <a:lstStyle/>
          <a:p>
            <a:r>
              <a:rPr lang="en-US" dirty="0" smtClean="0"/>
              <a:t>Maximum UOS that a provider would report under most circumstances for a single beneficiary on a single DOS</a:t>
            </a:r>
          </a:p>
          <a:p>
            <a:pPr lvl="1"/>
            <a:r>
              <a:rPr lang="en-US" dirty="0" smtClean="0"/>
              <a:t>Not all HCPCS/CPT codes have an MUE</a:t>
            </a:r>
          </a:p>
          <a:p>
            <a:r>
              <a:rPr lang="en-US" dirty="0" smtClean="0"/>
              <a:t>Developed based on code descriptors, coding instructions, anatomic considerations, CMS policy, prescribing information, nature of service/procedure</a:t>
            </a:r>
          </a:p>
          <a:p>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37</a:t>
            </a:fld>
            <a:endParaRPr lang="en-US" dirty="0"/>
          </a:p>
        </p:txBody>
      </p:sp>
    </p:spTree>
    <p:extLst>
      <p:ext uri="{BB962C8B-B14F-4D97-AF65-F5344CB8AC3E}">
        <p14:creationId xmlns:p14="http://schemas.microsoft.com/office/powerpoint/2010/main" xmlns="" val="25515142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Facility Outpatient Services </a:t>
            </a:r>
            <a:br>
              <a:rPr lang="en-US" dirty="0" smtClean="0"/>
            </a:br>
            <a:r>
              <a:rPr lang="en-US" dirty="0" smtClean="0"/>
              <a:t>MUE Table</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317173923"/>
              </p:ext>
            </p:extLst>
          </p:nvPr>
        </p:nvGraphicFramePr>
        <p:xfrm>
          <a:off x="228600" y="1676400"/>
          <a:ext cx="8589820" cy="4068408"/>
        </p:xfrm>
        <a:graphic>
          <a:graphicData uri="http://schemas.openxmlformats.org/drawingml/2006/table">
            <a:tbl>
              <a:tblPr firstRow="1" bandRow="1">
                <a:tableStyleId>{FABFCF23-3B69-468F-B69F-88F6DE6A72F2}</a:tableStyleId>
              </a:tblPr>
              <a:tblGrid>
                <a:gridCol w="2147455"/>
                <a:gridCol w="2147455"/>
                <a:gridCol w="2147455"/>
                <a:gridCol w="2147455"/>
              </a:tblGrid>
              <a:tr h="1382358">
                <a:tc>
                  <a:txBody>
                    <a:bodyPr/>
                    <a:lstStyle/>
                    <a:p>
                      <a:pPr algn="l"/>
                      <a:r>
                        <a:rPr lang="en-US" sz="2100" dirty="0" smtClean="0"/>
                        <a:t>HCPCS/CPT Code</a:t>
                      </a:r>
                      <a:endParaRPr lang="en-US" sz="2100" dirty="0">
                        <a:solidFill>
                          <a:schemeClr val="tx1"/>
                        </a:solidFill>
                      </a:endParaRPr>
                    </a:p>
                  </a:txBody>
                  <a:tcPr anchor="ctr"/>
                </a:tc>
                <a:tc>
                  <a:txBody>
                    <a:bodyPr/>
                    <a:lstStyle/>
                    <a:p>
                      <a:pPr algn="l"/>
                      <a:r>
                        <a:rPr lang="en-US" sz="2100" dirty="0" smtClean="0"/>
                        <a:t>Outpatient Hospital Services MUE Values</a:t>
                      </a:r>
                      <a:endParaRPr lang="en-US" sz="2100" dirty="0">
                        <a:solidFill>
                          <a:schemeClr val="tx1"/>
                        </a:solidFill>
                      </a:endParaRPr>
                    </a:p>
                  </a:txBody>
                  <a:tcPr anchor="ctr"/>
                </a:tc>
                <a:tc>
                  <a:txBody>
                    <a:bodyPr/>
                    <a:lstStyle/>
                    <a:p>
                      <a:pPr algn="l"/>
                      <a:r>
                        <a:rPr lang="en-US" sz="2100" dirty="0" smtClean="0"/>
                        <a:t>MUE Adjudication Indicator</a:t>
                      </a:r>
                      <a:endParaRPr lang="en-US" sz="2100" dirty="0">
                        <a:solidFill>
                          <a:schemeClr val="tx1"/>
                        </a:solidFill>
                      </a:endParaRPr>
                    </a:p>
                  </a:txBody>
                  <a:tcPr anchor="ctr"/>
                </a:tc>
                <a:tc>
                  <a:txBody>
                    <a:bodyPr/>
                    <a:lstStyle/>
                    <a:p>
                      <a:pPr algn="l"/>
                      <a:r>
                        <a:rPr lang="en-US" sz="2100" dirty="0" smtClean="0"/>
                        <a:t>MUE Rationale</a:t>
                      </a:r>
                      <a:endParaRPr lang="en-US" sz="2100" dirty="0">
                        <a:solidFill>
                          <a:schemeClr val="tx1"/>
                        </a:solidFill>
                      </a:endParaRPr>
                    </a:p>
                  </a:txBody>
                  <a:tcPr anchor="ctr"/>
                </a:tc>
              </a:tr>
              <a:tr h="895350">
                <a:tc>
                  <a:txBody>
                    <a:bodyPr/>
                    <a:lstStyle/>
                    <a:p>
                      <a:pPr algn="ctr"/>
                      <a:r>
                        <a:rPr lang="en-US" sz="2100" dirty="0" smtClean="0"/>
                        <a:t>17380</a:t>
                      </a:r>
                      <a:endParaRPr lang="en-US" sz="2100" dirty="0"/>
                    </a:p>
                  </a:txBody>
                  <a:tcPr anchor="ctr"/>
                </a:tc>
                <a:tc>
                  <a:txBody>
                    <a:bodyPr/>
                    <a:lstStyle/>
                    <a:p>
                      <a:pPr algn="ctr"/>
                      <a:r>
                        <a:rPr lang="en-US" sz="2100" dirty="0" smtClean="0"/>
                        <a:t>1</a:t>
                      </a:r>
                      <a:endParaRPr lang="en-US" sz="2100" dirty="0"/>
                    </a:p>
                  </a:txBody>
                  <a:tcPr anchor="ctr"/>
                </a:tc>
                <a:tc>
                  <a:txBody>
                    <a:bodyPr/>
                    <a:lstStyle/>
                    <a:p>
                      <a:pPr algn="ctr"/>
                      <a:r>
                        <a:rPr lang="en-US" sz="2100" dirty="0" smtClean="0"/>
                        <a:t>1 Line Edit</a:t>
                      </a:r>
                      <a:endParaRPr lang="en-US" sz="2100" dirty="0"/>
                    </a:p>
                  </a:txBody>
                  <a:tcPr anchor="ctr"/>
                </a:tc>
                <a:tc>
                  <a:txBody>
                    <a:bodyPr/>
                    <a:lstStyle/>
                    <a:p>
                      <a:pPr algn="ctr"/>
                      <a:r>
                        <a:rPr lang="en-US" sz="2100" dirty="0" smtClean="0"/>
                        <a:t>Clinical: Data</a:t>
                      </a:r>
                      <a:endParaRPr lang="en-US" sz="2100" dirty="0"/>
                    </a:p>
                  </a:txBody>
                  <a:tcPr anchor="ctr"/>
                </a:tc>
              </a:tr>
              <a:tr h="895350">
                <a:tc>
                  <a:txBody>
                    <a:bodyPr/>
                    <a:lstStyle/>
                    <a:p>
                      <a:pPr algn="ctr"/>
                      <a:r>
                        <a:rPr lang="en-US" sz="2100" dirty="0" smtClean="0"/>
                        <a:t>19000</a:t>
                      </a:r>
                      <a:endParaRPr lang="en-US" sz="2100" dirty="0"/>
                    </a:p>
                  </a:txBody>
                  <a:tcPr anchor="ctr"/>
                </a:tc>
                <a:tc>
                  <a:txBody>
                    <a:bodyPr/>
                    <a:lstStyle/>
                    <a:p>
                      <a:pPr algn="ctr"/>
                      <a:r>
                        <a:rPr lang="en-US" sz="2100" dirty="0" smtClean="0"/>
                        <a:t>2</a:t>
                      </a:r>
                      <a:endParaRPr lang="en-US" sz="2100" dirty="0"/>
                    </a:p>
                  </a:txBody>
                  <a:tcPr anchor="ctr"/>
                </a:tc>
                <a:tc>
                  <a:txBody>
                    <a:bodyPr/>
                    <a:lstStyle/>
                    <a:p>
                      <a:pPr algn="ctr"/>
                      <a:r>
                        <a:rPr lang="en-US" sz="2100" dirty="0" smtClean="0"/>
                        <a:t>3 Date of Service Edit</a:t>
                      </a:r>
                      <a:endParaRPr lang="en-US" sz="2100" dirty="0"/>
                    </a:p>
                  </a:txBody>
                  <a:tcPr anchor="ctr"/>
                </a:tc>
                <a:tc>
                  <a:txBody>
                    <a:bodyPr/>
                    <a:lstStyle/>
                    <a:p>
                      <a:pPr algn="ctr"/>
                      <a:r>
                        <a:rPr lang="en-US" sz="2100" dirty="0" smtClean="0"/>
                        <a:t>Anatomic Consideration</a:t>
                      </a:r>
                      <a:endParaRPr lang="en-US" sz="2100" dirty="0"/>
                    </a:p>
                  </a:txBody>
                  <a:tcPr anchor="ctr"/>
                </a:tc>
              </a:tr>
              <a:tr h="895350">
                <a:tc>
                  <a:txBody>
                    <a:bodyPr/>
                    <a:lstStyle/>
                    <a:p>
                      <a:pPr algn="ctr"/>
                      <a:r>
                        <a:rPr lang="en-US" sz="2100" dirty="0" smtClean="0"/>
                        <a:t>19001</a:t>
                      </a:r>
                      <a:endParaRPr lang="en-US" sz="2100" dirty="0"/>
                    </a:p>
                  </a:txBody>
                  <a:tcPr anchor="ctr"/>
                </a:tc>
                <a:tc>
                  <a:txBody>
                    <a:bodyPr/>
                    <a:lstStyle/>
                    <a:p>
                      <a:pPr algn="ctr"/>
                      <a:r>
                        <a:rPr lang="en-US" sz="2100" dirty="0" smtClean="0"/>
                        <a:t>5</a:t>
                      </a:r>
                      <a:endParaRPr lang="en-US" sz="2100" dirty="0"/>
                    </a:p>
                  </a:txBody>
                  <a:tcPr anchor="ctr"/>
                </a:tc>
                <a:tc>
                  <a:txBody>
                    <a:bodyPr/>
                    <a:lstStyle/>
                    <a:p>
                      <a:pPr algn="ctr"/>
                      <a:r>
                        <a:rPr lang="en-US" sz="2100" dirty="0" smtClean="0"/>
                        <a:t>1 Line Edit</a:t>
                      </a:r>
                      <a:endParaRPr lang="en-US" sz="2100" dirty="0"/>
                    </a:p>
                  </a:txBody>
                  <a:tcPr anchor="ctr"/>
                </a:tc>
                <a:tc>
                  <a:txBody>
                    <a:bodyPr/>
                    <a:lstStyle/>
                    <a:p>
                      <a:pPr algn="ctr"/>
                      <a:r>
                        <a:rPr lang="en-US" sz="2100" dirty="0" smtClean="0"/>
                        <a:t>Clinical: Data</a:t>
                      </a:r>
                      <a:endParaRPr lang="en-US" sz="2100" dirty="0"/>
                    </a:p>
                  </a:txBody>
                  <a:tcPr anchor="ctr"/>
                </a:tc>
              </a:tr>
            </a:tbl>
          </a:graphicData>
        </a:graphic>
      </p:graphicFrame>
      <p:sp>
        <p:nvSpPr>
          <p:cNvPr id="6"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38</a:t>
            </a:fld>
            <a:endParaRPr lang="en-US" dirty="0"/>
          </a:p>
        </p:txBody>
      </p:sp>
    </p:spTree>
    <p:extLst>
      <p:ext uri="{BB962C8B-B14F-4D97-AF65-F5344CB8AC3E}">
        <p14:creationId xmlns:p14="http://schemas.microsoft.com/office/powerpoint/2010/main" xmlns="" val="39963518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MUE Adjudication Indicator</a:t>
            </a:r>
            <a:endParaRPr lang="en-US" dirty="0"/>
          </a:p>
        </p:txBody>
      </p:sp>
      <p:sp>
        <p:nvSpPr>
          <p:cNvPr id="3" name="Content Placeholder 2"/>
          <p:cNvSpPr>
            <a:spLocks noGrp="1"/>
          </p:cNvSpPr>
          <p:nvPr>
            <p:ph idx="11"/>
          </p:nvPr>
        </p:nvSpPr>
        <p:spPr/>
        <p:txBody>
          <a:bodyPr/>
          <a:lstStyle/>
          <a:p>
            <a:r>
              <a:rPr lang="en-US" dirty="0" smtClean="0"/>
              <a:t>On April 1, 2013, CMS modified MUE Program so that some MUE values would be date of service edits rather than claim line edits</a:t>
            </a:r>
          </a:p>
          <a:p>
            <a:r>
              <a:rPr lang="en-US" dirty="0" smtClean="0"/>
              <a:t>CMS introduced a new data field to MUE edit table termed “MAI”</a:t>
            </a:r>
          </a:p>
          <a:p>
            <a:pPr lvl="1"/>
            <a:r>
              <a:rPr lang="en-US" dirty="0" smtClean="0"/>
              <a:t>MLN Matters MM8853: Revised Modification to the Medically Unlikely Edit Program </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39</a:t>
            </a:fld>
            <a:endParaRPr lang="en-US" dirty="0"/>
          </a:p>
        </p:txBody>
      </p:sp>
    </p:spTree>
    <p:extLst>
      <p:ext uri="{BB962C8B-B14F-4D97-AF65-F5344CB8AC3E}">
        <p14:creationId xmlns:p14="http://schemas.microsoft.com/office/powerpoint/2010/main" xmlns="" val="814045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No</a:t>
            </a:r>
            <a:r>
              <a:rPr lang="en-US" dirty="0" smtClean="0"/>
              <a:t> </a:t>
            </a:r>
            <a:r>
              <a:rPr lang="en-US" sz="3600" dirty="0" smtClean="0"/>
              <a:t>Recording</a:t>
            </a:r>
            <a:endParaRPr lang="en-US" sz="3600" dirty="0"/>
          </a:p>
        </p:txBody>
      </p:sp>
      <p:sp>
        <p:nvSpPr>
          <p:cNvPr id="3" name="Text Placeholder 2"/>
          <p:cNvSpPr>
            <a:spLocks noGrp="1"/>
          </p:cNvSpPr>
          <p:nvPr>
            <p:ph type="body" sz="quarter" idx="11"/>
          </p:nvPr>
        </p:nvSpPr>
        <p:spPr/>
        <p:txBody>
          <a:bodyPr/>
          <a:lstStyle/>
          <a:p>
            <a:r>
              <a:rPr lang="en-US" dirty="0" smtClean="0"/>
              <a:t>Attendees/providers are </a:t>
            </a:r>
            <a:r>
              <a:rPr lang="en-US" b="1" dirty="0" smtClean="0"/>
              <a:t>never</a:t>
            </a:r>
            <a:r>
              <a:rPr lang="en-US" dirty="0" smtClean="0"/>
              <a:t> permitted to record (tape record or </a:t>
            </a:r>
            <a:r>
              <a:rPr lang="en-US" b="1" dirty="0" smtClean="0"/>
              <a:t>any</a:t>
            </a:r>
            <a:r>
              <a:rPr lang="en-US" dirty="0" smtClean="0"/>
              <a:t> other method) our educational events</a:t>
            </a:r>
          </a:p>
          <a:p>
            <a:pPr lvl="1"/>
            <a:r>
              <a:rPr lang="en-US" dirty="0" smtClean="0"/>
              <a:t>This applies to our webinars, teleconferences, live events and any other type of National Government Services educational events</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4</a:t>
            </a:fld>
            <a:endParaRPr lang="en-US" dirty="0"/>
          </a:p>
        </p:txBody>
      </p:sp>
    </p:spTree>
    <p:extLst>
      <p:ext uri="{BB962C8B-B14F-4D97-AF65-F5344CB8AC3E}">
        <p14:creationId xmlns:p14="http://schemas.microsoft.com/office/powerpoint/2010/main" xmlns="" val="14559759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MUE Adjudication Indicators</a:t>
            </a:r>
            <a:endParaRPr lang="en-US" dirty="0"/>
          </a:p>
        </p:txBody>
      </p:sp>
      <p:sp>
        <p:nvSpPr>
          <p:cNvPr id="3" name="Content Placeholder 2"/>
          <p:cNvSpPr>
            <a:spLocks noGrp="1"/>
          </p:cNvSpPr>
          <p:nvPr>
            <p:ph idx="11"/>
          </p:nvPr>
        </p:nvSpPr>
        <p:spPr/>
        <p:txBody>
          <a:bodyPr/>
          <a:lstStyle/>
          <a:p>
            <a:r>
              <a:rPr lang="en-US" smtClean="0"/>
              <a:t>MAI “1” – Claim line edit</a:t>
            </a:r>
          </a:p>
          <a:p>
            <a:r>
              <a:rPr lang="en-US" smtClean="0"/>
              <a:t>MAI “2” – Absolute DOS edit</a:t>
            </a:r>
          </a:p>
          <a:p>
            <a:r>
              <a:rPr lang="en-US" smtClean="0"/>
              <a:t>MAI “3” – DOS edit</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40</a:t>
            </a:fld>
            <a:endParaRPr lang="en-US" dirty="0"/>
          </a:p>
        </p:txBody>
      </p:sp>
    </p:spTree>
    <p:extLst>
      <p:ext uri="{BB962C8B-B14F-4D97-AF65-F5344CB8AC3E}">
        <p14:creationId xmlns:p14="http://schemas.microsoft.com/office/powerpoint/2010/main" xmlns="" val="36676143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“1”</a:t>
            </a:r>
            <a:endParaRPr lang="en-US" dirty="0"/>
          </a:p>
        </p:txBody>
      </p:sp>
      <p:sp>
        <p:nvSpPr>
          <p:cNvPr id="3" name="Content Placeholder 2"/>
          <p:cNvSpPr>
            <a:spLocks noGrp="1"/>
          </p:cNvSpPr>
          <p:nvPr>
            <p:ph idx="11"/>
          </p:nvPr>
        </p:nvSpPr>
        <p:spPr/>
        <p:txBody>
          <a:bodyPr/>
          <a:lstStyle/>
          <a:p>
            <a:r>
              <a:rPr lang="en-US" smtClean="0"/>
              <a:t>MUEs for HCPCS/CPT codes with a MAI of “1” will continue to be adjudicated as a claim line edit</a:t>
            </a:r>
          </a:p>
          <a:p>
            <a:r>
              <a:rPr lang="en-US" smtClean="0"/>
              <a:t>Same HCPCS/CPT code may be reported on a separate line with an appropriate modifier</a:t>
            </a:r>
          </a:p>
          <a:p>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41</a:t>
            </a:fld>
            <a:endParaRPr lang="en-US" dirty="0"/>
          </a:p>
        </p:txBody>
      </p:sp>
    </p:spTree>
    <p:extLst>
      <p:ext uri="{BB962C8B-B14F-4D97-AF65-F5344CB8AC3E}">
        <p14:creationId xmlns:p14="http://schemas.microsoft.com/office/powerpoint/2010/main" xmlns="" val="1703781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“1” Incorrect Coding</a:t>
            </a:r>
            <a:endParaRPr lang="en-US" dirty="0"/>
          </a:p>
        </p:txBody>
      </p:sp>
      <p:sp>
        <p:nvSpPr>
          <p:cNvPr id="3" name="Content Placeholder 2"/>
          <p:cNvSpPr>
            <a:spLocks noGrp="1"/>
          </p:cNvSpPr>
          <p:nvPr>
            <p:ph idx="11"/>
          </p:nvPr>
        </p:nvSpPr>
        <p:spPr/>
        <p:txBody>
          <a:bodyPr/>
          <a:lstStyle/>
          <a:p>
            <a:r>
              <a:rPr lang="en-US" smtClean="0"/>
              <a:t>CPT 26118 – Radical resection of tumor, soft tissue of hand or finger, 3 cm or greater</a:t>
            </a:r>
          </a:p>
          <a:p>
            <a:pPr lvl="1"/>
            <a:r>
              <a:rPr lang="en-US" smtClean="0"/>
              <a:t>26118 – 2 units</a:t>
            </a:r>
          </a:p>
          <a:p>
            <a:r>
              <a:rPr lang="en-US" smtClean="0"/>
              <a:t>MUE = 1</a:t>
            </a:r>
          </a:p>
          <a:p>
            <a:r>
              <a:rPr lang="en-US" smtClean="0"/>
              <a:t>MAI = 1 – Claim line edit</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42</a:t>
            </a:fld>
            <a:endParaRPr lang="en-US" dirty="0"/>
          </a:p>
        </p:txBody>
      </p:sp>
    </p:spTree>
    <p:extLst>
      <p:ext uri="{BB962C8B-B14F-4D97-AF65-F5344CB8AC3E}">
        <p14:creationId xmlns:p14="http://schemas.microsoft.com/office/powerpoint/2010/main" xmlns="" val="2461950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“1” Correct Coding</a:t>
            </a:r>
            <a:endParaRPr lang="en-US" dirty="0"/>
          </a:p>
        </p:txBody>
      </p:sp>
      <p:sp>
        <p:nvSpPr>
          <p:cNvPr id="3" name="Content Placeholder 2"/>
          <p:cNvSpPr>
            <a:spLocks noGrp="1"/>
          </p:cNvSpPr>
          <p:nvPr>
            <p:ph idx="11"/>
          </p:nvPr>
        </p:nvSpPr>
        <p:spPr/>
        <p:txBody>
          <a:bodyPr/>
          <a:lstStyle/>
          <a:p>
            <a:r>
              <a:rPr lang="en-US" dirty="0" smtClean="0"/>
              <a:t>CPT 26118 – Radical resection of tumor, soft tissue of hand or finger, 3 cm or greater</a:t>
            </a:r>
          </a:p>
          <a:p>
            <a:pPr lvl="1"/>
            <a:r>
              <a:rPr lang="en-US" dirty="0" smtClean="0"/>
              <a:t>26118 – 1 unit</a:t>
            </a:r>
          </a:p>
          <a:p>
            <a:pPr lvl="1"/>
            <a:r>
              <a:rPr lang="en-US" dirty="0" smtClean="0"/>
              <a:t>26118 59 – 1 unit</a:t>
            </a:r>
          </a:p>
          <a:p>
            <a:endParaRPr lang="en-US" dirty="0" smtClean="0"/>
          </a:p>
          <a:p>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43</a:t>
            </a:fld>
            <a:endParaRPr lang="en-US" dirty="0"/>
          </a:p>
        </p:txBody>
      </p:sp>
    </p:spTree>
    <p:extLst>
      <p:ext uri="{BB962C8B-B14F-4D97-AF65-F5344CB8AC3E}">
        <p14:creationId xmlns:p14="http://schemas.microsoft.com/office/powerpoint/2010/main" xmlns="" val="18486155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“2”</a:t>
            </a:r>
            <a:endParaRPr lang="en-US" dirty="0"/>
          </a:p>
        </p:txBody>
      </p:sp>
      <p:sp>
        <p:nvSpPr>
          <p:cNvPr id="3" name="Content Placeholder 2"/>
          <p:cNvSpPr>
            <a:spLocks noGrp="1"/>
          </p:cNvSpPr>
          <p:nvPr>
            <p:ph idx="11"/>
          </p:nvPr>
        </p:nvSpPr>
        <p:spPr/>
        <p:txBody>
          <a:bodyPr/>
          <a:lstStyle/>
          <a:p>
            <a:r>
              <a:rPr lang="en-US" dirty="0" smtClean="0"/>
              <a:t>MUEs for HCPCS codes with a MAI of “2” are absolute DOS edits</a:t>
            </a:r>
          </a:p>
          <a:p>
            <a:r>
              <a:rPr lang="en-US" dirty="0" smtClean="0"/>
              <a:t>Based on policy</a:t>
            </a:r>
          </a:p>
          <a:p>
            <a:r>
              <a:rPr lang="en-US" dirty="0" smtClean="0"/>
              <a:t>UOS on same DOS in excess of MUE value would be considered impossible</a:t>
            </a:r>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44</a:t>
            </a:fld>
            <a:endParaRPr lang="en-US" dirty="0"/>
          </a:p>
        </p:txBody>
      </p:sp>
    </p:spTree>
    <p:extLst>
      <p:ext uri="{BB962C8B-B14F-4D97-AF65-F5344CB8AC3E}">
        <p14:creationId xmlns:p14="http://schemas.microsoft.com/office/powerpoint/2010/main" xmlns="" val="5040240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“2” Examples</a:t>
            </a:r>
            <a:endParaRPr lang="en-US" dirty="0"/>
          </a:p>
        </p:txBody>
      </p:sp>
      <p:sp>
        <p:nvSpPr>
          <p:cNvPr id="3" name="Content Placeholder 2"/>
          <p:cNvSpPr>
            <a:spLocks noGrp="1"/>
          </p:cNvSpPr>
          <p:nvPr>
            <p:ph idx="11"/>
          </p:nvPr>
        </p:nvSpPr>
        <p:spPr/>
        <p:txBody>
          <a:bodyPr/>
          <a:lstStyle/>
          <a:p>
            <a:r>
              <a:rPr lang="en-US" smtClean="0"/>
              <a:t>MUE of a “first 15 minutes” session code for a practitioner cannot exceed 1 since any time beyond that would require a different “subsequent” code</a:t>
            </a:r>
          </a:p>
          <a:p>
            <a:r>
              <a:rPr lang="en-US" smtClean="0"/>
              <a:t>MUE of a “per cervical vertebra” code cannot exceed 7 based on anatomic considerations (number of cervical vertebrae)</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45</a:t>
            </a:fld>
            <a:endParaRPr lang="en-US" dirty="0"/>
          </a:p>
        </p:txBody>
      </p:sp>
    </p:spTree>
    <p:extLst>
      <p:ext uri="{BB962C8B-B14F-4D97-AF65-F5344CB8AC3E}">
        <p14:creationId xmlns:p14="http://schemas.microsoft.com/office/powerpoint/2010/main" xmlns="" val="9552350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“2” Incorrect Coding</a:t>
            </a:r>
            <a:endParaRPr lang="en-US" dirty="0"/>
          </a:p>
        </p:txBody>
      </p:sp>
      <p:sp>
        <p:nvSpPr>
          <p:cNvPr id="3" name="Content Placeholder 2"/>
          <p:cNvSpPr>
            <a:spLocks noGrp="1"/>
          </p:cNvSpPr>
          <p:nvPr>
            <p:ph idx="11"/>
          </p:nvPr>
        </p:nvSpPr>
        <p:spPr/>
        <p:txBody>
          <a:bodyPr/>
          <a:lstStyle/>
          <a:p>
            <a:r>
              <a:rPr lang="en-US" smtClean="0"/>
              <a:t>CPT 11042 – Debridement, subcutaneous tissue; first 20 sq cm or less</a:t>
            </a:r>
          </a:p>
          <a:p>
            <a:pPr lvl="1"/>
            <a:r>
              <a:rPr lang="en-US" smtClean="0"/>
              <a:t>11042 – 1 unit</a:t>
            </a:r>
          </a:p>
          <a:p>
            <a:pPr lvl="1"/>
            <a:r>
              <a:rPr lang="en-US" smtClean="0"/>
              <a:t>11042 59 – 1 unit</a:t>
            </a:r>
          </a:p>
          <a:p>
            <a:pPr lvl="1"/>
            <a:r>
              <a:rPr lang="en-US" smtClean="0"/>
              <a:t>11042 59 – 1 unit</a:t>
            </a:r>
          </a:p>
          <a:p>
            <a:r>
              <a:rPr lang="en-US" smtClean="0"/>
              <a:t>MUE = 1</a:t>
            </a:r>
          </a:p>
          <a:p>
            <a:r>
              <a:rPr lang="en-US" smtClean="0"/>
              <a:t>MAI = 2 – Absolute DOS Edit</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46</a:t>
            </a:fld>
            <a:endParaRPr lang="en-US" dirty="0"/>
          </a:p>
        </p:txBody>
      </p:sp>
    </p:spTree>
    <p:extLst>
      <p:ext uri="{BB962C8B-B14F-4D97-AF65-F5344CB8AC3E}">
        <p14:creationId xmlns:p14="http://schemas.microsoft.com/office/powerpoint/2010/main" xmlns="" val="40542812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“2” Correct Coding</a:t>
            </a:r>
            <a:endParaRPr lang="en-US" dirty="0"/>
          </a:p>
        </p:txBody>
      </p:sp>
      <p:sp>
        <p:nvSpPr>
          <p:cNvPr id="3" name="Content Placeholder 2"/>
          <p:cNvSpPr>
            <a:spLocks noGrp="1"/>
          </p:cNvSpPr>
          <p:nvPr>
            <p:ph idx="11"/>
          </p:nvPr>
        </p:nvSpPr>
        <p:spPr/>
        <p:txBody>
          <a:bodyPr/>
          <a:lstStyle/>
          <a:p>
            <a:r>
              <a:rPr lang="en-US" dirty="0" smtClean="0"/>
              <a:t>CPT 11042 – Debridement, subcutaneous tissue; first 20 </a:t>
            </a:r>
            <a:r>
              <a:rPr lang="en-US" dirty="0" err="1" smtClean="0"/>
              <a:t>sq</a:t>
            </a:r>
            <a:r>
              <a:rPr lang="en-US" dirty="0" smtClean="0"/>
              <a:t> cm or less</a:t>
            </a:r>
          </a:p>
          <a:p>
            <a:r>
              <a:rPr lang="en-US" dirty="0" smtClean="0"/>
              <a:t>CPT +11045 – each additional 20 </a:t>
            </a:r>
            <a:r>
              <a:rPr lang="en-US" dirty="0" err="1" smtClean="0"/>
              <a:t>sq</a:t>
            </a:r>
            <a:r>
              <a:rPr lang="en-US" dirty="0" smtClean="0"/>
              <a:t> cm (list separately in addition to code for primary procedure)</a:t>
            </a:r>
          </a:p>
          <a:p>
            <a:pPr lvl="1"/>
            <a:r>
              <a:rPr lang="en-US" dirty="0" smtClean="0"/>
              <a:t>11042 – 1 unit</a:t>
            </a:r>
          </a:p>
          <a:p>
            <a:pPr lvl="1"/>
            <a:r>
              <a:rPr lang="en-US" dirty="0" smtClean="0"/>
              <a:t>11045 (add-on code) – 2 units</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47</a:t>
            </a:fld>
            <a:endParaRPr lang="en-US" dirty="0"/>
          </a:p>
        </p:txBody>
      </p:sp>
    </p:spTree>
    <p:extLst>
      <p:ext uri="{BB962C8B-B14F-4D97-AF65-F5344CB8AC3E}">
        <p14:creationId xmlns:p14="http://schemas.microsoft.com/office/powerpoint/2010/main" xmlns="" val="42916472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“3”</a:t>
            </a:r>
            <a:endParaRPr lang="en-US" dirty="0"/>
          </a:p>
        </p:txBody>
      </p:sp>
      <p:sp>
        <p:nvSpPr>
          <p:cNvPr id="3" name="Content Placeholder 2"/>
          <p:cNvSpPr>
            <a:spLocks noGrp="1"/>
          </p:cNvSpPr>
          <p:nvPr>
            <p:ph idx="11"/>
          </p:nvPr>
        </p:nvSpPr>
        <p:spPr/>
        <p:txBody>
          <a:bodyPr/>
          <a:lstStyle/>
          <a:p>
            <a:r>
              <a:rPr lang="en-US" smtClean="0"/>
              <a:t>MUEs for HCPCS codes with a MAI of “3” are date of service edits</a:t>
            </a:r>
          </a:p>
          <a:p>
            <a:r>
              <a:rPr lang="en-US" smtClean="0"/>
              <a:t>Based on clinical information such as billing patterns, prescribing instructions, or other information, </a:t>
            </a:r>
          </a:p>
          <a:p>
            <a:r>
              <a:rPr lang="en-US" smtClean="0"/>
              <a:t>Exceptions beyond MUE rare but could occur</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48</a:t>
            </a:fld>
            <a:endParaRPr lang="en-US" dirty="0"/>
          </a:p>
        </p:txBody>
      </p:sp>
    </p:spTree>
    <p:extLst>
      <p:ext uri="{BB962C8B-B14F-4D97-AF65-F5344CB8AC3E}">
        <p14:creationId xmlns:p14="http://schemas.microsoft.com/office/powerpoint/2010/main" xmlns="" val="12169467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“3” Incorrect Coding Example</a:t>
            </a:r>
            <a:endParaRPr lang="en-US" dirty="0"/>
          </a:p>
        </p:txBody>
      </p:sp>
      <p:sp>
        <p:nvSpPr>
          <p:cNvPr id="3" name="Content Placeholder 2"/>
          <p:cNvSpPr>
            <a:spLocks noGrp="1"/>
          </p:cNvSpPr>
          <p:nvPr>
            <p:ph idx="11"/>
          </p:nvPr>
        </p:nvSpPr>
        <p:spPr/>
        <p:txBody>
          <a:bodyPr/>
          <a:lstStyle/>
          <a:p>
            <a:r>
              <a:rPr lang="en-US" smtClean="0"/>
              <a:t>27403 (Arthrotomy with meniscus repair, knee)</a:t>
            </a:r>
          </a:p>
          <a:p>
            <a:pPr lvl="1"/>
            <a:r>
              <a:rPr lang="en-US" smtClean="0"/>
              <a:t>27403 – 2 units</a:t>
            </a:r>
          </a:p>
          <a:p>
            <a:r>
              <a:rPr lang="en-US" smtClean="0"/>
              <a:t>MUE = 1	</a:t>
            </a:r>
          </a:p>
          <a:p>
            <a:r>
              <a:rPr lang="en-US" smtClean="0"/>
              <a:t>MAI = 3 – DOS Edit</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49</a:t>
            </a:fld>
            <a:endParaRPr lang="en-US" dirty="0"/>
          </a:p>
        </p:txBody>
      </p:sp>
    </p:spTree>
    <p:extLst>
      <p:ext uri="{BB962C8B-B14F-4D97-AF65-F5344CB8AC3E}">
        <p14:creationId xmlns:p14="http://schemas.microsoft.com/office/powerpoint/2010/main" xmlns="" val="2936141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Acronyms</a:t>
            </a:r>
            <a:endParaRPr lang="en-US" sz="3600" dirty="0"/>
          </a:p>
        </p:txBody>
      </p:sp>
      <p:sp>
        <p:nvSpPr>
          <p:cNvPr id="3" name="Text Placeholder 2"/>
          <p:cNvSpPr>
            <a:spLocks noGrp="1"/>
          </p:cNvSpPr>
          <p:nvPr>
            <p:ph type="body" sz="quarter" idx="11"/>
          </p:nvPr>
        </p:nvSpPr>
        <p:spPr/>
        <p:txBody>
          <a:bodyPr/>
          <a:lstStyle/>
          <a:p>
            <a:r>
              <a:rPr lang="en-US" dirty="0" smtClean="0"/>
              <a:t>Acronyms used in this presentation can be viewed on the </a:t>
            </a:r>
            <a:r>
              <a:rPr lang="en-US" b="1" dirty="0" smtClean="0"/>
              <a:t>NGSMedicare.com</a:t>
            </a:r>
            <a:r>
              <a:rPr lang="en-US" dirty="0" smtClean="0"/>
              <a:t> website. On the </a:t>
            </a:r>
            <a:r>
              <a:rPr lang="en-US" b="1" dirty="0" smtClean="0"/>
              <a:t>Welcome</a:t>
            </a:r>
            <a:r>
              <a:rPr lang="en-US" dirty="0" smtClean="0"/>
              <a:t> page, click on </a:t>
            </a:r>
            <a:r>
              <a:rPr lang="en-US" b="1" dirty="0" smtClean="0"/>
              <a:t>Provider Resources &gt; Acronyms</a:t>
            </a:r>
            <a:r>
              <a:rPr lang="en-US" dirty="0" smtClean="0"/>
              <a:t>.</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5</a:t>
            </a:fld>
            <a:endParaRPr lang="en-US" dirty="0"/>
          </a:p>
        </p:txBody>
      </p:sp>
    </p:spTree>
    <p:extLst>
      <p:ext uri="{BB962C8B-B14F-4D97-AF65-F5344CB8AC3E}">
        <p14:creationId xmlns:p14="http://schemas.microsoft.com/office/powerpoint/2010/main" xmlns="" val="39076591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 “3” Correct Coding Example</a:t>
            </a:r>
            <a:endParaRPr lang="en-US" dirty="0"/>
          </a:p>
        </p:txBody>
      </p:sp>
      <p:sp>
        <p:nvSpPr>
          <p:cNvPr id="3" name="Content Placeholder 2"/>
          <p:cNvSpPr>
            <a:spLocks noGrp="1"/>
          </p:cNvSpPr>
          <p:nvPr>
            <p:ph idx="11"/>
          </p:nvPr>
        </p:nvSpPr>
        <p:spPr/>
        <p:txBody>
          <a:bodyPr/>
          <a:lstStyle/>
          <a:p>
            <a:r>
              <a:rPr lang="en-US" dirty="0" smtClean="0"/>
              <a:t>27403 (</a:t>
            </a:r>
            <a:r>
              <a:rPr lang="en-US" dirty="0" err="1" smtClean="0"/>
              <a:t>Arthrotomy</a:t>
            </a:r>
            <a:r>
              <a:rPr lang="en-US" dirty="0" smtClean="0"/>
              <a:t> with meniscus repair, knee)</a:t>
            </a:r>
          </a:p>
          <a:p>
            <a:pPr lvl="1"/>
            <a:r>
              <a:rPr lang="en-US" dirty="0" smtClean="0"/>
              <a:t>27403 50 – 1 unit </a:t>
            </a:r>
          </a:p>
          <a:p>
            <a:pPr lvl="1"/>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50</a:t>
            </a:fld>
            <a:endParaRPr lang="en-US" dirty="0"/>
          </a:p>
        </p:txBody>
      </p:sp>
    </p:spTree>
    <p:extLst>
      <p:ext uri="{BB962C8B-B14F-4D97-AF65-F5344CB8AC3E}">
        <p14:creationId xmlns:p14="http://schemas.microsoft.com/office/powerpoint/2010/main" xmlns="" val="24365686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MUEs &amp; Bilateral Procedures</a:t>
            </a:r>
            <a:endParaRPr lang="en-US" dirty="0"/>
          </a:p>
        </p:txBody>
      </p:sp>
      <p:sp>
        <p:nvSpPr>
          <p:cNvPr id="2" name="Slide Number Placeholder 1"/>
          <p:cNvSpPr>
            <a:spLocks noGrp="1"/>
          </p:cNvSpPr>
          <p:nvPr>
            <p:ph type="sldNum" sz="quarter" idx="12"/>
          </p:nvPr>
        </p:nvSpPr>
        <p:spPr/>
        <p:txBody>
          <a:bodyPr/>
          <a:lstStyle/>
          <a:p>
            <a:pPr>
              <a:defRPr/>
            </a:pPr>
            <a:fld id="{F3F82353-F332-46F7-A363-8F3388F9BB7C}" type="slidenum">
              <a:rPr lang="en-US" smtClean="0"/>
              <a:pPr>
                <a:defRPr/>
              </a:pPr>
              <a:t>51</a:t>
            </a:fld>
            <a:endParaRPr lang="en-US" dirty="0"/>
          </a:p>
        </p:txBody>
      </p:sp>
    </p:spTree>
    <p:extLst>
      <p:ext uri="{BB962C8B-B14F-4D97-AF65-F5344CB8AC3E}">
        <p14:creationId xmlns:p14="http://schemas.microsoft.com/office/powerpoint/2010/main" xmlns="" val="37932251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MUEs and Bilateral Procedures</a:t>
            </a:r>
            <a:endParaRPr lang="en-US" dirty="0"/>
          </a:p>
        </p:txBody>
      </p:sp>
      <p:sp>
        <p:nvSpPr>
          <p:cNvPr id="3" name="Content Placeholder 2"/>
          <p:cNvSpPr>
            <a:spLocks noGrp="1"/>
          </p:cNvSpPr>
          <p:nvPr>
            <p:ph idx="11"/>
          </p:nvPr>
        </p:nvSpPr>
        <p:spPr/>
        <p:txBody>
          <a:bodyPr/>
          <a:lstStyle/>
          <a:p>
            <a:r>
              <a:rPr lang="en-US" dirty="0" smtClean="0"/>
              <a:t>Bilateral procedures could be coded many ways, but different methods are only correct in specific situations</a:t>
            </a:r>
          </a:p>
          <a:p>
            <a:r>
              <a:rPr lang="en-US" dirty="0" smtClean="0"/>
              <a:t>Most common methods involve reporting</a:t>
            </a:r>
          </a:p>
          <a:p>
            <a:pPr lvl="1"/>
            <a:r>
              <a:rPr lang="en-US" b="1" dirty="0" smtClean="0"/>
              <a:t>A single UOS on one line using the 50 modifier</a:t>
            </a:r>
          </a:p>
          <a:p>
            <a:pPr lvl="1"/>
            <a:r>
              <a:rPr lang="en-US" dirty="0" smtClean="0"/>
              <a:t>One UOS on each of two lines using modifiers RT and LT</a:t>
            </a:r>
          </a:p>
          <a:p>
            <a:pPr lvl="1"/>
            <a:r>
              <a:rPr lang="en-US" dirty="0" smtClean="0"/>
              <a:t>Two UOS on a single line with no modifier</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52</a:t>
            </a:fld>
            <a:endParaRPr lang="en-US" dirty="0"/>
          </a:p>
        </p:txBody>
      </p:sp>
    </p:spTree>
    <p:extLst>
      <p:ext uri="{BB962C8B-B14F-4D97-AF65-F5344CB8AC3E}">
        <p14:creationId xmlns:p14="http://schemas.microsoft.com/office/powerpoint/2010/main" xmlns="" val="6648802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Reporting Bilateral Procedures</a:t>
            </a:r>
            <a:endParaRPr lang="en-US" dirty="0"/>
          </a:p>
        </p:txBody>
      </p:sp>
      <p:sp>
        <p:nvSpPr>
          <p:cNvPr id="3" name="Content Placeholder 2"/>
          <p:cNvSpPr>
            <a:spLocks noGrp="1"/>
          </p:cNvSpPr>
          <p:nvPr>
            <p:ph idx="11"/>
          </p:nvPr>
        </p:nvSpPr>
        <p:spPr/>
        <p:txBody>
          <a:bodyPr/>
          <a:lstStyle/>
          <a:p>
            <a:r>
              <a:rPr lang="en-US" dirty="0" smtClean="0"/>
              <a:t>When reporting bilateral surgical procedures and term “bilateral” not included in descriptor;</a:t>
            </a:r>
          </a:p>
          <a:p>
            <a:pPr lvl="1"/>
            <a:r>
              <a:rPr lang="en-US" dirty="0" smtClean="0"/>
              <a:t>Report single UOS and modifier 50</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53</a:t>
            </a:fld>
            <a:endParaRPr lang="en-US" dirty="0"/>
          </a:p>
        </p:txBody>
      </p:sp>
    </p:spTree>
    <p:extLst>
      <p:ext uri="{BB962C8B-B14F-4D97-AF65-F5344CB8AC3E}">
        <p14:creationId xmlns:p14="http://schemas.microsoft.com/office/powerpoint/2010/main" xmlns="" val="19854757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Modifier 50 Coding Example</a:t>
            </a:r>
            <a:endParaRPr lang="en-US" dirty="0"/>
          </a:p>
        </p:txBody>
      </p:sp>
      <p:sp>
        <p:nvSpPr>
          <p:cNvPr id="3" name="Content Placeholder 2"/>
          <p:cNvSpPr>
            <a:spLocks noGrp="1"/>
          </p:cNvSpPr>
          <p:nvPr>
            <p:ph idx="11"/>
          </p:nvPr>
        </p:nvSpPr>
        <p:spPr/>
        <p:txBody>
          <a:bodyPr/>
          <a:lstStyle/>
          <a:p>
            <a:r>
              <a:rPr lang="en-US" smtClean="0"/>
              <a:t>CPT 29580 - Unna Boot</a:t>
            </a:r>
          </a:p>
          <a:p>
            <a:r>
              <a:rPr lang="en-US" smtClean="0"/>
              <a:t>Incorrect Coding</a:t>
            </a:r>
          </a:p>
          <a:p>
            <a:pPr lvl="1"/>
            <a:r>
              <a:rPr lang="en-US" smtClean="0"/>
              <a:t>29580 LT – 1 unit</a:t>
            </a:r>
          </a:p>
          <a:p>
            <a:pPr lvl="1"/>
            <a:r>
              <a:rPr lang="en-US" smtClean="0"/>
              <a:t>29580 RT – 1 unit</a:t>
            </a:r>
          </a:p>
          <a:p>
            <a:r>
              <a:rPr lang="en-US" smtClean="0"/>
              <a:t>Correct Coding</a:t>
            </a:r>
          </a:p>
          <a:p>
            <a:pPr lvl="1"/>
            <a:r>
              <a:rPr lang="en-US" smtClean="0"/>
              <a:t>29580 50 – 1 unit</a:t>
            </a:r>
            <a:endParaRPr lang="en-US" dirty="0"/>
          </a:p>
        </p:txBody>
      </p:sp>
      <p:sp>
        <p:nvSpPr>
          <p:cNvPr id="4" name="Slide Number Placeholder 3"/>
          <p:cNvSpPr>
            <a:spLocks noGrp="1"/>
          </p:cNvSpPr>
          <p:nvPr>
            <p:ph type="sldNum" sz="quarter" idx="12"/>
          </p:nvPr>
        </p:nvSpPr>
        <p:spPr>
          <a:xfrm>
            <a:off x="8782793" y="6400800"/>
            <a:ext cx="415636" cy="202894"/>
          </a:xfrm>
        </p:spPr>
        <p:txBody>
          <a:bodyPr/>
          <a:lstStyle/>
          <a:p>
            <a:fld id="{F3F82353-F332-46F7-A363-8F3388F9BB7C}" type="slidenum">
              <a:rPr lang="en-US" smtClean="0"/>
              <a:pPr/>
              <a:t>54</a:t>
            </a:fld>
            <a:endParaRPr lang="en-US" dirty="0"/>
          </a:p>
        </p:txBody>
      </p:sp>
    </p:spTree>
    <p:extLst>
      <p:ext uri="{BB962C8B-B14F-4D97-AF65-F5344CB8AC3E}">
        <p14:creationId xmlns:p14="http://schemas.microsoft.com/office/powerpoint/2010/main" xmlns="" val="20447888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MUE Edit Tables</a:t>
            </a:r>
            <a:endParaRPr lang="en-US" dirty="0"/>
          </a:p>
        </p:txBody>
      </p:sp>
      <p:sp>
        <p:nvSpPr>
          <p:cNvPr id="3" name="Text Placeholder 2"/>
          <p:cNvSpPr>
            <a:spLocks noGrp="1"/>
          </p:cNvSpPr>
          <p:nvPr>
            <p:ph type="body" sz="quarter" idx="11"/>
          </p:nvPr>
        </p:nvSpPr>
        <p:spPr/>
        <p:txBody>
          <a:bodyPr/>
          <a:lstStyle/>
          <a:p>
            <a:r>
              <a:rPr lang="en-US" dirty="0" smtClean="0">
                <a:hlinkClick r:id="rId3"/>
              </a:rPr>
              <a:t>www.cms.gov</a:t>
            </a:r>
            <a:r>
              <a:rPr lang="en-US" dirty="0" smtClean="0"/>
              <a:t> &gt; Medicare &gt; Coding &gt; National Correct Coding Initiative Edits &gt; Medically Unlikely Edits</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55</a:t>
            </a:fld>
            <a:endParaRPr lang="en-US" dirty="0"/>
          </a:p>
        </p:txBody>
      </p:sp>
    </p:spTree>
    <p:extLst>
      <p:ext uri="{BB962C8B-B14F-4D97-AF65-F5344CB8AC3E}">
        <p14:creationId xmlns:p14="http://schemas.microsoft.com/office/powerpoint/2010/main" xmlns="" val="38960634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Find NCCI Edits</a:t>
            </a:r>
          </a:p>
        </p:txBody>
      </p:sp>
      <p:pic>
        <p:nvPicPr>
          <p:cNvPr id="2" name="Picture 2" descr="Screen shot of CMS NCCI web p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1600199"/>
            <a:ext cx="8614475" cy="4419601"/>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
        <p:nvSpPr>
          <p:cNvPr id="5" name="Rectangle 4"/>
          <p:cNvSpPr/>
          <p:nvPr/>
        </p:nvSpPr>
        <p:spPr>
          <a:xfrm>
            <a:off x="152400" y="3657600"/>
            <a:ext cx="1447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56</a:t>
            </a:fld>
            <a:endParaRPr lang="en-US" dirty="0"/>
          </a:p>
        </p:txBody>
      </p:sp>
    </p:spTree>
    <p:extLst>
      <p:ext uri="{BB962C8B-B14F-4D97-AF65-F5344CB8AC3E}">
        <p14:creationId xmlns:p14="http://schemas.microsoft.com/office/powerpoint/2010/main" xmlns="" val="40094326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 Up</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57</a:t>
            </a:fld>
            <a:endParaRPr lang="en-US" dirty="0"/>
          </a:p>
        </p:txBody>
      </p:sp>
    </p:spTree>
    <p:extLst>
      <p:ext uri="{BB962C8B-B14F-4D97-AF65-F5344CB8AC3E}">
        <p14:creationId xmlns:p14="http://schemas.microsoft.com/office/powerpoint/2010/main" xmlns="" val="2269047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dirty="0" smtClean="0"/>
              <a:t>Part A IVR Update  - Appeals Status</a:t>
            </a:r>
          </a:p>
        </p:txBody>
      </p:sp>
      <p:sp>
        <p:nvSpPr>
          <p:cNvPr id="3" name="Text Placeholder 2"/>
          <p:cNvSpPr>
            <a:spLocks noGrp="1"/>
          </p:cNvSpPr>
          <p:nvPr>
            <p:ph type="body" sz="quarter" idx="11"/>
          </p:nvPr>
        </p:nvSpPr>
        <p:spPr/>
        <p:txBody>
          <a:bodyPr>
            <a:normAutofit lnSpcReduction="10000"/>
          </a:bodyPr>
          <a:lstStyle/>
          <a:p>
            <a:r>
              <a:rPr lang="en-US" dirty="0" smtClean="0"/>
              <a:t>Scheduled to be fully operational on 1/25/16</a:t>
            </a:r>
          </a:p>
          <a:p>
            <a:r>
              <a:rPr lang="en-US" dirty="0" smtClean="0"/>
              <a:t>Part  A providers can check status of appeals</a:t>
            </a:r>
          </a:p>
          <a:p>
            <a:pPr lvl="1"/>
            <a:r>
              <a:rPr lang="en-US" dirty="0" smtClean="0"/>
              <a:t>Option 7 (or say “Appeals Status”) from Main Menu</a:t>
            </a:r>
          </a:p>
          <a:p>
            <a:pPr lvl="1"/>
            <a:r>
              <a:rPr lang="en-US" dirty="0" smtClean="0"/>
              <a:t>Must enter correct NPI/PTAN/TIN, beneficiary's name and Medicare number, and an acceptable DCN</a:t>
            </a:r>
          </a:p>
          <a:p>
            <a:pPr lvl="1"/>
            <a:r>
              <a:rPr lang="en-US" dirty="0" smtClean="0"/>
              <a:t>System will respond with no appeal in system, receipt date/finalized date or receipt date/pending</a:t>
            </a:r>
          </a:p>
          <a:p>
            <a:r>
              <a:rPr lang="en-US" dirty="0" smtClean="0"/>
              <a:t>Wait at least 10 days from submitting appeal to check status</a:t>
            </a:r>
          </a:p>
          <a:p>
            <a:pPr lvl="1"/>
            <a:endParaRPr lang="en-US" dirty="0"/>
          </a:p>
        </p:txBody>
      </p:sp>
      <p:sp>
        <p:nvSpPr>
          <p:cNvPr id="4" name="Slide Number Placeholder 3"/>
          <p:cNvSpPr>
            <a:spLocks noGrp="1"/>
          </p:cNvSpPr>
          <p:nvPr>
            <p:ph type="sldNum" sz="quarter" idx="12"/>
          </p:nvPr>
        </p:nvSpPr>
        <p:spPr/>
        <p:txBody>
          <a:bodyPr/>
          <a:lstStyle/>
          <a:p>
            <a:fld id="{7FDF0EA4-CA5E-44F5-A01A-CA629EBF2CA4}" type="slidenum">
              <a:rPr lang="en-US" smtClean="0"/>
              <a:pPr/>
              <a:t>58</a:t>
            </a:fld>
            <a:endParaRPr lang="en-US" dirty="0"/>
          </a:p>
        </p:txBody>
      </p:sp>
    </p:spTree>
    <p:extLst>
      <p:ext uri="{BB962C8B-B14F-4D97-AF65-F5344CB8AC3E}">
        <p14:creationId xmlns:p14="http://schemas.microsoft.com/office/powerpoint/2010/main" xmlns="" val="5898464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itle 3"/>
          <p:cNvSpPr>
            <a:spLocks noGrp="1"/>
          </p:cNvSpPr>
          <p:nvPr>
            <p:ph type="title"/>
          </p:nvPr>
        </p:nvSpPr>
        <p:spPr>
          <a:xfrm>
            <a:off x="217488" y="274638"/>
            <a:ext cx="8728075" cy="1143000"/>
          </a:xfrm>
        </p:spPr>
        <p:txBody>
          <a:bodyPr/>
          <a:lstStyle/>
          <a:p>
            <a:r>
              <a:rPr lang="en-US" altLang="en-US" smtClean="0"/>
              <a:t>New www.NGSMedicare.com Personalized Provider Website</a:t>
            </a:r>
          </a:p>
        </p:txBody>
      </p:sp>
      <p:sp>
        <p:nvSpPr>
          <p:cNvPr id="2" name="Text Placeholder 1"/>
          <p:cNvSpPr>
            <a:spLocks noGrp="1"/>
          </p:cNvSpPr>
          <p:nvPr>
            <p:ph type="body" sz="quarter" idx="11"/>
          </p:nvPr>
        </p:nvSpPr>
        <p:spPr>
          <a:xfrm>
            <a:off x="238125" y="1600200"/>
            <a:ext cx="8728075" cy="4343400"/>
          </a:xfrm>
        </p:spPr>
        <p:txBody>
          <a:bodyPr>
            <a:normAutofit fontScale="92500" lnSpcReduction="10000"/>
          </a:bodyPr>
          <a:lstStyle/>
          <a:p>
            <a:pPr>
              <a:spcBef>
                <a:spcPts val="425"/>
              </a:spcBef>
              <a:defRPr/>
            </a:pPr>
            <a:r>
              <a:rPr lang="en-US" altLang="en-US" dirty="0"/>
              <a:t>New voluntary option for providers to use website more efficiently by creating free account</a:t>
            </a:r>
          </a:p>
          <a:p>
            <a:pPr lvl="1">
              <a:defRPr/>
            </a:pPr>
            <a:r>
              <a:rPr altLang="en-US" dirty="0"/>
              <a:t>Options to save frequently-used bookmarks, forms, and job aids/manuals for easy access (up to 10 each)</a:t>
            </a:r>
          </a:p>
          <a:p>
            <a:pPr lvl="1">
              <a:defRPr/>
            </a:pPr>
            <a:r>
              <a:rPr altLang="en-US" dirty="0"/>
              <a:t>Automatically saves recent searches </a:t>
            </a:r>
          </a:p>
          <a:p>
            <a:pPr lvl="1">
              <a:defRPr/>
            </a:pPr>
            <a:r>
              <a:rPr altLang="en-US" dirty="0"/>
              <a:t>Customizes your News based on your provider type</a:t>
            </a:r>
          </a:p>
          <a:p>
            <a:pPr>
              <a:spcBef>
                <a:spcPts val="425"/>
              </a:spcBef>
              <a:defRPr/>
            </a:pPr>
            <a:r>
              <a:rPr lang="en-US" altLang="en-US" dirty="0"/>
              <a:t>Easy to sign up!</a:t>
            </a:r>
          </a:p>
          <a:p>
            <a:pPr lvl="1">
              <a:defRPr/>
            </a:pPr>
            <a:r>
              <a:rPr altLang="en-US" dirty="0" smtClean="0"/>
              <a:t>NGSConnex </a:t>
            </a:r>
            <a:r>
              <a:rPr altLang="en-US" dirty="0"/>
              <a:t>users log in using </a:t>
            </a:r>
            <a:r>
              <a:rPr altLang="en-US" dirty="0" smtClean="0"/>
              <a:t>NGSConnex </a:t>
            </a:r>
            <a:r>
              <a:rPr altLang="en-US" dirty="0"/>
              <a:t>User ID and password</a:t>
            </a:r>
          </a:p>
          <a:p>
            <a:pPr lvl="1">
              <a:defRPr/>
            </a:pPr>
            <a:r>
              <a:rPr altLang="en-US" dirty="0"/>
              <a:t>4-step process if not currently a </a:t>
            </a:r>
            <a:r>
              <a:rPr altLang="en-US" dirty="0" smtClean="0"/>
              <a:t>NGSConnex  </a:t>
            </a:r>
            <a:r>
              <a:rPr altLang="en-US" dirty="0"/>
              <a:t>user</a:t>
            </a:r>
          </a:p>
          <a:p>
            <a:pPr>
              <a:defRPr/>
            </a:pPr>
            <a:endParaRPr lang="en-US" dirty="0"/>
          </a:p>
        </p:txBody>
      </p:sp>
      <p:sp>
        <p:nvSpPr>
          <p:cNvPr id="3" name="Slide Number Placeholder 2"/>
          <p:cNvSpPr>
            <a:spLocks noGrp="1"/>
          </p:cNvSpPr>
          <p:nvPr>
            <p:ph type="sldNum" sz="quarter" idx="12"/>
          </p:nvPr>
        </p:nvSpPr>
        <p:spPr/>
        <p:txBody>
          <a:bodyPr/>
          <a:lstStyle/>
          <a:p>
            <a:pPr>
              <a:defRPr/>
            </a:pPr>
            <a:fld id="{C182C1A5-508B-40E9-86A2-0CC7435214FD}" type="slidenum">
              <a:rPr lang="en-US" smtClean="0"/>
              <a:pPr>
                <a:defRPr/>
              </a:pPr>
              <a:t>59</a:t>
            </a:fld>
            <a:endParaRPr lang="en-US" dirty="0"/>
          </a:p>
        </p:txBody>
      </p:sp>
    </p:spTree>
    <p:extLst>
      <p:ext uri="{BB962C8B-B14F-4D97-AF65-F5344CB8AC3E}">
        <p14:creationId xmlns:p14="http://schemas.microsoft.com/office/powerpoint/2010/main" xmlns="" val="2835134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Objectives</a:t>
            </a:r>
            <a:endParaRPr lang="en-US" sz="3600" dirty="0"/>
          </a:p>
        </p:txBody>
      </p:sp>
      <p:sp>
        <p:nvSpPr>
          <p:cNvPr id="7" name="Text Placeholder 6"/>
          <p:cNvSpPr>
            <a:spLocks noGrp="1"/>
          </p:cNvSpPr>
          <p:nvPr>
            <p:ph type="body" sz="quarter" idx="11"/>
          </p:nvPr>
        </p:nvSpPr>
        <p:spPr/>
        <p:txBody>
          <a:bodyPr/>
          <a:lstStyle/>
          <a:p>
            <a:r>
              <a:rPr lang="en-US" dirty="0" smtClean="0"/>
              <a:t>Provide information regarding:</a:t>
            </a:r>
          </a:p>
          <a:p>
            <a:pPr lvl="1"/>
            <a:r>
              <a:rPr lang="en-US" dirty="0" smtClean="0"/>
              <a:t>Requirements for use of modifier -PO</a:t>
            </a:r>
          </a:p>
          <a:p>
            <a:pPr lvl="1"/>
            <a:r>
              <a:rPr lang="en-US" dirty="0" smtClean="0"/>
              <a:t>Provider-based status</a:t>
            </a:r>
            <a:endParaRPr lang="en-US" dirty="0"/>
          </a:p>
          <a:p>
            <a:pPr lvl="1"/>
            <a:r>
              <a:rPr lang="en-US" dirty="0" smtClean="0"/>
              <a:t>Medical necessity &amp; claim denials</a:t>
            </a:r>
          </a:p>
          <a:p>
            <a:pPr lvl="1"/>
            <a:r>
              <a:rPr lang="en-US" dirty="0" smtClean="0"/>
              <a:t>MUE program</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6</a:t>
            </a:fld>
            <a:endParaRPr lang="en-US" dirty="0"/>
          </a:p>
        </p:txBody>
      </p:sp>
    </p:spTree>
    <p:extLst>
      <p:ext uri="{BB962C8B-B14F-4D97-AF65-F5344CB8AC3E}">
        <p14:creationId xmlns:p14="http://schemas.microsoft.com/office/powerpoint/2010/main" xmlns="" val="20969791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Upcoming National Government Services Webinar!</a:t>
            </a:r>
          </a:p>
        </p:txBody>
      </p:sp>
      <p:sp>
        <p:nvSpPr>
          <p:cNvPr id="3" name="Text Placeholder 2"/>
          <p:cNvSpPr>
            <a:spLocks noGrp="1"/>
          </p:cNvSpPr>
          <p:nvPr>
            <p:ph type="body" sz="quarter" idx="11"/>
          </p:nvPr>
        </p:nvSpPr>
        <p:spPr/>
        <p:txBody>
          <a:bodyPr/>
          <a:lstStyle/>
          <a:p>
            <a:r>
              <a:rPr lang="en-US" dirty="0"/>
              <a:t>Take an Educational Tour Around Our Website Without Packing a Suitcase! </a:t>
            </a:r>
            <a:endParaRPr lang="en-US" dirty="0" smtClean="0"/>
          </a:p>
          <a:p>
            <a:pPr lvl="1"/>
            <a:r>
              <a:rPr lang="en-US" dirty="0" smtClean="0"/>
              <a:t>Register now for a </a:t>
            </a:r>
            <a:r>
              <a:rPr lang="en-US" dirty="0"/>
              <a:t>g</a:t>
            </a:r>
            <a:r>
              <a:rPr lang="en-US" dirty="0" smtClean="0"/>
              <a:t>uided tour of our </a:t>
            </a:r>
            <a:r>
              <a:rPr lang="en-US" dirty="0"/>
              <a:t>website to show you how you how fast and easy it is to find the information you </a:t>
            </a:r>
            <a:r>
              <a:rPr lang="en-US" dirty="0" smtClean="0"/>
              <a:t>need</a:t>
            </a:r>
          </a:p>
          <a:p>
            <a:pPr lvl="1"/>
            <a:r>
              <a:rPr lang="en-US" dirty="0">
                <a:hlinkClick r:id="rId3"/>
              </a:rPr>
              <a:t>www.ngsmedicare.com</a:t>
            </a:r>
            <a:r>
              <a:rPr lang="en-US" dirty="0"/>
              <a:t> &gt; education &gt; webinars, teleconferences &amp; events</a:t>
            </a:r>
          </a:p>
          <a:p>
            <a:pPr lvl="1"/>
            <a:r>
              <a:rPr lang="en-US" dirty="0" smtClean="0"/>
              <a:t>9/21/16, 10/19/16</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60</a:t>
            </a:fld>
            <a:endParaRPr lang="en-US" dirty="0"/>
          </a:p>
        </p:txBody>
      </p:sp>
    </p:spTree>
    <p:extLst>
      <p:ext uri="{BB962C8B-B14F-4D97-AF65-F5344CB8AC3E}">
        <p14:creationId xmlns:p14="http://schemas.microsoft.com/office/powerpoint/2010/main" xmlns="" val="16633153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National Government Services Webinar!</a:t>
            </a:r>
            <a:endParaRPr lang="en-US" dirty="0"/>
          </a:p>
        </p:txBody>
      </p:sp>
      <p:sp>
        <p:nvSpPr>
          <p:cNvPr id="3" name="Text Placeholder 2"/>
          <p:cNvSpPr>
            <a:spLocks noGrp="1"/>
          </p:cNvSpPr>
          <p:nvPr>
            <p:ph type="body" sz="quarter" idx="11"/>
          </p:nvPr>
        </p:nvSpPr>
        <p:spPr/>
        <p:txBody>
          <a:bodyPr/>
          <a:lstStyle/>
          <a:p>
            <a:r>
              <a:rPr lang="en-US" dirty="0"/>
              <a:t>National Government Services </a:t>
            </a:r>
            <a:r>
              <a:rPr lang="en-US" dirty="0" err="1"/>
              <a:t>Connex</a:t>
            </a:r>
            <a:r>
              <a:rPr lang="en-US" dirty="0"/>
              <a:t> </a:t>
            </a:r>
            <a:endParaRPr lang="en-US" dirty="0" smtClean="0"/>
          </a:p>
          <a:p>
            <a:pPr lvl="1"/>
            <a:r>
              <a:rPr lang="en-US" dirty="0" smtClean="0"/>
              <a:t>Register </a:t>
            </a:r>
            <a:r>
              <a:rPr lang="en-US" dirty="0"/>
              <a:t>Now to Learn About the Brand New </a:t>
            </a:r>
            <a:r>
              <a:rPr lang="en-US" dirty="0" err="1"/>
              <a:t>NGSConnex</a:t>
            </a:r>
            <a:r>
              <a:rPr lang="en-US" dirty="0"/>
              <a:t> ADR Feature</a:t>
            </a:r>
            <a:r>
              <a:rPr lang="en-US" dirty="0" smtClean="0"/>
              <a:t>!</a:t>
            </a:r>
          </a:p>
          <a:p>
            <a:pPr lvl="1"/>
            <a:r>
              <a:rPr lang="en-US" dirty="0" smtClean="0">
                <a:hlinkClick r:id="rId3"/>
              </a:rPr>
              <a:t>www.ngsmedicare.com</a:t>
            </a:r>
            <a:r>
              <a:rPr lang="en-US" dirty="0" smtClean="0"/>
              <a:t> &gt; education &gt; webinars, teleconferences &amp; events</a:t>
            </a:r>
          </a:p>
          <a:p>
            <a:pPr lvl="1"/>
            <a:r>
              <a:rPr lang="en-US" dirty="0" smtClean="0"/>
              <a:t>9/27/16, 10/5/16, 10/19/16</a:t>
            </a:r>
          </a:p>
          <a:p>
            <a:pPr lvl="1"/>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61</a:t>
            </a:fld>
            <a:endParaRPr lang="en-US" dirty="0"/>
          </a:p>
        </p:txBody>
      </p:sp>
    </p:spTree>
    <p:extLst>
      <p:ext uri="{BB962C8B-B14F-4D97-AF65-F5344CB8AC3E}">
        <p14:creationId xmlns:p14="http://schemas.microsoft.com/office/powerpoint/2010/main" xmlns="" val="2857090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MCD Lunch and Learn Seminars</a:t>
            </a:r>
            <a:endParaRPr lang="en-US" dirty="0"/>
          </a:p>
        </p:txBody>
      </p:sp>
      <p:sp>
        <p:nvSpPr>
          <p:cNvPr id="3" name="Text Placeholder 2"/>
          <p:cNvSpPr>
            <a:spLocks noGrp="1"/>
          </p:cNvSpPr>
          <p:nvPr>
            <p:ph type="body" sz="quarter" idx="11"/>
          </p:nvPr>
        </p:nvSpPr>
        <p:spPr/>
        <p:txBody>
          <a:bodyPr>
            <a:normAutofit fontScale="92500" lnSpcReduction="20000"/>
          </a:bodyPr>
          <a:lstStyle/>
          <a:p>
            <a:r>
              <a:rPr lang="en-US" dirty="0"/>
              <a:t>CMS CCSQ is sponsoring a series of four (4) Lunch and Learn Seminars on the </a:t>
            </a:r>
            <a:r>
              <a:rPr lang="en-US" dirty="0" smtClean="0"/>
              <a:t>MCD</a:t>
            </a:r>
          </a:p>
          <a:p>
            <a:pPr lvl="1"/>
            <a:r>
              <a:rPr lang="en-US" sz="2600" dirty="0" smtClean="0"/>
              <a:t>September </a:t>
            </a:r>
            <a:r>
              <a:rPr lang="en-US" sz="2600" dirty="0"/>
              <a:t>28, 2016 @ 1:00 PM: MCD General Overview &amp; Searches </a:t>
            </a:r>
            <a:endParaRPr lang="en-US" sz="2600" dirty="0" smtClean="0"/>
          </a:p>
          <a:p>
            <a:pPr lvl="1"/>
            <a:r>
              <a:rPr lang="en-US" dirty="0" smtClean="0"/>
              <a:t>October </a:t>
            </a:r>
            <a:r>
              <a:rPr lang="en-US" dirty="0"/>
              <a:t>12, 2016 @ 1:00 PM: Indexes </a:t>
            </a:r>
            <a:endParaRPr lang="en-US" dirty="0" smtClean="0"/>
          </a:p>
          <a:p>
            <a:pPr lvl="1"/>
            <a:r>
              <a:rPr lang="en-US" dirty="0" smtClean="0"/>
              <a:t>October </a:t>
            </a:r>
            <a:r>
              <a:rPr lang="en-US" dirty="0"/>
              <a:t>26, 2016 @ 1:00 PM: Reports and Downloads </a:t>
            </a:r>
            <a:endParaRPr lang="en-US" dirty="0" smtClean="0"/>
          </a:p>
          <a:p>
            <a:pPr lvl="1"/>
            <a:r>
              <a:rPr lang="en-US" dirty="0" smtClean="0"/>
              <a:t>November </a:t>
            </a:r>
            <a:r>
              <a:rPr lang="en-US" dirty="0"/>
              <a:t>9, 2016 @ 1:00 PM: MCD Archive &amp; Q&amp;A Open Session </a:t>
            </a:r>
            <a:endParaRPr lang="en-US" dirty="0" smtClean="0"/>
          </a:p>
          <a:p>
            <a:r>
              <a:rPr lang="en-US" dirty="0" smtClean="0"/>
              <a:t>Visit CMS MCD for registration!</a:t>
            </a:r>
          </a:p>
          <a:p>
            <a:pPr lvl="1"/>
            <a:r>
              <a:rPr lang="en-US" dirty="0">
                <a:hlinkClick r:id="rId3"/>
              </a:rPr>
              <a:t>https://</a:t>
            </a:r>
            <a:r>
              <a:rPr lang="en-US" dirty="0" smtClean="0">
                <a:hlinkClick r:id="rId3"/>
              </a:rPr>
              <a:t>www.cms.gov/medicare-coverage-database/overview-and-quick-search.aspx</a:t>
            </a:r>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62</a:t>
            </a:fld>
            <a:endParaRPr lang="en-US" dirty="0"/>
          </a:p>
        </p:txBody>
      </p:sp>
    </p:spTree>
    <p:extLst>
      <p:ext uri="{BB962C8B-B14F-4D97-AF65-F5344CB8AC3E}">
        <p14:creationId xmlns:p14="http://schemas.microsoft.com/office/powerpoint/2010/main" xmlns="" val="1655519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&amp; References</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63</a:t>
            </a:fld>
            <a:endParaRPr lang="en-US" dirty="0"/>
          </a:p>
        </p:txBody>
      </p:sp>
    </p:spTree>
    <p:extLst>
      <p:ext uri="{BB962C8B-B14F-4D97-AF65-F5344CB8AC3E}">
        <p14:creationId xmlns:p14="http://schemas.microsoft.com/office/powerpoint/2010/main" xmlns="" val="22844645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 </a:t>
            </a:r>
            <a:r>
              <a:rPr lang="en-US" b="1" dirty="0"/>
              <a:t>Off-Campus Provider Based Department “PO” Modifier Frequently Asked </a:t>
            </a:r>
            <a:r>
              <a:rPr lang="en-US" b="1" dirty="0" smtClean="0"/>
              <a:t>Questions</a:t>
            </a:r>
          </a:p>
          <a:p>
            <a:pPr lvl="1"/>
            <a:r>
              <a:rPr lang="fr-FR" dirty="0">
                <a:hlinkClick r:id="rId3"/>
              </a:rPr>
              <a:t>https://</a:t>
            </a:r>
            <a:r>
              <a:rPr lang="fr-FR" dirty="0" smtClean="0">
                <a:hlinkClick r:id="rId3"/>
              </a:rPr>
              <a:t>www.cms.gov/Medicare/Medicare-Fee-for-Service-Payment/HospitalOutpatientPPS/Downloads/PO-Modifier-FAQ-1-19-2016.pdf</a:t>
            </a:r>
            <a:r>
              <a:rPr lang="fr-FR" dirty="0" smtClean="0"/>
              <a:t> </a:t>
            </a:r>
            <a:r>
              <a:rPr lang="en-US" b="1" dirty="0" smtClean="0"/>
              <a:t> </a:t>
            </a:r>
          </a:p>
          <a:p>
            <a:r>
              <a:rPr lang="en-US" b="1" dirty="0"/>
              <a:t>New Claim Filing Requirements for Hospital-Based Off-Campus Clinics </a:t>
            </a:r>
            <a:endParaRPr lang="en-US" b="1" dirty="0" smtClean="0"/>
          </a:p>
          <a:p>
            <a:pPr lvl="1"/>
            <a:r>
              <a:rPr lang="fr-FR" dirty="0"/>
              <a:t>http://www.racmonitor.com/rac-enews/1907-new-claim-filing-requirements-for-hospital-based-off-campus-clinics.html</a:t>
            </a:r>
          </a:p>
          <a:p>
            <a:pPr lvl="1"/>
            <a:endParaRPr lang="en-US" b="1" dirty="0" smtClean="0"/>
          </a:p>
          <a:p>
            <a:pPr lvl="1"/>
            <a:endParaRPr lang="en-US" b="1" dirty="0" smtClean="0"/>
          </a:p>
          <a:p>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64</a:t>
            </a:fld>
            <a:endParaRPr lang="en-US" dirty="0"/>
          </a:p>
        </p:txBody>
      </p:sp>
    </p:spTree>
    <p:extLst>
      <p:ext uri="{BB962C8B-B14F-4D97-AF65-F5344CB8AC3E}">
        <p14:creationId xmlns:p14="http://schemas.microsoft.com/office/powerpoint/2010/main" xmlns="" val="1560607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Text Placeholder 2"/>
          <p:cNvSpPr>
            <a:spLocks noGrp="1"/>
          </p:cNvSpPr>
          <p:nvPr>
            <p:ph type="body" sz="quarter" idx="11"/>
          </p:nvPr>
        </p:nvSpPr>
        <p:spPr/>
        <p:txBody>
          <a:bodyPr>
            <a:normAutofit fontScale="92500" lnSpcReduction="10000"/>
          </a:bodyPr>
          <a:lstStyle/>
          <a:p>
            <a:r>
              <a:rPr lang="en-US" dirty="0" smtClean="0"/>
              <a:t>Centers for Medicare &amp; Medicaid Services Internet-Only Manual Publication 100-04, </a:t>
            </a:r>
            <a:r>
              <a:rPr lang="en-US" i="1" dirty="0" smtClean="0"/>
              <a:t>Medicare Claims Processing Manual</a:t>
            </a:r>
            <a:r>
              <a:rPr lang="en-US" dirty="0" smtClean="0"/>
              <a:t>, Chapter 4, Section 20.6.11</a:t>
            </a:r>
          </a:p>
          <a:p>
            <a:pPr lvl="1"/>
            <a:r>
              <a:rPr lang="en-US" dirty="0">
                <a:hlinkClick r:id="rId3"/>
              </a:rPr>
              <a:t>https://</a:t>
            </a:r>
            <a:r>
              <a:rPr lang="en-US" dirty="0" smtClean="0">
                <a:hlinkClick r:id="rId3"/>
              </a:rPr>
              <a:t>www.cms.gov/Regulations-and-Guidance/Guidance/Manuals/Internet-Only-Manuals-IOMs.html</a:t>
            </a:r>
            <a:r>
              <a:rPr lang="en-US" dirty="0" smtClean="0"/>
              <a:t> </a:t>
            </a:r>
          </a:p>
          <a:p>
            <a:r>
              <a:rPr lang="en-US" dirty="0" smtClean="0"/>
              <a:t>MLN </a:t>
            </a:r>
            <a:r>
              <a:rPr lang="en-US" dirty="0" err="1"/>
              <a:t>Matters®Number</a:t>
            </a:r>
            <a:r>
              <a:rPr lang="en-US" dirty="0"/>
              <a:t>: </a:t>
            </a:r>
            <a:r>
              <a:rPr lang="en-US" dirty="0" smtClean="0"/>
              <a:t>MM9205 - July </a:t>
            </a:r>
            <a:r>
              <a:rPr lang="en-US" dirty="0"/>
              <a:t>2015 Update of the Hospital Outpatient Prospective Payment System (OPPS) </a:t>
            </a:r>
            <a:endParaRPr lang="en-US" dirty="0" smtClean="0"/>
          </a:p>
          <a:p>
            <a:pPr lvl="1"/>
            <a:r>
              <a:rPr lang="en-US" dirty="0">
                <a:hlinkClick r:id="rId4"/>
              </a:rPr>
              <a:t>https://</a:t>
            </a:r>
            <a:r>
              <a:rPr lang="en-US" dirty="0" smtClean="0">
                <a:hlinkClick r:id="rId4"/>
              </a:rPr>
              <a:t>www.cms.gov/Outreach-and-Education/Medicare-Learning-Network-MLN/MLNMattersArticles/Downloads/MM9205.pdf</a:t>
            </a:r>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65</a:t>
            </a:fld>
            <a:endParaRPr lang="en-US" dirty="0"/>
          </a:p>
        </p:txBody>
      </p:sp>
    </p:spTree>
    <p:extLst>
      <p:ext uri="{BB962C8B-B14F-4D97-AF65-F5344CB8AC3E}">
        <p14:creationId xmlns:p14="http://schemas.microsoft.com/office/powerpoint/2010/main" xmlns="" val="38901325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217488" y="274638"/>
            <a:ext cx="8728075" cy="1143000"/>
          </a:xfrm>
        </p:spPr>
        <p:txBody>
          <a:bodyPr/>
          <a:lstStyle/>
          <a:p>
            <a:pPr eaLnBrk="1" hangingPunct="1"/>
            <a:r>
              <a:rPr lang="en-US" altLang="en-US" smtClean="0"/>
              <a:t>References</a:t>
            </a:r>
          </a:p>
        </p:txBody>
      </p:sp>
      <p:sp>
        <p:nvSpPr>
          <p:cNvPr id="3" name="Content Placeholder 2"/>
          <p:cNvSpPr>
            <a:spLocks noGrp="1"/>
          </p:cNvSpPr>
          <p:nvPr>
            <p:ph idx="11"/>
          </p:nvPr>
        </p:nvSpPr>
        <p:spPr>
          <a:xfrm>
            <a:off x="238125" y="1600200"/>
            <a:ext cx="8728075" cy="4343400"/>
          </a:xfrm>
        </p:spPr>
        <p:txBody>
          <a:bodyPr rtlCol="0">
            <a:normAutofit fontScale="92500" lnSpcReduction="10000"/>
          </a:bodyPr>
          <a:lstStyle/>
          <a:p>
            <a:pPr defTabSz="914293" eaLnBrk="1" fontAlgn="auto" hangingPunct="1">
              <a:defRPr/>
            </a:pPr>
            <a:r>
              <a:rPr lang="en-US" dirty="0" smtClean="0"/>
              <a:t>CMS Internet-Only Manual Publication: </a:t>
            </a:r>
          </a:p>
          <a:p>
            <a:pPr lvl="1" defTabSz="914293" eaLnBrk="1" fontAlgn="auto" hangingPunct="1">
              <a:defRPr/>
            </a:pPr>
            <a:r>
              <a:rPr dirty="0" smtClean="0"/>
              <a:t>100-02, </a:t>
            </a:r>
            <a:r>
              <a:rPr i="1" dirty="0" smtClean="0"/>
              <a:t>Medicare Benefit Policy Manual</a:t>
            </a:r>
          </a:p>
          <a:p>
            <a:pPr lvl="1" defTabSz="914293" eaLnBrk="1" fontAlgn="auto" hangingPunct="1">
              <a:defRPr/>
            </a:pPr>
            <a:r>
              <a:rPr dirty="0" smtClean="0"/>
              <a:t>100-03, </a:t>
            </a:r>
            <a:r>
              <a:rPr i="1" dirty="0" smtClean="0"/>
              <a:t>Medicare National Coverage Determinations Manual</a:t>
            </a:r>
          </a:p>
          <a:p>
            <a:pPr lvl="1" defTabSz="914293" eaLnBrk="1" fontAlgn="auto" hangingPunct="1">
              <a:defRPr/>
            </a:pPr>
            <a:r>
              <a:rPr dirty="0" smtClean="0"/>
              <a:t>100-08, </a:t>
            </a:r>
            <a:r>
              <a:rPr i="1" dirty="0" smtClean="0"/>
              <a:t>Medicare Program Integrity Manual,</a:t>
            </a:r>
            <a:r>
              <a:rPr dirty="0" smtClean="0"/>
              <a:t> Chapter 13, “Local Coverage Determinations</a:t>
            </a:r>
          </a:p>
          <a:p>
            <a:pPr defTabSz="914293" eaLnBrk="1" fontAlgn="auto" hangingPunct="1">
              <a:defRPr/>
            </a:pPr>
            <a:r>
              <a:rPr lang="en-US" dirty="0" smtClean="0"/>
              <a:t>Federal Register / Vol. 78, No. 152 / Wednesday, August 7, 2013 / Notices</a:t>
            </a:r>
          </a:p>
          <a:p>
            <a:pPr lvl="1" defTabSz="914293" eaLnBrk="1" fontAlgn="auto" hangingPunct="1">
              <a:defRPr/>
            </a:pPr>
            <a:r>
              <a:rPr dirty="0" smtClean="0"/>
              <a:t>Medicare Program; Revised Process for Making National Coverage Determinations </a:t>
            </a:r>
          </a:p>
          <a:p>
            <a:pPr lvl="2" defTabSz="914293" eaLnBrk="1" fontAlgn="auto" hangingPunct="1">
              <a:buFont typeface="Arial" panose="020B0604020202020204" pitchFamily="34" charset="0"/>
              <a:buChar char="•"/>
              <a:defRPr/>
            </a:pPr>
            <a:r>
              <a:rPr dirty="0" smtClean="0">
                <a:hlinkClick r:id="rId3"/>
              </a:rPr>
              <a:t>http://www.cms.gov/Medicare/Coverage/DeterminationProcess/Downloads/FR08072013.pdf</a:t>
            </a:r>
            <a:r>
              <a:rPr dirty="0" smtClean="0"/>
              <a:t> </a:t>
            </a:r>
            <a:endParaRPr dirty="0"/>
          </a:p>
        </p:txBody>
      </p:sp>
      <p:sp>
        <p:nvSpPr>
          <p:cNvPr id="4" name="Slide Number Placeholder 3"/>
          <p:cNvSpPr>
            <a:spLocks noGrp="1"/>
          </p:cNvSpPr>
          <p:nvPr>
            <p:ph type="sldNum" sz="quarter" idx="12"/>
          </p:nvPr>
        </p:nvSpPr>
        <p:spPr/>
        <p:txBody>
          <a:bodyPr/>
          <a:lstStyle/>
          <a:p>
            <a:pPr>
              <a:defRPr/>
            </a:pPr>
            <a:fld id="{6B78576C-7786-446B-BD2E-6581AB28F8D9}" type="slidenum">
              <a:rPr lang="en-US"/>
              <a:pPr>
                <a:defRPr/>
              </a:pPr>
              <a:t>66</a:t>
            </a:fld>
            <a:endParaRPr lang="en-US" dirty="0"/>
          </a:p>
        </p:txBody>
      </p:sp>
    </p:spTree>
    <p:extLst>
      <p:ext uri="{BB962C8B-B14F-4D97-AF65-F5344CB8AC3E}">
        <p14:creationId xmlns:p14="http://schemas.microsoft.com/office/powerpoint/2010/main" xmlns="" val="34692428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Text Placeholder 2"/>
          <p:cNvSpPr>
            <a:spLocks noGrp="1"/>
          </p:cNvSpPr>
          <p:nvPr>
            <p:ph type="body" sz="quarter" idx="11"/>
          </p:nvPr>
        </p:nvSpPr>
        <p:spPr/>
        <p:txBody>
          <a:bodyPr>
            <a:normAutofit lnSpcReduction="10000"/>
          </a:bodyPr>
          <a:lstStyle/>
          <a:p>
            <a:r>
              <a:rPr lang="en-US" dirty="0"/>
              <a:t>MLN Matters SE1422: Medically Unlikely Edits and Bilateral Procedures </a:t>
            </a:r>
          </a:p>
          <a:p>
            <a:pPr lvl="1"/>
            <a:r>
              <a:rPr lang="en-US" dirty="0">
                <a:hlinkClick r:id="rId3"/>
              </a:rPr>
              <a:t>http://</a:t>
            </a:r>
            <a:r>
              <a:rPr lang="en-US" dirty="0" smtClean="0">
                <a:hlinkClick r:id="rId3"/>
              </a:rPr>
              <a:t>www.cms.gov/Regulations-and-Guidance/Guidance/Transmittals/2014-Transmittals-Items/SE1422.html</a:t>
            </a:r>
            <a:r>
              <a:rPr lang="en-US" dirty="0" smtClean="0"/>
              <a:t> </a:t>
            </a:r>
            <a:endParaRPr lang="en-US" dirty="0"/>
          </a:p>
          <a:p>
            <a:r>
              <a:rPr lang="en-US" dirty="0"/>
              <a:t>MLN Matters MM8853: Revised Modification to the Medically Unlikely Edit Program </a:t>
            </a:r>
          </a:p>
          <a:p>
            <a:pPr lvl="1"/>
            <a:r>
              <a:rPr lang="en-US" dirty="0">
                <a:hlinkClick r:id="rId4"/>
              </a:rPr>
              <a:t>http://www.cms.gov/Outreach-and-Education/Medicare-Learning-Network-MLN/MLNMattersArticles/Downloads/MM8853.pdf</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67</a:t>
            </a:fld>
            <a:endParaRPr lang="en-US" dirty="0"/>
          </a:p>
        </p:txBody>
      </p:sp>
    </p:spTree>
    <p:extLst>
      <p:ext uri="{BB962C8B-B14F-4D97-AF65-F5344CB8AC3E}">
        <p14:creationId xmlns:p14="http://schemas.microsoft.com/office/powerpoint/2010/main" xmlns="" val="966432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Wrap-Up</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solidFill>
                  <a:srgbClr val="454545">
                    <a:lumMod val="75000"/>
                  </a:srgbClr>
                </a:solidFill>
              </a:rPr>
              <a:pPr>
                <a:defRPr/>
              </a:pPr>
              <a:t>68</a:t>
            </a:fld>
            <a:endParaRPr lang="en-US" dirty="0">
              <a:solidFill>
                <a:srgbClr val="454545">
                  <a:lumMod val="75000"/>
                </a:srgbClr>
              </a:solidFill>
            </a:endParaRPr>
          </a:p>
        </p:txBody>
      </p:sp>
    </p:spTree>
    <p:extLst>
      <p:ext uri="{BB962C8B-B14F-4D97-AF65-F5344CB8AC3E}">
        <p14:creationId xmlns:p14="http://schemas.microsoft.com/office/powerpoint/2010/main" xmlns="" val="32467360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ts val="3700"/>
              </a:lnSpc>
            </a:pPr>
            <a:r>
              <a:rPr lang="en-US" sz="3600" dirty="0" smtClean="0"/>
              <a:t>CERT A/B MAC Outreach &amp; Education Task Force </a:t>
            </a:r>
            <a:endParaRPr lang="en-US" sz="3600" dirty="0"/>
          </a:p>
        </p:txBody>
      </p:sp>
      <p:pic>
        <p:nvPicPr>
          <p:cNvPr id="5" name="Picture 2" descr="Image of the CERT A/B MAC Outreach &amp; Education Task Force logo"/>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32364" y="2393354"/>
            <a:ext cx="3961478" cy="257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F3F82353-F332-46F7-A363-8F3388F9BB7C}" type="slidenum">
              <a:rPr lang="en-US" smtClean="0"/>
              <a:pPr/>
              <a:t>69</a:t>
            </a:fld>
            <a:endParaRPr lang="en-US" dirty="0"/>
          </a:p>
        </p:txBody>
      </p:sp>
    </p:spTree>
    <p:extLst>
      <p:ext uri="{BB962C8B-B14F-4D97-AF65-F5344CB8AC3E}">
        <p14:creationId xmlns:p14="http://schemas.microsoft.com/office/powerpoint/2010/main" xmlns="" val="3951869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Agenda</a:t>
            </a:r>
            <a:endParaRPr lang="en-US" sz="3600" dirty="0"/>
          </a:p>
        </p:txBody>
      </p:sp>
      <p:sp>
        <p:nvSpPr>
          <p:cNvPr id="7" name="Text Placeholder 6"/>
          <p:cNvSpPr>
            <a:spLocks noGrp="1"/>
          </p:cNvSpPr>
          <p:nvPr>
            <p:ph type="body" sz="quarter" idx="11"/>
          </p:nvPr>
        </p:nvSpPr>
        <p:spPr/>
        <p:txBody>
          <a:bodyPr>
            <a:normAutofit/>
          </a:bodyPr>
          <a:lstStyle/>
          <a:p>
            <a:r>
              <a:rPr lang="en-US" dirty="0" smtClean="0"/>
              <a:t>Modifier -PO</a:t>
            </a:r>
          </a:p>
          <a:p>
            <a:pPr lvl="1"/>
            <a:r>
              <a:rPr lang="en-US" dirty="0" smtClean="0"/>
              <a:t>Provider-based status</a:t>
            </a:r>
          </a:p>
          <a:p>
            <a:r>
              <a:rPr lang="en-US" dirty="0" smtClean="0"/>
              <a:t>Medical necessity &amp; claim </a:t>
            </a:r>
            <a:r>
              <a:rPr lang="en-US" dirty="0"/>
              <a:t>d</a:t>
            </a:r>
            <a:r>
              <a:rPr lang="en-US" dirty="0" smtClean="0"/>
              <a:t>enials</a:t>
            </a:r>
          </a:p>
          <a:p>
            <a:pPr lvl="1"/>
            <a:r>
              <a:rPr lang="en-US" dirty="0" smtClean="0"/>
              <a:t>LCDs</a:t>
            </a:r>
          </a:p>
          <a:p>
            <a:pPr lvl="1"/>
            <a:r>
              <a:rPr lang="en-US" dirty="0" smtClean="0"/>
              <a:t>NCDs</a:t>
            </a:r>
          </a:p>
          <a:p>
            <a:pPr lvl="1"/>
            <a:r>
              <a:rPr lang="en-US" dirty="0" smtClean="0"/>
              <a:t>What you should do when your claim is denied</a:t>
            </a:r>
          </a:p>
          <a:p>
            <a:r>
              <a:rPr lang="en-US" dirty="0" smtClean="0"/>
              <a:t>MUE overview</a:t>
            </a:r>
          </a:p>
          <a:p>
            <a:pPr lvl="1"/>
            <a:r>
              <a:rPr lang="en-US" dirty="0" smtClean="0"/>
              <a:t>MUEs &amp; bilateral procedures</a:t>
            </a:r>
          </a:p>
          <a:p>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7</a:t>
            </a:fld>
            <a:endParaRPr lang="en-US" dirty="0"/>
          </a:p>
        </p:txBody>
      </p:sp>
    </p:spTree>
    <p:extLst>
      <p:ext uri="{BB962C8B-B14F-4D97-AF65-F5344CB8AC3E}">
        <p14:creationId xmlns:p14="http://schemas.microsoft.com/office/powerpoint/2010/main" xmlns="" val="8845499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 A/B MAC Outreach &amp; Education Task Force </a:t>
            </a:r>
          </a:p>
        </p:txBody>
      </p:sp>
      <p:sp>
        <p:nvSpPr>
          <p:cNvPr id="3" name="Text Placeholder 2"/>
          <p:cNvSpPr>
            <a:spLocks noGrp="1"/>
          </p:cNvSpPr>
          <p:nvPr>
            <p:ph type="body" sz="quarter" idx="11"/>
          </p:nvPr>
        </p:nvSpPr>
        <p:spPr/>
        <p:txBody>
          <a:bodyPr>
            <a:normAutofit fontScale="77500" lnSpcReduction="20000"/>
          </a:bodyPr>
          <a:lstStyle/>
          <a:p>
            <a:r>
              <a:rPr lang="en-US" dirty="0"/>
              <a:t>The goal of the A/B MAC Outreach &amp; Education Task Force is to ensure consistent communication and education to reduce the Medicare Part A and Part B error rates.</a:t>
            </a:r>
          </a:p>
          <a:p>
            <a:pPr lvl="1"/>
            <a:r>
              <a:rPr lang="en-US" dirty="0"/>
              <a:t>A joint collaboration of the A/B MACs to communicate national issues of concern regarding improper payments to the Medicare Program.</a:t>
            </a:r>
          </a:p>
          <a:p>
            <a:pPr lvl="1"/>
            <a:r>
              <a:rPr lang="en-US" dirty="0"/>
              <a:t>Partnership to educate Medicare providers on widespread topics affecting most providers and complement ongoing efforts of CMS, the MLN and the MACs individual error-reduction activities within its jurisdictions</a:t>
            </a:r>
          </a:p>
          <a:p>
            <a:r>
              <a:rPr lang="en-US" b="1" dirty="0"/>
              <a:t>Disclaimer</a:t>
            </a:r>
            <a:r>
              <a:rPr lang="en-US" b="1" dirty="0" smtClean="0"/>
              <a:t>: </a:t>
            </a:r>
            <a:r>
              <a:rPr lang="en-US" dirty="0" smtClean="0"/>
              <a:t>The </a:t>
            </a:r>
            <a:r>
              <a:rPr lang="en-US" dirty="0"/>
              <a:t>CERT A/B MAC Outreach &amp; Education Task Force is independent from the CMS CERT team and CERT contractors, which are responsible for calculation of the Medicare fee-for-service improper payment rate</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70</a:t>
            </a:fld>
            <a:endParaRPr lang="en-US" dirty="0"/>
          </a:p>
        </p:txBody>
      </p:sp>
    </p:spTree>
    <p:extLst>
      <p:ext uri="{BB962C8B-B14F-4D97-AF65-F5344CB8AC3E}">
        <p14:creationId xmlns:p14="http://schemas.microsoft.com/office/powerpoint/2010/main" xmlns="" val="1447891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 A/B MAC Outreach &amp; Education Task Force </a:t>
            </a:r>
          </a:p>
        </p:txBody>
      </p:sp>
      <p:sp>
        <p:nvSpPr>
          <p:cNvPr id="3" name="Text Placeholder 2"/>
          <p:cNvSpPr>
            <a:spLocks noGrp="1"/>
          </p:cNvSpPr>
          <p:nvPr>
            <p:ph type="body" sz="quarter" idx="11"/>
          </p:nvPr>
        </p:nvSpPr>
        <p:spPr/>
        <p:txBody>
          <a:bodyPr>
            <a:normAutofit fontScale="85000" lnSpcReduction="20000"/>
          </a:bodyPr>
          <a:lstStyle/>
          <a:p>
            <a:r>
              <a:rPr lang="en-US" dirty="0"/>
              <a:t>CMS works closely with the CERT A/B MAC Task Force and the CERT DME MAC Outreach &amp; Education Task Force </a:t>
            </a:r>
          </a:p>
          <a:p>
            <a:pPr lvl="1"/>
            <a:r>
              <a:rPr lang="en-US" dirty="0"/>
              <a:t>CMS has a web page dedicated to education developed by the CERT A/B MAC Outreach &amp; Education Task Force </a:t>
            </a:r>
          </a:p>
          <a:p>
            <a:pPr lvl="2"/>
            <a:r>
              <a:rPr lang="en-US" dirty="0">
                <a:hlinkClick r:id="rId3"/>
              </a:rPr>
              <a:t>http://</a:t>
            </a:r>
            <a:r>
              <a:rPr lang="en-US" dirty="0" smtClean="0">
                <a:hlinkClick r:id="rId3"/>
              </a:rPr>
              <a:t>www.cms.gov/Medicare/Medicare-Contracting/FFSProvCustSvcGen/CERT-Outreach-and-Education-Task-Force.html</a:t>
            </a:r>
            <a:r>
              <a:rPr lang="en-US" dirty="0" smtClean="0"/>
              <a:t>  </a:t>
            </a:r>
            <a:endParaRPr lang="en-US" dirty="0"/>
          </a:p>
          <a:p>
            <a:r>
              <a:rPr lang="en-US" dirty="0"/>
              <a:t>NGS CERT Task Force Web Page </a:t>
            </a:r>
          </a:p>
          <a:p>
            <a:pPr lvl="1"/>
            <a:r>
              <a:rPr lang="en-US" dirty="0"/>
              <a:t>Go to our website, </a:t>
            </a:r>
            <a:r>
              <a:rPr lang="en-US" dirty="0">
                <a:hlinkClick r:id="rId4"/>
              </a:rPr>
              <a:t>http://</a:t>
            </a:r>
            <a:r>
              <a:rPr lang="en-US" dirty="0" smtClean="0">
                <a:hlinkClick r:id="rId4"/>
              </a:rPr>
              <a:t>www.NGSMedicare.com</a:t>
            </a:r>
            <a:r>
              <a:rPr lang="en-US" dirty="0" smtClean="0"/>
              <a:t>; </a:t>
            </a:r>
            <a:r>
              <a:rPr lang="en-US" dirty="0"/>
              <a:t>in the </a:t>
            </a:r>
            <a:r>
              <a:rPr lang="en-US" b="1" dirty="0"/>
              <a:t>About Me </a:t>
            </a:r>
            <a:r>
              <a:rPr lang="en-US" dirty="0"/>
              <a:t>drop down box, select your provider type and applicable state, click on </a:t>
            </a:r>
            <a:r>
              <a:rPr lang="en-US" b="1" dirty="0"/>
              <a:t>Next,</a:t>
            </a:r>
            <a:r>
              <a:rPr lang="en-US" dirty="0"/>
              <a:t> </a:t>
            </a:r>
            <a:r>
              <a:rPr lang="en-US" b="1" dirty="0"/>
              <a:t>accept</a:t>
            </a:r>
            <a:r>
              <a:rPr lang="en-US" dirty="0"/>
              <a:t> the </a:t>
            </a:r>
            <a:r>
              <a:rPr lang="en-US" b="1" dirty="0"/>
              <a:t>Attestation.</a:t>
            </a:r>
            <a:r>
              <a:rPr lang="en-US" dirty="0"/>
              <a:t> Choose the </a:t>
            </a:r>
            <a:r>
              <a:rPr lang="en-US" b="1" dirty="0"/>
              <a:t>Medical Policy &amp; Review </a:t>
            </a:r>
            <a:r>
              <a:rPr lang="en-US" dirty="0"/>
              <a:t>tab, then choose </a:t>
            </a:r>
            <a:r>
              <a:rPr lang="en-US" b="1" dirty="0"/>
              <a:t>CERT</a:t>
            </a:r>
            <a:r>
              <a:rPr lang="en-US" dirty="0"/>
              <a:t>, the </a:t>
            </a:r>
            <a:r>
              <a:rPr lang="en-US" b="1" dirty="0"/>
              <a:t>CERT Task Force </a:t>
            </a:r>
            <a:r>
              <a:rPr lang="en-US" dirty="0"/>
              <a:t>link is located to the right of the web page.</a:t>
            </a:r>
          </a:p>
        </p:txBody>
      </p:sp>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71</a:t>
            </a:fld>
            <a:endParaRPr lang="en-US" dirty="0"/>
          </a:p>
        </p:txBody>
      </p:sp>
    </p:spTree>
    <p:extLst>
      <p:ext uri="{BB962C8B-B14F-4D97-AF65-F5344CB8AC3E}">
        <p14:creationId xmlns:p14="http://schemas.microsoft.com/office/powerpoint/2010/main" xmlns="" val="31086796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213" y="192633"/>
            <a:ext cx="8728364" cy="582706"/>
          </a:xfrm>
        </p:spPr>
        <p:txBody>
          <a:bodyPr>
            <a:noAutofit/>
          </a:bodyPr>
          <a:lstStyle/>
          <a:p>
            <a:r>
              <a:rPr lang="en-US" dirty="0" smtClean="0"/>
              <a:t>Email Updates</a:t>
            </a:r>
            <a:endParaRPr lang="en-US" dirty="0"/>
          </a:p>
        </p:txBody>
      </p:sp>
      <p:sp>
        <p:nvSpPr>
          <p:cNvPr id="7" name="Rectangle 6"/>
          <p:cNvSpPr/>
          <p:nvPr/>
        </p:nvSpPr>
        <p:spPr>
          <a:xfrm>
            <a:off x="277091" y="690065"/>
            <a:ext cx="8797636" cy="498358"/>
          </a:xfrm>
          <a:prstGeom prst="rect">
            <a:avLst/>
          </a:prstGeom>
        </p:spPr>
        <p:txBody>
          <a:bodyPr wrap="square" lIns="82058" tIns="41029" rIns="82058" bIns="41029">
            <a:spAutoFit/>
          </a:bodyPr>
          <a:lstStyle/>
          <a:p>
            <a:pPr marL="341313" indent="-341313">
              <a:spcBef>
                <a:spcPts val="431"/>
              </a:spcBef>
              <a:spcAft>
                <a:spcPts val="538"/>
              </a:spcAft>
              <a:buClr>
                <a:schemeClr val="accent1"/>
              </a:buClr>
              <a:buFont typeface="Wingdings" panose="05000000000000000000" pitchFamily="2" charset="2"/>
              <a:buChar char="§"/>
            </a:pPr>
            <a:r>
              <a:rPr lang="en-US" sz="2700" dirty="0">
                <a:solidFill>
                  <a:srgbClr val="4AB0E3"/>
                </a:solidFill>
              </a:rPr>
              <a:t>Subscribe to receive the latest Medicare information.</a:t>
            </a:r>
          </a:p>
        </p:txBody>
      </p:sp>
      <p:pic>
        <p:nvPicPr>
          <p:cNvPr id="6" name="Picture 5" descr="Email Updates page on the NGSMedicare.com website, which can be accessed under the Search box. It shows clickable links to Subscribe, Manage Account, and Unsubscribe to the Email Updates."/>
          <p:cNvPicPr/>
          <p:nvPr/>
        </p:nvPicPr>
        <p:blipFill rotWithShape="1">
          <a:blip r:embed="rId3" cstate="print"/>
          <a:srcRect l="10764" t="13455" r="1215" b="6251"/>
          <a:stretch/>
        </p:blipFill>
        <p:spPr bwMode="auto">
          <a:xfrm>
            <a:off x="1143000" y="1219200"/>
            <a:ext cx="6643254" cy="4723824"/>
          </a:xfrm>
          <a:prstGeom prst="rect">
            <a:avLst/>
          </a:prstGeom>
          <a:ln>
            <a:noFill/>
          </a:ln>
          <a:extLst>
            <a:ext uri="{53640926-AAD7-44D8-BBD7-CCE9431645EC}">
              <a14:shadowObscured xmlns:a14="http://schemas.microsoft.com/office/drawing/2010/main" xmlns=""/>
            </a:ext>
          </a:extLst>
        </p:spPr>
      </p:pic>
      <p:sp>
        <p:nvSpPr>
          <p:cNvPr id="8" name="Slide Number Placeholder 3"/>
          <p:cNvSpPr>
            <a:spLocks noGrp="1"/>
          </p:cNvSpPr>
          <p:nvPr>
            <p:ph type="sldNum" sz="quarter" idx="12"/>
          </p:nvPr>
        </p:nvSpPr>
        <p:spPr/>
        <p:txBody>
          <a:bodyPr/>
          <a:lstStyle/>
          <a:p>
            <a:fld id="{F3F82353-F332-46F7-A363-8F3388F9BB7C}" type="slidenum">
              <a:rPr lang="en-US" smtClean="0"/>
              <a:pPr/>
              <a:t>72</a:t>
            </a:fld>
            <a:endParaRPr lang="en-US" dirty="0"/>
          </a:p>
        </p:txBody>
      </p:sp>
    </p:spTree>
    <p:extLst>
      <p:ext uri="{BB962C8B-B14F-4D97-AF65-F5344CB8AC3E}">
        <p14:creationId xmlns:p14="http://schemas.microsoft.com/office/powerpoint/2010/main" xmlns="" val="90215182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257175" y="174625"/>
            <a:ext cx="8728075" cy="693738"/>
          </a:xfrm>
        </p:spPr>
        <p:txBody>
          <a:bodyPr/>
          <a:lstStyle/>
          <a:p>
            <a:pPr eaLnBrk="1" hangingPunct="1"/>
            <a:r>
              <a:rPr lang="en-US" altLang="en-US" smtClean="0"/>
              <a:t>Website Survey</a:t>
            </a:r>
          </a:p>
        </p:txBody>
      </p:sp>
      <p:sp>
        <p:nvSpPr>
          <p:cNvPr id="104451" name="Text Placeholder 2"/>
          <p:cNvSpPr>
            <a:spLocks noGrp="1"/>
          </p:cNvSpPr>
          <p:nvPr>
            <p:ph type="body" sz="quarter" idx="11"/>
          </p:nvPr>
        </p:nvSpPr>
        <p:spPr>
          <a:xfrm>
            <a:off x="238125" y="914400"/>
            <a:ext cx="8728075" cy="1666875"/>
          </a:xfrm>
        </p:spPr>
        <p:txBody>
          <a:bodyPr/>
          <a:lstStyle/>
          <a:p>
            <a:pPr eaLnBrk="1" hangingPunct="1">
              <a:lnSpc>
                <a:spcPct val="110000"/>
              </a:lnSpc>
              <a:spcBef>
                <a:spcPts val="425"/>
              </a:spcBef>
            </a:pPr>
            <a:r>
              <a:rPr lang="en-US" altLang="en-US" dirty="0" smtClean="0"/>
              <a:t>This is your chance to have your voice heard—Say “yes” when you see this pop-up so National Government Services can make your job easier!</a:t>
            </a:r>
          </a:p>
        </p:txBody>
      </p:sp>
      <p:pic>
        <p:nvPicPr>
          <p:cNvPr id="1026" name="Picture 2" descr="Foresee website Feedback Pop-Up Box that displays when someone goes into the National Government Services website. This pop-up box requests the users' feedback on the websi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3600" y="2564054"/>
            <a:ext cx="4876800" cy="345574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3"/>
          <p:cNvSpPr>
            <a:spLocks noGrp="1"/>
          </p:cNvSpPr>
          <p:nvPr>
            <p:ph type="sldNum" sz="quarter" idx="12"/>
          </p:nvPr>
        </p:nvSpPr>
        <p:spPr/>
        <p:txBody>
          <a:bodyPr/>
          <a:lstStyle/>
          <a:p>
            <a:pPr>
              <a:defRPr/>
            </a:pPr>
            <a:fld id="{6CC84F00-B0FB-45E3-AB5E-EE3F0356F305}" type="slidenum">
              <a:rPr lang="en-US"/>
              <a:pPr>
                <a:defRPr/>
              </a:pPr>
              <a:t>73</a:t>
            </a:fld>
            <a:endParaRPr lang="en-US" dirty="0"/>
          </a:p>
        </p:txBody>
      </p:sp>
    </p:spTree>
    <p:extLst>
      <p:ext uri="{BB962C8B-B14F-4D97-AF65-F5344CB8AC3E}">
        <p14:creationId xmlns:p14="http://schemas.microsoft.com/office/powerpoint/2010/main" xmlns="" val="15005859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Medicare University</a:t>
            </a:r>
            <a:endParaRPr lang="en-US" dirty="0"/>
          </a:p>
        </p:txBody>
      </p:sp>
      <p:sp>
        <p:nvSpPr>
          <p:cNvPr id="3" name="Text Placeholder 2"/>
          <p:cNvSpPr>
            <a:spLocks noGrp="1"/>
          </p:cNvSpPr>
          <p:nvPr>
            <p:ph type="body" sz="quarter" idx="11"/>
          </p:nvPr>
        </p:nvSpPr>
        <p:spPr/>
        <p:txBody>
          <a:bodyPr/>
          <a:lstStyle/>
          <a:p>
            <a:r>
              <a:rPr lang="en-US" smtClean="0"/>
              <a:t>Interactive online system available 24/7</a:t>
            </a:r>
          </a:p>
          <a:p>
            <a:r>
              <a:rPr lang="en-US" smtClean="0"/>
              <a:t>Educational opportunities available</a:t>
            </a:r>
          </a:p>
          <a:p>
            <a:pPr lvl="1"/>
            <a:r>
              <a:rPr lang="en-US" smtClean="0"/>
              <a:t>Computer-based training courses</a:t>
            </a:r>
          </a:p>
          <a:p>
            <a:pPr lvl="1"/>
            <a:r>
              <a:rPr lang="en-US" smtClean="0"/>
              <a:t>Teleconferences, webinars, live seminars/face-to-face training</a:t>
            </a:r>
          </a:p>
          <a:p>
            <a:r>
              <a:rPr lang="en-US" smtClean="0"/>
              <a:t>Self-report attendance</a:t>
            </a:r>
          </a:p>
          <a:p>
            <a:r>
              <a:rPr lang="en-US" smtClean="0"/>
              <a:t>Website</a:t>
            </a:r>
          </a:p>
          <a:p>
            <a:pPr lvl="1"/>
            <a:r>
              <a:rPr lang="en-US" smtClean="0">
                <a:hlinkClick r:id="rId3"/>
              </a:rPr>
              <a:t>http://www.MedicareUniversity.com</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74</a:t>
            </a:fld>
            <a:endParaRPr lang="en-US" dirty="0"/>
          </a:p>
        </p:txBody>
      </p:sp>
    </p:spTree>
    <p:extLst>
      <p:ext uri="{BB962C8B-B14F-4D97-AF65-F5344CB8AC3E}">
        <p14:creationId xmlns:p14="http://schemas.microsoft.com/office/powerpoint/2010/main" xmlns="" val="177512553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Medicare University </a:t>
            </a:r>
            <a:br>
              <a:rPr lang="en-US" dirty="0" smtClean="0"/>
            </a:br>
            <a:r>
              <a:rPr lang="en-US" dirty="0" smtClean="0"/>
              <a:t>Self-Reporting Instructions</a:t>
            </a:r>
            <a:endParaRPr lang="en-US" dirty="0"/>
          </a:p>
        </p:txBody>
      </p:sp>
      <p:sp>
        <p:nvSpPr>
          <p:cNvPr id="3" name="Text Placeholder 2"/>
          <p:cNvSpPr>
            <a:spLocks noGrp="1"/>
          </p:cNvSpPr>
          <p:nvPr>
            <p:ph type="body" sz="quarter" idx="11"/>
          </p:nvPr>
        </p:nvSpPr>
        <p:spPr>
          <a:xfrm>
            <a:off x="237774" y="1600199"/>
            <a:ext cx="8753826" cy="4343400"/>
          </a:xfrm>
        </p:spPr>
        <p:txBody>
          <a:bodyPr>
            <a:noAutofit/>
          </a:bodyPr>
          <a:lstStyle/>
          <a:p>
            <a:r>
              <a:rPr lang="en-US" dirty="0" smtClean="0"/>
              <a:t>Log on to National Government Services’ Medicare University </a:t>
            </a:r>
          </a:p>
          <a:p>
            <a:pPr lvl="1">
              <a:spcBef>
                <a:spcPts val="0"/>
              </a:spcBef>
            </a:pPr>
            <a:r>
              <a:rPr lang="en-US" dirty="0" smtClean="0">
                <a:hlinkClick r:id="rId3"/>
              </a:rPr>
              <a:t>http://www.MedicareUniversity.com</a:t>
            </a:r>
            <a:r>
              <a:rPr lang="en-US" dirty="0" smtClean="0"/>
              <a:t> </a:t>
            </a:r>
          </a:p>
          <a:p>
            <a:pPr lvl="2"/>
            <a:r>
              <a:rPr lang="en-US" sz="1800" dirty="0" smtClean="0"/>
              <a:t>Topic = </a:t>
            </a:r>
            <a:r>
              <a:rPr lang="en-US" sz="1800" b="1" dirty="0" smtClean="0"/>
              <a:t>Enter title of webinar</a:t>
            </a:r>
          </a:p>
          <a:p>
            <a:pPr lvl="2">
              <a:spcBef>
                <a:spcPts val="0"/>
              </a:spcBef>
            </a:pPr>
            <a:r>
              <a:rPr lang="en-US" sz="1800" dirty="0" smtClean="0"/>
              <a:t>Medicare University Credits (MUCs) = </a:t>
            </a:r>
            <a:r>
              <a:rPr lang="en-US" sz="1800" b="1" dirty="0" smtClean="0"/>
              <a:t>Enter number</a:t>
            </a:r>
          </a:p>
          <a:p>
            <a:pPr lvl="2">
              <a:spcBef>
                <a:spcPts val="0"/>
              </a:spcBef>
            </a:pPr>
            <a:r>
              <a:rPr lang="en-US" sz="1800" dirty="0" smtClean="0"/>
              <a:t>Catalog Number = To be provided</a:t>
            </a:r>
          </a:p>
          <a:p>
            <a:pPr lvl="2">
              <a:spcBef>
                <a:spcPts val="0"/>
              </a:spcBef>
            </a:pPr>
            <a:r>
              <a:rPr lang="en-US" sz="1800" dirty="0" smtClean="0"/>
              <a:t>Course Code = To be provided</a:t>
            </a:r>
          </a:p>
          <a:p>
            <a:pPr lvl="1"/>
            <a:r>
              <a:rPr lang="en-US" dirty="0" smtClean="0"/>
              <a:t>Visit our website for step-by-step </a:t>
            </a:r>
            <a:r>
              <a:rPr lang="en-US" dirty="0"/>
              <a:t>self-reporting instructions. </a:t>
            </a:r>
            <a:endParaRPr lang="en-US" dirty="0" smtClean="0"/>
          </a:p>
          <a:p>
            <a:pPr lvl="2"/>
            <a:r>
              <a:rPr lang="en-US" sz="1800" dirty="0" smtClean="0"/>
              <a:t>Click on the </a:t>
            </a:r>
            <a:r>
              <a:rPr lang="en-US" sz="1800" b="1" dirty="0" smtClean="0"/>
              <a:t>Education</a:t>
            </a:r>
            <a:r>
              <a:rPr lang="en-US" sz="1800" dirty="0" smtClean="0"/>
              <a:t> tab, then the </a:t>
            </a:r>
            <a:r>
              <a:rPr lang="en-US" sz="1800" b="1" dirty="0" smtClean="0"/>
              <a:t>Medicare University Course List</a:t>
            </a:r>
            <a:r>
              <a:rPr lang="en-US" sz="1800" dirty="0" smtClean="0"/>
              <a:t> tab, click on the </a:t>
            </a:r>
            <a:r>
              <a:rPr lang="en-US" sz="1800" b="1" dirty="0" smtClean="0"/>
              <a:t>Get Credit</a:t>
            </a:r>
            <a:r>
              <a:rPr lang="en-US" sz="1800" dirty="0" smtClean="0"/>
              <a:t> link. This will open the </a:t>
            </a:r>
            <a:r>
              <a:rPr lang="en-US" sz="1800" b="1" dirty="0" smtClean="0"/>
              <a:t>Get Credit for Completed Courses</a:t>
            </a:r>
            <a:r>
              <a:rPr lang="en-US" sz="1800" dirty="0" smtClean="0"/>
              <a:t> web page.</a:t>
            </a:r>
            <a:endParaRPr lang="en-US" sz="1800"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75</a:t>
            </a:fld>
            <a:endParaRPr lang="en-US" dirty="0"/>
          </a:p>
        </p:txBody>
      </p:sp>
    </p:spTree>
    <p:extLst>
      <p:ext uri="{BB962C8B-B14F-4D97-AF65-F5344CB8AC3E}">
        <p14:creationId xmlns:p14="http://schemas.microsoft.com/office/powerpoint/2010/main" xmlns="" val="259348261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Continuing Education Credits</a:t>
            </a:r>
            <a:endParaRPr lang="en-US" dirty="0"/>
          </a:p>
        </p:txBody>
      </p:sp>
      <p:sp>
        <p:nvSpPr>
          <p:cNvPr id="3" name="Text Placeholder 2"/>
          <p:cNvSpPr>
            <a:spLocks noGrp="1"/>
          </p:cNvSpPr>
          <p:nvPr>
            <p:ph type="body" sz="quarter" idx="11"/>
          </p:nvPr>
        </p:nvSpPr>
        <p:spPr/>
        <p:txBody>
          <a:bodyPr>
            <a:normAutofit fontScale="92500"/>
          </a:bodyPr>
          <a:lstStyle/>
          <a:p>
            <a:r>
              <a:rPr lang="en-US" dirty="0" smtClean="0"/>
              <a:t>All National Government Services Part A and Part B Provider Outreach and Education attendees can now receive one CEU from AAPC for every hour of National Government Services education received.</a:t>
            </a:r>
          </a:p>
          <a:p>
            <a:r>
              <a:rPr lang="en-US" dirty="0" smtClean="0"/>
              <a:t>If you are accredited with a professional organization other than AAPC, and you plan to request continuing education credit, please contact your organization not National Government Services with your questions concerning CEUs.</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76</a:t>
            </a:fld>
            <a:endParaRPr lang="en-US" dirty="0"/>
          </a:p>
        </p:txBody>
      </p:sp>
    </p:spTree>
    <p:extLst>
      <p:ext uri="{BB962C8B-B14F-4D97-AF65-F5344CB8AC3E}">
        <p14:creationId xmlns:p14="http://schemas.microsoft.com/office/powerpoint/2010/main" xmlns="" val="15376805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Thank You!</a:t>
            </a:r>
            <a:endParaRPr lang="en-US" dirty="0"/>
          </a:p>
        </p:txBody>
      </p:sp>
      <p:sp>
        <p:nvSpPr>
          <p:cNvPr id="3" name="Text Placeholder 2"/>
          <p:cNvSpPr>
            <a:spLocks noGrp="1"/>
          </p:cNvSpPr>
          <p:nvPr>
            <p:ph type="body" sz="quarter" idx="11"/>
          </p:nvPr>
        </p:nvSpPr>
        <p:spPr/>
        <p:txBody>
          <a:bodyPr/>
          <a:lstStyle/>
          <a:p>
            <a:r>
              <a:rPr lang="en-US" smtClean="0"/>
              <a:t>Follow-up email</a:t>
            </a:r>
          </a:p>
          <a:p>
            <a:pPr lvl="1"/>
            <a:r>
              <a:rPr lang="en-US" smtClean="0"/>
              <a:t>Attendees will be provided a Medicare University Course Code </a:t>
            </a:r>
          </a:p>
          <a:p>
            <a:r>
              <a:rPr lang="en-US" smtClean="0"/>
              <a:t>Questions?</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77</a:t>
            </a:fld>
            <a:endParaRPr lang="en-US" dirty="0"/>
          </a:p>
        </p:txBody>
      </p:sp>
    </p:spTree>
    <p:extLst>
      <p:ext uri="{BB962C8B-B14F-4D97-AF65-F5344CB8AC3E}">
        <p14:creationId xmlns:p14="http://schemas.microsoft.com/office/powerpoint/2010/main" xmlns="" val="2683781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Modifier -PO &amp; Provider-Based Status</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8</a:t>
            </a:fld>
            <a:endParaRPr lang="en-US" dirty="0"/>
          </a:p>
        </p:txBody>
      </p:sp>
    </p:spTree>
    <p:extLst>
      <p:ext uri="{BB962C8B-B14F-4D97-AF65-F5344CB8AC3E}">
        <p14:creationId xmlns:p14="http://schemas.microsoft.com/office/powerpoint/2010/main" xmlns="" val="272806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Use of HCPCS Modifier </a:t>
            </a:r>
            <a:r>
              <a:rPr lang="en-US" dirty="0" smtClean="0"/>
              <a:t>-PO</a:t>
            </a:r>
            <a:endParaRPr lang="en-US" dirty="0"/>
          </a:p>
        </p:txBody>
      </p:sp>
      <p:sp>
        <p:nvSpPr>
          <p:cNvPr id="2" name="Text Placeholder 1"/>
          <p:cNvSpPr>
            <a:spLocks noGrp="1"/>
          </p:cNvSpPr>
          <p:nvPr>
            <p:ph type="body" sz="quarter" idx="11"/>
          </p:nvPr>
        </p:nvSpPr>
        <p:spPr/>
        <p:txBody>
          <a:bodyPr>
            <a:normAutofit lnSpcReduction="10000"/>
          </a:bodyPr>
          <a:lstStyle/>
          <a:p>
            <a:r>
              <a:rPr lang="en-US" dirty="0" smtClean="0"/>
              <a:t>Definition of modifier –PO</a:t>
            </a:r>
          </a:p>
          <a:p>
            <a:pPr lvl="1"/>
            <a:r>
              <a:rPr lang="en-US" dirty="0"/>
              <a:t>Services, procedures, and/or surgeries furnished at </a:t>
            </a:r>
            <a:r>
              <a:rPr lang="en-US" i="1" dirty="0"/>
              <a:t>off-campus</a:t>
            </a:r>
            <a:r>
              <a:rPr lang="en-US" dirty="0"/>
              <a:t> provider-based outpatient </a:t>
            </a:r>
            <a:r>
              <a:rPr lang="en-US" dirty="0" smtClean="0"/>
              <a:t>departments</a:t>
            </a:r>
          </a:p>
          <a:p>
            <a:r>
              <a:rPr lang="en-US" dirty="0" smtClean="0"/>
              <a:t>Reported with every HCPCS code for all outpatient hospital items/services provided in an </a:t>
            </a:r>
            <a:r>
              <a:rPr lang="en-US" i="1" dirty="0" smtClean="0"/>
              <a:t>off-campus</a:t>
            </a:r>
            <a:r>
              <a:rPr lang="en-US" dirty="0" smtClean="0"/>
              <a:t> provider-based department of a hospital</a:t>
            </a:r>
          </a:p>
          <a:p>
            <a:pPr lvl="1"/>
            <a:r>
              <a:rPr lang="en-US" dirty="0" smtClean="0"/>
              <a:t>UB-04 form</a:t>
            </a:r>
          </a:p>
          <a:p>
            <a:pPr lvl="1"/>
            <a:r>
              <a:rPr lang="en-US" dirty="0" smtClean="0"/>
              <a:t>837i electronic submission</a:t>
            </a:r>
            <a:endParaRPr lang="en-US" dirty="0"/>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9</a:t>
            </a:fld>
            <a:endParaRPr lang="en-US" dirty="0"/>
          </a:p>
        </p:txBody>
      </p:sp>
    </p:spTree>
    <p:extLst>
      <p:ext uri="{BB962C8B-B14F-4D97-AF65-F5344CB8AC3E}">
        <p14:creationId xmlns:p14="http://schemas.microsoft.com/office/powerpoint/2010/main" xmlns="" val="1603005068"/>
      </p:ext>
    </p:extLst>
  </p:cSld>
  <p:clrMapOvr>
    <a:masterClrMapping/>
  </p:clrMapOvr>
</p:sld>
</file>

<file path=ppt/theme/theme1.xml><?xml version="1.0" encoding="utf-8"?>
<a:theme xmlns:a="http://schemas.openxmlformats.org/drawingml/2006/main" name="MAPAM SEPT_2016">
  <a:themeElements>
    <a:clrScheme name="NGS Colors">
      <a:dk1>
        <a:srgbClr val="454545"/>
      </a:dk1>
      <a:lt1>
        <a:sysClr val="window" lastClr="FFFFFF"/>
      </a:lt1>
      <a:dk2>
        <a:srgbClr val="174A7C"/>
      </a:dk2>
      <a:lt2>
        <a:srgbClr val="FFFFFF"/>
      </a:lt2>
      <a:accent1>
        <a:srgbClr val="4AB0E3"/>
      </a:accent1>
      <a:accent2>
        <a:srgbClr val="C41230"/>
      </a:accent2>
      <a:accent3>
        <a:srgbClr val="B0D48A"/>
      </a:accent3>
      <a:accent4>
        <a:srgbClr val="FDBF57"/>
      </a:accent4>
      <a:accent5>
        <a:srgbClr val="174A7C"/>
      </a:accent5>
      <a:accent6>
        <a:srgbClr val="FFFFFF"/>
      </a:accent6>
      <a:hlink>
        <a:srgbClr val="4AB0E3"/>
      </a:hlink>
      <a:folHlink>
        <a:srgbClr val="4AB0E3"/>
      </a:folHlink>
    </a:clrScheme>
    <a:fontScheme name="NGS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white"/>
      <a:bodyPr anchor="b"/>
      <a:lstStyle>
        <a:defPPr algn="l">
          <a:defRPr sz="40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MAPAM SEPT_2016</Template>
  <TotalTime>0</TotalTime>
  <Words>10003</Words>
  <Application>Microsoft Office PowerPoint</Application>
  <PresentationFormat>On-screen Show (4:3)</PresentationFormat>
  <Paragraphs>714</Paragraphs>
  <Slides>77</Slides>
  <Notes>75</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MAPAM SEPT_2016</vt:lpstr>
      <vt:lpstr>A Discussion on Modifier PO, Medical Necessity Claim Denials &amp; Medically Unlikely Edits</vt:lpstr>
      <vt:lpstr>Today’s Presenters</vt:lpstr>
      <vt:lpstr>Disclaimer</vt:lpstr>
      <vt:lpstr>No Recording</vt:lpstr>
      <vt:lpstr>Acronyms</vt:lpstr>
      <vt:lpstr>Objectives</vt:lpstr>
      <vt:lpstr>Agenda</vt:lpstr>
      <vt:lpstr>Modifier -PO &amp; Provider-Based Status</vt:lpstr>
      <vt:lpstr>Use of HCPCS Modifier -PO</vt:lpstr>
      <vt:lpstr>Use of HCPCS Modifier –PO </vt:lpstr>
      <vt:lpstr>Definition of “Campus”</vt:lpstr>
      <vt:lpstr>Provider-Based Determinations</vt:lpstr>
      <vt:lpstr>Provider-Based Determinations</vt:lpstr>
      <vt:lpstr>Requirements for Seeking Provider-Based Status (On or Off Campus) </vt:lpstr>
      <vt:lpstr>Seeking Provider-Based Status (Off Campus)</vt:lpstr>
      <vt:lpstr>Medical Necessity &amp; Claim Denials</vt:lpstr>
      <vt:lpstr>Medical Necessity: The Basis for Covered Medicare Services</vt:lpstr>
      <vt:lpstr>Role of CMS and MACs in Determining Covered Services</vt:lpstr>
      <vt:lpstr>Local Coverage Determinations </vt:lpstr>
      <vt:lpstr>LCDs Contain Reasonable and Necessary Guidelines Only</vt:lpstr>
      <vt:lpstr>LCD Automated Edits</vt:lpstr>
      <vt:lpstr>LCD Components</vt:lpstr>
      <vt:lpstr>SIAs</vt:lpstr>
      <vt:lpstr>Medical Policy Articles</vt:lpstr>
      <vt:lpstr>Make Sure You are Looking at Correct LCD Version!</vt:lpstr>
      <vt:lpstr>What if There is No LCD or NCD?</vt:lpstr>
      <vt:lpstr>Importance of Documentation</vt:lpstr>
      <vt:lpstr>National Coverage Determinations </vt:lpstr>
      <vt:lpstr>NCD Automated Edits </vt:lpstr>
      <vt:lpstr>Did You Know…</vt:lpstr>
      <vt:lpstr>How to Find NCDs &amp; LCDs</vt:lpstr>
      <vt:lpstr>How to Find NCDs &amp; LCDs</vt:lpstr>
      <vt:lpstr>What You Should Do When Your Claim is Denied</vt:lpstr>
      <vt:lpstr>Disagree With an LCD Denial?</vt:lpstr>
      <vt:lpstr>Adjusting LCD or NCD Partially Denied Claims</vt:lpstr>
      <vt:lpstr>MUE Overview</vt:lpstr>
      <vt:lpstr>What is an MUE?</vt:lpstr>
      <vt:lpstr>Facility Outpatient Services  MUE Table</vt:lpstr>
      <vt:lpstr>MUE Adjudication Indicator</vt:lpstr>
      <vt:lpstr>MUE Adjudication Indicators</vt:lpstr>
      <vt:lpstr>MAI “1”</vt:lpstr>
      <vt:lpstr>MAI “1” Incorrect Coding</vt:lpstr>
      <vt:lpstr>MAI “1” Correct Coding</vt:lpstr>
      <vt:lpstr>MAI “2”</vt:lpstr>
      <vt:lpstr>MAI “2” Examples</vt:lpstr>
      <vt:lpstr>MAI “2” Incorrect Coding</vt:lpstr>
      <vt:lpstr>MAI “2” Correct Coding</vt:lpstr>
      <vt:lpstr>MAI “3”</vt:lpstr>
      <vt:lpstr>MAI “3” Incorrect Coding Example</vt:lpstr>
      <vt:lpstr>MAI “3” Correct Coding Example</vt:lpstr>
      <vt:lpstr>MUEs &amp; Bilateral Procedures</vt:lpstr>
      <vt:lpstr>MUEs and Bilateral Procedures</vt:lpstr>
      <vt:lpstr>Reporting Bilateral Procedures</vt:lpstr>
      <vt:lpstr>Modifier 50 Coding Example</vt:lpstr>
      <vt:lpstr>Where to Find MUE Edit Tables</vt:lpstr>
      <vt:lpstr>Where to Find NCCI Edits</vt:lpstr>
      <vt:lpstr>Wrap Up</vt:lpstr>
      <vt:lpstr>Part A IVR Update  - Appeals Status</vt:lpstr>
      <vt:lpstr>New www.NGSMedicare.com Personalized Provider Website</vt:lpstr>
      <vt:lpstr>Upcoming National Government Services Webinar!</vt:lpstr>
      <vt:lpstr>Upcoming National Government Services Webinar!</vt:lpstr>
      <vt:lpstr>MCD Lunch and Learn Seminars</vt:lpstr>
      <vt:lpstr>Resources &amp; References</vt:lpstr>
      <vt:lpstr>Resources</vt:lpstr>
      <vt:lpstr>Resources</vt:lpstr>
      <vt:lpstr>References</vt:lpstr>
      <vt:lpstr>Resources</vt:lpstr>
      <vt:lpstr>Wrap-Up</vt:lpstr>
      <vt:lpstr>CERT A/B MAC Outreach &amp; Education Task Force </vt:lpstr>
      <vt:lpstr>CERT A/B MAC Outreach &amp; Education Task Force </vt:lpstr>
      <vt:lpstr>CERT A/B MAC Outreach &amp; Education Task Force </vt:lpstr>
      <vt:lpstr>Email Updates</vt:lpstr>
      <vt:lpstr>Website Survey</vt:lpstr>
      <vt:lpstr>Medicare University</vt:lpstr>
      <vt:lpstr>Medicare University  Self-Reporting Instructions</vt:lpstr>
      <vt:lpstr>Continuing Education Credits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Discussion on Modifier PO, Medical Necessity Claim Denials &amp; Medically Unlikely Edits</dc:title>
  <dc:creator>AAHAM</dc:creator>
  <cp:lastModifiedBy>w.coz</cp:lastModifiedBy>
  <cp:revision>1</cp:revision>
  <cp:lastPrinted>2016-09-14T22:55:33Z</cp:lastPrinted>
  <dcterms:created xsi:type="dcterms:W3CDTF">2016-09-15T16:10:20Z</dcterms:created>
  <dcterms:modified xsi:type="dcterms:W3CDTF">2016-09-16T18:55:24Z</dcterms:modified>
</cp:coreProperties>
</file>