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3" r:id="rId1"/>
  </p:sldMasterIdLst>
  <p:notesMasterIdLst>
    <p:notesMasterId r:id="rId52"/>
  </p:notesMasterIdLst>
  <p:handoutMasterIdLst>
    <p:handoutMasterId r:id="rId53"/>
  </p:handoutMasterIdLst>
  <p:sldIdLst>
    <p:sldId id="323" r:id="rId2"/>
    <p:sldId id="324" r:id="rId3"/>
    <p:sldId id="326" r:id="rId4"/>
    <p:sldId id="358" r:id="rId5"/>
    <p:sldId id="327" r:id="rId6"/>
    <p:sldId id="328" r:id="rId7"/>
    <p:sldId id="329" r:id="rId8"/>
    <p:sldId id="330" r:id="rId9"/>
    <p:sldId id="335" r:id="rId10"/>
    <p:sldId id="336" r:id="rId11"/>
    <p:sldId id="359" r:id="rId12"/>
    <p:sldId id="360" r:id="rId13"/>
    <p:sldId id="361" r:id="rId14"/>
    <p:sldId id="362" r:id="rId15"/>
    <p:sldId id="354" r:id="rId16"/>
    <p:sldId id="325" r:id="rId17"/>
    <p:sldId id="345" r:id="rId18"/>
    <p:sldId id="346" r:id="rId19"/>
    <p:sldId id="348" r:id="rId20"/>
    <p:sldId id="349" r:id="rId21"/>
    <p:sldId id="355" r:id="rId22"/>
    <p:sldId id="356" r:id="rId23"/>
    <p:sldId id="351" r:id="rId24"/>
    <p:sldId id="357" r:id="rId25"/>
    <p:sldId id="352" r:id="rId26"/>
    <p:sldId id="353" r:id="rId27"/>
    <p:sldId id="339" r:id="rId28"/>
    <p:sldId id="302" r:id="rId29"/>
    <p:sldId id="342" r:id="rId30"/>
    <p:sldId id="303" r:id="rId31"/>
    <p:sldId id="340" r:id="rId32"/>
    <p:sldId id="344" r:id="rId33"/>
    <p:sldId id="366" r:id="rId34"/>
    <p:sldId id="363" r:id="rId35"/>
    <p:sldId id="364" r:id="rId36"/>
    <p:sldId id="365" r:id="rId37"/>
    <p:sldId id="343" r:id="rId38"/>
    <p:sldId id="367" r:id="rId39"/>
    <p:sldId id="368" r:id="rId40"/>
    <p:sldId id="300" r:id="rId41"/>
    <p:sldId id="283" r:id="rId42"/>
    <p:sldId id="309" r:id="rId43"/>
    <p:sldId id="310" r:id="rId44"/>
    <p:sldId id="316" r:id="rId45"/>
    <p:sldId id="311" r:id="rId46"/>
    <p:sldId id="312" r:id="rId47"/>
    <p:sldId id="313" r:id="rId48"/>
    <p:sldId id="314" r:id="rId49"/>
    <p:sldId id="315" r:id="rId50"/>
    <p:sldId id="369"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064">
          <p15:clr>
            <a:srgbClr val="A4A3A4"/>
          </p15:clr>
        </p15:guide>
        <p15:guide id="2" pos="2883">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84A9C"/>
    <a:srgbClr val="FFD004"/>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50" autoAdjust="0"/>
    <p:restoredTop sz="70557" autoAdjust="0"/>
  </p:normalViewPr>
  <p:slideViewPr>
    <p:cSldViewPr snapToGrid="0">
      <p:cViewPr>
        <p:scale>
          <a:sx n="51" d="100"/>
          <a:sy n="51" d="100"/>
        </p:scale>
        <p:origin x="-2394" y="-288"/>
      </p:cViewPr>
      <p:guideLst>
        <p:guide orient="horz" pos="2064"/>
        <p:guide pos="288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4" d="100"/>
        <a:sy n="104" d="100"/>
      </p:scale>
      <p:origin x="0" y="-672"/>
    </p:cViewPr>
  </p:sorterViewPr>
  <p:notesViewPr>
    <p:cSldViewPr snapToGrid="0">
      <p:cViewPr varScale="1">
        <p:scale>
          <a:sx n="56" d="100"/>
          <a:sy n="56" d="100"/>
        </p:scale>
        <p:origin x="2832" y="7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CC16B254-F755-154D-86D8-705F3C585905}" type="datetimeFigureOut">
              <a:rPr lang="en-US" smtClean="0"/>
              <a:pPr/>
              <a:t>9/16/2016</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8B07BA0-83C1-274E-9BA1-643DFA6696FC}" type="slidenum">
              <a:rPr lang="en-US" smtClean="0"/>
              <a:pPr/>
              <a:t>‹#›</a:t>
            </a:fld>
            <a:endParaRPr lang="en-US" dirty="0"/>
          </a:p>
        </p:txBody>
      </p:sp>
    </p:spTree>
    <p:extLst>
      <p:ext uri="{BB962C8B-B14F-4D97-AF65-F5344CB8AC3E}">
        <p14:creationId xmlns="" xmlns:p14="http://schemas.microsoft.com/office/powerpoint/2010/main" val="40824873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0242358-85E2-2545-8677-79B1E11E6ECD}" type="datetimeFigureOut">
              <a:rPr lang="en-US" smtClean="0"/>
              <a:pPr/>
              <a:t>9/16/2016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7B898A01-842B-0042-9AB7-55364486B929}" type="slidenum">
              <a:rPr lang="en-US" smtClean="0"/>
              <a:pPr/>
              <a:t>‹#›</a:t>
            </a:fld>
            <a:endParaRPr lang="en-US" dirty="0"/>
          </a:p>
        </p:txBody>
      </p:sp>
    </p:spTree>
    <p:extLst>
      <p:ext uri="{BB962C8B-B14F-4D97-AF65-F5344CB8AC3E}">
        <p14:creationId xmlns="" xmlns:p14="http://schemas.microsoft.com/office/powerpoint/2010/main" val="21019035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a:t>
            </a:fld>
            <a:endParaRPr lang="en-US" dirty="0"/>
          </a:p>
        </p:txBody>
      </p:sp>
    </p:spTree>
    <p:extLst>
      <p:ext uri="{BB962C8B-B14F-4D97-AF65-F5344CB8AC3E}">
        <p14:creationId xmlns="" xmlns:p14="http://schemas.microsoft.com/office/powerpoint/2010/main" val="3872711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10</a:t>
            </a:fld>
            <a:endParaRPr lang="en-US" dirty="0"/>
          </a:p>
        </p:txBody>
      </p:sp>
    </p:spTree>
    <p:extLst>
      <p:ext uri="{BB962C8B-B14F-4D97-AF65-F5344CB8AC3E}">
        <p14:creationId xmlns="" xmlns:p14="http://schemas.microsoft.com/office/powerpoint/2010/main" val="3942564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11</a:t>
            </a:fld>
            <a:endParaRPr lang="en-US" dirty="0"/>
          </a:p>
        </p:txBody>
      </p:sp>
    </p:spTree>
    <p:extLst>
      <p:ext uri="{BB962C8B-B14F-4D97-AF65-F5344CB8AC3E}">
        <p14:creationId xmlns="" xmlns:p14="http://schemas.microsoft.com/office/powerpoint/2010/main" val="2584646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12</a:t>
            </a:fld>
            <a:endParaRPr lang="en-US" dirty="0"/>
          </a:p>
        </p:txBody>
      </p:sp>
    </p:spTree>
    <p:extLst>
      <p:ext uri="{BB962C8B-B14F-4D97-AF65-F5344CB8AC3E}">
        <p14:creationId xmlns="" xmlns:p14="http://schemas.microsoft.com/office/powerpoint/2010/main" val="1109370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13</a:t>
            </a:fld>
            <a:endParaRPr lang="en-US" dirty="0"/>
          </a:p>
        </p:txBody>
      </p:sp>
    </p:spTree>
    <p:extLst>
      <p:ext uri="{BB962C8B-B14F-4D97-AF65-F5344CB8AC3E}">
        <p14:creationId xmlns="" xmlns:p14="http://schemas.microsoft.com/office/powerpoint/2010/main" val="2074426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Comment period ended 09/06</a:t>
            </a:r>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14</a:t>
            </a:fld>
            <a:endParaRPr lang="en-US" dirty="0"/>
          </a:p>
        </p:txBody>
      </p:sp>
    </p:spTree>
    <p:extLst>
      <p:ext uri="{BB962C8B-B14F-4D97-AF65-F5344CB8AC3E}">
        <p14:creationId xmlns="" xmlns:p14="http://schemas.microsoft.com/office/powerpoint/2010/main" val="8210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15</a:t>
            </a:fld>
            <a:endParaRPr lang="en-US" dirty="0"/>
          </a:p>
        </p:txBody>
      </p:sp>
    </p:spTree>
    <p:extLst>
      <p:ext uri="{BB962C8B-B14F-4D97-AF65-F5344CB8AC3E}">
        <p14:creationId xmlns="" xmlns:p14="http://schemas.microsoft.com/office/powerpoint/2010/main" val="4061274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16</a:t>
            </a:fld>
            <a:endParaRPr lang="en-US" dirty="0"/>
          </a:p>
        </p:txBody>
      </p:sp>
    </p:spTree>
    <p:extLst>
      <p:ext uri="{BB962C8B-B14F-4D97-AF65-F5344CB8AC3E}">
        <p14:creationId xmlns="" xmlns:p14="http://schemas.microsoft.com/office/powerpoint/2010/main" val="2521237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17</a:t>
            </a:fld>
            <a:endParaRPr lang="en-US" dirty="0"/>
          </a:p>
        </p:txBody>
      </p:sp>
    </p:spTree>
    <p:extLst>
      <p:ext uri="{BB962C8B-B14F-4D97-AF65-F5344CB8AC3E}">
        <p14:creationId xmlns="" xmlns:p14="http://schemas.microsoft.com/office/powerpoint/2010/main" val="3683100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18</a:t>
            </a:fld>
            <a:endParaRPr lang="en-US" dirty="0"/>
          </a:p>
        </p:txBody>
      </p:sp>
    </p:spTree>
    <p:extLst>
      <p:ext uri="{BB962C8B-B14F-4D97-AF65-F5344CB8AC3E}">
        <p14:creationId xmlns="" xmlns:p14="http://schemas.microsoft.com/office/powerpoint/2010/main" val="935312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b="1"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19</a:t>
            </a:fld>
            <a:endParaRPr lang="en-US" dirty="0"/>
          </a:p>
        </p:txBody>
      </p:sp>
    </p:spTree>
    <p:extLst>
      <p:ext uri="{BB962C8B-B14F-4D97-AF65-F5344CB8AC3E}">
        <p14:creationId xmlns="" xmlns:p14="http://schemas.microsoft.com/office/powerpoint/2010/main" val="6849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a:t>
            </a:fld>
            <a:endParaRPr lang="en-US" dirty="0"/>
          </a:p>
        </p:txBody>
      </p:sp>
    </p:spTree>
    <p:extLst>
      <p:ext uri="{BB962C8B-B14F-4D97-AF65-F5344CB8AC3E}">
        <p14:creationId xmlns="" xmlns:p14="http://schemas.microsoft.com/office/powerpoint/2010/main" val="3769897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20</a:t>
            </a:fld>
            <a:endParaRPr lang="en-US" dirty="0"/>
          </a:p>
        </p:txBody>
      </p:sp>
    </p:spTree>
    <p:extLst>
      <p:ext uri="{BB962C8B-B14F-4D97-AF65-F5344CB8AC3E}">
        <p14:creationId xmlns="" xmlns:p14="http://schemas.microsoft.com/office/powerpoint/2010/main" val="19429890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B898A01-842B-0042-9AB7-55364486B929}" type="slidenum">
              <a:rPr lang="en-US" smtClean="0"/>
              <a:pPr/>
              <a:t>21</a:t>
            </a:fld>
            <a:endParaRPr lang="en-US" dirty="0"/>
          </a:p>
        </p:txBody>
      </p:sp>
    </p:spTree>
    <p:extLst>
      <p:ext uri="{BB962C8B-B14F-4D97-AF65-F5344CB8AC3E}">
        <p14:creationId xmlns="" xmlns:p14="http://schemas.microsoft.com/office/powerpoint/2010/main" val="1942216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22</a:t>
            </a:fld>
            <a:endParaRPr lang="en-US" dirty="0"/>
          </a:p>
        </p:txBody>
      </p:sp>
    </p:spTree>
    <p:extLst>
      <p:ext uri="{BB962C8B-B14F-4D97-AF65-F5344CB8AC3E}">
        <p14:creationId xmlns="" xmlns:p14="http://schemas.microsoft.com/office/powerpoint/2010/main" val="8834978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23</a:t>
            </a:fld>
            <a:endParaRPr lang="en-US" dirty="0"/>
          </a:p>
        </p:txBody>
      </p:sp>
    </p:spTree>
    <p:extLst>
      <p:ext uri="{BB962C8B-B14F-4D97-AF65-F5344CB8AC3E}">
        <p14:creationId xmlns="" xmlns:p14="http://schemas.microsoft.com/office/powerpoint/2010/main" val="3502536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24</a:t>
            </a:fld>
            <a:endParaRPr lang="en-US" dirty="0"/>
          </a:p>
        </p:txBody>
      </p:sp>
    </p:spTree>
    <p:extLst>
      <p:ext uri="{BB962C8B-B14F-4D97-AF65-F5344CB8AC3E}">
        <p14:creationId xmlns="" xmlns:p14="http://schemas.microsoft.com/office/powerpoint/2010/main" val="2695561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25</a:t>
            </a:fld>
            <a:endParaRPr lang="en-US" dirty="0"/>
          </a:p>
        </p:txBody>
      </p:sp>
    </p:spTree>
    <p:extLst>
      <p:ext uri="{BB962C8B-B14F-4D97-AF65-F5344CB8AC3E}">
        <p14:creationId xmlns="" xmlns:p14="http://schemas.microsoft.com/office/powerpoint/2010/main" val="39753973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26</a:t>
            </a:fld>
            <a:endParaRPr lang="en-US" dirty="0"/>
          </a:p>
        </p:txBody>
      </p:sp>
    </p:spTree>
    <p:extLst>
      <p:ext uri="{BB962C8B-B14F-4D97-AF65-F5344CB8AC3E}">
        <p14:creationId xmlns="" xmlns:p14="http://schemas.microsoft.com/office/powerpoint/2010/main" val="31885037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69E04-5113-4622-9AB0-F2365799BC91}" type="slidenum">
              <a:rPr lang="en-US" smtClean="0"/>
              <a:pPr/>
              <a:t>27</a:t>
            </a:fld>
            <a:endParaRPr lang="en-US" dirty="0"/>
          </a:p>
        </p:txBody>
      </p:sp>
    </p:spTree>
    <p:extLst>
      <p:ext uri="{BB962C8B-B14F-4D97-AF65-F5344CB8AC3E}">
        <p14:creationId xmlns="" xmlns:p14="http://schemas.microsoft.com/office/powerpoint/2010/main" val="21489857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28</a:t>
            </a:fld>
            <a:endParaRPr lang="en-US" dirty="0"/>
          </a:p>
        </p:txBody>
      </p:sp>
    </p:spTree>
    <p:extLst>
      <p:ext uri="{BB962C8B-B14F-4D97-AF65-F5344CB8AC3E}">
        <p14:creationId xmlns="" xmlns:p14="http://schemas.microsoft.com/office/powerpoint/2010/main" val="8320192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69E04-5113-4622-9AB0-F2365799BC91}" type="slidenum">
              <a:rPr lang="en-US" smtClean="0"/>
              <a:pPr/>
              <a:t>29</a:t>
            </a:fld>
            <a:endParaRPr lang="en-US" dirty="0"/>
          </a:p>
        </p:txBody>
      </p:sp>
    </p:spTree>
    <p:extLst>
      <p:ext uri="{BB962C8B-B14F-4D97-AF65-F5344CB8AC3E}">
        <p14:creationId xmlns="" xmlns:p14="http://schemas.microsoft.com/office/powerpoint/2010/main" val="4034556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7B898A01-842B-0042-9AB7-55364486B929}" type="slidenum">
              <a:rPr lang="en-US" smtClean="0"/>
              <a:pPr/>
              <a:t>3</a:t>
            </a:fld>
            <a:endParaRPr lang="en-US" dirty="0"/>
          </a:p>
        </p:txBody>
      </p:sp>
    </p:spTree>
    <p:extLst>
      <p:ext uri="{BB962C8B-B14F-4D97-AF65-F5344CB8AC3E}">
        <p14:creationId xmlns="" xmlns:p14="http://schemas.microsoft.com/office/powerpoint/2010/main" val="1212304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30</a:t>
            </a:fld>
            <a:endParaRPr lang="en-US" dirty="0"/>
          </a:p>
        </p:txBody>
      </p:sp>
    </p:spTree>
    <p:extLst>
      <p:ext uri="{BB962C8B-B14F-4D97-AF65-F5344CB8AC3E}">
        <p14:creationId xmlns="" xmlns:p14="http://schemas.microsoft.com/office/powerpoint/2010/main" val="2393411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69E04-5113-4622-9AB0-F2365799BC91}" type="slidenum">
              <a:rPr lang="en-US" smtClean="0"/>
              <a:pPr/>
              <a:t>31</a:t>
            </a:fld>
            <a:endParaRPr lang="en-US" dirty="0"/>
          </a:p>
        </p:txBody>
      </p:sp>
    </p:spTree>
    <p:extLst>
      <p:ext uri="{BB962C8B-B14F-4D97-AF65-F5344CB8AC3E}">
        <p14:creationId xmlns="" xmlns:p14="http://schemas.microsoft.com/office/powerpoint/2010/main" val="41742699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32</a:t>
            </a:fld>
            <a:endParaRPr lang="en-US" dirty="0"/>
          </a:p>
        </p:txBody>
      </p:sp>
    </p:spTree>
    <p:extLst>
      <p:ext uri="{BB962C8B-B14F-4D97-AF65-F5344CB8AC3E}">
        <p14:creationId xmlns="" xmlns:p14="http://schemas.microsoft.com/office/powerpoint/2010/main" val="450549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3CD7CF5-435C-45C9-B660-0EB849AFC5EA}" type="slidenum">
              <a:rPr lang="en-US" smtClean="0"/>
              <a:pPr/>
              <a:t>33</a:t>
            </a:fld>
            <a:endParaRPr lang="en-US" dirty="0"/>
          </a:p>
        </p:txBody>
      </p:sp>
    </p:spTree>
    <p:extLst>
      <p:ext uri="{BB962C8B-B14F-4D97-AF65-F5344CB8AC3E}">
        <p14:creationId xmlns="" xmlns:p14="http://schemas.microsoft.com/office/powerpoint/2010/main" val="24231252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34</a:t>
            </a:fld>
            <a:endParaRPr lang="en-US" dirty="0"/>
          </a:p>
        </p:txBody>
      </p:sp>
    </p:spTree>
    <p:extLst>
      <p:ext uri="{BB962C8B-B14F-4D97-AF65-F5344CB8AC3E}">
        <p14:creationId xmlns="" xmlns:p14="http://schemas.microsoft.com/office/powerpoint/2010/main" val="10556121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35</a:t>
            </a:fld>
            <a:endParaRPr lang="en-US" dirty="0"/>
          </a:p>
        </p:txBody>
      </p:sp>
    </p:spTree>
    <p:extLst>
      <p:ext uri="{BB962C8B-B14F-4D97-AF65-F5344CB8AC3E}">
        <p14:creationId xmlns="" xmlns:p14="http://schemas.microsoft.com/office/powerpoint/2010/main" val="30936650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36</a:t>
            </a:fld>
            <a:endParaRPr lang="en-US" dirty="0"/>
          </a:p>
        </p:txBody>
      </p:sp>
    </p:spTree>
    <p:extLst>
      <p:ext uri="{BB962C8B-B14F-4D97-AF65-F5344CB8AC3E}">
        <p14:creationId xmlns="" xmlns:p14="http://schemas.microsoft.com/office/powerpoint/2010/main" val="2180368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37</a:t>
            </a:fld>
            <a:endParaRPr lang="en-US" dirty="0"/>
          </a:p>
        </p:txBody>
      </p:sp>
    </p:spTree>
    <p:extLst>
      <p:ext uri="{BB962C8B-B14F-4D97-AF65-F5344CB8AC3E}">
        <p14:creationId xmlns="" xmlns:p14="http://schemas.microsoft.com/office/powerpoint/2010/main" val="37495041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3CD7CF5-435C-45C9-B660-0EB849AFC5EA}" type="slidenum">
              <a:rPr lang="en-US" smtClean="0"/>
              <a:pPr/>
              <a:t>38</a:t>
            </a:fld>
            <a:endParaRPr lang="en-US" dirty="0"/>
          </a:p>
        </p:txBody>
      </p:sp>
    </p:spTree>
    <p:extLst>
      <p:ext uri="{BB962C8B-B14F-4D97-AF65-F5344CB8AC3E}">
        <p14:creationId xmlns="" xmlns:p14="http://schemas.microsoft.com/office/powerpoint/2010/main" val="14398713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3CD7CF5-435C-45C9-B660-0EB849AFC5EA}" type="slidenum">
              <a:rPr lang="en-US" smtClean="0"/>
              <a:pPr/>
              <a:t>39</a:t>
            </a:fld>
            <a:endParaRPr lang="en-US" dirty="0"/>
          </a:p>
        </p:txBody>
      </p:sp>
    </p:spTree>
    <p:extLst>
      <p:ext uri="{BB962C8B-B14F-4D97-AF65-F5344CB8AC3E}">
        <p14:creationId xmlns="" xmlns:p14="http://schemas.microsoft.com/office/powerpoint/2010/main" val="698585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4</a:t>
            </a:fld>
            <a:endParaRPr lang="en-US" dirty="0"/>
          </a:p>
        </p:txBody>
      </p:sp>
    </p:spTree>
    <p:extLst>
      <p:ext uri="{BB962C8B-B14F-4D97-AF65-F5344CB8AC3E}">
        <p14:creationId xmlns="" xmlns:p14="http://schemas.microsoft.com/office/powerpoint/2010/main" val="26828276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40</a:t>
            </a:fld>
            <a:endParaRPr lang="en-US" dirty="0"/>
          </a:p>
        </p:txBody>
      </p:sp>
    </p:spTree>
    <p:extLst>
      <p:ext uri="{BB962C8B-B14F-4D97-AF65-F5344CB8AC3E}">
        <p14:creationId xmlns="" xmlns:p14="http://schemas.microsoft.com/office/powerpoint/2010/main" val="28096207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41</a:t>
            </a:fld>
            <a:endParaRPr lang="en-US" dirty="0"/>
          </a:p>
        </p:txBody>
      </p:sp>
    </p:spTree>
    <p:extLst>
      <p:ext uri="{BB962C8B-B14F-4D97-AF65-F5344CB8AC3E}">
        <p14:creationId xmlns="" xmlns:p14="http://schemas.microsoft.com/office/powerpoint/2010/main" val="14191873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42</a:t>
            </a:fld>
            <a:endParaRPr lang="en-US" dirty="0"/>
          </a:p>
        </p:txBody>
      </p:sp>
    </p:spTree>
    <p:extLst>
      <p:ext uri="{BB962C8B-B14F-4D97-AF65-F5344CB8AC3E}">
        <p14:creationId xmlns="" xmlns:p14="http://schemas.microsoft.com/office/powerpoint/2010/main" val="6948054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43</a:t>
            </a:fld>
            <a:endParaRPr lang="en-US" dirty="0"/>
          </a:p>
        </p:txBody>
      </p:sp>
    </p:spTree>
    <p:extLst>
      <p:ext uri="{BB962C8B-B14F-4D97-AF65-F5344CB8AC3E}">
        <p14:creationId xmlns="" xmlns:p14="http://schemas.microsoft.com/office/powerpoint/2010/main" val="134202016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44</a:t>
            </a:fld>
            <a:endParaRPr lang="en-US" dirty="0"/>
          </a:p>
        </p:txBody>
      </p:sp>
    </p:spTree>
    <p:extLst>
      <p:ext uri="{BB962C8B-B14F-4D97-AF65-F5344CB8AC3E}">
        <p14:creationId xmlns="" xmlns:p14="http://schemas.microsoft.com/office/powerpoint/2010/main" val="2860784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45</a:t>
            </a:fld>
            <a:endParaRPr lang="en-US" dirty="0"/>
          </a:p>
        </p:txBody>
      </p:sp>
    </p:spTree>
    <p:extLst>
      <p:ext uri="{BB962C8B-B14F-4D97-AF65-F5344CB8AC3E}">
        <p14:creationId xmlns="" xmlns:p14="http://schemas.microsoft.com/office/powerpoint/2010/main" val="30388605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46</a:t>
            </a:fld>
            <a:endParaRPr lang="en-US" dirty="0"/>
          </a:p>
        </p:txBody>
      </p:sp>
    </p:spTree>
    <p:extLst>
      <p:ext uri="{BB962C8B-B14F-4D97-AF65-F5344CB8AC3E}">
        <p14:creationId xmlns="" xmlns:p14="http://schemas.microsoft.com/office/powerpoint/2010/main" val="19087216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47</a:t>
            </a:fld>
            <a:endParaRPr lang="en-US" dirty="0"/>
          </a:p>
        </p:txBody>
      </p:sp>
    </p:spTree>
    <p:extLst>
      <p:ext uri="{BB962C8B-B14F-4D97-AF65-F5344CB8AC3E}">
        <p14:creationId xmlns="" xmlns:p14="http://schemas.microsoft.com/office/powerpoint/2010/main" val="23597246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48</a:t>
            </a:fld>
            <a:endParaRPr lang="en-US" dirty="0"/>
          </a:p>
        </p:txBody>
      </p:sp>
    </p:spTree>
    <p:extLst>
      <p:ext uri="{BB962C8B-B14F-4D97-AF65-F5344CB8AC3E}">
        <p14:creationId xmlns="" xmlns:p14="http://schemas.microsoft.com/office/powerpoint/2010/main" val="10347560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33475"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49</a:t>
            </a:fld>
            <a:endParaRPr lang="en-US" dirty="0"/>
          </a:p>
        </p:txBody>
      </p:sp>
    </p:spTree>
    <p:extLst>
      <p:ext uri="{BB962C8B-B14F-4D97-AF65-F5344CB8AC3E}">
        <p14:creationId xmlns="" xmlns:p14="http://schemas.microsoft.com/office/powerpoint/2010/main" val="921435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5</a:t>
            </a:fld>
            <a:endParaRPr lang="en-US" dirty="0"/>
          </a:p>
        </p:txBody>
      </p:sp>
    </p:spTree>
    <p:extLst>
      <p:ext uri="{BB962C8B-B14F-4D97-AF65-F5344CB8AC3E}">
        <p14:creationId xmlns="" xmlns:p14="http://schemas.microsoft.com/office/powerpoint/2010/main" val="27900454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B898A01-842B-0042-9AB7-55364486B929}" type="slidenum">
              <a:rPr lang="en-US" smtClean="0"/>
              <a:pPr/>
              <a:t>6</a:t>
            </a:fld>
            <a:endParaRPr lang="en-US" dirty="0"/>
          </a:p>
        </p:txBody>
      </p:sp>
    </p:spTree>
    <p:extLst>
      <p:ext uri="{BB962C8B-B14F-4D97-AF65-F5344CB8AC3E}">
        <p14:creationId xmlns="" xmlns:p14="http://schemas.microsoft.com/office/powerpoint/2010/main" val="1556910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7</a:t>
            </a:fld>
            <a:endParaRPr lang="en-US" dirty="0"/>
          </a:p>
        </p:txBody>
      </p:sp>
    </p:spTree>
    <p:extLst>
      <p:ext uri="{BB962C8B-B14F-4D97-AF65-F5344CB8AC3E}">
        <p14:creationId xmlns="" xmlns:p14="http://schemas.microsoft.com/office/powerpoint/2010/main" val="1454463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8</a:t>
            </a:fld>
            <a:endParaRPr lang="en-US" dirty="0"/>
          </a:p>
        </p:txBody>
      </p:sp>
    </p:spTree>
    <p:extLst>
      <p:ext uri="{BB962C8B-B14F-4D97-AF65-F5344CB8AC3E}">
        <p14:creationId xmlns="" xmlns:p14="http://schemas.microsoft.com/office/powerpoint/2010/main" val="4049169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B898A01-842B-0042-9AB7-55364486B929}" type="slidenum">
              <a:rPr lang="en-US" smtClean="0"/>
              <a:pPr/>
              <a:t>9</a:t>
            </a:fld>
            <a:endParaRPr lang="en-US" dirty="0"/>
          </a:p>
        </p:txBody>
      </p:sp>
    </p:spTree>
    <p:extLst>
      <p:ext uri="{BB962C8B-B14F-4D97-AF65-F5344CB8AC3E}">
        <p14:creationId xmlns="" xmlns:p14="http://schemas.microsoft.com/office/powerpoint/2010/main" val="1573098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2_CMS title1">
    <p:bg>
      <p:bgPr>
        <a:solidFill>
          <a:schemeClr val="bg1"/>
        </a:solidFill>
        <a:effectLst/>
      </p:bgPr>
    </p:bg>
    <p:spTree>
      <p:nvGrpSpPr>
        <p:cNvPr id="1" name=""/>
        <p:cNvGrpSpPr/>
        <p:nvPr/>
      </p:nvGrpSpPr>
      <p:grpSpPr>
        <a:xfrm>
          <a:off x="0" y="0"/>
          <a:ext cx="0" cy="0"/>
          <a:chOff x="0" y="0"/>
          <a:chExt cx="0" cy="0"/>
        </a:xfrm>
      </p:grpSpPr>
      <p:pic>
        <p:nvPicPr>
          <p:cNvPr id="7" name="Picture 3" descr="An African American business woman standing with her arms crossed and a team of professionals behind her."/>
          <p:cNvPicPr>
            <a:picLocks noChangeAspect="1" noChangeArrowheads="1"/>
          </p:cNvPicPr>
          <p:nvPr/>
        </p:nvPicPr>
        <p:blipFill>
          <a:blip r:embed="rId2" cstate="print">
            <a:extLst>
              <a:ext uri="{28A0092B-C50C-407E-A947-70E740481C1C}">
                <a14:useLocalDpi xmlns="" xmlns:a14="http://schemas.microsoft.com/office/drawing/2010/main" val="0"/>
              </a:ext>
            </a:extLst>
          </a:blip>
          <a:srcRect l="7001"/>
          <a:stretch>
            <a:fillRect/>
          </a:stretch>
        </p:blipFill>
        <p:spPr bwMode="auto">
          <a:xfrm>
            <a:off x="13819" y="2438400"/>
            <a:ext cx="5243981" cy="4435856"/>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dirty="0"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0"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5_CMS title1">
    <p:bg>
      <p:bgPr>
        <a:solidFill>
          <a:schemeClr val="bg1"/>
        </a:solidFill>
        <a:effectLst/>
      </p:bgPr>
    </p:bg>
    <p:spTree>
      <p:nvGrpSpPr>
        <p:cNvPr id="1" name=""/>
        <p:cNvGrpSpPr/>
        <p:nvPr/>
      </p:nvGrpSpPr>
      <p:grpSpPr>
        <a:xfrm>
          <a:off x="0" y="0"/>
          <a:ext cx="0" cy="0"/>
          <a:chOff x="0" y="0"/>
          <a:chExt cx="0" cy="0"/>
        </a:xfrm>
      </p:grpSpPr>
      <p:pic>
        <p:nvPicPr>
          <p:cNvPr id="7" name="Picture 3" descr="A young woman helping a child at a computer."/>
          <p:cNvPicPr>
            <a:picLocks noChangeAspect="1" noChangeArrowheads="1"/>
          </p:cNvPicPr>
          <p:nvPr/>
        </p:nvPicPr>
        <p:blipFill>
          <a:blip r:embed="rId2" cstate="print"/>
          <a:srcRect l="9375" r="14062" b="3517"/>
          <a:stretch>
            <a:fillRect/>
          </a:stretch>
        </p:blipFill>
        <p:spPr bwMode="auto">
          <a:xfrm>
            <a:off x="16432" y="2514600"/>
            <a:ext cx="5165168" cy="4337683"/>
          </a:xfrm>
          <a:prstGeom prst="rect">
            <a:avLst/>
          </a:prstGeom>
          <a:noFill/>
          <a:ln w="9525">
            <a:noFill/>
            <a:miter lim="800000"/>
            <a:headEnd/>
            <a:tailEnd/>
          </a:ln>
          <a:effectLst/>
          <a:scene3d>
            <a:camera prst="orthographicFront">
              <a:rot lat="0" lon="10800000" rev="0"/>
            </a:camera>
            <a:lightRig rig="threePt" dir="t"/>
          </a:scene3d>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486400" y="3048000"/>
            <a:ext cx="34290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486400" y="4267200"/>
            <a:ext cx="34290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MS title4">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pic>
        <p:nvPicPr>
          <p:cNvPr id="8" name="Picture 7" descr="A group of children standing with their school supplies in hand."/>
          <p:cNvPicPr>
            <a:picLocks noChangeAspect="1"/>
          </p:cNvPicPr>
          <p:nvPr/>
        </p:nvPicPr>
        <p:blipFill>
          <a:blip r:embed="rId2" cstate="print">
            <a:extLst>
              <a:ext uri="{28A0092B-C50C-407E-A947-70E740481C1C}">
                <a14:useLocalDpi xmlns="" xmlns:a14="http://schemas.microsoft.com/office/drawing/2010/main" val="0"/>
              </a:ext>
            </a:extLst>
          </a:blip>
          <a:srcRect l="5688"/>
          <a:stretch>
            <a:fillRect/>
          </a:stretch>
        </p:blipFill>
        <p:spPr>
          <a:xfrm>
            <a:off x="14600" y="2963450"/>
            <a:ext cx="5295431" cy="3891090"/>
          </a:xfrm>
          <a:prstGeom prst="rect">
            <a:avLst/>
          </a:prstGeom>
          <a:effectLst/>
        </p:spPr>
      </p:pic>
      <p:sp>
        <p:nvSpPr>
          <p:cNvPr id="14" name="Text Placeholder 2"/>
          <p:cNvSpPr>
            <a:spLocks noGrp="1"/>
          </p:cNvSpPr>
          <p:nvPr>
            <p:ph type="body" sz="quarter" idx="10" hasCustomPrompt="1"/>
          </p:nvPr>
        </p:nvSpPr>
        <p:spPr>
          <a:xfrm>
            <a:off x="55626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7" name="Text Placeholder 2"/>
          <p:cNvSpPr>
            <a:spLocks noGrp="1"/>
          </p:cNvSpPr>
          <p:nvPr>
            <p:ph type="body" sz="quarter" idx="11" hasCustomPrompt="1"/>
          </p:nvPr>
        </p:nvSpPr>
        <p:spPr>
          <a:xfrm>
            <a:off x="55626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0" name="TextBox 9"/>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1" name="Picture 10"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19420828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4_CMS title1">
    <p:bg>
      <p:bgPr>
        <a:solidFill>
          <a:schemeClr val="bg1"/>
        </a:solidFill>
        <a:effectLst/>
      </p:bgPr>
    </p:bg>
    <p:spTree>
      <p:nvGrpSpPr>
        <p:cNvPr id="1" name=""/>
        <p:cNvGrpSpPr/>
        <p:nvPr/>
      </p:nvGrpSpPr>
      <p:grpSpPr>
        <a:xfrm>
          <a:off x="0" y="0"/>
          <a:ext cx="0" cy="0"/>
          <a:chOff x="0" y="0"/>
          <a:chExt cx="0" cy="0"/>
        </a:xfrm>
      </p:grpSpPr>
      <p:pic>
        <p:nvPicPr>
          <p:cNvPr id="7" name="Picture 3" descr="An active adult couple riding bicycles in a park."/>
          <p:cNvPicPr>
            <a:picLocks noChangeAspect="1" noChangeArrowheads="1"/>
          </p:cNvPicPr>
          <p:nvPr/>
        </p:nvPicPr>
        <p:blipFill>
          <a:blip r:embed="rId2" cstate="print"/>
          <a:stretch>
            <a:fillRect/>
          </a:stretch>
        </p:blipFill>
        <p:spPr bwMode="auto">
          <a:xfrm>
            <a:off x="697" y="2438400"/>
            <a:ext cx="6629401"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410200" y="3048000"/>
            <a:ext cx="35052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410200" y="4267200"/>
            <a:ext cx="35052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MS title2">
    <p:bg>
      <p:bgPr>
        <a:solidFill>
          <a:schemeClr val="bg1"/>
        </a:solidFill>
        <a:effectLst/>
      </p:bgPr>
    </p:bg>
    <p:spTree>
      <p:nvGrpSpPr>
        <p:cNvPr id="1" name=""/>
        <p:cNvGrpSpPr/>
        <p:nvPr/>
      </p:nvGrpSpPr>
      <p:grpSpPr>
        <a:xfrm>
          <a:off x="0" y="0"/>
          <a:ext cx="0" cy="0"/>
          <a:chOff x="0" y="0"/>
          <a:chExt cx="0" cy="0"/>
        </a:xfrm>
      </p:grpSpPr>
      <p:pic>
        <p:nvPicPr>
          <p:cNvPr id="8" name="Picture 2" descr="A group of physicians reviewing x-rays."/>
          <p:cNvPicPr>
            <a:picLocks noChangeAspect="1" noChangeArrowheads="1"/>
          </p:cNvPicPr>
          <p:nvPr/>
        </p:nvPicPr>
        <p:blipFill rotWithShape="1">
          <a:blip r:embed="rId2" cstate="screen">
            <a:extLst>
              <a:ext uri="{28A0092B-C50C-407E-A947-70E740481C1C}">
                <a14:useLocalDpi xmlns="" xmlns:a14="http://schemas.microsoft.com/office/drawing/2010/main"/>
              </a:ext>
            </a:extLst>
          </a:blip>
          <a:srcRect/>
          <a:stretch/>
        </p:blipFill>
        <p:spPr bwMode="auto">
          <a:xfrm>
            <a:off x="0" y="2438400"/>
            <a:ext cx="4639734"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7" name="Text Placeholder 2"/>
          <p:cNvSpPr>
            <a:spLocks noGrp="1"/>
          </p:cNvSpPr>
          <p:nvPr>
            <p:ph type="body" sz="quarter" idx="10" hasCustomPrompt="1"/>
          </p:nvPr>
        </p:nvSpPr>
        <p:spPr>
          <a:xfrm>
            <a:off x="4953000" y="3048000"/>
            <a:ext cx="3733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4953000" y="4191000"/>
            <a:ext cx="37338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66451719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6" name="Picture 5" descr="A group of seniors playing cards in a sunroom, sitting in wicker furniture."/>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340" y="2514600"/>
            <a:ext cx="5615940" cy="4343400"/>
          </a:xfrm>
          <a:prstGeom prst="rect">
            <a:avLst/>
          </a:prstGeom>
          <a:ln>
            <a:noFill/>
          </a:ln>
        </p:spPr>
      </p:pic>
      <p:sp>
        <p:nvSpPr>
          <p:cNvPr id="7" name="Title 8"/>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10"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1" name="Text Placeholder 2"/>
          <p:cNvSpPr>
            <a:spLocks noGrp="1"/>
          </p:cNvSpPr>
          <p:nvPr>
            <p:ph type="body" sz="quarter" idx="11" hasCustomPrompt="1"/>
          </p:nvPr>
        </p:nvSpPr>
        <p:spPr>
          <a:xfrm>
            <a:off x="5943600" y="4267200"/>
            <a:ext cx="29718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r>
              <a:rPr lang="en-US" sz="2400" b="0" i="1" dirty="0" smtClean="0">
                <a:solidFill>
                  <a:srgbClr val="084A9C"/>
                </a:solidFill>
              </a:rPr>
              <a:t>Date</a:t>
            </a:r>
            <a:endParaRPr lang="en-US" sz="2800" b="0" i="1" dirty="0" smtClean="0">
              <a:solidFill>
                <a:srgbClr val="084A9C"/>
              </a:solidFill>
            </a:endParaRPr>
          </a:p>
        </p:txBody>
      </p:sp>
      <p:pic>
        <p:nvPicPr>
          <p:cNvPr id="8" name="Picture 7"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9"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3841892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1_CMS title1">
    <p:bg>
      <p:bgPr>
        <a:solidFill>
          <a:schemeClr val="bg1"/>
        </a:solidFill>
        <a:effectLst/>
      </p:bgPr>
    </p:bg>
    <p:spTree>
      <p:nvGrpSpPr>
        <p:cNvPr id="1" name=""/>
        <p:cNvGrpSpPr/>
        <p:nvPr/>
      </p:nvGrpSpPr>
      <p:grpSpPr>
        <a:xfrm>
          <a:off x="0" y="0"/>
          <a:ext cx="0" cy="0"/>
          <a:chOff x="0" y="0"/>
          <a:chExt cx="0" cy="0"/>
        </a:xfrm>
      </p:grpSpPr>
      <p:pic>
        <p:nvPicPr>
          <p:cNvPr id="7" name="Picture 3" descr="A collage of photos. These photos are health professionals giving care to patients.&#10;"/>
          <p:cNvPicPr>
            <a:picLocks noChangeAspect="1" noChangeArrowheads="1"/>
          </p:cNvPicPr>
          <p:nvPr/>
        </p:nvPicPr>
        <p:blipFill rotWithShape="1">
          <a:blip r:embed="rId2" cstate="screen">
            <a:extLst>
              <a:ext uri="{28A0092B-C50C-407E-A947-70E740481C1C}">
                <a14:useLocalDpi xmlns="" xmlns:a14="http://schemas.microsoft.com/office/drawing/2010/main"/>
              </a:ext>
            </a:extLst>
          </a:blip>
          <a:srcRect b="2107"/>
          <a:stretch/>
        </p:blipFill>
        <p:spPr bwMode="auto">
          <a:xfrm>
            <a:off x="-8417" y="2438400"/>
            <a:ext cx="5647217"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57702625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MS title3">
    <p:bg>
      <p:bgPr>
        <a:solidFill>
          <a:schemeClr val="bg1"/>
        </a:solidFill>
        <a:effectLst/>
      </p:bgPr>
    </p:bg>
    <p:spTree>
      <p:nvGrpSpPr>
        <p:cNvPr id="1" name=""/>
        <p:cNvGrpSpPr/>
        <p:nvPr/>
      </p:nvGrpSpPr>
      <p:grpSpPr>
        <a:xfrm>
          <a:off x="0" y="0"/>
          <a:ext cx="0" cy="0"/>
          <a:chOff x="0" y="0"/>
          <a:chExt cx="0" cy="0"/>
        </a:xfrm>
      </p:grpSpPr>
      <p:pic>
        <p:nvPicPr>
          <p:cNvPr id="7" name="Picture 6" descr="A graphical design of 1's and 0's to represent technology."/>
          <p:cNvPicPr>
            <a:picLocks noChangeAspect="1"/>
          </p:cNvPicPr>
          <p:nvPr/>
        </p:nvPicPr>
        <p:blipFill rotWithShape="1">
          <a:blip r:embed="rId2" cstate="screen">
            <a:extLst>
              <a:ext uri="{28A0092B-C50C-407E-A947-70E740481C1C}">
                <a14:useLocalDpi xmlns="" xmlns:a14="http://schemas.microsoft.com/office/drawing/2010/main"/>
              </a:ext>
            </a:extLst>
          </a:blip>
          <a:srcRect l="-30564" t="-2980"/>
          <a:stretch/>
        </p:blipFill>
        <p:spPr>
          <a:xfrm>
            <a:off x="-1600200" y="2362200"/>
            <a:ext cx="6807107" cy="4477935"/>
          </a:xfrm>
          <a:prstGeom prst="rect">
            <a:avLst/>
          </a:prstGeom>
          <a:ln>
            <a:solidFill>
              <a:schemeClr val="tx1">
                <a:alpha val="77000"/>
              </a:schemeClr>
            </a:solidFill>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4102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4102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107212243"/>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MS title5">
    <p:bg>
      <p:bgPr>
        <a:solidFill>
          <a:schemeClr val="bg1"/>
        </a:solidFill>
        <a:effectLst/>
      </p:bgPr>
    </p:bg>
    <p:spTree>
      <p:nvGrpSpPr>
        <p:cNvPr id="1" name=""/>
        <p:cNvGrpSpPr/>
        <p:nvPr/>
      </p:nvGrpSpPr>
      <p:grpSpPr>
        <a:xfrm>
          <a:off x="0" y="0"/>
          <a:ext cx="0" cy="0"/>
          <a:chOff x="0" y="0"/>
          <a:chExt cx="0" cy="0"/>
        </a:xfrm>
      </p:grpSpPr>
      <p:pic>
        <p:nvPicPr>
          <p:cNvPr id="7" name="Picture 6" descr="This is an image of a pill bottle on it's side with the lid off and a few of the pills lying on the table in front of it."/>
          <p:cNvPicPr>
            <a:picLocks noChangeAspect="1"/>
          </p:cNvPicPr>
          <p:nvPr/>
        </p:nvPicPr>
        <p:blipFill rotWithShape="1">
          <a:blip r:embed="rId2" cstate="screen">
            <a:extLst>
              <a:ext uri="{28A0092B-C50C-407E-A947-70E740481C1C}">
                <a14:useLocalDpi xmlns="" xmlns:a14="http://schemas.microsoft.com/office/drawing/2010/main"/>
              </a:ext>
            </a:extLst>
          </a:blip>
          <a:srcRect l="-967" t="1177" r="-182" b="3456"/>
          <a:stretch/>
        </p:blipFill>
        <p:spPr>
          <a:xfrm>
            <a:off x="-76201" y="2286000"/>
            <a:ext cx="5614737" cy="4572000"/>
          </a:xfrm>
          <a:prstGeom prst="rect">
            <a:avLst/>
          </a:prstGeom>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5626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562600" y="4191000"/>
            <a:ext cx="3276600" cy="838200"/>
          </a:xfrm>
        </p:spPr>
        <p:txBody>
          <a:bodyPr>
            <a:normAutofit/>
          </a:bodyPr>
          <a:lstStyle>
            <a:lvl1pPr marL="0" marR="0" indent="0" algn="l" defTabSz="914400" rtl="0" eaLnBrk="1" fontAlgn="auto" latinLnBrk="0" hangingPunct="1">
              <a:lnSpc>
                <a:spcPct val="100000"/>
              </a:lnSpc>
              <a:spcBef>
                <a:spcPct val="20000"/>
              </a:spcBef>
              <a:spcAft>
                <a:spcPts val="0"/>
              </a:spcAft>
              <a:buClrTx/>
              <a:buSzTx/>
              <a:buFont typeface="Arial" pitchFamily="34" charset="0"/>
              <a:buNone/>
              <a:tabLst/>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a:p>
            <a:pPr algn="l"/>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25385445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MS title6">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76200" y="-28738"/>
            <a:ext cx="9244148" cy="1447800"/>
          </a:xfrm>
        </p:spPr>
        <p:txBody>
          <a:bodyPr/>
          <a:lstStyle/>
          <a:p>
            <a:r>
              <a:rPr lang="en-US" dirty="0" smtClean="0"/>
              <a:t>Click to edit Master title style</a:t>
            </a:r>
            <a:endParaRPr lang="en-US" dirty="0"/>
          </a:p>
        </p:txBody>
      </p:sp>
      <p:sp>
        <p:nvSpPr>
          <p:cNvPr id="8" name="TextBox 7"/>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2" cstate="print"/>
          <a:stretch>
            <a:fillRect/>
          </a:stretch>
        </p:blipFill>
        <p:spPr>
          <a:xfrm>
            <a:off x="76200" y="2550068"/>
            <a:ext cx="8915400" cy="3088732"/>
          </a:xfrm>
          <a:prstGeom prst="rect">
            <a:avLst/>
          </a:prstGeom>
        </p:spPr>
      </p:pic>
      <p:sp>
        <p:nvSpPr>
          <p:cNvPr id="14" name="Text Placeholder 2"/>
          <p:cNvSpPr>
            <a:spLocks noGrp="1"/>
          </p:cNvSpPr>
          <p:nvPr>
            <p:ph type="body" sz="quarter" idx="10" hasCustomPrompt="1"/>
          </p:nvPr>
        </p:nvSpPr>
        <p:spPr>
          <a:xfrm>
            <a:off x="304800" y="2819400"/>
            <a:ext cx="8534400" cy="17526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5" name="Text Placeholder 2"/>
          <p:cNvSpPr>
            <a:spLocks noGrp="1"/>
          </p:cNvSpPr>
          <p:nvPr>
            <p:ph type="body" sz="quarter" idx="11" hasCustomPrompt="1"/>
          </p:nvPr>
        </p:nvSpPr>
        <p:spPr>
          <a:xfrm>
            <a:off x="304800" y="4724400"/>
            <a:ext cx="85344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9" name="Slide Number Placeholder 6"/>
          <p:cNvSpPr txBox="1">
            <a:spLocks/>
          </p:cNvSpPr>
          <p:nvPr userDrawn="1"/>
        </p:nvSpPr>
        <p:spPr>
          <a:xfrm>
            <a:off x="6705600" y="65087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3264712960"/>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MS title6">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7" name="Text Placeholder 2"/>
          <p:cNvSpPr>
            <a:spLocks noGrp="1"/>
          </p:cNvSpPr>
          <p:nvPr>
            <p:ph type="body" sz="quarter" idx="10" hasCustomPrompt="1"/>
          </p:nvPr>
        </p:nvSpPr>
        <p:spPr>
          <a:xfrm>
            <a:off x="49530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11" name="Text Placeholder 2"/>
          <p:cNvSpPr>
            <a:spLocks noGrp="1"/>
          </p:cNvSpPr>
          <p:nvPr>
            <p:ph type="body" sz="quarter" idx="11" hasCustomPrompt="1"/>
          </p:nvPr>
        </p:nvSpPr>
        <p:spPr>
          <a:xfrm>
            <a:off x="4953000" y="41910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8" name="TextBox 7"/>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2"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9"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329036277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in Bar_No CMS Logo">
    <p:bg>
      <p:bgPr>
        <a:solidFill>
          <a:schemeClr val="bg1"/>
        </a:solidFill>
        <a:effectLst/>
      </p:bgPr>
    </p:bg>
    <p:spTree>
      <p:nvGrpSpPr>
        <p:cNvPr id="1" name=""/>
        <p:cNvGrpSpPr/>
        <p:nvPr/>
      </p:nvGrpSpPr>
      <p:grpSpPr>
        <a:xfrm>
          <a:off x="0" y="0"/>
          <a:ext cx="0" cy="0"/>
          <a:chOff x="0" y="0"/>
          <a:chExt cx="0" cy="0"/>
        </a:xfrm>
      </p:grpSpPr>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sp>
        <p:nvSpPr>
          <p:cNvPr id="11"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24" name="Group 23"/>
          <p:cNvGrpSpPr/>
          <p:nvPr userDrawn="1"/>
        </p:nvGrpSpPr>
        <p:grpSpPr>
          <a:xfrm>
            <a:off x="0" y="1442085"/>
            <a:ext cx="9144000" cy="99695"/>
            <a:chOff x="0" y="1472565"/>
            <a:chExt cx="9144000" cy="99695"/>
          </a:xfrm>
        </p:grpSpPr>
        <p:cxnSp>
          <p:nvCxnSpPr>
            <p:cNvPr id="17" name="Straight Connector 16"/>
            <p:cNvCxnSpPr/>
            <p:nvPr userDrawn="1"/>
          </p:nvCxnSpPr>
          <p:spPr>
            <a:xfrm>
              <a:off x="0" y="1572260"/>
              <a:ext cx="9144000" cy="0"/>
            </a:xfrm>
            <a:prstGeom prst="line">
              <a:avLst/>
            </a:prstGeom>
            <a:ln w="101600" cap="sq">
              <a:solidFill>
                <a:srgbClr val="FFD004"/>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0" y="1472565"/>
              <a:ext cx="9144000" cy="0"/>
            </a:xfrm>
            <a:prstGeom prst="line">
              <a:avLst/>
            </a:prstGeom>
            <a:ln w="101600" cap="sq">
              <a:solidFill>
                <a:srgbClr val="084A9C"/>
              </a:solidFill>
            </a:ln>
          </p:spPr>
          <p:style>
            <a:lnRef idx="1">
              <a:schemeClr val="accent1"/>
            </a:lnRef>
            <a:fillRef idx="0">
              <a:schemeClr val="accent1"/>
            </a:fillRef>
            <a:effectRef idx="0">
              <a:schemeClr val="accent1"/>
            </a:effectRef>
            <a:fontRef idx="minor">
              <a:schemeClr val="tx1"/>
            </a:fontRef>
          </p:style>
        </p:cxnSp>
      </p:grpSp>
      <p:sp>
        <p:nvSpPr>
          <p:cNvPr id="23" name="Title 22"/>
          <p:cNvSpPr>
            <a:spLocks noGrp="1"/>
          </p:cNvSpPr>
          <p:nvPr userDrawn="1">
            <p:ph type="title"/>
          </p:nvPr>
        </p:nvSpPr>
        <p:spPr>
          <a:xfrm>
            <a:off x="0" y="0"/>
            <a:ext cx="9144000" cy="1371600"/>
          </a:xfrm>
          <a:noFill/>
          <a:effectLst/>
        </p:spPr>
        <p:txBody>
          <a:bodyPr/>
          <a:lstStyle/>
          <a:p>
            <a:r>
              <a:rPr lang="en-US" dirty="0" smtClean="0"/>
              <a:t>Click to edit Master title style</a:t>
            </a:r>
            <a:endParaRPr lang="en-US" dirty="0"/>
          </a:p>
        </p:txBody>
      </p:sp>
      <p:sp>
        <p:nvSpPr>
          <p:cNvPr id="2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638839868"/>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MS content2">
    <p:spTree>
      <p:nvGrpSpPr>
        <p:cNvPr id="1" name=""/>
        <p:cNvGrpSpPr/>
        <p:nvPr/>
      </p:nvGrpSpPr>
      <p:grpSpPr>
        <a:xfrm>
          <a:off x="0" y="0"/>
          <a:ext cx="0" cy="0"/>
          <a:chOff x="0" y="0"/>
          <a:chExt cx="0" cy="0"/>
        </a:xfrm>
      </p:grpSpPr>
      <p:sp>
        <p:nvSpPr>
          <p:cNvPr id="5" name="Title 1"/>
          <p:cNvSpPr>
            <a:spLocks noGrp="1"/>
          </p:cNvSpPr>
          <p:nvPr>
            <p:ph type="title"/>
          </p:nvPr>
        </p:nvSpPr>
        <p:spPr>
          <a:xfrm>
            <a:off x="0" y="0"/>
            <a:ext cx="9144000" cy="1417638"/>
          </a:xfrm>
          <a:prstGeom prst="rect">
            <a:avLst/>
          </a:prstGeom>
          <a:solidFill>
            <a:srgbClr val="084A9C"/>
          </a:solidFill>
          <a:effectLst>
            <a:outerShdw dist="76200" dir="5640000" algn="tl" rotWithShape="0">
              <a:srgbClr val="FFD004"/>
            </a:outerShdw>
          </a:effectLst>
        </p:spPr>
        <p:txBody>
          <a:bodyPr/>
          <a:lstStyle>
            <a:lvl1pPr>
              <a:defRPr>
                <a:solidFill>
                  <a:schemeClr val="bg1"/>
                </a:solidFill>
              </a:defRPr>
            </a:lvl1pPr>
          </a:lstStyle>
          <a:p>
            <a:r>
              <a:rPr lang="en-US" smtClean="0"/>
              <a:t>Click to edit Master title style</a:t>
            </a:r>
            <a:endParaRPr lang="en-US" dirty="0"/>
          </a:p>
        </p:txBody>
      </p:sp>
      <p:sp>
        <p:nvSpPr>
          <p:cNvPr id="6"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18908446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_CMS content2">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p>
            <a:r>
              <a:rPr lang="en-US" smtClean="0"/>
              <a:t>Click to edit Master title style</a:t>
            </a:r>
            <a:endParaRPr lang="en-US" dirty="0"/>
          </a:p>
        </p:txBody>
      </p:sp>
      <p:sp>
        <p:nvSpPr>
          <p:cNvPr id="4"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747735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0539B"/>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Segoe UI Light"/>
                <a:cs typeface="Segoe UI Light"/>
              </a:defRPr>
            </a:lvl1pPr>
          </a:lstStyle>
          <a:p>
            <a:endParaRPr/>
          </a:p>
        </p:txBody>
      </p:sp>
      <p:sp>
        <p:nvSpPr>
          <p:cNvPr id="4" name="Holder 4"/>
          <p:cNvSpPr>
            <a:spLocks noGrp="1"/>
          </p:cNvSpPr>
          <p:nvPr>
            <p:ph type="ftr" sz="quarter" idx="5"/>
          </p:nvPr>
        </p:nvSpPr>
        <p:spPr>
          <a:xfrm>
            <a:off x="3108960" y="6377940"/>
            <a:ext cx="2926079" cy="342900"/>
          </a:xfrm>
          <a:prstGeom prst="rect">
            <a:avLst/>
          </a:prstGeom>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9/16/2016</a:t>
            </a:fld>
            <a:endParaRPr lang="en-US" dirty="0"/>
          </a:p>
        </p:txBody>
      </p:sp>
      <p:sp>
        <p:nvSpPr>
          <p:cNvPr id="6" name="Holder 6"/>
          <p:cNvSpPr>
            <a:spLocks noGrp="1"/>
          </p:cNvSpPr>
          <p:nvPr>
            <p:ph type="sldNum" sz="quarter" idx="7"/>
          </p:nvPr>
        </p:nvSpPr>
        <p:spPr/>
        <p:txBody>
          <a:bodyPr lIns="0" tIns="0" rIns="0" bIns="0"/>
          <a:lstStyle>
            <a:lvl1pPr>
              <a:defRPr sz="1200" b="0" i="0">
                <a:solidFill>
                  <a:schemeClr val="tx1"/>
                </a:solidFill>
                <a:latin typeface="Arial"/>
                <a:cs typeface="Arial"/>
              </a:defRPr>
            </a:lvl1pPr>
          </a:lstStyle>
          <a:p>
            <a:pPr marL="25400">
              <a:lnSpc>
                <a:spcPct val="100000"/>
              </a:lnSpc>
            </a:pPr>
            <a:fld id="{81D60167-4931-47E6-BA6A-407CBD079E47}" type="slidenum">
              <a:rPr dirty="0"/>
              <a:pPr marL="25400">
                <a:lnSpc>
                  <a:spcPct val="100000"/>
                </a:lnSpc>
              </a:pPr>
              <a:t>‹#›</a:t>
            </a:fld>
            <a:endParaRPr dirty="0"/>
          </a:p>
        </p:txBody>
      </p:sp>
    </p:spTree>
    <p:extLst>
      <p:ext uri="{BB962C8B-B14F-4D97-AF65-F5344CB8AC3E}">
        <p14:creationId xmlns="" xmlns:p14="http://schemas.microsoft.com/office/powerpoint/2010/main" val="31807226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772400" y="6135089"/>
            <a:ext cx="766380" cy="370171"/>
          </a:xfrm>
          <a:prstGeom prst="rect">
            <a:avLst/>
          </a:prstGeom>
        </p:spPr>
        <p:txBody>
          <a:bodyPr/>
          <a:lstStyle/>
          <a:p>
            <a:fld id="{1D8BD707-D9CF-40AE-B4C6-C98DA3205C09}" type="datetimeFigureOut">
              <a:rPr lang="en-US" smtClean="0"/>
              <a:pPr/>
              <a:t>9/16/2016</a:t>
            </a:fld>
            <a:endParaRPr lang="en-US" dirty="0"/>
          </a:p>
        </p:txBody>
      </p:sp>
      <p:sp>
        <p:nvSpPr>
          <p:cNvPr id="3" name="Footer Placeholder 2"/>
          <p:cNvSpPr>
            <a:spLocks noGrp="1"/>
          </p:cNvSpPr>
          <p:nvPr>
            <p:ph type="ftr" sz="quarter" idx="11"/>
          </p:nvPr>
        </p:nvSpPr>
        <p:spPr>
          <a:xfrm>
            <a:off x="1942415" y="6135809"/>
            <a:ext cx="5716488" cy="365125"/>
          </a:xfrm>
          <a:prstGeom prst="rect">
            <a:avLst/>
          </a:prstGeom>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marL="102870">
              <a:lnSpc>
                <a:spcPct val="100000"/>
              </a:lnSpc>
            </a:pPr>
            <a:fld id="{81D60167-4931-47E6-BA6A-407CBD079E47}" type="slidenum">
              <a:rPr lang="en-US" spc="-5" smtClean="0"/>
              <a:pPr marL="102870">
                <a:lnSpc>
                  <a:spcPct val="100000"/>
                </a:lnSpc>
              </a:pPr>
              <a:t>‹#›</a:t>
            </a:fld>
            <a:endParaRPr lang="en-US" spc="-5" dirty="0"/>
          </a:p>
        </p:txBody>
      </p:sp>
    </p:spTree>
    <p:extLst>
      <p:ext uri="{BB962C8B-B14F-4D97-AF65-F5344CB8AC3E}">
        <p14:creationId xmlns="" xmlns:p14="http://schemas.microsoft.com/office/powerpoint/2010/main" val="22479210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0_CMS title1">
    <p:bg>
      <p:bgPr>
        <a:solidFill>
          <a:schemeClr val="bg1"/>
        </a:solidFill>
        <a:effectLst/>
      </p:bgPr>
    </p:bg>
    <p:spTree>
      <p:nvGrpSpPr>
        <p:cNvPr id="1" name=""/>
        <p:cNvGrpSpPr/>
        <p:nvPr/>
      </p:nvGrpSpPr>
      <p:grpSpPr>
        <a:xfrm>
          <a:off x="0" y="0"/>
          <a:ext cx="0" cy="0"/>
          <a:chOff x="0" y="0"/>
          <a:chExt cx="0" cy="0"/>
        </a:xfrm>
      </p:grpSpPr>
      <p:pic>
        <p:nvPicPr>
          <p:cNvPr id="7" name="Picture 3" descr="A woman standing in a meeting with her arms crossed with a team of professionals in the background at a table.&#10;"/>
          <p:cNvPicPr>
            <a:picLocks noChangeAspect="1" noChangeArrowheads="1"/>
          </p:cNvPicPr>
          <p:nvPr/>
        </p:nvPicPr>
        <p:blipFill>
          <a:blip r:embed="rId2" cstate="print"/>
          <a:stretch>
            <a:fillRect/>
          </a:stretch>
        </p:blipFill>
        <p:spPr bwMode="auto">
          <a:xfrm>
            <a:off x="0" y="2438400"/>
            <a:ext cx="3673984" cy="4435856"/>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dirty="0" smtClean="0"/>
              <a:t>Click to edit Master title style</a:t>
            </a:r>
            <a:endParaRPr lang="en-US" dirty="0"/>
          </a:p>
        </p:txBody>
      </p:sp>
      <p:sp>
        <p:nvSpPr>
          <p:cNvPr id="8" name="Text Placeholder 2"/>
          <p:cNvSpPr>
            <a:spLocks noGrp="1"/>
          </p:cNvSpPr>
          <p:nvPr>
            <p:ph type="body" sz="quarter" idx="10" hasCustomPrompt="1"/>
          </p:nvPr>
        </p:nvSpPr>
        <p:spPr>
          <a:xfrm>
            <a:off x="4191000" y="3048000"/>
            <a:ext cx="47244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4191000" y="4267200"/>
            <a:ext cx="47244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1"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1_CMS title1">
    <p:bg>
      <p:bgPr>
        <a:solidFill>
          <a:schemeClr val="bg1"/>
        </a:solidFill>
        <a:effectLst/>
      </p:bgPr>
    </p:bg>
    <p:spTree>
      <p:nvGrpSpPr>
        <p:cNvPr id="1" name=""/>
        <p:cNvGrpSpPr/>
        <p:nvPr/>
      </p:nvGrpSpPr>
      <p:grpSpPr>
        <a:xfrm>
          <a:off x="0" y="0"/>
          <a:ext cx="0" cy="0"/>
          <a:chOff x="0" y="0"/>
          <a:chExt cx="0" cy="0"/>
        </a:xfrm>
      </p:grpSpPr>
      <p:pic>
        <p:nvPicPr>
          <p:cNvPr id="7" name="Picture 3" descr="Two professional women at a laptop computer."/>
          <p:cNvPicPr>
            <a:picLocks noChangeAspect="1" noChangeArrowheads="1"/>
          </p:cNvPicPr>
          <p:nvPr/>
        </p:nvPicPr>
        <p:blipFill>
          <a:blip r:embed="rId2" cstate="print"/>
          <a:srcRect l="7702" r="6739"/>
          <a:stretch>
            <a:fillRect/>
          </a:stretch>
        </p:blipFill>
        <p:spPr bwMode="auto">
          <a:xfrm>
            <a:off x="3785960" y="2514600"/>
            <a:ext cx="5358040" cy="43434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289560" y="3048000"/>
            <a:ext cx="3352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289560" y="4267200"/>
            <a:ext cx="334772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1" name="Slide Number Placeholder 6"/>
          <p:cNvSpPr>
            <a:spLocks noGrp="1"/>
          </p:cNvSpPr>
          <p:nvPr>
            <p:ph type="sldNum" sz="quarter" idx="4"/>
          </p:nvPr>
        </p:nvSpPr>
        <p:spPr>
          <a:xfrm>
            <a:off x="28956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2_CMS title1">
    <p:bg>
      <p:bgPr>
        <a:solidFill>
          <a:schemeClr val="bg1"/>
        </a:solidFill>
        <a:effectLst/>
      </p:bgPr>
    </p:bg>
    <p:spTree>
      <p:nvGrpSpPr>
        <p:cNvPr id="1" name=""/>
        <p:cNvGrpSpPr/>
        <p:nvPr/>
      </p:nvGrpSpPr>
      <p:grpSpPr>
        <a:xfrm>
          <a:off x="0" y="0"/>
          <a:ext cx="0" cy="0"/>
          <a:chOff x="0" y="0"/>
          <a:chExt cx="0" cy="0"/>
        </a:xfrm>
      </p:grpSpPr>
      <p:pic>
        <p:nvPicPr>
          <p:cNvPr id="7" name="Picture 3" descr="A group of professional men and women discussing the documents they are holding."/>
          <p:cNvPicPr>
            <a:picLocks noChangeAspect="1" noChangeArrowheads="1"/>
          </p:cNvPicPr>
          <p:nvPr/>
        </p:nvPicPr>
        <p:blipFill>
          <a:blip r:embed="rId2" cstate="print"/>
          <a:srcRect l="6069"/>
          <a:stretch>
            <a:fillRect/>
          </a:stretch>
        </p:blipFill>
        <p:spPr bwMode="auto">
          <a:xfrm>
            <a:off x="-34899" y="2438401"/>
            <a:ext cx="5354484"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486400" y="3048000"/>
            <a:ext cx="3352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562600" y="42672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5" name="Picture 14"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0"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9_CMS title1">
    <p:bg>
      <p:bgPr>
        <a:solidFill>
          <a:schemeClr val="bg1"/>
        </a:solidFill>
        <a:effectLst/>
      </p:bgPr>
    </p:bg>
    <p:spTree>
      <p:nvGrpSpPr>
        <p:cNvPr id="1" name=""/>
        <p:cNvGrpSpPr/>
        <p:nvPr/>
      </p:nvGrpSpPr>
      <p:grpSpPr>
        <a:xfrm>
          <a:off x="0" y="0"/>
          <a:ext cx="0" cy="0"/>
          <a:chOff x="0" y="0"/>
          <a:chExt cx="0" cy="0"/>
        </a:xfrm>
      </p:grpSpPr>
      <p:pic>
        <p:nvPicPr>
          <p:cNvPr id="7" name="Picture 3" descr="A team of professionals standing in a group."/>
          <p:cNvPicPr>
            <a:picLocks noChangeAspect="1" noChangeArrowheads="1"/>
          </p:cNvPicPr>
          <p:nvPr/>
        </p:nvPicPr>
        <p:blipFill>
          <a:blip r:embed="rId2" cstate="print"/>
          <a:srcRect l="7031" r="4688"/>
          <a:stretch>
            <a:fillRect/>
          </a:stretch>
        </p:blipFill>
        <p:spPr bwMode="auto">
          <a:xfrm>
            <a:off x="1055" y="2514600"/>
            <a:ext cx="5753840" cy="43434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5943600" y="3048000"/>
            <a:ext cx="2971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5943600" y="4267200"/>
            <a:ext cx="2971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pic>
        <p:nvPicPr>
          <p:cNvPr id="11" name="Picture 10"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sp>
        <p:nvSpPr>
          <p:cNvPr id="10"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6_CMS title1">
    <p:bg>
      <p:bgPr>
        <a:solidFill>
          <a:schemeClr val="bg1"/>
        </a:solidFill>
        <a:effectLst/>
      </p:bgPr>
    </p:bg>
    <p:spTree>
      <p:nvGrpSpPr>
        <p:cNvPr id="1" name=""/>
        <p:cNvGrpSpPr/>
        <p:nvPr/>
      </p:nvGrpSpPr>
      <p:grpSpPr>
        <a:xfrm>
          <a:off x="0" y="0"/>
          <a:ext cx="0" cy="0"/>
          <a:chOff x="0" y="0"/>
          <a:chExt cx="0" cy="0"/>
        </a:xfrm>
      </p:grpSpPr>
      <p:pic>
        <p:nvPicPr>
          <p:cNvPr id="7" name="Picture 3" descr="A multi-cultural family standing against a white background. The family has two children, a mom and a dad."/>
          <p:cNvPicPr>
            <a:picLocks noChangeAspect="1" noChangeArrowheads="1"/>
          </p:cNvPicPr>
          <p:nvPr/>
        </p:nvPicPr>
        <p:blipFill>
          <a:blip r:embed="rId2" cstate="print"/>
          <a:srcRect l="16406" r="24141" b="1553"/>
          <a:stretch>
            <a:fillRect/>
          </a:stretch>
        </p:blipFill>
        <p:spPr bwMode="auto">
          <a:xfrm>
            <a:off x="5463038" y="2286000"/>
            <a:ext cx="3661776" cy="4576042"/>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381000" y="3048000"/>
            <a:ext cx="48768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381000" y="4267200"/>
            <a:ext cx="48768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467360" y="6356350"/>
            <a:ext cx="204724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l"/>
            <a:fld id="{7022FF3C-310F-4809-A5BE-BC5BA8AA108D}" type="slidenum">
              <a:rPr lang="en-US" smtClean="0"/>
              <a:pPr algn="l"/>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8_CMS title1">
    <p:bg>
      <p:bgPr>
        <a:solidFill>
          <a:schemeClr val="bg1"/>
        </a:solidFill>
        <a:effectLst/>
      </p:bgPr>
    </p:bg>
    <p:spTree>
      <p:nvGrpSpPr>
        <p:cNvPr id="1" name=""/>
        <p:cNvGrpSpPr/>
        <p:nvPr/>
      </p:nvGrpSpPr>
      <p:grpSpPr>
        <a:xfrm>
          <a:off x="0" y="0"/>
          <a:ext cx="0" cy="0"/>
          <a:chOff x="0" y="0"/>
          <a:chExt cx="0" cy="0"/>
        </a:xfrm>
      </p:grpSpPr>
      <p:pic>
        <p:nvPicPr>
          <p:cNvPr id="7" name="Picture 3" descr="A young woman dressed casually with a backpack on, walking in a park."/>
          <p:cNvPicPr>
            <a:picLocks noChangeAspect="1" noChangeArrowheads="1"/>
          </p:cNvPicPr>
          <p:nvPr/>
        </p:nvPicPr>
        <p:blipFill>
          <a:blip r:embed="rId2" cstate="print"/>
          <a:srcRect l="39844" r="4687"/>
          <a:stretch>
            <a:fillRect/>
          </a:stretch>
        </p:blipFill>
        <p:spPr bwMode="auto">
          <a:xfrm>
            <a:off x="0" y="2280607"/>
            <a:ext cx="3810000" cy="4577393"/>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4343400" y="3048000"/>
            <a:ext cx="42672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4343400" y="4267200"/>
            <a:ext cx="42672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7_CMS title1">
    <p:bg>
      <p:bgPr>
        <a:solidFill>
          <a:schemeClr val="bg1"/>
        </a:solidFill>
        <a:effectLst/>
      </p:bgPr>
    </p:bg>
    <p:spTree>
      <p:nvGrpSpPr>
        <p:cNvPr id="1" name=""/>
        <p:cNvGrpSpPr/>
        <p:nvPr/>
      </p:nvGrpSpPr>
      <p:grpSpPr>
        <a:xfrm>
          <a:off x="0" y="0"/>
          <a:ext cx="0" cy="0"/>
          <a:chOff x="0" y="0"/>
          <a:chExt cx="0" cy="0"/>
        </a:xfrm>
      </p:grpSpPr>
      <p:pic>
        <p:nvPicPr>
          <p:cNvPr id="7" name="Picture 3" descr="A team of professionals standing in a group."/>
          <p:cNvPicPr>
            <a:picLocks noChangeAspect="1" noChangeArrowheads="1"/>
          </p:cNvPicPr>
          <p:nvPr/>
        </p:nvPicPr>
        <p:blipFill>
          <a:blip r:embed="rId2" cstate="print"/>
          <a:srcRect l="14062" r="7031"/>
          <a:stretch>
            <a:fillRect/>
          </a:stretch>
        </p:blipFill>
        <p:spPr bwMode="auto">
          <a:xfrm>
            <a:off x="3910920" y="2438401"/>
            <a:ext cx="5233080" cy="4419600"/>
          </a:xfrm>
          <a:prstGeom prst="rect">
            <a:avLst/>
          </a:prstGeom>
          <a:noFill/>
          <a:ln w="9525">
            <a:noFill/>
            <a:miter lim="800000"/>
            <a:headEnd/>
            <a:tailEnd/>
          </a:ln>
          <a:effectLst/>
        </p:spPr>
      </p:pic>
      <p:sp>
        <p:nvSpPr>
          <p:cNvPr id="13" name="TextBox 12"/>
          <p:cNvSpPr txBox="1"/>
          <p:nvPr/>
        </p:nvSpPr>
        <p:spPr>
          <a:xfrm>
            <a:off x="-1668146" y="4928188"/>
            <a:ext cx="184666" cy="369332"/>
          </a:xfrm>
          <a:prstGeom prst="rect">
            <a:avLst/>
          </a:prstGeom>
          <a:noFill/>
        </p:spPr>
        <p:txBody>
          <a:bodyPr wrap="none" rtlCol="0">
            <a:spAutoFit/>
          </a:bodyPr>
          <a:lstStyle/>
          <a:p>
            <a:endParaRPr lang="en-US" dirty="0"/>
          </a:p>
        </p:txBody>
      </p:sp>
      <p:sp>
        <p:nvSpPr>
          <p:cNvPr id="12" name="Title 7"/>
          <p:cNvSpPr>
            <a:spLocks noGrp="1"/>
          </p:cNvSpPr>
          <p:nvPr>
            <p:ph type="title"/>
          </p:nvPr>
        </p:nvSpPr>
        <p:spPr>
          <a:xfrm>
            <a:off x="0" y="1371600"/>
            <a:ext cx="9144000" cy="1066800"/>
          </a:xfrm>
        </p:spPr>
        <p:txBody>
          <a:bodyPr/>
          <a:lstStyle/>
          <a:p>
            <a:r>
              <a:rPr lang="en-US" smtClean="0"/>
              <a:t>Click to edit Master title style</a:t>
            </a:r>
            <a:endParaRPr lang="en-US" dirty="0"/>
          </a:p>
        </p:txBody>
      </p:sp>
      <p:sp>
        <p:nvSpPr>
          <p:cNvPr id="8" name="Text Placeholder 2"/>
          <p:cNvSpPr>
            <a:spLocks noGrp="1"/>
          </p:cNvSpPr>
          <p:nvPr>
            <p:ph type="body" sz="quarter" idx="10" hasCustomPrompt="1"/>
          </p:nvPr>
        </p:nvSpPr>
        <p:spPr>
          <a:xfrm>
            <a:off x="304800" y="3048000"/>
            <a:ext cx="3276600" cy="914400"/>
          </a:xfrm>
        </p:spPr>
        <p:txBody>
          <a:bodyPr>
            <a:normAutofit/>
          </a:bodyPr>
          <a:lstStyle>
            <a:lvl1pPr marL="0" indent="0" algn="l">
              <a:buNone/>
              <a:defRPr sz="2400" b="1" i="1">
                <a:solidFill>
                  <a:srgbClr val="084A9C"/>
                </a:solidFill>
              </a:defRPr>
            </a:lvl1pPr>
          </a:lstStyle>
          <a:p>
            <a:pPr algn="l"/>
            <a:r>
              <a:rPr lang="en-US" sz="2400" b="1" i="1" dirty="0" smtClean="0">
                <a:solidFill>
                  <a:srgbClr val="084A9C"/>
                </a:solidFill>
              </a:rPr>
              <a:t>Subtitle</a:t>
            </a:r>
          </a:p>
          <a:p>
            <a:pPr algn="l"/>
            <a:endParaRPr lang="en-US" sz="2800" b="0" i="1" dirty="0" smtClean="0">
              <a:solidFill>
                <a:srgbClr val="084A9C"/>
              </a:solidFill>
            </a:endParaRPr>
          </a:p>
        </p:txBody>
      </p:sp>
      <p:sp>
        <p:nvSpPr>
          <p:cNvPr id="9" name="Text Placeholder 2"/>
          <p:cNvSpPr>
            <a:spLocks noGrp="1"/>
          </p:cNvSpPr>
          <p:nvPr>
            <p:ph type="body" sz="quarter" idx="11" hasCustomPrompt="1"/>
          </p:nvPr>
        </p:nvSpPr>
        <p:spPr>
          <a:xfrm>
            <a:off x="304800" y="4267200"/>
            <a:ext cx="3276600" cy="838200"/>
          </a:xfrm>
        </p:spPr>
        <p:txBody>
          <a:bodyPr>
            <a:normAutofit/>
          </a:bodyPr>
          <a:lstStyle>
            <a:lvl1pPr marL="0" indent="0" algn="l">
              <a:buNone/>
              <a:defRPr sz="2400" b="1" i="1">
                <a:solidFill>
                  <a:srgbClr val="084A9C"/>
                </a:solidFill>
              </a:defRPr>
            </a:lvl1pPr>
          </a:lstStyle>
          <a:p>
            <a:pPr algn="l"/>
            <a:r>
              <a:rPr lang="en-US" sz="2400" b="0" i="1" dirty="0" smtClean="0">
                <a:solidFill>
                  <a:srgbClr val="084A9C"/>
                </a:solidFill>
              </a:rPr>
              <a:t>Presenter/Date</a:t>
            </a:r>
            <a:endParaRPr lang="en-US" sz="2800" b="0" i="1" dirty="0" smtClean="0">
              <a:solidFill>
                <a:srgbClr val="084A9C"/>
              </a:solidFill>
            </a:endParaRPr>
          </a:p>
        </p:txBody>
      </p:sp>
      <p:sp>
        <p:nvSpPr>
          <p:cNvPr id="14" name="TextBox 13"/>
          <p:cNvSpPr txBox="1"/>
          <p:nvPr userDrawn="1"/>
        </p:nvSpPr>
        <p:spPr>
          <a:xfrm>
            <a:off x="-1668146" y="4928188"/>
            <a:ext cx="184666" cy="369332"/>
          </a:xfrm>
          <a:prstGeom prst="rect">
            <a:avLst/>
          </a:prstGeom>
          <a:noFill/>
        </p:spPr>
        <p:txBody>
          <a:bodyPr wrap="none" rtlCol="0">
            <a:spAutoFit/>
          </a:bodyPr>
          <a:lstStyle/>
          <a:p>
            <a:endParaRPr lang="en-US" dirty="0"/>
          </a:p>
        </p:txBody>
      </p:sp>
      <p:pic>
        <p:nvPicPr>
          <p:cNvPr id="10" name="Picture 9" descr="The Centers for Medicare and Medicaid logo."/>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a:xfrm>
            <a:off x="152400" y="228600"/>
            <a:ext cx="2652325" cy="914400"/>
          </a:xfrm>
          <a:prstGeom prst="rect">
            <a:avLst/>
          </a:prstGeom>
        </p:spPr>
      </p:pic>
      <p:sp>
        <p:nvSpPr>
          <p:cNvPr id="15" name="Slide Number Placeholder 6"/>
          <p:cNvSpPr>
            <a:spLocks noGrp="1"/>
          </p:cNvSpPr>
          <p:nvPr>
            <p:ph type="sldNum" sz="quarter" idx="4"/>
          </p:nvPr>
        </p:nvSpPr>
        <p:spPr>
          <a:xfrm>
            <a:off x="411762"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22FF3C-310F-4809-A5BE-BC5BA8AA108D}" type="slidenum">
              <a:rPr lang="en-US" smtClean="0"/>
              <a:pPr/>
              <a:t>‹#›</a:t>
            </a:fld>
            <a:endParaRPr lang="en-US" dirty="0"/>
          </a:p>
        </p:txBody>
      </p:sp>
    </p:spTree>
    <p:extLst>
      <p:ext uri="{BB962C8B-B14F-4D97-AF65-F5344CB8AC3E}">
        <p14:creationId xmlns="" xmlns:p14="http://schemas.microsoft.com/office/powerpoint/2010/main" val="260717701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Placeholder 8"/>
          <p:cNvSpPr>
            <a:spLocks noGrp="1"/>
          </p:cNvSpPr>
          <p:nvPr>
            <p:ph type="title"/>
          </p:nvPr>
        </p:nvSpPr>
        <p:spPr>
          <a:xfrm>
            <a:off x="0" y="0"/>
            <a:ext cx="9144000" cy="1447800"/>
          </a:xfrm>
          <a:prstGeom prst="rect">
            <a:avLst/>
          </a:prstGeom>
          <a:solidFill>
            <a:srgbClr val="FFD004"/>
          </a:solidFill>
          <a:effectLst>
            <a:outerShdw dist="76200" dir="5640000" algn="tl" rotWithShape="0">
              <a:srgbClr val="084A9C"/>
            </a:outerShdw>
          </a:effectLst>
        </p:spPr>
        <p:txBody>
          <a:bodyPr vert="horz" lIns="91440" tIns="45720" rIns="91440" bIns="45720" rtlCol="0" anchor="ctr">
            <a:noAutofit/>
          </a:bodyPr>
          <a:lstStyle/>
          <a:p>
            <a:r>
              <a:rPr lang="en-US" dirty="0" smtClean="0"/>
              <a:t>Click to edit Master title style</a:t>
            </a:r>
            <a:endParaRPr lang="en-US" dirty="0"/>
          </a:p>
        </p:txBody>
      </p:sp>
      <p:sp>
        <p:nvSpPr>
          <p:cNvPr id="7" name="Slide Number Placeholder 6"/>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22FF3C-310F-4809-A5BE-BC5BA8AA108D}"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95" r:id="rId1"/>
    <p:sldLayoutId id="2147483816" r:id="rId2"/>
    <p:sldLayoutId id="2147483813" r:id="rId3"/>
    <p:sldLayoutId id="2147483814" r:id="rId4"/>
    <p:sldLayoutId id="2147483815" r:id="rId5"/>
    <p:sldLayoutId id="2147483812" r:id="rId6"/>
    <p:sldLayoutId id="2147483809" r:id="rId7"/>
    <p:sldLayoutId id="2147483811" r:id="rId8"/>
    <p:sldLayoutId id="2147483810" r:id="rId9"/>
    <p:sldLayoutId id="2147483808" r:id="rId10"/>
    <p:sldLayoutId id="2147483801" r:id="rId11"/>
    <p:sldLayoutId id="2147483807" r:id="rId12"/>
    <p:sldLayoutId id="2147483798" r:id="rId13"/>
    <p:sldLayoutId id="2147483797" r:id="rId14"/>
    <p:sldLayoutId id="2147483794" r:id="rId15"/>
    <p:sldLayoutId id="2147483799" r:id="rId16"/>
    <p:sldLayoutId id="2147483802" r:id="rId17"/>
    <p:sldLayoutId id="2147483806" r:id="rId18"/>
    <p:sldLayoutId id="2147483803" r:id="rId19"/>
    <p:sldLayoutId id="2147483804" r:id="rId20"/>
    <p:sldLayoutId id="2147483805" r:id="rId21"/>
    <p:sldLayoutId id="2147483817" r:id="rId22"/>
    <p:sldLayoutId id="2147483818" r:id="rId23"/>
  </p:sldLayoutIdLst>
  <p:timing>
    <p:tnLst>
      <p:par>
        <p:cTn id="1" dur="indefinite" restart="never" nodeType="tmRoot"/>
      </p:par>
    </p:tnLst>
  </p:timing>
  <p:hf sldNum="0" hdr="0" ftr="0" dt="0"/>
  <p:txStyles>
    <p:titleStyle>
      <a:lvl1pPr indent="0" algn="ctr" defTabSz="914400" rtl="0" eaLnBrk="1" latinLnBrk="0" hangingPunct="1">
        <a:spcBef>
          <a:spcPts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hyperlink" Target="mailto:Hospital_ODF@cms.hhs.gov" TargetMode="External"/><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hyperlink" Target="mailto:Hospital_ODF@cms.hhs.gov" TargetMode="External"/><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hyperlink" Target="http://www.accessdata.fda.gov/scripts/cder/drugsatfda/" TargetMode="External"/><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7.xml"/><Relationship Id="rId1" Type="http://schemas.openxmlformats.org/officeDocument/2006/relationships/slideLayout" Target="../slideLayouts/slideLayout22.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hyperlink" Target="https://www.cms.gov/Medicare/Coding/ICD10/2017-ICD-10-PCS-and-GEMs.html" TargetMode="External"/><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hyperlink" Target="https://www.cms.gov/Medicare/Coding/ICD10/index.html?redirect=/ICD10"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3" Type="http://schemas.openxmlformats.org/officeDocument/2006/relationships/hyperlink" Target="https://www.cms.gov/Medicare/Quality-Initiatives-Patient-Assessment-Instruments/Value-Based-Programs/MACRA-MIPS-and-APMs/MACRA-MIPS-and-APMs.html" TargetMode="External"/><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8.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1.xml"/><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21.xml"/><Relationship Id="rId5" Type="http://schemas.openxmlformats.org/officeDocument/2006/relationships/image" Target="../media/image30.emf"/><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1.xml"/><Relationship Id="rId6" Type="http://schemas.openxmlformats.org/officeDocument/2006/relationships/image" Target="../media/image39.emf"/><Relationship Id="rId5" Type="http://schemas.openxmlformats.org/officeDocument/2006/relationships/image" Target="../media/image38.png"/><Relationship Id="rId4" Type="http://schemas.openxmlformats.org/officeDocument/2006/relationships/image" Target="../media/image37.emf"/></Relationships>
</file>

<file path=ppt/slides/_rels/slide4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2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7.xml"/><Relationship Id="rId1" Type="http://schemas.openxmlformats.org/officeDocument/2006/relationships/slideLayout" Target="../slideLayouts/slideLayout21.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hyperlink" Target="https://med.noridianmedicare.com/web/jadme/contact" TargetMode="External"/><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50.xml.rels><?xml version="1.0" encoding="UTF-8" standalone="yes"?>
<Relationships xmlns="http://schemas.openxmlformats.org/package/2006/relationships"><Relationship Id="rId2" Type="http://schemas.openxmlformats.org/officeDocument/2006/relationships/hyperlink" Target="mailto:Renee.Richard@cms.hhs.gov" TargetMode="Externa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1726"/>
            <a:ext cx="9144000" cy="1066800"/>
          </a:xfrm>
        </p:spPr>
        <p:txBody>
          <a:bodyPr/>
          <a:lstStyle/>
          <a:p>
            <a:r>
              <a:rPr lang="en-US" dirty="0" smtClean="0"/>
              <a:t>CMS Updates </a:t>
            </a:r>
            <a:endParaRPr lang="en-US" dirty="0"/>
          </a:p>
        </p:txBody>
      </p:sp>
      <p:sp>
        <p:nvSpPr>
          <p:cNvPr id="3" name="Text Placeholder 2"/>
          <p:cNvSpPr>
            <a:spLocks noGrp="1"/>
          </p:cNvSpPr>
          <p:nvPr>
            <p:ph type="body" sz="quarter" idx="10"/>
          </p:nvPr>
        </p:nvSpPr>
        <p:spPr>
          <a:xfrm>
            <a:off x="4981575" y="3067050"/>
            <a:ext cx="3733800" cy="914400"/>
          </a:xfrm>
        </p:spPr>
        <p:txBody>
          <a:bodyPr>
            <a:noAutofit/>
          </a:bodyPr>
          <a:lstStyle/>
          <a:p>
            <a:pPr algn="ctr"/>
            <a:r>
              <a:rPr lang="en-US" sz="4000" dirty="0" smtClean="0">
                <a:latin typeface="+mj-lt"/>
              </a:rPr>
              <a:t>MAPAM</a:t>
            </a:r>
          </a:p>
          <a:p>
            <a:pPr algn="ctr"/>
            <a:r>
              <a:rPr lang="en-US" sz="2800" dirty="0" smtClean="0">
                <a:latin typeface="+mj-lt"/>
              </a:rPr>
              <a:t>September 15, 2016</a:t>
            </a:r>
            <a:endParaRPr lang="en-US" sz="2800" dirty="0">
              <a:latin typeface="+mj-lt"/>
            </a:endParaRPr>
          </a:p>
        </p:txBody>
      </p:sp>
      <p:sp>
        <p:nvSpPr>
          <p:cNvPr id="4" name="Text Placeholder 3"/>
          <p:cNvSpPr>
            <a:spLocks noGrp="1"/>
          </p:cNvSpPr>
          <p:nvPr>
            <p:ph type="body" sz="quarter" idx="11"/>
          </p:nvPr>
        </p:nvSpPr>
        <p:spPr>
          <a:xfrm>
            <a:off x="4953000" y="5446594"/>
            <a:ext cx="3733800" cy="838200"/>
          </a:xfrm>
        </p:spPr>
        <p:txBody>
          <a:bodyPr>
            <a:normAutofit lnSpcReduction="10000"/>
          </a:bodyPr>
          <a:lstStyle/>
          <a:p>
            <a:r>
              <a:rPr lang="en-US" dirty="0" smtClean="0">
                <a:latin typeface="+mj-lt"/>
              </a:rPr>
              <a:t>Renee Richard</a:t>
            </a:r>
          </a:p>
          <a:p>
            <a:r>
              <a:rPr lang="en-US" dirty="0" smtClean="0">
                <a:latin typeface="+mj-lt"/>
              </a:rPr>
              <a:t>CMS RO </a:t>
            </a:r>
            <a:r>
              <a:rPr lang="en-US" sz="2200" dirty="0" smtClean="0">
                <a:latin typeface="+mj-lt"/>
              </a:rPr>
              <a:t>1</a:t>
            </a:r>
            <a:endParaRPr lang="en-US" sz="2200" dirty="0">
              <a:latin typeface="+mj-lt"/>
            </a:endParaRPr>
          </a:p>
        </p:txBody>
      </p:sp>
    </p:spTree>
    <p:extLst>
      <p:ext uri="{BB962C8B-B14F-4D97-AF65-F5344CB8AC3E}">
        <p14:creationId xmlns="" xmlns:p14="http://schemas.microsoft.com/office/powerpoint/2010/main" val="40714359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2" y="0"/>
            <a:ext cx="9144000" cy="1447800"/>
          </a:xfrm>
        </p:spPr>
        <p:txBody>
          <a:bodyPr/>
          <a:lstStyle/>
          <a:p>
            <a:r>
              <a:rPr lang="en-US" sz="4000" dirty="0">
                <a:latin typeface="+mj-lt"/>
              </a:rPr>
              <a:t>Round 2 </a:t>
            </a:r>
            <a:r>
              <a:rPr lang="en-US" sz="4000" dirty="0" err="1">
                <a:latin typeface="+mj-lt"/>
              </a:rPr>
              <a:t>Recompete</a:t>
            </a:r>
            <a:r>
              <a:rPr lang="en-US" sz="4000" dirty="0">
                <a:latin typeface="+mj-lt"/>
              </a:rPr>
              <a:t> Products</a:t>
            </a:r>
            <a:br>
              <a:rPr lang="en-US" sz="4000" dirty="0">
                <a:latin typeface="+mj-lt"/>
              </a:rPr>
            </a:br>
            <a:r>
              <a:rPr lang="en-US" sz="4000" dirty="0">
                <a:latin typeface="+mj-lt"/>
              </a:rPr>
              <a:t>7/1/16-12/31/18</a:t>
            </a:r>
          </a:p>
        </p:txBody>
      </p:sp>
      <p:pic>
        <p:nvPicPr>
          <p:cNvPr id="4" name="Picture 3"/>
          <p:cNvPicPr>
            <a:picLocks noChangeAspect="1"/>
          </p:cNvPicPr>
          <p:nvPr/>
        </p:nvPicPr>
        <p:blipFill>
          <a:blip r:embed="rId3" cstate="print"/>
          <a:stretch>
            <a:fillRect/>
          </a:stretch>
        </p:blipFill>
        <p:spPr>
          <a:xfrm>
            <a:off x="457200" y="1447800"/>
            <a:ext cx="8443692" cy="4883306"/>
          </a:xfrm>
          <a:prstGeom prst="rect">
            <a:avLst/>
          </a:prstGeom>
        </p:spPr>
      </p:pic>
      <p:sp>
        <p:nvSpPr>
          <p:cNvPr id="3" name="Text Placeholder 2"/>
          <p:cNvSpPr>
            <a:spLocks noGrp="1"/>
          </p:cNvSpPr>
          <p:nvPr>
            <p:ph type="body" idx="1"/>
          </p:nvPr>
        </p:nvSpPr>
        <p:spPr>
          <a:xfrm>
            <a:off x="457200" y="1447800"/>
            <a:ext cx="8229600" cy="4678363"/>
          </a:xfrm>
        </p:spPr>
        <p:txBody>
          <a:bodyPr/>
          <a:lstStyle/>
          <a:p>
            <a:endParaRPr lang="en-US" dirty="0"/>
          </a:p>
        </p:txBody>
      </p:sp>
    </p:spTree>
    <p:extLst>
      <p:ext uri="{BB962C8B-B14F-4D97-AF65-F5344CB8AC3E}">
        <p14:creationId xmlns="" xmlns:p14="http://schemas.microsoft.com/office/powerpoint/2010/main" val="2000509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2"/>
                </a:solidFill>
              </a:rPr>
              <a:t>Partial Hospitalization Program (PHP)</a:t>
            </a:r>
            <a:endParaRPr lang="en-US" dirty="0">
              <a:solidFill>
                <a:schemeClr val="tx2"/>
              </a:solidFill>
            </a:endParaRPr>
          </a:p>
        </p:txBody>
      </p:sp>
    </p:spTree>
    <p:extLst>
      <p:ext uri="{BB962C8B-B14F-4D97-AF65-F5344CB8AC3E}">
        <p14:creationId xmlns="" xmlns:p14="http://schemas.microsoft.com/office/powerpoint/2010/main" val="2117654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latin typeface="+mj-lt"/>
              </a:rPr>
              <a:t>Enforcement of the PHP 20 Hours Per Week Billing Requirement</a:t>
            </a:r>
          </a:p>
          <a:p>
            <a:r>
              <a:rPr lang="en-US" sz="2800" dirty="0">
                <a:latin typeface="+mj-lt"/>
              </a:rPr>
              <a:t>Patients admitted to a PHP must be under the care of a physician who certifies the need for partial hospitalization and </a:t>
            </a:r>
            <a:r>
              <a:rPr lang="en-US" sz="2800" b="1" dirty="0">
                <a:latin typeface="+mj-lt"/>
              </a:rPr>
              <a:t>require a minimum of 20 hours per week of therapeutic services</a:t>
            </a:r>
            <a:r>
              <a:rPr lang="en-US" sz="2800" dirty="0">
                <a:latin typeface="+mj-lt"/>
              </a:rPr>
              <a:t>, as evidenced by their plan of care</a:t>
            </a:r>
            <a:r>
              <a:rPr lang="en-US" sz="2800" dirty="0" smtClean="0">
                <a:latin typeface="+mj-lt"/>
              </a:rPr>
              <a:t>.</a:t>
            </a:r>
          </a:p>
          <a:p>
            <a:r>
              <a:rPr lang="en-US" sz="2800" dirty="0" smtClean="0">
                <a:latin typeface="+mj-lt"/>
              </a:rPr>
              <a:t>Requirement to submit weekly claims</a:t>
            </a:r>
          </a:p>
          <a:p>
            <a:r>
              <a:rPr lang="en-US" sz="2800" dirty="0" smtClean="0">
                <a:latin typeface="+mj-lt"/>
              </a:rPr>
              <a:t>EDITS ON HOLD</a:t>
            </a:r>
            <a:endParaRPr lang="en-US" sz="2800" dirty="0">
              <a:latin typeface="+mj-lt"/>
            </a:endParaRPr>
          </a:p>
        </p:txBody>
      </p:sp>
      <p:sp>
        <p:nvSpPr>
          <p:cNvPr id="3" name="Title 2"/>
          <p:cNvSpPr>
            <a:spLocks noGrp="1"/>
          </p:cNvSpPr>
          <p:nvPr>
            <p:ph type="title"/>
          </p:nvPr>
        </p:nvSpPr>
        <p:spPr/>
        <p:txBody>
          <a:bodyPr/>
          <a:lstStyle/>
          <a:p>
            <a:r>
              <a:rPr lang="en-US" dirty="0" smtClean="0">
                <a:solidFill>
                  <a:schemeClr val="tx2"/>
                </a:solidFill>
              </a:rPr>
              <a:t>MLM SE1607</a:t>
            </a:r>
            <a:endParaRPr lang="en-US" dirty="0">
              <a:solidFill>
                <a:schemeClr val="tx2"/>
              </a:solidFill>
            </a:endParaRPr>
          </a:p>
        </p:txBody>
      </p:sp>
    </p:spTree>
    <p:extLst>
      <p:ext uri="{BB962C8B-B14F-4D97-AF65-F5344CB8AC3E}">
        <p14:creationId xmlns="" xmlns:p14="http://schemas.microsoft.com/office/powerpoint/2010/main" val="761458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The best place to send questions is:</a:t>
            </a:r>
          </a:p>
          <a:p>
            <a:pPr marL="0" indent="0">
              <a:buNone/>
            </a:pPr>
            <a:r>
              <a:rPr lang="en-US" dirty="0"/>
              <a:t> </a:t>
            </a:r>
          </a:p>
          <a:p>
            <a:r>
              <a:rPr lang="en-US" u="sng" dirty="0" smtClean="0">
                <a:solidFill>
                  <a:schemeClr val="tx2"/>
                </a:solidFill>
                <a:hlinkClick r:id="rId3"/>
              </a:rPr>
              <a:t>Hospital_ODF@cms.hhs.gov</a:t>
            </a:r>
            <a:endParaRPr lang="en-US" dirty="0">
              <a:solidFill>
                <a:schemeClr val="tx2"/>
              </a:solidFill>
            </a:endParaRPr>
          </a:p>
          <a:p>
            <a:endParaRPr lang="en-US" dirty="0"/>
          </a:p>
        </p:txBody>
      </p:sp>
      <p:sp>
        <p:nvSpPr>
          <p:cNvPr id="3" name="Title 2"/>
          <p:cNvSpPr>
            <a:spLocks noGrp="1"/>
          </p:cNvSpPr>
          <p:nvPr>
            <p:ph type="title"/>
          </p:nvPr>
        </p:nvSpPr>
        <p:spPr/>
        <p:txBody>
          <a:bodyPr/>
          <a:lstStyle/>
          <a:p>
            <a:r>
              <a:rPr lang="en-US" dirty="0" smtClean="0">
                <a:solidFill>
                  <a:schemeClr val="tx2"/>
                </a:solidFill>
              </a:rPr>
              <a:t>PHP 20 Hours Per Week Editing</a:t>
            </a:r>
            <a:endParaRPr lang="en-US" dirty="0">
              <a:solidFill>
                <a:schemeClr val="tx2"/>
              </a:solidFill>
            </a:endParaRPr>
          </a:p>
        </p:txBody>
      </p:sp>
    </p:spTree>
    <p:extLst>
      <p:ext uri="{BB962C8B-B14F-4D97-AF65-F5344CB8AC3E}">
        <p14:creationId xmlns="" xmlns:p14="http://schemas.microsoft.com/office/powerpoint/2010/main" val="908696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Partial Hospitalization Program (PHP) Rate Setting</a:t>
            </a:r>
            <a:br>
              <a:rPr lang="en-US" dirty="0"/>
            </a:br>
            <a:endParaRPr lang="en-US" dirty="0"/>
          </a:p>
        </p:txBody>
      </p:sp>
      <p:sp>
        <p:nvSpPr>
          <p:cNvPr id="3" name="Text Placeholder 2"/>
          <p:cNvSpPr>
            <a:spLocks noGrp="1"/>
          </p:cNvSpPr>
          <p:nvPr>
            <p:ph type="body" idx="1"/>
          </p:nvPr>
        </p:nvSpPr>
        <p:spPr/>
        <p:txBody>
          <a:bodyPr>
            <a:normAutofit/>
          </a:bodyPr>
          <a:lstStyle/>
          <a:p>
            <a:r>
              <a:rPr lang="en-US" sz="2000" dirty="0" smtClean="0">
                <a:latin typeface="+mj-lt"/>
              </a:rPr>
              <a:t>The </a:t>
            </a:r>
            <a:r>
              <a:rPr lang="en-US" sz="2000" dirty="0">
                <a:latin typeface="+mj-lt"/>
              </a:rPr>
              <a:t>CY 2017 OPPS/ASC proposed rule proposes to update Medicare payment rates for PHP services furnished in hospital outpatient departments and Community Mental Health Centers (CMHCs). </a:t>
            </a:r>
          </a:p>
          <a:p>
            <a:endParaRPr lang="en-US" sz="2000" dirty="0" smtClean="0">
              <a:latin typeface="+mj-lt"/>
            </a:endParaRPr>
          </a:p>
          <a:p>
            <a:pPr marL="0" indent="0">
              <a:buNone/>
            </a:pPr>
            <a:r>
              <a:rPr lang="en-US" sz="2000" b="1" dirty="0" smtClean="0">
                <a:latin typeface="+mj-lt"/>
              </a:rPr>
              <a:t>Update </a:t>
            </a:r>
            <a:r>
              <a:rPr lang="en-US" sz="2000" b="1" dirty="0">
                <a:latin typeface="+mj-lt"/>
              </a:rPr>
              <a:t>to PHP Per Diem Costs</a:t>
            </a:r>
          </a:p>
          <a:p>
            <a:r>
              <a:rPr lang="en-US" sz="2000" dirty="0">
                <a:latin typeface="+mj-lt"/>
              </a:rPr>
              <a:t>The CY 2017 OPPS/ASC proposed rule proposes to replace the existing two-tiered APC structure for PHPs with a single APC by provider type for providing three or more services per day.  </a:t>
            </a:r>
            <a:endParaRPr lang="en-US" sz="2000" dirty="0" smtClean="0">
              <a:latin typeface="+mj-lt"/>
            </a:endParaRPr>
          </a:p>
          <a:p>
            <a:r>
              <a:rPr lang="en-US" sz="2000" dirty="0" smtClean="0">
                <a:latin typeface="+mj-lt"/>
              </a:rPr>
              <a:t>These </a:t>
            </a:r>
            <a:r>
              <a:rPr lang="en-US" sz="2000" dirty="0">
                <a:latin typeface="+mj-lt"/>
              </a:rPr>
              <a:t>proposed changes would provide more predictable PHP per diems, particularly given the small number of CMHCs, and would generate more appropriate payments for these services by avoiding the cost inversions that hospital-based PHPs experienced in the CY 2016 OPPS/ASC final rule with comment period.</a:t>
            </a:r>
          </a:p>
          <a:p>
            <a:endParaRPr lang="en-US" dirty="0"/>
          </a:p>
        </p:txBody>
      </p:sp>
    </p:spTree>
    <p:extLst>
      <p:ext uri="{BB962C8B-B14F-4D97-AF65-F5344CB8AC3E}">
        <p14:creationId xmlns="" xmlns:p14="http://schemas.microsoft.com/office/powerpoint/2010/main" val="3764257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solidFill>
                  <a:schemeClr val="tx2"/>
                </a:solidFill>
              </a:rPr>
              <a:t>Modifier JW</a:t>
            </a:r>
            <a:endParaRPr lang="en-US" dirty="0">
              <a:solidFill>
                <a:schemeClr val="tx2"/>
              </a:solidFill>
            </a:endParaRPr>
          </a:p>
        </p:txBody>
      </p:sp>
    </p:spTree>
    <p:extLst>
      <p:ext uri="{BB962C8B-B14F-4D97-AF65-F5344CB8AC3E}">
        <p14:creationId xmlns="" xmlns:p14="http://schemas.microsoft.com/office/powerpoint/2010/main" val="738882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3999" cy="1447800"/>
          </a:xfrm>
        </p:spPr>
        <p:txBody>
          <a:bodyPr lIns="182880"/>
          <a:lstStyle/>
          <a:p>
            <a:pPr algn="l"/>
            <a:r>
              <a:rPr lang="en-US" sz="3600" dirty="0" smtClean="0">
                <a:latin typeface="+mj-lt"/>
              </a:rPr>
              <a:t>JW </a:t>
            </a:r>
            <a:r>
              <a:rPr lang="en-US" sz="3600" dirty="0">
                <a:latin typeface="+mj-lt"/>
              </a:rPr>
              <a:t>Modifier: Drug amount discarded/not </a:t>
            </a:r>
            <a:r>
              <a:rPr lang="en-US" sz="3600" dirty="0" smtClean="0">
                <a:latin typeface="+mj-lt"/>
              </a:rPr>
              <a:t>              administered </a:t>
            </a:r>
            <a:r>
              <a:rPr lang="en-US" sz="3600" dirty="0">
                <a:latin typeface="+mj-lt"/>
              </a:rPr>
              <a:t>to any </a:t>
            </a:r>
            <a:r>
              <a:rPr lang="en-US" sz="3600" dirty="0" smtClean="0">
                <a:latin typeface="+mj-lt"/>
              </a:rPr>
              <a:t>patient </a:t>
            </a:r>
            <a:endParaRPr lang="en-US" sz="3600" dirty="0">
              <a:latin typeface="+mj-lt"/>
            </a:endParaRPr>
          </a:p>
        </p:txBody>
      </p:sp>
      <p:sp>
        <p:nvSpPr>
          <p:cNvPr id="3" name="Text Placeholder 2"/>
          <p:cNvSpPr>
            <a:spLocks noGrp="1"/>
          </p:cNvSpPr>
          <p:nvPr>
            <p:ph type="body" idx="1"/>
          </p:nvPr>
        </p:nvSpPr>
        <p:spPr>
          <a:xfrm>
            <a:off x="533400" y="1847850"/>
            <a:ext cx="8229600" cy="4525963"/>
          </a:xfrm>
        </p:spPr>
        <p:txBody>
          <a:bodyPr>
            <a:normAutofit/>
          </a:bodyPr>
          <a:lstStyle/>
          <a:p>
            <a:r>
              <a:rPr lang="en-US" sz="2800" dirty="0" smtClean="0">
                <a:latin typeface="+mj-lt"/>
              </a:rPr>
              <a:t>CR9603- Dated April 29, 2016</a:t>
            </a:r>
          </a:p>
          <a:p>
            <a:pPr lvl="1"/>
            <a:r>
              <a:rPr lang="en-US" sz="1800" dirty="0" smtClean="0">
                <a:latin typeface="+mj-lt"/>
              </a:rPr>
              <a:t>Effective for DOS on/or after July 1, 2016</a:t>
            </a:r>
          </a:p>
          <a:p>
            <a:r>
              <a:rPr lang="en-US" sz="2800" dirty="0" smtClean="0">
                <a:latin typeface="+mj-lt"/>
              </a:rPr>
              <a:t>CR9603- Dated June 9, 2016 Trans. 3538</a:t>
            </a:r>
          </a:p>
          <a:p>
            <a:pPr lvl="1"/>
            <a:r>
              <a:rPr lang="en-US" sz="1800" dirty="0" smtClean="0">
                <a:latin typeface="+mj-lt"/>
              </a:rPr>
              <a:t>Effective for DOS on/or after January 1, 2017</a:t>
            </a:r>
          </a:p>
          <a:p>
            <a:pPr lvl="1"/>
            <a:r>
              <a:rPr lang="en-US" sz="1800" dirty="0" smtClean="0">
                <a:latin typeface="+mj-lt"/>
              </a:rPr>
              <a:t>Date of Service</a:t>
            </a:r>
          </a:p>
          <a:p>
            <a:pPr lvl="1"/>
            <a:r>
              <a:rPr lang="en-US" sz="1900" dirty="0" smtClean="0">
                <a:latin typeface="+mj-lt"/>
              </a:rPr>
              <a:t>“Whether the drug is Separately Payable” </a:t>
            </a:r>
          </a:p>
          <a:p>
            <a:pPr lvl="1"/>
            <a:r>
              <a:rPr lang="en-US" sz="1900" dirty="0" smtClean="0">
                <a:latin typeface="+mj-lt"/>
              </a:rPr>
              <a:t>Applies to Status J &amp; K Drugs</a:t>
            </a:r>
          </a:p>
          <a:p>
            <a:pPr lvl="1"/>
            <a:r>
              <a:rPr lang="en-US" sz="1900" dirty="0" smtClean="0">
                <a:latin typeface="+mj-lt"/>
              </a:rPr>
              <a:t>Does not apply to Status N Drugs</a:t>
            </a:r>
          </a:p>
          <a:p>
            <a:pPr lvl="1"/>
            <a:r>
              <a:rPr lang="en-US" sz="1900" dirty="0" smtClean="0">
                <a:latin typeface="+mj-lt"/>
              </a:rPr>
              <a:t>Not required in the inpatient setting</a:t>
            </a:r>
          </a:p>
          <a:p>
            <a:endParaRPr lang="en-US" dirty="0" smtClean="0">
              <a:latin typeface="+mj-lt"/>
            </a:endParaRPr>
          </a:p>
          <a:p>
            <a:r>
              <a:rPr lang="en-US" sz="2800" dirty="0" smtClean="0">
                <a:latin typeface="+mj-lt"/>
              </a:rPr>
              <a:t>Get </a:t>
            </a:r>
            <a:r>
              <a:rPr lang="en-US" sz="2800" dirty="0">
                <a:latin typeface="+mj-lt"/>
              </a:rPr>
              <a:t>all questions into the </a:t>
            </a:r>
            <a:r>
              <a:rPr lang="en-US" sz="2800" dirty="0" smtClean="0">
                <a:latin typeface="+mj-lt"/>
              </a:rPr>
              <a:t>HODP email </a:t>
            </a:r>
            <a:r>
              <a:rPr lang="en-US" dirty="0">
                <a:latin typeface="+mj-lt"/>
              </a:rPr>
              <a:t> </a:t>
            </a:r>
            <a:endParaRPr lang="en-US" dirty="0" smtClean="0">
              <a:latin typeface="+mj-lt"/>
            </a:endParaRPr>
          </a:p>
          <a:p>
            <a:pPr marL="0" indent="0" algn="ctr">
              <a:buNone/>
            </a:pPr>
            <a:r>
              <a:rPr lang="en-US" b="1" u="sng" dirty="0" smtClean="0">
                <a:solidFill>
                  <a:srgbClr val="FF0000"/>
                </a:solidFill>
                <a:latin typeface="+mj-lt"/>
                <a:hlinkClick r:id="rId3"/>
              </a:rPr>
              <a:t>Hospital_ODF@cms.hhs.gov</a:t>
            </a:r>
            <a:endParaRPr lang="en-US" b="1" dirty="0" smtClean="0">
              <a:solidFill>
                <a:srgbClr val="FF0000"/>
              </a:solidFill>
              <a:latin typeface="+mj-lt"/>
            </a:endParaRPr>
          </a:p>
          <a:p>
            <a:pPr marL="0" indent="0">
              <a:buNone/>
            </a:pPr>
            <a:endParaRPr lang="en-US" dirty="0"/>
          </a:p>
          <a:p>
            <a:endParaRPr lang="en-US" dirty="0"/>
          </a:p>
        </p:txBody>
      </p:sp>
    </p:spTree>
    <p:extLst>
      <p:ext uri="{BB962C8B-B14F-4D97-AF65-F5344CB8AC3E}">
        <p14:creationId xmlns="" xmlns:p14="http://schemas.microsoft.com/office/powerpoint/2010/main" val="4023434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800" dirty="0">
                <a:latin typeface="+mj-lt"/>
              </a:rPr>
              <a:t>Medicare Program JW Modifier: Drug/Biological Amount Discarded/Not Administered To Any Patient </a:t>
            </a:r>
            <a:r>
              <a:rPr lang="en-US" sz="2800" dirty="0" smtClean="0">
                <a:latin typeface="+mj-lt"/>
              </a:rPr>
              <a:t>                 Frequently </a:t>
            </a:r>
            <a:r>
              <a:rPr lang="en-US" sz="2800" dirty="0">
                <a:latin typeface="+mj-lt"/>
              </a:rPr>
              <a:t>Asked Questions</a:t>
            </a:r>
          </a:p>
        </p:txBody>
      </p:sp>
      <p:sp>
        <p:nvSpPr>
          <p:cNvPr id="3" name="Text Placeholder 2"/>
          <p:cNvSpPr>
            <a:spLocks noGrp="1"/>
          </p:cNvSpPr>
          <p:nvPr>
            <p:ph type="body" idx="1"/>
          </p:nvPr>
        </p:nvSpPr>
        <p:spPr>
          <a:xfrm>
            <a:off x="298580" y="1447800"/>
            <a:ext cx="8388220" cy="4678363"/>
          </a:xfrm>
        </p:spPr>
        <p:txBody>
          <a:bodyPr>
            <a:normAutofit fontScale="92500" lnSpcReduction="20000"/>
          </a:bodyPr>
          <a:lstStyle/>
          <a:p>
            <a:endParaRPr lang="en-US" dirty="0"/>
          </a:p>
          <a:p>
            <a:r>
              <a:rPr lang="en-US" sz="2800" dirty="0" smtClean="0">
                <a:latin typeface="+mj-lt"/>
              </a:rPr>
              <a:t>Effective </a:t>
            </a:r>
            <a:r>
              <a:rPr lang="en-US" sz="2800" dirty="0">
                <a:latin typeface="+mj-lt"/>
              </a:rPr>
              <a:t>January 1, 2017, providers and suppliers are required to report the JW modifier on Part B drug claims for discarded drugs and biologicals. </a:t>
            </a:r>
            <a:endParaRPr lang="en-US" sz="2800" dirty="0" smtClean="0">
              <a:latin typeface="+mj-lt"/>
            </a:endParaRPr>
          </a:p>
          <a:p>
            <a:r>
              <a:rPr lang="en-US" sz="2800" dirty="0" smtClean="0">
                <a:latin typeface="+mj-lt"/>
              </a:rPr>
              <a:t>Must </a:t>
            </a:r>
            <a:r>
              <a:rPr lang="en-US" sz="2800" dirty="0">
                <a:latin typeface="+mj-lt"/>
              </a:rPr>
              <a:t>document the amount of discarded drugs or </a:t>
            </a:r>
            <a:r>
              <a:rPr lang="en-US" sz="2800" dirty="0" smtClean="0">
                <a:latin typeface="+mj-lt"/>
              </a:rPr>
              <a:t>biologicals </a:t>
            </a:r>
            <a:r>
              <a:rPr lang="en-US" sz="2800" dirty="0">
                <a:latin typeface="+mj-lt"/>
              </a:rPr>
              <a:t>in Medicare beneficiaries’ medical records</a:t>
            </a:r>
            <a:r>
              <a:rPr lang="en-US" sz="2800" dirty="0" smtClean="0">
                <a:latin typeface="+mj-lt"/>
              </a:rPr>
              <a:t>.</a:t>
            </a:r>
          </a:p>
          <a:p>
            <a:endParaRPr lang="en-US" sz="2800" dirty="0">
              <a:latin typeface="+mj-lt"/>
            </a:endParaRPr>
          </a:p>
          <a:p>
            <a:pPr>
              <a:spcAft>
                <a:spcPts val="600"/>
              </a:spcAft>
            </a:pPr>
            <a:r>
              <a:rPr lang="en-US" sz="2800" dirty="0" smtClean="0">
                <a:latin typeface="+mj-lt"/>
              </a:rPr>
              <a:t>The </a:t>
            </a:r>
            <a:r>
              <a:rPr lang="en-US" sz="2800" b="1" dirty="0">
                <a:latin typeface="+mj-lt"/>
              </a:rPr>
              <a:t>JW modifier </a:t>
            </a:r>
            <a:r>
              <a:rPr lang="en-US" sz="2800" dirty="0">
                <a:latin typeface="+mj-lt"/>
              </a:rPr>
              <a:t>is a </a:t>
            </a:r>
            <a:r>
              <a:rPr lang="en-US" sz="2800" dirty="0" smtClean="0">
                <a:latin typeface="+mj-lt"/>
              </a:rPr>
              <a:t>HCPCS </a:t>
            </a:r>
            <a:r>
              <a:rPr lang="en-US" sz="2800" dirty="0">
                <a:latin typeface="+mj-lt"/>
              </a:rPr>
              <a:t>Level II modifier used on a Medicare Part B drug claim to report the amount of drug or biological (hereafter referred to as drug) that is discarded and eligible for payment under the discarded drug policy. </a:t>
            </a:r>
            <a:endParaRPr lang="en-US" sz="2800" dirty="0" smtClean="0">
              <a:latin typeface="+mj-lt"/>
            </a:endParaRPr>
          </a:p>
          <a:p>
            <a:pPr lvl="1"/>
            <a:r>
              <a:rPr lang="en-US" sz="2600" dirty="0" smtClean="0">
                <a:latin typeface="+mj-lt"/>
              </a:rPr>
              <a:t>The </a:t>
            </a:r>
            <a:r>
              <a:rPr lang="en-US" sz="2600" dirty="0">
                <a:latin typeface="+mj-lt"/>
              </a:rPr>
              <a:t>modifier shall only be used for drugs in single dose or single use packaging.</a:t>
            </a:r>
          </a:p>
        </p:txBody>
      </p:sp>
    </p:spTree>
    <p:extLst>
      <p:ext uri="{BB962C8B-B14F-4D97-AF65-F5344CB8AC3E}">
        <p14:creationId xmlns="" xmlns:p14="http://schemas.microsoft.com/office/powerpoint/2010/main" val="33519400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Medicare Part B Payment Policy for Discarded Drugs</a:t>
            </a:r>
            <a:endParaRPr lang="en-US" sz="3200" dirty="0">
              <a:latin typeface="+mj-lt"/>
            </a:endParaRPr>
          </a:p>
        </p:txBody>
      </p:sp>
      <p:sp>
        <p:nvSpPr>
          <p:cNvPr id="3" name="Text Placeholder 2"/>
          <p:cNvSpPr>
            <a:spLocks noGrp="1"/>
          </p:cNvSpPr>
          <p:nvPr>
            <p:ph type="body" idx="1"/>
          </p:nvPr>
        </p:nvSpPr>
        <p:spPr>
          <a:xfrm>
            <a:off x="298580" y="1600200"/>
            <a:ext cx="8602824" cy="4987212"/>
          </a:xfrm>
        </p:spPr>
        <p:txBody>
          <a:bodyPr>
            <a:normAutofit/>
          </a:bodyPr>
          <a:lstStyle/>
          <a:p>
            <a:r>
              <a:rPr lang="en-US" sz="2800" dirty="0" smtClean="0">
                <a:latin typeface="+mj-lt"/>
              </a:rPr>
              <a:t>Pay </a:t>
            </a:r>
            <a:r>
              <a:rPr lang="en-US" sz="2800" dirty="0">
                <a:latin typeface="+mj-lt"/>
              </a:rPr>
              <a:t>for the amount of drug that has been administered to a beneficiary </a:t>
            </a:r>
            <a:endParaRPr lang="en-US" sz="2800" dirty="0" smtClean="0">
              <a:latin typeface="+mj-lt"/>
            </a:endParaRPr>
          </a:p>
          <a:p>
            <a:r>
              <a:rPr lang="en-US" sz="2800" dirty="0" smtClean="0">
                <a:latin typeface="+mj-lt"/>
              </a:rPr>
              <a:t>Also pay </a:t>
            </a:r>
            <a:r>
              <a:rPr lang="en-US" sz="2800" dirty="0">
                <a:latin typeface="+mj-lt"/>
              </a:rPr>
              <a:t>for the amount of drug that has been discarded, up to the amount that is indicated on the vial or package label</a:t>
            </a:r>
            <a:r>
              <a:rPr lang="en-US" sz="2800" dirty="0" smtClean="0">
                <a:latin typeface="+mj-lt"/>
              </a:rPr>
              <a:t>.</a:t>
            </a:r>
          </a:p>
          <a:p>
            <a:r>
              <a:rPr lang="en-US" sz="2800" dirty="0" smtClean="0">
                <a:latin typeface="+mj-lt"/>
              </a:rPr>
              <a:t>Discarded </a:t>
            </a:r>
            <a:r>
              <a:rPr lang="en-US" sz="2800" dirty="0">
                <a:latin typeface="+mj-lt"/>
              </a:rPr>
              <a:t>drug amount </a:t>
            </a:r>
            <a:r>
              <a:rPr lang="en-US" sz="2800" dirty="0" smtClean="0">
                <a:latin typeface="+mj-lt"/>
              </a:rPr>
              <a:t>- </a:t>
            </a:r>
            <a:r>
              <a:rPr lang="en-US" sz="2800" dirty="0">
                <a:latin typeface="+mj-lt"/>
              </a:rPr>
              <a:t>the amount of a single use vial or other single use package that remains after administering a dose/quantity of the drug to a Medicare beneficiary</a:t>
            </a:r>
            <a:r>
              <a:rPr lang="en-US" sz="2800" dirty="0" smtClean="0">
                <a:latin typeface="+mj-lt"/>
              </a:rPr>
              <a:t>.</a:t>
            </a:r>
          </a:p>
          <a:p>
            <a:pPr lvl="1"/>
            <a:r>
              <a:rPr lang="en-US" sz="2400" dirty="0" smtClean="0">
                <a:latin typeface="+mj-lt"/>
              </a:rPr>
              <a:t>Medicare Claims Processing Manual, Chapter 17, section 40.1</a:t>
            </a:r>
            <a:endParaRPr lang="en-US" sz="2400" dirty="0">
              <a:latin typeface="+mj-lt"/>
            </a:endParaRPr>
          </a:p>
        </p:txBody>
      </p:sp>
    </p:spTree>
    <p:extLst>
      <p:ext uri="{BB962C8B-B14F-4D97-AF65-F5344CB8AC3E}">
        <p14:creationId xmlns="" xmlns:p14="http://schemas.microsoft.com/office/powerpoint/2010/main" val="39522353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 which settings is the JW modifier required?</a:t>
            </a:r>
          </a:p>
        </p:txBody>
      </p:sp>
      <p:sp>
        <p:nvSpPr>
          <p:cNvPr id="3" name="Text Placeholder 2"/>
          <p:cNvSpPr>
            <a:spLocks noGrp="1"/>
          </p:cNvSpPr>
          <p:nvPr>
            <p:ph type="body" idx="1"/>
          </p:nvPr>
        </p:nvSpPr>
        <p:spPr>
          <a:xfrm>
            <a:off x="377890" y="1637521"/>
            <a:ext cx="8388220" cy="5080519"/>
          </a:xfrm>
        </p:spPr>
        <p:txBody>
          <a:bodyPr>
            <a:normAutofit/>
          </a:bodyPr>
          <a:lstStyle/>
          <a:p>
            <a:r>
              <a:rPr lang="en-US" sz="2800" dirty="0" smtClean="0">
                <a:latin typeface="+mj-lt"/>
              </a:rPr>
              <a:t>Policy </a:t>
            </a:r>
            <a:r>
              <a:rPr lang="en-US" sz="2800" dirty="0">
                <a:latin typeface="+mj-lt"/>
              </a:rPr>
              <a:t>applies to providers and suppliers who buy and bill </a:t>
            </a:r>
            <a:r>
              <a:rPr lang="en-US" sz="2800" dirty="0" smtClean="0">
                <a:latin typeface="+mj-lt"/>
              </a:rPr>
              <a:t>drugs </a:t>
            </a:r>
            <a:r>
              <a:rPr lang="en-US" sz="2800" dirty="0">
                <a:latin typeface="+mj-lt"/>
              </a:rPr>
              <a:t>and is intended to track discarded amounts of drugs that occur as a result of the preparation of a drug dose for administration to a beneficiary. </a:t>
            </a:r>
            <a:endParaRPr lang="en-US" sz="2800" dirty="0" smtClean="0">
              <a:latin typeface="+mj-lt"/>
            </a:endParaRPr>
          </a:p>
          <a:p>
            <a:r>
              <a:rPr lang="en-US" sz="2800" dirty="0" smtClean="0">
                <a:latin typeface="+mj-lt"/>
              </a:rPr>
              <a:t>We </a:t>
            </a:r>
            <a:r>
              <a:rPr lang="en-US" sz="2800" dirty="0">
                <a:latin typeface="+mj-lt"/>
              </a:rPr>
              <a:t>anticipate that the JW modifier will be used mostly in the physician’s office and hospital outpatient settings for beneficiaries who receive drugs incident to physicians’ services. </a:t>
            </a:r>
            <a:endParaRPr lang="en-US" sz="2800" dirty="0" smtClean="0">
              <a:latin typeface="+mj-lt"/>
            </a:endParaRPr>
          </a:p>
          <a:p>
            <a:r>
              <a:rPr lang="en-US" sz="2800" dirty="0" smtClean="0">
                <a:latin typeface="+mj-lt"/>
              </a:rPr>
              <a:t>Applies </a:t>
            </a:r>
            <a:r>
              <a:rPr lang="en-US" sz="2800" dirty="0">
                <a:latin typeface="+mj-lt"/>
              </a:rPr>
              <a:t>to Critical Access Hospitals (CAHs) since drugs are separately payable in the CAH setting.</a:t>
            </a:r>
          </a:p>
        </p:txBody>
      </p:sp>
    </p:spTree>
    <p:extLst>
      <p:ext uri="{BB962C8B-B14F-4D97-AF65-F5344CB8AC3E}">
        <p14:creationId xmlns="" xmlns:p14="http://schemas.microsoft.com/office/powerpoint/2010/main" val="38623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mj-lt"/>
              </a:rPr>
              <a:t>Updates</a:t>
            </a:r>
            <a:endParaRPr lang="en-US" sz="4800" dirty="0">
              <a:latin typeface="+mj-lt"/>
            </a:endParaRPr>
          </a:p>
        </p:txBody>
      </p:sp>
      <p:sp>
        <p:nvSpPr>
          <p:cNvPr id="3" name="Text Placeholder 2"/>
          <p:cNvSpPr>
            <a:spLocks noGrp="1"/>
          </p:cNvSpPr>
          <p:nvPr>
            <p:ph type="body" idx="1"/>
          </p:nvPr>
        </p:nvSpPr>
        <p:spPr/>
        <p:txBody>
          <a:bodyPr>
            <a:normAutofit/>
          </a:bodyPr>
          <a:lstStyle/>
          <a:p>
            <a:r>
              <a:rPr lang="en-US" sz="3200" dirty="0" smtClean="0">
                <a:latin typeface="+mj-lt"/>
              </a:rPr>
              <a:t>ICD-10 Recent Updates</a:t>
            </a:r>
          </a:p>
          <a:p>
            <a:r>
              <a:rPr lang="en-US" sz="3200" dirty="0">
                <a:latin typeface="+mj-lt"/>
              </a:rPr>
              <a:t>DMEPOS CB R2 </a:t>
            </a:r>
            <a:r>
              <a:rPr lang="en-US" sz="3200" dirty="0" err="1" smtClean="0">
                <a:latin typeface="+mj-lt"/>
              </a:rPr>
              <a:t>Recompete</a:t>
            </a:r>
            <a:endParaRPr lang="en-US" sz="3200" dirty="0" smtClean="0">
              <a:latin typeface="+mj-lt"/>
            </a:endParaRPr>
          </a:p>
          <a:p>
            <a:r>
              <a:rPr lang="en-US" sz="3200" dirty="0">
                <a:latin typeface="+mj-lt"/>
              </a:rPr>
              <a:t>Partial Hospitalization (PHP) Update</a:t>
            </a:r>
          </a:p>
          <a:p>
            <a:r>
              <a:rPr lang="en-US" sz="3200" dirty="0" smtClean="0">
                <a:latin typeface="+mj-lt"/>
              </a:rPr>
              <a:t>Modifier JW</a:t>
            </a:r>
          </a:p>
          <a:p>
            <a:r>
              <a:rPr lang="en-US" sz="3200" dirty="0" smtClean="0">
                <a:latin typeface="+mj-lt"/>
              </a:rPr>
              <a:t>Quality Payment Program (QPP)Update – MACRA</a:t>
            </a:r>
          </a:p>
          <a:p>
            <a:r>
              <a:rPr lang="en-US" sz="3200" dirty="0">
                <a:latin typeface="+mj-lt"/>
              </a:rPr>
              <a:t>CMS Innovation and Health Care Delivery System Reform</a:t>
            </a:r>
            <a:endParaRPr lang="en-US" sz="3200" dirty="0" smtClean="0">
              <a:latin typeface="+mj-lt"/>
            </a:endParaRPr>
          </a:p>
          <a:p>
            <a:endParaRPr lang="en-US" sz="3200" dirty="0">
              <a:latin typeface="+mj-lt"/>
            </a:endParaRPr>
          </a:p>
          <a:p>
            <a:endParaRPr lang="en-US" sz="3200" dirty="0" smtClean="0">
              <a:latin typeface="+mj-lt"/>
            </a:endParaRPr>
          </a:p>
          <a:p>
            <a:endParaRPr lang="en-US" sz="2400" dirty="0" smtClean="0">
              <a:latin typeface="+mn-lt"/>
            </a:endParaRPr>
          </a:p>
          <a:p>
            <a:endParaRPr lang="en-US" sz="2400" dirty="0">
              <a:latin typeface="+mn-lt"/>
            </a:endParaRPr>
          </a:p>
        </p:txBody>
      </p:sp>
    </p:spTree>
    <p:extLst>
      <p:ext uri="{BB962C8B-B14F-4D97-AF65-F5344CB8AC3E}">
        <p14:creationId xmlns="" xmlns:p14="http://schemas.microsoft.com/office/powerpoint/2010/main" val="2537066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In which settings is the JW modifier required?</a:t>
            </a:r>
          </a:p>
        </p:txBody>
      </p:sp>
      <p:sp>
        <p:nvSpPr>
          <p:cNvPr id="3" name="Text Placeholder 2"/>
          <p:cNvSpPr>
            <a:spLocks noGrp="1"/>
          </p:cNvSpPr>
          <p:nvPr>
            <p:ph type="body" idx="1"/>
          </p:nvPr>
        </p:nvSpPr>
        <p:spPr/>
        <p:txBody>
          <a:bodyPr>
            <a:normAutofit/>
          </a:bodyPr>
          <a:lstStyle/>
          <a:p>
            <a:r>
              <a:rPr lang="en-US" sz="2800" dirty="0" smtClean="0">
                <a:latin typeface="+mj-lt"/>
              </a:rPr>
              <a:t>Does not apply to drugs </a:t>
            </a:r>
            <a:r>
              <a:rPr lang="en-US" sz="2800" dirty="0">
                <a:latin typeface="+mj-lt"/>
              </a:rPr>
              <a:t>or biologicals administered in a Rural Health Clinic (RHC) or a Federally Qualified Health Center (FQHC). </a:t>
            </a:r>
            <a:r>
              <a:rPr lang="en-US" sz="2800" dirty="0" smtClean="0">
                <a:latin typeface="+mj-lt"/>
              </a:rPr>
              <a:t> </a:t>
            </a:r>
          </a:p>
          <a:p>
            <a:pPr lvl="1"/>
            <a:r>
              <a:rPr lang="en-US" sz="2600" dirty="0">
                <a:latin typeface="+mj-lt"/>
              </a:rPr>
              <a:t>Exceptions are </a:t>
            </a:r>
            <a:r>
              <a:rPr lang="en-US" sz="2600" dirty="0" smtClean="0">
                <a:latin typeface="+mj-lt"/>
              </a:rPr>
              <a:t>the </a:t>
            </a:r>
            <a:r>
              <a:rPr lang="en-US" sz="2600" dirty="0">
                <a:latin typeface="+mj-lt"/>
              </a:rPr>
              <a:t>influenza, pneumococcal, and Hepatitis B vaccines which are paid separately at cost through an RHC’s or FQHC’s cost report and not via a claim.</a:t>
            </a:r>
            <a:endParaRPr lang="en-US" sz="2600" dirty="0" smtClean="0">
              <a:latin typeface="+mj-lt"/>
            </a:endParaRPr>
          </a:p>
          <a:p>
            <a:r>
              <a:rPr lang="en-US" sz="2800" dirty="0" smtClean="0">
                <a:latin typeface="+mj-lt"/>
              </a:rPr>
              <a:t>Not </a:t>
            </a:r>
            <a:r>
              <a:rPr lang="en-US" sz="2800" dirty="0">
                <a:latin typeface="+mj-lt"/>
              </a:rPr>
              <a:t>intended for use on claims for hospital inpatient admissions that are billed under the Inpatient Prospective Payment System.</a:t>
            </a:r>
          </a:p>
        </p:txBody>
      </p:sp>
    </p:spTree>
    <p:extLst>
      <p:ext uri="{BB962C8B-B14F-4D97-AF65-F5344CB8AC3E}">
        <p14:creationId xmlns="" xmlns:p14="http://schemas.microsoft.com/office/powerpoint/2010/main" val="29548351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To which drugs does the policy apply?</a:t>
            </a:r>
            <a:br>
              <a:rPr lang="en-US" sz="3600" dirty="0">
                <a:latin typeface="+mj-lt"/>
              </a:rPr>
            </a:br>
            <a:endParaRPr lang="en-US" sz="3600" dirty="0">
              <a:latin typeface="+mj-lt"/>
            </a:endParaRPr>
          </a:p>
        </p:txBody>
      </p:sp>
      <p:sp>
        <p:nvSpPr>
          <p:cNvPr id="3" name="Text Placeholder 2"/>
          <p:cNvSpPr>
            <a:spLocks noGrp="1"/>
          </p:cNvSpPr>
          <p:nvPr>
            <p:ph type="body" idx="1"/>
          </p:nvPr>
        </p:nvSpPr>
        <p:spPr>
          <a:xfrm>
            <a:off x="347472" y="1600200"/>
            <a:ext cx="8553932" cy="5080518"/>
          </a:xfrm>
        </p:spPr>
        <p:txBody>
          <a:bodyPr>
            <a:normAutofit/>
          </a:bodyPr>
          <a:lstStyle/>
          <a:p>
            <a:r>
              <a:rPr lang="en-US" sz="2600" dirty="0">
                <a:latin typeface="+mj-lt"/>
              </a:rPr>
              <a:t>Modifier policy applies to all separately payable Part B drugs that are designated as single-use or single dose on the FDA-approved label or package insert</a:t>
            </a:r>
          </a:p>
          <a:p>
            <a:r>
              <a:rPr lang="en-US" sz="2600" dirty="0" smtClean="0">
                <a:latin typeface="+mj-lt"/>
              </a:rPr>
              <a:t>All </a:t>
            </a:r>
            <a:r>
              <a:rPr lang="en-US" sz="2600" dirty="0">
                <a:latin typeface="+mj-lt"/>
              </a:rPr>
              <a:t>separately payable drugs assigned status indicators G (Pass-Through Drugs and Biologicals) or K (</a:t>
            </a:r>
            <a:r>
              <a:rPr lang="en-US" sz="2600" dirty="0" err="1">
                <a:latin typeface="+mj-lt"/>
              </a:rPr>
              <a:t>Nonpass</a:t>
            </a:r>
            <a:r>
              <a:rPr lang="en-US" sz="2600" dirty="0">
                <a:latin typeface="+mj-lt"/>
              </a:rPr>
              <a:t>-Through Drugs and </a:t>
            </a:r>
            <a:r>
              <a:rPr lang="en-US" sz="2600" dirty="0" err="1">
                <a:latin typeface="+mj-lt"/>
              </a:rPr>
              <a:t>Nonimplantable</a:t>
            </a:r>
            <a:r>
              <a:rPr lang="en-US" sz="2600" dirty="0">
                <a:latin typeface="+mj-lt"/>
              </a:rPr>
              <a:t> Biologicals, Including Therapeutic Radiopharmaceuticals) under the OPPS for which there is an unused or discarded amount</a:t>
            </a:r>
            <a:r>
              <a:rPr lang="en-US" sz="2600" dirty="0" smtClean="0">
                <a:latin typeface="+mj-lt"/>
              </a:rPr>
              <a:t>. </a:t>
            </a:r>
          </a:p>
          <a:p>
            <a:pPr lvl="1"/>
            <a:r>
              <a:rPr lang="en-US" sz="2400" dirty="0" smtClean="0">
                <a:latin typeface="+mj-lt"/>
              </a:rPr>
              <a:t>This includes those administered in the operating room to hospital outpatients</a:t>
            </a:r>
          </a:p>
          <a:p>
            <a:r>
              <a:rPr lang="en-US" sz="2800" dirty="0">
                <a:latin typeface="+mj-lt"/>
              </a:rPr>
              <a:t>Package inserts are available on the FDA website at: </a:t>
            </a:r>
            <a:r>
              <a:rPr lang="en-US" sz="2800" dirty="0">
                <a:latin typeface="+mj-lt"/>
                <a:hlinkClick r:id="rId3"/>
              </a:rPr>
              <a:t>      </a:t>
            </a:r>
            <a:r>
              <a:rPr lang="en-US" sz="2400" dirty="0">
                <a:hlinkClick r:id="rId3"/>
              </a:rPr>
              <a:t>http://www.accessdata.fda.gov/scripts/cder/drugsatfda/</a:t>
            </a:r>
            <a:endParaRPr lang="en-US" sz="2400" dirty="0"/>
          </a:p>
          <a:p>
            <a:endParaRPr lang="en-US" sz="2400" dirty="0"/>
          </a:p>
          <a:p>
            <a:endParaRPr lang="en-US" sz="2400" dirty="0" smtClean="0">
              <a:latin typeface="+mj-lt"/>
            </a:endParaRPr>
          </a:p>
          <a:p>
            <a:endParaRPr lang="en-US" sz="2400" dirty="0">
              <a:latin typeface="+mj-lt"/>
            </a:endParaRPr>
          </a:p>
        </p:txBody>
      </p:sp>
    </p:spTree>
    <p:extLst>
      <p:ext uri="{BB962C8B-B14F-4D97-AF65-F5344CB8AC3E}">
        <p14:creationId xmlns="" xmlns:p14="http://schemas.microsoft.com/office/powerpoint/2010/main" val="17860653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Modifier JW</a:t>
            </a:r>
            <a:endParaRPr lang="en-US" sz="3600" dirty="0">
              <a:latin typeface="+mj-lt"/>
            </a:endParaRPr>
          </a:p>
        </p:txBody>
      </p:sp>
      <p:sp>
        <p:nvSpPr>
          <p:cNvPr id="3" name="Text Placeholder 2"/>
          <p:cNvSpPr>
            <a:spLocks noGrp="1"/>
          </p:cNvSpPr>
          <p:nvPr>
            <p:ph type="body" idx="1"/>
          </p:nvPr>
        </p:nvSpPr>
        <p:spPr>
          <a:xfrm>
            <a:off x="457199" y="1600200"/>
            <a:ext cx="8369559" cy="4968551"/>
          </a:xfrm>
        </p:spPr>
        <p:txBody>
          <a:bodyPr/>
          <a:lstStyle/>
          <a:p>
            <a:pPr marL="0" indent="0">
              <a:buNone/>
            </a:pPr>
            <a:endParaRPr lang="en-US" dirty="0" smtClean="0"/>
          </a:p>
          <a:p>
            <a:pPr marL="342900" lvl="1" indent="-342900">
              <a:buFont typeface="Arial" pitchFamily="34" charset="0"/>
              <a:buChar char="•"/>
            </a:pPr>
            <a:r>
              <a:rPr lang="en-US" dirty="0" smtClean="0">
                <a:latin typeface="+mj-lt"/>
                <a:cs typeface="Segoe UI Light"/>
              </a:rPr>
              <a:t>Not appropriate </a:t>
            </a:r>
            <a:r>
              <a:rPr lang="en-US" dirty="0">
                <a:latin typeface="+mj-lt"/>
                <a:cs typeface="Segoe UI Light"/>
              </a:rPr>
              <a:t>for drugs that are from multiple dose vials or </a:t>
            </a:r>
            <a:r>
              <a:rPr lang="en-US" dirty="0" smtClean="0">
                <a:latin typeface="+mj-lt"/>
                <a:cs typeface="Segoe UI Light"/>
              </a:rPr>
              <a:t>package</a:t>
            </a:r>
          </a:p>
          <a:p>
            <a:pPr marL="342900" lvl="1" indent="-342900">
              <a:buFont typeface="Arial" pitchFamily="34" charset="0"/>
              <a:buChar char="•"/>
            </a:pPr>
            <a:r>
              <a:rPr lang="en-US" dirty="0" smtClean="0">
                <a:latin typeface="+mj-lt"/>
                <a:cs typeface="Segoe UI Light"/>
              </a:rPr>
              <a:t>Not </a:t>
            </a:r>
            <a:r>
              <a:rPr lang="en-US" dirty="0">
                <a:latin typeface="+mj-lt"/>
              </a:rPr>
              <a:t>required for Drugs that are not separately payable, such as packaged OPPS </a:t>
            </a:r>
            <a:r>
              <a:rPr lang="en-US" dirty="0" smtClean="0">
                <a:latin typeface="+mj-lt"/>
              </a:rPr>
              <a:t>drugs</a:t>
            </a:r>
            <a:endParaRPr lang="en-US" dirty="0">
              <a:latin typeface="+mj-lt"/>
            </a:endParaRPr>
          </a:p>
          <a:p>
            <a:pPr marL="342900" lvl="1" indent="-342900">
              <a:buFont typeface="Arial" pitchFamily="34" charset="0"/>
              <a:buChar char="•"/>
            </a:pPr>
            <a:r>
              <a:rPr lang="en-US" dirty="0" smtClean="0">
                <a:latin typeface="+mj-lt"/>
                <a:cs typeface="Segoe UI Light"/>
              </a:rPr>
              <a:t>Not required </a:t>
            </a:r>
            <a:r>
              <a:rPr lang="en-US" dirty="0">
                <a:latin typeface="+mj-lt"/>
              </a:rPr>
              <a:t>Drugs paid under the Part B drug Competitive Acquisition Program (CAP). </a:t>
            </a:r>
            <a:endParaRPr lang="en-US" dirty="0" smtClean="0">
              <a:latin typeface="+mj-lt"/>
            </a:endParaRPr>
          </a:p>
          <a:p>
            <a:pPr marL="742950" lvl="2" indent="-342900"/>
            <a:r>
              <a:rPr lang="en-US" dirty="0" smtClean="0">
                <a:latin typeface="+mj-lt"/>
              </a:rPr>
              <a:t>The </a:t>
            </a:r>
            <a:r>
              <a:rPr lang="en-US" dirty="0">
                <a:latin typeface="+mj-lt"/>
              </a:rPr>
              <a:t>CAP remains on hold and there is no current list of CAP medications</a:t>
            </a:r>
            <a:endParaRPr lang="en-US" dirty="0">
              <a:latin typeface="+mj-lt"/>
              <a:cs typeface="Segoe UI Light"/>
            </a:endParaRPr>
          </a:p>
          <a:p>
            <a:endParaRPr lang="en-US" dirty="0"/>
          </a:p>
        </p:txBody>
      </p:sp>
    </p:spTree>
    <p:extLst>
      <p:ext uri="{BB962C8B-B14F-4D97-AF65-F5344CB8AC3E}">
        <p14:creationId xmlns="" xmlns:p14="http://schemas.microsoft.com/office/powerpoint/2010/main" val="2576876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Additional JW </a:t>
            </a:r>
            <a:r>
              <a:rPr lang="en-US" sz="3600" dirty="0">
                <a:latin typeface="+mj-lt"/>
              </a:rPr>
              <a:t>modifier </a:t>
            </a:r>
            <a:r>
              <a:rPr lang="en-US" sz="3600" dirty="0" smtClean="0">
                <a:latin typeface="+mj-lt"/>
              </a:rPr>
              <a:t>Information</a:t>
            </a:r>
            <a:endParaRPr lang="en-US" sz="3600" dirty="0">
              <a:latin typeface="+mj-lt"/>
            </a:endParaRPr>
          </a:p>
        </p:txBody>
      </p:sp>
      <p:sp>
        <p:nvSpPr>
          <p:cNvPr id="3" name="Text Placeholder 2"/>
          <p:cNvSpPr>
            <a:spLocks noGrp="1"/>
          </p:cNvSpPr>
          <p:nvPr>
            <p:ph type="body" idx="1"/>
          </p:nvPr>
        </p:nvSpPr>
        <p:spPr>
          <a:xfrm>
            <a:off x="146304" y="1591056"/>
            <a:ext cx="8851392" cy="5266944"/>
          </a:xfrm>
        </p:spPr>
        <p:txBody>
          <a:bodyPr>
            <a:normAutofit/>
          </a:bodyPr>
          <a:lstStyle/>
          <a:p>
            <a:r>
              <a:rPr lang="en-US" sz="2800" dirty="0">
                <a:latin typeface="+mj-lt"/>
              </a:rPr>
              <a:t>Does the JW modifier apply to drug overfill?</a:t>
            </a:r>
          </a:p>
          <a:p>
            <a:pPr lvl="1"/>
            <a:r>
              <a:rPr lang="en-US" sz="2600" dirty="0" smtClean="0">
                <a:latin typeface="+mj-lt"/>
              </a:rPr>
              <a:t>JW </a:t>
            </a:r>
            <a:r>
              <a:rPr lang="en-US" sz="2600" dirty="0">
                <a:latin typeface="+mj-lt"/>
              </a:rPr>
              <a:t>modifier must not be used to report overfill wastage</a:t>
            </a:r>
            <a:r>
              <a:rPr lang="en-US" sz="2600" dirty="0" smtClean="0">
                <a:latin typeface="+mj-lt"/>
              </a:rPr>
              <a:t>.</a:t>
            </a:r>
          </a:p>
          <a:p>
            <a:pPr marL="457200" lvl="1" indent="0">
              <a:buNone/>
            </a:pPr>
            <a:endParaRPr lang="en-US" sz="2600" dirty="0" smtClean="0">
              <a:latin typeface="+mj-lt"/>
            </a:endParaRPr>
          </a:p>
          <a:p>
            <a:r>
              <a:rPr lang="en-US" sz="2800" dirty="0">
                <a:latin typeface="+mj-lt"/>
              </a:rPr>
              <a:t>Is the JW modifier applicable when the dose administered is less than the HCPCS billing unit</a:t>
            </a:r>
            <a:r>
              <a:rPr lang="en-US" sz="2800" dirty="0" smtClean="0">
                <a:latin typeface="+mj-lt"/>
              </a:rPr>
              <a:t>?</a:t>
            </a:r>
          </a:p>
          <a:p>
            <a:pPr lvl="1"/>
            <a:r>
              <a:rPr lang="en-US" sz="2600" dirty="0">
                <a:latin typeface="+mj-lt"/>
              </a:rPr>
              <a:t>CMS does not use fractional billing units to pay for Part B drugs. Therefore, the JW modifier should not be used when the actual dose of the drug administered is less than the HCPCS billing unit</a:t>
            </a:r>
            <a:r>
              <a:rPr lang="en-US" sz="2600" dirty="0" smtClean="0">
                <a:latin typeface="+mj-lt"/>
              </a:rPr>
              <a:t>.</a:t>
            </a:r>
          </a:p>
        </p:txBody>
      </p:sp>
    </p:spTree>
    <p:extLst>
      <p:ext uri="{BB962C8B-B14F-4D97-AF65-F5344CB8AC3E}">
        <p14:creationId xmlns="" xmlns:p14="http://schemas.microsoft.com/office/powerpoint/2010/main" val="197613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Additional JW Modifier Information</a:t>
            </a:r>
            <a:endParaRPr lang="en-US" sz="3600" dirty="0">
              <a:latin typeface="+mj-lt"/>
            </a:endParaRPr>
          </a:p>
        </p:txBody>
      </p:sp>
      <p:sp>
        <p:nvSpPr>
          <p:cNvPr id="3" name="Text Placeholder 2"/>
          <p:cNvSpPr>
            <a:spLocks noGrp="1"/>
          </p:cNvSpPr>
          <p:nvPr>
            <p:ph type="body" idx="1"/>
          </p:nvPr>
        </p:nvSpPr>
        <p:spPr>
          <a:xfrm>
            <a:off x="457200" y="1600200"/>
            <a:ext cx="8229600" cy="5257800"/>
          </a:xfrm>
        </p:spPr>
        <p:txBody>
          <a:bodyPr>
            <a:normAutofit/>
          </a:bodyPr>
          <a:lstStyle/>
          <a:p>
            <a:r>
              <a:rPr lang="en-US" sz="2800" dirty="0" smtClean="0">
                <a:latin typeface="+mj-lt"/>
              </a:rPr>
              <a:t>3-day/1-day </a:t>
            </a:r>
            <a:r>
              <a:rPr lang="en-US" sz="2800" dirty="0">
                <a:latin typeface="+mj-lt"/>
              </a:rPr>
              <a:t>payment window </a:t>
            </a:r>
            <a:r>
              <a:rPr lang="en-US" sz="2800" dirty="0" smtClean="0">
                <a:latin typeface="+mj-lt"/>
              </a:rPr>
              <a:t>applies</a:t>
            </a:r>
          </a:p>
          <a:p>
            <a:pPr lvl="1"/>
            <a:r>
              <a:rPr lang="en-US" sz="2600" dirty="0" smtClean="0">
                <a:latin typeface="+mj-lt"/>
              </a:rPr>
              <a:t>All </a:t>
            </a:r>
            <a:r>
              <a:rPr lang="en-US" sz="2600" dirty="0">
                <a:latin typeface="+mj-lt"/>
              </a:rPr>
              <a:t>hospital outpatient services (and associated charges), including drugs and biologicals, furnished to a beneficiary during the 3 days/1day prior to the beneficiary’s inpatient admission are treated as inpatient services and must be included on the claim for the inpatient admission</a:t>
            </a:r>
            <a:r>
              <a:rPr lang="en-US" dirty="0">
                <a:latin typeface="+mj-lt"/>
              </a:rPr>
              <a:t>.</a:t>
            </a:r>
            <a:endParaRPr lang="en-US" dirty="0" smtClean="0">
              <a:latin typeface="+mj-lt"/>
            </a:endParaRPr>
          </a:p>
          <a:p>
            <a:endParaRPr lang="en-US" sz="2800" dirty="0">
              <a:latin typeface="+mj-lt"/>
            </a:endParaRPr>
          </a:p>
          <a:p>
            <a:r>
              <a:rPr lang="en-US" sz="2600" dirty="0" smtClean="0">
                <a:latin typeface="+mj-lt"/>
              </a:rPr>
              <a:t>Providers </a:t>
            </a:r>
            <a:r>
              <a:rPr lang="en-US" sz="2600" dirty="0">
                <a:latin typeface="+mj-lt"/>
              </a:rPr>
              <a:t>and suppliers may report the JW modifier prior to January 1, 2017.</a:t>
            </a:r>
          </a:p>
          <a:p>
            <a:endParaRPr lang="en-US" dirty="0"/>
          </a:p>
        </p:txBody>
      </p:sp>
    </p:spTree>
    <p:extLst>
      <p:ext uri="{BB962C8B-B14F-4D97-AF65-F5344CB8AC3E}">
        <p14:creationId xmlns="" xmlns:p14="http://schemas.microsoft.com/office/powerpoint/2010/main" val="36692004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JW Modifier Billing Guidelines</a:t>
            </a:r>
            <a:endParaRPr lang="en-US" sz="3600" dirty="0">
              <a:latin typeface="+mj-lt"/>
            </a:endParaRPr>
          </a:p>
        </p:txBody>
      </p:sp>
      <p:sp>
        <p:nvSpPr>
          <p:cNvPr id="3" name="Text Placeholder 2"/>
          <p:cNvSpPr>
            <a:spLocks noGrp="1"/>
          </p:cNvSpPr>
          <p:nvPr>
            <p:ph type="body" idx="1"/>
          </p:nvPr>
        </p:nvSpPr>
        <p:spPr>
          <a:xfrm>
            <a:off x="365760" y="1600200"/>
            <a:ext cx="8558784" cy="4855464"/>
          </a:xfrm>
        </p:spPr>
        <p:txBody>
          <a:bodyPr>
            <a:noAutofit/>
          </a:bodyPr>
          <a:lstStyle/>
          <a:p>
            <a:r>
              <a:rPr lang="en-US" sz="2600" dirty="0">
                <a:latin typeface="+mj-lt"/>
              </a:rPr>
              <a:t>The drug discarded should be billed on a separate line with the JW modifier. The unit field should reflect the amount of drug discarded</a:t>
            </a:r>
            <a:r>
              <a:rPr lang="en-US" sz="2600" dirty="0" smtClean="0">
                <a:latin typeface="+mj-lt"/>
              </a:rPr>
              <a:t>.</a:t>
            </a:r>
          </a:p>
          <a:p>
            <a:r>
              <a:rPr lang="en-US" sz="2600" dirty="0" smtClean="0">
                <a:latin typeface="+mj-lt"/>
              </a:rPr>
              <a:t>The </a:t>
            </a:r>
            <a:r>
              <a:rPr lang="en-US" sz="2600" dirty="0">
                <a:latin typeface="+mj-lt"/>
              </a:rPr>
              <a:t>modifier, billed on a separate line, will provide payment for the amount of discarded drug or biological. </a:t>
            </a:r>
            <a:endParaRPr lang="en-US" sz="2600" dirty="0" smtClean="0">
              <a:latin typeface="+mj-lt"/>
            </a:endParaRPr>
          </a:p>
          <a:p>
            <a:r>
              <a:rPr lang="en-US" sz="2600" dirty="0" smtClean="0">
                <a:latin typeface="+mj-lt"/>
              </a:rPr>
              <a:t>Example:  </a:t>
            </a:r>
            <a:r>
              <a:rPr lang="en-US" sz="2600" b="1" dirty="0" smtClean="0">
                <a:solidFill>
                  <a:schemeClr val="accent1">
                    <a:lumMod val="50000"/>
                  </a:schemeClr>
                </a:solidFill>
                <a:latin typeface="+mj-lt"/>
              </a:rPr>
              <a:t>A </a:t>
            </a:r>
            <a:r>
              <a:rPr lang="en-US" sz="2600" b="1" dirty="0">
                <a:solidFill>
                  <a:schemeClr val="accent1">
                    <a:lumMod val="50000"/>
                  </a:schemeClr>
                </a:solidFill>
                <a:latin typeface="+mj-lt"/>
              </a:rPr>
              <a:t>single use vial that is labeled to contain 100 units of a drug has 95 units administered to the patient and 5 units discarded. The 95 unit dose is billed on one line, while the discarded 5 units may be billed on another line by using the JW modifier. </a:t>
            </a:r>
            <a:endParaRPr lang="en-US" sz="2600" b="1" dirty="0" smtClean="0">
              <a:solidFill>
                <a:schemeClr val="accent1">
                  <a:lumMod val="50000"/>
                </a:schemeClr>
              </a:solidFill>
              <a:latin typeface="+mj-lt"/>
            </a:endParaRPr>
          </a:p>
          <a:p>
            <a:r>
              <a:rPr lang="en-US" sz="2800" dirty="0" smtClean="0">
                <a:latin typeface="+mj-lt"/>
              </a:rPr>
              <a:t>Both </a:t>
            </a:r>
            <a:r>
              <a:rPr lang="en-US" sz="2800" dirty="0">
                <a:latin typeface="+mj-lt"/>
              </a:rPr>
              <a:t>line items would be processed for payment.</a:t>
            </a:r>
          </a:p>
        </p:txBody>
      </p:sp>
    </p:spTree>
    <p:extLst>
      <p:ext uri="{BB962C8B-B14F-4D97-AF65-F5344CB8AC3E}">
        <p14:creationId xmlns="" xmlns:p14="http://schemas.microsoft.com/office/powerpoint/2010/main" val="37018758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JW Modifier Billing Guidelines</a:t>
            </a:r>
          </a:p>
        </p:txBody>
      </p:sp>
      <p:sp>
        <p:nvSpPr>
          <p:cNvPr id="3" name="Text Placeholder 2"/>
          <p:cNvSpPr>
            <a:spLocks noGrp="1"/>
          </p:cNvSpPr>
          <p:nvPr>
            <p:ph type="body" idx="1"/>
          </p:nvPr>
        </p:nvSpPr>
        <p:spPr/>
        <p:txBody>
          <a:bodyPr>
            <a:normAutofit/>
          </a:bodyPr>
          <a:lstStyle/>
          <a:p>
            <a:r>
              <a:rPr lang="en-US" sz="2800" dirty="0">
                <a:latin typeface="+mj-lt"/>
              </a:rPr>
              <a:t>When using the JW modifier, should the dollar amount be included on the wastage line or should the line reflect units only</a:t>
            </a:r>
            <a:r>
              <a:rPr lang="en-US" sz="2800" dirty="0" smtClean="0">
                <a:latin typeface="+mj-lt"/>
              </a:rPr>
              <a:t>?</a:t>
            </a:r>
          </a:p>
          <a:p>
            <a:r>
              <a:rPr lang="en-US" sz="2800" dirty="0">
                <a:latin typeface="+mj-lt"/>
              </a:rPr>
              <a:t>General billing rules may require a charge be included on each line on the claim. Also, each MAC that processes claims may have specific billing policies or guidance for certain items or services where there is not national billing guidance from CMS. </a:t>
            </a:r>
            <a:endParaRPr lang="en-US" sz="2800" dirty="0" smtClean="0">
              <a:latin typeface="+mj-lt"/>
            </a:endParaRPr>
          </a:p>
          <a:p>
            <a:r>
              <a:rPr lang="en-US" sz="2800" dirty="0" smtClean="0">
                <a:latin typeface="+mj-lt"/>
              </a:rPr>
              <a:t>Please </a:t>
            </a:r>
            <a:r>
              <a:rPr lang="en-US" sz="2800" dirty="0">
                <a:latin typeface="+mj-lt"/>
              </a:rPr>
              <a:t>contact your local MAC for further billing information.</a:t>
            </a:r>
          </a:p>
        </p:txBody>
      </p:sp>
    </p:spTree>
    <p:extLst>
      <p:ext uri="{BB962C8B-B14F-4D97-AF65-F5344CB8AC3E}">
        <p14:creationId xmlns="" xmlns:p14="http://schemas.microsoft.com/office/powerpoint/2010/main" val="12166540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44677"/>
          </a:xfrm>
          <a:prstGeom prst="rect">
            <a:avLst/>
          </a:prstGeom>
          <a:blipFill>
            <a:blip r:embed="rId3" cstate="print"/>
            <a:stretch>
              <a:fillRect/>
            </a:stretch>
          </a:blipFill>
        </p:spPr>
        <p:txBody>
          <a:bodyPr wrap="square" lIns="0" tIns="0" rIns="0" bIns="0" rtlCol="0"/>
          <a:lstStyle/>
          <a:p>
            <a:endParaRPr dirty="0"/>
          </a:p>
        </p:txBody>
      </p:sp>
      <p:sp>
        <p:nvSpPr>
          <p:cNvPr id="3" name="object 3"/>
          <p:cNvSpPr/>
          <p:nvPr/>
        </p:nvSpPr>
        <p:spPr>
          <a:xfrm>
            <a:off x="6934200" y="5638800"/>
            <a:ext cx="2047748" cy="923968"/>
          </a:xfrm>
          <a:prstGeom prst="rect">
            <a:avLst/>
          </a:prstGeom>
          <a:blipFill>
            <a:blip r:embed="rId4" cstate="print"/>
            <a:stretch>
              <a:fillRect/>
            </a:stretch>
          </a:blipFill>
        </p:spPr>
        <p:txBody>
          <a:bodyPr wrap="square" lIns="0" tIns="0" rIns="0" bIns="0" rtlCol="0"/>
          <a:lstStyle/>
          <a:p>
            <a:endParaRPr dirty="0"/>
          </a:p>
        </p:txBody>
      </p:sp>
      <p:sp>
        <p:nvSpPr>
          <p:cNvPr id="4" name="object 4"/>
          <p:cNvSpPr/>
          <p:nvPr/>
        </p:nvSpPr>
        <p:spPr>
          <a:xfrm>
            <a:off x="685800" y="914400"/>
            <a:ext cx="7772400" cy="2819400"/>
          </a:xfrm>
          <a:custGeom>
            <a:avLst/>
            <a:gdLst/>
            <a:ahLst/>
            <a:cxnLst/>
            <a:rect l="l" t="t" r="r" b="b"/>
            <a:pathLst>
              <a:path w="7772400" h="2819400">
                <a:moveTo>
                  <a:pt x="0" y="0"/>
                </a:moveTo>
                <a:lnTo>
                  <a:pt x="7772400" y="0"/>
                </a:lnTo>
                <a:lnTo>
                  <a:pt x="7772400" y="2819400"/>
                </a:lnTo>
                <a:lnTo>
                  <a:pt x="0" y="2819400"/>
                </a:lnTo>
                <a:lnTo>
                  <a:pt x="0" y="0"/>
                </a:lnTo>
                <a:close/>
              </a:path>
            </a:pathLst>
          </a:custGeom>
          <a:solidFill>
            <a:srgbClr val="DBEEF4"/>
          </a:solidFill>
        </p:spPr>
        <p:txBody>
          <a:bodyPr wrap="square" lIns="0" tIns="0" rIns="0" bIns="0" rtlCol="0"/>
          <a:lstStyle/>
          <a:p>
            <a:endParaRPr dirty="0"/>
          </a:p>
        </p:txBody>
      </p:sp>
      <p:sp>
        <p:nvSpPr>
          <p:cNvPr id="6" name="object 6"/>
          <p:cNvSpPr txBox="1">
            <a:spLocks noGrp="1"/>
          </p:cNvSpPr>
          <p:nvPr>
            <p:ph type="title"/>
          </p:nvPr>
        </p:nvSpPr>
        <p:spPr>
          <a:xfrm>
            <a:off x="685800" y="1585435"/>
            <a:ext cx="7772400" cy="1520621"/>
          </a:xfrm>
          <a:prstGeom prst="rect">
            <a:avLst/>
          </a:prstGeom>
        </p:spPr>
        <p:txBody>
          <a:bodyPr vert="horz" wrap="square" lIns="0" tIns="0" rIns="0" bIns="0" rtlCol="0">
            <a:spAutoFit/>
          </a:bodyPr>
          <a:lstStyle/>
          <a:p>
            <a:pPr marL="12700" marR="5080" indent="813435">
              <a:lnSpc>
                <a:spcPct val="100000"/>
              </a:lnSpc>
            </a:pPr>
            <a:r>
              <a:rPr lang="en-US" spc="-5" dirty="0" smtClean="0"/>
              <a:t/>
            </a:r>
            <a:br>
              <a:rPr lang="en-US" spc="-5" dirty="0" smtClean="0"/>
            </a:br>
            <a:r>
              <a:rPr lang="en-US" sz="3600" spc="-5" dirty="0" smtClean="0">
                <a:latin typeface="+mj-lt"/>
              </a:rPr>
              <a:t>      M</a:t>
            </a:r>
            <a:r>
              <a:rPr sz="3600" spc="-5" dirty="0" smtClean="0">
                <a:latin typeface="+mj-lt"/>
              </a:rPr>
              <a:t>E</a:t>
            </a:r>
            <a:r>
              <a:rPr sz="3600" dirty="0" smtClean="0">
                <a:latin typeface="+mj-lt"/>
              </a:rPr>
              <a:t>D</a:t>
            </a:r>
            <a:r>
              <a:rPr sz="3600" spc="-5" dirty="0" smtClean="0">
                <a:latin typeface="+mj-lt"/>
              </a:rPr>
              <a:t>I</a:t>
            </a:r>
            <a:r>
              <a:rPr sz="3600" spc="-10" dirty="0" smtClean="0">
                <a:latin typeface="+mj-lt"/>
              </a:rPr>
              <a:t>CA</a:t>
            </a:r>
            <a:r>
              <a:rPr sz="3600" dirty="0" smtClean="0">
                <a:latin typeface="+mj-lt"/>
              </a:rPr>
              <a:t>RE</a:t>
            </a:r>
            <a:r>
              <a:rPr sz="3600" spc="-10" dirty="0" smtClean="0">
                <a:latin typeface="+mj-lt"/>
              </a:rPr>
              <a:t> </a:t>
            </a:r>
            <a:r>
              <a:rPr sz="3600" spc="-10" dirty="0">
                <a:latin typeface="+mj-lt"/>
              </a:rPr>
              <a:t>ACC</a:t>
            </a:r>
            <a:r>
              <a:rPr sz="3600" spc="-5" dirty="0">
                <a:latin typeface="+mj-lt"/>
              </a:rPr>
              <a:t>E</a:t>
            </a:r>
            <a:r>
              <a:rPr sz="3600" dirty="0">
                <a:latin typeface="+mj-lt"/>
              </a:rPr>
              <a:t>SS</a:t>
            </a:r>
            <a:r>
              <a:rPr sz="3600" spc="10" dirty="0">
                <a:latin typeface="+mj-lt"/>
              </a:rPr>
              <a:t> </a:t>
            </a:r>
            <a:r>
              <a:rPr sz="3600" dirty="0">
                <a:latin typeface="+mj-lt"/>
              </a:rPr>
              <a:t>&amp; </a:t>
            </a:r>
            <a:r>
              <a:rPr sz="3600" spc="-10" dirty="0" smtClean="0">
                <a:latin typeface="+mj-lt"/>
              </a:rPr>
              <a:t>C</a:t>
            </a:r>
            <a:r>
              <a:rPr sz="3600" spc="-5" dirty="0" smtClean="0">
                <a:latin typeface="+mj-lt"/>
              </a:rPr>
              <a:t>HI</a:t>
            </a:r>
            <a:r>
              <a:rPr sz="3600" dirty="0" smtClean="0">
                <a:latin typeface="+mj-lt"/>
              </a:rPr>
              <a:t>P</a:t>
            </a:r>
            <a:r>
              <a:rPr lang="en-US" sz="3600" dirty="0" smtClean="0">
                <a:latin typeface="+mj-lt"/>
              </a:rPr>
              <a:t/>
            </a:r>
            <a:br>
              <a:rPr lang="en-US" sz="3600" dirty="0" smtClean="0">
                <a:latin typeface="+mj-lt"/>
              </a:rPr>
            </a:br>
            <a:r>
              <a:rPr lang="en-US" sz="3600" dirty="0">
                <a:latin typeface="+mj-lt"/>
              </a:rPr>
              <a:t> </a:t>
            </a:r>
            <a:r>
              <a:rPr lang="en-US" sz="3600" dirty="0" smtClean="0">
                <a:latin typeface="+mj-lt"/>
              </a:rPr>
              <a:t>       </a:t>
            </a:r>
            <a:r>
              <a:rPr sz="3600" spc="10" dirty="0" smtClean="0">
                <a:latin typeface="+mj-lt"/>
              </a:rPr>
              <a:t> </a:t>
            </a:r>
            <a:r>
              <a:rPr lang="en-US" sz="3600" spc="10" dirty="0" smtClean="0">
                <a:latin typeface="+mj-lt"/>
              </a:rPr>
              <a:t>  </a:t>
            </a:r>
            <a:r>
              <a:rPr sz="3600" dirty="0" smtClean="0">
                <a:latin typeface="+mj-lt"/>
              </a:rPr>
              <a:t>R</a:t>
            </a:r>
            <a:r>
              <a:rPr sz="3600" spc="-5" dirty="0" smtClean="0">
                <a:latin typeface="+mj-lt"/>
              </a:rPr>
              <a:t>E</a:t>
            </a:r>
            <a:r>
              <a:rPr sz="3600" spc="-10" dirty="0" smtClean="0">
                <a:latin typeface="+mj-lt"/>
              </a:rPr>
              <a:t>A</a:t>
            </a:r>
            <a:r>
              <a:rPr sz="3600" spc="-5" dirty="0" smtClean="0">
                <a:latin typeface="+mj-lt"/>
              </a:rPr>
              <a:t>U</a:t>
            </a:r>
            <a:r>
              <a:rPr sz="3600" dirty="0" smtClean="0">
                <a:latin typeface="+mj-lt"/>
              </a:rPr>
              <a:t>T</a:t>
            </a:r>
            <a:r>
              <a:rPr sz="3600" spc="-5" dirty="0" smtClean="0">
                <a:latin typeface="+mj-lt"/>
              </a:rPr>
              <a:t>H</a:t>
            </a:r>
            <a:r>
              <a:rPr sz="3600" spc="-10" dirty="0" smtClean="0">
                <a:latin typeface="+mj-lt"/>
              </a:rPr>
              <a:t>O</a:t>
            </a:r>
            <a:r>
              <a:rPr sz="3600" dirty="0" smtClean="0">
                <a:latin typeface="+mj-lt"/>
              </a:rPr>
              <a:t>R</a:t>
            </a:r>
            <a:r>
              <a:rPr sz="3600" spc="-5" dirty="0" smtClean="0">
                <a:latin typeface="+mj-lt"/>
              </a:rPr>
              <a:t>I</a:t>
            </a:r>
            <a:r>
              <a:rPr sz="3600" dirty="0" smtClean="0">
                <a:latin typeface="+mj-lt"/>
              </a:rPr>
              <a:t>Z</a:t>
            </a:r>
            <a:r>
              <a:rPr sz="3600" spc="-10" dirty="0" smtClean="0">
                <a:latin typeface="+mj-lt"/>
              </a:rPr>
              <a:t>A</a:t>
            </a:r>
            <a:r>
              <a:rPr sz="3600" dirty="0" smtClean="0">
                <a:latin typeface="+mj-lt"/>
              </a:rPr>
              <a:t>T</a:t>
            </a:r>
            <a:r>
              <a:rPr sz="3600" spc="-5" dirty="0" smtClean="0">
                <a:latin typeface="+mj-lt"/>
              </a:rPr>
              <a:t>I</a:t>
            </a:r>
            <a:r>
              <a:rPr sz="3600" spc="-10" dirty="0" smtClean="0">
                <a:latin typeface="+mj-lt"/>
              </a:rPr>
              <a:t>O</a:t>
            </a:r>
            <a:r>
              <a:rPr sz="3600" dirty="0" smtClean="0">
                <a:latin typeface="+mj-lt"/>
              </a:rPr>
              <a:t>N</a:t>
            </a:r>
            <a:r>
              <a:rPr sz="3600" spc="-20" dirty="0" smtClean="0">
                <a:latin typeface="+mj-lt"/>
              </a:rPr>
              <a:t> </a:t>
            </a:r>
            <a:r>
              <a:rPr sz="3600" spc="-10" dirty="0" smtClean="0">
                <a:latin typeface="+mj-lt"/>
              </a:rPr>
              <a:t>AC</a:t>
            </a:r>
            <a:r>
              <a:rPr sz="3600" dirty="0" smtClean="0">
                <a:latin typeface="+mj-lt"/>
              </a:rPr>
              <a:t>T</a:t>
            </a:r>
            <a:r>
              <a:rPr lang="en-US" sz="3600" dirty="0" smtClean="0">
                <a:latin typeface="+mj-lt"/>
              </a:rPr>
              <a:t> of 2015</a:t>
            </a:r>
            <a:endParaRPr sz="3600" dirty="0">
              <a:latin typeface="+mj-lt"/>
            </a:endParaRPr>
          </a:p>
        </p:txBody>
      </p:sp>
    </p:spTree>
    <p:extLst>
      <p:ext uri="{BB962C8B-B14F-4D97-AF65-F5344CB8AC3E}">
        <p14:creationId xmlns="" xmlns:p14="http://schemas.microsoft.com/office/powerpoint/2010/main" val="2770820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38300"/>
            <a:ext cx="8229600" cy="4591050"/>
          </a:xfrm>
        </p:spPr>
        <p:txBody>
          <a:bodyPr>
            <a:normAutofit/>
          </a:bodyPr>
          <a:lstStyle/>
          <a:p>
            <a:pPr marL="0" indent="0">
              <a:spcAft>
                <a:spcPts val="1800"/>
              </a:spcAft>
              <a:buNone/>
            </a:pPr>
            <a:r>
              <a:rPr lang="en-US" sz="2400" dirty="0" smtClean="0"/>
              <a:t>The </a:t>
            </a:r>
            <a:r>
              <a:rPr lang="en-US" sz="2400" b="1" dirty="0" smtClean="0">
                <a:solidFill>
                  <a:schemeClr val="tx2"/>
                </a:solidFill>
              </a:rPr>
              <a:t>Medicare Access and CHIP Reauthorization Act of 2015 (MACRA) </a:t>
            </a:r>
            <a:r>
              <a:rPr lang="en-US" sz="2400" dirty="0" smtClean="0"/>
              <a:t>is a bipartisan legislation signed into law on April 16, 2015</a:t>
            </a:r>
          </a:p>
          <a:p>
            <a:pPr marL="0" indent="0">
              <a:buNone/>
            </a:pPr>
            <a:r>
              <a:rPr lang="en-US" sz="2400" dirty="0" smtClean="0"/>
              <a:t>What does Title 1 of MACRA do?</a:t>
            </a:r>
          </a:p>
          <a:p>
            <a:pPr lvl="1"/>
            <a:r>
              <a:rPr lang="en-US" sz="2000" b="1" dirty="0" smtClean="0">
                <a:solidFill>
                  <a:schemeClr val="tx2"/>
                </a:solidFill>
              </a:rPr>
              <a:t>Repeals</a:t>
            </a:r>
            <a:r>
              <a:rPr lang="en-US" sz="2000" dirty="0" smtClean="0"/>
              <a:t> the Sustainable Growth Rate(SGR) formula</a:t>
            </a:r>
          </a:p>
          <a:p>
            <a:pPr lvl="1"/>
            <a:r>
              <a:rPr lang="en-US" sz="2000" b="1" dirty="0" smtClean="0">
                <a:solidFill>
                  <a:schemeClr val="tx2"/>
                </a:solidFill>
              </a:rPr>
              <a:t>Changes the way that Medicare </a:t>
            </a:r>
            <a:r>
              <a:rPr lang="en-US" sz="2000" dirty="0" smtClean="0"/>
              <a:t>rewards clinicians for </a:t>
            </a:r>
            <a:r>
              <a:rPr lang="en-US" sz="2000" b="1" dirty="0" smtClean="0">
                <a:solidFill>
                  <a:schemeClr val="tx2"/>
                </a:solidFill>
              </a:rPr>
              <a:t>value over volume</a:t>
            </a:r>
          </a:p>
          <a:p>
            <a:pPr lvl="1"/>
            <a:r>
              <a:rPr lang="en-US" sz="2000" b="1" dirty="0" smtClean="0">
                <a:solidFill>
                  <a:schemeClr val="tx2"/>
                </a:solidFill>
              </a:rPr>
              <a:t>Streamlines</a:t>
            </a:r>
            <a:r>
              <a:rPr lang="en-US" sz="2000" dirty="0" smtClean="0"/>
              <a:t> multiple quality programs under the new </a:t>
            </a:r>
            <a:r>
              <a:rPr lang="en-US" sz="2000" b="1" dirty="0" smtClean="0">
                <a:solidFill>
                  <a:schemeClr val="tx2"/>
                </a:solidFill>
              </a:rPr>
              <a:t>Merit-Based Incentive Payments System (MIPS)</a:t>
            </a:r>
          </a:p>
          <a:p>
            <a:pPr lvl="1"/>
            <a:r>
              <a:rPr lang="en-US" sz="2000" dirty="0" smtClean="0"/>
              <a:t>Providers </a:t>
            </a:r>
            <a:r>
              <a:rPr lang="en-US" sz="2000" b="1" dirty="0" smtClean="0">
                <a:solidFill>
                  <a:schemeClr val="tx2"/>
                </a:solidFill>
              </a:rPr>
              <a:t>bonus payments </a:t>
            </a:r>
            <a:r>
              <a:rPr lang="en-US" sz="2000" dirty="0" smtClean="0"/>
              <a:t>for participation in </a:t>
            </a:r>
            <a:r>
              <a:rPr lang="en-US" sz="2000" b="1" u="sng" dirty="0" smtClean="0">
                <a:solidFill>
                  <a:schemeClr val="tx2"/>
                </a:solidFill>
              </a:rPr>
              <a:t>eligible </a:t>
            </a:r>
            <a:r>
              <a:rPr lang="en-US" sz="2000" b="1" dirty="0" smtClean="0">
                <a:solidFill>
                  <a:schemeClr val="tx2"/>
                </a:solidFill>
              </a:rPr>
              <a:t>alternative payment modules (APMS)</a:t>
            </a:r>
            <a:endParaRPr lang="en-US" sz="2000" b="1" dirty="0">
              <a:solidFill>
                <a:schemeClr val="tx2"/>
              </a:solidFill>
            </a:endParaRPr>
          </a:p>
        </p:txBody>
      </p:sp>
      <p:sp>
        <p:nvSpPr>
          <p:cNvPr id="3" name="Title 2"/>
          <p:cNvSpPr>
            <a:spLocks noGrp="1"/>
          </p:cNvSpPr>
          <p:nvPr>
            <p:ph type="title"/>
          </p:nvPr>
        </p:nvSpPr>
        <p:spPr/>
        <p:txBody>
          <a:bodyPr/>
          <a:lstStyle/>
          <a:p>
            <a:pPr algn="l"/>
            <a:r>
              <a:rPr lang="en-US" sz="4000" dirty="0" smtClean="0"/>
              <a:t>Medicare Access and CHIP Reauthorization Act (MACRA) </a:t>
            </a:r>
            <a:endParaRPr lang="en-US" sz="4000" dirty="0"/>
          </a:p>
        </p:txBody>
      </p:sp>
    </p:spTree>
    <p:extLst>
      <p:ext uri="{BB962C8B-B14F-4D97-AF65-F5344CB8AC3E}">
        <p14:creationId xmlns="" xmlns:p14="http://schemas.microsoft.com/office/powerpoint/2010/main" val="3056596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5800" y="381000"/>
            <a:ext cx="7772400" cy="1219200"/>
          </a:xfrm>
          <a:prstGeom prst="rect">
            <a:avLst/>
          </a:prstGeom>
          <a:solidFill>
            <a:srgbClr val="DBEEF4"/>
          </a:solidFill>
        </p:spPr>
        <p:txBody>
          <a:bodyPr vert="horz" wrap="square" lIns="0" tIns="0" rIns="0" bIns="0" rtlCol="0">
            <a:spAutoFit/>
          </a:bodyPr>
          <a:lstStyle/>
          <a:p>
            <a:pPr marL="204470">
              <a:lnSpc>
                <a:spcPct val="100000"/>
              </a:lnSpc>
            </a:pPr>
            <a:r>
              <a:rPr sz="2400" b="1" dirty="0">
                <a:solidFill>
                  <a:srgbClr val="17375E"/>
                </a:solidFill>
                <a:latin typeface="Aharoni"/>
                <a:cs typeface="Aharoni"/>
              </a:rPr>
              <a:t>…a</a:t>
            </a:r>
            <a:r>
              <a:rPr sz="2400" b="1" spc="-5" dirty="0">
                <a:solidFill>
                  <a:srgbClr val="17375E"/>
                </a:solidFill>
                <a:latin typeface="Aharoni"/>
                <a:cs typeface="Aharoni"/>
              </a:rPr>
              <a:t>n</a:t>
            </a:r>
            <a:r>
              <a:rPr sz="2400" b="1" dirty="0">
                <a:solidFill>
                  <a:srgbClr val="17375E"/>
                </a:solidFill>
                <a:latin typeface="Aharoni"/>
                <a:cs typeface="Aharoni"/>
              </a:rPr>
              <a:t>d</a:t>
            </a:r>
            <a:r>
              <a:rPr sz="2400" b="1" spc="5" dirty="0">
                <a:solidFill>
                  <a:srgbClr val="17375E"/>
                </a:solidFill>
                <a:latin typeface="Aharoni"/>
                <a:cs typeface="Aharoni"/>
              </a:rPr>
              <a:t> </a:t>
            </a:r>
            <a:r>
              <a:rPr sz="2400" b="1" dirty="0">
                <a:solidFill>
                  <a:srgbClr val="17375E"/>
                </a:solidFill>
                <a:latin typeface="Aharoni"/>
                <a:cs typeface="Aharoni"/>
              </a:rPr>
              <a:t>to</a:t>
            </a:r>
            <a:r>
              <a:rPr sz="2400" b="1" spc="-5" dirty="0">
                <a:solidFill>
                  <a:srgbClr val="17375E"/>
                </a:solidFill>
                <a:latin typeface="Aharoni"/>
                <a:cs typeface="Aharoni"/>
              </a:rPr>
              <a:t>w</a:t>
            </a:r>
            <a:r>
              <a:rPr sz="2400" b="1" dirty="0">
                <a:solidFill>
                  <a:srgbClr val="17375E"/>
                </a:solidFill>
                <a:latin typeface="Aharoni"/>
                <a:cs typeface="Aharoni"/>
              </a:rPr>
              <a:t>a</a:t>
            </a:r>
            <a:r>
              <a:rPr sz="2400" b="1" spc="-5" dirty="0">
                <a:solidFill>
                  <a:srgbClr val="17375E"/>
                </a:solidFill>
                <a:latin typeface="Aharoni"/>
                <a:cs typeface="Aharoni"/>
              </a:rPr>
              <a:t>r</a:t>
            </a:r>
            <a:r>
              <a:rPr sz="2400" b="1" dirty="0">
                <a:solidFill>
                  <a:srgbClr val="17375E"/>
                </a:solidFill>
                <a:latin typeface="Aharoni"/>
                <a:cs typeface="Aharoni"/>
              </a:rPr>
              <a:t>d</a:t>
            </a:r>
            <a:r>
              <a:rPr sz="2400" b="1" spc="-5" dirty="0">
                <a:solidFill>
                  <a:srgbClr val="17375E"/>
                </a:solidFill>
                <a:latin typeface="Aharoni"/>
                <a:cs typeface="Aharoni"/>
              </a:rPr>
              <a:t> </a:t>
            </a:r>
            <a:r>
              <a:rPr sz="2400" b="1" dirty="0">
                <a:solidFill>
                  <a:srgbClr val="17375E"/>
                </a:solidFill>
                <a:latin typeface="Aharoni"/>
                <a:cs typeface="Aharoni"/>
              </a:rPr>
              <a:t>t</a:t>
            </a:r>
            <a:r>
              <a:rPr sz="2400" b="1" spc="-5" dirty="0">
                <a:solidFill>
                  <a:srgbClr val="17375E"/>
                </a:solidFill>
                <a:latin typeface="Aharoni"/>
                <a:cs typeface="Aharoni"/>
              </a:rPr>
              <a:t>r</a:t>
            </a:r>
            <a:r>
              <a:rPr sz="2400" b="1" dirty="0">
                <a:solidFill>
                  <a:srgbClr val="17375E"/>
                </a:solidFill>
                <a:latin typeface="Aharoni"/>
                <a:cs typeface="Aharoni"/>
              </a:rPr>
              <a:t>a</a:t>
            </a:r>
            <a:r>
              <a:rPr sz="2400" b="1" spc="-5" dirty="0">
                <a:solidFill>
                  <a:srgbClr val="17375E"/>
                </a:solidFill>
                <a:latin typeface="Aharoni"/>
                <a:cs typeface="Aharoni"/>
              </a:rPr>
              <a:t>n</a:t>
            </a:r>
            <a:r>
              <a:rPr sz="2400" b="1" dirty="0">
                <a:solidFill>
                  <a:srgbClr val="17375E"/>
                </a:solidFill>
                <a:latin typeface="Aharoni"/>
                <a:cs typeface="Aharoni"/>
              </a:rPr>
              <a:t>s</a:t>
            </a:r>
            <a:r>
              <a:rPr sz="2400" b="1" spc="-5" dirty="0">
                <a:solidFill>
                  <a:srgbClr val="17375E"/>
                </a:solidFill>
                <a:latin typeface="Aharoni"/>
                <a:cs typeface="Aharoni"/>
              </a:rPr>
              <a:t>f</a:t>
            </a:r>
            <a:r>
              <a:rPr sz="2400" b="1" dirty="0">
                <a:solidFill>
                  <a:srgbClr val="17375E"/>
                </a:solidFill>
                <a:latin typeface="Aharoni"/>
                <a:cs typeface="Aharoni"/>
              </a:rPr>
              <a:t>o</a:t>
            </a:r>
            <a:r>
              <a:rPr sz="2400" b="1" spc="-5" dirty="0">
                <a:solidFill>
                  <a:srgbClr val="17375E"/>
                </a:solidFill>
                <a:latin typeface="Aharoni"/>
                <a:cs typeface="Aharoni"/>
              </a:rPr>
              <a:t>rm</a:t>
            </a:r>
            <a:r>
              <a:rPr sz="2400" b="1" dirty="0">
                <a:solidFill>
                  <a:srgbClr val="17375E"/>
                </a:solidFill>
                <a:latin typeface="Aharoni"/>
                <a:cs typeface="Aharoni"/>
              </a:rPr>
              <a:t>i</a:t>
            </a:r>
            <a:r>
              <a:rPr sz="2400" b="1" spc="-5" dirty="0">
                <a:solidFill>
                  <a:srgbClr val="17375E"/>
                </a:solidFill>
                <a:latin typeface="Aharoni"/>
                <a:cs typeface="Aharoni"/>
              </a:rPr>
              <a:t>n</a:t>
            </a:r>
            <a:r>
              <a:rPr sz="2400" b="1" dirty="0">
                <a:solidFill>
                  <a:srgbClr val="17375E"/>
                </a:solidFill>
                <a:latin typeface="Aharoni"/>
                <a:cs typeface="Aharoni"/>
              </a:rPr>
              <a:t>g</a:t>
            </a:r>
            <a:r>
              <a:rPr sz="2400" b="1" spc="10" dirty="0">
                <a:solidFill>
                  <a:srgbClr val="17375E"/>
                </a:solidFill>
                <a:latin typeface="Aharoni"/>
                <a:cs typeface="Aharoni"/>
              </a:rPr>
              <a:t> </a:t>
            </a:r>
            <a:r>
              <a:rPr sz="2400" b="1" dirty="0">
                <a:solidFill>
                  <a:srgbClr val="17375E"/>
                </a:solidFill>
                <a:latin typeface="Aharoni"/>
                <a:cs typeface="Aharoni"/>
              </a:rPr>
              <a:t>o</a:t>
            </a:r>
            <a:r>
              <a:rPr sz="2400" b="1" spc="-5" dirty="0">
                <a:solidFill>
                  <a:srgbClr val="17375E"/>
                </a:solidFill>
                <a:latin typeface="Aharoni"/>
                <a:cs typeface="Aharoni"/>
              </a:rPr>
              <a:t>u</a:t>
            </a:r>
            <a:r>
              <a:rPr sz="2400" b="1" dirty="0">
                <a:solidFill>
                  <a:srgbClr val="17375E"/>
                </a:solidFill>
                <a:latin typeface="Aharoni"/>
                <a:cs typeface="Aharoni"/>
              </a:rPr>
              <a:t>r </a:t>
            </a:r>
            <a:r>
              <a:rPr sz="2400" b="1" spc="-5" dirty="0">
                <a:solidFill>
                  <a:srgbClr val="17375E"/>
                </a:solidFill>
                <a:latin typeface="Aharoni"/>
                <a:cs typeface="Aharoni"/>
              </a:rPr>
              <a:t>he</a:t>
            </a:r>
            <a:r>
              <a:rPr sz="2400" b="1" dirty="0">
                <a:solidFill>
                  <a:srgbClr val="17375E"/>
                </a:solidFill>
                <a:latin typeface="Aharoni"/>
                <a:cs typeface="Aharoni"/>
              </a:rPr>
              <a:t>alth</a:t>
            </a:r>
            <a:r>
              <a:rPr sz="2400" b="1" spc="10" dirty="0">
                <a:solidFill>
                  <a:srgbClr val="17375E"/>
                </a:solidFill>
                <a:latin typeface="Aharoni"/>
                <a:cs typeface="Aharoni"/>
              </a:rPr>
              <a:t> </a:t>
            </a:r>
            <a:r>
              <a:rPr sz="2400" b="1" dirty="0">
                <a:solidFill>
                  <a:srgbClr val="17375E"/>
                </a:solidFill>
                <a:latin typeface="Aharoni"/>
                <a:cs typeface="Aharoni"/>
              </a:rPr>
              <a:t>ca</a:t>
            </a:r>
            <a:r>
              <a:rPr sz="2400" b="1" spc="-5" dirty="0">
                <a:solidFill>
                  <a:srgbClr val="17375E"/>
                </a:solidFill>
                <a:latin typeface="Aharoni"/>
                <a:cs typeface="Aharoni"/>
              </a:rPr>
              <a:t>r</a:t>
            </a:r>
            <a:r>
              <a:rPr sz="2400" b="1" dirty="0">
                <a:solidFill>
                  <a:srgbClr val="17375E"/>
                </a:solidFill>
                <a:latin typeface="Aharoni"/>
                <a:cs typeface="Aharoni"/>
              </a:rPr>
              <a:t>e</a:t>
            </a:r>
            <a:r>
              <a:rPr sz="2400" b="1" spc="-10" dirty="0">
                <a:solidFill>
                  <a:srgbClr val="17375E"/>
                </a:solidFill>
                <a:latin typeface="Aharoni"/>
                <a:cs typeface="Aharoni"/>
              </a:rPr>
              <a:t> </a:t>
            </a:r>
            <a:r>
              <a:rPr sz="2400" b="1" dirty="0">
                <a:solidFill>
                  <a:srgbClr val="17375E"/>
                </a:solidFill>
                <a:latin typeface="Aharoni"/>
                <a:cs typeface="Aharoni"/>
              </a:rPr>
              <a:t>syst</a:t>
            </a:r>
            <a:r>
              <a:rPr sz="2400" b="1" spc="-5" dirty="0">
                <a:solidFill>
                  <a:srgbClr val="17375E"/>
                </a:solidFill>
                <a:latin typeface="Aharoni"/>
                <a:cs typeface="Aharoni"/>
              </a:rPr>
              <a:t>em</a:t>
            </a:r>
            <a:r>
              <a:rPr sz="2400" b="1" dirty="0">
                <a:solidFill>
                  <a:srgbClr val="17375E"/>
                </a:solidFill>
                <a:latin typeface="Aharoni"/>
                <a:cs typeface="Aharoni"/>
              </a:rPr>
              <a:t>.</a:t>
            </a:r>
            <a:endParaRPr sz="2400" dirty="0">
              <a:latin typeface="Aharoni"/>
              <a:cs typeface="Aharoni"/>
            </a:endParaRPr>
          </a:p>
        </p:txBody>
      </p:sp>
      <p:sp>
        <p:nvSpPr>
          <p:cNvPr id="3" name="object 3"/>
          <p:cNvSpPr txBox="1"/>
          <p:nvPr/>
        </p:nvSpPr>
        <p:spPr>
          <a:xfrm>
            <a:off x="2157007" y="2024826"/>
            <a:ext cx="4712335" cy="1901825"/>
          </a:xfrm>
          <a:prstGeom prst="rect">
            <a:avLst/>
          </a:prstGeom>
        </p:spPr>
        <p:txBody>
          <a:bodyPr vert="horz" wrap="square" lIns="0" tIns="0" rIns="0" bIns="0" rtlCol="0">
            <a:spAutoFit/>
          </a:bodyPr>
          <a:lstStyle/>
          <a:p>
            <a:pPr marL="114935" algn="ctr">
              <a:lnSpc>
                <a:spcPct val="100000"/>
              </a:lnSpc>
            </a:pPr>
            <a:r>
              <a:rPr sz="1800" b="1" dirty="0">
                <a:solidFill>
                  <a:srgbClr val="0070C0"/>
                </a:solidFill>
                <a:latin typeface="Segoe UI"/>
                <a:cs typeface="Segoe UI"/>
              </a:rPr>
              <a:t>3 g</a:t>
            </a:r>
            <a:r>
              <a:rPr sz="1800" b="1" spc="-10" dirty="0">
                <a:solidFill>
                  <a:srgbClr val="0070C0"/>
                </a:solidFill>
                <a:latin typeface="Segoe UI"/>
                <a:cs typeface="Segoe UI"/>
              </a:rPr>
              <a:t>o</a:t>
            </a:r>
            <a:r>
              <a:rPr sz="1800" b="1" dirty="0">
                <a:solidFill>
                  <a:srgbClr val="0070C0"/>
                </a:solidFill>
                <a:latin typeface="Segoe UI"/>
                <a:cs typeface="Segoe UI"/>
              </a:rPr>
              <a:t>al</a:t>
            </a:r>
            <a:r>
              <a:rPr sz="1800" b="1" spc="-5" dirty="0">
                <a:solidFill>
                  <a:srgbClr val="0070C0"/>
                </a:solidFill>
                <a:latin typeface="Segoe UI"/>
                <a:cs typeface="Segoe UI"/>
              </a:rPr>
              <a:t>s</a:t>
            </a:r>
            <a:r>
              <a:rPr sz="1800" b="1" spc="-30" dirty="0">
                <a:solidFill>
                  <a:srgbClr val="0070C0"/>
                </a:solidFill>
                <a:latin typeface="Segoe UI"/>
                <a:cs typeface="Segoe UI"/>
              </a:rPr>
              <a:t> </a:t>
            </a:r>
            <a:r>
              <a:rPr sz="1800" b="1" spc="-10" dirty="0">
                <a:solidFill>
                  <a:srgbClr val="0070C0"/>
                </a:solidFill>
                <a:latin typeface="Segoe UI"/>
                <a:cs typeface="Segoe UI"/>
              </a:rPr>
              <a:t>f</a:t>
            </a:r>
            <a:r>
              <a:rPr sz="1800" b="1" dirty="0">
                <a:solidFill>
                  <a:srgbClr val="0070C0"/>
                </a:solidFill>
                <a:latin typeface="Segoe UI"/>
                <a:cs typeface="Segoe UI"/>
              </a:rPr>
              <a:t>or</a:t>
            </a:r>
            <a:r>
              <a:rPr sz="1800" b="1" spc="-5" dirty="0">
                <a:solidFill>
                  <a:srgbClr val="0070C0"/>
                </a:solidFill>
                <a:latin typeface="Segoe UI"/>
                <a:cs typeface="Segoe UI"/>
              </a:rPr>
              <a:t> </a:t>
            </a:r>
            <a:r>
              <a:rPr sz="1800" b="1" dirty="0">
                <a:solidFill>
                  <a:srgbClr val="0070C0"/>
                </a:solidFill>
                <a:latin typeface="Segoe UI"/>
                <a:cs typeface="Segoe UI"/>
              </a:rPr>
              <a:t>our </a:t>
            </a:r>
            <a:r>
              <a:rPr sz="1800" b="1" spc="-5" dirty="0">
                <a:solidFill>
                  <a:srgbClr val="0070C0"/>
                </a:solidFill>
                <a:latin typeface="Segoe UI"/>
                <a:cs typeface="Segoe UI"/>
              </a:rPr>
              <a:t>he</a:t>
            </a:r>
            <a:r>
              <a:rPr sz="1800" b="1" dirty="0">
                <a:solidFill>
                  <a:srgbClr val="0070C0"/>
                </a:solidFill>
                <a:latin typeface="Segoe UI"/>
                <a:cs typeface="Segoe UI"/>
              </a:rPr>
              <a:t>al</a:t>
            </a:r>
            <a:r>
              <a:rPr sz="1800" b="1" spc="-5" dirty="0">
                <a:solidFill>
                  <a:srgbClr val="0070C0"/>
                </a:solidFill>
                <a:latin typeface="Segoe UI"/>
                <a:cs typeface="Segoe UI"/>
              </a:rPr>
              <a:t>t</a:t>
            </a:r>
            <a:r>
              <a:rPr sz="1800" b="1" dirty="0">
                <a:solidFill>
                  <a:srgbClr val="0070C0"/>
                </a:solidFill>
                <a:latin typeface="Segoe UI"/>
                <a:cs typeface="Segoe UI"/>
              </a:rPr>
              <a:t>h ca</a:t>
            </a:r>
            <a:r>
              <a:rPr sz="1800" b="1" spc="-10" dirty="0">
                <a:solidFill>
                  <a:srgbClr val="0070C0"/>
                </a:solidFill>
                <a:latin typeface="Segoe UI"/>
                <a:cs typeface="Segoe UI"/>
              </a:rPr>
              <a:t>r</a:t>
            </a:r>
            <a:r>
              <a:rPr sz="1800" b="1" dirty="0">
                <a:solidFill>
                  <a:srgbClr val="0070C0"/>
                </a:solidFill>
                <a:latin typeface="Segoe UI"/>
                <a:cs typeface="Segoe UI"/>
              </a:rPr>
              <a:t>e</a:t>
            </a:r>
            <a:r>
              <a:rPr sz="1800" b="1" spc="-10" dirty="0">
                <a:solidFill>
                  <a:srgbClr val="0070C0"/>
                </a:solidFill>
                <a:latin typeface="Segoe UI"/>
                <a:cs typeface="Segoe UI"/>
              </a:rPr>
              <a:t> </a:t>
            </a:r>
            <a:r>
              <a:rPr sz="1800" b="1" dirty="0">
                <a:solidFill>
                  <a:srgbClr val="0070C0"/>
                </a:solidFill>
                <a:latin typeface="Segoe UI"/>
                <a:cs typeface="Segoe UI"/>
              </a:rPr>
              <a:t>sys</a:t>
            </a:r>
            <a:r>
              <a:rPr sz="1800" b="1" spc="-20" dirty="0">
                <a:solidFill>
                  <a:srgbClr val="0070C0"/>
                </a:solidFill>
                <a:latin typeface="Segoe UI"/>
                <a:cs typeface="Segoe UI"/>
              </a:rPr>
              <a:t>t</a:t>
            </a:r>
            <a:r>
              <a:rPr sz="1800" b="1" spc="-5" dirty="0">
                <a:solidFill>
                  <a:srgbClr val="0070C0"/>
                </a:solidFill>
                <a:latin typeface="Segoe UI"/>
                <a:cs typeface="Segoe UI"/>
              </a:rPr>
              <a:t>em</a:t>
            </a:r>
            <a:r>
              <a:rPr sz="1800" b="1" dirty="0">
                <a:solidFill>
                  <a:srgbClr val="0070C0"/>
                </a:solidFill>
                <a:latin typeface="Segoe UI"/>
                <a:cs typeface="Segoe UI"/>
              </a:rPr>
              <a:t>:</a:t>
            </a:r>
            <a:endParaRPr sz="1800" dirty="0">
              <a:latin typeface="Segoe UI"/>
              <a:cs typeface="Segoe UI"/>
            </a:endParaRPr>
          </a:p>
          <a:p>
            <a:pPr>
              <a:lnSpc>
                <a:spcPct val="100000"/>
              </a:lnSpc>
              <a:spcBef>
                <a:spcPts val="46"/>
              </a:spcBef>
            </a:pPr>
            <a:endParaRPr sz="2650" dirty="0">
              <a:latin typeface="Times New Roman"/>
              <a:cs typeface="Times New Roman"/>
            </a:endParaRPr>
          </a:p>
          <a:p>
            <a:pPr marL="12700" marR="5080" indent="42545" algn="ctr">
              <a:lnSpc>
                <a:spcPct val="68800"/>
              </a:lnSpc>
            </a:pPr>
            <a:r>
              <a:rPr sz="4000" b="1" spc="-10" dirty="0">
                <a:solidFill>
                  <a:srgbClr val="00B0F0"/>
                </a:solidFill>
                <a:latin typeface="Segoe UI"/>
                <a:cs typeface="Segoe UI"/>
              </a:rPr>
              <a:t>B</a:t>
            </a:r>
            <a:r>
              <a:rPr sz="4000" b="1" spc="25" dirty="0">
                <a:solidFill>
                  <a:srgbClr val="00B0F0"/>
                </a:solidFill>
                <a:latin typeface="Segoe UI"/>
                <a:cs typeface="Segoe UI"/>
              </a:rPr>
              <a:t>E</a:t>
            </a:r>
            <a:r>
              <a:rPr sz="4000" b="1" spc="75" dirty="0">
                <a:solidFill>
                  <a:srgbClr val="00B0F0"/>
                </a:solidFill>
                <a:latin typeface="Segoe UI"/>
                <a:cs typeface="Segoe UI"/>
              </a:rPr>
              <a:t>T</a:t>
            </a:r>
            <a:r>
              <a:rPr sz="4000" b="1" spc="-10" dirty="0">
                <a:solidFill>
                  <a:srgbClr val="00B0F0"/>
                </a:solidFill>
                <a:latin typeface="Segoe UI"/>
                <a:cs typeface="Segoe UI"/>
              </a:rPr>
              <a:t>T</a:t>
            </a:r>
            <a:r>
              <a:rPr sz="4000" b="1" spc="-15" dirty="0">
                <a:solidFill>
                  <a:srgbClr val="00B0F0"/>
                </a:solidFill>
                <a:latin typeface="Segoe UI"/>
                <a:cs typeface="Segoe UI"/>
              </a:rPr>
              <a:t>E</a:t>
            </a:r>
            <a:r>
              <a:rPr sz="4000" b="1" spc="-5" dirty="0">
                <a:solidFill>
                  <a:srgbClr val="00B0F0"/>
                </a:solidFill>
                <a:latin typeface="Segoe UI"/>
                <a:cs typeface="Segoe UI"/>
              </a:rPr>
              <a:t>R</a:t>
            </a:r>
            <a:r>
              <a:rPr sz="4000" b="1" spc="20" dirty="0">
                <a:solidFill>
                  <a:srgbClr val="00B0F0"/>
                </a:solidFill>
                <a:latin typeface="Segoe UI"/>
                <a:cs typeface="Segoe UI"/>
              </a:rPr>
              <a:t> </a:t>
            </a:r>
            <a:r>
              <a:rPr sz="4000" b="1" spc="-5" dirty="0">
                <a:solidFill>
                  <a:srgbClr val="00B0F0"/>
                </a:solidFill>
                <a:latin typeface="Segoe UI"/>
                <a:cs typeface="Segoe UI"/>
              </a:rPr>
              <a:t>c</a:t>
            </a:r>
            <a:r>
              <a:rPr sz="4000" b="1" spc="-10" dirty="0">
                <a:solidFill>
                  <a:srgbClr val="00B0F0"/>
                </a:solidFill>
                <a:latin typeface="Segoe UI"/>
                <a:cs typeface="Segoe UI"/>
              </a:rPr>
              <a:t>a</a:t>
            </a:r>
            <a:r>
              <a:rPr sz="4000" b="1" spc="-15" dirty="0">
                <a:solidFill>
                  <a:srgbClr val="00B0F0"/>
                </a:solidFill>
                <a:latin typeface="Segoe UI"/>
                <a:cs typeface="Segoe UI"/>
              </a:rPr>
              <a:t>r</a:t>
            </a:r>
            <a:r>
              <a:rPr sz="4000" b="1" spc="-5" dirty="0">
                <a:solidFill>
                  <a:srgbClr val="00B0F0"/>
                </a:solidFill>
                <a:latin typeface="Segoe UI"/>
                <a:cs typeface="Segoe UI"/>
              </a:rPr>
              <a:t>e </a:t>
            </a:r>
            <a:r>
              <a:rPr sz="4000" b="1" spc="-5" dirty="0">
                <a:solidFill>
                  <a:srgbClr val="FFC000"/>
                </a:solidFill>
                <a:latin typeface="Segoe UI"/>
                <a:cs typeface="Segoe UI"/>
              </a:rPr>
              <a:t>SM</a:t>
            </a:r>
            <a:r>
              <a:rPr sz="4000" b="1" spc="-10" dirty="0">
                <a:solidFill>
                  <a:srgbClr val="FFC000"/>
                </a:solidFill>
                <a:latin typeface="Segoe UI"/>
                <a:cs typeface="Segoe UI"/>
              </a:rPr>
              <a:t>A</a:t>
            </a:r>
            <a:r>
              <a:rPr sz="4000" b="1" spc="-95" dirty="0">
                <a:solidFill>
                  <a:srgbClr val="FFC000"/>
                </a:solidFill>
                <a:latin typeface="Segoe UI"/>
                <a:cs typeface="Segoe UI"/>
              </a:rPr>
              <a:t>R</a:t>
            </a:r>
            <a:r>
              <a:rPr sz="4000" b="1" spc="-10" dirty="0">
                <a:solidFill>
                  <a:srgbClr val="FFC000"/>
                </a:solidFill>
                <a:latin typeface="Segoe UI"/>
                <a:cs typeface="Segoe UI"/>
              </a:rPr>
              <a:t>T</a:t>
            </a:r>
            <a:r>
              <a:rPr sz="4000" b="1" spc="-15" dirty="0">
                <a:solidFill>
                  <a:srgbClr val="FFC000"/>
                </a:solidFill>
                <a:latin typeface="Segoe UI"/>
                <a:cs typeface="Segoe UI"/>
              </a:rPr>
              <a:t>E</a:t>
            </a:r>
            <a:r>
              <a:rPr sz="4000" b="1" spc="-5" dirty="0">
                <a:solidFill>
                  <a:srgbClr val="FFC000"/>
                </a:solidFill>
                <a:latin typeface="Segoe UI"/>
                <a:cs typeface="Segoe UI"/>
              </a:rPr>
              <a:t>R</a:t>
            </a:r>
            <a:r>
              <a:rPr sz="4000" b="1" spc="20" dirty="0">
                <a:solidFill>
                  <a:srgbClr val="FFC000"/>
                </a:solidFill>
                <a:latin typeface="Segoe UI"/>
                <a:cs typeface="Segoe UI"/>
              </a:rPr>
              <a:t> </a:t>
            </a:r>
            <a:r>
              <a:rPr sz="4000" b="1" dirty="0">
                <a:solidFill>
                  <a:srgbClr val="FFC000"/>
                </a:solidFill>
                <a:latin typeface="Segoe UI"/>
                <a:cs typeface="Segoe UI"/>
              </a:rPr>
              <a:t>s</a:t>
            </a:r>
            <a:r>
              <a:rPr sz="4000" b="1" spc="-10" dirty="0">
                <a:solidFill>
                  <a:srgbClr val="FFC000"/>
                </a:solidFill>
                <a:latin typeface="Segoe UI"/>
                <a:cs typeface="Segoe UI"/>
              </a:rPr>
              <a:t>pend</a:t>
            </a:r>
            <a:r>
              <a:rPr sz="4000" b="1" spc="-5" dirty="0">
                <a:solidFill>
                  <a:srgbClr val="FFC000"/>
                </a:solidFill>
                <a:latin typeface="Segoe UI"/>
                <a:cs typeface="Segoe UI"/>
              </a:rPr>
              <a:t>i</a:t>
            </a:r>
            <a:r>
              <a:rPr sz="4000" b="1" spc="-10" dirty="0">
                <a:solidFill>
                  <a:srgbClr val="FFC000"/>
                </a:solidFill>
                <a:latin typeface="Segoe UI"/>
                <a:cs typeface="Segoe UI"/>
              </a:rPr>
              <a:t>ng </a:t>
            </a:r>
            <a:r>
              <a:rPr sz="4000" b="1" spc="-10" dirty="0">
                <a:solidFill>
                  <a:srgbClr val="00B0F0"/>
                </a:solidFill>
                <a:latin typeface="Segoe UI"/>
                <a:cs typeface="Segoe UI"/>
              </a:rPr>
              <a:t>H</a:t>
            </a:r>
            <a:r>
              <a:rPr sz="4000" b="1" spc="50" dirty="0">
                <a:solidFill>
                  <a:srgbClr val="00B0F0"/>
                </a:solidFill>
                <a:latin typeface="Segoe UI"/>
                <a:cs typeface="Segoe UI"/>
              </a:rPr>
              <a:t>E</a:t>
            </a:r>
            <a:r>
              <a:rPr sz="4000" b="1" spc="-10" dirty="0">
                <a:solidFill>
                  <a:srgbClr val="00B0F0"/>
                </a:solidFill>
                <a:latin typeface="Segoe UI"/>
                <a:cs typeface="Segoe UI"/>
              </a:rPr>
              <a:t>A</a:t>
            </a:r>
            <a:r>
              <a:rPr sz="4000" b="1" spc="-275" dirty="0">
                <a:solidFill>
                  <a:srgbClr val="00B0F0"/>
                </a:solidFill>
                <a:latin typeface="Segoe UI"/>
                <a:cs typeface="Segoe UI"/>
              </a:rPr>
              <a:t>L</a:t>
            </a:r>
            <a:r>
              <a:rPr sz="4000" b="1" spc="-10" dirty="0">
                <a:solidFill>
                  <a:srgbClr val="00B0F0"/>
                </a:solidFill>
                <a:latin typeface="Segoe UI"/>
                <a:cs typeface="Segoe UI"/>
              </a:rPr>
              <a:t>TH</a:t>
            </a:r>
            <a:r>
              <a:rPr sz="4000" b="1" dirty="0">
                <a:solidFill>
                  <a:srgbClr val="00B0F0"/>
                </a:solidFill>
                <a:latin typeface="Segoe UI"/>
                <a:cs typeface="Segoe UI"/>
              </a:rPr>
              <a:t>I</a:t>
            </a:r>
            <a:r>
              <a:rPr sz="4000" b="1" spc="-10" dirty="0">
                <a:solidFill>
                  <a:srgbClr val="00B0F0"/>
                </a:solidFill>
                <a:latin typeface="Segoe UI"/>
                <a:cs typeface="Segoe UI"/>
              </a:rPr>
              <a:t>E</a:t>
            </a:r>
            <a:r>
              <a:rPr sz="4000" b="1" spc="-5" dirty="0">
                <a:solidFill>
                  <a:srgbClr val="00B0F0"/>
                </a:solidFill>
                <a:latin typeface="Segoe UI"/>
                <a:cs typeface="Segoe UI"/>
              </a:rPr>
              <a:t>R</a:t>
            </a:r>
            <a:r>
              <a:rPr sz="4000" b="1" spc="15" dirty="0">
                <a:solidFill>
                  <a:srgbClr val="00B0F0"/>
                </a:solidFill>
                <a:latin typeface="Segoe UI"/>
                <a:cs typeface="Segoe UI"/>
              </a:rPr>
              <a:t> </a:t>
            </a:r>
            <a:r>
              <a:rPr sz="4000" b="1" spc="-15" dirty="0">
                <a:solidFill>
                  <a:srgbClr val="00B0F0"/>
                </a:solidFill>
                <a:latin typeface="Segoe UI"/>
                <a:cs typeface="Segoe UI"/>
              </a:rPr>
              <a:t>p</a:t>
            </a:r>
            <a:r>
              <a:rPr sz="4000" b="1" spc="-5" dirty="0">
                <a:solidFill>
                  <a:srgbClr val="00B0F0"/>
                </a:solidFill>
                <a:latin typeface="Segoe UI"/>
                <a:cs typeface="Segoe UI"/>
              </a:rPr>
              <a:t>e</a:t>
            </a:r>
            <a:r>
              <a:rPr sz="4000" b="1" dirty="0">
                <a:solidFill>
                  <a:srgbClr val="00B0F0"/>
                </a:solidFill>
                <a:latin typeface="Segoe UI"/>
                <a:cs typeface="Segoe UI"/>
              </a:rPr>
              <a:t>o</a:t>
            </a:r>
            <a:r>
              <a:rPr sz="4000" b="1" spc="-15" dirty="0">
                <a:solidFill>
                  <a:srgbClr val="00B0F0"/>
                </a:solidFill>
                <a:latin typeface="Segoe UI"/>
                <a:cs typeface="Segoe UI"/>
              </a:rPr>
              <a:t>p</a:t>
            </a:r>
            <a:r>
              <a:rPr sz="4000" b="1" spc="-5" dirty="0">
                <a:solidFill>
                  <a:srgbClr val="00B0F0"/>
                </a:solidFill>
                <a:latin typeface="Segoe UI"/>
                <a:cs typeface="Segoe UI"/>
              </a:rPr>
              <a:t>le</a:t>
            </a:r>
            <a:endParaRPr sz="4000" dirty="0">
              <a:latin typeface="Segoe UI"/>
              <a:cs typeface="Segoe UI"/>
            </a:endParaRPr>
          </a:p>
        </p:txBody>
      </p:sp>
      <p:sp>
        <p:nvSpPr>
          <p:cNvPr id="4" name="object 4"/>
          <p:cNvSpPr txBox="1"/>
          <p:nvPr/>
        </p:nvSpPr>
        <p:spPr>
          <a:xfrm>
            <a:off x="1337678" y="5534799"/>
            <a:ext cx="1640839" cy="600075"/>
          </a:xfrm>
          <a:prstGeom prst="rect">
            <a:avLst/>
          </a:prstGeom>
          <a:solidFill>
            <a:srgbClr val="92D050"/>
          </a:solidFill>
        </p:spPr>
        <p:txBody>
          <a:bodyPr vert="horz" wrap="square" lIns="0" tIns="0" rIns="0" bIns="0" rtlCol="0">
            <a:spAutoFit/>
          </a:bodyPr>
          <a:lstStyle/>
          <a:p>
            <a:pPr marL="398145">
              <a:lnSpc>
                <a:spcPct val="100000"/>
              </a:lnSpc>
            </a:pPr>
            <a:r>
              <a:rPr sz="1400" b="1" spc="-5" dirty="0">
                <a:solidFill>
                  <a:srgbClr val="17375E"/>
                </a:solidFill>
                <a:latin typeface="Segoe UI"/>
                <a:cs typeface="Segoe UI"/>
              </a:rPr>
              <a:t>I</a:t>
            </a:r>
            <a:r>
              <a:rPr sz="1400" b="1" dirty="0">
                <a:solidFill>
                  <a:srgbClr val="17375E"/>
                </a:solidFill>
                <a:latin typeface="Segoe UI"/>
                <a:cs typeface="Segoe UI"/>
              </a:rPr>
              <a:t>n</a:t>
            </a:r>
            <a:r>
              <a:rPr sz="1400" b="1" spc="-5" dirty="0">
                <a:solidFill>
                  <a:srgbClr val="17375E"/>
                </a:solidFill>
                <a:latin typeface="Segoe UI"/>
                <a:cs typeface="Segoe UI"/>
              </a:rPr>
              <a:t>ce</a:t>
            </a:r>
            <a:r>
              <a:rPr sz="1400" b="1" dirty="0">
                <a:solidFill>
                  <a:srgbClr val="17375E"/>
                </a:solidFill>
                <a:latin typeface="Segoe UI"/>
                <a:cs typeface="Segoe UI"/>
              </a:rPr>
              <a:t>n</a:t>
            </a:r>
            <a:r>
              <a:rPr sz="1400" b="1" spc="5" dirty="0">
                <a:solidFill>
                  <a:srgbClr val="17375E"/>
                </a:solidFill>
                <a:latin typeface="Segoe UI"/>
                <a:cs typeface="Segoe UI"/>
              </a:rPr>
              <a:t>t</a:t>
            </a:r>
            <a:r>
              <a:rPr sz="1400" b="1" spc="-5" dirty="0">
                <a:solidFill>
                  <a:srgbClr val="17375E"/>
                </a:solidFill>
                <a:latin typeface="Segoe UI"/>
                <a:cs typeface="Segoe UI"/>
              </a:rPr>
              <a:t>i</a:t>
            </a:r>
            <a:r>
              <a:rPr sz="1400" b="1" spc="-20" dirty="0">
                <a:solidFill>
                  <a:srgbClr val="17375E"/>
                </a:solidFill>
                <a:latin typeface="Segoe UI"/>
                <a:cs typeface="Segoe UI"/>
              </a:rPr>
              <a:t>v</a:t>
            </a:r>
            <a:r>
              <a:rPr sz="1400" b="1" spc="-5" dirty="0">
                <a:solidFill>
                  <a:srgbClr val="17375E"/>
                </a:solidFill>
                <a:latin typeface="Segoe UI"/>
                <a:cs typeface="Segoe UI"/>
              </a:rPr>
              <a:t>es</a:t>
            </a:r>
            <a:endParaRPr sz="1400" dirty="0">
              <a:latin typeface="Segoe UI"/>
              <a:cs typeface="Segoe UI"/>
            </a:endParaRPr>
          </a:p>
        </p:txBody>
      </p:sp>
      <p:sp>
        <p:nvSpPr>
          <p:cNvPr id="5" name="object 5"/>
          <p:cNvSpPr txBox="1"/>
          <p:nvPr/>
        </p:nvSpPr>
        <p:spPr>
          <a:xfrm>
            <a:off x="3751669" y="5534799"/>
            <a:ext cx="1640839" cy="600075"/>
          </a:xfrm>
          <a:prstGeom prst="rect">
            <a:avLst/>
          </a:prstGeom>
          <a:solidFill>
            <a:srgbClr val="92D050"/>
          </a:solidFill>
        </p:spPr>
        <p:txBody>
          <a:bodyPr vert="horz" wrap="square" lIns="0" tIns="0" rIns="0" bIns="0" rtlCol="0">
            <a:spAutoFit/>
          </a:bodyPr>
          <a:lstStyle/>
          <a:p>
            <a:pPr marL="472440" marR="466090" indent="159385">
              <a:lnSpc>
                <a:spcPct val="100000"/>
              </a:lnSpc>
            </a:pPr>
            <a:r>
              <a:rPr sz="1400" b="1" dirty="0">
                <a:solidFill>
                  <a:srgbClr val="17375E"/>
                </a:solidFill>
                <a:latin typeface="Segoe UI"/>
                <a:cs typeface="Segoe UI"/>
              </a:rPr>
              <a:t>Ca</a:t>
            </a:r>
            <a:r>
              <a:rPr sz="1400" b="1" spc="5" dirty="0">
                <a:solidFill>
                  <a:srgbClr val="17375E"/>
                </a:solidFill>
                <a:latin typeface="Segoe UI"/>
                <a:cs typeface="Segoe UI"/>
              </a:rPr>
              <a:t>r</a:t>
            </a:r>
            <a:r>
              <a:rPr sz="1400" b="1" dirty="0">
                <a:solidFill>
                  <a:srgbClr val="17375E"/>
                </a:solidFill>
                <a:latin typeface="Segoe UI"/>
                <a:cs typeface="Segoe UI"/>
              </a:rPr>
              <a:t>e </a:t>
            </a:r>
            <a:r>
              <a:rPr sz="1400" b="1" spc="-5" dirty="0">
                <a:solidFill>
                  <a:srgbClr val="17375E"/>
                </a:solidFill>
                <a:latin typeface="Segoe UI"/>
                <a:cs typeface="Segoe UI"/>
              </a:rPr>
              <a:t>Deli</a:t>
            </a:r>
            <a:r>
              <a:rPr sz="1400" b="1" spc="-20" dirty="0">
                <a:solidFill>
                  <a:srgbClr val="17375E"/>
                </a:solidFill>
                <a:latin typeface="Segoe UI"/>
                <a:cs typeface="Segoe UI"/>
              </a:rPr>
              <a:t>v</a:t>
            </a:r>
            <a:r>
              <a:rPr sz="1400" b="1" spc="-5" dirty="0">
                <a:solidFill>
                  <a:srgbClr val="17375E"/>
                </a:solidFill>
                <a:latin typeface="Segoe UI"/>
                <a:cs typeface="Segoe UI"/>
              </a:rPr>
              <a:t>e</a:t>
            </a:r>
            <a:r>
              <a:rPr sz="1400" b="1" spc="65" dirty="0">
                <a:solidFill>
                  <a:srgbClr val="17375E"/>
                </a:solidFill>
                <a:latin typeface="Segoe UI"/>
                <a:cs typeface="Segoe UI"/>
              </a:rPr>
              <a:t>r</a:t>
            </a:r>
            <a:r>
              <a:rPr sz="1400" b="1" dirty="0">
                <a:solidFill>
                  <a:srgbClr val="17375E"/>
                </a:solidFill>
                <a:latin typeface="Segoe UI"/>
                <a:cs typeface="Segoe UI"/>
              </a:rPr>
              <a:t>y</a:t>
            </a:r>
            <a:endParaRPr sz="1400" dirty="0">
              <a:latin typeface="Segoe UI"/>
              <a:cs typeface="Segoe UI"/>
            </a:endParaRPr>
          </a:p>
        </p:txBody>
      </p:sp>
      <p:sp>
        <p:nvSpPr>
          <p:cNvPr id="6" name="object 6"/>
          <p:cNvSpPr/>
          <p:nvPr/>
        </p:nvSpPr>
        <p:spPr>
          <a:xfrm>
            <a:off x="6148235" y="5534799"/>
            <a:ext cx="1640839" cy="600075"/>
          </a:xfrm>
          <a:custGeom>
            <a:avLst/>
            <a:gdLst/>
            <a:ahLst/>
            <a:cxnLst/>
            <a:rect l="l" t="t" r="r" b="b"/>
            <a:pathLst>
              <a:path w="1640840" h="600075">
                <a:moveTo>
                  <a:pt x="0" y="0"/>
                </a:moveTo>
                <a:lnTo>
                  <a:pt x="1640649" y="0"/>
                </a:lnTo>
                <a:lnTo>
                  <a:pt x="1640649" y="599719"/>
                </a:lnTo>
                <a:lnTo>
                  <a:pt x="0" y="599719"/>
                </a:lnTo>
                <a:lnTo>
                  <a:pt x="0" y="0"/>
                </a:lnTo>
                <a:close/>
              </a:path>
            </a:pathLst>
          </a:custGeom>
          <a:solidFill>
            <a:srgbClr val="92D050"/>
          </a:solidFill>
        </p:spPr>
        <p:txBody>
          <a:bodyPr wrap="square" lIns="0" tIns="0" rIns="0" bIns="0" rtlCol="0"/>
          <a:lstStyle/>
          <a:p>
            <a:endParaRPr dirty="0"/>
          </a:p>
        </p:txBody>
      </p:sp>
      <p:sp>
        <p:nvSpPr>
          <p:cNvPr id="7" name="object 7"/>
          <p:cNvSpPr txBox="1"/>
          <p:nvPr/>
        </p:nvSpPr>
        <p:spPr>
          <a:xfrm>
            <a:off x="6450012" y="5637669"/>
            <a:ext cx="1037590" cy="417195"/>
          </a:xfrm>
          <a:prstGeom prst="rect">
            <a:avLst/>
          </a:prstGeom>
        </p:spPr>
        <p:txBody>
          <a:bodyPr vert="horz" wrap="square" lIns="0" tIns="0" rIns="0" bIns="0" rtlCol="0">
            <a:spAutoFit/>
          </a:bodyPr>
          <a:lstStyle/>
          <a:p>
            <a:pPr marL="196850" marR="5080" indent="-184785">
              <a:lnSpc>
                <a:spcPct val="100000"/>
              </a:lnSpc>
            </a:pPr>
            <a:r>
              <a:rPr sz="1400" b="1" spc="-5" dirty="0">
                <a:solidFill>
                  <a:srgbClr val="17375E"/>
                </a:solidFill>
                <a:latin typeface="Segoe UI"/>
                <a:cs typeface="Segoe UI"/>
              </a:rPr>
              <a:t>I</a:t>
            </a:r>
            <a:r>
              <a:rPr sz="1400" b="1" dirty="0">
                <a:solidFill>
                  <a:srgbClr val="17375E"/>
                </a:solidFill>
                <a:latin typeface="Segoe UI"/>
                <a:cs typeface="Segoe UI"/>
              </a:rPr>
              <a:t>nf</a:t>
            </a:r>
            <a:r>
              <a:rPr sz="1400" b="1" spc="5" dirty="0">
                <a:solidFill>
                  <a:srgbClr val="17375E"/>
                </a:solidFill>
                <a:latin typeface="Segoe UI"/>
                <a:cs typeface="Segoe UI"/>
              </a:rPr>
              <a:t>or</a:t>
            </a:r>
            <a:r>
              <a:rPr sz="1400" b="1" spc="-5" dirty="0">
                <a:solidFill>
                  <a:srgbClr val="17375E"/>
                </a:solidFill>
                <a:latin typeface="Segoe UI"/>
                <a:cs typeface="Segoe UI"/>
              </a:rPr>
              <a:t>m</a:t>
            </a:r>
            <a:r>
              <a:rPr sz="1400" b="1" dirty="0">
                <a:solidFill>
                  <a:srgbClr val="17375E"/>
                </a:solidFill>
                <a:latin typeface="Segoe UI"/>
                <a:cs typeface="Segoe UI"/>
              </a:rPr>
              <a:t>a</a:t>
            </a:r>
            <a:r>
              <a:rPr sz="1400" b="1" spc="5" dirty="0">
                <a:solidFill>
                  <a:srgbClr val="17375E"/>
                </a:solidFill>
                <a:latin typeface="Segoe UI"/>
                <a:cs typeface="Segoe UI"/>
              </a:rPr>
              <a:t>t</a:t>
            </a:r>
            <a:r>
              <a:rPr sz="1400" b="1" spc="-5" dirty="0">
                <a:solidFill>
                  <a:srgbClr val="17375E"/>
                </a:solidFill>
                <a:latin typeface="Segoe UI"/>
                <a:cs typeface="Segoe UI"/>
              </a:rPr>
              <a:t>i</a:t>
            </a:r>
            <a:r>
              <a:rPr sz="1400" b="1" spc="5" dirty="0">
                <a:solidFill>
                  <a:srgbClr val="17375E"/>
                </a:solidFill>
                <a:latin typeface="Segoe UI"/>
                <a:cs typeface="Segoe UI"/>
              </a:rPr>
              <a:t>on S</a:t>
            </a:r>
            <a:r>
              <a:rPr sz="1400" b="1" spc="-10" dirty="0">
                <a:solidFill>
                  <a:srgbClr val="17375E"/>
                </a:solidFill>
                <a:latin typeface="Segoe UI"/>
                <a:cs typeface="Segoe UI"/>
              </a:rPr>
              <a:t>h</a:t>
            </a:r>
            <a:r>
              <a:rPr sz="1400" b="1" dirty="0">
                <a:solidFill>
                  <a:srgbClr val="17375E"/>
                </a:solidFill>
                <a:latin typeface="Segoe UI"/>
                <a:cs typeface="Segoe UI"/>
              </a:rPr>
              <a:t>a</a:t>
            </a:r>
            <a:r>
              <a:rPr sz="1400" b="1" spc="5" dirty="0">
                <a:solidFill>
                  <a:srgbClr val="17375E"/>
                </a:solidFill>
                <a:latin typeface="Segoe UI"/>
                <a:cs typeface="Segoe UI"/>
              </a:rPr>
              <a:t>r</a:t>
            </a:r>
            <a:r>
              <a:rPr sz="1400" b="1" spc="-5" dirty="0">
                <a:solidFill>
                  <a:srgbClr val="17375E"/>
                </a:solidFill>
                <a:latin typeface="Segoe UI"/>
                <a:cs typeface="Segoe UI"/>
              </a:rPr>
              <a:t>i</a:t>
            </a:r>
            <a:r>
              <a:rPr sz="1400" b="1" dirty="0">
                <a:solidFill>
                  <a:srgbClr val="17375E"/>
                </a:solidFill>
                <a:latin typeface="Segoe UI"/>
                <a:cs typeface="Segoe UI"/>
              </a:rPr>
              <a:t>ng</a:t>
            </a:r>
            <a:endParaRPr sz="1400" dirty="0">
              <a:latin typeface="Segoe UI"/>
              <a:cs typeface="Segoe UI"/>
            </a:endParaRPr>
          </a:p>
        </p:txBody>
      </p:sp>
      <p:sp>
        <p:nvSpPr>
          <p:cNvPr id="8" name="object 8"/>
          <p:cNvSpPr/>
          <p:nvPr/>
        </p:nvSpPr>
        <p:spPr>
          <a:xfrm>
            <a:off x="1504903" y="3809998"/>
            <a:ext cx="6055995" cy="525145"/>
          </a:xfrm>
          <a:custGeom>
            <a:avLst/>
            <a:gdLst/>
            <a:ahLst/>
            <a:cxnLst/>
            <a:rect l="l" t="t" r="r" b="b"/>
            <a:pathLst>
              <a:path w="6055995" h="525145">
                <a:moveTo>
                  <a:pt x="6055868" y="0"/>
                </a:moveTo>
                <a:lnTo>
                  <a:pt x="6055295" y="42559"/>
                </a:lnTo>
                <a:lnTo>
                  <a:pt x="6053638" y="82932"/>
                </a:lnTo>
                <a:lnTo>
                  <a:pt x="6049315" y="138210"/>
                </a:lnTo>
                <a:lnTo>
                  <a:pt x="6043058" y="185531"/>
                </a:lnTo>
                <a:lnTo>
                  <a:pt x="6035172" y="223070"/>
                </a:lnTo>
                <a:lnTo>
                  <a:pt x="6019232" y="258947"/>
                </a:lnTo>
                <a:lnTo>
                  <a:pt x="6012141" y="262381"/>
                </a:lnTo>
                <a:lnTo>
                  <a:pt x="3071660" y="262381"/>
                </a:lnTo>
                <a:lnTo>
                  <a:pt x="3068074" y="263251"/>
                </a:lnTo>
                <a:lnTo>
                  <a:pt x="3048629" y="301693"/>
                </a:lnTo>
                <a:lnTo>
                  <a:pt x="3040743" y="339232"/>
                </a:lnTo>
                <a:lnTo>
                  <a:pt x="3034486" y="386553"/>
                </a:lnTo>
                <a:lnTo>
                  <a:pt x="3030163" y="441831"/>
                </a:lnTo>
                <a:lnTo>
                  <a:pt x="3028506" y="482204"/>
                </a:lnTo>
                <a:lnTo>
                  <a:pt x="3027934" y="524763"/>
                </a:lnTo>
                <a:lnTo>
                  <a:pt x="3027789" y="503244"/>
                </a:lnTo>
                <a:lnTo>
                  <a:pt x="3026663" y="461711"/>
                </a:lnTo>
                <a:lnTo>
                  <a:pt x="3024498" y="422634"/>
                </a:lnTo>
                <a:lnTo>
                  <a:pt x="3019499" y="369805"/>
                </a:lnTo>
                <a:lnTo>
                  <a:pt x="3012666" y="325542"/>
                </a:lnTo>
                <a:lnTo>
                  <a:pt x="3001230" y="283001"/>
                </a:lnTo>
                <a:lnTo>
                  <a:pt x="2984207" y="262381"/>
                </a:lnTo>
                <a:lnTo>
                  <a:pt x="43738" y="262381"/>
                </a:lnTo>
                <a:lnTo>
                  <a:pt x="40151" y="261512"/>
                </a:lnTo>
                <a:lnTo>
                  <a:pt x="20699" y="223070"/>
                </a:lnTo>
                <a:lnTo>
                  <a:pt x="12811" y="185531"/>
                </a:lnTo>
                <a:lnTo>
                  <a:pt x="6553" y="138210"/>
                </a:lnTo>
                <a:lnTo>
                  <a:pt x="2229" y="82932"/>
                </a:lnTo>
                <a:lnTo>
                  <a:pt x="572" y="42559"/>
                </a:lnTo>
                <a:lnTo>
                  <a:pt x="144" y="21519"/>
                </a:lnTo>
                <a:lnTo>
                  <a:pt x="0" y="0"/>
                </a:lnTo>
              </a:path>
            </a:pathLst>
          </a:custGeom>
          <a:ln w="57150">
            <a:solidFill>
              <a:srgbClr val="FFC000"/>
            </a:solidFill>
          </a:ln>
        </p:spPr>
        <p:txBody>
          <a:bodyPr wrap="square" lIns="0" tIns="0" rIns="0" bIns="0" rtlCol="0"/>
          <a:lstStyle/>
          <a:p>
            <a:endParaRPr dirty="0"/>
          </a:p>
        </p:txBody>
      </p:sp>
      <p:sp>
        <p:nvSpPr>
          <p:cNvPr id="9" name="object 9"/>
          <p:cNvSpPr txBox="1"/>
          <p:nvPr/>
        </p:nvSpPr>
        <p:spPr>
          <a:xfrm>
            <a:off x="3760524" y="4421744"/>
            <a:ext cx="1718310" cy="203835"/>
          </a:xfrm>
          <a:prstGeom prst="rect">
            <a:avLst/>
          </a:prstGeom>
        </p:spPr>
        <p:txBody>
          <a:bodyPr vert="horz" wrap="square" lIns="0" tIns="0" rIns="0" bIns="0" rtlCol="0">
            <a:spAutoFit/>
          </a:bodyPr>
          <a:lstStyle/>
          <a:p>
            <a:pPr marL="12700">
              <a:lnSpc>
                <a:spcPct val="100000"/>
              </a:lnSpc>
            </a:pPr>
            <a:r>
              <a:rPr sz="1400" b="0" dirty="0">
                <a:latin typeface="Segoe UI Light"/>
                <a:cs typeface="Segoe UI Light"/>
              </a:rPr>
              <a:t>Via</a:t>
            </a:r>
            <a:r>
              <a:rPr sz="1400" b="0" spc="-10" dirty="0">
                <a:latin typeface="Segoe UI Light"/>
                <a:cs typeface="Segoe UI Light"/>
              </a:rPr>
              <a:t> </a:t>
            </a:r>
            <a:r>
              <a:rPr sz="1400" b="0" dirty="0">
                <a:latin typeface="Segoe UI Light"/>
                <a:cs typeface="Segoe UI Light"/>
              </a:rPr>
              <a:t>a </a:t>
            </a:r>
            <a:r>
              <a:rPr sz="1400" b="0" spc="-5" dirty="0">
                <a:latin typeface="Segoe UI Light"/>
                <a:cs typeface="Segoe UI Light"/>
              </a:rPr>
              <a:t>f</a:t>
            </a:r>
            <a:r>
              <a:rPr sz="1400" b="0" dirty="0">
                <a:latin typeface="Segoe UI Light"/>
                <a:cs typeface="Segoe UI Light"/>
              </a:rPr>
              <a:t>ocus</a:t>
            </a:r>
            <a:r>
              <a:rPr sz="1400" b="0" spc="-5" dirty="0">
                <a:latin typeface="Segoe UI Light"/>
                <a:cs typeface="Segoe UI Light"/>
              </a:rPr>
              <a:t> </a:t>
            </a:r>
            <a:r>
              <a:rPr sz="1400" b="0" dirty="0">
                <a:latin typeface="Segoe UI Light"/>
                <a:cs typeface="Segoe UI Light"/>
              </a:rPr>
              <a:t>on</a:t>
            </a:r>
            <a:r>
              <a:rPr sz="1400" b="0" spc="-10" dirty="0">
                <a:latin typeface="Segoe UI Light"/>
                <a:cs typeface="Segoe UI Light"/>
              </a:rPr>
              <a:t> </a:t>
            </a:r>
            <a:r>
              <a:rPr sz="1400" b="1" dirty="0">
                <a:latin typeface="Segoe UI"/>
                <a:cs typeface="Segoe UI"/>
              </a:rPr>
              <a:t>3</a:t>
            </a:r>
            <a:r>
              <a:rPr sz="1400" b="1" spc="-10" dirty="0">
                <a:latin typeface="Segoe UI"/>
                <a:cs typeface="Segoe UI"/>
              </a:rPr>
              <a:t> </a:t>
            </a:r>
            <a:r>
              <a:rPr sz="1400" b="1" dirty="0">
                <a:latin typeface="Segoe UI"/>
                <a:cs typeface="Segoe UI"/>
              </a:rPr>
              <a:t>a</a:t>
            </a:r>
            <a:r>
              <a:rPr sz="1400" b="1" spc="5" dirty="0">
                <a:latin typeface="Segoe UI"/>
                <a:cs typeface="Segoe UI"/>
              </a:rPr>
              <a:t>r</a:t>
            </a:r>
            <a:r>
              <a:rPr sz="1400" b="1" spc="-5" dirty="0">
                <a:latin typeface="Segoe UI"/>
                <a:cs typeface="Segoe UI"/>
              </a:rPr>
              <a:t>e</a:t>
            </a:r>
            <a:r>
              <a:rPr sz="1400" b="1" dirty="0">
                <a:latin typeface="Segoe UI"/>
                <a:cs typeface="Segoe UI"/>
              </a:rPr>
              <a:t>as</a:t>
            </a:r>
            <a:endParaRPr sz="1400" dirty="0">
              <a:latin typeface="Segoe UI"/>
              <a:cs typeface="Segoe UI"/>
            </a:endParaRPr>
          </a:p>
        </p:txBody>
      </p:sp>
      <p:sp>
        <p:nvSpPr>
          <p:cNvPr id="10" name="object 10"/>
          <p:cNvSpPr txBox="1"/>
          <p:nvPr/>
        </p:nvSpPr>
        <p:spPr>
          <a:xfrm>
            <a:off x="6455780" y="4556909"/>
            <a:ext cx="980440" cy="1042035"/>
          </a:xfrm>
          <a:prstGeom prst="rect">
            <a:avLst/>
          </a:prstGeom>
        </p:spPr>
        <p:txBody>
          <a:bodyPr vert="horz" wrap="square" lIns="0" tIns="0" rIns="0" bIns="0" rtlCol="0">
            <a:spAutoFit/>
          </a:bodyPr>
          <a:lstStyle/>
          <a:p>
            <a:pPr marL="12700">
              <a:lnSpc>
                <a:spcPct val="100000"/>
              </a:lnSpc>
            </a:pPr>
            <a:r>
              <a:rPr sz="8000" dirty="0">
                <a:solidFill>
                  <a:srgbClr val="002060"/>
                </a:solidFill>
                <a:latin typeface="Wingdings"/>
                <a:cs typeface="Wingdings"/>
              </a:rPr>
              <a:t></a:t>
            </a:r>
            <a:endParaRPr sz="8000" dirty="0">
              <a:latin typeface="Wingdings"/>
              <a:cs typeface="Wingdings"/>
            </a:endParaRPr>
          </a:p>
        </p:txBody>
      </p:sp>
      <p:sp>
        <p:nvSpPr>
          <p:cNvPr id="11" name="object 11"/>
          <p:cNvSpPr txBox="1"/>
          <p:nvPr/>
        </p:nvSpPr>
        <p:spPr>
          <a:xfrm>
            <a:off x="1567047" y="4490481"/>
            <a:ext cx="1042035" cy="1042035"/>
          </a:xfrm>
          <a:prstGeom prst="rect">
            <a:avLst/>
          </a:prstGeom>
        </p:spPr>
        <p:txBody>
          <a:bodyPr vert="horz" wrap="square" lIns="0" tIns="0" rIns="0" bIns="0" rtlCol="0">
            <a:spAutoFit/>
          </a:bodyPr>
          <a:lstStyle/>
          <a:p>
            <a:pPr marL="12700">
              <a:lnSpc>
                <a:spcPct val="100000"/>
              </a:lnSpc>
            </a:pPr>
            <a:r>
              <a:rPr sz="8000" b="1" dirty="0">
                <a:solidFill>
                  <a:srgbClr val="002060"/>
                </a:solidFill>
                <a:latin typeface="Webdings"/>
                <a:cs typeface="Webdings"/>
              </a:rPr>
              <a:t></a:t>
            </a:r>
            <a:endParaRPr sz="8000" dirty="0">
              <a:latin typeface="Webdings"/>
              <a:cs typeface="Webdings"/>
            </a:endParaRPr>
          </a:p>
        </p:txBody>
      </p:sp>
      <p:sp>
        <p:nvSpPr>
          <p:cNvPr id="12" name="object 12"/>
          <p:cNvSpPr/>
          <p:nvPr/>
        </p:nvSpPr>
        <p:spPr>
          <a:xfrm>
            <a:off x="4143019" y="4842192"/>
            <a:ext cx="858519" cy="606425"/>
          </a:xfrm>
          <a:custGeom>
            <a:avLst/>
            <a:gdLst/>
            <a:ahLst/>
            <a:cxnLst/>
            <a:rect l="l" t="t" r="r" b="b"/>
            <a:pathLst>
              <a:path w="858520" h="606425">
                <a:moveTo>
                  <a:pt x="0" y="0"/>
                </a:moveTo>
                <a:lnTo>
                  <a:pt x="857961" y="0"/>
                </a:lnTo>
                <a:lnTo>
                  <a:pt x="857961" y="606044"/>
                </a:lnTo>
                <a:lnTo>
                  <a:pt x="0" y="606044"/>
                </a:lnTo>
                <a:lnTo>
                  <a:pt x="0" y="0"/>
                </a:lnTo>
                <a:close/>
              </a:path>
            </a:pathLst>
          </a:custGeom>
          <a:solidFill>
            <a:srgbClr val="17375E"/>
          </a:solidFill>
        </p:spPr>
        <p:txBody>
          <a:bodyPr wrap="square" lIns="0" tIns="0" rIns="0" bIns="0" rtlCol="0"/>
          <a:lstStyle/>
          <a:p>
            <a:endParaRPr dirty="0"/>
          </a:p>
        </p:txBody>
      </p:sp>
      <p:sp>
        <p:nvSpPr>
          <p:cNvPr id="13" name="object 13"/>
          <p:cNvSpPr/>
          <p:nvPr/>
        </p:nvSpPr>
        <p:spPr>
          <a:xfrm>
            <a:off x="4403208" y="4956835"/>
            <a:ext cx="337574" cy="376766"/>
          </a:xfrm>
          <a:prstGeom prst="rect">
            <a:avLst/>
          </a:prstGeom>
          <a:blipFill>
            <a:blip r:embed="rId3" cstate="print"/>
            <a:stretch>
              <a:fillRect/>
            </a:stretch>
          </a:blipFill>
        </p:spPr>
        <p:txBody>
          <a:bodyPr wrap="square" lIns="0" tIns="0" rIns="0" bIns="0" rtlCol="0"/>
          <a:lstStyle/>
          <a:p>
            <a:endParaRPr dirty="0"/>
          </a:p>
        </p:txBody>
      </p:sp>
      <p:sp>
        <p:nvSpPr>
          <p:cNvPr id="14" name="object 14"/>
          <p:cNvSpPr txBox="1">
            <a:spLocks noGrp="1"/>
          </p:cNvSpPr>
          <p:nvPr>
            <p:ph type="sldNum" sz="quarter" idx="12"/>
          </p:nvPr>
        </p:nvSpPr>
        <p:spPr>
          <a:xfrm>
            <a:off x="-1219200" y="493059"/>
            <a:ext cx="584978" cy="307777"/>
          </a:xfrm>
          <a:prstGeom prst="rect">
            <a:avLst/>
          </a:prstGeom>
        </p:spPr>
        <p:txBody>
          <a:bodyPr vert="horz" wrap="square" lIns="0" tIns="0" rIns="0" bIns="0" rtlCol="0">
            <a:spAutoFit/>
          </a:bodyPr>
          <a:lstStyle/>
          <a:p>
            <a:pPr marL="102870">
              <a:lnSpc>
                <a:spcPct val="100000"/>
              </a:lnSpc>
            </a:pPr>
            <a:endParaRPr spc="-5" dirty="0"/>
          </a:p>
        </p:txBody>
      </p:sp>
    </p:spTree>
    <p:extLst>
      <p:ext uri="{BB962C8B-B14F-4D97-AF65-F5344CB8AC3E}">
        <p14:creationId xmlns="" xmlns:p14="http://schemas.microsoft.com/office/powerpoint/2010/main" val="3902526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latin typeface="+mj-lt"/>
              </a:rPr>
              <a:t>ICD-10 Update</a:t>
            </a:r>
            <a:endParaRPr lang="en-US" sz="4800" dirty="0">
              <a:latin typeface="+mj-lt"/>
            </a:endParaRPr>
          </a:p>
        </p:txBody>
      </p:sp>
      <p:sp>
        <p:nvSpPr>
          <p:cNvPr id="3" name="Text Placeholder 2"/>
          <p:cNvSpPr>
            <a:spLocks noGrp="1"/>
          </p:cNvSpPr>
          <p:nvPr>
            <p:ph type="body" idx="1"/>
          </p:nvPr>
        </p:nvSpPr>
        <p:spPr>
          <a:xfrm>
            <a:off x="457200" y="1600200"/>
            <a:ext cx="8317832" cy="4848726"/>
          </a:xfrm>
        </p:spPr>
        <p:txBody>
          <a:bodyPr>
            <a:normAutofit fontScale="92500" lnSpcReduction="10000"/>
          </a:bodyPr>
          <a:lstStyle/>
          <a:p>
            <a:r>
              <a:rPr lang="en-US" sz="3200" dirty="0">
                <a:latin typeface="+mj-lt"/>
              </a:rPr>
              <a:t>2017 ICD-10 PCS and GEMs </a:t>
            </a:r>
            <a:endParaRPr lang="en-US" sz="3200" dirty="0" smtClean="0">
              <a:latin typeface="+mj-lt"/>
            </a:endParaRPr>
          </a:p>
          <a:p>
            <a:pPr lvl="1"/>
            <a:r>
              <a:rPr lang="en-US" sz="2300" dirty="0">
                <a:latin typeface="+mj-lt"/>
              </a:rPr>
              <a:t>The 2017 ICD-10 Procedure Coding System (ICD-10-PCS) files </a:t>
            </a:r>
            <a:r>
              <a:rPr lang="en-US" sz="2300" dirty="0" smtClean="0">
                <a:latin typeface="+mj-lt"/>
              </a:rPr>
              <a:t>for FY 2017 are Available </a:t>
            </a:r>
          </a:p>
          <a:p>
            <a:pPr lvl="2"/>
            <a:r>
              <a:rPr lang="en-US" sz="1900" dirty="0" smtClean="0">
                <a:latin typeface="+mj-lt"/>
              </a:rPr>
              <a:t>These </a:t>
            </a:r>
            <a:r>
              <a:rPr lang="en-US" sz="1900" dirty="0">
                <a:latin typeface="+mj-lt"/>
              </a:rPr>
              <a:t>2017 ICD-10-PCS codes are to be used for discharges occurring from October 1, 2016 through September 30, 2017</a:t>
            </a:r>
            <a:r>
              <a:rPr lang="en-US" sz="1900" dirty="0" smtClean="0">
                <a:latin typeface="+mj-lt"/>
              </a:rPr>
              <a:t>.</a:t>
            </a:r>
          </a:p>
          <a:p>
            <a:pPr lvl="1"/>
            <a:r>
              <a:rPr lang="en-US" sz="2300" dirty="0">
                <a:latin typeface="+mj-lt"/>
              </a:rPr>
              <a:t>The 2017 General Equivalence Mappings (GEMs) </a:t>
            </a:r>
            <a:r>
              <a:rPr lang="en-US" sz="2300" dirty="0" smtClean="0">
                <a:latin typeface="+mj-lt"/>
              </a:rPr>
              <a:t>for FY 2017 are available. </a:t>
            </a:r>
          </a:p>
          <a:p>
            <a:r>
              <a:rPr lang="en-US" sz="2400" dirty="0">
                <a:latin typeface="+mj-lt"/>
                <a:hlinkClick r:id="rId3"/>
              </a:rPr>
              <a:t>https://</a:t>
            </a:r>
            <a:r>
              <a:rPr lang="en-US" sz="2400" dirty="0" smtClean="0">
                <a:latin typeface="+mj-lt"/>
                <a:hlinkClick r:id="rId3"/>
              </a:rPr>
              <a:t>www.cms.gov/Medicare/Coding/ICD10/2017-ICD-10-PCS-and-GEMs.html</a:t>
            </a:r>
            <a:endParaRPr lang="en-US" sz="2400" dirty="0" smtClean="0">
              <a:latin typeface="+mj-lt"/>
            </a:endParaRPr>
          </a:p>
          <a:p>
            <a:endParaRPr lang="en-US" dirty="0" smtClean="0">
              <a:latin typeface="+mj-lt"/>
            </a:endParaRPr>
          </a:p>
          <a:p>
            <a:r>
              <a:rPr lang="en-US" sz="3200" dirty="0" smtClean="0">
                <a:latin typeface="+mj-lt"/>
              </a:rPr>
              <a:t>Next Steps for Providers Assessment &amp; Maintenance Toolkit</a:t>
            </a:r>
          </a:p>
          <a:p>
            <a:endParaRPr lang="en-US" sz="2200" dirty="0" smtClean="0">
              <a:latin typeface="+mj-lt"/>
            </a:endParaRPr>
          </a:p>
          <a:p>
            <a:r>
              <a:rPr lang="en-US" sz="2200" dirty="0">
                <a:latin typeface="+mj-lt"/>
                <a:hlinkClick r:id="rId4"/>
              </a:rPr>
              <a:t>https://www.cms.gov/Medicare/Coding/ICD10/index.html?redirect=/</a:t>
            </a:r>
            <a:r>
              <a:rPr lang="en-US" sz="2200" dirty="0" smtClean="0">
                <a:latin typeface="+mj-lt"/>
                <a:hlinkClick r:id="rId4"/>
              </a:rPr>
              <a:t>ICD10</a:t>
            </a:r>
            <a:endParaRPr lang="en-US" sz="2200" dirty="0" smtClean="0">
              <a:latin typeface="+mj-lt"/>
            </a:endParaRPr>
          </a:p>
          <a:p>
            <a:endParaRPr lang="en-US" dirty="0">
              <a:latin typeface="+mj-lt"/>
            </a:endParaRPr>
          </a:p>
        </p:txBody>
      </p:sp>
    </p:spTree>
    <p:extLst>
      <p:ext uri="{BB962C8B-B14F-4D97-AF65-F5344CB8AC3E}">
        <p14:creationId xmlns="" xmlns:p14="http://schemas.microsoft.com/office/powerpoint/2010/main" val="37619778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l"/>
            <a:r>
              <a:rPr lang="en-US" sz="4000" dirty="0" smtClean="0">
                <a:solidFill>
                  <a:schemeClr val="tx1"/>
                </a:solidFill>
                <a:latin typeface="+mj-lt"/>
                <a:cs typeface="+mj-cs"/>
              </a:rPr>
              <a:t> MACRA </a:t>
            </a:r>
            <a:r>
              <a:rPr lang="en-US" sz="4000" dirty="0">
                <a:solidFill>
                  <a:schemeClr val="tx1"/>
                </a:solidFill>
                <a:latin typeface="+mj-lt"/>
                <a:cs typeface="+mj-cs"/>
              </a:rPr>
              <a:t>Goals</a:t>
            </a:r>
          </a:p>
        </p:txBody>
      </p:sp>
      <p:sp>
        <p:nvSpPr>
          <p:cNvPr id="2" name="Content Placeholder 1"/>
          <p:cNvSpPr>
            <a:spLocks noGrp="1"/>
          </p:cNvSpPr>
          <p:nvPr>
            <p:ph type="body" idx="1"/>
          </p:nvPr>
        </p:nvSpPr>
        <p:spPr/>
        <p:txBody>
          <a:bodyPr>
            <a:normAutofit fontScale="92500" lnSpcReduction="20000"/>
          </a:bodyPr>
          <a:lstStyle/>
          <a:p>
            <a:pPr marL="0" indent="0">
              <a:lnSpc>
                <a:spcPct val="160000"/>
              </a:lnSpc>
              <a:spcAft>
                <a:spcPts val="1800"/>
              </a:spcAft>
              <a:buNone/>
            </a:pPr>
            <a:r>
              <a:rPr lang="en-US" sz="2600" dirty="0">
                <a:latin typeface="+mn-lt"/>
                <a:cs typeface="+mn-cs"/>
              </a:rPr>
              <a:t>Through MACRA, HHS aims t0:</a:t>
            </a:r>
          </a:p>
          <a:p>
            <a:pPr lvl="1"/>
            <a:r>
              <a:rPr lang="en-US" sz="2600" dirty="0" smtClean="0"/>
              <a:t>Offer </a:t>
            </a:r>
            <a:r>
              <a:rPr lang="en-US" sz="2600" b="1" dirty="0" smtClean="0">
                <a:solidFill>
                  <a:schemeClr val="tx2"/>
                </a:solidFill>
              </a:rPr>
              <a:t>multiple pathways </a:t>
            </a:r>
            <a:r>
              <a:rPr lang="en-US" sz="2600" dirty="0" smtClean="0"/>
              <a:t>with varying levels of risk and reward</a:t>
            </a:r>
          </a:p>
          <a:p>
            <a:pPr lvl="1"/>
            <a:r>
              <a:rPr lang="en-US" sz="2600" dirty="0" smtClean="0"/>
              <a:t>Over time, </a:t>
            </a:r>
            <a:r>
              <a:rPr lang="en-US" sz="2600" b="1" dirty="0" smtClean="0">
                <a:solidFill>
                  <a:schemeClr val="tx2"/>
                </a:solidFill>
              </a:rPr>
              <a:t>expand the opportunities </a:t>
            </a:r>
            <a:r>
              <a:rPr lang="en-US" sz="2600" dirty="0" smtClean="0"/>
              <a:t>for a broad range of providers to participate in APMs.</a:t>
            </a:r>
          </a:p>
          <a:p>
            <a:pPr lvl="1"/>
            <a:r>
              <a:rPr lang="en-US" sz="2600" b="1" dirty="0" smtClean="0">
                <a:solidFill>
                  <a:schemeClr val="tx2"/>
                </a:solidFill>
              </a:rPr>
              <a:t>Minimize additional reporting </a:t>
            </a:r>
            <a:r>
              <a:rPr lang="en-US" sz="2600" dirty="0" smtClean="0"/>
              <a:t>burdens for APM participants </a:t>
            </a:r>
          </a:p>
          <a:p>
            <a:pPr lvl="1"/>
            <a:r>
              <a:rPr lang="en-US" sz="2600" b="1" dirty="0" smtClean="0">
                <a:solidFill>
                  <a:schemeClr val="tx2"/>
                </a:solidFill>
              </a:rPr>
              <a:t>Promote understanding </a:t>
            </a:r>
            <a:r>
              <a:rPr lang="en-US" sz="2600" dirty="0" smtClean="0"/>
              <a:t>of each physician’s or practitioner’s status with respect to MIPS or APMs</a:t>
            </a:r>
          </a:p>
          <a:p>
            <a:pPr lvl="1"/>
            <a:r>
              <a:rPr lang="en-US" sz="2600" dirty="0" smtClean="0"/>
              <a:t>Support </a:t>
            </a:r>
            <a:r>
              <a:rPr lang="en-US" sz="2600" b="1" dirty="0" smtClean="0">
                <a:solidFill>
                  <a:schemeClr val="tx2"/>
                </a:solidFill>
              </a:rPr>
              <a:t>multi-payer initiatives </a:t>
            </a:r>
            <a:r>
              <a:rPr lang="en-US" sz="2600" dirty="0" smtClean="0"/>
              <a:t>and the development of APMS in Medicaid, Medicare Advantage, and other payer arrangements.</a:t>
            </a:r>
          </a:p>
          <a:p>
            <a:endParaRPr lang="en-US" dirty="0"/>
          </a:p>
        </p:txBody>
      </p:sp>
    </p:spTree>
    <p:extLst>
      <p:ext uri="{BB962C8B-B14F-4D97-AF65-F5344CB8AC3E}">
        <p14:creationId xmlns="" xmlns:p14="http://schemas.microsoft.com/office/powerpoint/2010/main" val="3974375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5221" y="364958"/>
            <a:ext cx="8245642" cy="615553"/>
          </a:xfrm>
          <a:prstGeom prst="rect">
            <a:avLst/>
          </a:prstGeom>
          <a:solidFill>
            <a:srgbClr val="DBEEF4"/>
          </a:solidFill>
        </p:spPr>
        <p:txBody>
          <a:bodyPr vert="horz" wrap="square" lIns="0" tIns="0" rIns="0" bIns="0" rtlCol="0">
            <a:spAutoFit/>
          </a:bodyPr>
          <a:lstStyle/>
          <a:p>
            <a:pPr marL="1641475" marR="815340" indent="-821690">
              <a:lnSpc>
                <a:spcPct val="100000"/>
              </a:lnSpc>
            </a:pPr>
            <a:r>
              <a:rPr sz="2000" dirty="0"/>
              <a:t>M</a:t>
            </a:r>
            <a:r>
              <a:rPr sz="2000" spc="-5" dirty="0"/>
              <a:t>I</a:t>
            </a:r>
            <a:r>
              <a:rPr sz="2000" dirty="0"/>
              <a:t>PS </a:t>
            </a:r>
            <a:r>
              <a:rPr sz="2000" spc="-5" dirty="0"/>
              <a:t>c</a:t>
            </a:r>
            <a:r>
              <a:rPr sz="2000" dirty="0"/>
              <a:t>h</a:t>
            </a:r>
            <a:r>
              <a:rPr sz="2000" spc="-5" dirty="0"/>
              <a:t>a</a:t>
            </a:r>
            <a:r>
              <a:rPr sz="2000" dirty="0"/>
              <a:t>n</a:t>
            </a:r>
            <a:r>
              <a:rPr sz="2000" spc="-5" dirty="0"/>
              <a:t>g</a:t>
            </a:r>
            <a:r>
              <a:rPr sz="2000" dirty="0"/>
              <a:t>es</a:t>
            </a:r>
            <a:r>
              <a:rPr sz="2000" spc="-10" dirty="0"/>
              <a:t> </a:t>
            </a:r>
            <a:r>
              <a:rPr sz="2000" dirty="0"/>
              <a:t>how</a:t>
            </a:r>
            <a:r>
              <a:rPr sz="2000" spc="-15" dirty="0"/>
              <a:t> </a:t>
            </a:r>
            <a:r>
              <a:rPr sz="2000" dirty="0"/>
              <a:t>Med</a:t>
            </a:r>
            <a:r>
              <a:rPr sz="2000" spc="-10" dirty="0"/>
              <a:t>i</a:t>
            </a:r>
            <a:r>
              <a:rPr sz="2000" spc="-5" dirty="0"/>
              <a:t>c</a:t>
            </a:r>
            <a:r>
              <a:rPr sz="2000" dirty="0"/>
              <a:t>are</a:t>
            </a:r>
            <a:r>
              <a:rPr sz="2000" spc="5" dirty="0"/>
              <a:t> </a:t>
            </a:r>
            <a:r>
              <a:rPr sz="2000" spc="-10" dirty="0"/>
              <a:t>li</a:t>
            </a:r>
            <a:r>
              <a:rPr sz="2000" dirty="0"/>
              <a:t>n</a:t>
            </a:r>
            <a:r>
              <a:rPr sz="2000" spc="-5" dirty="0"/>
              <a:t>k</a:t>
            </a:r>
            <a:r>
              <a:rPr sz="2000" dirty="0"/>
              <a:t>s </a:t>
            </a:r>
            <a:r>
              <a:rPr sz="2000" dirty="0" smtClean="0"/>
              <a:t>per</a:t>
            </a:r>
            <a:r>
              <a:rPr sz="2000" spc="-10" dirty="0" smtClean="0"/>
              <a:t>f</a:t>
            </a:r>
            <a:r>
              <a:rPr sz="2000" dirty="0" smtClean="0"/>
              <a:t>orman</a:t>
            </a:r>
            <a:r>
              <a:rPr sz="2000" spc="-5" dirty="0" smtClean="0"/>
              <a:t>c</a:t>
            </a:r>
            <a:r>
              <a:rPr lang="en-US" sz="2000" dirty="0" smtClean="0"/>
              <a:t>e          </a:t>
            </a:r>
            <a:r>
              <a:rPr lang="en-US" sz="2000" spc="-15" dirty="0" smtClean="0"/>
              <a:t> </a:t>
            </a:r>
            <a:r>
              <a:rPr sz="2000" spc="-10" dirty="0" smtClean="0"/>
              <a:t>t</a:t>
            </a:r>
            <a:r>
              <a:rPr sz="2000" dirty="0" smtClean="0"/>
              <a:t>o </a:t>
            </a:r>
            <a:r>
              <a:rPr sz="2000" dirty="0"/>
              <a:t>payment</a:t>
            </a:r>
          </a:p>
        </p:txBody>
      </p:sp>
      <p:sp>
        <p:nvSpPr>
          <p:cNvPr id="9" name="object 9"/>
          <p:cNvSpPr txBox="1">
            <a:spLocks noGrp="1"/>
          </p:cNvSpPr>
          <p:nvPr>
            <p:ph type="sldNum" sz="quarter" idx="4294967295"/>
          </p:nvPr>
        </p:nvSpPr>
        <p:spPr>
          <a:xfrm>
            <a:off x="-2209800" y="1219200"/>
            <a:ext cx="584978" cy="307777"/>
          </a:xfrm>
          <a:prstGeom prst="rect">
            <a:avLst/>
          </a:prstGeom>
        </p:spPr>
        <p:txBody>
          <a:bodyPr vert="horz" wrap="square" lIns="0" tIns="0" rIns="0" bIns="0" rtlCol="0">
            <a:spAutoFit/>
          </a:bodyPr>
          <a:lstStyle/>
          <a:p>
            <a:pPr marL="102870">
              <a:lnSpc>
                <a:spcPct val="100000"/>
              </a:lnSpc>
            </a:pPr>
            <a:endParaRPr spc="-5" dirty="0"/>
          </a:p>
        </p:txBody>
      </p:sp>
      <p:sp>
        <p:nvSpPr>
          <p:cNvPr id="3" name="object 3"/>
          <p:cNvSpPr txBox="1"/>
          <p:nvPr/>
        </p:nvSpPr>
        <p:spPr>
          <a:xfrm>
            <a:off x="2293038" y="4184859"/>
            <a:ext cx="4877783" cy="307777"/>
          </a:xfrm>
          <a:prstGeom prst="rect">
            <a:avLst/>
          </a:prstGeom>
        </p:spPr>
        <p:txBody>
          <a:bodyPr vert="horz" wrap="square" lIns="0" tIns="0" rIns="0" bIns="0" rtlCol="0">
            <a:spAutoFit/>
          </a:bodyPr>
          <a:lstStyle/>
          <a:p>
            <a:pPr marL="12700">
              <a:lnSpc>
                <a:spcPct val="100000"/>
              </a:lnSpc>
            </a:pPr>
            <a:r>
              <a:rPr sz="2000" b="1" spc="5" dirty="0">
                <a:latin typeface="+mj-lt"/>
                <a:cs typeface="Segoe UI"/>
              </a:rPr>
              <a:t>M</a:t>
            </a:r>
            <a:r>
              <a:rPr sz="2000" b="1" spc="-30" dirty="0">
                <a:latin typeface="+mj-lt"/>
                <a:cs typeface="Segoe UI"/>
              </a:rPr>
              <a:t>A</a:t>
            </a:r>
            <a:r>
              <a:rPr sz="2000" b="1" dirty="0">
                <a:latin typeface="+mj-lt"/>
                <a:cs typeface="Segoe UI"/>
              </a:rPr>
              <a:t>C</a:t>
            </a:r>
            <a:r>
              <a:rPr sz="2000" b="1" spc="-5" dirty="0">
                <a:latin typeface="+mj-lt"/>
                <a:cs typeface="Segoe UI"/>
              </a:rPr>
              <a:t>R</a:t>
            </a:r>
            <a:r>
              <a:rPr sz="2000" b="1" dirty="0">
                <a:latin typeface="+mj-lt"/>
                <a:cs typeface="Segoe UI"/>
              </a:rPr>
              <a:t>A</a:t>
            </a:r>
            <a:r>
              <a:rPr sz="2000" b="1" spc="-15" dirty="0">
                <a:latin typeface="+mj-lt"/>
                <a:cs typeface="Segoe UI"/>
              </a:rPr>
              <a:t> </a:t>
            </a:r>
            <a:r>
              <a:rPr sz="2000" b="0" spc="-5" dirty="0">
                <a:latin typeface="+mj-lt"/>
                <a:cs typeface="Segoe UI Light"/>
              </a:rPr>
              <a:t>s</a:t>
            </a:r>
            <a:r>
              <a:rPr sz="2000" b="0" spc="5" dirty="0">
                <a:latin typeface="+mj-lt"/>
                <a:cs typeface="Segoe UI Light"/>
              </a:rPr>
              <a:t>t</a:t>
            </a:r>
            <a:r>
              <a:rPr sz="2000" b="0" spc="-35" dirty="0">
                <a:latin typeface="+mj-lt"/>
                <a:cs typeface="Segoe UI Light"/>
              </a:rPr>
              <a:t>r</a:t>
            </a:r>
            <a:r>
              <a:rPr sz="2000" b="0" spc="-5" dirty="0">
                <a:latin typeface="+mj-lt"/>
                <a:cs typeface="Segoe UI Light"/>
              </a:rPr>
              <a:t>eam</a:t>
            </a:r>
            <a:r>
              <a:rPr sz="2000" b="0" dirty="0">
                <a:latin typeface="+mj-lt"/>
                <a:cs typeface="Segoe UI Light"/>
              </a:rPr>
              <a:t>li</a:t>
            </a:r>
            <a:r>
              <a:rPr sz="2000" b="0" spc="-5" dirty="0">
                <a:latin typeface="+mj-lt"/>
                <a:cs typeface="Segoe UI Light"/>
              </a:rPr>
              <a:t>ne</a:t>
            </a:r>
            <a:r>
              <a:rPr sz="2000" b="0" dirty="0">
                <a:latin typeface="+mj-lt"/>
                <a:cs typeface="Segoe UI Light"/>
              </a:rPr>
              <a:t>s</a:t>
            </a:r>
            <a:r>
              <a:rPr sz="2000" b="0" spc="5" dirty="0">
                <a:latin typeface="+mj-lt"/>
                <a:cs typeface="Segoe UI Light"/>
              </a:rPr>
              <a:t> </a:t>
            </a:r>
            <a:r>
              <a:rPr sz="2000" b="0" dirty="0">
                <a:latin typeface="+mj-lt"/>
                <a:cs typeface="Segoe UI Light"/>
              </a:rPr>
              <a:t>t</a:t>
            </a:r>
            <a:r>
              <a:rPr sz="2000" b="0" spc="-5" dirty="0">
                <a:latin typeface="+mj-lt"/>
                <a:cs typeface="Segoe UI Light"/>
              </a:rPr>
              <a:t>hos</a:t>
            </a:r>
            <a:r>
              <a:rPr sz="2000" b="0" dirty="0">
                <a:latin typeface="+mj-lt"/>
                <a:cs typeface="Segoe UI Light"/>
              </a:rPr>
              <a:t>e </a:t>
            </a:r>
            <a:r>
              <a:rPr sz="2000" b="0" spc="-5" dirty="0">
                <a:latin typeface="+mj-lt"/>
                <a:cs typeface="Segoe UI Light"/>
              </a:rPr>
              <a:t>p</a:t>
            </a:r>
            <a:r>
              <a:rPr sz="2000" b="0" spc="-30" dirty="0">
                <a:latin typeface="+mj-lt"/>
                <a:cs typeface="Segoe UI Light"/>
              </a:rPr>
              <a:t>r</a:t>
            </a:r>
            <a:r>
              <a:rPr sz="2000" b="0" spc="-5" dirty="0">
                <a:latin typeface="+mj-lt"/>
                <a:cs typeface="Segoe UI Light"/>
              </a:rPr>
              <a:t>og</a:t>
            </a:r>
            <a:r>
              <a:rPr sz="2000" b="0" spc="5" dirty="0">
                <a:latin typeface="+mj-lt"/>
                <a:cs typeface="Segoe UI Light"/>
              </a:rPr>
              <a:t>r</a:t>
            </a:r>
            <a:r>
              <a:rPr sz="2000" b="0" spc="-5" dirty="0">
                <a:latin typeface="+mj-lt"/>
                <a:cs typeface="Segoe UI Light"/>
              </a:rPr>
              <a:t>am</a:t>
            </a:r>
            <a:r>
              <a:rPr sz="2000" b="0" dirty="0">
                <a:latin typeface="+mj-lt"/>
                <a:cs typeface="Segoe UI Light"/>
              </a:rPr>
              <a:t>s</a:t>
            </a:r>
            <a:r>
              <a:rPr sz="2000" b="0" spc="5" dirty="0">
                <a:latin typeface="+mj-lt"/>
                <a:cs typeface="Segoe UI Light"/>
              </a:rPr>
              <a:t> </a:t>
            </a:r>
            <a:r>
              <a:rPr sz="2000" b="0" dirty="0">
                <a:latin typeface="+mj-lt"/>
                <a:cs typeface="Segoe UI Light"/>
              </a:rPr>
              <a:t>i</a:t>
            </a:r>
            <a:r>
              <a:rPr sz="2000" b="0" spc="-5" dirty="0">
                <a:latin typeface="+mj-lt"/>
                <a:cs typeface="Segoe UI Light"/>
              </a:rPr>
              <a:t>n</a:t>
            </a:r>
            <a:r>
              <a:rPr sz="2000" b="0" dirty="0">
                <a:latin typeface="+mj-lt"/>
                <a:cs typeface="Segoe UI Light"/>
              </a:rPr>
              <a:t>to</a:t>
            </a:r>
            <a:r>
              <a:rPr sz="2000" b="0" spc="5" dirty="0">
                <a:latin typeface="+mj-lt"/>
                <a:cs typeface="Segoe UI Light"/>
              </a:rPr>
              <a:t> </a:t>
            </a:r>
            <a:r>
              <a:rPr sz="2000" b="1" spc="5" dirty="0">
                <a:latin typeface="+mj-lt"/>
                <a:cs typeface="Segoe UI"/>
              </a:rPr>
              <a:t>MI</a:t>
            </a:r>
            <a:r>
              <a:rPr sz="2000" b="1" spc="-5" dirty="0">
                <a:latin typeface="+mj-lt"/>
                <a:cs typeface="Segoe UI"/>
              </a:rPr>
              <a:t>P</a:t>
            </a:r>
            <a:r>
              <a:rPr sz="2000" b="1" spc="-10" dirty="0">
                <a:latin typeface="+mj-lt"/>
                <a:cs typeface="Segoe UI"/>
              </a:rPr>
              <a:t>S</a:t>
            </a:r>
            <a:r>
              <a:rPr sz="1800" b="0" dirty="0">
                <a:latin typeface="Segoe UI Light"/>
                <a:cs typeface="Segoe UI Light"/>
              </a:rPr>
              <a:t>:</a:t>
            </a:r>
            <a:endParaRPr sz="1800" dirty="0">
              <a:latin typeface="Segoe UI Light"/>
              <a:cs typeface="Segoe UI Light"/>
            </a:endParaRPr>
          </a:p>
        </p:txBody>
      </p:sp>
      <p:sp>
        <p:nvSpPr>
          <p:cNvPr id="4" name="object 4"/>
          <p:cNvSpPr txBox="1"/>
          <p:nvPr/>
        </p:nvSpPr>
        <p:spPr>
          <a:xfrm>
            <a:off x="2578100" y="4953000"/>
            <a:ext cx="4004310" cy="1066800"/>
          </a:xfrm>
          <a:prstGeom prst="rect">
            <a:avLst/>
          </a:prstGeom>
          <a:solidFill>
            <a:srgbClr val="92D050"/>
          </a:solidFill>
        </p:spPr>
        <p:txBody>
          <a:bodyPr vert="horz" wrap="square" lIns="0" tIns="0" rIns="0" bIns="0" rtlCol="0">
            <a:spAutoFit/>
          </a:bodyPr>
          <a:lstStyle/>
          <a:p>
            <a:pPr algn="ctr">
              <a:lnSpc>
                <a:spcPct val="100000"/>
              </a:lnSpc>
            </a:pPr>
            <a:r>
              <a:rPr sz="1600" b="0" spc="-5" dirty="0">
                <a:solidFill>
                  <a:srgbClr val="17375E"/>
                </a:solidFill>
                <a:latin typeface="Segoe UI Light"/>
                <a:cs typeface="Segoe UI Light"/>
              </a:rPr>
              <a:t>M</a:t>
            </a:r>
            <a:r>
              <a:rPr sz="1600" b="0" spc="-10" dirty="0">
                <a:solidFill>
                  <a:srgbClr val="17375E"/>
                </a:solidFill>
                <a:latin typeface="Segoe UI Light"/>
                <a:cs typeface="Segoe UI Light"/>
              </a:rPr>
              <a:t>e</a:t>
            </a:r>
            <a:r>
              <a:rPr sz="1600" b="0" spc="-5" dirty="0">
                <a:solidFill>
                  <a:srgbClr val="17375E"/>
                </a:solidFill>
                <a:latin typeface="Segoe UI Light"/>
                <a:cs typeface="Segoe UI Light"/>
              </a:rPr>
              <a:t>r</a:t>
            </a:r>
            <a:r>
              <a:rPr sz="1600" b="0" spc="-10" dirty="0">
                <a:solidFill>
                  <a:srgbClr val="17375E"/>
                </a:solidFill>
                <a:latin typeface="Segoe UI Light"/>
                <a:cs typeface="Segoe UI Light"/>
              </a:rPr>
              <a:t>i</a:t>
            </a:r>
            <a:r>
              <a:rPr sz="1600" b="0" spc="-145" dirty="0">
                <a:solidFill>
                  <a:srgbClr val="17375E"/>
                </a:solidFill>
                <a:latin typeface="Segoe UI Light"/>
                <a:cs typeface="Segoe UI Light"/>
              </a:rPr>
              <a:t>t</a:t>
            </a:r>
            <a:r>
              <a:rPr sz="1600" b="0" spc="-5" dirty="0">
                <a:solidFill>
                  <a:srgbClr val="17375E"/>
                </a:solidFill>
                <a:latin typeface="Segoe UI Light"/>
                <a:cs typeface="Segoe UI Light"/>
              </a:rPr>
              <a:t>-</a:t>
            </a:r>
            <a:r>
              <a:rPr sz="1600" b="0" spc="-10" dirty="0">
                <a:solidFill>
                  <a:srgbClr val="17375E"/>
                </a:solidFill>
                <a:latin typeface="Segoe UI Light"/>
                <a:cs typeface="Segoe UI Light"/>
              </a:rPr>
              <a:t>B</a:t>
            </a:r>
            <a:r>
              <a:rPr sz="1600" b="0" spc="-5" dirty="0">
                <a:solidFill>
                  <a:srgbClr val="17375E"/>
                </a:solidFill>
                <a:latin typeface="Segoe UI Light"/>
                <a:cs typeface="Segoe UI Light"/>
              </a:rPr>
              <a:t>as</a:t>
            </a:r>
            <a:r>
              <a:rPr sz="1600" b="0" spc="-10" dirty="0">
                <a:solidFill>
                  <a:srgbClr val="17375E"/>
                </a:solidFill>
                <a:latin typeface="Segoe UI Light"/>
                <a:cs typeface="Segoe UI Light"/>
              </a:rPr>
              <a:t>e</a:t>
            </a:r>
            <a:r>
              <a:rPr sz="1600" b="0" spc="-5" dirty="0">
                <a:solidFill>
                  <a:srgbClr val="17375E"/>
                </a:solidFill>
                <a:latin typeface="Segoe UI Light"/>
                <a:cs typeface="Segoe UI Light"/>
              </a:rPr>
              <a:t>d</a:t>
            </a:r>
            <a:r>
              <a:rPr sz="1600" b="0" spc="35" dirty="0">
                <a:solidFill>
                  <a:srgbClr val="17375E"/>
                </a:solidFill>
                <a:latin typeface="Segoe UI Light"/>
                <a:cs typeface="Segoe UI Light"/>
              </a:rPr>
              <a:t> </a:t>
            </a:r>
            <a:r>
              <a:rPr sz="1600" b="0" spc="-10" dirty="0">
                <a:solidFill>
                  <a:srgbClr val="17375E"/>
                </a:solidFill>
                <a:latin typeface="Segoe UI Light"/>
                <a:cs typeface="Segoe UI Light"/>
              </a:rPr>
              <a:t>Incen</a:t>
            </a:r>
            <a:r>
              <a:rPr sz="1600" b="0" spc="-15" dirty="0">
                <a:solidFill>
                  <a:srgbClr val="17375E"/>
                </a:solidFill>
                <a:latin typeface="Segoe UI Light"/>
                <a:cs typeface="Segoe UI Light"/>
              </a:rPr>
              <a:t>t</a:t>
            </a:r>
            <a:r>
              <a:rPr sz="1600" b="0" spc="-10" dirty="0">
                <a:solidFill>
                  <a:srgbClr val="17375E"/>
                </a:solidFill>
                <a:latin typeface="Segoe UI Light"/>
                <a:cs typeface="Segoe UI Light"/>
              </a:rPr>
              <a:t>iv</a:t>
            </a:r>
            <a:r>
              <a:rPr sz="1600" b="0" spc="-5" dirty="0">
                <a:solidFill>
                  <a:srgbClr val="17375E"/>
                </a:solidFill>
                <a:latin typeface="Segoe UI Light"/>
                <a:cs typeface="Segoe UI Light"/>
              </a:rPr>
              <a:t>e</a:t>
            </a:r>
            <a:r>
              <a:rPr sz="1600" b="0" spc="60" dirty="0">
                <a:solidFill>
                  <a:srgbClr val="17375E"/>
                </a:solidFill>
                <a:latin typeface="Segoe UI Light"/>
                <a:cs typeface="Segoe UI Light"/>
              </a:rPr>
              <a:t> </a:t>
            </a:r>
            <a:r>
              <a:rPr sz="1600" b="0" spc="-85" dirty="0">
                <a:solidFill>
                  <a:srgbClr val="17375E"/>
                </a:solidFill>
                <a:latin typeface="Segoe UI Light"/>
                <a:cs typeface="Segoe UI Light"/>
              </a:rPr>
              <a:t>P</a:t>
            </a:r>
            <a:r>
              <a:rPr sz="1600" b="0" spc="-5" dirty="0">
                <a:solidFill>
                  <a:srgbClr val="17375E"/>
                </a:solidFill>
                <a:latin typeface="Segoe UI Light"/>
                <a:cs typeface="Segoe UI Light"/>
              </a:rPr>
              <a:t>a</a:t>
            </a:r>
            <a:r>
              <a:rPr sz="1600" b="0" spc="-10" dirty="0">
                <a:solidFill>
                  <a:srgbClr val="17375E"/>
                </a:solidFill>
                <a:latin typeface="Segoe UI Light"/>
                <a:cs typeface="Segoe UI Light"/>
              </a:rPr>
              <a:t>ymen</a:t>
            </a:r>
            <a:r>
              <a:rPr sz="1600" b="0" spc="-5" dirty="0">
                <a:solidFill>
                  <a:srgbClr val="17375E"/>
                </a:solidFill>
                <a:latin typeface="Segoe UI Light"/>
                <a:cs typeface="Segoe UI Light"/>
              </a:rPr>
              <a:t>t</a:t>
            </a:r>
            <a:r>
              <a:rPr sz="1600" b="0" spc="20" dirty="0">
                <a:solidFill>
                  <a:srgbClr val="17375E"/>
                </a:solidFill>
                <a:latin typeface="Segoe UI Light"/>
                <a:cs typeface="Segoe UI Light"/>
              </a:rPr>
              <a:t> </a:t>
            </a:r>
            <a:r>
              <a:rPr sz="1600" b="0" spc="-10" dirty="0">
                <a:solidFill>
                  <a:srgbClr val="17375E"/>
                </a:solidFill>
                <a:latin typeface="Segoe UI Light"/>
                <a:cs typeface="Segoe UI Light"/>
              </a:rPr>
              <a:t>Sy</a:t>
            </a:r>
            <a:r>
              <a:rPr sz="1600" b="0" spc="-5" dirty="0">
                <a:solidFill>
                  <a:srgbClr val="17375E"/>
                </a:solidFill>
                <a:latin typeface="Segoe UI Light"/>
                <a:cs typeface="Segoe UI Light"/>
              </a:rPr>
              <a:t>s</a:t>
            </a:r>
            <a:r>
              <a:rPr sz="1600" b="0" spc="-15" dirty="0">
                <a:solidFill>
                  <a:srgbClr val="17375E"/>
                </a:solidFill>
                <a:latin typeface="Segoe UI Light"/>
                <a:cs typeface="Segoe UI Light"/>
              </a:rPr>
              <a:t>t</a:t>
            </a:r>
            <a:r>
              <a:rPr sz="1600" b="0" spc="-10" dirty="0">
                <a:solidFill>
                  <a:srgbClr val="17375E"/>
                </a:solidFill>
                <a:latin typeface="Segoe UI Light"/>
                <a:cs typeface="Segoe UI Light"/>
              </a:rPr>
              <a:t>em</a:t>
            </a:r>
            <a:endParaRPr sz="1600" dirty="0">
              <a:latin typeface="Segoe UI Light"/>
              <a:cs typeface="Segoe UI Light"/>
            </a:endParaRPr>
          </a:p>
          <a:p>
            <a:pPr algn="ctr">
              <a:lnSpc>
                <a:spcPct val="100000"/>
              </a:lnSpc>
            </a:pPr>
            <a:r>
              <a:rPr sz="1600" b="1" spc="-10" dirty="0">
                <a:solidFill>
                  <a:srgbClr val="17375E"/>
                </a:solidFill>
                <a:latin typeface="Segoe UI"/>
                <a:cs typeface="Segoe UI"/>
              </a:rPr>
              <a:t>(MI</a:t>
            </a:r>
            <a:r>
              <a:rPr sz="1600" b="1" spc="-5" dirty="0">
                <a:solidFill>
                  <a:srgbClr val="17375E"/>
                </a:solidFill>
                <a:latin typeface="Segoe UI"/>
                <a:cs typeface="Segoe UI"/>
              </a:rPr>
              <a:t>P</a:t>
            </a:r>
            <a:r>
              <a:rPr sz="1600" b="1" dirty="0">
                <a:solidFill>
                  <a:srgbClr val="17375E"/>
                </a:solidFill>
                <a:latin typeface="Segoe UI"/>
                <a:cs typeface="Segoe UI"/>
              </a:rPr>
              <a:t>S</a:t>
            </a:r>
            <a:r>
              <a:rPr sz="1600" b="1" spc="-5" dirty="0">
                <a:solidFill>
                  <a:srgbClr val="17375E"/>
                </a:solidFill>
                <a:latin typeface="Segoe UI"/>
                <a:cs typeface="Segoe UI"/>
              </a:rPr>
              <a:t>)</a:t>
            </a:r>
            <a:endParaRPr sz="1600" dirty="0">
              <a:latin typeface="Segoe UI"/>
              <a:cs typeface="Segoe UI"/>
            </a:endParaRPr>
          </a:p>
        </p:txBody>
      </p:sp>
      <p:sp>
        <p:nvSpPr>
          <p:cNvPr id="5" name="object 5"/>
          <p:cNvSpPr txBox="1"/>
          <p:nvPr/>
        </p:nvSpPr>
        <p:spPr>
          <a:xfrm>
            <a:off x="2216518" y="2667000"/>
            <a:ext cx="1624330" cy="923925"/>
          </a:xfrm>
          <a:prstGeom prst="rect">
            <a:avLst/>
          </a:prstGeom>
          <a:solidFill>
            <a:srgbClr val="C3D69B"/>
          </a:solidFill>
        </p:spPr>
        <p:txBody>
          <a:bodyPr vert="horz" wrap="square" lIns="0" tIns="0" rIns="0" bIns="0" rtlCol="0">
            <a:spAutoFit/>
          </a:bodyPr>
          <a:lstStyle/>
          <a:p>
            <a:pPr marL="243840" marR="237490" algn="ctr">
              <a:lnSpc>
                <a:spcPct val="100000"/>
              </a:lnSpc>
            </a:pPr>
            <a:r>
              <a:rPr sz="1200" dirty="0">
                <a:solidFill>
                  <a:srgbClr val="4F6228"/>
                </a:solidFill>
                <a:latin typeface="Segoe UI"/>
                <a:cs typeface="Segoe UI"/>
              </a:rPr>
              <a:t>Ph</a:t>
            </a:r>
            <a:r>
              <a:rPr sz="1200" spc="-5" dirty="0">
                <a:solidFill>
                  <a:srgbClr val="4F6228"/>
                </a:solidFill>
                <a:latin typeface="Segoe UI"/>
                <a:cs typeface="Segoe UI"/>
              </a:rPr>
              <a:t>y</a:t>
            </a:r>
            <a:r>
              <a:rPr sz="1200" spc="-10" dirty="0">
                <a:solidFill>
                  <a:srgbClr val="4F6228"/>
                </a:solidFill>
                <a:latin typeface="Segoe UI"/>
                <a:cs typeface="Segoe UI"/>
              </a:rPr>
              <a:t>s</a:t>
            </a:r>
            <a:r>
              <a:rPr sz="1200" spc="-5" dirty="0">
                <a:solidFill>
                  <a:srgbClr val="4F6228"/>
                </a:solidFill>
                <a:latin typeface="Segoe UI"/>
                <a:cs typeface="Segoe UI"/>
              </a:rPr>
              <a:t>ici</a:t>
            </a:r>
            <a:r>
              <a:rPr sz="1200" dirty="0">
                <a:solidFill>
                  <a:srgbClr val="4F6228"/>
                </a:solidFill>
                <a:latin typeface="Segoe UI"/>
                <a:cs typeface="Segoe UI"/>
              </a:rPr>
              <a:t>an</a:t>
            </a:r>
            <a:r>
              <a:rPr sz="1200" spc="-15" dirty="0">
                <a:solidFill>
                  <a:srgbClr val="4F6228"/>
                </a:solidFill>
                <a:latin typeface="Segoe UI"/>
                <a:cs typeface="Segoe UI"/>
              </a:rPr>
              <a:t> </a:t>
            </a:r>
            <a:r>
              <a:rPr sz="1200" spc="-10" dirty="0">
                <a:solidFill>
                  <a:srgbClr val="4F6228"/>
                </a:solidFill>
                <a:latin typeface="Segoe UI"/>
                <a:cs typeface="Segoe UI"/>
              </a:rPr>
              <a:t>Q</a:t>
            </a:r>
            <a:r>
              <a:rPr sz="1200" dirty="0">
                <a:solidFill>
                  <a:srgbClr val="4F6228"/>
                </a:solidFill>
                <a:latin typeface="Segoe UI"/>
                <a:cs typeface="Segoe UI"/>
              </a:rPr>
              <a:t>u</a:t>
            </a:r>
            <a:r>
              <a:rPr sz="1200" spc="-5" dirty="0">
                <a:solidFill>
                  <a:srgbClr val="4F6228"/>
                </a:solidFill>
                <a:latin typeface="Segoe UI"/>
                <a:cs typeface="Segoe UI"/>
              </a:rPr>
              <a:t>ali</a:t>
            </a:r>
            <a:r>
              <a:rPr sz="1200" dirty="0">
                <a:solidFill>
                  <a:srgbClr val="4F6228"/>
                </a:solidFill>
                <a:latin typeface="Segoe UI"/>
                <a:cs typeface="Segoe UI"/>
              </a:rPr>
              <a:t>t</a:t>
            </a:r>
            <a:r>
              <a:rPr sz="1200" spc="-5" dirty="0">
                <a:solidFill>
                  <a:srgbClr val="4F6228"/>
                </a:solidFill>
                <a:latin typeface="Segoe UI"/>
                <a:cs typeface="Segoe UI"/>
              </a:rPr>
              <a:t>y</a:t>
            </a:r>
            <a:r>
              <a:rPr sz="1200" dirty="0">
                <a:solidFill>
                  <a:srgbClr val="4F6228"/>
                </a:solidFill>
                <a:latin typeface="Segoe UI"/>
                <a:cs typeface="Segoe UI"/>
              </a:rPr>
              <a:t> </a:t>
            </a:r>
            <a:r>
              <a:rPr sz="1200" spc="-35" dirty="0">
                <a:solidFill>
                  <a:srgbClr val="4F6228"/>
                </a:solidFill>
                <a:latin typeface="Segoe UI"/>
                <a:cs typeface="Segoe UI"/>
              </a:rPr>
              <a:t>R</a:t>
            </a:r>
            <a:r>
              <a:rPr sz="1200" spc="-5" dirty="0">
                <a:solidFill>
                  <a:srgbClr val="4F6228"/>
                </a:solidFill>
                <a:latin typeface="Segoe UI"/>
                <a:cs typeface="Segoe UI"/>
              </a:rPr>
              <a:t>e</a:t>
            </a:r>
            <a:r>
              <a:rPr sz="1200" dirty="0">
                <a:solidFill>
                  <a:srgbClr val="4F6228"/>
                </a:solidFill>
                <a:latin typeface="Segoe UI"/>
                <a:cs typeface="Segoe UI"/>
              </a:rPr>
              <a:t>po</a:t>
            </a:r>
            <a:r>
              <a:rPr sz="1200" spc="25" dirty="0">
                <a:solidFill>
                  <a:srgbClr val="4F6228"/>
                </a:solidFill>
                <a:latin typeface="Segoe UI"/>
                <a:cs typeface="Segoe UI"/>
              </a:rPr>
              <a:t>r</a:t>
            </a:r>
            <a:r>
              <a:rPr sz="1200" dirty="0">
                <a:solidFill>
                  <a:srgbClr val="4F6228"/>
                </a:solidFill>
                <a:latin typeface="Segoe UI"/>
                <a:cs typeface="Segoe UI"/>
              </a:rPr>
              <a:t>t</a:t>
            </a:r>
            <a:r>
              <a:rPr sz="1200" spc="-5" dirty="0">
                <a:solidFill>
                  <a:srgbClr val="4F6228"/>
                </a:solidFill>
                <a:latin typeface="Segoe UI"/>
                <a:cs typeface="Segoe UI"/>
              </a:rPr>
              <a:t>ing</a:t>
            </a:r>
            <a:r>
              <a:rPr sz="1200" dirty="0">
                <a:solidFill>
                  <a:srgbClr val="4F6228"/>
                </a:solidFill>
                <a:latin typeface="Segoe UI"/>
                <a:cs typeface="Segoe UI"/>
              </a:rPr>
              <a:t> P</a:t>
            </a:r>
            <a:r>
              <a:rPr sz="1200" spc="-15" dirty="0">
                <a:solidFill>
                  <a:srgbClr val="4F6228"/>
                </a:solidFill>
                <a:latin typeface="Segoe UI"/>
                <a:cs typeface="Segoe UI"/>
              </a:rPr>
              <a:t>r</a:t>
            </a:r>
            <a:r>
              <a:rPr sz="1200" dirty="0">
                <a:solidFill>
                  <a:srgbClr val="4F6228"/>
                </a:solidFill>
                <a:latin typeface="Segoe UI"/>
                <a:cs typeface="Segoe UI"/>
              </a:rPr>
              <a:t>o</a:t>
            </a:r>
            <a:r>
              <a:rPr sz="1200" spc="-5" dirty="0">
                <a:solidFill>
                  <a:srgbClr val="4F6228"/>
                </a:solidFill>
                <a:latin typeface="Segoe UI"/>
                <a:cs typeface="Segoe UI"/>
              </a:rPr>
              <a:t>gr</a:t>
            </a:r>
            <a:r>
              <a:rPr sz="1200" dirty="0">
                <a:solidFill>
                  <a:srgbClr val="4F6228"/>
                </a:solidFill>
                <a:latin typeface="Segoe UI"/>
                <a:cs typeface="Segoe UI"/>
              </a:rPr>
              <a:t>am</a:t>
            </a:r>
            <a:r>
              <a:rPr sz="1200" spc="-20" dirty="0">
                <a:solidFill>
                  <a:srgbClr val="4F6228"/>
                </a:solidFill>
                <a:latin typeface="Segoe UI"/>
                <a:cs typeface="Segoe UI"/>
              </a:rPr>
              <a:t> </a:t>
            </a:r>
            <a:r>
              <a:rPr sz="1200" b="1" dirty="0">
                <a:solidFill>
                  <a:srgbClr val="4F6228"/>
                </a:solidFill>
                <a:latin typeface="Segoe UI"/>
                <a:cs typeface="Segoe UI"/>
              </a:rPr>
              <a:t>(</a:t>
            </a:r>
            <a:r>
              <a:rPr sz="1200" b="1" spc="-10" dirty="0">
                <a:solidFill>
                  <a:srgbClr val="4F6228"/>
                </a:solidFill>
                <a:latin typeface="Segoe UI"/>
                <a:cs typeface="Segoe UI"/>
              </a:rPr>
              <a:t>P</a:t>
            </a:r>
            <a:r>
              <a:rPr sz="1200" b="1" dirty="0">
                <a:solidFill>
                  <a:srgbClr val="4F6228"/>
                </a:solidFill>
                <a:latin typeface="Segoe UI"/>
                <a:cs typeface="Segoe UI"/>
              </a:rPr>
              <a:t>Q</a:t>
            </a:r>
            <a:r>
              <a:rPr sz="1200" b="1" spc="-10" dirty="0">
                <a:solidFill>
                  <a:srgbClr val="4F6228"/>
                </a:solidFill>
                <a:latin typeface="Segoe UI"/>
                <a:cs typeface="Segoe UI"/>
              </a:rPr>
              <a:t>RS</a:t>
            </a:r>
            <a:r>
              <a:rPr sz="1200" b="1" dirty="0">
                <a:solidFill>
                  <a:srgbClr val="4F6228"/>
                </a:solidFill>
                <a:latin typeface="Segoe UI"/>
                <a:cs typeface="Segoe UI"/>
              </a:rPr>
              <a:t>)</a:t>
            </a:r>
            <a:endParaRPr sz="1200" dirty="0">
              <a:latin typeface="Segoe UI"/>
              <a:cs typeface="Segoe UI"/>
            </a:endParaRPr>
          </a:p>
        </p:txBody>
      </p:sp>
      <p:sp>
        <p:nvSpPr>
          <p:cNvPr id="6" name="object 6"/>
          <p:cNvSpPr txBox="1"/>
          <p:nvPr/>
        </p:nvSpPr>
        <p:spPr>
          <a:xfrm>
            <a:off x="4031094" y="2667000"/>
            <a:ext cx="1257300" cy="923925"/>
          </a:xfrm>
          <a:prstGeom prst="rect">
            <a:avLst/>
          </a:prstGeom>
          <a:solidFill>
            <a:srgbClr val="FAC090"/>
          </a:solidFill>
        </p:spPr>
        <p:txBody>
          <a:bodyPr vert="horz" wrap="square" lIns="0" tIns="0" rIns="0" bIns="0" rtlCol="0">
            <a:spAutoFit/>
          </a:bodyPr>
          <a:lstStyle/>
          <a:p>
            <a:pPr marL="338455" marR="210185" indent="-121920">
              <a:lnSpc>
                <a:spcPct val="100000"/>
              </a:lnSpc>
            </a:pPr>
            <a:r>
              <a:rPr sz="1200" spc="-90" dirty="0">
                <a:solidFill>
                  <a:srgbClr val="984807"/>
                </a:solidFill>
                <a:latin typeface="Segoe UI"/>
                <a:cs typeface="Segoe UI"/>
              </a:rPr>
              <a:t>V</a:t>
            </a:r>
            <a:r>
              <a:rPr sz="1200" dirty="0">
                <a:solidFill>
                  <a:srgbClr val="984807"/>
                </a:solidFill>
                <a:latin typeface="Segoe UI"/>
                <a:cs typeface="Segoe UI"/>
              </a:rPr>
              <a:t>a</a:t>
            </a:r>
            <a:r>
              <a:rPr sz="1200" spc="-5" dirty="0">
                <a:solidFill>
                  <a:srgbClr val="984807"/>
                </a:solidFill>
                <a:latin typeface="Segoe UI"/>
                <a:cs typeface="Segoe UI"/>
              </a:rPr>
              <a:t>l</a:t>
            </a:r>
            <a:r>
              <a:rPr sz="1200" dirty="0">
                <a:solidFill>
                  <a:srgbClr val="984807"/>
                </a:solidFill>
                <a:latin typeface="Segoe UI"/>
                <a:cs typeface="Segoe UI"/>
              </a:rPr>
              <a:t>u</a:t>
            </a:r>
            <a:r>
              <a:rPr sz="1200" spc="-5" dirty="0">
                <a:solidFill>
                  <a:srgbClr val="984807"/>
                </a:solidFill>
                <a:latin typeface="Segoe UI"/>
                <a:cs typeface="Segoe UI"/>
              </a:rPr>
              <a:t>e</a:t>
            </a:r>
            <a:r>
              <a:rPr sz="1200" dirty="0">
                <a:solidFill>
                  <a:srgbClr val="984807"/>
                </a:solidFill>
                <a:latin typeface="Segoe UI"/>
                <a:cs typeface="Segoe UI"/>
              </a:rPr>
              <a:t>-</a:t>
            </a:r>
            <a:r>
              <a:rPr sz="1200" spc="-5" dirty="0">
                <a:solidFill>
                  <a:srgbClr val="984807"/>
                </a:solidFill>
                <a:latin typeface="Segoe UI"/>
                <a:cs typeface="Segoe UI"/>
              </a:rPr>
              <a:t>B</a:t>
            </a:r>
            <a:r>
              <a:rPr sz="1200" dirty="0">
                <a:solidFill>
                  <a:srgbClr val="984807"/>
                </a:solidFill>
                <a:latin typeface="Segoe UI"/>
                <a:cs typeface="Segoe UI"/>
              </a:rPr>
              <a:t>a</a:t>
            </a:r>
            <a:r>
              <a:rPr sz="1200" spc="-10" dirty="0">
                <a:solidFill>
                  <a:srgbClr val="984807"/>
                </a:solidFill>
                <a:latin typeface="Segoe UI"/>
                <a:cs typeface="Segoe UI"/>
              </a:rPr>
              <a:t>sed</a:t>
            </a:r>
            <a:r>
              <a:rPr sz="1200" spc="-5" dirty="0">
                <a:solidFill>
                  <a:srgbClr val="984807"/>
                </a:solidFill>
                <a:latin typeface="Segoe UI"/>
                <a:cs typeface="Segoe UI"/>
              </a:rPr>
              <a:t> </a:t>
            </a:r>
            <a:r>
              <a:rPr sz="1200" spc="-40" dirty="0">
                <a:solidFill>
                  <a:srgbClr val="984807"/>
                </a:solidFill>
                <a:latin typeface="Segoe UI"/>
                <a:cs typeface="Segoe UI"/>
              </a:rPr>
              <a:t>P</a:t>
            </a:r>
            <a:r>
              <a:rPr sz="1200" spc="-5" dirty="0">
                <a:solidFill>
                  <a:srgbClr val="984807"/>
                </a:solidFill>
                <a:latin typeface="Segoe UI"/>
                <a:cs typeface="Segoe UI"/>
              </a:rPr>
              <a:t>a</a:t>
            </a:r>
            <a:r>
              <a:rPr sz="1200" spc="-10" dirty="0">
                <a:solidFill>
                  <a:srgbClr val="984807"/>
                </a:solidFill>
                <a:latin typeface="Segoe UI"/>
                <a:cs typeface="Segoe UI"/>
              </a:rPr>
              <a:t>y</a:t>
            </a:r>
            <a:r>
              <a:rPr sz="1200" spc="-5" dirty="0">
                <a:solidFill>
                  <a:srgbClr val="984807"/>
                </a:solidFill>
                <a:latin typeface="Segoe UI"/>
                <a:cs typeface="Segoe UI"/>
              </a:rPr>
              <a:t>me</a:t>
            </a:r>
            <a:r>
              <a:rPr sz="1200" dirty="0">
                <a:solidFill>
                  <a:srgbClr val="984807"/>
                </a:solidFill>
                <a:latin typeface="Segoe UI"/>
                <a:cs typeface="Segoe UI"/>
              </a:rPr>
              <a:t>n</a:t>
            </a:r>
            <a:r>
              <a:rPr sz="1200" spc="-5" dirty="0">
                <a:solidFill>
                  <a:srgbClr val="984807"/>
                </a:solidFill>
                <a:latin typeface="Segoe UI"/>
                <a:cs typeface="Segoe UI"/>
              </a:rPr>
              <a:t>t </a:t>
            </a:r>
            <a:r>
              <a:rPr sz="1200" dirty="0">
                <a:solidFill>
                  <a:srgbClr val="984807"/>
                </a:solidFill>
                <a:latin typeface="Segoe UI"/>
                <a:cs typeface="Segoe UI"/>
              </a:rPr>
              <a:t>Mo</a:t>
            </a:r>
            <a:r>
              <a:rPr sz="1200" spc="-5" dirty="0">
                <a:solidFill>
                  <a:srgbClr val="984807"/>
                </a:solidFill>
                <a:latin typeface="Segoe UI"/>
                <a:cs typeface="Segoe UI"/>
              </a:rPr>
              <a:t>difi</a:t>
            </a:r>
            <a:r>
              <a:rPr sz="1200" spc="-10" dirty="0">
                <a:solidFill>
                  <a:srgbClr val="984807"/>
                </a:solidFill>
                <a:latin typeface="Segoe UI"/>
                <a:cs typeface="Segoe UI"/>
              </a:rPr>
              <a:t>er</a:t>
            </a:r>
            <a:endParaRPr sz="1200" dirty="0">
              <a:latin typeface="Segoe UI"/>
              <a:cs typeface="Segoe UI"/>
            </a:endParaRPr>
          </a:p>
        </p:txBody>
      </p:sp>
      <p:sp>
        <p:nvSpPr>
          <p:cNvPr id="7" name="object 7"/>
          <p:cNvSpPr txBox="1"/>
          <p:nvPr/>
        </p:nvSpPr>
        <p:spPr>
          <a:xfrm>
            <a:off x="5440794" y="2667000"/>
            <a:ext cx="1503680" cy="923925"/>
          </a:xfrm>
          <a:prstGeom prst="rect">
            <a:avLst/>
          </a:prstGeom>
          <a:solidFill>
            <a:srgbClr val="93CDDD"/>
          </a:solidFill>
        </p:spPr>
        <p:txBody>
          <a:bodyPr vert="horz" wrap="square" lIns="0" tIns="0" rIns="0" bIns="0" rtlCol="0">
            <a:spAutoFit/>
          </a:bodyPr>
          <a:lstStyle/>
          <a:p>
            <a:pPr marL="449580" marR="274320" indent="-167640">
              <a:lnSpc>
                <a:spcPct val="100000"/>
              </a:lnSpc>
            </a:pPr>
            <a:r>
              <a:rPr sz="1200" dirty="0">
                <a:solidFill>
                  <a:srgbClr val="4A452A"/>
                </a:solidFill>
                <a:latin typeface="Segoe UI"/>
                <a:cs typeface="Segoe UI"/>
              </a:rPr>
              <a:t>M</a:t>
            </a:r>
            <a:r>
              <a:rPr sz="1200" spc="-10" dirty="0">
                <a:solidFill>
                  <a:srgbClr val="4A452A"/>
                </a:solidFill>
                <a:latin typeface="Segoe UI"/>
                <a:cs typeface="Segoe UI"/>
              </a:rPr>
              <a:t>e</a:t>
            </a:r>
            <a:r>
              <a:rPr sz="1200" spc="-5" dirty="0">
                <a:solidFill>
                  <a:srgbClr val="4A452A"/>
                </a:solidFill>
                <a:latin typeface="Segoe UI"/>
                <a:cs typeface="Segoe UI"/>
              </a:rPr>
              <a:t>di</a:t>
            </a:r>
            <a:r>
              <a:rPr sz="1200" spc="-10" dirty="0">
                <a:solidFill>
                  <a:srgbClr val="4A452A"/>
                </a:solidFill>
                <a:latin typeface="Segoe UI"/>
                <a:cs typeface="Segoe UI"/>
              </a:rPr>
              <a:t>c</a:t>
            </a:r>
            <a:r>
              <a:rPr sz="1200" spc="-5" dirty="0">
                <a:solidFill>
                  <a:srgbClr val="4A452A"/>
                </a:solidFill>
                <a:latin typeface="Segoe UI"/>
                <a:cs typeface="Segoe UI"/>
              </a:rPr>
              <a:t>a</a:t>
            </a:r>
            <a:r>
              <a:rPr sz="1200" spc="-15" dirty="0">
                <a:solidFill>
                  <a:srgbClr val="4A452A"/>
                </a:solidFill>
                <a:latin typeface="Segoe UI"/>
                <a:cs typeface="Segoe UI"/>
              </a:rPr>
              <a:t>r</a:t>
            </a:r>
            <a:r>
              <a:rPr sz="1200" dirty="0">
                <a:solidFill>
                  <a:srgbClr val="4A452A"/>
                </a:solidFill>
                <a:latin typeface="Segoe UI"/>
                <a:cs typeface="Segoe UI"/>
              </a:rPr>
              <a:t>e</a:t>
            </a:r>
            <a:r>
              <a:rPr sz="1200" spc="-25" dirty="0">
                <a:solidFill>
                  <a:srgbClr val="4A452A"/>
                </a:solidFill>
                <a:latin typeface="Segoe UI"/>
                <a:cs typeface="Segoe UI"/>
              </a:rPr>
              <a:t> </a:t>
            </a:r>
            <a:r>
              <a:rPr sz="1200" dirty="0">
                <a:solidFill>
                  <a:srgbClr val="4A452A"/>
                </a:solidFill>
                <a:latin typeface="Segoe UI"/>
                <a:cs typeface="Segoe UI"/>
              </a:rPr>
              <a:t>EHR In</a:t>
            </a:r>
            <a:r>
              <a:rPr sz="1200" spc="-5" dirty="0">
                <a:solidFill>
                  <a:srgbClr val="4A452A"/>
                </a:solidFill>
                <a:latin typeface="Segoe UI"/>
                <a:cs typeface="Segoe UI"/>
              </a:rPr>
              <a:t>centi</a:t>
            </a:r>
            <a:r>
              <a:rPr sz="1200" spc="-15" dirty="0">
                <a:solidFill>
                  <a:srgbClr val="4A452A"/>
                </a:solidFill>
                <a:latin typeface="Segoe UI"/>
                <a:cs typeface="Segoe UI"/>
              </a:rPr>
              <a:t>v</a:t>
            </a:r>
            <a:r>
              <a:rPr sz="1200" dirty="0">
                <a:solidFill>
                  <a:srgbClr val="4A452A"/>
                </a:solidFill>
                <a:latin typeface="Segoe UI"/>
                <a:cs typeface="Segoe UI"/>
              </a:rPr>
              <a:t>e P</a:t>
            </a:r>
            <a:r>
              <a:rPr sz="1200" spc="-15" dirty="0">
                <a:solidFill>
                  <a:srgbClr val="4A452A"/>
                </a:solidFill>
                <a:latin typeface="Segoe UI"/>
                <a:cs typeface="Segoe UI"/>
              </a:rPr>
              <a:t>r</a:t>
            </a:r>
            <a:r>
              <a:rPr sz="1200" dirty="0">
                <a:solidFill>
                  <a:srgbClr val="4A452A"/>
                </a:solidFill>
                <a:latin typeface="Segoe UI"/>
                <a:cs typeface="Segoe UI"/>
              </a:rPr>
              <a:t>o</a:t>
            </a:r>
            <a:r>
              <a:rPr sz="1200" spc="-5" dirty="0">
                <a:solidFill>
                  <a:srgbClr val="4A452A"/>
                </a:solidFill>
                <a:latin typeface="Segoe UI"/>
                <a:cs typeface="Segoe UI"/>
              </a:rPr>
              <a:t>gr</a:t>
            </a:r>
            <a:r>
              <a:rPr sz="1200" dirty="0">
                <a:solidFill>
                  <a:srgbClr val="4A452A"/>
                </a:solidFill>
                <a:latin typeface="Segoe UI"/>
                <a:cs typeface="Segoe UI"/>
              </a:rPr>
              <a:t>am</a:t>
            </a:r>
            <a:endParaRPr sz="1200" dirty="0">
              <a:latin typeface="Segoe UI"/>
              <a:cs typeface="Segoe UI"/>
            </a:endParaRPr>
          </a:p>
        </p:txBody>
      </p:sp>
      <p:sp>
        <p:nvSpPr>
          <p:cNvPr id="8" name="object 8"/>
          <p:cNvSpPr txBox="1"/>
          <p:nvPr/>
        </p:nvSpPr>
        <p:spPr>
          <a:xfrm>
            <a:off x="1162277" y="1526977"/>
            <a:ext cx="7003155" cy="615553"/>
          </a:xfrm>
          <a:prstGeom prst="rect">
            <a:avLst/>
          </a:prstGeom>
        </p:spPr>
        <p:txBody>
          <a:bodyPr vert="horz" wrap="square" lIns="0" tIns="0" rIns="0" bIns="0" rtlCol="0">
            <a:spAutoFit/>
          </a:bodyPr>
          <a:lstStyle/>
          <a:p>
            <a:pPr marL="1602105" marR="5080" indent="-1590040">
              <a:lnSpc>
                <a:spcPct val="100000"/>
              </a:lnSpc>
            </a:pPr>
            <a:r>
              <a:rPr sz="2000" b="0" dirty="0">
                <a:latin typeface="+mj-lt"/>
                <a:cs typeface="Segoe UI Light"/>
              </a:rPr>
              <a:t>T</a:t>
            </a:r>
            <a:r>
              <a:rPr sz="2000" b="0" spc="-5" dirty="0">
                <a:latin typeface="+mj-lt"/>
                <a:cs typeface="Segoe UI Light"/>
              </a:rPr>
              <a:t>h</a:t>
            </a:r>
            <a:r>
              <a:rPr sz="2000" b="0" dirty="0">
                <a:latin typeface="+mj-lt"/>
                <a:cs typeface="Segoe UI Light"/>
              </a:rPr>
              <a:t>e</a:t>
            </a:r>
            <a:r>
              <a:rPr sz="2000" b="0" spc="-30" dirty="0">
                <a:latin typeface="+mj-lt"/>
                <a:cs typeface="Segoe UI Light"/>
              </a:rPr>
              <a:t>r</a:t>
            </a:r>
            <a:r>
              <a:rPr sz="2000" b="0" spc="-5" dirty="0">
                <a:latin typeface="+mj-lt"/>
                <a:cs typeface="Segoe UI Light"/>
              </a:rPr>
              <a:t>e</a:t>
            </a:r>
            <a:r>
              <a:rPr sz="2000" b="0" dirty="0">
                <a:latin typeface="+mj-lt"/>
                <a:cs typeface="Segoe UI Light"/>
              </a:rPr>
              <a:t> </a:t>
            </a:r>
            <a:r>
              <a:rPr sz="2000" b="0" spc="-5" dirty="0">
                <a:latin typeface="+mj-lt"/>
                <a:cs typeface="Segoe UI Light"/>
              </a:rPr>
              <a:t>a</a:t>
            </a:r>
            <a:r>
              <a:rPr sz="2000" b="0" spc="-35" dirty="0">
                <a:latin typeface="+mj-lt"/>
                <a:cs typeface="Segoe UI Light"/>
              </a:rPr>
              <a:t>r</a:t>
            </a:r>
            <a:r>
              <a:rPr sz="2000" b="0" spc="-5" dirty="0">
                <a:latin typeface="+mj-lt"/>
                <a:cs typeface="Segoe UI Light"/>
              </a:rPr>
              <a:t>e</a:t>
            </a:r>
            <a:r>
              <a:rPr sz="2000" b="0" dirty="0">
                <a:latin typeface="+mj-lt"/>
                <a:cs typeface="Segoe UI Light"/>
              </a:rPr>
              <a:t> c</a:t>
            </a:r>
            <a:r>
              <a:rPr sz="2000" b="0" spc="-5" dirty="0">
                <a:latin typeface="+mj-lt"/>
                <a:cs typeface="Segoe UI Light"/>
              </a:rPr>
              <a:t>u</a:t>
            </a:r>
            <a:r>
              <a:rPr sz="2000" b="0" spc="5" dirty="0">
                <a:latin typeface="+mj-lt"/>
                <a:cs typeface="Segoe UI Light"/>
              </a:rPr>
              <a:t>r</a:t>
            </a:r>
            <a:r>
              <a:rPr sz="2000" b="0" spc="-35" dirty="0">
                <a:latin typeface="+mj-lt"/>
                <a:cs typeface="Segoe UI Light"/>
              </a:rPr>
              <a:t>r</a:t>
            </a:r>
            <a:r>
              <a:rPr sz="2000" b="0" dirty="0">
                <a:latin typeface="+mj-lt"/>
                <a:cs typeface="Segoe UI Light"/>
              </a:rPr>
              <a:t>e</a:t>
            </a:r>
            <a:r>
              <a:rPr sz="2000" b="0" spc="-5" dirty="0">
                <a:latin typeface="+mj-lt"/>
                <a:cs typeface="Segoe UI Light"/>
              </a:rPr>
              <a:t>n</a:t>
            </a:r>
            <a:r>
              <a:rPr sz="2000" b="0" dirty="0">
                <a:latin typeface="+mj-lt"/>
                <a:cs typeface="Segoe UI Light"/>
              </a:rPr>
              <a:t>tly</a:t>
            </a:r>
            <a:r>
              <a:rPr sz="2000" b="0" spc="-15" dirty="0">
                <a:latin typeface="+mj-lt"/>
                <a:cs typeface="Segoe UI Light"/>
              </a:rPr>
              <a:t> </a:t>
            </a:r>
            <a:r>
              <a:rPr sz="2000" b="0" spc="-10" dirty="0">
                <a:latin typeface="+mj-lt"/>
                <a:cs typeface="Segoe UI Light"/>
              </a:rPr>
              <a:t>m</a:t>
            </a:r>
            <a:r>
              <a:rPr sz="2000" b="0" spc="-5" dirty="0">
                <a:latin typeface="+mj-lt"/>
                <a:cs typeface="Segoe UI Light"/>
              </a:rPr>
              <a:t>u</a:t>
            </a:r>
            <a:r>
              <a:rPr sz="2000" b="0" dirty="0">
                <a:latin typeface="+mj-lt"/>
                <a:cs typeface="Segoe UI Light"/>
              </a:rPr>
              <a:t>l</a:t>
            </a:r>
            <a:r>
              <a:rPr sz="2000" b="0" spc="5" dirty="0">
                <a:latin typeface="+mj-lt"/>
                <a:cs typeface="Segoe UI Light"/>
              </a:rPr>
              <a:t>t</a:t>
            </a:r>
            <a:r>
              <a:rPr sz="2000" b="0" dirty="0">
                <a:latin typeface="+mj-lt"/>
                <a:cs typeface="Segoe UI Light"/>
              </a:rPr>
              <a:t>i</a:t>
            </a:r>
            <a:r>
              <a:rPr sz="2000" b="0" spc="-5" dirty="0">
                <a:latin typeface="+mj-lt"/>
                <a:cs typeface="Segoe UI Light"/>
              </a:rPr>
              <a:t>p</a:t>
            </a:r>
            <a:r>
              <a:rPr sz="2000" b="0" dirty="0">
                <a:latin typeface="+mj-lt"/>
                <a:cs typeface="Segoe UI Light"/>
              </a:rPr>
              <a:t>le</a:t>
            </a:r>
            <a:r>
              <a:rPr sz="2000" b="0" spc="10" dirty="0">
                <a:latin typeface="+mj-lt"/>
                <a:cs typeface="Segoe UI Light"/>
              </a:rPr>
              <a:t> </a:t>
            </a:r>
            <a:r>
              <a:rPr sz="2000" b="0" dirty="0">
                <a:latin typeface="+mj-lt"/>
                <a:cs typeface="Segoe UI Light"/>
              </a:rPr>
              <a:t>i</a:t>
            </a:r>
            <a:r>
              <a:rPr sz="2000" b="0" spc="-5" dirty="0">
                <a:latin typeface="+mj-lt"/>
                <a:cs typeface="Segoe UI Light"/>
              </a:rPr>
              <a:t>nd</a:t>
            </a:r>
            <a:r>
              <a:rPr sz="2000" b="0" dirty="0">
                <a:latin typeface="+mj-lt"/>
                <a:cs typeface="Segoe UI Light"/>
              </a:rPr>
              <a:t>ivi</a:t>
            </a:r>
            <a:r>
              <a:rPr sz="2000" b="0" spc="-5" dirty="0">
                <a:latin typeface="+mj-lt"/>
                <a:cs typeface="Segoe UI Light"/>
              </a:rPr>
              <a:t>dua</a:t>
            </a:r>
            <a:r>
              <a:rPr sz="2000" b="0" dirty="0">
                <a:latin typeface="+mj-lt"/>
                <a:cs typeface="Segoe UI Light"/>
              </a:rPr>
              <a:t>l</a:t>
            </a:r>
            <a:r>
              <a:rPr sz="2000" b="0" spc="5" dirty="0">
                <a:latin typeface="+mj-lt"/>
                <a:cs typeface="Segoe UI Light"/>
              </a:rPr>
              <a:t> </a:t>
            </a:r>
            <a:r>
              <a:rPr sz="2000" b="1" dirty="0">
                <a:latin typeface="+mj-lt"/>
                <a:cs typeface="Segoe UI"/>
              </a:rPr>
              <a:t>quali</a:t>
            </a:r>
            <a:r>
              <a:rPr sz="2000" b="1" spc="-5" dirty="0">
                <a:latin typeface="+mj-lt"/>
                <a:cs typeface="Segoe UI"/>
              </a:rPr>
              <a:t>t</a:t>
            </a:r>
            <a:r>
              <a:rPr sz="2000" b="1" dirty="0">
                <a:latin typeface="+mj-lt"/>
                <a:cs typeface="Segoe UI"/>
              </a:rPr>
              <a:t>y</a:t>
            </a:r>
            <a:r>
              <a:rPr sz="2000" b="1" spc="-30" dirty="0">
                <a:latin typeface="+mj-lt"/>
                <a:cs typeface="Segoe UI"/>
              </a:rPr>
              <a:t> </a:t>
            </a:r>
            <a:r>
              <a:rPr sz="2000" b="1" dirty="0">
                <a:latin typeface="+mj-lt"/>
                <a:cs typeface="Segoe UI"/>
              </a:rPr>
              <a:t>and</a:t>
            </a:r>
            <a:r>
              <a:rPr sz="2000" b="1" spc="-5" dirty="0">
                <a:latin typeface="+mj-lt"/>
                <a:cs typeface="Segoe UI"/>
              </a:rPr>
              <a:t> </a:t>
            </a:r>
            <a:r>
              <a:rPr sz="2000" b="1" spc="-30" dirty="0">
                <a:latin typeface="+mj-lt"/>
                <a:cs typeface="Segoe UI"/>
              </a:rPr>
              <a:t>v</a:t>
            </a:r>
            <a:r>
              <a:rPr sz="2000" b="1" dirty="0">
                <a:latin typeface="+mj-lt"/>
                <a:cs typeface="Segoe UI"/>
              </a:rPr>
              <a:t>alue</a:t>
            </a:r>
            <a:r>
              <a:rPr sz="2000" b="1" spc="-25" dirty="0">
                <a:latin typeface="+mj-lt"/>
                <a:cs typeface="Segoe UI"/>
              </a:rPr>
              <a:t> </a:t>
            </a:r>
            <a:r>
              <a:rPr sz="2000" b="0" spc="-5" dirty="0">
                <a:latin typeface="+mj-lt"/>
                <a:cs typeface="Segoe UI Light"/>
              </a:rPr>
              <a:t>p</a:t>
            </a:r>
            <a:r>
              <a:rPr sz="2000" b="0" spc="-35" dirty="0">
                <a:latin typeface="+mj-lt"/>
                <a:cs typeface="Segoe UI Light"/>
              </a:rPr>
              <a:t>r</a:t>
            </a:r>
            <a:r>
              <a:rPr sz="2000" b="0" spc="-5" dirty="0">
                <a:latin typeface="+mj-lt"/>
                <a:cs typeface="Segoe UI Light"/>
              </a:rPr>
              <a:t>o</a:t>
            </a:r>
            <a:r>
              <a:rPr sz="2000" b="0" dirty="0">
                <a:latin typeface="+mj-lt"/>
                <a:cs typeface="Segoe UI Light"/>
              </a:rPr>
              <a:t>g</a:t>
            </a:r>
            <a:r>
              <a:rPr sz="2000" b="0" spc="5" dirty="0">
                <a:latin typeface="+mj-lt"/>
                <a:cs typeface="Segoe UI Light"/>
              </a:rPr>
              <a:t>r</a:t>
            </a:r>
            <a:r>
              <a:rPr sz="2000" b="0" spc="-5" dirty="0">
                <a:latin typeface="+mj-lt"/>
                <a:cs typeface="Segoe UI Light"/>
              </a:rPr>
              <a:t>am</a:t>
            </a:r>
            <a:r>
              <a:rPr sz="2000" b="0" dirty="0">
                <a:latin typeface="+mj-lt"/>
                <a:cs typeface="Segoe UI Light"/>
              </a:rPr>
              <a:t>s</a:t>
            </a:r>
            <a:r>
              <a:rPr sz="2000" b="0" spc="5" dirty="0">
                <a:latin typeface="+mj-lt"/>
                <a:cs typeface="Segoe UI Light"/>
              </a:rPr>
              <a:t> </a:t>
            </a:r>
            <a:r>
              <a:rPr sz="2000" b="0" spc="-10" dirty="0">
                <a:latin typeface="+mj-lt"/>
                <a:cs typeface="Segoe UI Light"/>
              </a:rPr>
              <a:t>f</a:t>
            </a:r>
            <a:r>
              <a:rPr sz="2000" b="0" spc="-5" dirty="0">
                <a:latin typeface="+mj-lt"/>
                <a:cs typeface="Segoe UI Light"/>
              </a:rPr>
              <a:t>or </a:t>
            </a:r>
            <a:r>
              <a:rPr sz="2000" b="0" dirty="0">
                <a:latin typeface="+mj-lt"/>
                <a:cs typeface="Segoe UI Light"/>
              </a:rPr>
              <a:t>M</a:t>
            </a:r>
            <a:r>
              <a:rPr sz="2000" b="0" spc="-5" dirty="0">
                <a:latin typeface="+mj-lt"/>
                <a:cs typeface="Segoe UI Light"/>
              </a:rPr>
              <a:t>ed</a:t>
            </a:r>
            <a:r>
              <a:rPr sz="2000" b="0" dirty="0">
                <a:latin typeface="+mj-lt"/>
                <a:cs typeface="Segoe UI Light"/>
              </a:rPr>
              <a:t>ic</a:t>
            </a:r>
            <a:r>
              <a:rPr sz="2000" b="0" spc="-5" dirty="0">
                <a:latin typeface="+mj-lt"/>
                <a:cs typeface="Segoe UI Light"/>
              </a:rPr>
              <a:t>a</a:t>
            </a:r>
            <a:r>
              <a:rPr sz="2000" b="0" spc="-30" dirty="0">
                <a:latin typeface="+mj-lt"/>
                <a:cs typeface="Segoe UI Light"/>
              </a:rPr>
              <a:t>r</a:t>
            </a:r>
            <a:r>
              <a:rPr sz="2000" b="0" spc="-5" dirty="0">
                <a:latin typeface="+mj-lt"/>
                <a:cs typeface="Segoe UI Light"/>
              </a:rPr>
              <a:t>e</a:t>
            </a:r>
            <a:r>
              <a:rPr sz="2000" b="0" dirty="0">
                <a:latin typeface="+mj-lt"/>
                <a:cs typeface="Segoe UI Light"/>
              </a:rPr>
              <a:t> </a:t>
            </a:r>
            <a:r>
              <a:rPr sz="2000" b="0" spc="-5" dirty="0">
                <a:latin typeface="+mj-lt"/>
                <a:cs typeface="Segoe UI Light"/>
              </a:rPr>
              <a:t>ph</a:t>
            </a:r>
            <a:r>
              <a:rPr sz="2000" b="0" dirty="0">
                <a:latin typeface="+mj-lt"/>
                <a:cs typeface="Segoe UI Light"/>
              </a:rPr>
              <a:t>y</a:t>
            </a:r>
            <a:r>
              <a:rPr sz="2000" b="0" spc="-5" dirty="0">
                <a:latin typeface="+mj-lt"/>
                <a:cs typeface="Segoe UI Light"/>
              </a:rPr>
              <a:t>s</a:t>
            </a:r>
            <a:r>
              <a:rPr sz="2000" b="0" dirty="0">
                <a:latin typeface="+mj-lt"/>
                <a:cs typeface="Segoe UI Light"/>
              </a:rPr>
              <a:t>ici</a:t>
            </a:r>
            <a:r>
              <a:rPr sz="2000" b="0" spc="-5" dirty="0">
                <a:latin typeface="+mj-lt"/>
                <a:cs typeface="Segoe UI Light"/>
              </a:rPr>
              <a:t>an</a:t>
            </a:r>
            <a:r>
              <a:rPr sz="2000" b="0" dirty="0">
                <a:latin typeface="+mj-lt"/>
                <a:cs typeface="Segoe UI Light"/>
              </a:rPr>
              <a:t>s</a:t>
            </a:r>
            <a:r>
              <a:rPr sz="2000" b="0" spc="5" dirty="0">
                <a:latin typeface="+mj-lt"/>
                <a:cs typeface="Segoe UI Light"/>
              </a:rPr>
              <a:t> </a:t>
            </a:r>
            <a:r>
              <a:rPr sz="2000" b="0" spc="-5" dirty="0">
                <a:latin typeface="+mj-lt"/>
                <a:cs typeface="Segoe UI Light"/>
              </a:rPr>
              <a:t>an</a:t>
            </a:r>
            <a:r>
              <a:rPr sz="2000" b="0" dirty="0">
                <a:latin typeface="+mj-lt"/>
                <a:cs typeface="Segoe UI Light"/>
              </a:rPr>
              <a:t>d</a:t>
            </a:r>
            <a:r>
              <a:rPr sz="2000" b="0" spc="-5" dirty="0">
                <a:latin typeface="+mj-lt"/>
                <a:cs typeface="Segoe UI Light"/>
              </a:rPr>
              <a:t> </a:t>
            </a:r>
            <a:r>
              <a:rPr sz="2000" b="0" dirty="0">
                <a:latin typeface="+mj-lt"/>
                <a:cs typeface="Segoe UI Light"/>
              </a:rPr>
              <a:t>p</a:t>
            </a:r>
            <a:r>
              <a:rPr sz="2000" b="0" spc="5" dirty="0">
                <a:latin typeface="+mj-lt"/>
                <a:cs typeface="Segoe UI Light"/>
              </a:rPr>
              <a:t>r</a:t>
            </a:r>
            <a:r>
              <a:rPr sz="2000" b="0" spc="-5" dirty="0">
                <a:latin typeface="+mj-lt"/>
                <a:cs typeface="Segoe UI Light"/>
              </a:rPr>
              <a:t>a</a:t>
            </a:r>
            <a:r>
              <a:rPr sz="2000" b="0" spc="5" dirty="0">
                <a:latin typeface="+mj-lt"/>
                <a:cs typeface="Segoe UI Light"/>
              </a:rPr>
              <a:t>c</a:t>
            </a:r>
            <a:r>
              <a:rPr sz="2000" b="0" dirty="0">
                <a:latin typeface="+mj-lt"/>
                <a:cs typeface="Segoe UI Light"/>
              </a:rPr>
              <a:t>titi</a:t>
            </a:r>
            <a:r>
              <a:rPr sz="2000" b="0" spc="-5" dirty="0">
                <a:latin typeface="+mj-lt"/>
                <a:cs typeface="Segoe UI Light"/>
              </a:rPr>
              <a:t>one</a:t>
            </a:r>
            <a:r>
              <a:rPr sz="2000" b="0" spc="15" dirty="0">
                <a:latin typeface="+mj-lt"/>
                <a:cs typeface="Segoe UI Light"/>
              </a:rPr>
              <a:t>r</a:t>
            </a:r>
            <a:r>
              <a:rPr sz="2000" b="0" spc="-5" dirty="0">
                <a:latin typeface="+mj-lt"/>
                <a:cs typeface="Segoe UI Light"/>
              </a:rPr>
              <a:t>s:</a:t>
            </a:r>
            <a:endParaRPr sz="2000" dirty="0">
              <a:latin typeface="+mj-lt"/>
              <a:cs typeface="Segoe UI Light"/>
            </a:endParaRPr>
          </a:p>
        </p:txBody>
      </p:sp>
    </p:spTree>
    <p:extLst>
      <p:ext uri="{BB962C8B-B14F-4D97-AF65-F5344CB8AC3E}">
        <p14:creationId xmlns="" xmlns:p14="http://schemas.microsoft.com/office/powerpoint/2010/main" val="364452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Eligible Clinicians</a:t>
            </a:r>
            <a:endParaRPr lang="en-US" sz="3600" dirty="0">
              <a:latin typeface="+mj-lt"/>
            </a:endParaRPr>
          </a:p>
        </p:txBody>
      </p:sp>
      <p:sp>
        <p:nvSpPr>
          <p:cNvPr id="3" name="Text Placeholder 2"/>
          <p:cNvSpPr>
            <a:spLocks noGrp="1"/>
          </p:cNvSpPr>
          <p:nvPr>
            <p:ph type="body" idx="1"/>
          </p:nvPr>
        </p:nvSpPr>
        <p:spPr/>
        <p:txBody>
          <a:bodyPr/>
          <a:lstStyle/>
          <a:p>
            <a:endParaRPr lang="en-US" dirty="0" smtClean="0"/>
          </a:p>
          <a:p>
            <a:r>
              <a:rPr lang="en-US" sz="2800" b="1" dirty="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MACRA affects </a:t>
            </a:r>
            <a:r>
              <a:rPr lang="en-US" sz="2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clinicians who </a:t>
            </a:r>
            <a:r>
              <a:rPr lang="en-US" sz="2800" b="1" dirty="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participate in </a:t>
            </a:r>
            <a:r>
              <a:rPr lang="en-US" sz="2800" b="1" dirty="0">
                <a:solidFill>
                  <a:srgbClr val="0070C0"/>
                </a:solidFill>
                <a:latin typeface="Segoe UI" panose="020B0502040204020203" pitchFamily="34" charset="0"/>
                <a:ea typeface="Segoe UI" panose="020B0502040204020203" pitchFamily="34" charset="0"/>
                <a:cs typeface="Segoe UI" panose="020B0502040204020203" pitchFamily="34" charset="0"/>
              </a:rPr>
              <a:t>Medicare Part B.</a:t>
            </a:r>
          </a:p>
          <a:p>
            <a:endParaRPr lang="en-US" dirty="0"/>
          </a:p>
          <a:p>
            <a:r>
              <a:rPr lang="en-US" sz="2800" dirty="0" smtClean="0">
                <a:latin typeface="+mj-lt"/>
              </a:rPr>
              <a:t>Years 1 and 2 – Physicians, PAs, Clinical Nurse Specialists, Nurse Anesthetists </a:t>
            </a:r>
          </a:p>
          <a:p>
            <a:pPr lvl="1"/>
            <a:r>
              <a:rPr lang="en-US" sz="2400" dirty="0" smtClean="0">
                <a:latin typeface="+mj-lt"/>
              </a:rPr>
              <a:t>Exceptions- First year in Medicare, Below low volume threshold, Participants in eligible APMs who qualify for the bonus payment</a:t>
            </a:r>
            <a:endParaRPr lang="en-US" sz="2400" dirty="0">
              <a:latin typeface="+mj-lt"/>
            </a:endParaRPr>
          </a:p>
        </p:txBody>
      </p:sp>
    </p:spTree>
    <p:extLst>
      <p:ext uri="{BB962C8B-B14F-4D97-AF65-F5344CB8AC3E}">
        <p14:creationId xmlns="" xmlns:p14="http://schemas.microsoft.com/office/powerpoint/2010/main" val="1109798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Grp="1" noChangeAspect="1"/>
          </p:cNvPicPr>
          <p:nvPr>
            <p:ph idx="1"/>
          </p:nvPr>
        </p:nvPicPr>
        <p:blipFill rotWithShape="1">
          <a:blip r:embed="rId3" cstate="print">
            <a:extLst>
              <a:ext uri="{28A0092B-C50C-407E-A947-70E740481C1C}">
                <a14:useLocalDpi xmlns="" xmlns:a14="http://schemas.microsoft.com/office/drawing/2010/main" val="0"/>
              </a:ext>
            </a:extLst>
          </a:blip>
          <a:srcRect l="2948" r="6074"/>
          <a:stretch/>
        </p:blipFill>
        <p:spPr>
          <a:xfrm>
            <a:off x="0" y="6752"/>
            <a:ext cx="9144000" cy="6851248"/>
          </a:xfrm>
        </p:spPr>
      </p:pic>
      <p:sp>
        <p:nvSpPr>
          <p:cNvPr id="5" name="Title 1"/>
          <p:cNvSpPr txBox="1">
            <a:spLocks/>
          </p:cNvSpPr>
          <p:nvPr/>
        </p:nvSpPr>
        <p:spPr>
          <a:xfrm>
            <a:off x="990600" y="1600200"/>
            <a:ext cx="7315200" cy="1066800"/>
          </a:xfrm>
          <a:prstGeom prst="rect">
            <a:avLst/>
          </a:prstGeom>
          <a:solidFill>
            <a:schemeClr val="accent5">
              <a:lumMod val="20000"/>
              <a:lumOff val="80000"/>
              <a:alpha val="82000"/>
            </a:schemeClr>
          </a:solidFill>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TAKE-AWAY POINTS</a:t>
            </a:r>
            <a:endParaRPr lang="en-US" sz="3000" dirty="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endParaRPr>
          </a:p>
        </p:txBody>
      </p:sp>
      <p:sp>
        <p:nvSpPr>
          <p:cNvPr id="7" name="Title 1"/>
          <p:cNvSpPr txBox="1">
            <a:spLocks/>
          </p:cNvSpPr>
          <p:nvPr/>
        </p:nvSpPr>
        <p:spPr>
          <a:xfrm>
            <a:off x="914400" y="2819400"/>
            <a:ext cx="7467600" cy="3124200"/>
          </a:xfrm>
          <a:prstGeom prst="rect">
            <a:avLst/>
          </a:prstGeom>
          <a:solidFill>
            <a:schemeClr val="accent3">
              <a:lumMod val="20000"/>
              <a:lumOff val="80000"/>
              <a:alpha val="83000"/>
            </a:schemeClr>
          </a:solidFill>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1)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MACRA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changes the way Medicare pays clinicians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and </a:t>
            </a:r>
          </a:p>
          <a:p>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offers financial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incentives</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for providing high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value</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care.</a:t>
            </a:r>
          </a:p>
          <a:p>
            <a:r>
              <a:rPr lang="en-US" sz="24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2)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Medicare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Part B clinicians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will participate in the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MIPS</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program, </a:t>
            </a:r>
          </a:p>
          <a:p>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unless they are in their 1</a:t>
            </a:r>
            <a:r>
              <a:rPr lang="en-US" sz="1800" baseline="300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st</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year of Part B participation, meet criteria for participation in certain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APMs</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or have a low volume of patients. </a:t>
            </a:r>
          </a:p>
          <a:p>
            <a:r>
              <a:rPr lang="en-US" sz="24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3)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Payment adjustments and bonuses will begin in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2019</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a:t>
            </a:r>
          </a:p>
          <a:p>
            <a:r>
              <a:rPr lang="en-US" sz="2400" dirty="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4</a:t>
            </a:r>
            <a:r>
              <a:rPr lang="en-US" sz="24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A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proposed rule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is targeted for spring 2016, with the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final rule </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targeted for </a:t>
            </a:r>
            <a:r>
              <a:rPr lang="en-US" sz="1800" b="1"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fall 2016</a:t>
            </a:r>
            <a:r>
              <a:rPr lang="en-US" sz="1800" dirty="0" smtClean="0">
                <a:solidFill>
                  <a:schemeClr val="tx2">
                    <a:lumMod val="75000"/>
                  </a:schemeClr>
                </a:solidFill>
                <a:latin typeface="Segoe UI" panose="020B0502040204020203" pitchFamily="34" charset="0"/>
                <a:ea typeface="Segoe UI" panose="020B0502040204020203" pitchFamily="34" charset="0"/>
                <a:cs typeface="Segoe UI" panose="020B0502040204020203" pitchFamily="34" charset="0"/>
              </a:rPr>
              <a:t>. </a:t>
            </a: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AD859515-6042-4DBC-99E0-9F999718C03D}" type="slidenum">
              <a:rPr lang="en-US" b="1" smtClean="0">
                <a:solidFill>
                  <a:schemeClr val="accent1">
                    <a:lumMod val="75000"/>
                  </a:schemeClr>
                </a:solidFill>
              </a:rPr>
              <a:pPr/>
              <a:t>33</a:t>
            </a:fld>
            <a:endParaRPr lang="en-US" b="1" dirty="0">
              <a:solidFill>
                <a:schemeClr val="accent1">
                  <a:lumMod val="75000"/>
                </a:schemeClr>
              </a:solidFill>
            </a:endParaRPr>
          </a:p>
        </p:txBody>
      </p:sp>
    </p:spTree>
    <p:extLst>
      <p:ext uri="{BB962C8B-B14F-4D97-AF65-F5344CB8AC3E}">
        <p14:creationId xmlns="" xmlns:p14="http://schemas.microsoft.com/office/powerpoint/2010/main" val="31737382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dirty="0" smtClean="0">
                <a:latin typeface="+mj-lt"/>
              </a:rPr>
              <a:t>Plans </a:t>
            </a:r>
            <a:r>
              <a:rPr lang="en-US" sz="3600" dirty="0">
                <a:latin typeface="+mj-lt"/>
              </a:rPr>
              <a:t>for the Quality Payment Program in 2017: </a:t>
            </a:r>
            <a:r>
              <a:rPr lang="en-US" sz="3600" dirty="0" smtClean="0">
                <a:latin typeface="+mj-lt"/>
              </a:rPr>
              <a:t/>
            </a:r>
            <a:br>
              <a:rPr lang="en-US" sz="3600" dirty="0" smtClean="0">
                <a:latin typeface="+mj-lt"/>
              </a:rPr>
            </a:br>
            <a:r>
              <a:rPr lang="en-US" sz="3600" dirty="0" smtClean="0">
                <a:latin typeface="+mj-lt"/>
              </a:rPr>
              <a:t>Pick </a:t>
            </a:r>
            <a:r>
              <a:rPr lang="en-US" sz="3600" dirty="0">
                <a:latin typeface="+mj-lt"/>
              </a:rPr>
              <a:t>Your Pace </a:t>
            </a:r>
          </a:p>
        </p:txBody>
      </p:sp>
      <p:sp>
        <p:nvSpPr>
          <p:cNvPr id="3" name="Text Placeholder 2"/>
          <p:cNvSpPr>
            <a:spLocks noGrp="1"/>
          </p:cNvSpPr>
          <p:nvPr>
            <p:ph type="body" idx="1"/>
          </p:nvPr>
        </p:nvSpPr>
        <p:spPr/>
        <p:txBody>
          <a:bodyPr/>
          <a:lstStyle/>
          <a:p>
            <a:r>
              <a:rPr lang="en-US" sz="2800" b="1" dirty="0">
                <a:latin typeface="+mj-lt"/>
              </a:rPr>
              <a:t>First Option: Test the Quality Payment </a:t>
            </a:r>
            <a:r>
              <a:rPr lang="en-US" sz="2800" b="1" dirty="0" smtClean="0">
                <a:latin typeface="+mj-lt"/>
              </a:rPr>
              <a:t>Program</a:t>
            </a:r>
            <a:endParaRPr lang="en-US" sz="2800" dirty="0" smtClean="0">
              <a:latin typeface="+mj-lt"/>
            </a:endParaRPr>
          </a:p>
          <a:p>
            <a:r>
              <a:rPr lang="en-US" sz="2800" dirty="0">
                <a:latin typeface="+mj-lt"/>
              </a:rPr>
              <a:t>as long as you submit some data to the Quality Payment Program, including data from after January 1, 2017, you will avoid a negative payment adjustment. This first option is designed to ensure that your system is working and that you are prepared for broader participation in 2018 and 2019 as you learn more.</a:t>
            </a:r>
          </a:p>
        </p:txBody>
      </p:sp>
    </p:spTree>
    <p:extLst>
      <p:ext uri="{BB962C8B-B14F-4D97-AF65-F5344CB8AC3E}">
        <p14:creationId xmlns="" xmlns:p14="http://schemas.microsoft.com/office/powerpoint/2010/main" val="3491403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mj-lt"/>
              </a:rPr>
              <a:t>Plans for the Quality Payment Program in 2017: </a:t>
            </a:r>
            <a:br>
              <a:rPr lang="en-US" sz="3200" dirty="0">
                <a:latin typeface="+mj-lt"/>
              </a:rPr>
            </a:br>
            <a:r>
              <a:rPr lang="en-US" sz="3200" dirty="0">
                <a:latin typeface="+mj-lt"/>
              </a:rPr>
              <a:t>Pick Your Pace </a:t>
            </a:r>
          </a:p>
        </p:txBody>
      </p:sp>
      <p:sp>
        <p:nvSpPr>
          <p:cNvPr id="3" name="Text Placeholder 2"/>
          <p:cNvSpPr>
            <a:spLocks noGrp="1"/>
          </p:cNvSpPr>
          <p:nvPr>
            <p:ph type="body" idx="1"/>
          </p:nvPr>
        </p:nvSpPr>
        <p:spPr>
          <a:xfrm>
            <a:off x="316523" y="1600200"/>
            <a:ext cx="8675077" cy="4964723"/>
          </a:xfrm>
        </p:spPr>
        <p:txBody>
          <a:bodyPr>
            <a:normAutofit/>
          </a:bodyPr>
          <a:lstStyle/>
          <a:p>
            <a:r>
              <a:rPr lang="en-US" sz="2600" b="1" dirty="0">
                <a:latin typeface="+mj-lt"/>
              </a:rPr>
              <a:t>Second Option: Participate for part of the calendar </a:t>
            </a:r>
            <a:r>
              <a:rPr lang="en-US" sz="2600" b="1" dirty="0" smtClean="0">
                <a:latin typeface="+mj-lt"/>
              </a:rPr>
              <a:t>year</a:t>
            </a:r>
          </a:p>
          <a:p>
            <a:pPr lvl="1"/>
            <a:r>
              <a:rPr lang="en-US" sz="2400" dirty="0" smtClean="0">
                <a:latin typeface="+mj-lt"/>
              </a:rPr>
              <a:t>Choose </a:t>
            </a:r>
            <a:r>
              <a:rPr lang="en-US" sz="2400" dirty="0">
                <a:latin typeface="+mj-lt"/>
              </a:rPr>
              <a:t>to submit Quality Payment Program information for a reduced number of days. </a:t>
            </a:r>
            <a:r>
              <a:rPr lang="en-US" sz="2400" dirty="0" smtClean="0">
                <a:latin typeface="+mj-lt"/>
              </a:rPr>
              <a:t> First </a:t>
            </a:r>
            <a:r>
              <a:rPr lang="en-US" sz="2400" dirty="0">
                <a:latin typeface="+mj-lt"/>
              </a:rPr>
              <a:t>performance period could begin later than January 1, 2017 and your practice could still qualify for a small positive payment </a:t>
            </a:r>
            <a:r>
              <a:rPr lang="en-US" sz="2400" dirty="0" smtClean="0">
                <a:latin typeface="+mj-lt"/>
              </a:rPr>
              <a:t>adjustment</a:t>
            </a:r>
          </a:p>
          <a:p>
            <a:pPr lvl="1"/>
            <a:endParaRPr lang="en-US" sz="2400" dirty="0" smtClean="0">
              <a:latin typeface="+mj-lt"/>
            </a:endParaRPr>
          </a:p>
          <a:p>
            <a:r>
              <a:rPr lang="en-US" sz="2600" b="1" dirty="0">
                <a:latin typeface="+mj-lt"/>
              </a:rPr>
              <a:t>Third Option: Participate for the full calendar year.</a:t>
            </a:r>
          </a:p>
          <a:p>
            <a:pPr lvl="1"/>
            <a:r>
              <a:rPr lang="en-US" sz="2400" dirty="0">
                <a:latin typeface="+mj-lt"/>
              </a:rPr>
              <a:t>For practices that are ready to go on January 1, 2017, </a:t>
            </a:r>
            <a:r>
              <a:rPr lang="en-US" sz="2400" dirty="0" smtClean="0">
                <a:latin typeface="+mj-lt"/>
              </a:rPr>
              <a:t>they </a:t>
            </a:r>
            <a:r>
              <a:rPr lang="en-US" sz="2400" dirty="0">
                <a:latin typeface="+mj-lt"/>
              </a:rPr>
              <a:t>may choose to submit Quality Payment Program information for a full calendar year. This means your first performance period would begin on January 1, 2017. </a:t>
            </a:r>
          </a:p>
        </p:txBody>
      </p:sp>
    </p:spTree>
    <p:extLst>
      <p:ext uri="{BB962C8B-B14F-4D97-AF65-F5344CB8AC3E}">
        <p14:creationId xmlns="" xmlns:p14="http://schemas.microsoft.com/office/powerpoint/2010/main" val="1154464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latin typeface="+mj-lt"/>
              </a:rPr>
              <a:t>Plans for the Quality Payment Program in 2017: </a:t>
            </a:r>
            <a:br>
              <a:rPr lang="en-US" sz="3200" dirty="0">
                <a:latin typeface="+mj-lt"/>
              </a:rPr>
            </a:br>
            <a:r>
              <a:rPr lang="en-US" sz="3200" dirty="0">
                <a:latin typeface="+mj-lt"/>
              </a:rPr>
              <a:t>Pick Your Pace </a:t>
            </a:r>
          </a:p>
        </p:txBody>
      </p:sp>
      <p:sp>
        <p:nvSpPr>
          <p:cNvPr id="3" name="Text Placeholder 2"/>
          <p:cNvSpPr>
            <a:spLocks noGrp="1"/>
          </p:cNvSpPr>
          <p:nvPr>
            <p:ph type="body" idx="1"/>
          </p:nvPr>
        </p:nvSpPr>
        <p:spPr/>
        <p:txBody>
          <a:bodyPr>
            <a:noAutofit/>
          </a:bodyPr>
          <a:lstStyle/>
          <a:p>
            <a:r>
              <a:rPr lang="en-US" sz="2600" b="1" dirty="0">
                <a:latin typeface="+mj-lt"/>
              </a:rPr>
              <a:t>Fourth Option: Participate in an Advanced Alternative Payment Model in </a:t>
            </a:r>
            <a:r>
              <a:rPr lang="en-US" sz="2600" b="1" dirty="0" smtClean="0">
                <a:latin typeface="+mj-lt"/>
              </a:rPr>
              <a:t>2017</a:t>
            </a:r>
            <a:endParaRPr lang="en-US" sz="2600" b="1" dirty="0">
              <a:latin typeface="+mj-lt"/>
            </a:endParaRPr>
          </a:p>
          <a:p>
            <a:pPr lvl="1"/>
            <a:r>
              <a:rPr lang="en-US" sz="2400" dirty="0">
                <a:latin typeface="+mj-lt"/>
              </a:rPr>
              <a:t>Instead of reporting quality data and other information, the law allows you to participate in the Quality Payment Program by joining an Advanced Alternative Payment Model, such as Medicare Shared Savings Track 2 or 3 in 2017. </a:t>
            </a:r>
            <a:endParaRPr lang="en-US" sz="2400" dirty="0" smtClean="0">
              <a:latin typeface="+mj-lt"/>
            </a:endParaRPr>
          </a:p>
          <a:p>
            <a:pPr lvl="1"/>
            <a:r>
              <a:rPr lang="en-US" sz="2400" dirty="0" smtClean="0">
                <a:latin typeface="+mj-lt"/>
              </a:rPr>
              <a:t>If </a:t>
            </a:r>
            <a:r>
              <a:rPr lang="en-US" sz="2400" dirty="0">
                <a:latin typeface="+mj-lt"/>
              </a:rPr>
              <a:t>you receive enough of your Medicare payments or see enough of your Medicare patients through the Advanced Alternative Payment Model in 2017, then you would qualify for a 5 percent incentive payment in 2019.</a:t>
            </a:r>
          </a:p>
          <a:p>
            <a:endParaRPr lang="en-US" sz="2400" dirty="0">
              <a:latin typeface="+mj-lt"/>
            </a:endParaRPr>
          </a:p>
        </p:txBody>
      </p:sp>
    </p:spTree>
    <p:extLst>
      <p:ext uri="{BB962C8B-B14F-4D97-AF65-F5344CB8AC3E}">
        <p14:creationId xmlns="" xmlns:p14="http://schemas.microsoft.com/office/powerpoint/2010/main" val="33465878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mj-lt"/>
              </a:rPr>
              <a:t>More Information about QPP</a:t>
            </a:r>
            <a:endParaRPr lang="en-US" sz="3600" dirty="0">
              <a:latin typeface="+mj-lt"/>
            </a:endParaRPr>
          </a:p>
        </p:txBody>
      </p:sp>
      <p:sp>
        <p:nvSpPr>
          <p:cNvPr id="3" name="Text Placeholder 2"/>
          <p:cNvSpPr>
            <a:spLocks noGrp="1"/>
          </p:cNvSpPr>
          <p:nvPr>
            <p:ph type="body" idx="1"/>
          </p:nvPr>
        </p:nvSpPr>
        <p:spPr/>
        <p:txBody>
          <a:bodyPr/>
          <a:lstStyle/>
          <a:p>
            <a:endParaRPr lang="en-US" dirty="0" smtClean="0">
              <a:hlinkClick r:id="rId3"/>
            </a:endParaRPr>
          </a:p>
          <a:p>
            <a:endParaRPr lang="en-US" dirty="0">
              <a:hlinkClick r:id="rId3"/>
            </a:endParaRPr>
          </a:p>
          <a:p>
            <a:endParaRPr lang="en-US" dirty="0" smtClean="0">
              <a:hlinkClick r:id="rId3"/>
            </a:endParaRPr>
          </a:p>
          <a:p>
            <a:endParaRPr lang="en-US" dirty="0">
              <a:hlinkClick r:id="rId3"/>
            </a:endParaRPr>
          </a:p>
          <a:p>
            <a:r>
              <a:rPr lang="en-US" sz="2400" dirty="0" smtClean="0">
                <a:latin typeface="+mj-lt"/>
                <a:hlinkClick r:id="rId3"/>
              </a:rPr>
              <a:t>https</a:t>
            </a:r>
            <a:r>
              <a:rPr lang="en-US" sz="2400" dirty="0">
                <a:latin typeface="+mj-lt"/>
                <a:hlinkClick r:id="rId3"/>
              </a:rPr>
              <a:t>://</a:t>
            </a:r>
            <a:r>
              <a:rPr lang="en-US" sz="2400" dirty="0" smtClean="0">
                <a:latin typeface="+mj-lt"/>
                <a:hlinkClick r:id="rId3"/>
              </a:rPr>
              <a:t>www.cms.gov/Medicare/Quality-Initiatives-Patient-Assessment-Instruments/Value-Based-Programs/MACRA-MIPS-and-APMs/MACRA-MIPS-and-APMs.html</a:t>
            </a:r>
            <a:endParaRPr lang="en-US" sz="2400" dirty="0" smtClean="0">
              <a:latin typeface="+mj-lt"/>
            </a:endParaRPr>
          </a:p>
          <a:p>
            <a:endParaRPr lang="en-US" dirty="0"/>
          </a:p>
          <a:p>
            <a:endParaRPr lang="en-US" dirty="0" smtClean="0"/>
          </a:p>
          <a:p>
            <a:endParaRPr lang="en-US" dirty="0"/>
          </a:p>
        </p:txBody>
      </p:sp>
    </p:spTree>
    <p:extLst>
      <p:ext uri="{BB962C8B-B14F-4D97-AF65-F5344CB8AC3E}">
        <p14:creationId xmlns="" xmlns:p14="http://schemas.microsoft.com/office/powerpoint/2010/main" val="2457139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 xmlns:a14="http://schemas.microsoft.com/office/drawing/2010/main" val="0"/>
              </a:ext>
            </a:extLst>
          </a:blip>
          <a:srcRect l="13914" r="3971"/>
          <a:stretch/>
        </p:blipFill>
        <p:spPr>
          <a:xfrm>
            <a:off x="0" y="-24008"/>
            <a:ext cx="9136132" cy="6882008"/>
          </a:xfrm>
          <a:prstGeom prst="rect">
            <a:avLst/>
          </a:prstGeom>
        </p:spPr>
      </p:pic>
      <p:sp>
        <p:nvSpPr>
          <p:cNvPr id="5" name="Title 1"/>
          <p:cNvSpPr txBox="1">
            <a:spLocks/>
          </p:cNvSpPr>
          <p:nvPr/>
        </p:nvSpPr>
        <p:spPr>
          <a:xfrm>
            <a:off x="952500" y="2514600"/>
            <a:ext cx="7239000" cy="1905000"/>
          </a:xfrm>
          <a:prstGeom prst="rect">
            <a:avLst/>
          </a:prstGeom>
          <a:solidFill>
            <a:schemeClr val="accent3">
              <a:lumMod val="40000"/>
              <a:lumOff val="60000"/>
              <a:alpha val="82000"/>
            </a:schemeClr>
          </a:solidFill>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Other than payment adjustments, what else does MACRA change?</a:t>
            </a:r>
            <a:endParaRPr lang="en-US" sz="3000" dirty="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endParaRP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AD859515-6042-4DBC-99E0-9F999718C03D}" type="slidenum">
              <a:rPr lang="en-US" smtClean="0"/>
              <a:pPr/>
              <a:t>38</a:t>
            </a:fld>
            <a:endParaRPr lang="en-US" dirty="0"/>
          </a:p>
        </p:txBody>
      </p:sp>
    </p:spTree>
    <p:extLst>
      <p:ext uri="{BB962C8B-B14F-4D97-AF65-F5344CB8AC3E}">
        <p14:creationId xmlns="" xmlns:p14="http://schemas.microsoft.com/office/powerpoint/2010/main" val="27042688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381000"/>
            <a:ext cx="7772400" cy="1219200"/>
          </a:xfrm>
          <a:prstGeom prst="rect">
            <a:avLst/>
          </a:prstGeom>
          <a:solidFill>
            <a:schemeClr val="accent5">
              <a:lumMod val="20000"/>
              <a:lumOff val="80000"/>
              <a:alpha val="82000"/>
            </a:schemeClr>
          </a:solidFill>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rPr>
              <a:t>MACRA supports care delivery and promotes innovation.</a:t>
            </a:r>
            <a:endParaRPr lang="en-US" sz="3000" dirty="0">
              <a:solidFill>
                <a:schemeClr val="tx2">
                  <a:lumMod val="75000"/>
                </a:schemeClr>
              </a:solidFill>
              <a:latin typeface="Aharoni" panose="02010803020104030203" pitchFamily="2" charset="-79"/>
              <a:ea typeface="Segoe UI" panose="020B0502040204020203" pitchFamily="34" charset="0"/>
              <a:cs typeface="Aharoni" panose="02010803020104030203" pitchFamily="2" charset="-79"/>
            </a:endParaRPr>
          </a:p>
        </p:txBody>
      </p:sp>
      <p:sp>
        <p:nvSpPr>
          <p:cNvPr id="7" name="Title 1"/>
          <p:cNvSpPr txBox="1">
            <a:spLocks/>
          </p:cNvSpPr>
          <p:nvPr/>
        </p:nvSpPr>
        <p:spPr>
          <a:xfrm>
            <a:off x="760071" y="2105394"/>
            <a:ext cx="3920443" cy="609601"/>
          </a:xfrm>
          <a:prstGeom prst="rect">
            <a:avLst/>
          </a:prstGeom>
          <a:solidFill>
            <a:schemeClr val="accent3">
              <a:lumMod val="20000"/>
              <a:lumOff val="80000"/>
              <a:alpha val="83000"/>
            </a:schemeClr>
          </a:solidFill>
          <a:effectLst/>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solidFill>
                  <a:schemeClr val="tx2">
                    <a:lumMod val="75000"/>
                  </a:schemeClr>
                </a:solidFill>
                <a:latin typeface="Segoe UI Light" panose="020B0502040204020203" pitchFamily="34" charset="0"/>
                <a:ea typeface="Segoe UI" panose="020B0502040204020203" pitchFamily="34" charset="0"/>
                <a:cs typeface="Aharoni" panose="02010803020104030203" pitchFamily="2" charset="-79"/>
              </a:rPr>
              <a:t>Several examples:</a:t>
            </a:r>
            <a:endParaRPr lang="en-US" sz="1800" dirty="0">
              <a:solidFill>
                <a:schemeClr val="tx2">
                  <a:lumMod val="75000"/>
                </a:schemeClr>
              </a:solidFill>
              <a:latin typeface="Segoe UI Light" panose="020B0502040204020203" pitchFamily="34" charset="0"/>
              <a:ea typeface="Segoe UI" panose="020B0502040204020203" pitchFamily="34" charset="0"/>
              <a:cs typeface="Aharoni" panose="02010803020104030203" pitchFamily="2" charset="-79"/>
            </a:endParaRPr>
          </a:p>
        </p:txBody>
      </p:sp>
      <p:sp>
        <p:nvSpPr>
          <p:cNvPr id="9" name="TextBox 8"/>
          <p:cNvSpPr txBox="1"/>
          <p:nvPr/>
        </p:nvSpPr>
        <p:spPr>
          <a:xfrm>
            <a:off x="1236526" y="2895600"/>
            <a:ext cx="7331596" cy="1107996"/>
          </a:xfrm>
          <a:prstGeom prst="rect">
            <a:avLst/>
          </a:prstGeom>
          <a:noFill/>
        </p:spPr>
        <p:txBody>
          <a:bodyPr wrap="square" rtlCol="0">
            <a:spAutoFit/>
          </a:bodyPr>
          <a:lstStyle/>
          <a:p>
            <a:r>
              <a:rPr lang="en-US" dirty="0">
                <a:latin typeface="Segoe UI Light" panose="020B0502040204020203" pitchFamily="34" charset="0"/>
              </a:rPr>
              <a:t>A</a:t>
            </a:r>
            <a:r>
              <a:rPr lang="en-US" dirty="0" smtClean="0">
                <a:latin typeface="Segoe UI Light" panose="020B0502040204020203" pitchFamily="34" charset="0"/>
              </a:rPr>
              <a:t>llocates </a:t>
            </a:r>
            <a:r>
              <a:rPr lang="en-US" sz="3000" b="1" dirty="0" smtClean="0">
                <a:solidFill>
                  <a:srgbClr val="00B0F0"/>
                </a:solidFill>
                <a:latin typeface="Segoe UI" panose="020B0502040204020203" pitchFamily="34" charset="0"/>
                <a:ea typeface="Segoe UI" panose="020B0502040204020203" pitchFamily="34" charset="0"/>
                <a:cs typeface="Segoe UI" panose="020B0502040204020203" pitchFamily="34" charset="0"/>
              </a:rPr>
              <a:t>$20 </a:t>
            </a:r>
            <a:r>
              <a:rPr lang="en-US" sz="2400" b="1" dirty="0" smtClean="0">
                <a:solidFill>
                  <a:srgbClr val="00B0F0"/>
                </a:solidFill>
                <a:latin typeface="Segoe UI" panose="020B0502040204020203" pitchFamily="34" charset="0"/>
                <a:ea typeface="Segoe UI" panose="020B0502040204020203" pitchFamily="34" charset="0"/>
                <a:cs typeface="Segoe UI" panose="020B0502040204020203" pitchFamily="34" charset="0"/>
              </a:rPr>
              <a:t>million </a:t>
            </a:r>
            <a:r>
              <a:rPr lang="en-US" b="1" dirty="0" smtClean="0">
                <a:solidFill>
                  <a:srgbClr val="00B0F0"/>
                </a:solidFill>
                <a:latin typeface="Segoe UI" panose="020B0502040204020203" pitchFamily="34" charset="0"/>
                <a:ea typeface="Segoe UI" panose="020B0502040204020203" pitchFamily="34" charset="0"/>
                <a:cs typeface="Segoe UI" panose="020B0502040204020203" pitchFamily="34" charset="0"/>
              </a:rPr>
              <a:t>/ yr. </a:t>
            </a:r>
            <a:r>
              <a:rPr lang="en-US" dirty="0">
                <a:latin typeface="Segoe UI Light" panose="020B0502040204020203" pitchFamily="34" charset="0"/>
              </a:rPr>
              <a:t>f</a:t>
            </a:r>
            <a:r>
              <a:rPr lang="en-US" dirty="0" smtClean="0">
                <a:latin typeface="Segoe UI Light" panose="020B0502040204020203" pitchFamily="34" charset="0"/>
              </a:rPr>
              <a:t>rom 2016-2020 to </a:t>
            </a:r>
            <a:r>
              <a:rPr lang="en-US" b="1" dirty="0" smtClean="0">
                <a:latin typeface="Segoe UI" panose="020B0502040204020203" pitchFamily="34" charset="0"/>
                <a:ea typeface="Segoe UI" panose="020B0502040204020203" pitchFamily="34" charset="0"/>
                <a:cs typeface="Segoe UI" panose="020B0502040204020203" pitchFamily="34" charset="0"/>
              </a:rPr>
              <a:t>small practices</a:t>
            </a:r>
            <a:r>
              <a:rPr lang="en-US" dirty="0" smtClean="0">
                <a:latin typeface="Segoe UI Light" panose="020B0502040204020203" pitchFamily="34" charset="0"/>
              </a:rPr>
              <a:t> to provide </a:t>
            </a:r>
            <a:r>
              <a:rPr lang="en-US" b="1" dirty="0" smtClean="0">
                <a:latin typeface="Segoe UI" panose="020B0502040204020203" pitchFamily="34" charset="0"/>
                <a:ea typeface="Segoe UI" panose="020B0502040204020203" pitchFamily="34" charset="0"/>
                <a:cs typeface="Segoe UI" panose="020B0502040204020203" pitchFamily="34" charset="0"/>
              </a:rPr>
              <a:t>technical assistance </a:t>
            </a:r>
            <a:r>
              <a:rPr lang="en-US" dirty="0" smtClean="0">
                <a:latin typeface="Segoe UI Light" panose="020B0502040204020203" pitchFamily="34" charset="0"/>
              </a:rPr>
              <a:t>regarding MIPS performance criteria or transitioning to an APM.</a:t>
            </a:r>
            <a:endParaRPr lang="en-US" b="1" dirty="0">
              <a:latin typeface="Segoe UI" panose="020B0502040204020203" pitchFamily="34" charset="0"/>
              <a:ea typeface="Segoe UI" panose="020B0502040204020203" pitchFamily="34" charset="0"/>
              <a:cs typeface="Segoe UI" panose="020B0502040204020203" pitchFamily="34" charset="0"/>
            </a:endParaRPr>
          </a:p>
        </p:txBody>
      </p:sp>
      <p:sp>
        <p:nvSpPr>
          <p:cNvPr id="10" name="TextBox 9"/>
          <p:cNvSpPr txBox="1"/>
          <p:nvPr/>
        </p:nvSpPr>
        <p:spPr>
          <a:xfrm>
            <a:off x="766074" y="2868099"/>
            <a:ext cx="461057" cy="707886"/>
          </a:xfrm>
          <a:prstGeom prst="rect">
            <a:avLst/>
          </a:prstGeom>
          <a:noFill/>
        </p:spPr>
        <p:txBody>
          <a:bodyPr wrap="square" rtlCol="0">
            <a:spAutoFit/>
          </a:bodyPr>
          <a:lstStyle/>
          <a:p>
            <a:pPr algn="ctr"/>
            <a:r>
              <a:rPr lang="en-US" sz="4000" dirty="0" smtClean="0">
                <a:solidFill>
                  <a:schemeClr val="tx2">
                    <a:lumMod val="75000"/>
                  </a:schemeClr>
                </a:solidFill>
                <a:latin typeface="Aharoni" panose="02010803020104030203" pitchFamily="2" charset="-79"/>
                <a:cs typeface="Aharoni" panose="02010803020104030203" pitchFamily="2" charset="-79"/>
              </a:rPr>
              <a:t>1</a:t>
            </a:r>
            <a:endParaRPr lang="en-US" sz="4000" dirty="0">
              <a:solidFill>
                <a:schemeClr val="tx2">
                  <a:lumMod val="75000"/>
                </a:schemeClr>
              </a:solidFill>
              <a:latin typeface="Aharoni" panose="02010803020104030203" pitchFamily="2" charset="-79"/>
              <a:cs typeface="Aharoni" panose="02010803020104030203" pitchFamily="2" charset="-79"/>
            </a:endParaRPr>
          </a:p>
        </p:txBody>
      </p:sp>
      <p:sp>
        <p:nvSpPr>
          <p:cNvPr id="11" name="TextBox 10"/>
          <p:cNvSpPr txBox="1"/>
          <p:nvPr/>
        </p:nvSpPr>
        <p:spPr>
          <a:xfrm>
            <a:off x="766074" y="4501308"/>
            <a:ext cx="461057" cy="707886"/>
          </a:xfrm>
          <a:prstGeom prst="rect">
            <a:avLst/>
          </a:prstGeom>
          <a:noFill/>
        </p:spPr>
        <p:txBody>
          <a:bodyPr wrap="square" rtlCol="0">
            <a:spAutoFit/>
          </a:bodyPr>
          <a:lstStyle/>
          <a:p>
            <a:pPr algn="ctr"/>
            <a:r>
              <a:rPr lang="en-US" sz="4000" dirty="0">
                <a:solidFill>
                  <a:schemeClr val="tx2">
                    <a:lumMod val="75000"/>
                  </a:schemeClr>
                </a:solidFill>
                <a:latin typeface="Aharoni" panose="02010803020104030203" pitchFamily="2" charset="-79"/>
                <a:cs typeface="Aharoni" panose="02010803020104030203" pitchFamily="2" charset="-79"/>
              </a:rPr>
              <a:t>2</a:t>
            </a:r>
          </a:p>
        </p:txBody>
      </p:sp>
      <p:sp>
        <p:nvSpPr>
          <p:cNvPr id="12" name="TextBox 11"/>
          <p:cNvSpPr txBox="1"/>
          <p:nvPr/>
        </p:nvSpPr>
        <p:spPr>
          <a:xfrm>
            <a:off x="1261421" y="4501308"/>
            <a:ext cx="7331596" cy="754053"/>
          </a:xfrm>
          <a:prstGeom prst="rect">
            <a:avLst/>
          </a:prstGeom>
          <a:noFill/>
        </p:spPr>
        <p:txBody>
          <a:bodyPr wrap="square" rtlCol="0">
            <a:spAutoFit/>
          </a:bodyPr>
          <a:lstStyle/>
          <a:p>
            <a:r>
              <a:rPr lang="en-US" dirty="0" smtClean="0">
                <a:latin typeface="Segoe UI Light" panose="020B0502040204020203" pitchFamily="34" charset="0"/>
              </a:rPr>
              <a:t>Creates an advisory committee to help promote development of</a:t>
            </a:r>
          </a:p>
          <a:p>
            <a:r>
              <a:rPr lang="en-US" sz="2500" b="1" dirty="0" smtClean="0">
                <a:solidFill>
                  <a:srgbClr val="00B0F0"/>
                </a:solidFill>
                <a:latin typeface="Segoe UI" panose="020B0502040204020203" pitchFamily="34" charset="0"/>
                <a:ea typeface="Segoe UI" panose="020B0502040204020203" pitchFamily="34" charset="0"/>
                <a:cs typeface="Segoe UI" panose="020B0502040204020203" pitchFamily="34" charset="0"/>
              </a:rPr>
              <a:t>Physician-Focused Payment Models</a:t>
            </a:r>
            <a:endParaRPr lang="en-US" sz="2500" b="1" dirty="0">
              <a:latin typeface="Segoe UI" panose="020B0502040204020203" pitchFamily="34" charset="0"/>
              <a:ea typeface="Segoe UI" panose="020B0502040204020203" pitchFamily="34" charset="0"/>
              <a:cs typeface="Segoe UI" panose="020B0502040204020203" pitchFamily="34" charset="0"/>
            </a:endParaRPr>
          </a:p>
        </p:txBody>
      </p:sp>
      <p:sp>
        <p:nvSpPr>
          <p:cNvPr id="2" name="Slide Number Placeholder 1"/>
          <p:cNvSpPr>
            <a:spLocks noGrp="1"/>
          </p:cNvSpPr>
          <p:nvPr>
            <p:ph type="sldNum" sz="quarter" idx="4294967295"/>
          </p:nvPr>
        </p:nvSpPr>
        <p:spPr>
          <a:xfrm>
            <a:off x="6553200" y="6356350"/>
            <a:ext cx="2133600" cy="365125"/>
          </a:xfrm>
          <a:prstGeom prst="rect">
            <a:avLst/>
          </a:prstGeom>
        </p:spPr>
        <p:txBody>
          <a:bodyPr/>
          <a:lstStyle/>
          <a:p>
            <a:fld id="{AD859515-6042-4DBC-99E0-9F999718C03D}" type="slidenum">
              <a:rPr lang="en-US" smtClean="0"/>
              <a:pPr/>
              <a:t>39</a:t>
            </a:fld>
            <a:endParaRPr lang="en-US" dirty="0"/>
          </a:p>
        </p:txBody>
      </p:sp>
    </p:spTree>
    <p:extLst>
      <p:ext uri="{BB962C8B-B14F-4D97-AF65-F5344CB8AC3E}">
        <p14:creationId xmlns="" xmlns:p14="http://schemas.microsoft.com/office/powerpoint/2010/main" val="26024127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600" dirty="0" smtClean="0">
                <a:solidFill>
                  <a:schemeClr val="tx2"/>
                </a:solidFill>
              </a:rPr>
              <a:t>Durable </a:t>
            </a:r>
            <a:r>
              <a:rPr lang="en-US" sz="3600" dirty="0">
                <a:solidFill>
                  <a:schemeClr val="tx2"/>
                </a:solidFill>
              </a:rPr>
              <a:t>Medical Equipment, Prosthetics/Orthotics &amp; Supplies </a:t>
            </a:r>
          </a:p>
        </p:txBody>
      </p:sp>
    </p:spTree>
    <p:extLst>
      <p:ext uri="{BB962C8B-B14F-4D97-AF65-F5344CB8AC3E}">
        <p14:creationId xmlns="" xmlns:p14="http://schemas.microsoft.com/office/powerpoint/2010/main" val="32086237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845821" y="1760220"/>
            <a:ext cx="6878240" cy="4754879"/>
          </a:xfrm>
          <a:prstGeom prst="rect">
            <a:avLst/>
          </a:prstGeom>
        </p:spPr>
      </p:pic>
      <p:sp>
        <p:nvSpPr>
          <p:cNvPr id="3" name="Title 2"/>
          <p:cNvSpPr>
            <a:spLocks noGrp="1"/>
          </p:cNvSpPr>
          <p:nvPr>
            <p:ph type="title"/>
          </p:nvPr>
        </p:nvSpPr>
        <p:spPr/>
        <p:txBody>
          <a:bodyPr/>
          <a:lstStyle/>
          <a:p>
            <a:pPr algn="l"/>
            <a:r>
              <a:rPr lang="en-US" sz="3600" dirty="0" smtClean="0"/>
              <a:t>Goals for Value-Based Payments within the Medicare FFS Syste</a:t>
            </a:r>
            <a:r>
              <a:rPr lang="en-US" sz="3600" dirty="0"/>
              <a:t>m</a:t>
            </a:r>
          </a:p>
        </p:txBody>
      </p:sp>
    </p:spTree>
    <p:extLst>
      <p:ext uri="{BB962C8B-B14F-4D97-AF65-F5344CB8AC3E}">
        <p14:creationId xmlns="" xmlns:p14="http://schemas.microsoft.com/office/powerpoint/2010/main" val="20564431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CMS Innovation and Health Care Delivery System Reform</a:t>
            </a:r>
            <a:endParaRPr lang="en-US" sz="2800" dirty="0"/>
          </a:p>
        </p:txBody>
      </p:sp>
      <p:sp>
        <p:nvSpPr>
          <p:cNvPr id="5" name="Text Placeholder 4"/>
          <p:cNvSpPr>
            <a:spLocks noGrp="1"/>
          </p:cNvSpPr>
          <p:nvPr>
            <p:ph type="body" sz="quarter" idx="10"/>
          </p:nvPr>
        </p:nvSpPr>
        <p:spPr/>
        <p:txBody>
          <a:bodyPr/>
          <a:lstStyle/>
          <a:p>
            <a:endParaRPr lang="en-US"/>
          </a:p>
        </p:txBody>
      </p:sp>
      <p:sp>
        <p:nvSpPr>
          <p:cNvPr id="6" name="Text Placeholder 5"/>
          <p:cNvSpPr>
            <a:spLocks noGrp="1"/>
          </p:cNvSpPr>
          <p:nvPr>
            <p:ph type="body" sz="quarter" idx="11"/>
          </p:nvPr>
        </p:nvSpPr>
        <p:spPr/>
        <p:txBody>
          <a:bodyPr/>
          <a:lstStyle/>
          <a:p>
            <a:endParaRPr lang="en-US"/>
          </a:p>
        </p:txBody>
      </p:sp>
    </p:spTree>
    <p:extLst>
      <p:ext uri="{BB962C8B-B14F-4D97-AF65-F5344CB8AC3E}">
        <p14:creationId xmlns="" xmlns:p14="http://schemas.microsoft.com/office/powerpoint/2010/main" val="363108008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6604" y="1447800"/>
            <a:ext cx="8720918" cy="1691039"/>
          </a:xfrm>
        </p:spPr>
        <p:txBody>
          <a:bodyPr>
            <a:normAutofit/>
          </a:bodyPr>
          <a:lstStyle/>
          <a:p>
            <a:r>
              <a:rPr lang="en-US" sz="2000" dirty="0"/>
              <a:t>423 ACOs have been established in the MSSP and Pioneer ACO programs*</a:t>
            </a:r>
          </a:p>
          <a:p>
            <a:r>
              <a:rPr lang="en-US" sz="2000" dirty="0"/>
              <a:t>7.9 million assigned beneficiaries</a:t>
            </a:r>
          </a:p>
          <a:p>
            <a:r>
              <a:rPr lang="en-US" sz="2000" dirty="0"/>
              <a:t>This includes 89 new ACOS covering 1.6 million beneficiaries assigned to the shared saving program in 2015</a:t>
            </a:r>
          </a:p>
          <a:p>
            <a:endParaRPr lang="en-US" dirty="0"/>
          </a:p>
        </p:txBody>
      </p:sp>
      <p:sp>
        <p:nvSpPr>
          <p:cNvPr id="3" name="Title 2"/>
          <p:cNvSpPr>
            <a:spLocks noGrp="1"/>
          </p:cNvSpPr>
          <p:nvPr>
            <p:ph type="title"/>
          </p:nvPr>
        </p:nvSpPr>
        <p:spPr>
          <a:xfrm>
            <a:off x="0" y="0"/>
            <a:ext cx="9144000" cy="1362138"/>
          </a:xfrm>
        </p:spPr>
        <p:txBody>
          <a:bodyPr/>
          <a:lstStyle/>
          <a:p>
            <a:pPr algn="l"/>
            <a:r>
              <a:rPr lang="en-US" dirty="0" smtClean="0"/>
              <a:t>Accountable Care Organizations</a:t>
            </a:r>
            <a:endParaRPr lang="en-US" dirty="0"/>
          </a:p>
        </p:txBody>
      </p:sp>
      <p:pic>
        <p:nvPicPr>
          <p:cNvPr id="4" name="Picture 3"/>
          <p:cNvPicPr>
            <a:picLocks noChangeAspect="1"/>
          </p:cNvPicPr>
          <p:nvPr/>
        </p:nvPicPr>
        <p:blipFill>
          <a:blip r:embed="rId3" cstate="print"/>
          <a:stretch>
            <a:fillRect/>
          </a:stretch>
        </p:blipFill>
        <p:spPr>
          <a:xfrm>
            <a:off x="68238" y="2778457"/>
            <a:ext cx="9007524" cy="3993882"/>
          </a:xfrm>
          <a:prstGeom prst="rect">
            <a:avLst/>
          </a:prstGeom>
        </p:spPr>
      </p:pic>
      <p:pic>
        <p:nvPicPr>
          <p:cNvPr id="5" name="Picture 4"/>
          <p:cNvPicPr>
            <a:picLocks noChangeAspect="1"/>
          </p:cNvPicPr>
          <p:nvPr/>
        </p:nvPicPr>
        <p:blipFill>
          <a:blip r:embed="rId4" cstate="print"/>
          <a:stretch>
            <a:fillRect/>
          </a:stretch>
        </p:blipFill>
        <p:spPr>
          <a:xfrm>
            <a:off x="1281779" y="3224501"/>
            <a:ext cx="6730567" cy="3547837"/>
          </a:xfrm>
          <a:prstGeom prst="rect">
            <a:avLst/>
          </a:prstGeom>
        </p:spPr>
      </p:pic>
    </p:spTree>
    <p:extLst>
      <p:ext uri="{BB962C8B-B14F-4D97-AF65-F5344CB8AC3E}">
        <p14:creationId xmlns="" xmlns:p14="http://schemas.microsoft.com/office/powerpoint/2010/main" val="9762674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218365" y="1516040"/>
            <a:ext cx="8625384" cy="3188010"/>
          </a:xfrm>
          <a:prstGeom prst="rect">
            <a:avLst/>
          </a:prstGeom>
        </p:spPr>
      </p:pic>
      <p:sp>
        <p:nvSpPr>
          <p:cNvPr id="3" name="Title 2"/>
          <p:cNvSpPr>
            <a:spLocks noGrp="1"/>
          </p:cNvSpPr>
          <p:nvPr>
            <p:ph type="title"/>
          </p:nvPr>
        </p:nvSpPr>
        <p:spPr/>
        <p:txBody>
          <a:bodyPr/>
          <a:lstStyle/>
          <a:p>
            <a:pPr algn="l"/>
            <a:r>
              <a:rPr lang="en-US" sz="3600" dirty="0" smtClean="0"/>
              <a:t>Independence at Home (IAH) Demonstration</a:t>
            </a:r>
            <a:endParaRPr lang="en-US" sz="3600" dirty="0"/>
          </a:p>
        </p:txBody>
      </p:sp>
      <p:pic>
        <p:nvPicPr>
          <p:cNvPr id="5" name="Picture 4"/>
          <p:cNvPicPr>
            <a:picLocks noChangeAspect="1"/>
          </p:cNvPicPr>
          <p:nvPr/>
        </p:nvPicPr>
        <p:blipFill>
          <a:blip r:embed="rId4" cstate="print"/>
          <a:stretch>
            <a:fillRect/>
          </a:stretch>
        </p:blipFill>
        <p:spPr>
          <a:xfrm>
            <a:off x="218365" y="4749422"/>
            <a:ext cx="8681456" cy="1883827"/>
          </a:xfrm>
          <a:prstGeom prst="rect">
            <a:avLst/>
          </a:prstGeom>
        </p:spPr>
      </p:pic>
      <p:sp>
        <p:nvSpPr>
          <p:cNvPr id="6" name="Rectangle 5"/>
          <p:cNvSpPr/>
          <p:nvPr/>
        </p:nvSpPr>
        <p:spPr>
          <a:xfrm>
            <a:off x="3657600" y="4899548"/>
            <a:ext cx="5186149" cy="1600438"/>
          </a:xfrm>
          <a:prstGeom prst="rect">
            <a:avLst/>
          </a:prstGeom>
        </p:spPr>
        <p:txBody>
          <a:bodyPr wrap="square">
            <a:spAutoFit/>
          </a:bodyPr>
          <a:lstStyle/>
          <a:p>
            <a:r>
              <a:rPr lang="en-US" sz="1400" dirty="0"/>
              <a:t>There are </a:t>
            </a:r>
            <a:r>
              <a:rPr lang="en-US" sz="1400" dirty="0" smtClean="0"/>
              <a:t>15 </a:t>
            </a:r>
            <a:r>
              <a:rPr lang="en-US" sz="1400" dirty="0"/>
              <a:t>total practices, including 1 consortium, participating in the model</a:t>
            </a:r>
          </a:p>
          <a:p>
            <a:endParaRPr lang="en-US" sz="1400" dirty="0"/>
          </a:p>
          <a:p>
            <a:r>
              <a:rPr lang="en-US" sz="1400" dirty="0"/>
              <a:t>Approximately 8,400 patients enrolled in the first year</a:t>
            </a:r>
          </a:p>
          <a:p>
            <a:endParaRPr lang="en-US" sz="1400" dirty="0"/>
          </a:p>
          <a:p>
            <a:r>
              <a:rPr lang="en-US" sz="1400" dirty="0"/>
              <a:t>The Demonstration began on June 1, 2012, and will end on September 30, </a:t>
            </a:r>
            <a:r>
              <a:rPr lang="en-US" sz="1400" dirty="0" smtClean="0"/>
              <a:t>2017.</a:t>
            </a:r>
            <a:endParaRPr lang="en-US" sz="1400" dirty="0"/>
          </a:p>
        </p:txBody>
      </p:sp>
      <p:pic>
        <p:nvPicPr>
          <p:cNvPr id="7" name="Picture 6"/>
          <p:cNvPicPr>
            <a:picLocks noChangeAspect="1"/>
          </p:cNvPicPr>
          <p:nvPr/>
        </p:nvPicPr>
        <p:blipFill>
          <a:blip r:embed="rId5" cstate="print"/>
          <a:stretch>
            <a:fillRect/>
          </a:stretch>
        </p:blipFill>
        <p:spPr>
          <a:xfrm>
            <a:off x="873457" y="4772290"/>
            <a:ext cx="2423861" cy="1920240"/>
          </a:xfrm>
          <a:prstGeom prst="rect">
            <a:avLst/>
          </a:prstGeom>
        </p:spPr>
      </p:pic>
    </p:spTree>
    <p:extLst>
      <p:ext uri="{BB962C8B-B14F-4D97-AF65-F5344CB8AC3E}">
        <p14:creationId xmlns="" xmlns:p14="http://schemas.microsoft.com/office/powerpoint/2010/main" val="307777640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6560041" y="1719617"/>
            <a:ext cx="2110819" cy="4297363"/>
          </a:xfrm>
          <a:prstGeom prst="rect">
            <a:avLst/>
          </a:prstGeom>
        </p:spPr>
      </p:pic>
      <p:sp>
        <p:nvSpPr>
          <p:cNvPr id="3" name="Title 2"/>
          <p:cNvSpPr>
            <a:spLocks noGrp="1"/>
          </p:cNvSpPr>
          <p:nvPr>
            <p:ph type="title"/>
          </p:nvPr>
        </p:nvSpPr>
        <p:spPr/>
        <p:txBody>
          <a:bodyPr/>
          <a:lstStyle/>
          <a:p>
            <a:pPr algn="l"/>
            <a:r>
              <a:rPr lang="en-US" dirty="0" smtClean="0"/>
              <a:t>Comprehensive ESRD Care</a:t>
            </a:r>
            <a:endParaRPr lang="en-US" dirty="0"/>
          </a:p>
        </p:txBody>
      </p:sp>
      <p:pic>
        <p:nvPicPr>
          <p:cNvPr id="5" name="Picture 4"/>
          <p:cNvPicPr>
            <a:picLocks noChangeAspect="1"/>
          </p:cNvPicPr>
          <p:nvPr/>
        </p:nvPicPr>
        <p:blipFill>
          <a:blip r:embed="rId4" cstate="print"/>
          <a:stretch>
            <a:fillRect/>
          </a:stretch>
        </p:blipFill>
        <p:spPr>
          <a:xfrm>
            <a:off x="226233" y="1719617"/>
            <a:ext cx="5279594" cy="847417"/>
          </a:xfrm>
          <a:prstGeom prst="rect">
            <a:avLst/>
          </a:prstGeom>
        </p:spPr>
      </p:pic>
      <p:pic>
        <p:nvPicPr>
          <p:cNvPr id="6" name="Picture 5"/>
          <p:cNvPicPr>
            <a:picLocks noChangeAspect="1"/>
          </p:cNvPicPr>
          <p:nvPr/>
        </p:nvPicPr>
        <p:blipFill>
          <a:blip r:embed="rId5" cstate="print"/>
          <a:stretch>
            <a:fillRect/>
          </a:stretch>
        </p:blipFill>
        <p:spPr>
          <a:xfrm>
            <a:off x="226233" y="2508772"/>
            <a:ext cx="5791702" cy="1359526"/>
          </a:xfrm>
          <a:prstGeom prst="rect">
            <a:avLst/>
          </a:prstGeom>
        </p:spPr>
      </p:pic>
      <p:pic>
        <p:nvPicPr>
          <p:cNvPr id="7" name="Picture 6"/>
          <p:cNvPicPr>
            <a:picLocks noChangeAspect="1"/>
          </p:cNvPicPr>
          <p:nvPr/>
        </p:nvPicPr>
        <p:blipFill>
          <a:blip r:embed="rId6" cstate="print"/>
          <a:stretch>
            <a:fillRect/>
          </a:stretch>
        </p:blipFill>
        <p:spPr>
          <a:xfrm>
            <a:off x="226233" y="3852352"/>
            <a:ext cx="5877053" cy="1457070"/>
          </a:xfrm>
          <a:prstGeom prst="rect">
            <a:avLst/>
          </a:prstGeom>
        </p:spPr>
      </p:pic>
      <p:pic>
        <p:nvPicPr>
          <p:cNvPr id="8" name="Picture 7"/>
          <p:cNvPicPr>
            <a:picLocks noChangeAspect="1"/>
          </p:cNvPicPr>
          <p:nvPr/>
        </p:nvPicPr>
        <p:blipFill>
          <a:blip r:embed="rId7" cstate="print"/>
          <a:stretch>
            <a:fillRect/>
          </a:stretch>
        </p:blipFill>
        <p:spPr>
          <a:xfrm>
            <a:off x="204894" y="5309422"/>
            <a:ext cx="5919729" cy="1152244"/>
          </a:xfrm>
          <a:prstGeom prst="rect">
            <a:avLst/>
          </a:prstGeom>
        </p:spPr>
      </p:pic>
    </p:spTree>
    <p:extLst>
      <p:ext uri="{BB962C8B-B14F-4D97-AF65-F5344CB8AC3E}">
        <p14:creationId xmlns="" xmlns:p14="http://schemas.microsoft.com/office/powerpoint/2010/main" val="396937835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156949" y="1713573"/>
            <a:ext cx="8229600" cy="3026563"/>
          </a:xfrm>
          <a:prstGeom prst="rect">
            <a:avLst/>
          </a:prstGeom>
        </p:spPr>
      </p:pic>
      <p:sp>
        <p:nvSpPr>
          <p:cNvPr id="3" name="Title 2"/>
          <p:cNvSpPr>
            <a:spLocks noGrp="1"/>
          </p:cNvSpPr>
          <p:nvPr>
            <p:ph type="title"/>
          </p:nvPr>
        </p:nvSpPr>
        <p:spPr/>
        <p:txBody>
          <a:bodyPr/>
          <a:lstStyle/>
          <a:p>
            <a:pPr algn="l"/>
            <a:r>
              <a:rPr lang="en-US" sz="4000" dirty="0" smtClean="0"/>
              <a:t>Comprehensive Primary Care (CPC)</a:t>
            </a:r>
            <a:endParaRPr lang="en-US" sz="4000" dirty="0"/>
          </a:p>
        </p:txBody>
      </p:sp>
      <p:pic>
        <p:nvPicPr>
          <p:cNvPr id="5" name="Picture 4"/>
          <p:cNvPicPr>
            <a:picLocks noChangeAspect="1"/>
          </p:cNvPicPr>
          <p:nvPr/>
        </p:nvPicPr>
        <p:blipFill>
          <a:blip r:embed="rId4" cstate="print"/>
          <a:stretch>
            <a:fillRect/>
          </a:stretch>
        </p:blipFill>
        <p:spPr>
          <a:xfrm>
            <a:off x="6522511" y="1821271"/>
            <a:ext cx="2350845" cy="1085701"/>
          </a:xfrm>
          <a:prstGeom prst="rect">
            <a:avLst/>
          </a:prstGeom>
        </p:spPr>
      </p:pic>
      <p:pic>
        <p:nvPicPr>
          <p:cNvPr id="6" name="Picture 5"/>
          <p:cNvPicPr>
            <a:picLocks noChangeAspect="1"/>
          </p:cNvPicPr>
          <p:nvPr/>
        </p:nvPicPr>
        <p:blipFill>
          <a:blip r:embed="rId5" cstate="print"/>
          <a:stretch>
            <a:fillRect/>
          </a:stretch>
        </p:blipFill>
        <p:spPr>
          <a:xfrm>
            <a:off x="234320" y="4693467"/>
            <a:ext cx="8675360" cy="1926503"/>
          </a:xfrm>
          <a:prstGeom prst="rect">
            <a:avLst/>
          </a:prstGeom>
        </p:spPr>
      </p:pic>
      <p:pic>
        <p:nvPicPr>
          <p:cNvPr id="7" name="Picture 6"/>
          <p:cNvPicPr>
            <a:picLocks noChangeAspect="1"/>
          </p:cNvPicPr>
          <p:nvPr/>
        </p:nvPicPr>
        <p:blipFill>
          <a:blip r:embed="rId6" cstate="print"/>
          <a:stretch>
            <a:fillRect/>
          </a:stretch>
        </p:blipFill>
        <p:spPr>
          <a:xfrm>
            <a:off x="469363" y="4765653"/>
            <a:ext cx="2562206" cy="1828800"/>
          </a:xfrm>
          <a:prstGeom prst="rect">
            <a:avLst/>
          </a:prstGeom>
        </p:spPr>
      </p:pic>
      <p:sp>
        <p:nvSpPr>
          <p:cNvPr id="8" name="Rectangle 7"/>
          <p:cNvSpPr/>
          <p:nvPr/>
        </p:nvSpPr>
        <p:spPr>
          <a:xfrm>
            <a:off x="3044098" y="4777938"/>
            <a:ext cx="5590023" cy="738664"/>
          </a:xfrm>
          <a:prstGeom prst="rect">
            <a:avLst/>
          </a:prstGeom>
        </p:spPr>
        <p:txBody>
          <a:bodyPr wrap="square">
            <a:spAutoFit/>
          </a:bodyPr>
          <a:lstStyle/>
          <a:p>
            <a:pPr marL="285750" indent="-285750">
              <a:buFont typeface="Arial" panose="020B0604020202020204" pitchFamily="34" charset="0"/>
              <a:buChar char="•"/>
            </a:pPr>
            <a:r>
              <a:rPr lang="en-US" sz="1400" dirty="0"/>
              <a:t>7 regions (AR, OR, NI, CO, OK, OH/KY, NY) encompassing 38 payers, nearly 500 practice sites, approximately 2.7 million Medicare &amp; Medicaid beneficiaries. </a:t>
            </a:r>
          </a:p>
        </p:txBody>
      </p:sp>
      <p:sp>
        <p:nvSpPr>
          <p:cNvPr id="9" name="Rectangle 8"/>
          <p:cNvSpPr/>
          <p:nvPr/>
        </p:nvSpPr>
        <p:spPr>
          <a:xfrm>
            <a:off x="3031569" y="5579512"/>
            <a:ext cx="5484633" cy="523220"/>
          </a:xfrm>
          <a:prstGeom prst="rect">
            <a:avLst/>
          </a:prstGeom>
        </p:spPr>
        <p:txBody>
          <a:bodyPr wrap="square">
            <a:spAutoFit/>
          </a:bodyPr>
          <a:lstStyle/>
          <a:p>
            <a:pPr marL="285750" indent="-285750">
              <a:buFont typeface="Arial" panose="020B0604020202020204" pitchFamily="34" charset="0"/>
              <a:buChar char="•"/>
            </a:pPr>
            <a:r>
              <a:rPr lang="en-US" sz="1400" dirty="0"/>
              <a:t>CPC initiative is currently in program year three of four and scheduled to end in December 2016</a:t>
            </a:r>
          </a:p>
        </p:txBody>
      </p:sp>
    </p:spTree>
    <p:extLst>
      <p:ext uri="{BB962C8B-B14F-4D97-AF65-F5344CB8AC3E}">
        <p14:creationId xmlns="" xmlns:p14="http://schemas.microsoft.com/office/powerpoint/2010/main" val="308219684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6346592" y="1733266"/>
            <a:ext cx="2277491" cy="4786950"/>
          </a:xfrm>
          <a:prstGeom prst="rect">
            <a:avLst/>
          </a:prstGeom>
        </p:spPr>
      </p:pic>
      <p:sp>
        <p:nvSpPr>
          <p:cNvPr id="3" name="Title 2"/>
          <p:cNvSpPr>
            <a:spLocks noGrp="1"/>
          </p:cNvSpPr>
          <p:nvPr>
            <p:ph type="title"/>
          </p:nvPr>
        </p:nvSpPr>
        <p:spPr/>
        <p:txBody>
          <a:bodyPr/>
          <a:lstStyle/>
          <a:p>
            <a:pPr algn="l"/>
            <a:r>
              <a:rPr lang="en-US" dirty="0" smtClean="0"/>
              <a:t>Next Generation ACO Model</a:t>
            </a:r>
            <a:endParaRPr lang="en-US" dirty="0"/>
          </a:p>
        </p:txBody>
      </p:sp>
      <p:pic>
        <p:nvPicPr>
          <p:cNvPr id="5" name="Picture 4"/>
          <p:cNvPicPr>
            <a:picLocks noChangeAspect="1"/>
          </p:cNvPicPr>
          <p:nvPr/>
        </p:nvPicPr>
        <p:blipFill>
          <a:blip r:embed="rId4" cstate="print"/>
          <a:stretch>
            <a:fillRect/>
          </a:stretch>
        </p:blipFill>
        <p:spPr>
          <a:xfrm>
            <a:off x="378091" y="1733266"/>
            <a:ext cx="5749754" cy="841321"/>
          </a:xfrm>
          <a:prstGeom prst="rect">
            <a:avLst/>
          </a:prstGeom>
        </p:spPr>
      </p:pic>
      <p:pic>
        <p:nvPicPr>
          <p:cNvPr id="6" name="Picture 5"/>
          <p:cNvPicPr>
            <a:picLocks noChangeAspect="1"/>
          </p:cNvPicPr>
          <p:nvPr/>
        </p:nvPicPr>
        <p:blipFill>
          <a:blip r:embed="rId5" cstate="print"/>
          <a:stretch>
            <a:fillRect/>
          </a:stretch>
        </p:blipFill>
        <p:spPr>
          <a:xfrm>
            <a:off x="378091" y="2694440"/>
            <a:ext cx="5767316" cy="841321"/>
          </a:xfrm>
          <a:prstGeom prst="rect">
            <a:avLst/>
          </a:prstGeom>
        </p:spPr>
      </p:pic>
      <p:pic>
        <p:nvPicPr>
          <p:cNvPr id="7" name="Picture 6"/>
          <p:cNvPicPr>
            <a:picLocks noChangeAspect="1"/>
          </p:cNvPicPr>
          <p:nvPr/>
        </p:nvPicPr>
        <p:blipFill>
          <a:blip r:embed="rId6" cstate="print"/>
          <a:stretch>
            <a:fillRect/>
          </a:stretch>
        </p:blipFill>
        <p:spPr>
          <a:xfrm>
            <a:off x="378091" y="3535761"/>
            <a:ext cx="5968501" cy="1146147"/>
          </a:xfrm>
          <a:prstGeom prst="rect">
            <a:avLst/>
          </a:prstGeom>
        </p:spPr>
      </p:pic>
      <p:pic>
        <p:nvPicPr>
          <p:cNvPr id="8" name="Picture 7"/>
          <p:cNvPicPr>
            <a:picLocks noChangeAspect="1"/>
          </p:cNvPicPr>
          <p:nvPr/>
        </p:nvPicPr>
        <p:blipFill>
          <a:blip r:embed="rId7" cstate="print"/>
          <a:stretch>
            <a:fillRect/>
          </a:stretch>
        </p:blipFill>
        <p:spPr>
          <a:xfrm>
            <a:off x="378091" y="4662548"/>
            <a:ext cx="5492972" cy="841321"/>
          </a:xfrm>
          <a:prstGeom prst="rect">
            <a:avLst/>
          </a:prstGeom>
        </p:spPr>
      </p:pic>
      <p:pic>
        <p:nvPicPr>
          <p:cNvPr id="9" name="Picture 8"/>
          <p:cNvPicPr>
            <a:picLocks noChangeAspect="1"/>
          </p:cNvPicPr>
          <p:nvPr/>
        </p:nvPicPr>
        <p:blipFill>
          <a:blip r:embed="rId8" cstate="print"/>
          <a:stretch>
            <a:fillRect/>
          </a:stretch>
        </p:blipFill>
        <p:spPr>
          <a:xfrm>
            <a:off x="378091" y="5523229"/>
            <a:ext cx="4182218" cy="536494"/>
          </a:xfrm>
          <a:prstGeom prst="rect">
            <a:avLst/>
          </a:prstGeom>
        </p:spPr>
      </p:pic>
    </p:spTree>
    <p:extLst>
      <p:ext uri="{BB962C8B-B14F-4D97-AF65-F5344CB8AC3E}">
        <p14:creationId xmlns="" xmlns:p14="http://schemas.microsoft.com/office/powerpoint/2010/main" val="825428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5660" y="1555846"/>
            <a:ext cx="8693624" cy="3503812"/>
          </a:xfrm>
        </p:spPr>
        <p:txBody>
          <a:bodyPr/>
          <a:lstStyle/>
          <a:p>
            <a:pPr marL="355600" marR="5080">
              <a:buFont typeface="Wingdings"/>
              <a:buChar char=""/>
              <a:tabLst>
                <a:tab pos="355600" algn="l"/>
              </a:tabLst>
            </a:pPr>
            <a:r>
              <a:rPr lang="en-US" sz="2000" spc="-5" dirty="0">
                <a:latin typeface="Calibri"/>
                <a:cs typeface="Calibri"/>
              </a:rPr>
              <a:t>T</a:t>
            </a:r>
            <a:r>
              <a:rPr lang="en-US" sz="2000" dirty="0">
                <a:latin typeface="Calibri"/>
                <a:cs typeface="Calibri"/>
              </a:rPr>
              <a:t>he bund</a:t>
            </a:r>
            <a:r>
              <a:rPr lang="en-US" sz="2000" spc="-5" dirty="0">
                <a:latin typeface="Calibri"/>
                <a:cs typeface="Calibri"/>
              </a:rPr>
              <a:t>le</a:t>
            </a:r>
            <a:r>
              <a:rPr lang="en-US" sz="2000" dirty="0">
                <a:latin typeface="Calibri"/>
                <a:cs typeface="Calibri"/>
              </a:rPr>
              <a:t>d</a:t>
            </a:r>
            <a:r>
              <a:rPr lang="en-US" sz="2000" spc="-30" dirty="0">
                <a:latin typeface="Calibri"/>
                <a:cs typeface="Calibri"/>
              </a:rPr>
              <a:t> </a:t>
            </a:r>
            <a:r>
              <a:rPr lang="en-US" sz="2000" dirty="0">
                <a:latin typeface="Calibri"/>
                <a:cs typeface="Calibri"/>
              </a:rPr>
              <a:t>p</a:t>
            </a:r>
            <a:r>
              <a:rPr lang="en-US" sz="2000" spc="-40" dirty="0">
                <a:latin typeface="Calibri"/>
                <a:cs typeface="Calibri"/>
              </a:rPr>
              <a:t>a</a:t>
            </a:r>
            <a:r>
              <a:rPr lang="en-US" sz="2000" dirty="0">
                <a:latin typeface="Calibri"/>
                <a:cs typeface="Calibri"/>
              </a:rPr>
              <a:t>y</a:t>
            </a:r>
            <a:r>
              <a:rPr lang="en-US" sz="2000" spc="-10" dirty="0">
                <a:latin typeface="Calibri"/>
                <a:cs typeface="Calibri"/>
              </a:rPr>
              <a:t>m</a:t>
            </a:r>
            <a:r>
              <a:rPr lang="en-US" sz="2000" spc="-5" dirty="0">
                <a:latin typeface="Calibri"/>
                <a:cs typeface="Calibri"/>
              </a:rPr>
              <a:t>e</a:t>
            </a:r>
            <a:r>
              <a:rPr lang="en-US" sz="2000" spc="-20" dirty="0">
                <a:latin typeface="Calibri"/>
                <a:cs typeface="Calibri"/>
              </a:rPr>
              <a:t>n</a:t>
            </a:r>
            <a:r>
              <a:rPr lang="en-US" sz="2000" dirty="0">
                <a:latin typeface="Calibri"/>
                <a:cs typeface="Calibri"/>
              </a:rPr>
              <a:t>t</a:t>
            </a:r>
            <a:r>
              <a:rPr lang="en-US" sz="2000" spc="-10" dirty="0">
                <a:latin typeface="Calibri"/>
                <a:cs typeface="Calibri"/>
              </a:rPr>
              <a:t> m</a:t>
            </a:r>
            <a:r>
              <a:rPr lang="en-US" sz="2000" spc="-5" dirty="0">
                <a:latin typeface="Calibri"/>
                <a:cs typeface="Calibri"/>
              </a:rPr>
              <a:t>o</a:t>
            </a:r>
            <a:r>
              <a:rPr lang="en-US" sz="2000" dirty="0">
                <a:latin typeface="Calibri"/>
                <a:cs typeface="Calibri"/>
              </a:rPr>
              <a:t>d</a:t>
            </a:r>
            <a:r>
              <a:rPr lang="en-US" sz="2000" spc="-5" dirty="0">
                <a:latin typeface="Calibri"/>
                <a:cs typeface="Calibri"/>
              </a:rPr>
              <a:t>e</a:t>
            </a:r>
            <a:r>
              <a:rPr lang="en-US" sz="2000" dirty="0">
                <a:latin typeface="Calibri"/>
                <a:cs typeface="Calibri"/>
              </a:rPr>
              <a:t>l </a:t>
            </a:r>
            <a:r>
              <a:rPr lang="en-US" sz="2000" spc="-25" dirty="0">
                <a:latin typeface="Calibri"/>
                <a:cs typeface="Calibri"/>
              </a:rPr>
              <a:t>t</a:t>
            </a:r>
            <a:r>
              <a:rPr lang="en-US" sz="2000" dirty="0">
                <a:latin typeface="Calibri"/>
                <a:cs typeface="Calibri"/>
              </a:rPr>
              <a:t>a</a:t>
            </a:r>
            <a:r>
              <a:rPr lang="en-US" sz="2000" spc="-30" dirty="0">
                <a:latin typeface="Calibri"/>
                <a:cs typeface="Calibri"/>
              </a:rPr>
              <a:t>r</a:t>
            </a:r>
            <a:r>
              <a:rPr lang="en-US" sz="2000" spc="-10" dirty="0">
                <a:latin typeface="Calibri"/>
                <a:cs typeface="Calibri"/>
              </a:rPr>
              <a:t>g</a:t>
            </a:r>
            <a:r>
              <a:rPr lang="en-US" sz="2000" spc="-15" dirty="0">
                <a:latin typeface="Calibri"/>
                <a:cs typeface="Calibri"/>
              </a:rPr>
              <a:t>e</a:t>
            </a:r>
            <a:r>
              <a:rPr lang="en-US" sz="2000" dirty="0">
                <a:latin typeface="Calibri"/>
                <a:cs typeface="Calibri"/>
              </a:rPr>
              <a:t>ts 48</a:t>
            </a:r>
            <a:r>
              <a:rPr lang="en-US" sz="2000" spc="-20" dirty="0">
                <a:latin typeface="Calibri"/>
                <a:cs typeface="Calibri"/>
              </a:rPr>
              <a:t> </a:t>
            </a:r>
            <a:r>
              <a:rPr lang="en-US" sz="2000" spc="-10" dirty="0">
                <a:latin typeface="Calibri"/>
                <a:cs typeface="Calibri"/>
              </a:rPr>
              <a:t>c</a:t>
            </a:r>
            <a:r>
              <a:rPr lang="en-US" sz="2000" spc="-5" dirty="0">
                <a:latin typeface="Calibri"/>
                <a:cs typeface="Calibri"/>
              </a:rPr>
              <a:t>o</a:t>
            </a:r>
            <a:r>
              <a:rPr lang="en-US" sz="2000" dirty="0">
                <a:latin typeface="Calibri"/>
                <a:cs typeface="Calibri"/>
              </a:rPr>
              <a:t>nd</a:t>
            </a:r>
            <a:r>
              <a:rPr lang="en-US" sz="2000" spc="-5" dirty="0">
                <a:latin typeface="Calibri"/>
                <a:cs typeface="Calibri"/>
              </a:rPr>
              <a:t>i</a:t>
            </a:r>
            <a:r>
              <a:rPr lang="en-US" sz="2000" dirty="0">
                <a:latin typeface="Calibri"/>
                <a:cs typeface="Calibri"/>
              </a:rPr>
              <a:t>t</a:t>
            </a:r>
            <a:r>
              <a:rPr lang="en-US" sz="2000" spc="-5" dirty="0">
                <a:latin typeface="Calibri"/>
                <a:cs typeface="Calibri"/>
              </a:rPr>
              <a:t>io</a:t>
            </a:r>
            <a:r>
              <a:rPr lang="en-US" sz="2000" dirty="0">
                <a:latin typeface="Calibri"/>
                <a:cs typeface="Calibri"/>
              </a:rPr>
              <a:t>ns</a:t>
            </a:r>
            <a:r>
              <a:rPr lang="en-US" sz="2000" spc="-15" dirty="0">
                <a:latin typeface="Calibri"/>
                <a:cs typeface="Calibri"/>
              </a:rPr>
              <a:t> </a:t>
            </a:r>
            <a:r>
              <a:rPr lang="en-US" sz="2000" spc="-5" dirty="0">
                <a:latin typeface="Calibri"/>
                <a:cs typeface="Calibri"/>
              </a:rPr>
              <a:t>wi</a:t>
            </a:r>
            <a:r>
              <a:rPr lang="en-US" sz="2000" dirty="0">
                <a:latin typeface="Calibri"/>
                <a:cs typeface="Calibri"/>
              </a:rPr>
              <a:t>th</a:t>
            </a:r>
            <a:r>
              <a:rPr lang="en-US" sz="2000" spc="-5" dirty="0">
                <a:latin typeface="Calibri"/>
                <a:cs typeface="Calibri"/>
              </a:rPr>
              <a:t> </a:t>
            </a:r>
            <a:r>
              <a:rPr lang="en-US" sz="2000" dirty="0">
                <a:latin typeface="Calibri"/>
                <a:cs typeface="Calibri"/>
              </a:rPr>
              <a:t>a</a:t>
            </a:r>
            <a:r>
              <a:rPr lang="en-US" sz="2000" spc="5" dirty="0">
                <a:latin typeface="Calibri"/>
                <a:cs typeface="Calibri"/>
              </a:rPr>
              <a:t> </a:t>
            </a:r>
            <a:r>
              <a:rPr lang="en-US" sz="2000" spc="-5" dirty="0">
                <a:latin typeface="Calibri"/>
                <a:cs typeface="Calibri"/>
              </a:rPr>
              <a:t>si</a:t>
            </a:r>
            <a:r>
              <a:rPr lang="en-US" sz="2000" dirty="0">
                <a:latin typeface="Calibri"/>
                <a:cs typeface="Calibri"/>
              </a:rPr>
              <a:t>ng</a:t>
            </a:r>
            <a:r>
              <a:rPr lang="en-US" sz="2000" spc="-5" dirty="0">
                <a:latin typeface="Calibri"/>
                <a:cs typeface="Calibri"/>
              </a:rPr>
              <a:t>l</a:t>
            </a:r>
            <a:r>
              <a:rPr lang="en-US" sz="2000" dirty="0">
                <a:latin typeface="Calibri"/>
                <a:cs typeface="Calibri"/>
              </a:rPr>
              <a:t>e p</a:t>
            </a:r>
            <a:r>
              <a:rPr lang="en-US" sz="2000" spc="-40" dirty="0">
                <a:latin typeface="Calibri"/>
                <a:cs typeface="Calibri"/>
              </a:rPr>
              <a:t>a</a:t>
            </a:r>
            <a:r>
              <a:rPr lang="en-US" sz="2000" dirty="0">
                <a:latin typeface="Calibri"/>
                <a:cs typeface="Calibri"/>
              </a:rPr>
              <a:t>y</a:t>
            </a:r>
            <a:r>
              <a:rPr lang="en-US" sz="2000" spc="-10" dirty="0">
                <a:latin typeface="Calibri"/>
                <a:cs typeface="Calibri"/>
              </a:rPr>
              <a:t>m</a:t>
            </a:r>
            <a:r>
              <a:rPr lang="en-US" sz="2000" spc="-5" dirty="0">
                <a:latin typeface="Calibri"/>
                <a:cs typeface="Calibri"/>
              </a:rPr>
              <a:t>e</a:t>
            </a:r>
            <a:r>
              <a:rPr lang="en-US" sz="2000" spc="-20" dirty="0">
                <a:latin typeface="Calibri"/>
                <a:cs typeface="Calibri"/>
              </a:rPr>
              <a:t>n</a:t>
            </a:r>
            <a:r>
              <a:rPr lang="en-US" sz="2000" dirty="0">
                <a:latin typeface="Calibri"/>
                <a:cs typeface="Calibri"/>
              </a:rPr>
              <a:t>t</a:t>
            </a:r>
            <a:r>
              <a:rPr lang="en-US" sz="2000" spc="-10" dirty="0">
                <a:latin typeface="Calibri"/>
                <a:cs typeface="Calibri"/>
              </a:rPr>
              <a:t> </a:t>
            </a:r>
            <a:r>
              <a:rPr lang="en-US" sz="2000" spc="-40" dirty="0">
                <a:latin typeface="Calibri"/>
                <a:cs typeface="Calibri"/>
              </a:rPr>
              <a:t>f</a:t>
            </a:r>
            <a:r>
              <a:rPr lang="en-US" sz="2000" spc="-5" dirty="0">
                <a:latin typeface="Calibri"/>
                <a:cs typeface="Calibri"/>
              </a:rPr>
              <a:t>o</a:t>
            </a:r>
            <a:r>
              <a:rPr lang="en-US" sz="2000" dirty="0">
                <a:latin typeface="Calibri"/>
                <a:cs typeface="Calibri"/>
              </a:rPr>
              <a:t>r an</a:t>
            </a:r>
            <a:r>
              <a:rPr lang="en-US" sz="2000" spc="-5" dirty="0">
                <a:latin typeface="Calibri"/>
                <a:cs typeface="Calibri"/>
              </a:rPr>
              <a:t> e</a:t>
            </a:r>
            <a:r>
              <a:rPr lang="en-US" sz="2000" dirty="0">
                <a:latin typeface="Calibri"/>
                <a:cs typeface="Calibri"/>
              </a:rPr>
              <a:t>p</a:t>
            </a:r>
            <a:r>
              <a:rPr lang="en-US" sz="2000" spc="-5" dirty="0">
                <a:latin typeface="Calibri"/>
                <a:cs typeface="Calibri"/>
              </a:rPr>
              <a:t>iso</a:t>
            </a:r>
            <a:r>
              <a:rPr lang="en-US" sz="2000" dirty="0">
                <a:latin typeface="Calibri"/>
                <a:cs typeface="Calibri"/>
              </a:rPr>
              <a:t>de </a:t>
            </a:r>
            <a:r>
              <a:rPr lang="en-US" sz="2000" spc="-5" dirty="0">
                <a:latin typeface="Calibri"/>
                <a:cs typeface="Calibri"/>
              </a:rPr>
              <a:t>o</a:t>
            </a:r>
            <a:r>
              <a:rPr lang="en-US" sz="2000" dirty="0">
                <a:latin typeface="Calibri"/>
                <a:cs typeface="Calibri"/>
              </a:rPr>
              <a:t>f</a:t>
            </a:r>
            <a:r>
              <a:rPr lang="en-US" sz="2000" spc="-10" dirty="0">
                <a:latin typeface="Calibri"/>
                <a:cs typeface="Calibri"/>
              </a:rPr>
              <a:t> c</a:t>
            </a:r>
            <a:r>
              <a:rPr lang="en-US" sz="2000" dirty="0">
                <a:latin typeface="Calibri"/>
                <a:cs typeface="Calibri"/>
              </a:rPr>
              <a:t>a</a:t>
            </a:r>
            <a:r>
              <a:rPr lang="en-US" sz="2000" spc="-30" dirty="0">
                <a:latin typeface="Calibri"/>
                <a:cs typeface="Calibri"/>
              </a:rPr>
              <a:t>r</a:t>
            </a:r>
            <a:r>
              <a:rPr lang="en-US" sz="2000" dirty="0">
                <a:latin typeface="Calibri"/>
                <a:cs typeface="Calibri"/>
              </a:rPr>
              <a:t>e</a:t>
            </a:r>
          </a:p>
          <a:p>
            <a:pPr marL="756285" marR="24130" lvl="1" indent="-286385">
              <a:lnSpc>
                <a:spcPct val="100000"/>
              </a:lnSpc>
              <a:spcBef>
                <a:spcPts val="480"/>
              </a:spcBef>
              <a:buFont typeface="Wingdings"/>
              <a:buChar char=""/>
              <a:tabLst>
                <a:tab pos="756920" algn="l"/>
              </a:tabLst>
            </a:pPr>
            <a:r>
              <a:rPr lang="en-US" sz="2000" dirty="0">
                <a:latin typeface="Calibri"/>
                <a:cs typeface="Calibri"/>
              </a:rPr>
              <a:t>Inc</a:t>
            </a:r>
            <a:r>
              <a:rPr lang="en-US" sz="2000" spc="-5" dirty="0">
                <a:latin typeface="Calibri"/>
                <a:cs typeface="Calibri"/>
              </a:rPr>
              <a:t>e</a:t>
            </a:r>
            <a:r>
              <a:rPr lang="en-US" sz="2000" spc="-25" dirty="0">
                <a:latin typeface="Calibri"/>
                <a:cs typeface="Calibri"/>
              </a:rPr>
              <a:t>n</a:t>
            </a:r>
            <a:r>
              <a:rPr lang="en-US" sz="2000" dirty="0">
                <a:latin typeface="Calibri"/>
                <a:cs typeface="Calibri"/>
              </a:rPr>
              <a:t>t</a:t>
            </a:r>
            <a:r>
              <a:rPr lang="en-US" sz="2000" spc="-5" dirty="0">
                <a:latin typeface="Calibri"/>
                <a:cs typeface="Calibri"/>
              </a:rPr>
              <a:t>i</a:t>
            </a:r>
            <a:r>
              <a:rPr lang="en-US" sz="2000" spc="-10" dirty="0">
                <a:latin typeface="Calibri"/>
                <a:cs typeface="Calibri"/>
              </a:rPr>
              <a:t>v</a:t>
            </a:r>
            <a:r>
              <a:rPr lang="en-US" sz="2000" spc="-5" dirty="0">
                <a:latin typeface="Calibri"/>
                <a:cs typeface="Calibri"/>
              </a:rPr>
              <a:t>i</a:t>
            </a:r>
            <a:r>
              <a:rPr lang="en-US" sz="2000" spc="-50" dirty="0">
                <a:latin typeface="Calibri"/>
                <a:cs typeface="Calibri"/>
              </a:rPr>
              <a:t>z</a:t>
            </a:r>
            <a:r>
              <a:rPr lang="en-US" sz="2000" spc="-5" dirty="0">
                <a:latin typeface="Calibri"/>
                <a:cs typeface="Calibri"/>
              </a:rPr>
              <a:t>e</a:t>
            </a:r>
            <a:r>
              <a:rPr lang="en-US" sz="2000" dirty="0">
                <a:latin typeface="Calibri"/>
                <a:cs typeface="Calibri"/>
              </a:rPr>
              <a:t>s</a:t>
            </a:r>
            <a:r>
              <a:rPr lang="en-US" sz="2000" spc="10" dirty="0">
                <a:latin typeface="Calibri"/>
                <a:cs typeface="Calibri"/>
              </a:rPr>
              <a:t> </a:t>
            </a:r>
            <a:r>
              <a:rPr lang="en-US" sz="2000" dirty="0">
                <a:latin typeface="Calibri"/>
                <a:cs typeface="Calibri"/>
              </a:rPr>
              <a:t>p</a:t>
            </a:r>
            <a:r>
              <a:rPr lang="en-US" sz="2000" spc="-40" dirty="0">
                <a:latin typeface="Calibri"/>
                <a:cs typeface="Calibri"/>
              </a:rPr>
              <a:t>r</a:t>
            </a:r>
            <a:r>
              <a:rPr lang="en-US" sz="2000" spc="-15" dirty="0">
                <a:latin typeface="Calibri"/>
                <a:cs typeface="Calibri"/>
              </a:rPr>
              <a:t>o</a:t>
            </a:r>
            <a:r>
              <a:rPr lang="en-US" sz="2000" spc="-10" dirty="0">
                <a:latin typeface="Calibri"/>
                <a:cs typeface="Calibri"/>
              </a:rPr>
              <a:t>v</a:t>
            </a:r>
            <a:r>
              <a:rPr lang="en-US" sz="2000" spc="-5" dirty="0">
                <a:latin typeface="Calibri"/>
                <a:cs typeface="Calibri"/>
              </a:rPr>
              <a:t>i</a:t>
            </a:r>
            <a:r>
              <a:rPr lang="en-US" sz="2000" dirty="0">
                <a:latin typeface="Calibri"/>
                <a:cs typeface="Calibri"/>
              </a:rPr>
              <a:t>d</a:t>
            </a:r>
            <a:r>
              <a:rPr lang="en-US" sz="2000" spc="-5" dirty="0">
                <a:latin typeface="Calibri"/>
                <a:cs typeface="Calibri"/>
              </a:rPr>
              <a:t>e</a:t>
            </a:r>
            <a:r>
              <a:rPr lang="en-US" sz="2000" spc="-40" dirty="0">
                <a:latin typeface="Calibri"/>
                <a:cs typeface="Calibri"/>
              </a:rPr>
              <a:t>r</a:t>
            </a:r>
            <a:r>
              <a:rPr lang="en-US" sz="2000" dirty="0">
                <a:latin typeface="Calibri"/>
                <a:cs typeface="Calibri"/>
              </a:rPr>
              <a:t>s</a:t>
            </a:r>
            <a:r>
              <a:rPr lang="en-US" sz="2000" spc="10" dirty="0">
                <a:latin typeface="Calibri"/>
                <a:cs typeface="Calibri"/>
              </a:rPr>
              <a:t> </a:t>
            </a:r>
            <a:r>
              <a:rPr lang="en-US" sz="2000" spc="-25" dirty="0">
                <a:latin typeface="Calibri"/>
                <a:cs typeface="Calibri"/>
              </a:rPr>
              <a:t>t</a:t>
            </a:r>
            <a:r>
              <a:rPr lang="en-US" sz="2000" dirty="0">
                <a:latin typeface="Calibri"/>
                <a:cs typeface="Calibri"/>
              </a:rPr>
              <a:t>o </a:t>
            </a:r>
            <a:r>
              <a:rPr lang="en-US" sz="2000" spc="-25" dirty="0">
                <a:latin typeface="Calibri"/>
                <a:cs typeface="Calibri"/>
              </a:rPr>
              <a:t>t</a:t>
            </a:r>
            <a:r>
              <a:rPr lang="en-US" sz="2000" dirty="0">
                <a:latin typeface="Calibri"/>
                <a:cs typeface="Calibri"/>
              </a:rPr>
              <a:t>a</a:t>
            </a:r>
            <a:r>
              <a:rPr lang="en-US" sz="2000" spc="-60" dirty="0">
                <a:latin typeface="Calibri"/>
                <a:cs typeface="Calibri"/>
              </a:rPr>
              <a:t>k</a:t>
            </a:r>
            <a:r>
              <a:rPr lang="en-US" sz="2000" dirty="0">
                <a:latin typeface="Calibri"/>
                <a:cs typeface="Calibri"/>
              </a:rPr>
              <a:t>e</a:t>
            </a:r>
            <a:r>
              <a:rPr lang="en-US" sz="2000" spc="-10" dirty="0">
                <a:latin typeface="Calibri"/>
                <a:cs typeface="Calibri"/>
              </a:rPr>
              <a:t> </a:t>
            </a:r>
            <a:r>
              <a:rPr lang="en-US" sz="2000" b="1" spc="-10" dirty="0">
                <a:solidFill>
                  <a:srgbClr val="1F497D"/>
                </a:solidFill>
                <a:latin typeface="Calibri"/>
                <a:cs typeface="Calibri"/>
              </a:rPr>
              <a:t>a</a:t>
            </a:r>
            <a:r>
              <a:rPr lang="en-US" sz="2000" b="1" dirty="0">
                <a:solidFill>
                  <a:srgbClr val="1F497D"/>
                </a:solidFill>
                <a:latin typeface="Calibri"/>
                <a:cs typeface="Calibri"/>
              </a:rPr>
              <a:t>c</a:t>
            </a:r>
            <a:r>
              <a:rPr lang="en-US" sz="2000" b="1" spc="-15" dirty="0">
                <a:solidFill>
                  <a:srgbClr val="1F497D"/>
                </a:solidFill>
                <a:latin typeface="Calibri"/>
                <a:cs typeface="Calibri"/>
              </a:rPr>
              <a:t>c</a:t>
            </a:r>
            <a:r>
              <a:rPr lang="en-US" sz="2000" b="1" dirty="0">
                <a:solidFill>
                  <a:srgbClr val="1F497D"/>
                </a:solidFill>
                <a:latin typeface="Calibri"/>
                <a:cs typeface="Calibri"/>
              </a:rPr>
              <a:t>ou</a:t>
            </a:r>
            <a:r>
              <a:rPr lang="en-US" sz="2000" b="1" spc="-20" dirty="0">
                <a:solidFill>
                  <a:srgbClr val="1F497D"/>
                </a:solidFill>
                <a:latin typeface="Calibri"/>
                <a:cs typeface="Calibri"/>
              </a:rPr>
              <a:t>n</a:t>
            </a:r>
            <a:r>
              <a:rPr lang="en-US" sz="2000" b="1" spc="-25" dirty="0">
                <a:solidFill>
                  <a:srgbClr val="1F497D"/>
                </a:solidFill>
                <a:latin typeface="Calibri"/>
                <a:cs typeface="Calibri"/>
              </a:rPr>
              <a:t>t</a:t>
            </a:r>
            <a:r>
              <a:rPr lang="en-US" sz="2000" b="1" spc="-10" dirty="0">
                <a:solidFill>
                  <a:srgbClr val="1F497D"/>
                </a:solidFill>
                <a:latin typeface="Calibri"/>
                <a:cs typeface="Calibri"/>
              </a:rPr>
              <a:t>a</a:t>
            </a:r>
            <a:r>
              <a:rPr lang="en-US" sz="2000" b="1" dirty="0">
                <a:solidFill>
                  <a:srgbClr val="1F497D"/>
                </a:solidFill>
                <a:latin typeface="Calibri"/>
                <a:cs typeface="Calibri"/>
              </a:rPr>
              <a:t>b</a:t>
            </a:r>
            <a:r>
              <a:rPr lang="en-US" sz="2000" b="1" spc="-5" dirty="0">
                <a:solidFill>
                  <a:srgbClr val="1F497D"/>
                </a:solidFill>
                <a:latin typeface="Calibri"/>
                <a:cs typeface="Calibri"/>
              </a:rPr>
              <a:t>i</a:t>
            </a:r>
            <a:r>
              <a:rPr lang="en-US" sz="2000" b="1" dirty="0">
                <a:solidFill>
                  <a:srgbClr val="1F497D"/>
                </a:solidFill>
                <a:latin typeface="Calibri"/>
                <a:cs typeface="Calibri"/>
              </a:rPr>
              <a:t>l</a:t>
            </a:r>
            <a:r>
              <a:rPr lang="en-US" sz="2000" b="1" spc="-5" dirty="0">
                <a:solidFill>
                  <a:srgbClr val="1F497D"/>
                </a:solidFill>
                <a:latin typeface="Calibri"/>
                <a:cs typeface="Calibri"/>
              </a:rPr>
              <a:t>i</a:t>
            </a:r>
            <a:r>
              <a:rPr lang="en-US" sz="2000" b="1" dirty="0">
                <a:solidFill>
                  <a:srgbClr val="1F497D"/>
                </a:solidFill>
                <a:latin typeface="Calibri"/>
                <a:cs typeface="Calibri"/>
              </a:rPr>
              <a:t>ty</a:t>
            </a:r>
            <a:r>
              <a:rPr lang="en-US" sz="2000" b="1" spc="-35" dirty="0">
                <a:solidFill>
                  <a:srgbClr val="1F497D"/>
                </a:solidFill>
                <a:latin typeface="Calibri"/>
                <a:cs typeface="Calibri"/>
              </a:rPr>
              <a:t> f</a:t>
            </a:r>
            <a:r>
              <a:rPr lang="en-US" sz="2000" b="1" dirty="0">
                <a:solidFill>
                  <a:srgbClr val="1F497D"/>
                </a:solidFill>
                <a:latin typeface="Calibri"/>
                <a:cs typeface="Calibri"/>
              </a:rPr>
              <a:t>or</a:t>
            </a:r>
            <a:r>
              <a:rPr lang="en-US" sz="2000" b="1" spc="-5" dirty="0">
                <a:solidFill>
                  <a:srgbClr val="1F497D"/>
                </a:solidFill>
                <a:latin typeface="Calibri"/>
                <a:cs typeface="Calibri"/>
              </a:rPr>
              <a:t> </a:t>
            </a:r>
            <a:r>
              <a:rPr lang="en-US" sz="2000" b="1" dirty="0">
                <a:solidFill>
                  <a:srgbClr val="1F497D"/>
                </a:solidFill>
                <a:latin typeface="Calibri"/>
                <a:cs typeface="Calibri"/>
              </a:rPr>
              <a:t>both</a:t>
            </a:r>
            <a:r>
              <a:rPr lang="en-US" sz="2000" b="1" spc="-20" dirty="0">
                <a:solidFill>
                  <a:srgbClr val="1F497D"/>
                </a:solidFill>
                <a:latin typeface="Calibri"/>
                <a:cs typeface="Calibri"/>
              </a:rPr>
              <a:t> </a:t>
            </a:r>
            <a:r>
              <a:rPr lang="en-US" sz="2000" b="1" spc="-15" dirty="0">
                <a:solidFill>
                  <a:srgbClr val="1F497D"/>
                </a:solidFill>
                <a:latin typeface="Calibri"/>
                <a:cs typeface="Calibri"/>
              </a:rPr>
              <a:t>c</a:t>
            </a:r>
            <a:r>
              <a:rPr lang="en-US" sz="2000" b="1" dirty="0">
                <a:solidFill>
                  <a:srgbClr val="1F497D"/>
                </a:solidFill>
                <a:latin typeface="Calibri"/>
                <a:cs typeface="Calibri"/>
              </a:rPr>
              <a:t>o</a:t>
            </a:r>
            <a:r>
              <a:rPr lang="en-US" sz="2000" b="1" spc="-20" dirty="0">
                <a:solidFill>
                  <a:srgbClr val="1F497D"/>
                </a:solidFill>
                <a:latin typeface="Calibri"/>
                <a:cs typeface="Calibri"/>
              </a:rPr>
              <a:t>s</a:t>
            </a:r>
            <a:r>
              <a:rPr lang="en-US" sz="2000" b="1" dirty="0">
                <a:solidFill>
                  <a:srgbClr val="1F497D"/>
                </a:solidFill>
                <a:latin typeface="Calibri"/>
                <a:cs typeface="Calibri"/>
              </a:rPr>
              <a:t>t</a:t>
            </a:r>
            <a:r>
              <a:rPr lang="en-US" sz="2000" b="1" spc="-20" dirty="0">
                <a:solidFill>
                  <a:srgbClr val="1F497D"/>
                </a:solidFill>
                <a:latin typeface="Calibri"/>
                <a:cs typeface="Calibri"/>
              </a:rPr>
              <a:t> </a:t>
            </a:r>
            <a:r>
              <a:rPr lang="en-US" sz="2000" b="1" spc="-10" dirty="0">
                <a:solidFill>
                  <a:srgbClr val="1F497D"/>
                </a:solidFill>
                <a:latin typeface="Calibri"/>
                <a:cs typeface="Calibri"/>
              </a:rPr>
              <a:t>a</a:t>
            </a:r>
            <a:r>
              <a:rPr lang="en-US" sz="2000" b="1" dirty="0">
                <a:solidFill>
                  <a:srgbClr val="1F497D"/>
                </a:solidFill>
                <a:latin typeface="Calibri"/>
                <a:cs typeface="Calibri"/>
              </a:rPr>
              <a:t>nd</a:t>
            </a:r>
            <a:r>
              <a:rPr lang="en-US" sz="2000" b="1" spc="-5" dirty="0">
                <a:solidFill>
                  <a:srgbClr val="1F497D"/>
                </a:solidFill>
                <a:latin typeface="Calibri"/>
                <a:cs typeface="Calibri"/>
              </a:rPr>
              <a:t> </a:t>
            </a:r>
            <a:r>
              <a:rPr lang="en-US" sz="2000" b="1" dirty="0">
                <a:solidFill>
                  <a:srgbClr val="1F497D"/>
                </a:solidFill>
                <a:latin typeface="Calibri"/>
                <a:cs typeface="Calibri"/>
              </a:rPr>
              <a:t>qu</a:t>
            </a:r>
            <a:r>
              <a:rPr lang="en-US" sz="2000" b="1" spc="-10" dirty="0">
                <a:solidFill>
                  <a:srgbClr val="1F497D"/>
                </a:solidFill>
                <a:latin typeface="Calibri"/>
                <a:cs typeface="Calibri"/>
              </a:rPr>
              <a:t>a</a:t>
            </a:r>
            <a:r>
              <a:rPr lang="en-US" sz="2000" b="1" spc="-5" dirty="0">
                <a:solidFill>
                  <a:srgbClr val="1F497D"/>
                </a:solidFill>
                <a:latin typeface="Calibri"/>
                <a:cs typeface="Calibri"/>
              </a:rPr>
              <a:t>li</a:t>
            </a:r>
            <a:r>
              <a:rPr lang="en-US" sz="2000" b="1" dirty="0">
                <a:solidFill>
                  <a:srgbClr val="1F497D"/>
                </a:solidFill>
                <a:latin typeface="Calibri"/>
                <a:cs typeface="Calibri"/>
              </a:rPr>
              <a:t>ty</a:t>
            </a:r>
            <a:r>
              <a:rPr lang="en-US" sz="2000" b="1" spc="-35" dirty="0">
                <a:solidFill>
                  <a:srgbClr val="1F497D"/>
                </a:solidFill>
                <a:latin typeface="Calibri"/>
                <a:cs typeface="Calibri"/>
              </a:rPr>
              <a:t> </a:t>
            </a:r>
            <a:r>
              <a:rPr lang="en-US" sz="2000" spc="-5" dirty="0">
                <a:latin typeface="Calibri"/>
                <a:cs typeface="Calibri"/>
              </a:rPr>
              <a:t>of </a:t>
            </a:r>
            <a:r>
              <a:rPr lang="en-US" sz="2000" spc="-10" dirty="0">
                <a:latin typeface="Calibri"/>
                <a:cs typeface="Calibri"/>
              </a:rPr>
              <a:t>c</a:t>
            </a:r>
            <a:r>
              <a:rPr lang="en-US" sz="2000" dirty="0">
                <a:latin typeface="Calibri"/>
                <a:cs typeface="Calibri"/>
              </a:rPr>
              <a:t>a</a:t>
            </a:r>
            <a:r>
              <a:rPr lang="en-US" sz="2000" spc="-30" dirty="0">
                <a:latin typeface="Calibri"/>
                <a:cs typeface="Calibri"/>
              </a:rPr>
              <a:t>r</a:t>
            </a:r>
            <a:r>
              <a:rPr lang="en-US" sz="2000" dirty="0">
                <a:latin typeface="Calibri"/>
                <a:cs typeface="Calibri"/>
              </a:rPr>
              <a:t>e</a:t>
            </a:r>
          </a:p>
          <a:p>
            <a:pPr marL="756285" lvl="1" indent="-286385">
              <a:lnSpc>
                <a:spcPct val="100000"/>
              </a:lnSpc>
              <a:spcBef>
                <a:spcPts val="480"/>
              </a:spcBef>
              <a:buFont typeface="Wingdings"/>
              <a:buChar char=""/>
              <a:tabLst>
                <a:tab pos="756920" algn="l"/>
              </a:tabLst>
            </a:pPr>
            <a:r>
              <a:rPr lang="en-US" sz="2000" b="1" spc="-20" dirty="0">
                <a:solidFill>
                  <a:srgbClr val="1F497D"/>
                </a:solidFill>
                <a:latin typeface="Calibri"/>
                <a:cs typeface="Calibri"/>
              </a:rPr>
              <a:t>F</a:t>
            </a:r>
            <a:r>
              <a:rPr lang="en-US" sz="2000" b="1" dirty="0">
                <a:solidFill>
                  <a:srgbClr val="1F497D"/>
                </a:solidFill>
                <a:latin typeface="Calibri"/>
                <a:cs typeface="Calibri"/>
              </a:rPr>
              <a:t>our</a:t>
            </a:r>
            <a:r>
              <a:rPr lang="en-US" sz="2000" b="1" spc="-25" dirty="0">
                <a:solidFill>
                  <a:srgbClr val="1F497D"/>
                </a:solidFill>
                <a:latin typeface="Calibri"/>
                <a:cs typeface="Calibri"/>
              </a:rPr>
              <a:t> </a:t>
            </a:r>
            <a:r>
              <a:rPr lang="en-US" sz="2000" b="1" dirty="0" smtClean="0">
                <a:solidFill>
                  <a:srgbClr val="1F497D"/>
                </a:solidFill>
                <a:latin typeface="Calibri"/>
                <a:cs typeface="Calibri"/>
              </a:rPr>
              <a:t>Mod</a:t>
            </a:r>
            <a:r>
              <a:rPr lang="en-US" sz="2000" b="1" spc="-5" dirty="0" smtClean="0">
                <a:solidFill>
                  <a:srgbClr val="1F497D"/>
                </a:solidFill>
                <a:latin typeface="Calibri"/>
                <a:cs typeface="Calibri"/>
              </a:rPr>
              <a:t>el</a:t>
            </a:r>
            <a:r>
              <a:rPr lang="en-US" sz="2000" b="1" dirty="0" smtClean="0">
                <a:solidFill>
                  <a:srgbClr val="1F497D"/>
                </a:solidFill>
                <a:latin typeface="Calibri"/>
                <a:cs typeface="Calibri"/>
              </a:rPr>
              <a:t>s</a:t>
            </a:r>
            <a:endParaRPr lang="en-US" sz="2000" dirty="0">
              <a:latin typeface="Calibri"/>
              <a:cs typeface="Calibri"/>
            </a:endParaRPr>
          </a:p>
          <a:p>
            <a:pPr marL="1155700" lvl="2">
              <a:spcBef>
                <a:spcPts val="470"/>
              </a:spcBef>
              <a:buChar char="-"/>
              <a:tabLst>
                <a:tab pos="1155700" algn="l"/>
              </a:tabLst>
            </a:pPr>
            <a:r>
              <a:rPr lang="en-US" sz="1600" spc="-5" dirty="0" smtClean="0">
                <a:solidFill>
                  <a:srgbClr val="1F497D"/>
                </a:solidFill>
                <a:latin typeface="Arial"/>
                <a:cs typeface="Arial"/>
              </a:rPr>
              <a:t>Model 1:</a:t>
            </a:r>
            <a:r>
              <a:rPr lang="en-US" sz="1600" spc="10" dirty="0" smtClean="0">
                <a:solidFill>
                  <a:srgbClr val="1F497D"/>
                </a:solidFill>
                <a:latin typeface="Arial"/>
                <a:cs typeface="Arial"/>
              </a:rPr>
              <a:t> </a:t>
            </a:r>
            <a:r>
              <a:rPr lang="en-US" sz="1600" spc="-5" dirty="0" smtClean="0">
                <a:solidFill>
                  <a:srgbClr val="1F497D"/>
                </a:solidFill>
                <a:latin typeface="Arial"/>
                <a:cs typeface="Arial"/>
              </a:rPr>
              <a:t>Ret</a:t>
            </a:r>
            <a:r>
              <a:rPr lang="en-US" sz="1600" spc="-10" dirty="0" smtClean="0">
                <a:solidFill>
                  <a:srgbClr val="1F497D"/>
                </a:solidFill>
                <a:latin typeface="Arial"/>
                <a:cs typeface="Arial"/>
              </a:rPr>
              <a:t>r</a:t>
            </a:r>
            <a:r>
              <a:rPr lang="en-US" sz="1600" spc="-5" dirty="0" smtClean="0">
                <a:solidFill>
                  <a:srgbClr val="1F497D"/>
                </a:solidFill>
                <a:latin typeface="Arial"/>
                <a:cs typeface="Arial"/>
              </a:rPr>
              <a:t>o</a:t>
            </a:r>
            <a:r>
              <a:rPr lang="en-US" sz="1600" dirty="0" smtClean="0">
                <a:solidFill>
                  <a:srgbClr val="1F497D"/>
                </a:solidFill>
                <a:latin typeface="Arial"/>
                <a:cs typeface="Arial"/>
              </a:rPr>
              <a:t>s</a:t>
            </a:r>
            <a:r>
              <a:rPr lang="en-US" sz="1600" spc="-5" dirty="0" smtClean="0">
                <a:solidFill>
                  <a:srgbClr val="1F497D"/>
                </a:solidFill>
                <a:latin typeface="Arial"/>
                <a:cs typeface="Arial"/>
              </a:rPr>
              <a:t>pe</a:t>
            </a:r>
            <a:r>
              <a:rPr lang="en-US" sz="1600" dirty="0" smtClean="0">
                <a:solidFill>
                  <a:srgbClr val="1F497D"/>
                </a:solidFill>
                <a:latin typeface="Arial"/>
                <a:cs typeface="Arial"/>
              </a:rPr>
              <a:t>c</a:t>
            </a:r>
            <a:r>
              <a:rPr lang="en-US" sz="1600" spc="-5" dirty="0" smtClean="0">
                <a:solidFill>
                  <a:srgbClr val="1F497D"/>
                </a:solidFill>
                <a:latin typeface="Arial"/>
                <a:cs typeface="Arial"/>
              </a:rPr>
              <a:t>t</a:t>
            </a:r>
            <a:r>
              <a:rPr lang="en-US" sz="1600" dirty="0" smtClean="0">
                <a:solidFill>
                  <a:srgbClr val="1F497D"/>
                </a:solidFill>
                <a:latin typeface="Arial"/>
                <a:cs typeface="Arial"/>
              </a:rPr>
              <a:t>iv</a:t>
            </a:r>
            <a:r>
              <a:rPr lang="en-US" sz="1600" spc="-5" dirty="0" smtClean="0">
                <a:solidFill>
                  <a:srgbClr val="1F497D"/>
                </a:solidFill>
                <a:latin typeface="Arial"/>
                <a:cs typeface="Arial"/>
              </a:rPr>
              <a:t>e a</a:t>
            </a:r>
            <a:r>
              <a:rPr lang="en-US" sz="1600" dirty="0" smtClean="0">
                <a:solidFill>
                  <a:srgbClr val="1F497D"/>
                </a:solidFill>
                <a:latin typeface="Arial"/>
                <a:cs typeface="Arial"/>
              </a:rPr>
              <a:t>c</a:t>
            </a:r>
            <a:r>
              <a:rPr lang="en-US" sz="1600" spc="-5" dirty="0" smtClean="0">
                <a:solidFill>
                  <a:srgbClr val="1F497D"/>
                </a:solidFill>
                <a:latin typeface="Arial"/>
                <a:cs typeface="Arial"/>
              </a:rPr>
              <a:t>ute</a:t>
            </a:r>
            <a:r>
              <a:rPr lang="en-US" sz="1600" spc="10" dirty="0" smtClean="0">
                <a:solidFill>
                  <a:srgbClr val="1F497D"/>
                </a:solidFill>
                <a:latin typeface="Arial"/>
                <a:cs typeface="Arial"/>
              </a:rPr>
              <a:t> </a:t>
            </a:r>
            <a:r>
              <a:rPr lang="en-US" sz="1600" dirty="0" smtClean="0">
                <a:solidFill>
                  <a:srgbClr val="1F497D"/>
                </a:solidFill>
                <a:latin typeface="Arial"/>
                <a:cs typeface="Arial"/>
              </a:rPr>
              <a:t>c</a:t>
            </a:r>
            <a:r>
              <a:rPr lang="en-US" sz="1600" spc="-5" dirty="0" smtClean="0">
                <a:solidFill>
                  <a:srgbClr val="1F497D"/>
                </a:solidFill>
                <a:latin typeface="Arial"/>
                <a:cs typeface="Arial"/>
              </a:rPr>
              <a:t>a</a:t>
            </a:r>
            <a:r>
              <a:rPr lang="en-US" sz="1600" spc="-10" dirty="0" smtClean="0">
                <a:solidFill>
                  <a:srgbClr val="1F497D"/>
                </a:solidFill>
                <a:latin typeface="Arial"/>
                <a:cs typeface="Arial"/>
              </a:rPr>
              <a:t>r</a:t>
            </a:r>
            <a:r>
              <a:rPr lang="en-US" sz="1600" spc="-5" dirty="0" smtClean="0">
                <a:solidFill>
                  <a:srgbClr val="1F497D"/>
                </a:solidFill>
                <a:latin typeface="Arial"/>
                <a:cs typeface="Arial"/>
              </a:rPr>
              <a:t>e ho</a:t>
            </a:r>
            <a:r>
              <a:rPr lang="en-US" sz="1600" dirty="0" smtClean="0">
                <a:solidFill>
                  <a:srgbClr val="1F497D"/>
                </a:solidFill>
                <a:latin typeface="Arial"/>
                <a:cs typeface="Arial"/>
              </a:rPr>
              <a:t>s</a:t>
            </a:r>
            <a:r>
              <a:rPr lang="en-US" sz="1600" spc="-5" dirty="0" smtClean="0">
                <a:solidFill>
                  <a:srgbClr val="1F497D"/>
                </a:solidFill>
                <a:latin typeface="Arial"/>
                <a:cs typeface="Arial"/>
              </a:rPr>
              <a:t>p</a:t>
            </a:r>
            <a:r>
              <a:rPr lang="en-US" sz="1600" dirty="0" smtClean="0">
                <a:solidFill>
                  <a:srgbClr val="1F497D"/>
                </a:solidFill>
                <a:latin typeface="Arial"/>
                <a:cs typeface="Arial"/>
              </a:rPr>
              <a:t>i</a:t>
            </a:r>
            <a:r>
              <a:rPr lang="en-US" sz="1600" spc="-5" dirty="0" smtClean="0">
                <a:solidFill>
                  <a:srgbClr val="1F497D"/>
                </a:solidFill>
                <a:latin typeface="Arial"/>
                <a:cs typeface="Arial"/>
              </a:rPr>
              <a:t>tal</a:t>
            </a:r>
            <a:r>
              <a:rPr lang="en-US" sz="1600" spc="-10" dirty="0" smtClean="0">
                <a:solidFill>
                  <a:srgbClr val="1F497D"/>
                </a:solidFill>
                <a:latin typeface="Arial"/>
                <a:cs typeface="Arial"/>
              </a:rPr>
              <a:t> </a:t>
            </a:r>
            <a:r>
              <a:rPr lang="en-US" sz="1600" dirty="0" smtClean="0">
                <a:solidFill>
                  <a:srgbClr val="1F497D"/>
                </a:solidFill>
                <a:latin typeface="Arial"/>
                <a:cs typeface="Arial"/>
              </a:rPr>
              <a:t>s</a:t>
            </a:r>
            <a:r>
              <a:rPr lang="en-US" sz="1600" spc="-5" dirty="0" smtClean="0">
                <a:solidFill>
                  <a:srgbClr val="1F497D"/>
                </a:solidFill>
                <a:latin typeface="Arial"/>
                <a:cs typeface="Arial"/>
              </a:rPr>
              <a:t>tay</a:t>
            </a:r>
            <a:r>
              <a:rPr lang="en-US" sz="1600" spc="15" dirty="0" smtClean="0">
                <a:solidFill>
                  <a:srgbClr val="1F497D"/>
                </a:solidFill>
                <a:latin typeface="Arial"/>
                <a:cs typeface="Arial"/>
              </a:rPr>
              <a:t> </a:t>
            </a:r>
            <a:r>
              <a:rPr lang="en-US" sz="1600" spc="-5" dirty="0" smtClean="0">
                <a:solidFill>
                  <a:srgbClr val="1F497D"/>
                </a:solidFill>
                <a:latin typeface="Arial"/>
                <a:cs typeface="Arial"/>
              </a:rPr>
              <a:t>on</a:t>
            </a:r>
            <a:r>
              <a:rPr lang="en-US" sz="1600" dirty="0" smtClean="0">
                <a:solidFill>
                  <a:srgbClr val="1F497D"/>
                </a:solidFill>
                <a:latin typeface="Arial"/>
                <a:cs typeface="Arial"/>
              </a:rPr>
              <a:t>l</a:t>
            </a:r>
            <a:r>
              <a:rPr lang="en-US" sz="1600" spc="-5" dirty="0" smtClean="0">
                <a:solidFill>
                  <a:srgbClr val="1F497D"/>
                </a:solidFill>
                <a:latin typeface="Arial"/>
                <a:cs typeface="Arial"/>
              </a:rPr>
              <a:t>y</a:t>
            </a:r>
            <a:endParaRPr lang="en-US" sz="1600" dirty="0" smtClean="0">
              <a:latin typeface="Arial"/>
              <a:cs typeface="Arial"/>
            </a:endParaRPr>
          </a:p>
          <a:p>
            <a:pPr marL="1155700" lvl="2">
              <a:spcBef>
                <a:spcPts val="380"/>
              </a:spcBef>
              <a:buChar char="-"/>
              <a:tabLst>
                <a:tab pos="1155700" algn="l"/>
              </a:tabLst>
            </a:pPr>
            <a:r>
              <a:rPr lang="en-US" sz="1600" spc="-5" dirty="0" smtClean="0">
                <a:solidFill>
                  <a:srgbClr val="1F497D"/>
                </a:solidFill>
                <a:latin typeface="Arial"/>
                <a:cs typeface="Arial"/>
              </a:rPr>
              <a:t>Model </a:t>
            </a:r>
            <a:r>
              <a:rPr lang="en-US" sz="1600" spc="-5" dirty="0">
                <a:solidFill>
                  <a:srgbClr val="1F497D"/>
                </a:solidFill>
                <a:latin typeface="Arial"/>
                <a:cs typeface="Arial"/>
              </a:rPr>
              <a:t>2:</a:t>
            </a:r>
            <a:r>
              <a:rPr lang="en-US" sz="1600" spc="10" dirty="0">
                <a:solidFill>
                  <a:srgbClr val="1F497D"/>
                </a:solidFill>
                <a:latin typeface="Arial"/>
                <a:cs typeface="Arial"/>
              </a:rPr>
              <a:t> </a:t>
            </a:r>
            <a:r>
              <a:rPr lang="en-US" sz="1600" spc="-5" dirty="0">
                <a:solidFill>
                  <a:srgbClr val="1F497D"/>
                </a:solidFill>
                <a:latin typeface="Arial"/>
                <a:cs typeface="Arial"/>
              </a:rPr>
              <a:t>Ret</a:t>
            </a:r>
            <a:r>
              <a:rPr lang="en-US" sz="1600" spc="-10" dirty="0">
                <a:solidFill>
                  <a:srgbClr val="1F497D"/>
                </a:solidFill>
                <a:latin typeface="Arial"/>
                <a:cs typeface="Arial"/>
              </a:rPr>
              <a:t>r</a:t>
            </a:r>
            <a:r>
              <a:rPr lang="en-US" sz="1600" spc="-5" dirty="0">
                <a:solidFill>
                  <a:srgbClr val="1F497D"/>
                </a:solidFill>
                <a:latin typeface="Arial"/>
                <a:cs typeface="Arial"/>
              </a:rPr>
              <a:t>o</a:t>
            </a:r>
            <a:r>
              <a:rPr lang="en-US" sz="1600" dirty="0">
                <a:solidFill>
                  <a:srgbClr val="1F497D"/>
                </a:solidFill>
                <a:latin typeface="Arial"/>
                <a:cs typeface="Arial"/>
              </a:rPr>
              <a:t>s</a:t>
            </a:r>
            <a:r>
              <a:rPr lang="en-US" sz="1600" spc="-5" dirty="0">
                <a:solidFill>
                  <a:srgbClr val="1F497D"/>
                </a:solidFill>
                <a:latin typeface="Arial"/>
                <a:cs typeface="Arial"/>
              </a:rPr>
              <a:t>pe</a:t>
            </a:r>
            <a:r>
              <a:rPr lang="en-US" sz="1600" dirty="0">
                <a:solidFill>
                  <a:srgbClr val="1F497D"/>
                </a:solidFill>
                <a:latin typeface="Arial"/>
                <a:cs typeface="Arial"/>
              </a:rPr>
              <a:t>c</a:t>
            </a:r>
            <a:r>
              <a:rPr lang="en-US" sz="1600" spc="-5" dirty="0">
                <a:solidFill>
                  <a:srgbClr val="1F497D"/>
                </a:solidFill>
                <a:latin typeface="Arial"/>
                <a:cs typeface="Arial"/>
              </a:rPr>
              <a:t>t</a:t>
            </a:r>
            <a:r>
              <a:rPr lang="en-US" sz="1600" dirty="0">
                <a:solidFill>
                  <a:srgbClr val="1F497D"/>
                </a:solidFill>
                <a:latin typeface="Arial"/>
                <a:cs typeface="Arial"/>
              </a:rPr>
              <a:t>iv</a:t>
            </a:r>
            <a:r>
              <a:rPr lang="en-US" sz="1600" spc="-5" dirty="0">
                <a:solidFill>
                  <a:srgbClr val="1F497D"/>
                </a:solidFill>
                <a:latin typeface="Arial"/>
                <a:cs typeface="Arial"/>
              </a:rPr>
              <a:t>e a</a:t>
            </a:r>
            <a:r>
              <a:rPr lang="en-US" sz="1600" dirty="0">
                <a:solidFill>
                  <a:srgbClr val="1F497D"/>
                </a:solidFill>
                <a:latin typeface="Arial"/>
                <a:cs typeface="Arial"/>
              </a:rPr>
              <a:t>c</a:t>
            </a:r>
            <a:r>
              <a:rPr lang="en-US" sz="1600" spc="-5" dirty="0">
                <a:solidFill>
                  <a:srgbClr val="1F497D"/>
                </a:solidFill>
                <a:latin typeface="Arial"/>
                <a:cs typeface="Arial"/>
              </a:rPr>
              <a:t>ute</a:t>
            </a:r>
            <a:r>
              <a:rPr lang="en-US" sz="1600" spc="10" dirty="0">
                <a:solidFill>
                  <a:srgbClr val="1F497D"/>
                </a:solidFill>
                <a:latin typeface="Arial"/>
                <a:cs typeface="Arial"/>
              </a:rPr>
              <a:t> </a:t>
            </a:r>
            <a:r>
              <a:rPr lang="en-US" sz="1600" dirty="0">
                <a:solidFill>
                  <a:srgbClr val="1F497D"/>
                </a:solidFill>
                <a:latin typeface="Arial"/>
                <a:cs typeface="Arial"/>
              </a:rPr>
              <a:t>c</a:t>
            </a:r>
            <a:r>
              <a:rPr lang="en-US" sz="1600" spc="-5" dirty="0">
                <a:solidFill>
                  <a:srgbClr val="1F497D"/>
                </a:solidFill>
                <a:latin typeface="Arial"/>
                <a:cs typeface="Arial"/>
              </a:rPr>
              <a:t>a</a:t>
            </a:r>
            <a:r>
              <a:rPr lang="en-US" sz="1600" spc="-10" dirty="0">
                <a:solidFill>
                  <a:srgbClr val="1F497D"/>
                </a:solidFill>
                <a:latin typeface="Arial"/>
                <a:cs typeface="Arial"/>
              </a:rPr>
              <a:t>r</a:t>
            </a:r>
            <a:r>
              <a:rPr lang="en-US" sz="1600" spc="-5" dirty="0">
                <a:solidFill>
                  <a:srgbClr val="1F497D"/>
                </a:solidFill>
                <a:latin typeface="Arial"/>
                <a:cs typeface="Arial"/>
              </a:rPr>
              <a:t>e ho</a:t>
            </a:r>
            <a:r>
              <a:rPr lang="en-US" sz="1600" dirty="0">
                <a:solidFill>
                  <a:srgbClr val="1F497D"/>
                </a:solidFill>
                <a:latin typeface="Arial"/>
                <a:cs typeface="Arial"/>
              </a:rPr>
              <a:t>s</a:t>
            </a:r>
            <a:r>
              <a:rPr lang="en-US" sz="1600" spc="-5" dirty="0">
                <a:solidFill>
                  <a:srgbClr val="1F497D"/>
                </a:solidFill>
                <a:latin typeface="Arial"/>
                <a:cs typeface="Arial"/>
              </a:rPr>
              <a:t>p</a:t>
            </a:r>
            <a:r>
              <a:rPr lang="en-US" sz="1600" dirty="0">
                <a:solidFill>
                  <a:srgbClr val="1F497D"/>
                </a:solidFill>
                <a:latin typeface="Arial"/>
                <a:cs typeface="Arial"/>
              </a:rPr>
              <a:t>i</a:t>
            </a:r>
            <a:r>
              <a:rPr lang="en-US" sz="1600" spc="-5" dirty="0">
                <a:solidFill>
                  <a:srgbClr val="1F497D"/>
                </a:solidFill>
                <a:latin typeface="Arial"/>
                <a:cs typeface="Arial"/>
              </a:rPr>
              <a:t>tal</a:t>
            </a:r>
            <a:r>
              <a:rPr lang="en-US" sz="1600" spc="-10" dirty="0">
                <a:solidFill>
                  <a:srgbClr val="1F497D"/>
                </a:solidFill>
                <a:latin typeface="Arial"/>
                <a:cs typeface="Arial"/>
              </a:rPr>
              <a:t> </a:t>
            </a:r>
            <a:r>
              <a:rPr lang="en-US" sz="1600" dirty="0">
                <a:solidFill>
                  <a:srgbClr val="1F497D"/>
                </a:solidFill>
                <a:latin typeface="Arial"/>
                <a:cs typeface="Arial"/>
              </a:rPr>
              <a:t>s</a:t>
            </a:r>
            <a:r>
              <a:rPr lang="en-US" sz="1600" spc="-5" dirty="0">
                <a:solidFill>
                  <a:srgbClr val="1F497D"/>
                </a:solidFill>
                <a:latin typeface="Arial"/>
                <a:cs typeface="Arial"/>
              </a:rPr>
              <a:t>tay</a:t>
            </a:r>
            <a:r>
              <a:rPr lang="en-US" sz="1600" spc="15" dirty="0">
                <a:solidFill>
                  <a:srgbClr val="1F497D"/>
                </a:solidFill>
                <a:latin typeface="Arial"/>
                <a:cs typeface="Arial"/>
              </a:rPr>
              <a:t> </a:t>
            </a:r>
            <a:r>
              <a:rPr lang="en-US" sz="1600" spc="-5" dirty="0">
                <a:solidFill>
                  <a:srgbClr val="1F497D"/>
                </a:solidFill>
                <a:latin typeface="Arial"/>
                <a:cs typeface="Arial"/>
              </a:rPr>
              <a:t>p</a:t>
            </a:r>
            <a:r>
              <a:rPr lang="en-US" sz="1600" dirty="0">
                <a:solidFill>
                  <a:srgbClr val="1F497D"/>
                </a:solidFill>
                <a:latin typeface="Arial"/>
                <a:cs typeface="Arial"/>
              </a:rPr>
              <a:t>l</a:t>
            </a:r>
            <a:r>
              <a:rPr lang="en-US" sz="1600" spc="-5" dirty="0">
                <a:solidFill>
                  <a:srgbClr val="1F497D"/>
                </a:solidFill>
                <a:latin typeface="Arial"/>
                <a:cs typeface="Arial"/>
              </a:rPr>
              <a:t>us</a:t>
            </a:r>
            <a:r>
              <a:rPr lang="en-US" sz="1600" spc="-10" dirty="0">
                <a:solidFill>
                  <a:srgbClr val="1F497D"/>
                </a:solidFill>
                <a:latin typeface="Arial"/>
                <a:cs typeface="Arial"/>
              </a:rPr>
              <a:t> </a:t>
            </a:r>
            <a:r>
              <a:rPr lang="en-US" sz="1600" spc="-5" dirty="0">
                <a:solidFill>
                  <a:srgbClr val="1F497D"/>
                </a:solidFill>
                <a:latin typeface="Arial"/>
                <a:cs typeface="Arial"/>
              </a:rPr>
              <a:t>po</a:t>
            </a:r>
            <a:r>
              <a:rPr lang="en-US" sz="1600" dirty="0">
                <a:solidFill>
                  <a:srgbClr val="1F497D"/>
                </a:solidFill>
                <a:latin typeface="Arial"/>
                <a:cs typeface="Arial"/>
              </a:rPr>
              <a:t>s</a:t>
            </a:r>
            <a:r>
              <a:rPr lang="en-US" sz="1600" spc="-5" dirty="0">
                <a:solidFill>
                  <a:srgbClr val="1F497D"/>
                </a:solidFill>
                <a:latin typeface="Arial"/>
                <a:cs typeface="Arial"/>
              </a:rPr>
              <a:t>t</a:t>
            </a:r>
            <a:r>
              <a:rPr lang="en-US" sz="1600" dirty="0">
                <a:solidFill>
                  <a:srgbClr val="1F497D"/>
                </a:solidFill>
                <a:latin typeface="Arial"/>
                <a:cs typeface="Arial"/>
              </a:rPr>
              <a:t>-</a:t>
            </a:r>
            <a:r>
              <a:rPr lang="en-US" sz="1600" spc="-5" dirty="0">
                <a:solidFill>
                  <a:srgbClr val="1F497D"/>
                </a:solidFill>
                <a:latin typeface="Arial"/>
                <a:cs typeface="Arial"/>
              </a:rPr>
              <a:t>a</a:t>
            </a:r>
            <a:r>
              <a:rPr lang="en-US" sz="1600" dirty="0">
                <a:solidFill>
                  <a:srgbClr val="1F497D"/>
                </a:solidFill>
                <a:latin typeface="Arial"/>
                <a:cs typeface="Arial"/>
              </a:rPr>
              <a:t>c</a:t>
            </a:r>
            <a:r>
              <a:rPr lang="en-US" sz="1600" spc="-5" dirty="0">
                <a:solidFill>
                  <a:srgbClr val="1F497D"/>
                </a:solidFill>
                <a:latin typeface="Arial"/>
                <a:cs typeface="Arial"/>
              </a:rPr>
              <a:t>ute</a:t>
            </a:r>
            <a:r>
              <a:rPr lang="en-US" sz="1600" spc="10" dirty="0">
                <a:solidFill>
                  <a:srgbClr val="1F497D"/>
                </a:solidFill>
                <a:latin typeface="Arial"/>
                <a:cs typeface="Arial"/>
              </a:rPr>
              <a:t> </a:t>
            </a:r>
            <a:r>
              <a:rPr lang="en-US" sz="1600" dirty="0">
                <a:solidFill>
                  <a:srgbClr val="1F497D"/>
                </a:solidFill>
                <a:latin typeface="Arial"/>
                <a:cs typeface="Arial"/>
              </a:rPr>
              <a:t>c</a:t>
            </a:r>
            <a:r>
              <a:rPr lang="en-US" sz="1600" spc="-5" dirty="0">
                <a:solidFill>
                  <a:srgbClr val="1F497D"/>
                </a:solidFill>
                <a:latin typeface="Arial"/>
                <a:cs typeface="Arial"/>
              </a:rPr>
              <a:t>a</a:t>
            </a:r>
            <a:r>
              <a:rPr lang="en-US" sz="1600" spc="-10" dirty="0">
                <a:solidFill>
                  <a:srgbClr val="1F497D"/>
                </a:solidFill>
                <a:latin typeface="Arial"/>
                <a:cs typeface="Arial"/>
              </a:rPr>
              <a:t>r</a:t>
            </a:r>
            <a:r>
              <a:rPr lang="en-US" sz="1600" spc="-5" dirty="0">
                <a:solidFill>
                  <a:srgbClr val="1F497D"/>
                </a:solidFill>
                <a:latin typeface="Arial"/>
                <a:cs typeface="Arial"/>
              </a:rPr>
              <a:t>e</a:t>
            </a:r>
            <a:endParaRPr lang="en-US" sz="1600" dirty="0">
              <a:latin typeface="Arial"/>
              <a:cs typeface="Arial"/>
            </a:endParaRPr>
          </a:p>
          <a:p>
            <a:pPr marL="1155700" lvl="2">
              <a:spcBef>
                <a:spcPts val="384"/>
              </a:spcBef>
              <a:buChar char="-"/>
              <a:tabLst>
                <a:tab pos="1155700" algn="l"/>
              </a:tabLst>
            </a:pPr>
            <a:r>
              <a:rPr lang="en-US" sz="1600" spc="-5" dirty="0">
                <a:solidFill>
                  <a:srgbClr val="1F497D"/>
                </a:solidFill>
                <a:latin typeface="Arial"/>
                <a:cs typeface="Arial"/>
              </a:rPr>
              <a:t>Model 3:</a:t>
            </a:r>
            <a:r>
              <a:rPr lang="en-US" sz="1600" spc="10" dirty="0">
                <a:solidFill>
                  <a:srgbClr val="1F497D"/>
                </a:solidFill>
                <a:latin typeface="Arial"/>
                <a:cs typeface="Arial"/>
              </a:rPr>
              <a:t> </a:t>
            </a:r>
            <a:r>
              <a:rPr lang="en-US" sz="1600" spc="-5" dirty="0">
                <a:solidFill>
                  <a:srgbClr val="1F497D"/>
                </a:solidFill>
                <a:latin typeface="Arial"/>
                <a:cs typeface="Arial"/>
              </a:rPr>
              <a:t>Ret</a:t>
            </a:r>
            <a:r>
              <a:rPr lang="en-US" sz="1600" spc="-10" dirty="0">
                <a:solidFill>
                  <a:srgbClr val="1F497D"/>
                </a:solidFill>
                <a:latin typeface="Arial"/>
                <a:cs typeface="Arial"/>
              </a:rPr>
              <a:t>r</a:t>
            </a:r>
            <a:r>
              <a:rPr lang="en-US" sz="1600" spc="-5" dirty="0">
                <a:solidFill>
                  <a:srgbClr val="1F497D"/>
                </a:solidFill>
                <a:latin typeface="Arial"/>
                <a:cs typeface="Arial"/>
              </a:rPr>
              <a:t>o</a:t>
            </a:r>
            <a:r>
              <a:rPr lang="en-US" sz="1600" dirty="0">
                <a:solidFill>
                  <a:srgbClr val="1F497D"/>
                </a:solidFill>
                <a:latin typeface="Arial"/>
                <a:cs typeface="Arial"/>
              </a:rPr>
              <a:t>s</a:t>
            </a:r>
            <a:r>
              <a:rPr lang="en-US" sz="1600" spc="-5" dirty="0">
                <a:solidFill>
                  <a:srgbClr val="1F497D"/>
                </a:solidFill>
                <a:latin typeface="Arial"/>
                <a:cs typeface="Arial"/>
              </a:rPr>
              <a:t>pe</a:t>
            </a:r>
            <a:r>
              <a:rPr lang="en-US" sz="1600" dirty="0">
                <a:solidFill>
                  <a:srgbClr val="1F497D"/>
                </a:solidFill>
                <a:latin typeface="Arial"/>
                <a:cs typeface="Arial"/>
              </a:rPr>
              <a:t>c</a:t>
            </a:r>
            <a:r>
              <a:rPr lang="en-US" sz="1600" spc="-5" dirty="0">
                <a:solidFill>
                  <a:srgbClr val="1F497D"/>
                </a:solidFill>
                <a:latin typeface="Arial"/>
                <a:cs typeface="Arial"/>
              </a:rPr>
              <a:t>t</a:t>
            </a:r>
            <a:r>
              <a:rPr lang="en-US" sz="1600" dirty="0">
                <a:solidFill>
                  <a:srgbClr val="1F497D"/>
                </a:solidFill>
                <a:latin typeface="Arial"/>
                <a:cs typeface="Arial"/>
              </a:rPr>
              <a:t>iv</a:t>
            </a:r>
            <a:r>
              <a:rPr lang="en-US" sz="1600" spc="-5" dirty="0">
                <a:solidFill>
                  <a:srgbClr val="1F497D"/>
                </a:solidFill>
                <a:latin typeface="Arial"/>
                <a:cs typeface="Arial"/>
              </a:rPr>
              <a:t>e po</a:t>
            </a:r>
            <a:r>
              <a:rPr lang="en-US" sz="1600" dirty="0">
                <a:solidFill>
                  <a:srgbClr val="1F497D"/>
                </a:solidFill>
                <a:latin typeface="Arial"/>
                <a:cs typeface="Arial"/>
              </a:rPr>
              <a:t>s</a:t>
            </a:r>
            <a:r>
              <a:rPr lang="en-US" sz="1600" spc="-5" dirty="0">
                <a:solidFill>
                  <a:srgbClr val="1F497D"/>
                </a:solidFill>
                <a:latin typeface="Arial"/>
                <a:cs typeface="Arial"/>
              </a:rPr>
              <a:t>t-a</a:t>
            </a:r>
            <a:r>
              <a:rPr lang="en-US" sz="1600" dirty="0">
                <a:solidFill>
                  <a:srgbClr val="1F497D"/>
                </a:solidFill>
                <a:latin typeface="Arial"/>
                <a:cs typeface="Arial"/>
              </a:rPr>
              <a:t>c</a:t>
            </a:r>
            <a:r>
              <a:rPr lang="en-US" sz="1600" spc="-5" dirty="0">
                <a:solidFill>
                  <a:srgbClr val="1F497D"/>
                </a:solidFill>
                <a:latin typeface="Arial"/>
                <a:cs typeface="Arial"/>
              </a:rPr>
              <a:t>ute</a:t>
            </a:r>
            <a:r>
              <a:rPr lang="en-US" sz="1600" spc="10" dirty="0">
                <a:solidFill>
                  <a:srgbClr val="1F497D"/>
                </a:solidFill>
                <a:latin typeface="Arial"/>
                <a:cs typeface="Arial"/>
              </a:rPr>
              <a:t> </a:t>
            </a:r>
            <a:r>
              <a:rPr lang="en-US" sz="1600" dirty="0">
                <a:solidFill>
                  <a:srgbClr val="1F497D"/>
                </a:solidFill>
                <a:latin typeface="Arial"/>
                <a:cs typeface="Arial"/>
              </a:rPr>
              <a:t>c</a:t>
            </a:r>
            <a:r>
              <a:rPr lang="en-US" sz="1600" spc="-5" dirty="0">
                <a:solidFill>
                  <a:srgbClr val="1F497D"/>
                </a:solidFill>
                <a:latin typeface="Arial"/>
                <a:cs typeface="Arial"/>
              </a:rPr>
              <a:t>a</a:t>
            </a:r>
            <a:r>
              <a:rPr lang="en-US" sz="1600" spc="-10" dirty="0">
                <a:solidFill>
                  <a:srgbClr val="1F497D"/>
                </a:solidFill>
                <a:latin typeface="Arial"/>
                <a:cs typeface="Arial"/>
              </a:rPr>
              <a:t>r</a:t>
            </a:r>
            <a:r>
              <a:rPr lang="en-US" sz="1600" spc="-5" dirty="0">
                <a:solidFill>
                  <a:srgbClr val="1F497D"/>
                </a:solidFill>
                <a:latin typeface="Arial"/>
                <a:cs typeface="Arial"/>
              </a:rPr>
              <a:t>e</a:t>
            </a:r>
            <a:r>
              <a:rPr lang="en-US" sz="1600" spc="10" dirty="0">
                <a:solidFill>
                  <a:srgbClr val="1F497D"/>
                </a:solidFill>
                <a:latin typeface="Arial"/>
                <a:cs typeface="Arial"/>
              </a:rPr>
              <a:t> </a:t>
            </a:r>
            <a:r>
              <a:rPr lang="en-US" sz="1600" spc="-5" dirty="0">
                <a:solidFill>
                  <a:srgbClr val="1F497D"/>
                </a:solidFill>
                <a:latin typeface="Arial"/>
                <a:cs typeface="Arial"/>
              </a:rPr>
              <a:t>on</a:t>
            </a:r>
            <a:r>
              <a:rPr lang="en-US" sz="1600" dirty="0">
                <a:solidFill>
                  <a:srgbClr val="1F497D"/>
                </a:solidFill>
                <a:latin typeface="Arial"/>
                <a:cs typeface="Arial"/>
              </a:rPr>
              <a:t>l</a:t>
            </a:r>
            <a:r>
              <a:rPr lang="en-US" sz="1600" spc="-5" dirty="0">
                <a:solidFill>
                  <a:srgbClr val="1F497D"/>
                </a:solidFill>
                <a:latin typeface="Arial"/>
                <a:cs typeface="Arial"/>
              </a:rPr>
              <a:t>y</a:t>
            </a:r>
            <a:endParaRPr lang="en-US" sz="1600" dirty="0">
              <a:latin typeface="Arial"/>
              <a:cs typeface="Arial"/>
            </a:endParaRPr>
          </a:p>
          <a:p>
            <a:pPr marL="1155700" lvl="2">
              <a:spcBef>
                <a:spcPts val="335"/>
              </a:spcBef>
              <a:buChar char="-"/>
              <a:tabLst>
                <a:tab pos="1155700" algn="l"/>
              </a:tabLst>
            </a:pPr>
            <a:r>
              <a:rPr lang="en-US" sz="1600" spc="-5" dirty="0">
                <a:solidFill>
                  <a:srgbClr val="1F497D"/>
                </a:solidFill>
                <a:latin typeface="Arial"/>
                <a:cs typeface="Arial"/>
              </a:rPr>
              <a:t>Model 4:</a:t>
            </a:r>
            <a:r>
              <a:rPr lang="en-US" sz="1600" spc="-75" dirty="0">
                <a:solidFill>
                  <a:srgbClr val="1F497D"/>
                </a:solidFill>
                <a:latin typeface="Arial"/>
                <a:cs typeface="Arial"/>
              </a:rPr>
              <a:t> </a:t>
            </a:r>
            <a:r>
              <a:rPr lang="en-US" sz="1600" spc="-5" dirty="0">
                <a:solidFill>
                  <a:srgbClr val="1F497D"/>
                </a:solidFill>
                <a:latin typeface="Arial"/>
                <a:cs typeface="Arial"/>
              </a:rPr>
              <a:t>A</a:t>
            </a:r>
            <a:r>
              <a:rPr lang="en-US" sz="1600" dirty="0">
                <a:solidFill>
                  <a:srgbClr val="1F497D"/>
                </a:solidFill>
                <a:latin typeface="Arial"/>
                <a:cs typeface="Arial"/>
              </a:rPr>
              <a:t>c</a:t>
            </a:r>
            <a:r>
              <a:rPr lang="en-US" sz="1600" spc="-5" dirty="0">
                <a:solidFill>
                  <a:srgbClr val="1F497D"/>
                </a:solidFill>
                <a:latin typeface="Arial"/>
                <a:cs typeface="Arial"/>
              </a:rPr>
              <a:t>ute </a:t>
            </a:r>
            <a:r>
              <a:rPr lang="en-US" sz="1600" dirty="0">
                <a:solidFill>
                  <a:srgbClr val="1F497D"/>
                </a:solidFill>
                <a:latin typeface="Arial"/>
                <a:cs typeface="Arial"/>
              </a:rPr>
              <a:t>c</a:t>
            </a:r>
            <a:r>
              <a:rPr lang="en-US" sz="1600" spc="-5" dirty="0">
                <a:solidFill>
                  <a:srgbClr val="1F497D"/>
                </a:solidFill>
                <a:latin typeface="Arial"/>
                <a:cs typeface="Arial"/>
              </a:rPr>
              <a:t>a</a:t>
            </a:r>
            <a:r>
              <a:rPr lang="en-US" sz="1600" spc="-10" dirty="0">
                <a:solidFill>
                  <a:srgbClr val="1F497D"/>
                </a:solidFill>
                <a:latin typeface="Arial"/>
                <a:cs typeface="Arial"/>
              </a:rPr>
              <a:t>r</a:t>
            </a:r>
            <a:r>
              <a:rPr lang="en-US" sz="1600" spc="-5" dirty="0">
                <a:solidFill>
                  <a:srgbClr val="1F497D"/>
                </a:solidFill>
                <a:latin typeface="Arial"/>
                <a:cs typeface="Arial"/>
              </a:rPr>
              <a:t>e</a:t>
            </a:r>
            <a:r>
              <a:rPr lang="en-US" sz="1600" spc="10" dirty="0">
                <a:solidFill>
                  <a:srgbClr val="1F497D"/>
                </a:solidFill>
                <a:latin typeface="Arial"/>
                <a:cs typeface="Arial"/>
              </a:rPr>
              <a:t> </a:t>
            </a:r>
            <a:r>
              <a:rPr lang="en-US" sz="1600" spc="-5" dirty="0">
                <a:solidFill>
                  <a:srgbClr val="1F497D"/>
                </a:solidFill>
                <a:latin typeface="Arial"/>
                <a:cs typeface="Arial"/>
              </a:rPr>
              <a:t>ho</a:t>
            </a:r>
            <a:r>
              <a:rPr lang="en-US" sz="1600" dirty="0">
                <a:solidFill>
                  <a:srgbClr val="1F497D"/>
                </a:solidFill>
                <a:latin typeface="Arial"/>
                <a:cs typeface="Arial"/>
              </a:rPr>
              <a:t>s</a:t>
            </a:r>
            <a:r>
              <a:rPr lang="en-US" sz="1600" spc="-5" dirty="0">
                <a:solidFill>
                  <a:srgbClr val="1F497D"/>
                </a:solidFill>
                <a:latin typeface="Arial"/>
                <a:cs typeface="Arial"/>
              </a:rPr>
              <a:t>p</a:t>
            </a:r>
            <a:r>
              <a:rPr lang="en-US" sz="1600" dirty="0">
                <a:solidFill>
                  <a:srgbClr val="1F497D"/>
                </a:solidFill>
                <a:latin typeface="Arial"/>
                <a:cs typeface="Arial"/>
              </a:rPr>
              <a:t>i</a:t>
            </a:r>
            <a:r>
              <a:rPr lang="en-US" sz="1600" spc="-5" dirty="0">
                <a:solidFill>
                  <a:srgbClr val="1F497D"/>
                </a:solidFill>
                <a:latin typeface="Arial"/>
                <a:cs typeface="Arial"/>
              </a:rPr>
              <a:t>tal</a:t>
            </a:r>
            <a:r>
              <a:rPr lang="en-US" sz="1600" spc="-20" dirty="0">
                <a:solidFill>
                  <a:srgbClr val="1F497D"/>
                </a:solidFill>
                <a:latin typeface="Arial"/>
                <a:cs typeface="Arial"/>
              </a:rPr>
              <a:t> </a:t>
            </a:r>
            <a:r>
              <a:rPr lang="en-US" sz="1600" dirty="0">
                <a:solidFill>
                  <a:srgbClr val="1F497D"/>
                </a:solidFill>
                <a:latin typeface="Arial"/>
                <a:cs typeface="Arial"/>
              </a:rPr>
              <a:t>s</a:t>
            </a:r>
            <a:r>
              <a:rPr lang="en-US" sz="1600" spc="-5" dirty="0">
                <a:solidFill>
                  <a:srgbClr val="1F497D"/>
                </a:solidFill>
                <a:latin typeface="Arial"/>
                <a:cs typeface="Arial"/>
              </a:rPr>
              <a:t>tay</a:t>
            </a:r>
            <a:r>
              <a:rPr lang="en-US" sz="1600" spc="25" dirty="0">
                <a:solidFill>
                  <a:srgbClr val="1F497D"/>
                </a:solidFill>
                <a:latin typeface="Arial"/>
                <a:cs typeface="Arial"/>
              </a:rPr>
              <a:t> </a:t>
            </a:r>
            <a:r>
              <a:rPr lang="en-US" sz="1600" spc="-5" dirty="0">
                <a:solidFill>
                  <a:srgbClr val="1F497D"/>
                </a:solidFill>
                <a:latin typeface="Arial"/>
                <a:cs typeface="Arial"/>
              </a:rPr>
              <a:t>on</a:t>
            </a:r>
            <a:r>
              <a:rPr lang="en-US" sz="1600" dirty="0">
                <a:solidFill>
                  <a:srgbClr val="1F497D"/>
                </a:solidFill>
                <a:latin typeface="Arial"/>
                <a:cs typeface="Arial"/>
              </a:rPr>
              <a:t>l</a:t>
            </a:r>
            <a:r>
              <a:rPr lang="en-US" sz="1600" spc="-5" dirty="0">
                <a:solidFill>
                  <a:srgbClr val="1F497D"/>
                </a:solidFill>
                <a:latin typeface="Arial"/>
                <a:cs typeface="Arial"/>
              </a:rPr>
              <a:t>y</a:t>
            </a:r>
            <a:endParaRPr lang="en-US" sz="1600" dirty="0">
              <a:latin typeface="Arial"/>
              <a:cs typeface="Arial"/>
            </a:endParaRPr>
          </a:p>
          <a:p>
            <a:pPr marL="355600">
              <a:spcBef>
                <a:spcPts val="439"/>
              </a:spcBef>
              <a:buFont typeface="Wingdings"/>
              <a:buChar char=""/>
              <a:tabLst>
                <a:tab pos="355600" algn="l"/>
              </a:tabLst>
            </a:pPr>
            <a:r>
              <a:rPr lang="en-US" sz="2000" dirty="0" smtClean="0">
                <a:latin typeface="Calibri"/>
                <a:cs typeface="Calibri"/>
              </a:rPr>
              <a:t>337</a:t>
            </a:r>
            <a:r>
              <a:rPr lang="en-US" sz="2000" spc="-20" dirty="0" smtClean="0">
                <a:latin typeface="Calibri"/>
                <a:cs typeface="Calibri"/>
              </a:rPr>
              <a:t> </a:t>
            </a:r>
            <a:r>
              <a:rPr lang="en-US" sz="2000" dirty="0">
                <a:latin typeface="Calibri"/>
                <a:cs typeface="Calibri"/>
              </a:rPr>
              <a:t>A</a:t>
            </a:r>
            <a:r>
              <a:rPr lang="en-US" sz="2000" spc="-30" dirty="0">
                <a:latin typeface="Calibri"/>
                <a:cs typeface="Calibri"/>
              </a:rPr>
              <a:t>w</a:t>
            </a:r>
            <a:r>
              <a:rPr lang="en-US" sz="2000" dirty="0">
                <a:latin typeface="Calibri"/>
                <a:cs typeface="Calibri"/>
              </a:rPr>
              <a:t>a</a:t>
            </a:r>
            <a:r>
              <a:rPr lang="en-US" sz="2000" spc="-30" dirty="0">
                <a:latin typeface="Calibri"/>
                <a:cs typeface="Calibri"/>
              </a:rPr>
              <a:t>r</a:t>
            </a:r>
            <a:r>
              <a:rPr lang="en-US" sz="2000" dirty="0">
                <a:latin typeface="Calibri"/>
                <a:cs typeface="Calibri"/>
              </a:rPr>
              <a:t>d</a:t>
            </a:r>
            <a:r>
              <a:rPr lang="en-US" sz="2000" spc="-5" dirty="0">
                <a:latin typeface="Calibri"/>
                <a:cs typeface="Calibri"/>
              </a:rPr>
              <a:t>ee</a:t>
            </a:r>
            <a:r>
              <a:rPr lang="en-US" sz="2000" dirty="0">
                <a:latin typeface="Calibri"/>
                <a:cs typeface="Calibri"/>
              </a:rPr>
              <a:t>s and</a:t>
            </a:r>
            <a:r>
              <a:rPr lang="en-US" sz="2000" spc="-5" dirty="0">
                <a:latin typeface="Calibri"/>
                <a:cs typeface="Calibri"/>
              </a:rPr>
              <a:t> </a:t>
            </a:r>
            <a:r>
              <a:rPr lang="en-US" sz="2000" dirty="0" smtClean="0">
                <a:latin typeface="Calibri"/>
                <a:cs typeface="Calibri"/>
              </a:rPr>
              <a:t>1237</a:t>
            </a:r>
            <a:r>
              <a:rPr lang="en-US" sz="2000" spc="-30" dirty="0" smtClean="0">
                <a:latin typeface="Calibri"/>
                <a:cs typeface="Calibri"/>
              </a:rPr>
              <a:t> </a:t>
            </a:r>
            <a:r>
              <a:rPr lang="en-US" sz="2000" spc="5" dirty="0">
                <a:latin typeface="Calibri"/>
                <a:cs typeface="Calibri"/>
              </a:rPr>
              <a:t>E</a:t>
            </a:r>
            <a:r>
              <a:rPr lang="en-US" sz="2000" dirty="0">
                <a:latin typeface="Calibri"/>
                <a:cs typeface="Calibri"/>
              </a:rPr>
              <a:t>p</a:t>
            </a:r>
            <a:r>
              <a:rPr lang="en-US" sz="2000" spc="-5" dirty="0">
                <a:latin typeface="Calibri"/>
                <a:cs typeface="Calibri"/>
              </a:rPr>
              <a:t>iso</a:t>
            </a:r>
            <a:r>
              <a:rPr lang="en-US" sz="2000" dirty="0">
                <a:latin typeface="Calibri"/>
                <a:cs typeface="Calibri"/>
              </a:rPr>
              <a:t>de</a:t>
            </a:r>
            <a:r>
              <a:rPr lang="en-US" sz="2000" spc="-25" dirty="0">
                <a:latin typeface="Calibri"/>
                <a:cs typeface="Calibri"/>
              </a:rPr>
              <a:t> </a:t>
            </a:r>
            <a:r>
              <a:rPr lang="en-US" sz="2000" spc="-5" dirty="0">
                <a:latin typeface="Calibri"/>
                <a:cs typeface="Calibri"/>
              </a:rPr>
              <a:t>I</a:t>
            </a:r>
            <a:r>
              <a:rPr lang="en-US" sz="2000" dirty="0">
                <a:latin typeface="Calibri"/>
                <a:cs typeface="Calibri"/>
              </a:rPr>
              <a:t>n</a:t>
            </a:r>
            <a:r>
              <a:rPr lang="en-US" sz="2000" spc="-5" dirty="0">
                <a:latin typeface="Calibri"/>
                <a:cs typeface="Calibri"/>
              </a:rPr>
              <a:t>i</a:t>
            </a:r>
            <a:r>
              <a:rPr lang="en-US" sz="2000" dirty="0">
                <a:latin typeface="Calibri"/>
                <a:cs typeface="Calibri"/>
              </a:rPr>
              <a:t>t</a:t>
            </a:r>
            <a:r>
              <a:rPr lang="en-US" sz="2000" spc="-5" dirty="0">
                <a:latin typeface="Calibri"/>
                <a:cs typeface="Calibri"/>
              </a:rPr>
              <a:t>i</a:t>
            </a:r>
            <a:r>
              <a:rPr lang="en-US" sz="2000" spc="-25" dirty="0">
                <a:latin typeface="Calibri"/>
                <a:cs typeface="Calibri"/>
              </a:rPr>
              <a:t>at</a:t>
            </a:r>
            <a:r>
              <a:rPr lang="en-US" sz="2000" spc="-5" dirty="0">
                <a:latin typeface="Calibri"/>
                <a:cs typeface="Calibri"/>
              </a:rPr>
              <a:t>o</a:t>
            </a:r>
            <a:r>
              <a:rPr lang="en-US" sz="2000" spc="-40" dirty="0">
                <a:latin typeface="Calibri"/>
                <a:cs typeface="Calibri"/>
              </a:rPr>
              <a:t>r</a:t>
            </a:r>
            <a:r>
              <a:rPr lang="en-US" sz="2000" dirty="0">
                <a:latin typeface="Calibri"/>
                <a:cs typeface="Calibri"/>
              </a:rPr>
              <a:t>s</a:t>
            </a:r>
            <a:r>
              <a:rPr lang="en-US" sz="2000" spc="20" dirty="0">
                <a:latin typeface="Calibri"/>
                <a:cs typeface="Calibri"/>
              </a:rPr>
              <a:t> </a:t>
            </a:r>
            <a:r>
              <a:rPr lang="en-US" sz="2000" spc="-5" dirty="0">
                <a:latin typeface="Calibri"/>
                <a:cs typeface="Calibri"/>
              </a:rPr>
              <a:t>i</a:t>
            </a:r>
            <a:r>
              <a:rPr lang="en-US" sz="2000" dirty="0">
                <a:latin typeface="Calibri"/>
                <a:cs typeface="Calibri"/>
              </a:rPr>
              <a:t>n</a:t>
            </a:r>
            <a:r>
              <a:rPr lang="en-US" sz="2000" spc="5" dirty="0">
                <a:latin typeface="Calibri"/>
                <a:cs typeface="Calibri"/>
              </a:rPr>
              <a:t> </a:t>
            </a:r>
            <a:r>
              <a:rPr lang="en-US" sz="2000" spc="-5" dirty="0">
                <a:latin typeface="Calibri"/>
                <a:cs typeface="Calibri"/>
              </a:rPr>
              <a:t>P</a:t>
            </a:r>
            <a:r>
              <a:rPr lang="en-US" sz="2000" dirty="0">
                <a:latin typeface="Calibri"/>
                <a:cs typeface="Calibri"/>
              </a:rPr>
              <a:t>ha</a:t>
            </a:r>
            <a:r>
              <a:rPr lang="en-US" sz="2000" spc="-5" dirty="0">
                <a:latin typeface="Calibri"/>
                <a:cs typeface="Calibri"/>
              </a:rPr>
              <a:t>s</a:t>
            </a:r>
            <a:r>
              <a:rPr lang="en-US" sz="2000" dirty="0">
                <a:latin typeface="Calibri"/>
                <a:cs typeface="Calibri"/>
              </a:rPr>
              <a:t>e 2</a:t>
            </a:r>
            <a:r>
              <a:rPr lang="en-US" sz="2000" spc="-155" dirty="0">
                <a:latin typeface="Calibri"/>
                <a:cs typeface="Calibri"/>
              </a:rPr>
              <a:t> </a:t>
            </a:r>
            <a:r>
              <a:rPr lang="en-US" sz="2000" dirty="0">
                <a:latin typeface="Calibri"/>
                <a:cs typeface="Calibri"/>
              </a:rPr>
              <a:t>as of</a:t>
            </a:r>
            <a:r>
              <a:rPr lang="en-US" sz="2000" spc="-10" dirty="0">
                <a:latin typeface="Calibri"/>
                <a:cs typeface="Calibri"/>
              </a:rPr>
              <a:t> </a:t>
            </a:r>
            <a:r>
              <a:rPr lang="en-US" sz="2000" spc="-5" dirty="0" smtClean="0">
                <a:latin typeface="Calibri"/>
                <a:cs typeface="Calibri"/>
              </a:rPr>
              <a:t>January </a:t>
            </a:r>
            <a:r>
              <a:rPr lang="en-US" sz="2000" dirty="0" smtClean="0">
                <a:latin typeface="Calibri"/>
                <a:cs typeface="Calibri"/>
              </a:rPr>
              <a:t>2016</a:t>
            </a:r>
            <a:endParaRPr lang="en-US" sz="2000" dirty="0">
              <a:latin typeface="Calibri"/>
              <a:cs typeface="Calibri"/>
            </a:endParaRPr>
          </a:p>
          <a:p>
            <a:endParaRPr lang="en-US" dirty="0"/>
          </a:p>
        </p:txBody>
      </p:sp>
      <p:sp>
        <p:nvSpPr>
          <p:cNvPr id="3" name="Title 2"/>
          <p:cNvSpPr>
            <a:spLocks noGrp="1"/>
          </p:cNvSpPr>
          <p:nvPr>
            <p:ph type="title"/>
          </p:nvPr>
        </p:nvSpPr>
        <p:spPr/>
        <p:txBody>
          <a:bodyPr/>
          <a:lstStyle/>
          <a:p>
            <a:pPr algn="l"/>
            <a:r>
              <a:rPr lang="en-US" sz="4000" dirty="0" smtClean="0"/>
              <a:t>Bundled Payments for Care Improvement</a:t>
            </a:r>
            <a:endParaRPr lang="en-US" sz="4000" dirty="0"/>
          </a:p>
        </p:txBody>
      </p:sp>
      <p:pic>
        <p:nvPicPr>
          <p:cNvPr id="4" name="Picture 3"/>
          <p:cNvPicPr>
            <a:picLocks noChangeAspect="1"/>
          </p:cNvPicPr>
          <p:nvPr/>
        </p:nvPicPr>
        <p:blipFill>
          <a:blip r:embed="rId3" cstate="print"/>
          <a:stretch>
            <a:fillRect/>
          </a:stretch>
        </p:blipFill>
        <p:spPr>
          <a:xfrm>
            <a:off x="636030" y="5059657"/>
            <a:ext cx="2139881" cy="1597290"/>
          </a:xfrm>
          <a:prstGeom prst="rect">
            <a:avLst/>
          </a:prstGeom>
        </p:spPr>
      </p:pic>
      <p:pic>
        <p:nvPicPr>
          <p:cNvPr id="5" name="Picture 4"/>
          <p:cNvPicPr>
            <a:picLocks noChangeAspect="1"/>
          </p:cNvPicPr>
          <p:nvPr/>
        </p:nvPicPr>
        <p:blipFill>
          <a:blip r:embed="rId4" cstate="print"/>
          <a:stretch>
            <a:fillRect/>
          </a:stretch>
        </p:blipFill>
        <p:spPr>
          <a:xfrm>
            <a:off x="245660" y="4895050"/>
            <a:ext cx="8675360" cy="1926503"/>
          </a:xfrm>
          <a:prstGeom prst="rect">
            <a:avLst/>
          </a:prstGeom>
        </p:spPr>
      </p:pic>
      <p:sp>
        <p:nvSpPr>
          <p:cNvPr id="6" name="Rectangle 5"/>
          <p:cNvSpPr/>
          <p:nvPr/>
        </p:nvSpPr>
        <p:spPr>
          <a:xfrm>
            <a:off x="3166280" y="5059657"/>
            <a:ext cx="5281683" cy="830997"/>
          </a:xfrm>
          <a:prstGeom prst="rect">
            <a:avLst/>
          </a:prstGeom>
        </p:spPr>
        <p:txBody>
          <a:bodyPr wrap="square">
            <a:spAutoFit/>
          </a:bodyPr>
          <a:lstStyle/>
          <a:p>
            <a:r>
              <a:rPr lang="en-US" sz="1600" dirty="0"/>
              <a:t>Duration of Model is scheduled for three years:</a:t>
            </a:r>
          </a:p>
          <a:p>
            <a:r>
              <a:rPr lang="en-US" sz="1600" dirty="0"/>
              <a:t>•	Model 1:  April 2013 to present</a:t>
            </a:r>
          </a:p>
          <a:p>
            <a:r>
              <a:rPr lang="en-US" sz="1600" dirty="0"/>
              <a:t>•	Models 2, 3 4:  October 2013 to present</a:t>
            </a:r>
          </a:p>
        </p:txBody>
      </p:sp>
    </p:spTree>
    <p:extLst>
      <p:ext uri="{BB962C8B-B14F-4D97-AF65-F5344CB8AC3E}">
        <p14:creationId xmlns="" xmlns:p14="http://schemas.microsoft.com/office/powerpoint/2010/main" val="828021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stretch>
            <a:fillRect/>
          </a:stretch>
        </p:blipFill>
        <p:spPr>
          <a:xfrm>
            <a:off x="6758209" y="1801504"/>
            <a:ext cx="2096620" cy="4297363"/>
          </a:xfrm>
          <a:prstGeom prst="rect">
            <a:avLst/>
          </a:prstGeom>
        </p:spPr>
      </p:pic>
      <p:sp>
        <p:nvSpPr>
          <p:cNvPr id="3" name="Title 2"/>
          <p:cNvSpPr>
            <a:spLocks noGrp="1"/>
          </p:cNvSpPr>
          <p:nvPr>
            <p:ph type="title"/>
          </p:nvPr>
        </p:nvSpPr>
        <p:spPr/>
        <p:txBody>
          <a:bodyPr/>
          <a:lstStyle/>
          <a:p>
            <a:pPr algn="l"/>
            <a:r>
              <a:rPr lang="en-US" dirty="0" smtClean="0"/>
              <a:t>Oncology Care Model</a:t>
            </a:r>
            <a:endParaRPr lang="en-US" dirty="0"/>
          </a:p>
        </p:txBody>
      </p:sp>
      <p:pic>
        <p:nvPicPr>
          <p:cNvPr id="5" name="Picture 4"/>
          <p:cNvPicPr>
            <a:picLocks noChangeAspect="1"/>
          </p:cNvPicPr>
          <p:nvPr/>
        </p:nvPicPr>
        <p:blipFill>
          <a:blip r:embed="rId4" cstate="print"/>
          <a:stretch>
            <a:fillRect/>
          </a:stretch>
        </p:blipFill>
        <p:spPr>
          <a:xfrm>
            <a:off x="261007" y="1801504"/>
            <a:ext cx="5919729" cy="847417"/>
          </a:xfrm>
          <a:prstGeom prst="rect">
            <a:avLst/>
          </a:prstGeom>
        </p:spPr>
      </p:pic>
      <p:pic>
        <p:nvPicPr>
          <p:cNvPr id="6" name="Picture 5"/>
          <p:cNvPicPr>
            <a:picLocks noChangeAspect="1"/>
          </p:cNvPicPr>
          <p:nvPr/>
        </p:nvPicPr>
        <p:blipFill>
          <a:blip r:embed="rId5" cstate="print"/>
          <a:stretch>
            <a:fillRect/>
          </a:stretch>
        </p:blipFill>
        <p:spPr>
          <a:xfrm>
            <a:off x="279297" y="2731329"/>
            <a:ext cx="5901439" cy="542591"/>
          </a:xfrm>
          <a:prstGeom prst="rect">
            <a:avLst/>
          </a:prstGeom>
        </p:spPr>
      </p:pic>
      <p:pic>
        <p:nvPicPr>
          <p:cNvPr id="7" name="Picture 6"/>
          <p:cNvPicPr>
            <a:picLocks noChangeAspect="1"/>
          </p:cNvPicPr>
          <p:nvPr/>
        </p:nvPicPr>
        <p:blipFill>
          <a:blip r:embed="rId6" cstate="print"/>
          <a:stretch>
            <a:fillRect/>
          </a:stretch>
        </p:blipFill>
        <p:spPr>
          <a:xfrm>
            <a:off x="261007" y="3273920"/>
            <a:ext cx="5919729" cy="1152244"/>
          </a:xfrm>
          <a:prstGeom prst="rect">
            <a:avLst/>
          </a:prstGeom>
        </p:spPr>
      </p:pic>
      <p:pic>
        <p:nvPicPr>
          <p:cNvPr id="8" name="Picture 7"/>
          <p:cNvPicPr>
            <a:picLocks noChangeAspect="1"/>
          </p:cNvPicPr>
          <p:nvPr/>
        </p:nvPicPr>
        <p:blipFill>
          <a:blip r:embed="rId7" cstate="print"/>
          <a:stretch>
            <a:fillRect/>
          </a:stretch>
        </p:blipFill>
        <p:spPr>
          <a:xfrm>
            <a:off x="279297" y="4328979"/>
            <a:ext cx="5913633" cy="2103302"/>
          </a:xfrm>
          <a:prstGeom prst="rect">
            <a:avLst/>
          </a:prstGeom>
        </p:spPr>
      </p:pic>
    </p:spTree>
    <p:extLst>
      <p:ext uri="{BB962C8B-B14F-4D97-AF65-F5344CB8AC3E}">
        <p14:creationId xmlns="" xmlns:p14="http://schemas.microsoft.com/office/powerpoint/2010/main" val="30205497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447800"/>
          </a:xfrm>
        </p:spPr>
        <p:txBody>
          <a:bodyPr/>
          <a:lstStyle/>
          <a:p>
            <a:pPr algn="l"/>
            <a:r>
              <a:rPr lang="en-US" sz="3600" dirty="0"/>
              <a:t>Comprehensive Care for Joint Replacement</a:t>
            </a:r>
            <a:r>
              <a:rPr lang="en-US" dirty="0"/>
              <a:t/>
            </a:r>
            <a:br>
              <a:rPr lang="en-US" dirty="0"/>
            </a:br>
            <a:endParaRPr lang="en-US" dirty="0"/>
          </a:p>
        </p:txBody>
      </p:sp>
      <p:sp>
        <p:nvSpPr>
          <p:cNvPr id="5" name="Content Placeholder 4"/>
          <p:cNvSpPr>
            <a:spLocks noGrp="1"/>
          </p:cNvSpPr>
          <p:nvPr>
            <p:ph idx="1"/>
          </p:nvPr>
        </p:nvSpPr>
        <p:spPr>
          <a:xfrm>
            <a:off x="324134" y="1692322"/>
            <a:ext cx="8495732" cy="4749421"/>
          </a:xfrm>
        </p:spPr>
        <p:txBody>
          <a:bodyPr>
            <a:normAutofit fontScale="92500" lnSpcReduction="10000"/>
          </a:bodyPr>
          <a:lstStyle/>
          <a:p>
            <a:r>
              <a:rPr lang="en-US" sz="2800" dirty="0" smtClean="0"/>
              <a:t>CJR model holds participant hospitals financially accountable for the quality and cost of a CJR episode of care and incentivizes increased coordination of care among hospitals, physicians, and post-acute care providers</a:t>
            </a:r>
          </a:p>
          <a:p>
            <a:pPr lvl="1"/>
            <a:r>
              <a:rPr lang="en-US" sz="2400" dirty="0" smtClean="0"/>
              <a:t>CMS has implemented the CJR model in 67 geographic areas</a:t>
            </a:r>
          </a:p>
          <a:p>
            <a:pPr lvl="1"/>
            <a:r>
              <a:rPr lang="en-US" sz="2400" dirty="0" smtClean="0"/>
              <a:t>Acute care hospitals will receive retrospective bundled payments for episodes of care for lower extremity joint replacement or reattachment of a lower extremity (collectively referred to as LEJR)</a:t>
            </a:r>
          </a:p>
          <a:p>
            <a:pPr lvl="1"/>
            <a:r>
              <a:rPr lang="en-US" sz="2400" dirty="0" smtClean="0"/>
              <a:t>MS-DRG 469 or 470</a:t>
            </a:r>
          </a:p>
          <a:p>
            <a:pPr lvl="1"/>
            <a:r>
              <a:rPr lang="en-US" sz="2400" dirty="0" smtClean="0"/>
              <a:t>First </a:t>
            </a:r>
            <a:r>
              <a:rPr lang="en-US" sz="2400" dirty="0"/>
              <a:t>performance period for the model will begin on April 1, </a:t>
            </a:r>
            <a:r>
              <a:rPr lang="en-US" sz="2400" dirty="0" smtClean="0"/>
              <a:t>2016</a:t>
            </a:r>
          </a:p>
          <a:p>
            <a:pPr lvl="1"/>
            <a:endParaRPr lang="en-US" sz="2400" dirty="0" smtClean="0"/>
          </a:p>
          <a:p>
            <a:endParaRPr lang="en-US" sz="2800" dirty="0" smtClean="0"/>
          </a:p>
          <a:p>
            <a:endParaRPr lang="en-US" sz="2800" dirty="0" smtClean="0"/>
          </a:p>
          <a:p>
            <a:endParaRPr lang="en-US" dirty="0"/>
          </a:p>
        </p:txBody>
      </p:sp>
    </p:spTree>
    <p:extLst>
      <p:ext uri="{BB962C8B-B14F-4D97-AF65-F5344CB8AC3E}">
        <p14:creationId xmlns="" xmlns:p14="http://schemas.microsoft.com/office/powerpoint/2010/main" val="7268231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mj-lt"/>
              </a:rPr>
              <a:t>DME MAC Jurisdiction A</a:t>
            </a:r>
            <a:endParaRPr lang="en-US" sz="4000" dirty="0">
              <a:latin typeface="+mj-lt"/>
            </a:endParaRPr>
          </a:p>
        </p:txBody>
      </p:sp>
      <p:sp>
        <p:nvSpPr>
          <p:cNvPr id="3" name="Text Placeholder 2"/>
          <p:cNvSpPr>
            <a:spLocks noGrp="1"/>
          </p:cNvSpPr>
          <p:nvPr>
            <p:ph type="body" idx="1"/>
          </p:nvPr>
        </p:nvSpPr>
        <p:spPr>
          <a:xfrm>
            <a:off x="457200" y="1600200"/>
            <a:ext cx="8229600" cy="4961021"/>
          </a:xfrm>
        </p:spPr>
        <p:txBody>
          <a:bodyPr>
            <a:normAutofit/>
          </a:bodyPr>
          <a:lstStyle/>
          <a:p>
            <a:r>
              <a:rPr lang="en-US" sz="2400" dirty="0" err="1" smtClean="0">
                <a:latin typeface="+mj-lt"/>
              </a:rPr>
              <a:t>Noridian</a:t>
            </a:r>
            <a:r>
              <a:rPr lang="en-US" sz="2400" dirty="0" smtClean="0">
                <a:latin typeface="+mj-lt"/>
              </a:rPr>
              <a:t> Healthcare Solutions, LLC (</a:t>
            </a:r>
            <a:r>
              <a:rPr lang="en-US" sz="2400" dirty="0" err="1" smtClean="0">
                <a:latin typeface="+mj-lt"/>
              </a:rPr>
              <a:t>Noridian</a:t>
            </a:r>
            <a:r>
              <a:rPr lang="en-US" sz="2400" dirty="0" smtClean="0">
                <a:latin typeface="+mj-lt"/>
              </a:rPr>
              <a:t>), was awarded the contract for the administration of Medicare Fee-for-Service claims for durable medical equipment, prosthetics, orthotics, and supplies (DMEPOS) in Jurisdiction A.</a:t>
            </a:r>
          </a:p>
          <a:p>
            <a:pPr lvl="1"/>
            <a:r>
              <a:rPr lang="en-US" sz="1900" dirty="0" smtClean="0">
                <a:latin typeface="+mj-lt"/>
              </a:rPr>
              <a:t>The Jurisdiction A DME MAC serves Medicare beneficiaries who reside in the states of Connecticut, Delaware, Maine, Maryland, Massachusetts, New Hampshire, New Jersey, New York, Pennsylvania, Rhode Island, and Vermont, and the District of Columbia. </a:t>
            </a:r>
          </a:p>
          <a:p>
            <a:pPr marL="457200" lvl="1" indent="0">
              <a:buNone/>
            </a:pPr>
            <a:endParaRPr lang="en-US" sz="1900" dirty="0" smtClean="0">
              <a:latin typeface="+mj-lt"/>
            </a:endParaRPr>
          </a:p>
          <a:p>
            <a:r>
              <a:rPr lang="en-US" sz="2400" dirty="0" smtClean="0">
                <a:latin typeface="+mj-lt"/>
              </a:rPr>
              <a:t>Transition from NHIC to </a:t>
            </a:r>
            <a:r>
              <a:rPr lang="en-US" sz="2400" dirty="0" err="1" smtClean="0">
                <a:latin typeface="+mj-lt"/>
              </a:rPr>
              <a:t>Noridian</a:t>
            </a:r>
            <a:r>
              <a:rPr lang="en-US" sz="2400" dirty="0" smtClean="0">
                <a:latin typeface="+mj-lt"/>
              </a:rPr>
              <a:t> Healthcare Solutions, LLC was effective July 1, 2016</a:t>
            </a:r>
          </a:p>
          <a:p>
            <a:r>
              <a:rPr lang="en-US" sz="2400" dirty="0">
                <a:latin typeface="+mj-lt"/>
                <a:hlinkClick r:id="rId3"/>
              </a:rPr>
              <a:t>https://</a:t>
            </a:r>
            <a:r>
              <a:rPr lang="en-US" sz="2400" dirty="0" smtClean="0">
                <a:latin typeface="+mj-lt"/>
                <a:hlinkClick r:id="rId3"/>
              </a:rPr>
              <a:t>med.noridianmedicare.com/web/jadme/contact</a:t>
            </a:r>
            <a:endParaRPr lang="en-US" sz="2400" dirty="0" smtClean="0">
              <a:latin typeface="+mj-lt"/>
            </a:endParaRPr>
          </a:p>
          <a:p>
            <a:endParaRPr lang="en-US" sz="2400" dirty="0" smtClean="0">
              <a:latin typeface="+mj-lt"/>
            </a:endParaRPr>
          </a:p>
          <a:p>
            <a:endParaRPr lang="en-US" sz="2400" dirty="0">
              <a:latin typeface="+mj-lt"/>
            </a:endParaRPr>
          </a:p>
        </p:txBody>
      </p:sp>
    </p:spTree>
    <p:extLst>
      <p:ext uri="{BB962C8B-B14F-4D97-AF65-F5344CB8AC3E}">
        <p14:creationId xmlns="" xmlns:p14="http://schemas.microsoft.com/office/powerpoint/2010/main" val="41882400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Renee Richard</a:t>
            </a:r>
          </a:p>
          <a:p>
            <a:r>
              <a:rPr lang="en-US" dirty="0" smtClean="0"/>
              <a:t>617-565-1256</a:t>
            </a:r>
          </a:p>
          <a:p>
            <a:r>
              <a:rPr lang="en-US" dirty="0" smtClean="0">
                <a:hlinkClick r:id="rId2"/>
              </a:rPr>
              <a:t>Renee.Richard@cms.hhs.gov</a:t>
            </a:r>
            <a:endParaRPr lang="en-US" dirty="0" smtClean="0"/>
          </a:p>
          <a:p>
            <a:endParaRPr lang="en-US" dirty="0"/>
          </a:p>
        </p:txBody>
      </p:sp>
      <p:sp>
        <p:nvSpPr>
          <p:cNvPr id="3" name="Title 2"/>
          <p:cNvSpPr>
            <a:spLocks noGrp="1"/>
          </p:cNvSpPr>
          <p:nvPr>
            <p:ph type="title"/>
          </p:nvPr>
        </p:nvSpPr>
        <p:spPr/>
        <p:txBody>
          <a:bodyPr/>
          <a:lstStyle/>
          <a:p>
            <a:r>
              <a:rPr lang="en-US" dirty="0" smtClean="0">
                <a:solidFill>
                  <a:schemeClr val="tx2"/>
                </a:solidFill>
              </a:rPr>
              <a:t>Thank you</a:t>
            </a:r>
            <a:endParaRPr lang="en-US" dirty="0">
              <a:solidFill>
                <a:schemeClr val="tx2"/>
              </a:solidFill>
            </a:endParaRPr>
          </a:p>
        </p:txBody>
      </p:sp>
    </p:spTree>
    <p:extLst>
      <p:ext uri="{BB962C8B-B14F-4D97-AF65-F5344CB8AC3E}">
        <p14:creationId xmlns="" xmlns:p14="http://schemas.microsoft.com/office/powerpoint/2010/main" val="2392986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CMS Updates</a:t>
            </a:r>
            <a:endParaRPr lang="en-US" dirty="0"/>
          </a:p>
        </p:txBody>
      </p:sp>
      <p:sp>
        <p:nvSpPr>
          <p:cNvPr id="7" name="Text Placeholder 6"/>
          <p:cNvSpPr>
            <a:spLocks noGrp="1"/>
          </p:cNvSpPr>
          <p:nvPr>
            <p:ph type="body" sz="quarter" idx="10"/>
          </p:nvPr>
        </p:nvSpPr>
        <p:spPr>
          <a:xfrm>
            <a:off x="5791200" y="3047999"/>
            <a:ext cx="3124200" cy="994611"/>
          </a:xfrm>
        </p:spPr>
        <p:txBody>
          <a:bodyPr>
            <a:noAutofit/>
          </a:bodyPr>
          <a:lstStyle/>
          <a:p>
            <a:r>
              <a:rPr lang="en-US" sz="4000" dirty="0" smtClean="0"/>
              <a:t>DMEPOS CB R</a:t>
            </a:r>
            <a:r>
              <a:rPr lang="en-US" sz="5400" dirty="0" smtClean="0"/>
              <a:t>2</a:t>
            </a:r>
            <a:r>
              <a:rPr lang="en-US" sz="4000" dirty="0" smtClean="0"/>
              <a:t> </a:t>
            </a:r>
            <a:r>
              <a:rPr lang="en-US" sz="4000" dirty="0" err="1" smtClean="0"/>
              <a:t>Recompete</a:t>
            </a:r>
            <a:endParaRPr lang="en-US" sz="4000" dirty="0"/>
          </a:p>
        </p:txBody>
      </p:sp>
    </p:spTree>
    <p:extLst>
      <p:ext uri="{BB962C8B-B14F-4D97-AF65-F5344CB8AC3E}">
        <p14:creationId xmlns="" xmlns:p14="http://schemas.microsoft.com/office/powerpoint/2010/main" val="618042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2800" dirty="0">
                <a:latin typeface="+mj-lt"/>
              </a:rPr>
              <a:t>The Durable Medical Equipment, Prosthetics, Orthotics, and Supplies (DMEPOS) Competitive Bidding Program</a:t>
            </a:r>
            <a:br>
              <a:rPr lang="en-US" sz="2800" dirty="0">
                <a:latin typeface="+mj-lt"/>
              </a:rPr>
            </a:br>
            <a:endParaRPr lang="en-US" sz="2800" dirty="0">
              <a:latin typeface="+mj-lt"/>
            </a:endParaRPr>
          </a:p>
        </p:txBody>
      </p:sp>
      <p:sp>
        <p:nvSpPr>
          <p:cNvPr id="6" name="Text Placeholder 5"/>
          <p:cNvSpPr>
            <a:spLocks noGrp="1"/>
          </p:cNvSpPr>
          <p:nvPr>
            <p:ph type="body" idx="1"/>
          </p:nvPr>
        </p:nvSpPr>
        <p:spPr>
          <a:xfrm>
            <a:off x="457200" y="1600200"/>
            <a:ext cx="8382000" cy="4931229"/>
          </a:xfrm>
        </p:spPr>
        <p:txBody>
          <a:bodyPr>
            <a:normAutofit fontScale="92500" lnSpcReduction="10000"/>
          </a:bodyPr>
          <a:lstStyle/>
          <a:p>
            <a:r>
              <a:rPr lang="en-US" sz="3000" dirty="0">
                <a:latin typeface="+mj-lt"/>
              </a:rPr>
              <a:t>Competitive Bidding—A Better Way to </a:t>
            </a:r>
            <a:r>
              <a:rPr lang="en-US" sz="3000" dirty="0" smtClean="0">
                <a:latin typeface="+mj-lt"/>
              </a:rPr>
              <a:t>Pay</a:t>
            </a:r>
          </a:p>
          <a:p>
            <a:pPr lvl="1">
              <a:lnSpc>
                <a:spcPct val="110000"/>
              </a:lnSpc>
            </a:pPr>
            <a:r>
              <a:rPr lang="en-US" sz="2200" dirty="0">
                <a:latin typeface="+mj-lt"/>
              </a:rPr>
              <a:t>Started in January 2011 for certain durable medical equipment, prosthetics, orthotics, and supplies (DMEPOS) in 9 areas of the country (Round 1)</a:t>
            </a:r>
          </a:p>
          <a:p>
            <a:pPr>
              <a:lnSpc>
                <a:spcPct val="110000"/>
              </a:lnSpc>
            </a:pPr>
            <a:r>
              <a:rPr lang="en-US" sz="2600" dirty="0">
                <a:latin typeface="+mj-lt"/>
              </a:rPr>
              <a:t>In July 2013 </a:t>
            </a:r>
          </a:p>
          <a:p>
            <a:pPr lvl="1">
              <a:lnSpc>
                <a:spcPct val="110000"/>
              </a:lnSpc>
            </a:pPr>
            <a:r>
              <a:rPr lang="en-US" sz="2100" dirty="0">
                <a:latin typeface="+mj-lt"/>
              </a:rPr>
              <a:t>The program expanded to more areas (Round 2)</a:t>
            </a:r>
          </a:p>
          <a:p>
            <a:pPr lvl="1">
              <a:lnSpc>
                <a:spcPct val="110000"/>
              </a:lnSpc>
            </a:pPr>
            <a:r>
              <a:rPr lang="en-US" sz="2100" dirty="0">
                <a:latin typeface="+mj-lt"/>
              </a:rPr>
              <a:t>The National Mail-Order Program was implemented</a:t>
            </a:r>
          </a:p>
          <a:p>
            <a:pPr marL="365760" lvl="1">
              <a:lnSpc>
                <a:spcPct val="110000"/>
              </a:lnSpc>
              <a:buFont typeface="Wingdings" pitchFamily="2" charset="2"/>
              <a:buChar char="§"/>
            </a:pPr>
            <a:r>
              <a:rPr lang="en-US" sz="3000" dirty="0">
                <a:latin typeface="+mj-lt"/>
              </a:rPr>
              <a:t>Limits fraud and abuse in the Medicare program</a:t>
            </a:r>
          </a:p>
          <a:p>
            <a:pPr>
              <a:lnSpc>
                <a:spcPct val="110000"/>
              </a:lnSpc>
            </a:pPr>
            <a:r>
              <a:rPr lang="en-US" sz="3000" dirty="0">
                <a:latin typeface="+mj-lt"/>
              </a:rPr>
              <a:t>The Competitive Bidding Program helps people with Medicare</a:t>
            </a:r>
          </a:p>
          <a:p>
            <a:pPr lvl="1">
              <a:lnSpc>
                <a:spcPct val="110000"/>
              </a:lnSpc>
            </a:pPr>
            <a:r>
              <a:rPr lang="en-US" sz="2200" dirty="0">
                <a:latin typeface="+mj-lt"/>
              </a:rPr>
              <a:t>Save money</a:t>
            </a:r>
          </a:p>
          <a:p>
            <a:pPr lvl="1">
              <a:lnSpc>
                <a:spcPct val="110000"/>
              </a:lnSpc>
            </a:pPr>
            <a:r>
              <a:rPr lang="en-US" sz="2200" dirty="0">
                <a:latin typeface="+mj-lt"/>
              </a:rPr>
              <a:t>Get quality equipment, supplies, and services</a:t>
            </a:r>
          </a:p>
          <a:p>
            <a:endParaRPr lang="en-US" dirty="0"/>
          </a:p>
        </p:txBody>
      </p:sp>
    </p:spTree>
    <p:extLst>
      <p:ext uri="{BB962C8B-B14F-4D97-AF65-F5344CB8AC3E}">
        <p14:creationId xmlns="" xmlns:p14="http://schemas.microsoft.com/office/powerpoint/2010/main" val="725831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mj-lt"/>
              </a:rPr>
              <a:t>The Competitive Bidding Program</a:t>
            </a:r>
            <a:br>
              <a:rPr lang="en-US" sz="4000" dirty="0">
                <a:latin typeface="+mj-lt"/>
              </a:rPr>
            </a:br>
            <a:endParaRPr lang="en-US" sz="4000" dirty="0">
              <a:latin typeface="+mj-lt"/>
            </a:endParaRPr>
          </a:p>
        </p:txBody>
      </p:sp>
      <p:sp>
        <p:nvSpPr>
          <p:cNvPr id="3" name="Text Placeholder 2"/>
          <p:cNvSpPr>
            <a:spLocks noGrp="1"/>
          </p:cNvSpPr>
          <p:nvPr>
            <p:ph type="body" idx="1"/>
          </p:nvPr>
        </p:nvSpPr>
        <p:spPr/>
        <p:txBody>
          <a:bodyPr>
            <a:normAutofit/>
          </a:bodyPr>
          <a:lstStyle/>
          <a:p>
            <a:pPr>
              <a:lnSpc>
                <a:spcPct val="120000"/>
              </a:lnSpc>
              <a:defRPr/>
            </a:pPr>
            <a:r>
              <a:rPr lang="en-US" sz="2600" dirty="0">
                <a:latin typeface="+mj-lt"/>
              </a:rPr>
              <a:t>Suppliers submitted bids to provide certain DMEPOS at lower prices than Medicare was paying</a:t>
            </a:r>
          </a:p>
          <a:p>
            <a:pPr>
              <a:lnSpc>
                <a:spcPct val="120000"/>
              </a:lnSpc>
              <a:defRPr/>
            </a:pPr>
            <a:r>
              <a:rPr lang="en-US" sz="2600" dirty="0">
                <a:latin typeface="+mj-lt"/>
              </a:rPr>
              <a:t>Contracts are awarded to winning suppliers to sell/rent DMEPOS </a:t>
            </a:r>
          </a:p>
          <a:p>
            <a:pPr>
              <a:lnSpc>
                <a:spcPct val="120000"/>
              </a:lnSpc>
              <a:defRPr/>
            </a:pPr>
            <a:r>
              <a:rPr lang="en-US" sz="2600" dirty="0">
                <a:latin typeface="+mj-lt"/>
              </a:rPr>
              <a:t>Amount Medicare pays for DMEPOS is based on bids</a:t>
            </a:r>
          </a:p>
          <a:p>
            <a:pPr lvl="1">
              <a:lnSpc>
                <a:spcPct val="120000"/>
              </a:lnSpc>
              <a:defRPr/>
            </a:pPr>
            <a:r>
              <a:rPr lang="en-US" sz="2000" dirty="0">
                <a:latin typeface="+mj-lt"/>
              </a:rPr>
              <a:t>When Medicare pays less, the 20%</a:t>
            </a:r>
            <a:r>
              <a:rPr lang="en-US" sz="2000" dirty="0">
                <a:solidFill>
                  <a:srgbClr val="FF0000"/>
                </a:solidFill>
                <a:latin typeface="+mj-lt"/>
              </a:rPr>
              <a:t> </a:t>
            </a:r>
            <a:r>
              <a:rPr lang="en-US" sz="2000" dirty="0">
                <a:latin typeface="+mj-lt"/>
              </a:rPr>
              <a:t>coinsurance is less</a:t>
            </a:r>
          </a:p>
          <a:p>
            <a:pPr>
              <a:lnSpc>
                <a:spcPct val="120000"/>
              </a:lnSpc>
              <a:defRPr/>
            </a:pPr>
            <a:r>
              <a:rPr lang="en-US" sz="2600" dirty="0">
                <a:latin typeface="+mj-lt"/>
              </a:rPr>
              <a:t>Contract suppliers must</a:t>
            </a:r>
          </a:p>
          <a:p>
            <a:pPr lvl="1">
              <a:lnSpc>
                <a:spcPct val="120000"/>
              </a:lnSpc>
              <a:defRPr/>
            </a:pPr>
            <a:r>
              <a:rPr lang="en-US" sz="2000" dirty="0">
                <a:latin typeface="+mj-lt"/>
              </a:rPr>
              <a:t>Meet eligibility, quality, and financial standards</a:t>
            </a:r>
          </a:p>
          <a:p>
            <a:pPr lvl="1">
              <a:lnSpc>
                <a:spcPct val="120000"/>
              </a:lnSpc>
              <a:defRPr/>
            </a:pPr>
            <a:r>
              <a:rPr lang="en-US" sz="2000" dirty="0">
                <a:latin typeface="+mj-lt"/>
              </a:rPr>
              <a:t>Be accredited by an independent organization</a:t>
            </a:r>
          </a:p>
          <a:p>
            <a:endParaRPr lang="en-US" dirty="0"/>
          </a:p>
        </p:txBody>
      </p:sp>
    </p:spTree>
    <p:extLst>
      <p:ext uri="{BB962C8B-B14F-4D97-AF65-F5344CB8AC3E}">
        <p14:creationId xmlns="" xmlns:p14="http://schemas.microsoft.com/office/powerpoint/2010/main" val="1894170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Round 2 </a:t>
            </a:r>
            <a:r>
              <a:rPr lang="en-US" sz="3600" dirty="0" err="1">
                <a:latin typeface="+mj-lt"/>
              </a:rPr>
              <a:t>Recompete</a:t>
            </a:r>
            <a:r>
              <a:rPr lang="en-US" sz="3600" dirty="0">
                <a:latin typeface="+mj-lt"/>
              </a:rPr>
              <a:t> &amp; National </a:t>
            </a:r>
            <a:br>
              <a:rPr lang="en-US" sz="3600" dirty="0">
                <a:latin typeface="+mj-lt"/>
              </a:rPr>
            </a:br>
            <a:r>
              <a:rPr lang="en-US" sz="3600" dirty="0">
                <a:latin typeface="+mj-lt"/>
              </a:rPr>
              <a:t>Mail-Order </a:t>
            </a:r>
            <a:r>
              <a:rPr lang="en-US" sz="3600" dirty="0" err="1">
                <a:latin typeface="+mj-lt"/>
              </a:rPr>
              <a:t>Recompete</a:t>
            </a:r>
            <a:endParaRPr lang="en-US" sz="3600" dirty="0">
              <a:latin typeface="+mj-lt"/>
            </a:endParaRPr>
          </a:p>
        </p:txBody>
      </p:sp>
      <p:sp>
        <p:nvSpPr>
          <p:cNvPr id="3" name="Text Placeholder 2"/>
          <p:cNvSpPr>
            <a:spLocks noGrp="1"/>
          </p:cNvSpPr>
          <p:nvPr>
            <p:ph type="body" idx="1"/>
          </p:nvPr>
        </p:nvSpPr>
        <p:spPr/>
        <p:txBody>
          <a:bodyPr>
            <a:normAutofit lnSpcReduction="10000"/>
          </a:bodyPr>
          <a:lstStyle/>
          <a:p>
            <a:r>
              <a:rPr lang="en-US" sz="2800" dirty="0">
                <a:latin typeface="+mj-lt"/>
              </a:rPr>
              <a:t>Round 2 and National Mail-Order Program</a:t>
            </a:r>
          </a:p>
          <a:p>
            <a:pPr lvl="1"/>
            <a:r>
              <a:rPr lang="en-US" sz="2000" dirty="0">
                <a:latin typeface="+mj-lt"/>
              </a:rPr>
              <a:t>Contract periods expires on June 30, 2016</a:t>
            </a:r>
          </a:p>
          <a:p>
            <a:endParaRPr lang="en-US" sz="2800" dirty="0" smtClean="0">
              <a:latin typeface="+mj-lt"/>
            </a:endParaRPr>
          </a:p>
          <a:p>
            <a:r>
              <a:rPr lang="en-US" sz="2800" dirty="0" smtClean="0">
                <a:latin typeface="+mj-lt"/>
              </a:rPr>
              <a:t>Round </a:t>
            </a:r>
            <a:r>
              <a:rPr lang="en-US" sz="2800" dirty="0">
                <a:latin typeface="+mj-lt"/>
              </a:rPr>
              <a:t>2 </a:t>
            </a:r>
            <a:r>
              <a:rPr lang="en-US" sz="2800" dirty="0" err="1">
                <a:latin typeface="+mj-lt"/>
              </a:rPr>
              <a:t>Recompete</a:t>
            </a:r>
            <a:r>
              <a:rPr lang="en-US" sz="2800" dirty="0">
                <a:latin typeface="+mj-lt"/>
              </a:rPr>
              <a:t> and the national mail-order </a:t>
            </a:r>
            <a:r>
              <a:rPr lang="en-US" sz="2800" dirty="0" err="1">
                <a:latin typeface="+mj-lt"/>
              </a:rPr>
              <a:t>recompete</a:t>
            </a:r>
            <a:r>
              <a:rPr lang="en-US" sz="2800" dirty="0">
                <a:latin typeface="+mj-lt"/>
              </a:rPr>
              <a:t> contracts </a:t>
            </a:r>
          </a:p>
          <a:p>
            <a:pPr lvl="1"/>
            <a:r>
              <a:rPr lang="en-US" sz="2000" dirty="0">
                <a:latin typeface="+mj-lt"/>
              </a:rPr>
              <a:t>Become effective on July 1, 2016 </a:t>
            </a:r>
          </a:p>
          <a:p>
            <a:pPr lvl="1"/>
            <a:r>
              <a:rPr lang="en-US" sz="2000" dirty="0">
                <a:latin typeface="+mj-lt"/>
              </a:rPr>
              <a:t>Expire on December 31, </a:t>
            </a:r>
            <a:r>
              <a:rPr lang="en-US" sz="2000" dirty="0" smtClean="0">
                <a:latin typeface="+mj-lt"/>
              </a:rPr>
              <a:t>2018</a:t>
            </a:r>
          </a:p>
          <a:p>
            <a:pPr lvl="1"/>
            <a:endParaRPr lang="en-US" sz="2000" dirty="0">
              <a:latin typeface="+mj-lt"/>
            </a:endParaRPr>
          </a:p>
          <a:p>
            <a:pPr lvl="1"/>
            <a:endParaRPr lang="en-US" sz="2000" dirty="0">
              <a:latin typeface="+mj-lt"/>
            </a:endParaRPr>
          </a:p>
          <a:p>
            <a:r>
              <a:rPr lang="en-US" sz="2800" dirty="0">
                <a:latin typeface="+mj-lt"/>
              </a:rPr>
              <a:t>In most cases, only contract suppliers can provide competitively bid DMEPOS</a:t>
            </a:r>
          </a:p>
          <a:p>
            <a:endParaRPr lang="en-US" dirty="0"/>
          </a:p>
        </p:txBody>
      </p:sp>
    </p:spTree>
    <p:extLst>
      <p:ext uri="{BB962C8B-B14F-4D97-AF65-F5344CB8AC3E}">
        <p14:creationId xmlns="" xmlns:p14="http://schemas.microsoft.com/office/powerpoint/2010/main" val="3881738991"/>
      </p:ext>
    </p:extLst>
  </p:cSld>
  <p:clrMapOvr>
    <a:masterClrMapping/>
  </p:clrMapOvr>
  <p:timing>
    <p:tnLst>
      <p:par>
        <p:cTn id="1" dur="indefinite" restart="never" nodeType="tmRoot"/>
      </p:par>
    </p:tnLst>
  </p:timing>
</p:sld>
</file>

<file path=ppt/theme/theme1.xml><?xml version="1.0" encoding="utf-8"?>
<a:theme xmlns:a="http://schemas.openxmlformats.org/drawingml/2006/main" name="CMS_template">
  <a:themeElements>
    <a:clrScheme name="CMS">
      <a:dk1>
        <a:sysClr val="windowText" lastClr="000000"/>
      </a:dk1>
      <a:lt1>
        <a:sysClr val="window" lastClr="FFFFFF"/>
      </a:lt1>
      <a:dk2>
        <a:srgbClr val="1F497D"/>
      </a:dk2>
      <a:lt2>
        <a:srgbClr val="6B94C7"/>
      </a:lt2>
      <a:accent1>
        <a:srgbClr val="2F527D"/>
      </a:accent1>
      <a:accent2>
        <a:srgbClr val="FAD94C"/>
      </a:accent2>
      <a:accent3>
        <a:srgbClr val="C0C0C0"/>
      </a:accent3>
      <a:accent4>
        <a:srgbClr val="FDF699"/>
      </a:accent4>
      <a:accent5>
        <a:srgbClr val="72A3C4"/>
      </a:accent5>
      <a:accent6>
        <a:srgbClr val="5C5C5C"/>
      </a:accent6>
      <a:hlink>
        <a:srgbClr val="000000"/>
      </a:hlink>
      <a:folHlink>
        <a:srgbClr val="00000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12777</TotalTime>
  <Words>2787</Words>
  <Application>Microsoft Office PowerPoint</Application>
  <PresentationFormat>On-screen Show (4:3)</PresentationFormat>
  <Paragraphs>315</Paragraphs>
  <Slides>50</Slides>
  <Notes>49</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CMS_template</vt:lpstr>
      <vt:lpstr>CMS Updates </vt:lpstr>
      <vt:lpstr>Updates</vt:lpstr>
      <vt:lpstr>ICD-10 Update</vt:lpstr>
      <vt:lpstr>Durable Medical Equipment, Prosthetics/Orthotics &amp; Supplies </vt:lpstr>
      <vt:lpstr>DME MAC Jurisdiction A</vt:lpstr>
      <vt:lpstr>CMS Updates</vt:lpstr>
      <vt:lpstr>The Durable Medical Equipment, Prosthetics, Orthotics, and Supplies (DMEPOS) Competitive Bidding Program </vt:lpstr>
      <vt:lpstr>The Competitive Bidding Program </vt:lpstr>
      <vt:lpstr>Round 2 Recompete &amp; National  Mail-Order Recompete</vt:lpstr>
      <vt:lpstr>Round 2 Recompete Products 7/1/16-12/31/18</vt:lpstr>
      <vt:lpstr>Partial Hospitalization Program (PHP)</vt:lpstr>
      <vt:lpstr>MLM SE1607</vt:lpstr>
      <vt:lpstr>PHP 20 Hours Per Week Editing</vt:lpstr>
      <vt:lpstr>Partial Hospitalization Program (PHP) Rate Setting </vt:lpstr>
      <vt:lpstr>Modifier JW</vt:lpstr>
      <vt:lpstr>JW Modifier: Drug amount discarded/not               administered to any patient </vt:lpstr>
      <vt:lpstr>Medicare Program JW Modifier: Drug/Biological Amount Discarded/Not Administered To Any Patient                  Frequently Asked Questions</vt:lpstr>
      <vt:lpstr>Medicare Part B Payment Policy for Discarded Drugs</vt:lpstr>
      <vt:lpstr>In which settings is the JW modifier required?</vt:lpstr>
      <vt:lpstr>In which settings is the JW modifier required?</vt:lpstr>
      <vt:lpstr>To which drugs does the policy apply? </vt:lpstr>
      <vt:lpstr>Modifier JW</vt:lpstr>
      <vt:lpstr>Additional JW modifier Information</vt:lpstr>
      <vt:lpstr>Additional JW Modifier Information</vt:lpstr>
      <vt:lpstr>JW Modifier Billing Guidelines</vt:lpstr>
      <vt:lpstr>JW Modifier Billing Guidelines</vt:lpstr>
      <vt:lpstr>       MEDICARE ACCESS &amp; CHIP            REAUTHORIZATION ACT of 2015</vt:lpstr>
      <vt:lpstr>Medicare Access and CHIP Reauthorization Act (MACRA) </vt:lpstr>
      <vt:lpstr>Slide 29</vt:lpstr>
      <vt:lpstr> MACRA Goals</vt:lpstr>
      <vt:lpstr>MIPS changes how Medicare links performance           to payment</vt:lpstr>
      <vt:lpstr>Eligible Clinicians</vt:lpstr>
      <vt:lpstr>Slide 33</vt:lpstr>
      <vt:lpstr> Plans for the Quality Payment Program in 2017:  Pick Your Pace </vt:lpstr>
      <vt:lpstr>Plans for the Quality Payment Program in 2017:  Pick Your Pace </vt:lpstr>
      <vt:lpstr>Plans for the Quality Payment Program in 2017:  Pick Your Pace </vt:lpstr>
      <vt:lpstr>More Information about QPP</vt:lpstr>
      <vt:lpstr>Slide 38</vt:lpstr>
      <vt:lpstr>Slide 39</vt:lpstr>
      <vt:lpstr>Goals for Value-Based Payments within the Medicare FFS System</vt:lpstr>
      <vt:lpstr>CMS Innovation and Health Care Delivery System Reform</vt:lpstr>
      <vt:lpstr>Accountable Care Organizations</vt:lpstr>
      <vt:lpstr>Independence at Home (IAH) Demonstration</vt:lpstr>
      <vt:lpstr>Comprehensive ESRD Care</vt:lpstr>
      <vt:lpstr>Comprehensive Primary Care (CPC)</vt:lpstr>
      <vt:lpstr>Next Generation ACO Model</vt:lpstr>
      <vt:lpstr>Bundled Payments for Care Improvement</vt:lpstr>
      <vt:lpstr>Oncology Care Model</vt:lpstr>
      <vt:lpstr>Comprehensive Care for Joint Replacement </vt:lpstr>
      <vt:lpstr>Thank you</vt:lpstr>
    </vt:vector>
  </TitlesOfParts>
  <Company>CMS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CMS</dc:creator>
  <cp:lastModifiedBy>w.coz</cp:lastModifiedBy>
  <cp:revision>638</cp:revision>
  <cp:lastPrinted>2016-09-14T17:41:05Z</cp:lastPrinted>
  <dcterms:created xsi:type="dcterms:W3CDTF">2012-02-10T20:51:24Z</dcterms:created>
  <dcterms:modified xsi:type="dcterms:W3CDTF">2016-09-16T18:55:07Z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