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charts/colors6.xml" ContentType="application/vnd.ms-office.chartcolor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11.xml" ContentType="application/vnd.openxmlformats-officedocument.presentationml.notesSlide+xml"/>
  <Override PartName="/ppt/charts/style7.xml" ContentType="application/vnd.ms-office.chartstyl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0.xml" ContentType="application/vnd.openxmlformats-officedocument.presentationml.notesSlide+xml"/>
  <Override PartName="/ppt/charts/style6.xml" ContentType="application/vnd.ms-office.chartstyle+xml"/>
  <Override PartName="/ppt/charts/style5.xml" ContentType="application/vnd.ms-office.chart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charts/style1.xml" ContentType="application/vnd.ms-office.chart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charts/colors7.xml" ContentType="application/vnd.ms-office.chartcolorstyle+xml"/>
  <Override PartName="/ppt/slides/slide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charts/colors5.xml" ContentType="application/vnd.ms-office.chartcolor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Lst>
  <p:notesMasterIdLst>
    <p:notesMasterId r:id="rId15"/>
  </p:notesMasterIdLst>
  <p:handoutMasterIdLst>
    <p:handoutMasterId r:id="rId16"/>
  </p:handoutMasterIdLst>
  <p:sldIdLst>
    <p:sldId id="482" r:id="rId2"/>
    <p:sldId id="642" r:id="rId3"/>
    <p:sldId id="641" r:id="rId4"/>
    <p:sldId id="638" r:id="rId5"/>
    <p:sldId id="512" r:id="rId6"/>
    <p:sldId id="400" r:id="rId7"/>
    <p:sldId id="618" r:id="rId8"/>
    <p:sldId id="572" r:id="rId9"/>
    <p:sldId id="595" r:id="rId10"/>
    <p:sldId id="596" r:id="rId11"/>
    <p:sldId id="568" r:id="rId12"/>
    <p:sldId id="624" r:id="rId13"/>
    <p:sldId id="64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240" userDrawn="1">
          <p15:clr>
            <a:srgbClr val="A4A3A4"/>
          </p15:clr>
        </p15:guide>
        <p15:guide id="2" orient="horz" pos="1128" userDrawn="1">
          <p15:clr>
            <a:srgbClr val="A4A3A4"/>
          </p15:clr>
        </p15:guide>
        <p15:guide id="3" orient="horz" pos="552" userDrawn="1">
          <p15:clr>
            <a:srgbClr val="A4A3A4"/>
          </p15:clr>
        </p15:guide>
        <p15:guide id="4" orient="horz" pos="2472" userDrawn="1">
          <p15:clr>
            <a:srgbClr val="A4A3A4"/>
          </p15:clr>
        </p15:guide>
        <p15:guide id="5" orient="horz" pos="3939">
          <p15:clr>
            <a:srgbClr val="A4A3A4"/>
          </p15:clr>
        </p15:guide>
        <p15:guide id="6" pos="96" userDrawn="1">
          <p15:clr>
            <a:srgbClr val="A4A3A4"/>
          </p15:clr>
        </p15:guide>
        <p15:guide id="7" pos="5472" userDrawn="1">
          <p15:clr>
            <a:srgbClr val="A4A3A4"/>
          </p15:clr>
        </p15:guide>
        <p15:guide id="10" pos="2880" userDrawn="1">
          <p15:clr>
            <a:srgbClr val="A4A3A4"/>
          </p15:clr>
        </p15:guide>
        <p15:guide id="12" pos="105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is Travis" initials="AT" lastIdx="5" clrIdx="0">
    <p:extLst>
      <p:ext uri="{19B8F6BF-5375-455C-9EA6-DF929625EA0E}">
        <p15:presenceInfo xmlns="" xmlns:p15="http://schemas.microsoft.com/office/powerpoint/2012/main" userId="S-1-5-21-1991516528-409794927-3010460085-75124" providerId="AD"/>
      </p:ext>
    </p:extLst>
  </p:cmAuthor>
  <p:cmAuthor id="2" name="Eric Dahlberg" initials="ED" lastIdx="14" clrIdx="1">
    <p:extLst>
      <p:ext uri="{19B8F6BF-5375-455C-9EA6-DF929625EA0E}">
        <p15:presenceInfo xmlns="" xmlns:p15="http://schemas.microsoft.com/office/powerpoint/2012/main" userId="S-1-5-21-1991516528-409794927-3010460085-861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CDCDC"/>
    <a:srgbClr val="EDEDED"/>
    <a:srgbClr val="DBE8B2"/>
    <a:srgbClr val="592C81"/>
    <a:srgbClr val="EDD0E7"/>
    <a:srgbClr val="C0DAF8"/>
    <a:srgbClr val="44216B"/>
    <a:srgbClr val="3E1952"/>
    <a:srgbClr val="799A3D"/>
    <a:srgbClr val="BCD29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60" autoAdjust="0"/>
    <p:restoredTop sz="82164" autoAdjust="0"/>
  </p:normalViewPr>
  <p:slideViewPr>
    <p:cSldViewPr snapToGrid="0" snapToObjects="1">
      <p:cViewPr varScale="1">
        <p:scale>
          <a:sx n="43" d="100"/>
          <a:sy n="43" d="100"/>
        </p:scale>
        <p:origin x="-1944" y="-108"/>
      </p:cViewPr>
      <p:guideLst>
        <p:guide orient="horz" pos="3240"/>
        <p:guide orient="horz" pos="1128"/>
        <p:guide orient="horz" pos="552"/>
        <p:guide orient="horz" pos="2472"/>
        <p:guide orient="horz" pos="3939"/>
        <p:guide pos="96"/>
        <p:guide pos="5472"/>
        <p:guide pos="2880"/>
        <p:guide pos="1055"/>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edahlberg\Desktop\Eric's%20stuff\PV%202016\PV%20Storyline\Public%20vs%20Private%20(2016-03-07).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edahlberg\Desktop\Eric's%20stuff\PV%202016\PV%20Storyline\Public%20vs%20Private%20(2016-03-07).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Book4"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edahlberg\Desktop\Eric's%20stuff\PV%202016\PV%20Storyline\Public%20vs%20Private%20(2016-03-07).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Century Gothic" panose="020B0502020202020204" pitchFamily="34" charset="0"/>
                <a:ea typeface="+mn-ea"/>
                <a:cs typeface="+mn-cs"/>
              </a:defRPr>
            </a:pPr>
            <a:r>
              <a:rPr lang="en-US" sz="1200" b="1" dirty="0"/>
              <a:t>2016 DAR (days)</a:t>
            </a:r>
          </a:p>
        </c:rich>
      </c:tx>
      <c:layout>
        <c:manualLayout>
          <c:xMode val="edge"/>
          <c:yMode val="edge"/>
          <c:x val="0.32496384085298852"/>
          <c:y val="5.381279925424786E-2"/>
        </c:manualLayout>
      </c:layout>
      <c:spPr>
        <a:noFill/>
        <a:ln>
          <a:noFill/>
        </a:ln>
        <a:effectLst/>
      </c:spPr>
    </c:title>
    <c:plotArea>
      <c:layout/>
      <c:barChart>
        <c:barDir val="col"/>
        <c:grouping val="clustered"/>
        <c:ser>
          <c:idx val="0"/>
          <c:order val="0"/>
          <c:tx>
            <c:strRef>
              <c:f>'Public Private Compare'!$A$2</c:f>
              <c:strCache>
                <c:ptCount val="1"/>
                <c:pt idx="0">
                  <c:v>DAR (days)</c:v>
                </c:pt>
              </c:strCache>
            </c:strRef>
          </c:tx>
          <c:spPr>
            <a:solidFill>
              <a:schemeClr val="accent6"/>
            </a:solidFill>
            <a:ln>
              <a:noFill/>
            </a:ln>
            <a:effectLst/>
          </c:spPr>
          <c:dPt>
            <c:idx val="0"/>
            <c:spPr>
              <a:solidFill>
                <a:schemeClr val="accent1"/>
              </a:solidFill>
              <a:ln>
                <a:noFill/>
              </a:ln>
              <a:effectLst/>
            </c:spPr>
          </c:dPt>
          <c:dPt>
            <c:idx val="3"/>
            <c:spPr>
              <a:solidFill>
                <a:srgbClr val="3E1952"/>
              </a:solidFill>
              <a:ln>
                <a:noFill/>
              </a:ln>
              <a:effectLst/>
            </c:spPr>
          </c:dPt>
          <c:dLbls>
            <c:dLbl>
              <c:idx val="0"/>
              <c:layout/>
              <c:tx>
                <c:rich>
                  <a:bodyPr/>
                  <a:lstStyle/>
                  <a:p>
                    <a:r>
                      <a:rPr lang="en-US" dirty="0" smtClean="0"/>
                      <a:t>25.94</a:t>
                    </a:r>
                    <a:endParaRPr lang="en-US" dirty="0"/>
                  </a:p>
                </c:rich>
              </c:tx>
              <c:showVal val="1"/>
              <c:extLst>
                <c:ext xmlns:c15="http://schemas.microsoft.com/office/drawing/2012/chart" uri="{CE6537A1-D6FC-4f65-9D91-7224C49458BB}">
                  <c15:layout/>
                </c:ext>
              </c:extLst>
            </c:dLbl>
            <c:dLbl>
              <c:idx val="1"/>
              <c:layout/>
              <c:tx>
                <c:rich>
                  <a:bodyPr/>
                  <a:lstStyle/>
                  <a:p>
                    <a:r>
                      <a:rPr lang="en-US" dirty="0" smtClean="0"/>
                      <a:t>36.47</a:t>
                    </a:r>
                    <a:endParaRPr lang="en-US" dirty="0"/>
                  </a:p>
                </c:rich>
              </c:tx>
              <c:showVal val="1"/>
              <c:extLst>
                <c:ext xmlns:c15="http://schemas.microsoft.com/office/drawing/2012/chart" uri="{CE6537A1-D6FC-4f65-9D91-7224C49458BB}">
                  <c15:layout/>
                </c:ext>
              </c:extLst>
            </c:dLbl>
            <c:dLbl>
              <c:idx val="2"/>
              <c:layout/>
              <c:tx>
                <c:rich>
                  <a:bodyPr/>
                  <a:lstStyle/>
                  <a:p>
                    <a:r>
                      <a:rPr lang="en-US" dirty="0" smtClean="0"/>
                      <a:t>28.37</a:t>
                    </a:r>
                    <a:endParaRPr lang="en-US" dirty="0"/>
                  </a:p>
                </c:rich>
              </c:tx>
              <c:showVal val="1"/>
              <c:extLst>
                <c:ext xmlns:c15="http://schemas.microsoft.com/office/drawing/2012/chart" uri="{CE6537A1-D6FC-4f65-9D91-7224C49458BB}">
                  <c15:layout/>
                </c:ext>
              </c:extLst>
            </c:dLbl>
            <c:dLbl>
              <c:idx val="3"/>
              <c:layout/>
              <c:tx>
                <c:rich>
                  <a:bodyPr/>
                  <a:lstStyle/>
                  <a:p>
                    <a:r>
                      <a:rPr lang="en-US" dirty="0" smtClean="0"/>
                      <a:t>46.12</a:t>
                    </a:r>
                    <a:endParaRPr lang="en-US" dirty="0"/>
                  </a:p>
                </c:rich>
              </c:tx>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'Public Private Compare'!$B$1:$E$1</c:f>
              <c:strCache>
                <c:ptCount val="4"/>
                <c:pt idx="0">
                  <c:v>Blues</c:v>
                </c:pt>
                <c:pt idx="1">
                  <c:v>Commercial</c:v>
                </c:pt>
                <c:pt idx="2">
                  <c:v>Medicare</c:v>
                </c:pt>
                <c:pt idx="3">
                  <c:v>Medicaid</c:v>
                </c:pt>
              </c:strCache>
            </c:strRef>
          </c:cat>
          <c:val>
            <c:numRef>
              <c:f>'Public Private Compare'!$B$2:$E$2</c:f>
              <c:numCache>
                <c:formatCode>0.000</c:formatCode>
                <c:ptCount val="4"/>
                <c:pt idx="0">
                  <c:v>25.935294117647047</c:v>
                </c:pt>
                <c:pt idx="1">
                  <c:v>36.465277777777779</c:v>
                </c:pt>
                <c:pt idx="2">
                  <c:v>28.367499999999989</c:v>
                </c:pt>
                <c:pt idx="3">
                  <c:v>46.117647058823508</c:v>
                </c:pt>
              </c:numCache>
            </c:numRef>
          </c:val>
        </c:ser>
        <c:gapWidth val="219"/>
        <c:overlap val="-27"/>
        <c:axId val="97367936"/>
        <c:axId val="93991680"/>
      </c:barChart>
      <c:catAx>
        <c:axId val="9736793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3991680"/>
        <c:crosses val="autoZero"/>
        <c:auto val="1"/>
        <c:lblAlgn val="ctr"/>
        <c:lblOffset val="100"/>
      </c:catAx>
      <c:valAx>
        <c:axId val="93991680"/>
        <c:scaling>
          <c:orientation val="minMax"/>
        </c:scaling>
        <c:delete val="1"/>
        <c:axPos val="l"/>
        <c:numFmt formatCode="0.000" sourceLinked="1"/>
        <c:majorTickMark val="none"/>
        <c:tickLblPos val="none"/>
        <c:crossAx val="97367936"/>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Century Gothic" panose="020B0502020202020204" pitchFamily="34" charset="0"/>
                <a:ea typeface="+mn-ea"/>
                <a:cs typeface="+mn-cs"/>
              </a:defRPr>
            </a:pPr>
            <a:r>
              <a:rPr lang="en-US" sz="1200" b="1" dirty="0"/>
              <a:t>2016 FPR</a:t>
            </a:r>
          </a:p>
        </c:rich>
      </c:tx>
      <c:layout>
        <c:manualLayout>
          <c:xMode val="edge"/>
          <c:yMode val="edge"/>
          <c:x val="0.40512413248666934"/>
          <c:y val="5.3812799254247853E-2"/>
        </c:manualLayout>
      </c:layout>
      <c:spPr>
        <a:noFill/>
        <a:ln>
          <a:noFill/>
        </a:ln>
        <a:effectLst/>
      </c:spPr>
    </c:title>
    <c:plotArea>
      <c:layout/>
      <c:barChart>
        <c:barDir val="col"/>
        <c:grouping val="clustered"/>
        <c:ser>
          <c:idx val="0"/>
          <c:order val="0"/>
          <c:tx>
            <c:strRef>
              <c:f>'Public Private Compare'!$A$3</c:f>
              <c:strCache>
                <c:ptCount val="1"/>
                <c:pt idx="0">
                  <c:v>FPR</c:v>
                </c:pt>
              </c:strCache>
            </c:strRef>
          </c:tx>
          <c:spPr>
            <a:solidFill>
              <a:srgbClr val="44216B"/>
            </a:solidFill>
            <a:ln>
              <a:noFill/>
            </a:ln>
            <a:effectLst/>
          </c:spPr>
          <c:dPt>
            <c:idx val="2"/>
            <c:spPr>
              <a:solidFill>
                <a:schemeClr val="accent1"/>
              </a:solidFill>
              <a:ln>
                <a:noFill/>
              </a:ln>
              <a:effectLst/>
            </c:spPr>
          </c:dPt>
          <c:dLbls>
            <c:dLbl>
              <c:idx val="0"/>
              <c:layout/>
              <c:tx>
                <c:rich>
                  <a:bodyPr/>
                  <a:lstStyle/>
                  <a:p>
                    <a:r>
                      <a:rPr lang="en-US" dirty="0" smtClean="0"/>
                      <a:t>94.8%</a:t>
                    </a:r>
                    <a:endParaRPr lang="en-US" dirty="0"/>
                  </a:p>
                </c:rich>
              </c:tx>
              <c:showVal val="1"/>
              <c:extLst>
                <c:ext xmlns:c15="http://schemas.microsoft.com/office/drawing/2012/chart" uri="{CE6537A1-D6FC-4f65-9D91-7224C49458BB}">
                  <c15:layout/>
                </c:ext>
              </c:extLst>
            </c:dLbl>
            <c:dLbl>
              <c:idx val="1"/>
              <c:layout/>
              <c:tx>
                <c:rich>
                  <a:bodyPr/>
                  <a:lstStyle/>
                  <a:p>
                    <a:r>
                      <a:rPr lang="en-US" dirty="0" smtClean="0"/>
                      <a:t>93.2%</a:t>
                    </a:r>
                    <a:endParaRPr lang="en-US" dirty="0"/>
                  </a:p>
                </c:rich>
              </c:tx>
              <c:showVal val="1"/>
              <c:extLst>
                <c:ext xmlns:c15="http://schemas.microsoft.com/office/drawing/2012/chart" uri="{CE6537A1-D6FC-4f65-9D91-7224C49458BB}">
                  <c15:layout/>
                </c:ext>
              </c:extLst>
            </c:dLbl>
            <c:dLbl>
              <c:idx val="2"/>
              <c:layout/>
              <c:tx>
                <c:rich>
                  <a:bodyPr/>
                  <a:lstStyle/>
                  <a:p>
                    <a:r>
                      <a:rPr lang="en-US" dirty="0" smtClean="0"/>
                      <a:t>96.6%</a:t>
                    </a:r>
                    <a:endParaRPr lang="en-US" dirty="0"/>
                  </a:p>
                </c:rich>
              </c:tx>
              <c:showVal val="1"/>
              <c:extLst>
                <c:ext xmlns:c15="http://schemas.microsoft.com/office/drawing/2012/chart" uri="{CE6537A1-D6FC-4f65-9D91-7224C49458BB}">
                  <c15:layout/>
                </c:ext>
              </c:extLst>
            </c:dLbl>
            <c:dLbl>
              <c:idx val="3"/>
              <c:layout/>
              <c:tx>
                <c:rich>
                  <a:bodyPr/>
                  <a:lstStyle/>
                  <a:p>
                    <a:r>
                      <a:rPr lang="en-US" dirty="0" smtClean="0"/>
                      <a:t>88.7%</a:t>
                    </a:r>
                    <a:endParaRPr lang="en-US" dirty="0"/>
                  </a:p>
                </c:rich>
              </c:tx>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'Public Private Compare'!$B$1:$E$1</c:f>
              <c:strCache>
                <c:ptCount val="4"/>
                <c:pt idx="0">
                  <c:v>Blues</c:v>
                </c:pt>
                <c:pt idx="1">
                  <c:v>Commercial</c:v>
                </c:pt>
                <c:pt idx="2">
                  <c:v>Medicare</c:v>
                </c:pt>
                <c:pt idx="3">
                  <c:v>Medicaid</c:v>
                </c:pt>
              </c:strCache>
            </c:strRef>
          </c:cat>
          <c:val>
            <c:numRef>
              <c:f>'Public Private Compare'!$B$3:$E$3</c:f>
              <c:numCache>
                <c:formatCode>0.000</c:formatCode>
                <c:ptCount val="4"/>
                <c:pt idx="0">
                  <c:v>0.9476274509803928</c:v>
                </c:pt>
                <c:pt idx="1">
                  <c:v>0.9323194444444447</c:v>
                </c:pt>
                <c:pt idx="2">
                  <c:v>0.96572499999999994</c:v>
                </c:pt>
                <c:pt idx="3">
                  <c:v>0.8867843137254906</c:v>
                </c:pt>
              </c:numCache>
            </c:numRef>
          </c:val>
        </c:ser>
        <c:gapWidth val="219"/>
        <c:overlap val="-27"/>
        <c:axId val="94085888"/>
        <c:axId val="94087424"/>
      </c:barChart>
      <c:catAx>
        <c:axId val="9408588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4087424"/>
        <c:crosses val="autoZero"/>
        <c:auto val="1"/>
        <c:lblAlgn val="ctr"/>
        <c:lblOffset val="100"/>
      </c:catAx>
      <c:valAx>
        <c:axId val="94087424"/>
        <c:scaling>
          <c:orientation val="minMax"/>
        </c:scaling>
        <c:delete val="1"/>
        <c:axPos val="l"/>
        <c:numFmt formatCode="0.000" sourceLinked="1"/>
        <c:majorTickMark val="none"/>
        <c:tickLblPos val="none"/>
        <c:crossAx val="94085888"/>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8019004741982916"/>
          <c:y val="0.36182307228694721"/>
          <c:w val="0.81980995258017153"/>
          <c:h val="0.50074420110356477"/>
        </c:manualLayout>
      </c:layout>
      <c:barChart>
        <c:barDir val="bar"/>
        <c:grouping val="clustered"/>
        <c:ser>
          <c:idx val="0"/>
          <c:order val="0"/>
          <c:tx>
            <c:strRef>
              <c:f>Sheet1!$A$3</c:f>
              <c:strCache>
                <c:ptCount val="1"/>
                <c:pt idx="0">
                  <c:v>Expansion States</c:v>
                </c:pt>
              </c:strCache>
            </c:strRef>
          </c:tx>
          <c:spPr>
            <a:solidFill>
              <a:schemeClr val="accent1"/>
            </a:solidFill>
            <a:ln>
              <a:noFill/>
            </a:ln>
            <a:effectLst/>
          </c:spPr>
          <c:dLbls>
            <c:dLbl>
              <c:idx val="0"/>
              <c:layout/>
              <c:tx>
                <c:rich>
                  <a:bodyPr/>
                  <a:lstStyle/>
                  <a:p>
                    <a:fld id="{9721FA2E-B33F-4629-B06E-2AC6770964FD}" type="VALUE">
                      <a:rPr lang="en-US"/>
                      <a:pPr/>
                      <a:t>[VALUE]</a:t>
                    </a:fld>
                    <a:r>
                      <a:rPr lang="en-US" dirty="0"/>
                      <a:t>%</a:t>
                    </a:r>
                  </a:p>
                </c:rich>
              </c:tx>
              <c:showVal val="1"/>
              <c:extLst>
                <c:ext xmlns:c15="http://schemas.microsoft.com/office/drawing/2012/chart" uri="{CE6537A1-D6FC-4f65-9D91-7224C49458BB}">
                  <c15:layout/>
                  <c15:dlblFieldTable/>
                  <c15:showDataLabelsRange val="0"/>
                </c:ext>
              </c:extLst>
            </c:dLbl>
            <c:dLbl>
              <c:idx val="1"/>
              <c:layout/>
              <c:tx>
                <c:rich>
                  <a:bodyPr/>
                  <a:lstStyle/>
                  <a:p>
                    <a:r>
                      <a:rPr lang="en-US" dirty="0"/>
                      <a:t>20.1%</a:t>
                    </a:r>
                  </a:p>
                </c:rich>
              </c:tx>
              <c:showVal val="1"/>
              <c:extLst>
                <c:ext xmlns:c15="http://schemas.microsoft.com/office/drawing/2012/chart" uri="{CE6537A1-D6FC-4f65-9D91-7224C49458BB}">
                  <c15:layout/>
                </c:ext>
              </c:extLst>
            </c:dLbl>
            <c:dLbl>
              <c:idx val="2"/>
              <c:layout/>
              <c:tx>
                <c:rich>
                  <a:bodyPr/>
                  <a:lstStyle/>
                  <a:p>
                    <a:fld id="{C2F7A10C-4F38-424E-893D-EC2BCDA0D14A}" type="VALUE">
                      <a:rPr lang="en-US"/>
                      <a:pPr/>
                      <a:t>[VALUE]</a:t>
                    </a:fld>
                    <a:r>
                      <a:rPr lang="en-US" dirty="0"/>
                      <a:t>%</a:t>
                    </a:r>
                  </a:p>
                </c:rich>
              </c:tx>
              <c:showVal val="1"/>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Sheet1!$C$2:$E$2</c:f>
              <c:numCache>
                <c:formatCode>General</c:formatCode>
                <c:ptCount val="3"/>
                <c:pt idx="0">
                  <c:v>2013</c:v>
                </c:pt>
                <c:pt idx="1">
                  <c:v>2014</c:v>
                </c:pt>
                <c:pt idx="2">
                  <c:v>2015</c:v>
                </c:pt>
              </c:numCache>
            </c:numRef>
          </c:cat>
          <c:val>
            <c:numRef>
              <c:f>Sheet1!$C$3:$E$3</c:f>
              <c:numCache>
                <c:formatCode>General</c:formatCode>
                <c:ptCount val="3"/>
                <c:pt idx="0">
                  <c:v>15.2</c:v>
                </c:pt>
                <c:pt idx="1">
                  <c:v>20.100000000000001</c:v>
                </c:pt>
                <c:pt idx="2">
                  <c:v>21.2</c:v>
                </c:pt>
              </c:numCache>
            </c:numRef>
          </c:val>
        </c:ser>
        <c:gapWidth val="182"/>
        <c:axId val="100106240"/>
        <c:axId val="100107776"/>
      </c:barChart>
      <c:catAx>
        <c:axId val="100106240"/>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Century Gothic" panose="020B0502020202020204" pitchFamily="34" charset="0"/>
                <a:ea typeface="+mn-ea"/>
                <a:cs typeface="+mn-cs"/>
              </a:defRPr>
            </a:pPr>
            <a:endParaRPr lang="en-US"/>
          </a:p>
        </c:txPr>
        <c:crossAx val="100107776"/>
        <c:crosses val="autoZero"/>
        <c:auto val="1"/>
        <c:lblAlgn val="ctr"/>
        <c:lblOffset val="100"/>
      </c:catAx>
      <c:valAx>
        <c:axId val="100107776"/>
        <c:scaling>
          <c:orientation val="minMax"/>
        </c:scaling>
        <c:delete val="1"/>
        <c:axPos val="b"/>
        <c:majorGridlines>
          <c:spPr>
            <a:ln w="9525" cap="flat" cmpd="sng" algn="ctr">
              <a:noFill/>
              <a:round/>
            </a:ln>
            <a:effectLst/>
          </c:spPr>
        </c:majorGridlines>
        <c:numFmt formatCode="General" sourceLinked="1"/>
        <c:majorTickMark val="none"/>
        <c:tickLblPos val="none"/>
        <c:crossAx val="100106240"/>
        <c:crosses val="autoZero"/>
        <c:crossBetween val="between"/>
      </c:valAx>
      <c:spPr>
        <a:noFill/>
        <a:ln>
          <a:noFill/>
        </a:ln>
        <a:effectLst/>
      </c:spPr>
    </c:plotArea>
    <c:plotVisOnly val="1"/>
    <c:dispBlanksAs val="gap"/>
  </c:chart>
  <c:spPr>
    <a:noFill/>
    <a:ln>
      <a:noFill/>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lang="en-US" sz="1100" b="1" i="0" u="none" strike="noStrike" kern="1200" spc="0" baseline="0" dirty="0" smtClean="0">
                <a:solidFill>
                  <a:schemeClr val="tx2"/>
                </a:solidFill>
                <a:latin typeface="Century Gothic"/>
                <a:ea typeface="+mn-ea"/>
                <a:cs typeface="Century Gothic"/>
              </a:defRPr>
            </a:pPr>
            <a:r>
              <a:rPr lang="en-US" sz="1100" b="1" kern="1200" dirty="0" smtClean="0">
                <a:solidFill>
                  <a:schemeClr val="tx2"/>
                </a:solidFill>
                <a:latin typeface="Century Gothic"/>
                <a:ea typeface="+mn-ea"/>
                <a:cs typeface="Century Gothic"/>
              </a:rPr>
              <a:t>FPR by Payer Type, 2016</a:t>
            </a:r>
          </a:p>
        </c:rich>
      </c:tx>
      <c:layout>
        <c:manualLayout>
          <c:xMode val="edge"/>
          <c:yMode val="edge"/>
          <c:x val="0.30260362560167831"/>
          <c:y val="0.1195839983427729"/>
        </c:manualLayout>
      </c:layout>
      <c:spPr>
        <a:noFill/>
        <a:ln>
          <a:noFill/>
        </a:ln>
        <a:effectLst/>
      </c:spPr>
    </c:title>
    <c:plotArea>
      <c:layout>
        <c:manualLayout>
          <c:layoutTarget val="inner"/>
          <c:xMode val="edge"/>
          <c:yMode val="edge"/>
          <c:x val="3.8887088818444895E-2"/>
          <c:y val="0.31381854305259366"/>
          <c:w val="0.92222582236311079"/>
          <c:h val="0.54838114339251331"/>
        </c:manualLayout>
      </c:layout>
      <c:barChart>
        <c:barDir val="col"/>
        <c:grouping val="clustered"/>
        <c:ser>
          <c:idx val="0"/>
          <c:order val="0"/>
          <c:tx>
            <c:strRef>
              <c:f>'Public Private Compare'!$A$3</c:f>
              <c:strCache>
                <c:ptCount val="1"/>
                <c:pt idx="0">
                  <c:v>FPR</c:v>
                </c:pt>
              </c:strCache>
            </c:strRef>
          </c:tx>
          <c:spPr>
            <a:solidFill>
              <a:schemeClr val="accent6"/>
            </a:solidFill>
            <a:ln>
              <a:noFill/>
            </a:ln>
            <a:effectLst/>
          </c:spPr>
          <c:dPt>
            <c:idx val="0"/>
            <c:spPr>
              <a:solidFill>
                <a:schemeClr val="accent3"/>
              </a:solidFill>
              <a:ln>
                <a:noFill/>
              </a:ln>
              <a:effectLst/>
            </c:spPr>
          </c:dPt>
          <c:dPt>
            <c:idx val="1"/>
            <c:spPr>
              <a:solidFill>
                <a:schemeClr val="accent3"/>
              </a:solidFill>
              <a:ln>
                <a:noFill/>
              </a:ln>
              <a:effectLst/>
            </c:spPr>
          </c:dPt>
          <c:dPt>
            <c:idx val="2"/>
            <c:spPr>
              <a:solidFill>
                <a:schemeClr val="accent3"/>
              </a:solidFill>
              <a:ln>
                <a:noFill/>
              </a:ln>
              <a:effectLst/>
            </c:spPr>
          </c:dPt>
          <c:dPt>
            <c:idx val="3"/>
            <c:spPr>
              <a:solidFill>
                <a:schemeClr val="accent1"/>
              </a:solidFill>
              <a:ln>
                <a:noFill/>
              </a:ln>
              <a:effectLst/>
            </c:spPr>
          </c:dPt>
          <c:dLbls>
            <c:dLbl>
              <c:idx val="0"/>
              <c:layout/>
              <c:tx>
                <c:rich>
                  <a:bodyPr/>
                  <a:lstStyle/>
                  <a:p>
                    <a:r>
                      <a:rPr lang="en-US" dirty="0" smtClean="0"/>
                      <a:t>94.8%</a:t>
                    </a:r>
                    <a:endParaRPr lang="en-US" dirty="0"/>
                  </a:p>
                </c:rich>
              </c:tx>
              <c:showVal val="1"/>
              <c:extLst>
                <c:ext xmlns:c15="http://schemas.microsoft.com/office/drawing/2012/chart" uri="{CE6537A1-D6FC-4f65-9D91-7224C49458BB}">
                  <c15:layout/>
                </c:ext>
              </c:extLst>
            </c:dLbl>
            <c:dLbl>
              <c:idx val="1"/>
              <c:layout/>
              <c:tx>
                <c:rich>
                  <a:bodyPr/>
                  <a:lstStyle/>
                  <a:p>
                    <a:r>
                      <a:rPr lang="en-US" dirty="0" smtClean="0"/>
                      <a:t>93.2%</a:t>
                    </a:r>
                    <a:endParaRPr lang="en-US" dirty="0"/>
                  </a:p>
                </c:rich>
              </c:tx>
              <c:showVal val="1"/>
              <c:extLst>
                <c:ext xmlns:c15="http://schemas.microsoft.com/office/drawing/2012/chart" uri="{CE6537A1-D6FC-4f65-9D91-7224C49458BB}">
                  <c15:layout/>
                </c:ext>
              </c:extLst>
            </c:dLbl>
            <c:dLbl>
              <c:idx val="2"/>
              <c:layout/>
              <c:tx>
                <c:rich>
                  <a:bodyPr/>
                  <a:lstStyle/>
                  <a:p>
                    <a:r>
                      <a:rPr lang="en-US" dirty="0" smtClean="0"/>
                      <a:t>96.6%</a:t>
                    </a:r>
                    <a:endParaRPr lang="en-US" dirty="0"/>
                  </a:p>
                </c:rich>
              </c:tx>
              <c:showVal val="1"/>
              <c:extLst>
                <c:ext xmlns:c15="http://schemas.microsoft.com/office/drawing/2012/chart" uri="{CE6537A1-D6FC-4f65-9D91-7224C49458BB}">
                  <c15:layout/>
                </c:ext>
              </c:extLst>
            </c:dLbl>
            <c:dLbl>
              <c:idx val="3"/>
              <c:layout/>
              <c:tx>
                <c:rich>
                  <a:bodyPr/>
                  <a:lstStyle/>
                  <a:p>
                    <a:r>
                      <a:rPr lang="en-US" dirty="0" smtClean="0"/>
                      <a:t>88.7%</a:t>
                    </a:r>
                    <a:endParaRPr lang="en-US" dirty="0"/>
                  </a:p>
                </c:rich>
              </c:tx>
              <c:showVal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'Public Private Compare'!$B$1:$E$1</c:f>
              <c:strCache>
                <c:ptCount val="4"/>
                <c:pt idx="0">
                  <c:v>Blues</c:v>
                </c:pt>
                <c:pt idx="1">
                  <c:v>Commercial</c:v>
                </c:pt>
                <c:pt idx="2">
                  <c:v>Medicare</c:v>
                </c:pt>
                <c:pt idx="3">
                  <c:v>Medicaid</c:v>
                </c:pt>
              </c:strCache>
            </c:strRef>
          </c:cat>
          <c:val>
            <c:numRef>
              <c:f>'Public Private Compare'!$B$3:$E$3</c:f>
              <c:numCache>
                <c:formatCode>0.000</c:formatCode>
                <c:ptCount val="4"/>
                <c:pt idx="0">
                  <c:v>0.9476274509803928</c:v>
                </c:pt>
                <c:pt idx="1">
                  <c:v>0.9323194444444447</c:v>
                </c:pt>
                <c:pt idx="2">
                  <c:v>0.96572499999999994</c:v>
                </c:pt>
                <c:pt idx="3">
                  <c:v>0.8867843137254906</c:v>
                </c:pt>
              </c:numCache>
            </c:numRef>
          </c:val>
        </c:ser>
        <c:gapWidth val="219"/>
        <c:overlap val="-27"/>
        <c:axId val="99784960"/>
        <c:axId val="99803136"/>
      </c:barChart>
      <c:catAx>
        <c:axId val="997849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99803136"/>
        <c:crosses val="autoZero"/>
        <c:auto val="1"/>
        <c:lblAlgn val="ctr"/>
        <c:lblOffset val="100"/>
      </c:catAx>
      <c:valAx>
        <c:axId val="99803136"/>
        <c:scaling>
          <c:orientation val="minMax"/>
        </c:scaling>
        <c:delete val="1"/>
        <c:axPos val="l"/>
        <c:numFmt formatCode="0.000" sourceLinked="1"/>
        <c:majorTickMark val="none"/>
        <c:tickLblPos val="none"/>
        <c:crossAx val="99784960"/>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900" b="1" i="0" u="none" strike="noStrike" kern="1200" spc="0" baseline="0">
                <a:solidFill>
                  <a:schemeClr val="tx1">
                    <a:lumMod val="65000"/>
                    <a:lumOff val="35000"/>
                  </a:schemeClr>
                </a:solidFill>
                <a:latin typeface="Century Gothic" panose="020B0502020202020204" pitchFamily="34" charset="0"/>
                <a:ea typeface="+mn-ea"/>
                <a:cs typeface="+mn-cs"/>
              </a:defRPr>
            </a:pPr>
            <a:r>
              <a:rPr lang="en-US" sz="900" b="1" dirty="0"/>
              <a:t>Average Patient Owed Amount Per PCP </a:t>
            </a:r>
            <a:r>
              <a:rPr lang="en-US" sz="900" b="1" dirty="0" smtClean="0"/>
              <a:t>Visit</a:t>
            </a:r>
          </a:p>
        </c:rich>
      </c:tx>
      <c:layout>
        <c:manualLayout>
          <c:xMode val="edge"/>
          <c:yMode val="edge"/>
          <c:x val="0.15876377952755913"/>
          <c:y val="5.5555555555555525E-2"/>
        </c:manualLayout>
      </c:layout>
      <c:spPr>
        <a:noFill/>
        <a:ln>
          <a:noFill/>
        </a:ln>
        <a:effectLst/>
      </c:spPr>
    </c:title>
    <c:plotArea>
      <c:layout>
        <c:manualLayout>
          <c:layoutTarget val="inner"/>
          <c:xMode val="edge"/>
          <c:yMode val="edge"/>
          <c:x val="0.10648920329445731"/>
          <c:y val="0.31920337302890822"/>
          <c:w val="0.75840533937190868"/>
          <c:h val="0.5305206266615865"/>
        </c:manualLayout>
      </c:layout>
      <c:barChart>
        <c:barDir val="col"/>
        <c:grouping val="clustered"/>
        <c:ser>
          <c:idx val="0"/>
          <c:order val="0"/>
          <c:tx>
            <c:strRef>
              <c:f>Sheet1!$B$1</c:f>
              <c:strCache>
                <c:ptCount val="1"/>
              </c:strCache>
            </c:strRef>
          </c:tx>
          <c:spPr>
            <a:solidFill>
              <a:schemeClr val="accent1"/>
            </a:solidFill>
            <a:ln>
              <a:noFill/>
            </a:ln>
            <a:effectLst/>
          </c:spPr>
          <c:dPt>
            <c:idx val="1"/>
            <c:spPr>
              <a:solidFill>
                <a:schemeClr val="tx2"/>
              </a:solidFill>
              <a:ln>
                <a:noFill/>
              </a:ln>
              <a:effectLst/>
            </c:spPr>
          </c:dPt>
          <c:dLbls>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2011</c:v>
                </c:pt>
                <c:pt idx="1">
                  <c:v>2015</c:v>
                </c:pt>
              </c:numCache>
            </c:numRef>
          </c:cat>
          <c:val>
            <c:numRef>
              <c:f>Sheet1!$B$2:$B$3</c:f>
              <c:numCache>
                <c:formatCode>"$"#,##0.00_);[Red]\("$"#,##0.00\)</c:formatCode>
                <c:ptCount val="2"/>
                <c:pt idx="0">
                  <c:v>27.979999999999993</c:v>
                </c:pt>
                <c:pt idx="1">
                  <c:v>31.57</c:v>
                </c:pt>
              </c:numCache>
            </c:numRef>
          </c:val>
        </c:ser>
        <c:gapWidth val="0"/>
        <c:overlap val="-27"/>
        <c:axId val="101028608"/>
        <c:axId val="101030144"/>
      </c:barChart>
      <c:catAx>
        <c:axId val="1010286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1030144"/>
        <c:crosses val="autoZero"/>
        <c:auto val="1"/>
        <c:lblAlgn val="ctr"/>
        <c:lblOffset val="100"/>
      </c:catAx>
      <c:valAx>
        <c:axId val="101030144"/>
        <c:scaling>
          <c:orientation val="minMax"/>
          <c:min val="0"/>
        </c:scaling>
        <c:delete val="1"/>
        <c:axPos val="l"/>
        <c:numFmt formatCode="&quot;$&quot;#,##0.00_);[Red]\(&quot;$&quot;#,##0.00\)" sourceLinked="1"/>
        <c:majorTickMark val="none"/>
        <c:tickLblPos val="none"/>
        <c:crossAx val="101028608"/>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900" b="1" i="0" u="none" strike="noStrike" kern="1200" spc="0" baseline="0">
                <a:solidFill>
                  <a:schemeClr val="tx1">
                    <a:lumMod val="65000"/>
                    <a:lumOff val="35000"/>
                  </a:schemeClr>
                </a:solidFill>
                <a:latin typeface="Century Gothic" panose="020B0502020202020204" pitchFamily="34" charset="0"/>
                <a:ea typeface="+mn-ea"/>
                <a:cs typeface="+mn-cs"/>
              </a:defRPr>
            </a:pPr>
            <a:r>
              <a:rPr lang="en-US" sz="900" b="1" dirty="0"/>
              <a:t>Average Patient Owed Amount Per Surgeon Visit </a:t>
            </a:r>
          </a:p>
        </c:rich>
      </c:tx>
      <c:layout>
        <c:manualLayout>
          <c:xMode val="edge"/>
          <c:yMode val="edge"/>
          <c:x val="0.12612646948408696"/>
          <c:y val="1.5389411685101377E-2"/>
        </c:manualLayout>
      </c:layout>
      <c:spPr>
        <a:noFill/>
        <a:ln>
          <a:noFill/>
        </a:ln>
        <a:effectLst/>
      </c:spPr>
    </c:title>
    <c:plotArea>
      <c:layout>
        <c:manualLayout>
          <c:layoutTarget val="inner"/>
          <c:xMode val="edge"/>
          <c:yMode val="edge"/>
          <c:x val="3.333333333333334E-2"/>
          <c:y val="0.32789893679249421"/>
          <c:w val="0.93888888888888911"/>
          <c:h val="0.54191648006414772"/>
        </c:manualLayout>
      </c:layout>
      <c:barChart>
        <c:barDir val="col"/>
        <c:grouping val="clustered"/>
        <c:ser>
          <c:idx val="0"/>
          <c:order val="0"/>
          <c:tx>
            <c:strRef>
              <c:f>Sheet1!$B$5</c:f>
              <c:strCache>
                <c:ptCount val="1"/>
              </c:strCache>
            </c:strRef>
          </c:tx>
          <c:spPr>
            <a:solidFill>
              <a:schemeClr val="accent1"/>
            </a:solidFill>
            <a:ln>
              <a:noFill/>
            </a:ln>
            <a:effectLst/>
          </c:spPr>
          <c:dPt>
            <c:idx val="1"/>
            <c:spPr>
              <a:solidFill>
                <a:schemeClr val="tx2"/>
              </a:solidFill>
              <a:ln>
                <a:noFill/>
              </a:ln>
              <a:effectLst/>
            </c:spPr>
          </c:dPt>
          <c:dLbls>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Sheet1!$A$6:$A$7</c:f>
              <c:numCache>
                <c:formatCode>General</c:formatCode>
                <c:ptCount val="2"/>
                <c:pt idx="0">
                  <c:v>2011</c:v>
                </c:pt>
                <c:pt idx="1">
                  <c:v>2015</c:v>
                </c:pt>
              </c:numCache>
            </c:numRef>
          </c:cat>
          <c:val>
            <c:numRef>
              <c:f>Sheet1!$B$6:$B$7</c:f>
              <c:numCache>
                <c:formatCode>"$"#,##0.00_);[Red]\("$"#,##0.00\)</c:formatCode>
                <c:ptCount val="2"/>
                <c:pt idx="0">
                  <c:v>62.44</c:v>
                </c:pt>
                <c:pt idx="1">
                  <c:v>74.42</c:v>
                </c:pt>
              </c:numCache>
            </c:numRef>
          </c:val>
        </c:ser>
        <c:gapWidth val="0"/>
        <c:overlap val="-27"/>
        <c:axId val="100948224"/>
        <c:axId val="100962304"/>
      </c:barChart>
      <c:catAx>
        <c:axId val="1009482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0962304"/>
        <c:crosses val="autoZero"/>
        <c:auto val="1"/>
        <c:lblAlgn val="ctr"/>
        <c:lblOffset val="100"/>
      </c:catAx>
      <c:valAx>
        <c:axId val="100962304"/>
        <c:scaling>
          <c:orientation val="minMax"/>
          <c:min val="50"/>
        </c:scaling>
        <c:delete val="1"/>
        <c:axPos val="l"/>
        <c:numFmt formatCode="&quot;$&quot;#,##0.00_);[Red]\(&quot;$&quot;#,##0.00\)" sourceLinked="1"/>
        <c:majorTickMark val="none"/>
        <c:tickLblPos val="none"/>
        <c:crossAx val="100948224"/>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spPr>
            <a:solidFill>
              <a:schemeClr val="accent1"/>
            </a:solidFill>
            <a:ln>
              <a:noFill/>
            </a:ln>
            <a:effectLst/>
          </c:spPr>
          <c:dPt>
            <c:idx val="1"/>
            <c:spPr>
              <a:solidFill>
                <a:srgbClr val="592C81"/>
              </a:solidFill>
              <a:ln>
                <a:noFill/>
              </a:ln>
              <a:effectLst/>
            </c:spPr>
          </c:dPt>
          <c:dPt>
            <c:idx val="2"/>
            <c:spPr>
              <a:solidFill>
                <a:schemeClr val="accent3"/>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Sheet1!$B$15:$B$17</c:f>
              <c:numCache>
                <c:formatCode>General</c:formatCode>
                <c:ptCount val="3"/>
                <c:pt idx="0">
                  <c:v>2014</c:v>
                </c:pt>
                <c:pt idx="1">
                  <c:v>2015</c:v>
                </c:pt>
                <c:pt idx="2">
                  <c:v>2016</c:v>
                </c:pt>
              </c:numCache>
            </c:numRef>
          </c:cat>
          <c:val>
            <c:numRef>
              <c:f>Sheet1!$C$15:$C$17</c:f>
              <c:numCache>
                <c:formatCode>0.0%</c:formatCode>
                <c:ptCount val="3"/>
                <c:pt idx="0">
                  <c:v>0.13100000000000001</c:v>
                </c:pt>
                <c:pt idx="1">
                  <c:v>0.14100000000000001</c:v>
                </c:pt>
                <c:pt idx="2">
                  <c:v>0.14400000000000004</c:v>
                </c:pt>
              </c:numCache>
            </c:numRef>
          </c:val>
        </c:ser>
        <c:gapWidth val="16"/>
        <c:axId val="101449728"/>
        <c:axId val="101451264"/>
      </c:barChart>
      <c:catAx>
        <c:axId val="1014497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1451264"/>
        <c:crosses val="autoZero"/>
        <c:auto val="1"/>
        <c:lblAlgn val="ctr"/>
        <c:lblOffset val="100"/>
      </c:catAx>
      <c:valAx>
        <c:axId val="101451264"/>
        <c:scaling>
          <c:orientation val="minMax"/>
        </c:scaling>
        <c:delete val="1"/>
        <c:axPos val="l"/>
        <c:numFmt formatCode="0.0%" sourceLinked="1"/>
        <c:majorTickMark val="none"/>
        <c:tickLblPos val="none"/>
        <c:crossAx val="101449728"/>
        <c:crosses val="autoZero"/>
        <c:crossBetween val="between"/>
      </c:valAx>
      <c:spPr>
        <a:noFill/>
        <a:ln>
          <a:noFill/>
        </a:ln>
        <a:effectLst/>
      </c:spPr>
    </c:plotArea>
    <c:plotVisOnly val="1"/>
    <c:dispBlanksAs val="gap"/>
  </c:chart>
  <c:spPr>
    <a:noFill/>
    <a:ln>
      <a:noFill/>
    </a:ln>
    <a:effectLst/>
  </c:spPr>
  <c:txPr>
    <a:bodyPr/>
    <a:lstStyle/>
    <a:p>
      <a:pPr>
        <a:defRPr>
          <a:latin typeface="Century Gothic" panose="020B0502020202020204" pitchFamily="34" charset="0"/>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010EED-1A60-4F92-A9B5-66FDAA99A429}"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649E5B4-424A-4451-8E76-2D4D1DEA7C0E}">
      <dgm:prSet phldrT="[Text]" custT="1"/>
      <dgm:spPr>
        <a:solidFill>
          <a:schemeClr val="accent1"/>
        </a:solidFill>
      </dgm:spPr>
      <dgm:t>
        <a:bodyPr/>
        <a:lstStyle/>
        <a:p>
          <a:r>
            <a:rPr lang="en-US" sz="1200" b="1" dirty="0" smtClean="0">
              <a:latin typeface="Century Gothic" panose="020B0502020202020204" pitchFamily="34" charset="0"/>
            </a:rPr>
            <a:t>Outreach/Engage</a:t>
          </a:r>
          <a:endParaRPr lang="en-US" sz="1200" b="1" dirty="0">
            <a:latin typeface="Century Gothic" panose="020B0502020202020204" pitchFamily="34" charset="0"/>
          </a:endParaRPr>
        </a:p>
      </dgm:t>
    </dgm:pt>
    <dgm:pt modelId="{9BA6FD4A-73B5-425C-8560-CA43D6E281D3}" type="parTrans" cxnId="{5D5F25EE-8698-4044-AF65-E100710E56BC}">
      <dgm:prSet/>
      <dgm:spPr/>
      <dgm:t>
        <a:bodyPr/>
        <a:lstStyle/>
        <a:p>
          <a:endParaRPr lang="en-US" sz="1400">
            <a:latin typeface="Century Gothic" panose="020B0502020202020204" pitchFamily="34" charset="0"/>
          </a:endParaRPr>
        </a:p>
      </dgm:t>
    </dgm:pt>
    <dgm:pt modelId="{3F34A266-7BDC-4FA9-BAC9-6B34F8B2DA02}" type="sibTrans" cxnId="{5D5F25EE-8698-4044-AF65-E100710E56BC}">
      <dgm:prSet/>
      <dgm:spPr/>
      <dgm:t>
        <a:bodyPr/>
        <a:lstStyle/>
        <a:p>
          <a:endParaRPr lang="en-US" sz="1400">
            <a:latin typeface="Century Gothic" panose="020B0502020202020204" pitchFamily="34" charset="0"/>
          </a:endParaRPr>
        </a:p>
      </dgm:t>
    </dgm:pt>
    <dgm:pt modelId="{0C7C4A3C-712B-4021-AC1B-82D9E48C77A1}">
      <dgm:prSet phldrT="[Text]" custT="1"/>
      <dgm:spPr>
        <a:solidFill>
          <a:schemeClr val="accent1"/>
        </a:solidFill>
      </dgm:spPr>
      <dgm:t>
        <a:bodyPr/>
        <a:lstStyle/>
        <a:p>
          <a:r>
            <a:rPr lang="en-US" sz="1200" b="1" dirty="0" smtClean="0">
              <a:latin typeface="Century Gothic" panose="020B0502020202020204" pitchFamily="34" charset="0"/>
            </a:rPr>
            <a:t>Identify </a:t>
          </a:r>
        </a:p>
        <a:p>
          <a:r>
            <a:rPr lang="en-US" sz="1200" b="1" dirty="0" smtClean="0">
              <a:latin typeface="Century Gothic" panose="020B0502020202020204" pitchFamily="34" charset="0"/>
            </a:rPr>
            <a:t>Opportunities</a:t>
          </a:r>
          <a:endParaRPr lang="en-US" sz="1200" b="1" dirty="0">
            <a:latin typeface="Century Gothic" panose="020B0502020202020204" pitchFamily="34" charset="0"/>
          </a:endParaRPr>
        </a:p>
      </dgm:t>
    </dgm:pt>
    <dgm:pt modelId="{DDB5374D-6D18-4B09-B7BA-9F880E423479}" type="parTrans" cxnId="{DE031C76-1352-40B4-975F-82B516B0F4D7}">
      <dgm:prSet/>
      <dgm:spPr/>
      <dgm:t>
        <a:bodyPr/>
        <a:lstStyle/>
        <a:p>
          <a:endParaRPr lang="en-US" sz="1400">
            <a:latin typeface="Century Gothic" panose="020B0502020202020204" pitchFamily="34" charset="0"/>
          </a:endParaRPr>
        </a:p>
      </dgm:t>
    </dgm:pt>
    <dgm:pt modelId="{97624573-019A-4C84-941F-0FB5A689603D}" type="sibTrans" cxnId="{DE031C76-1352-40B4-975F-82B516B0F4D7}">
      <dgm:prSet/>
      <dgm:spPr/>
      <dgm:t>
        <a:bodyPr/>
        <a:lstStyle/>
        <a:p>
          <a:endParaRPr lang="en-US" sz="1400">
            <a:latin typeface="Century Gothic" panose="020B0502020202020204" pitchFamily="34" charset="0"/>
          </a:endParaRPr>
        </a:p>
      </dgm:t>
    </dgm:pt>
    <dgm:pt modelId="{58A86BC1-25F5-419B-A403-0FDD08325695}">
      <dgm:prSet phldrT="[Text]" custT="1"/>
      <dgm:spPr>
        <a:solidFill>
          <a:schemeClr val="accent1"/>
        </a:solidFill>
      </dgm:spPr>
      <dgm:t>
        <a:bodyPr/>
        <a:lstStyle/>
        <a:p>
          <a:r>
            <a:rPr lang="en-US" sz="1200" b="1" dirty="0" smtClean="0">
              <a:latin typeface="Century Gothic" panose="020B0502020202020204" pitchFamily="34" charset="0"/>
            </a:rPr>
            <a:t>Pinpoint &amp; Execute</a:t>
          </a:r>
          <a:endParaRPr lang="en-US" sz="1200" b="1" dirty="0">
            <a:latin typeface="Century Gothic" panose="020B0502020202020204" pitchFamily="34" charset="0"/>
          </a:endParaRPr>
        </a:p>
      </dgm:t>
    </dgm:pt>
    <dgm:pt modelId="{F1253384-7938-4571-B547-BC60F691822D}" type="parTrans" cxnId="{8037FA19-64C4-4FAB-860F-664542D9D888}">
      <dgm:prSet/>
      <dgm:spPr/>
      <dgm:t>
        <a:bodyPr/>
        <a:lstStyle/>
        <a:p>
          <a:endParaRPr lang="en-US" sz="1400">
            <a:latin typeface="Century Gothic" panose="020B0502020202020204" pitchFamily="34" charset="0"/>
          </a:endParaRPr>
        </a:p>
      </dgm:t>
    </dgm:pt>
    <dgm:pt modelId="{2253FE1A-CFAE-42A4-BECD-E210721866D5}" type="sibTrans" cxnId="{8037FA19-64C4-4FAB-860F-664542D9D888}">
      <dgm:prSet/>
      <dgm:spPr/>
      <dgm:t>
        <a:bodyPr/>
        <a:lstStyle/>
        <a:p>
          <a:endParaRPr lang="en-US" sz="1400">
            <a:latin typeface="Century Gothic" panose="020B0502020202020204" pitchFamily="34" charset="0"/>
          </a:endParaRPr>
        </a:p>
      </dgm:t>
    </dgm:pt>
    <dgm:pt modelId="{1344B7B8-52AD-4555-9550-596EBF7253AC}">
      <dgm:prSet phldrT="[Text]" custT="1"/>
      <dgm:spPr>
        <a:solidFill>
          <a:schemeClr val="accent1"/>
        </a:solidFill>
      </dgm:spPr>
      <dgm:t>
        <a:bodyPr/>
        <a:lstStyle/>
        <a:p>
          <a:r>
            <a:rPr lang="en-US" sz="1200" b="1" dirty="0" smtClean="0">
              <a:latin typeface="Century Gothic" panose="020B0502020202020204" pitchFamily="34" charset="0"/>
            </a:rPr>
            <a:t>Measure &amp; Fine-tune</a:t>
          </a:r>
          <a:endParaRPr lang="en-US" sz="1200" b="1" dirty="0">
            <a:latin typeface="Century Gothic" panose="020B0502020202020204" pitchFamily="34" charset="0"/>
          </a:endParaRPr>
        </a:p>
      </dgm:t>
    </dgm:pt>
    <dgm:pt modelId="{2F7E0327-0E54-4FDB-B047-16DE457861B9}" type="parTrans" cxnId="{4B7E876B-DB3C-46E1-BFBF-CF65DB731A09}">
      <dgm:prSet/>
      <dgm:spPr/>
      <dgm:t>
        <a:bodyPr/>
        <a:lstStyle/>
        <a:p>
          <a:endParaRPr lang="en-US" sz="1400">
            <a:latin typeface="Century Gothic" panose="020B0502020202020204" pitchFamily="34" charset="0"/>
          </a:endParaRPr>
        </a:p>
      </dgm:t>
    </dgm:pt>
    <dgm:pt modelId="{1137DE66-5253-4341-8945-8C7C9B827341}" type="sibTrans" cxnId="{4B7E876B-DB3C-46E1-BFBF-CF65DB731A09}">
      <dgm:prSet/>
      <dgm:spPr/>
      <dgm:t>
        <a:bodyPr/>
        <a:lstStyle/>
        <a:p>
          <a:endParaRPr lang="en-US" sz="1400">
            <a:latin typeface="Century Gothic" panose="020B0502020202020204" pitchFamily="34" charset="0"/>
          </a:endParaRPr>
        </a:p>
      </dgm:t>
    </dgm:pt>
    <dgm:pt modelId="{BE5D6735-E87D-4AA7-9585-837A8DBDF6EF}">
      <dgm:prSet phldrT="[Text]" custT="1"/>
      <dgm:spPr>
        <a:solidFill>
          <a:schemeClr val="accent1"/>
        </a:solidFill>
      </dgm:spPr>
      <dgm:t>
        <a:bodyPr/>
        <a:lstStyle/>
        <a:p>
          <a:r>
            <a:rPr lang="en-US" sz="1200" b="1" dirty="0" smtClean="0">
              <a:latin typeface="Century Gothic" panose="020B0502020202020204" pitchFamily="34" charset="0"/>
            </a:rPr>
            <a:t>PayerView!</a:t>
          </a:r>
          <a:endParaRPr lang="en-US" sz="1200" b="1" dirty="0">
            <a:latin typeface="Century Gothic" panose="020B0502020202020204" pitchFamily="34" charset="0"/>
          </a:endParaRPr>
        </a:p>
      </dgm:t>
    </dgm:pt>
    <dgm:pt modelId="{2444AC9C-D716-4CB3-BBE7-FDCD96F32176}" type="parTrans" cxnId="{FF5DADB8-8256-4433-9AB8-4223FCC8101D}">
      <dgm:prSet/>
      <dgm:spPr/>
      <dgm:t>
        <a:bodyPr/>
        <a:lstStyle/>
        <a:p>
          <a:endParaRPr lang="en-US" sz="1400">
            <a:latin typeface="Century Gothic" panose="020B0502020202020204" pitchFamily="34" charset="0"/>
          </a:endParaRPr>
        </a:p>
      </dgm:t>
    </dgm:pt>
    <dgm:pt modelId="{DA3A9EDB-D769-441E-98A5-A3B6611514D7}" type="sibTrans" cxnId="{FF5DADB8-8256-4433-9AB8-4223FCC8101D}">
      <dgm:prSet/>
      <dgm:spPr/>
      <dgm:t>
        <a:bodyPr/>
        <a:lstStyle/>
        <a:p>
          <a:endParaRPr lang="en-US" sz="1400">
            <a:latin typeface="Century Gothic" panose="020B0502020202020204" pitchFamily="34" charset="0"/>
          </a:endParaRPr>
        </a:p>
      </dgm:t>
    </dgm:pt>
    <dgm:pt modelId="{DE0781A5-5C29-4F72-A34E-7096166B22BE}" type="pres">
      <dgm:prSet presAssocID="{66010EED-1A60-4F92-A9B5-66FDAA99A429}" presName="Name0" presStyleCnt="0">
        <dgm:presLayoutVars>
          <dgm:dir/>
          <dgm:resizeHandles val="exact"/>
        </dgm:presLayoutVars>
      </dgm:prSet>
      <dgm:spPr/>
      <dgm:t>
        <a:bodyPr/>
        <a:lstStyle/>
        <a:p>
          <a:endParaRPr lang="en-US"/>
        </a:p>
      </dgm:t>
    </dgm:pt>
    <dgm:pt modelId="{C9EE3D35-D784-4689-8C9D-2415A1E77E0C}" type="pres">
      <dgm:prSet presAssocID="{66010EED-1A60-4F92-A9B5-66FDAA99A429}" presName="cycle" presStyleCnt="0"/>
      <dgm:spPr/>
    </dgm:pt>
    <dgm:pt modelId="{AECF815B-C771-4EC1-A946-4874FFD50EA5}" type="pres">
      <dgm:prSet presAssocID="{8649E5B4-424A-4451-8E76-2D4D1DEA7C0E}" presName="nodeFirstNode" presStyleLbl="node1" presStyleIdx="0" presStyleCnt="5" custScaleX="81892" custScaleY="56478">
        <dgm:presLayoutVars>
          <dgm:bulletEnabled val="1"/>
        </dgm:presLayoutVars>
      </dgm:prSet>
      <dgm:spPr/>
      <dgm:t>
        <a:bodyPr/>
        <a:lstStyle/>
        <a:p>
          <a:endParaRPr lang="en-US"/>
        </a:p>
      </dgm:t>
    </dgm:pt>
    <dgm:pt modelId="{77D6194D-F48C-4513-9D7E-2732C794279F}" type="pres">
      <dgm:prSet presAssocID="{3F34A266-7BDC-4FA9-BAC9-6B34F8B2DA02}" presName="sibTransFirstNode" presStyleLbl="bgShp" presStyleIdx="0" presStyleCnt="1"/>
      <dgm:spPr/>
      <dgm:t>
        <a:bodyPr/>
        <a:lstStyle/>
        <a:p>
          <a:endParaRPr lang="en-US"/>
        </a:p>
      </dgm:t>
    </dgm:pt>
    <dgm:pt modelId="{6731AC4E-4A9D-4A07-B661-3C13F899D905}" type="pres">
      <dgm:prSet presAssocID="{0C7C4A3C-712B-4021-AC1B-82D9E48C77A1}" presName="nodeFollowingNodes" presStyleLbl="node1" presStyleIdx="1" presStyleCnt="5" custScaleX="81892" custScaleY="56478" custRadScaleRad="130282" custRadScaleInc="27256">
        <dgm:presLayoutVars>
          <dgm:bulletEnabled val="1"/>
        </dgm:presLayoutVars>
      </dgm:prSet>
      <dgm:spPr/>
      <dgm:t>
        <a:bodyPr/>
        <a:lstStyle/>
        <a:p>
          <a:endParaRPr lang="en-US"/>
        </a:p>
      </dgm:t>
    </dgm:pt>
    <dgm:pt modelId="{4330CF29-600A-40E5-A859-A00B9525B4C1}" type="pres">
      <dgm:prSet presAssocID="{58A86BC1-25F5-419B-A403-0FDD08325695}" presName="nodeFollowingNodes" presStyleLbl="node1" presStyleIdx="2" presStyleCnt="5" custScaleX="81892" custScaleY="56478" custRadScaleRad="94043" custRadScaleInc="-17219">
        <dgm:presLayoutVars>
          <dgm:bulletEnabled val="1"/>
        </dgm:presLayoutVars>
      </dgm:prSet>
      <dgm:spPr/>
      <dgm:t>
        <a:bodyPr/>
        <a:lstStyle/>
        <a:p>
          <a:endParaRPr lang="en-US"/>
        </a:p>
      </dgm:t>
    </dgm:pt>
    <dgm:pt modelId="{87590F07-2D79-4F15-B22F-AD8D37976096}" type="pres">
      <dgm:prSet presAssocID="{1344B7B8-52AD-4555-9550-596EBF7253AC}" presName="nodeFollowingNodes" presStyleLbl="node1" presStyleIdx="3" presStyleCnt="5" custScaleX="81892" custScaleY="56478" custRadScaleRad="103534" custRadScaleInc="46558">
        <dgm:presLayoutVars>
          <dgm:bulletEnabled val="1"/>
        </dgm:presLayoutVars>
      </dgm:prSet>
      <dgm:spPr/>
      <dgm:t>
        <a:bodyPr/>
        <a:lstStyle/>
        <a:p>
          <a:endParaRPr lang="en-US"/>
        </a:p>
      </dgm:t>
    </dgm:pt>
    <dgm:pt modelId="{4EC4D400-2290-40ED-96DA-B0B8A7759F8E}" type="pres">
      <dgm:prSet presAssocID="{BE5D6735-E87D-4AA7-9585-837A8DBDF6EF}" presName="nodeFollowingNodes" presStyleLbl="node1" presStyleIdx="4" presStyleCnt="5" custScaleX="81892" custScaleY="56478" custRadScaleRad="122176" custRadScaleInc="-10959">
        <dgm:presLayoutVars>
          <dgm:bulletEnabled val="1"/>
        </dgm:presLayoutVars>
      </dgm:prSet>
      <dgm:spPr/>
      <dgm:t>
        <a:bodyPr/>
        <a:lstStyle/>
        <a:p>
          <a:endParaRPr lang="en-US"/>
        </a:p>
      </dgm:t>
    </dgm:pt>
  </dgm:ptLst>
  <dgm:cxnLst>
    <dgm:cxn modelId="{B1A82E22-3F63-4EEB-ADAF-D1ED6A837FA8}" type="presOf" srcId="{58A86BC1-25F5-419B-A403-0FDD08325695}" destId="{4330CF29-600A-40E5-A859-A00B9525B4C1}" srcOrd="0" destOrd="0" presId="urn:microsoft.com/office/officeart/2005/8/layout/cycle3"/>
    <dgm:cxn modelId="{DFCFC56D-3C06-4DDF-A9CF-1303C1EF2431}" type="presOf" srcId="{0C7C4A3C-712B-4021-AC1B-82D9E48C77A1}" destId="{6731AC4E-4A9D-4A07-B661-3C13F899D905}" srcOrd="0" destOrd="0" presId="urn:microsoft.com/office/officeart/2005/8/layout/cycle3"/>
    <dgm:cxn modelId="{FF5DADB8-8256-4433-9AB8-4223FCC8101D}" srcId="{66010EED-1A60-4F92-A9B5-66FDAA99A429}" destId="{BE5D6735-E87D-4AA7-9585-837A8DBDF6EF}" srcOrd="4" destOrd="0" parTransId="{2444AC9C-D716-4CB3-BBE7-FDCD96F32176}" sibTransId="{DA3A9EDB-D769-441E-98A5-A3B6611514D7}"/>
    <dgm:cxn modelId="{8037FA19-64C4-4FAB-860F-664542D9D888}" srcId="{66010EED-1A60-4F92-A9B5-66FDAA99A429}" destId="{58A86BC1-25F5-419B-A403-0FDD08325695}" srcOrd="2" destOrd="0" parTransId="{F1253384-7938-4571-B547-BC60F691822D}" sibTransId="{2253FE1A-CFAE-42A4-BECD-E210721866D5}"/>
    <dgm:cxn modelId="{A4D5D513-0B4C-4CB9-BA52-1964E3ECAB28}" type="presOf" srcId="{1344B7B8-52AD-4555-9550-596EBF7253AC}" destId="{87590F07-2D79-4F15-B22F-AD8D37976096}" srcOrd="0" destOrd="0" presId="urn:microsoft.com/office/officeart/2005/8/layout/cycle3"/>
    <dgm:cxn modelId="{5D5F25EE-8698-4044-AF65-E100710E56BC}" srcId="{66010EED-1A60-4F92-A9B5-66FDAA99A429}" destId="{8649E5B4-424A-4451-8E76-2D4D1DEA7C0E}" srcOrd="0" destOrd="0" parTransId="{9BA6FD4A-73B5-425C-8560-CA43D6E281D3}" sibTransId="{3F34A266-7BDC-4FA9-BAC9-6B34F8B2DA02}"/>
    <dgm:cxn modelId="{DE031C76-1352-40B4-975F-82B516B0F4D7}" srcId="{66010EED-1A60-4F92-A9B5-66FDAA99A429}" destId="{0C7C4A3C-712B-4021-AC1B-82D9E48C77A1}" srcOrd="1" destOrd="0" parTransId="{DDB5374D-6D18-4B09-B7BA-9F880E423479}" sibTransId="{97624573-019A-4C84-941F-0FB5A689603D}"/>
    <dgm:cxn modelId="{4B7E876B-DB3C-46E1-BFBF-CF65DB731A09}" srcId="{66010EED-1A60-4F92-A9B5-66FDAA99A429}" destId="{1344B7B8-52AD-4555-9550-596EBF7253AC}" srcOrd="3" destOrd="0" parTransId="{2F7E0327-0E54-4FDB-B047-16DE457861B9}" sibTransId="{1137DE66-5253-4341-8945-8C7C9B827341}"/>
    <dgm:cxn modelId="{1748B45C-1B9D-4385-96A8-F06D92C50A15}" type="presOf" srcId="{3F34A266-7BDC-4FA9-BAC9-6B34F8B2DA02}" destId="{77D6194D-F48C-4513-9D7E-2732C794279F}" srcOrd="0" destOrd="0" presId="urn:microsoft.com/office/officeart/2005/8/layout/cycle3"/>
    <dgm:cxn modelId="{ADE7B9EC-C812-46AA-92B3-E8C5946C22B0}" type="presOf" srcId="{BE5D6735-E87D-4AA7-9585-837A8DBDF6EF}" destId="{4EC4D400-2290-40ED-96DA-B0B8A7759F8E}" srcOrd="0" destOrd="0" presId="urn:microsoft.com/office/officeart/2005/8/layout/cycle3"/>
    <dgm:cxn modelId="{C6A1F1E7-594E-42B3-BD36-6C9F1D82CD37}" type="presOf" srcId="{66010EED-1A60-4F92-A9B5-66FDAA99A429}" destId="{DE0781A5-5C29-4F72-A34E-7096166B22BE}" srcOrd="0" destOrd="0" presId="urn:microsoft.com/office/officeart/2005/8/layout/cycle3"/>
    <dgm:cxn modelId="{73E15540-7E5F-4643-BBCA-D403B373B4A0}" type="presOf" srcId="{8649E5B4-424A-4451-8E76-2D4D1DEA7C0E}" destId="{AECF815B-C771-4EC1-A946-4874FFD50EA5}" srcOrd="0" destOrd="0" presId="urn:microsoft.com/office/officeart/2005/8/layout/cycle3"/>
    <dgm:cxn modelId="{CE3FB745-05F2-4589-98CB-DAF25EA0924A}" type="presParOf" srcId="{DE0781A5-5C29-4F72-A34E-7096166B22BE}" destId="{C9EE3D35-D784-4689-8C9D-2415A1E77E0C}" srcOrd="0" destOrd="0" presId="urn:microsoft.com/office/officeart/2005/8/layout/cycle3"/>
    <dgm:cxn modelId="{11C9C965-FAE6-448D-A2EB-DC5A7A6450CA}" type="presParOf" srcId="{C9EE3D35-D784-4689-8C9D-2415A1E77E0C}" destId="{AECF815B-C771-4EC1-A946-4874FFD50EA5}" srcOrd="0" destOrd="0" presId="urn:microsoft.com/office/officeart/2005/8/layout/cycle3"/>
    <dgm:cxn modelId="{8E746367-84E1-4563-9BA3-2F9754094477}" type="presParOf" srcId="{C9EE3D35-D784-4689-8C9D-2415A1E77E0C}" destId="{77D6194D-F48C-4513-9D7E-2732C794279F}" srcOrd="1" destOrd="0" presId="urn:microsoft.com/office/officeart/2005/8/layout/cycle3"/>
    <dgm:cxn modelId="{5EB21AC7-0AA8-4E2E-B3FE-58F2FD84A92F}" type="presParOf" srcId="{C9EE3D35-D784-4689-8C9D-2415A1E77E0C}" destId="{6731AC4E-4A9D-4A07-B661-3C13F899D905}" srcOrd="2" destOrd="0" presId="urn:microsoft.com/office/officeart/2005/8/layout/cycle3"/>
    <dgm:cxn modelId="{BA33DFEE-A6A6-412D-8643-A0F4DC0D1BE5}" type="presParOf" srcId="{C9EE3D35-D784-4689-8C9D-2415A1E77E0C}" destId="{4330CF29-600A-40E5-A859-A00B9525B4C1}" srcOrd="3" destOrd="0" presId="urn:microsoft.com/office/officeart/2005/8/layout/cycle3"/>
    <dgm:cxn modelId="{7F333F53-9506-4D6B-A404-D45191434967}" type="presParOf" srcId="{C9EE3D35-D784-4689-8C9D-2415A1E77E0C}" destId="{87590F07-2D79-4F15-B22F-AD8D37976096}" srcOrd="4" destOrd="0" presId="urn:microsoft.com/office/officeart/2005/8/layout/cycle3"/>
    <dgm:cxn modelId="{CE5A05D1-722D-4DC8-8B99-64304A1F8B03}" type="presParOf" srcId="{C9EE3D35-D784-4689-8C9D-2415A1E77E0C}" destId="{4EC4D400-2290-40ED-96DA-B0B8A7759F8E}" srcOrd="5"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D6194D-F48C-4513-9D7E-2732C794279F}">
      <dsp:nvSpPr>
        <dsp:cNvPr id="0" name=""/>
        <dsp:cNvSpPr/>
      </dsp:nvSpPr>
      <dsp:spPr>
        <a:xfrm>
          <a:off x="1774786" y="78888"/>
          <a:ext cx="4540326" cy="4540326"/>
        </a:xfrm>
        <a:prstGeom prst="circularArrow">
          <a:avLst>
            <a:gd name="adj1" fmla="val 5544"/>
            <a:gd name="adj2" fmla="val 330680"/>
            <a:gd name="adj3" fmla="val 14177855"/>
            <a:gd name="adj4" fmla="val 17145901"/>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F815B-C771-4EC1-A946-4874FFD50EA5}">
      <dsp:nvSpPr>
        <dsp:cNvPr id="0" name=""/>
        <dsp:cNvSpPr/>
      </dsp:nvSpPr>
      <dsp:spPr>
        <a:xfrm>
          <a:off x="3171539" y="233534"/>
          <a:ext cx="1746821" cy="60236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anose="020B0502020202020204" pitchFamily="34" charset="0"/>
            </a:rPr>
            <a:t>Outreach/Engage</a:t>
          </a:r>
          <a:endParaRPr lang="en-US" sz="1200" b="1" kern="1200" dirty="0">
            <a:latin typeface="Century Gothic" panose="020B0502020202020204" pitchFamily="34" charset="0"/>
          </a:endParaRPr>
        </a:p>
      </dsp:txBody>
      <dsp:txXfrm>
        <a:off x="3171539" y="233534"/>
        <a:ext cx="1746821" cy="602360"/>
      </dsp:txXfrm>
    </dsp:sp>
    <dsp:sp modelId="{6731AC4E-4A9D-4A07-B661-3C13F899D905}">
      <dsp:nvSpPr>
        <dsp:cNvPr id="0" name=""/>
        <dsp:cNvSpPr/>
      </dsp:nvSpPr>
      <dsp:spPr>
        <a:xfrm>
          <a:off x="5692983" y="2097234"/>
          <a:ext cx="1746821" cy="60236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anose="020B0502020202020204" pitchFamily="34" charset="0"/>
            </a:rPr>
            <a:t>Identify </a:t>
          </a:r>
        </a:p>
        <a:p>
          <a:pPr lvl="0" algn="ctr" defTabSz="533400">
            <a:lnSpc>
              <a:spcPct val="90000"/>
            </a:lnSpc>
            <a:spcBef>
              <a:spcPct val="0"/>
            </a:spcBef>
            <a:spcAft>
              <a:spcPct val="35000"/>
            </a:spcAft>
          </a:pPr>
          <a:r>
            <a:rPr lang="en-US" sz="1200" b="1" kern="1200" dirty="0" smtClean="0">
              <a:latin typeface="Century Gothic" panose="020B0502020202020204" pitchFamily="34" charset="0"/>
            </a:rPr>
            <a:t>Opportunities</a:t>
          </a:r>
          <a:endParaRPr lang="en-US" sz="1200" b="1" kern="1200" dirty="0">
            <a:latin typeface="Century Gothic" panose="020B0502020202020204" pitchFamily="34" charset="0"/>
          </a:endParaRPr>
        </a:p>
      </dsp:txBody>
      <dsp:txXfrm>
        <a:off x="5692983" y="2097234"/>
        <a:ext cx="1746821" cy="602360"/>
      </dsp:txXfrm>
    </dsp:sp>
    <dsp:sp modelId="{4330CF29-600A-40E5-A859-A00B9525B4C1}">
      <dsp:nvSpPr>
        <dsp:cNvPr id="0" name=""/>
        <dsp:cNvSpPr/>
      </dsp:nvSpPr>
      <dsp:spPr>
        <a:xfrm>
          <a:off x="4488632" y="3426969"/>
          <a:ext cx="1746821" cy="60236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anose="020B0502020202020204" pitchFamily="34" charset="0"/>
            </a:rPr>
            <a:t>Pinpoint &amp; Execute</a:t>
          </a:r>
          <a:endParaRPr lang="en-US" sz="1200" b="1" kern="1200" dirty="0">
            <a:latin typeface="Century Gothic" panose="020B0502020202020204" pitchFamily="34" charset="0"/>
          </a:endParaRPr>
        </a:p>
      </dsp:txBody>
      <dsp:txXfrm>
        <a:off x="4488632" y="3426969"/>
        <a:ext cx="1746821" cy="602360"/>
      </dsp:txXfrm>
    </dsp:sp>
    <dsp:sp modelId="{87590F07-2D79-4F15-B22F-AD8D37976096}">
      <dsp:nvSpPr>
        <dsp:cNvPr id="0" name=""/>
        <dsp:cNvSpPr/>
      </dsp:nvSpPr>
      <dsp:spPr>
        <a:xfrm>
          <a:off x="1370819" y="3050515"/>
          <a:ext cx="1746821" cy="60236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anose="020B0502020202020204" pitchFamily="34" charset="0"/>
            </a:rPr>
            <a:t>Measure &amp; Fine-tune</a:t>
          </a:r>
          <a:endParaRPr lang="en-US" sz="1200" b="1" kern="1200" dirty="0">
            <a:latin typeface="Century Gothic" panose="020B0502020202020204" pitchFamily="34" charset="0"/>
          </a:endParaRPr>
        </a:p>
      </dsp:txBody>
      <dsp:txXfrm>
        <a:off x="1370819" y="3050515"/>
        <a:ext cx="1746821" cy="602360"/>
      </dsp:txXfrm>
    </dsp:sp>
    <dsp:sp modelId="{4EC4D400-2290-40ED-96DA-B0B8A7759F8E}">
      <dsp:nvSpPr>
        <dsp:cNvPr id="0" name=""/>
        <dsp:cNvSpPr/>
      </dsp:nvSpPr>
      <dsp:spPr>
        <a:xfrm>
          <a:off x="852870" y="1701146"/>
          <a:ext cx="1746821" cy="60236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anose="020B0502020202020204" pitchFamily="34" charset="0"/>
            </a:rPr>
            <a:t>PayerView!</a:t>
          </a:r>
          <a:endParaRPr lang="en-US" sz="1200" b="1" kern="1200" dirty="0">
            <a:latin typeface="Century Gothic" panose="020B0502020202020204" pitchFamily="34" charset="0"/>
          </a:endParaRPr>
        </a:p>
      </dsp:txBody>
      <dsp:txXfrm>
        <a:off x="852870" y="1701146"/>
        <a:ext cx="1746821" cy="60236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77463A-E937-EA40-A80E-FE1827638F3C}" type="datetimeFigureOut">
              <a:rPr lang="en-US" smtClean="0"/>
              <a:pPr/>
              <a:t>11/7/2016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E12B9F-A14A-7742-868D-3F7D28695430}" type="slidenum">
              <a:rPr lang="en-US" smtClean="0"/>
              <a:pPr/>
              <a:t>‹#›</a:t>
            </a:fld>
            <a:endParaRPr lang="en-US" dirty="0"/>
          </a:p>
        </p:txBody>
      </p:sp>
    </p:spTree>
    <p:extLst>
      <p:ext uri="{BB962C8B-B14F-4D97-AF65-F5344CB8AC3E}">
        <p14:creationId xmlns="" xmlns:p14="http://schemas.microsoft.com/office/powerpoint/2010/main" val="32289998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FA6DA6-B897-AB4B-8DFC-317B1E4CD3BA}" type="datetimeFigureOut">
              <a:rPr lang="en-US" smtClean="0"/>
              <a:pPr/>
              <a:t>11/7/2016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D34852-06FA-C94F-9556-8FD0FD62E4CF}" type="slidenum">
              <a:rPr lang="en-US" smtClean="0"/>
              <a:pPr/>
              <a:t>‹#›</a:t>
            </a:fld>
            <a:endParaRPr lang="en-US" dirty="0"/>
          </a:p>
        </p:txBody>
      </p:sp>
    </p:spTree>
    <p:extLst>
      <p:ext uri="{BB962C8B-B14F-4D97-AF65-F5344CB8AC3E}">
        <p14:creationId xmlns="" xmlns:p14="http://schemas.microsoft.com/office/powerpoint/2010/main" val="2283964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dirty="0" smtClean="0"/>
              <a:t>We strive to wick away the grunt work that providers have to do. This means focusing on:</a:t>
            </a:r>
          </a:p>
          <a:p>
            <a:pPr marL="228600" indent="-228600">
              <a:buFontTx/>
              <a:buAutoNum type="arabicPeriod"/>
            </a:pPr>
            <a:r>
              <a:rPr lang="en-US" baseline="0" dirty="0" smtClean="0"/>
              <a:t>Getting paid faster – we do that by applying the knowledge we have gained throughout our network </a:t>
            </a:r>
          </a:p>
          <a:p>
            <a:pPr marL="228600" indent="-228600">
              <a:buFontTx/>
              <a:buAutoNum type="arabicPeriod"/>
            </a:pPr>
            <a:r>
              <a:rPr lang="en-US" baseline="0" dirty="0" smtClean="0"/>
              <a:t>Making it easier</a:t>
            </a:r>
          </a:p>
          <a:p>
            <a:pPr marL="0" indent="0">
              <a:buFontTx/>
              <a:buNone/>
            </a:pPr>
            <a:r>
              <a:rPr lang="en-US" baseline="0" dirty="0" smtClean="0"/>
              <a:t>What makes us distinct is that we are an integrated network – we are a platform. Different from traditional Electronic Health Record software in that we are not a server rack in a basement somewhere. We are a centralized platform accessed through the internet.</a:t>
            </a:r>
          </a:p>
          <a:p>
            <a:pPr marL="0" indent="0">
              <a:buFontTx/>
              <a:buNone/>
            </a:pPr>
            <a:endParaRPr lang="en-US" baseline="0" dirty="0" smtClean="0"/>
          </a:p>
          <a:p>
            <a:pPr marL="0" indent="0">
              <a:buFontTx/>
              <a:buNone/>
            </a:pPr>
            <a:r>
              <a:rPr lang="en-US" baseline="0" dirty="0" smtClean="0"/>
              <a:t>Hospital Stat: grew from 25 hospitals via an acquisition to now 80 hospitals (as of q2 2016). </a:t>
            </a:r>
          </a:p>
          <a:p>
            <a:pPr marL="0" indent="0">
              <a:buFontTx/>
              <a:buNone/>
            </a:pPr>
            <a:r>
              <a:rPr lang="en-US" baseline="0" dirty="0" smtClean="0"/>
              <a:t>- Mostly in the under 50 bed market</a:t>
            </a:r>
          </a:p>
        </p:txBody>
      </p:sp>
      <p:sp>
        <p:nvSpPr>
          <p:cNvPr id="4" name="Slide Number Placeholder 3"/>
          <p:cNvSpPr>
            <a:spLocks noGrp="1"/>
          </p:cNvSpPr>
          <p:nvPr>
            <p:ph type="sldNum" sz="quarter" idx="10"/>
          </p:nvPr>
        </p:nvSpPr>
        <p:spPr/>
        <p:txBody>
          <a:bodyPr/>
          <a:lstStyle/>
          <a:p>
            <a:fld id="{78D34852-06FA-C94F-9556-8FD0FD62E4CF}" type="slidenum">
              <a:rPr lang="en-US" smtClean="0"/>
              <a:pPr/>
              <a:t>2</a:t>
            </a:fld>
            <a:endParaRPr lang="en-US" dirty="0"/>
          </a:p>
        </p:txBody>
      </p:sp>
    </p:spTree>
    <p:extLst>
      <p:ext uri="{BB962C8B-B14F-4D97-AF65-F5344CB8AC3E}">
        <p14:creationId xmlns="" xmlns:p14="http://schemas.microsoft.com/office/powerpoint/2010/main" val="2031651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There</a:t>
            </a:r>
            <a:r>
              <a:rPr lang="en-US" b="1" baseline="0" dirty="0" smtClean="0"/>
              <a:t> are 3 Key</a:t>
            </a:r>
            <a:r>
              <a:rPr lang="en-US" b="1" dirty="0" smtClean="0"/>
              <a:t> Takeaways</a:t>
            </a:r>
            <a:r>
              <a:rPr lang="en-US" b="1" baseline="0" dirty="0" smtClean="0"/>
              <a:t> from 2016 PayerView:</a:t>
            </a:r>
            <a:endParaRPr lang="en-US" b="0" baseline="0" dirty="0" smtClean="0"/>
          </a:p>
          <a:p>
            <a:pPr marL="171450" lvl="0" indent="-171450">
              <a:buFontTx/>
              <a:buChar char="-"/>
            </a:pPr>
            <a:r>
              <a:rPr lang="en-US" b="0" baseline="0" dirty="0" smtClean="0"/>
              <a:t>A shift from FFS to Value Based models</a:t>
            </a:r>
          </a:p>
          <a:p>
            <a:pPr marL="171450" lvl="0" indent="-171450">
              <a:buFontTx/>
              <a:buChar char="-"/>
            </a:pPr>
            <a:r>
              <a:rPr lang="en-US" b="0" baseline="0" dirty="0" smtClean="0"/>
              <a:t>These shifts create challenges but also opportunities to partner with payers</a:t>
            </a:r>
          </a:p>
          <a:p>
            <a:pPr marL="0" lvl="0" indent="0">
              <a:buFontTx/>
              <a:buNone/>
            </a:pPr>
            <a:endParaRPr lang="en-US" b="0" baseline="0" dirty="0" smtClean="0"/>
          </a:p>
          <a:p>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11</a:t>
            </a:fld>
            <a:endParaRPr lang="en-US" dirty="0"/>
          </a:p>
        </p:txBody>
      </p:sp>
    </p:spTree>
    <p:extLst>
      <p:ext uri="{BB962C8B-B14F-4D97-AF65-F5344CB8AC3E}">
        <p14:creationId xmlns="" xmlns:p14="http://schemas.microsoft.com/office/powerpoint/2010/main" val="4283614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13</a:t>
            </a:fld>
            <a:endParaRPr lang="en-US" dirty="0"/>
          </a:p>
        </p:txBody>
      </p:sp>
    </p:spTree>
    <p:extLst>
      <p:ext uri="{BB962C8B-B14F-4D97-AF65-F5344CB8AC3E}">
        <p14:creationId xmlns="" xmlns:p14="http://schemas.microsoft.com/office/powerpoint/2010/main" val="16632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a:t>
            </a:r>
            <a:r>
              <a:rPr lang="en-US" baseline="0" dirty="0" smtClean="0"/>
              <a:t> important step that is often not executed to the fullest extent necessary: SHARE YOUR FINDINGS! </a:t>
            </a:r>
          </a:p>
          <a:p>
            <a:r>
              <a:rPr lang="en-US" baseline="0" dirty="0" smtClean="0"/>
              <a:t>Share with every stakeholder, especially the payers.</a:t>
            </a:r>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3</a:t>
            </a:fld>
            <a:endParaRPr lang="en-US" dirty="0"/>
          </a:p>
        </p:txBody>
      </p:sp>
    </p:spTree>
    <p:extLst>
      <p:ext uri="{BB962C8B-B14F-4D97-AF65-F5344CB8AC3E}">
        <p14:creationId xmlns="" xmlns:p14="http://schemas.microsoft.com/office/powerpoint/2010/main" val="2689327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Polling the audience</a:t>
            </a:r>
          </a:p>
          <a:p>
            <a:pPr marL="171450" indent="-171450">
              <a:buFontTx/>
              <a:buChar char="-"/>
            </a:pPr>
            <a:r>
              <a:rPr lang="en-US" baseline="0" dirty="0" smtClean="0"/>
              <a:t>By show of hands how many of you would like to be able to evaluate the performance of payers you work with?</a:t>
            </a:r>
          </a:p>
          <a:p>
            <a:pPr marL="171450" indent="-171450">
              <a:buFontTx/>
              <a:buChar char="-"/>
            </a:pPr>
            <a:r>
              <a:rPr lang="en-US" baseline="0" dirty="0" smtClean="0"/>
              <a:t>By show of hands, which of the following metrics would you like to have at your fingertips:</a:t>
            </a:r>
          </a:p>
          <a:p>
            <a:pPr marL="628650" lvl="1" indent="-171450">
              <a:buFontTx/>
              <a:buChar char="-"/>
            </a:pPr>
            <a:r>
              <a:rPr lang="en-US" baseline="0" dirty="0" smtClean="0"/>
              <a:t>DAR</a:t>
            </a:r>
          </a:p>
          <a:p>
            <a:pPr marL="628650" lvl="1" indent="-171450">
              <a:buFontTx/>
              <a:buChar char="-"/>
            </a:pPr>
            <a:r>
              <a:rPr lang="en-US" baseline="0" dirty="0" smtClean="0"/>
              <a:t>First Pass Resolve Rate</a:t>
            </a:r>
          </a:p>
          <a:p>
            <a:pPr marL="628650" lvl="1" indent="-171450">
              <a:buFontTx/>
              <a:buChar char="-"/>
            </a:pPr>
            <a:r>
              <a:rPr lang="en-US" baseline="0" dirty="0" smtClean="0"/>
              <a:t>Denial Rate</a:t>
            </a:r>
          </a:p>
          <a:p>
            <a:pPr marL="628650" lvl="1" indent="-171450">
              <a:buFontTx/>
              <a:buChar char="-"/>
            </a:pPr>
            <a:r>
              <a:rPr lang="en-US" baseline="0" dirty="0" smtClean="0"/>
              <a:t>Provider Collection Burden</a:t>
            </a:r>
          </a:p>
          <a:p>
            <a:pPr marL="628650" lvl="1" indent="-171450">
              <a:buFontTx/>
              <a:buChar char="-"/>
            </a:pPr>
            <a:r>
              <a:rPr lang="en-US" baseline="0" dirty="0" smtClean="0"/>
              <a:t>All of the above</a:t>
            </a:r>
          </a:p>
          <a:p>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4</a:t>
            </a:fld>
            <a:endParaRPr lang="en-US" dirty="0"/>
          </a:p>
        </p:txBody>
      </p:sp>
    </p:spTree>
    <p:extLst>
      <p:ext uri="{BB962C8B-B14F-4D97-AF65-F5344CB8AC3E}">
        <p14:creationId xmlns="" xmlns:p14="http://schemas.microsoft.com/office/powerpoint/2010/main" val="3739683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PayerView</a:t>
            </a:r>
            <a:r>
              <a:rPr lang="en-US" b="1" baseline="0" dirty="0" smtClean="0"/>
              <a:t> goals include:</a:t>
            </a:r>
          </a:p>
          <a:p>
            <a:pPr marL="171450" indent="-171450">
              <a:buFontTx/>
              <a:buChar char="-"/>
            </a:pPr>
            <a:r>
              <a:rPr lang="en-US" baseline="0" dirty="0" smtClean="0"/>
              <a:t>Leverage network insight</a:t>
            </a:r>
          </a:p>
          <a:p>
            <a:pPr marL="171450" indent="-171450">
              <a:buFontTx/>
              <a:buChar char="-"/>
            </a:pPr>
            <a:r>
              <a:rPr lang="en-US" baseline="0" dirty="0" smtClean="0"/>
              <a:t>Discover areas for continuous improvement</a:t>
            </a:r>
          </a:p>
          <a:p>
            <a:pPr marL="171450" indent="-171450">
              <a:buFontTx/>
              <a:buChar char="-"/>
            </a:pPr>
            <a:r>
              <a:rPr lang="en-US" baseline="0" dirty="0" smtClean="0"/>
              <a:t>Launch transparent, evidence based discussions with the Payers</a:t>
            </a:r>
          </a:p>
          <a:p>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5</a:t>
            </a:fld>
            <a:endParaRPr lang="en-US" dirty="0"/>
          </a:p>
        </p:txBody>
      </p:sp>
    </p:spTree>
    <p:extLst>
      <p:ext uri="{BB962C8B-B14F-4D97-AF65-F5344CB8AC3E}">
        <p14:creationId xmlns="" xmlns:p14="http://schemas.microsoft.com/office/powerpoint/2010/main" val="2072084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2016 PayerView</a:t>
            </a:r>
            <a:r>
              <a:rPr lang="en-US" b="1" baseline="0" dirty="0" smtClean="0"/>
              <a:t> metrics are focused on measuring friction between payers and the clients on our Network:</a:t>
            </a:r>
          </a:p>
          <a:p>
            <a:pPr marL="171450" indent="-171450">
              <a:buFontTx/>
              <a:buChar char="-"/>
            </a:pPr>
            <a:r>
              <a:rPr lang="en-US" baseline="0" dirty="0" smtClean="0"/>
              <a:t>8 total metrics that focus on Financial, Administrative, and Transactional performance</a:t>
            </a:r>
          </a:p>
          <a:p>
            <a:pPr marL="171450" indent="-171450">
              <a:buFontTx/>
              <a:buChar char="-"/>
            </a:pPr>
            <a:r>
              <a:rPr lang="en-US" dirty="0" smtClean="0"/>
              <a:t>We find that Days</a:t>
            </a:r>
            <a:r>
              <a:rPr lang="en-US" baseline="0" dirty="0" smtClean="0"/>
              <a:t> in Accounts Receivable</a:t>
            </a:r>
            <a:r>
              <a:rPr lang="en-US" dirty="0" smtClean="0"/>
              <a:t>, First</a:t>
            </a:r>
            <a:r>
              <a:rPr lang="en-US" baseline="0" dirty="0" smtClean="0"/>
              <a:t> Pass Resolve Rate,</a:t>
            </a:r>
            <a:r>
              <a:rPr lang="en-US" dirty="0" smtClean="0"/>
              <a:t> Denial</a:t>
            </a:r>
            <a:r>
              <a:rPr lang="en-US" baseline="0" dirty="0" smtClean="0"/>
              <a:t> Rate, and Provider Collection Burden are particularly descriptive of the burden placed on our clients</a:t>
            </a:r>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6</a:t>
            </a:fld>
            <a:endParaRPr lang="en-US" dirty="0"/>
          </a:p>
        </p:txBody>
      </p:sp>
    </p:spTree>
    <p:extLst>
      <p:ext uri="{BB962C8B-B14F-4D97-AF65-F5344CB8AC3E}">
        <p14:creationId xmlns="" xmlns:p14="http://schemas.microsoft.com/office/powerpoint/2010/main" val="739110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Payer and Healthcare Outreach team’s cycle:</a:t>
            </a:r>
          </a:p>
          <a:p>
            <a:pPr marL="171450" indent="-171450">
              <a:buFont typeface="Arial" panose="020B0604020202020204" pitchFamily="34" charset="0"/>
              <a:buChar char="•"/>
            </a:pPr>
            <a:r>
              <a:rPr lang="en-US" dirty="0" smtClean="0"/>
              <a:t>Starts with the annual release of PayerView</a:t>
            </a:r>
            <a:r>
              <a:rPr lang="en-US" baseline="0" dirty="0" smtClean="0"/>
              <a:t> report – a tool that we’ve used for the last 11 years to engage payers. </a:t>
            </a:r>
            <a:endParaRPr lang="en-US" dirty="0" smtClean="0"/>
          </a:p>
          <a:p>
            <a:pPr marL="171450" indent="-171450">
              <a:buFont typeface="Arial" panose="020B0604020202020204" pitchFamily="34" charset="0"/>
              <a:buChar char="•"/>
            </a:pPr>
            <a:r>
              <a:rPr lang="en-US" dirty="0" smtClean="0"/>
              <a:t>Next steps</a:t>
            </a:r>
            <a:r>
              <a:rPr lang="en-US" baseline="0" dirty="0" smtClean="0"/>
              <a:t> are a monthly and ad-hoc process for engaging our top payers where-in we </a:t>
            </a:r>
          </a:p>
          <a:p>
            <a:pPr marL="628650" lvl="1" indent="-171450">
              <a:buFont typeface="Arial" panose="020B0604020202020204" pitchFamily="34" charset="0"/>
              <a:buChar char="•"/>
            </a:pPr>
            <a:r>
              <a:rPr lang="en-US" baseline="0" dirty="0" smtClean="0"/>
              <a:t>Identify and engage a Primary Point of Contact</a:t>
            </a:r>
          </a:p>
          <a:p>
            <a:pPr marL="628650" lvl="1" indent="-171450">
              <a:buFont typeface="Arial" panose="020B0604020202020204" pitchFamily="34" charset="0"/>
              <a:buChar char="•"/>
            </a:pPr>
            <a:r>
              <a:rPr lang="en-US" baseline="0" dirty="0" smtClean="0"/>
              <a:t>Use our analytics assets to identify opportunities for collaboration</a:t>
            </a:r>
          </a:p>
          <a:p>
            <a:pPr marL="628650" lvl="1" indent="-171450">
              <a:buFont typeface="Arial" panose="020B0604020202020204" pitchFamily="34" charset="0"/>
              <a:buChar char="•"/>
            </a:pPr>
            <a:r>
              <a:rPr lang="en-US" baseline="0" dirty="0" smtClean="0"/>
              <a:t>Work with the payers to establish a plan and execute against that plan</a:t>
            </a:r>
          </a:p>
          <a:p>
            <a:pPr marL="628650" lvl="1" indent="-171450">
              <a:buFont typeface="Arial" panose="020B0604020202020204" pitchFamily="34" charset="0"/>
              <a:buChar char="•"/>
            </a:pPr>
            <a:r>
              <a:rPr lang="en-US" baseline="0" dirty="0" smtClean="0"/>
              <a:t>We measure the results and impacts and fine-tune where needed</a:t>
            </a:r>
          </a:p>
          <a:p>
            <a:pPr marL="628650" lvl="1" indent="-171450">
              <a:buFont typeface="Arial" panose="020B0604020202020204" pitchFamily="34" charset="0"/>
              <a:buChar char="•"/>
            </a:pPr>
            <a:r>
              <a:rPr lang="en-US" baseline="0" dirty="0" smtClean="0"/>
              <a:t>Rinse, monitor, and repeat</a:t>
            </a:r>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7</a:t>
            </a:fld>
            <a:endParaRPr lang="en-US" dirty="0"/>
          </a:p>
        </p:txBody>
      </p:sp>
    </p:spTree>
    <p:extLst>
      <p:ext uri="{BB962C8B-B14F-4D97-AF65-F5344CB8AC3E}">
        <p14:creationId xmlns="" xmlns:p14="http://schemas.microsoft.com/office/powerpoint/2010/main" val="441532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Performance</a:t>
            </a:r>
            <a:r>
              <a:rPr lang="en-US" sz="1200" b="1" baseline="0" dirty="0" smtClean="0"/>
              <a:t> by Payer group:</a:t>
            </a:r>
          </a:p>
          <a:p>
            <a:pPr marL="171450" indent="-171450">
              <a:buFontTx/>
              <a:buChar char="-"/>
            </a:pPr>
            <a:r>
              <a:rPr lang="en-US" sz="1200" b="0" baseline="0" dirty="0" smtClean="0"/>
              <a:t>Different types of payers perform better on certain metrics</a:t>
            </a:r>
          </a:p>
          <a:p>
            <a:pPr marL="171450" indent="-171450">
              <a:buFontTx/>
              <a:buChar char="-"/>
            </a:pPr>
            <a:r>
              <a:rPr lang="en-US" sz="1200" b="0" baseline="0" dirty="0" smtClean="0"/>
              <a:t>Stark differences between Medicaid payers and the Blue payers on DAR</a:t>
            </a:r>
          </a:p>
          <a:p>
            <a:pPr marL="171450" indent="-171450">
              <a:buFontTx/>
              <a:buChar char="-"/>
            </a:pPr>
            <a:r>
              <a:rPr lang="en-US" sz="1200" b="0" baseline="0" dirty="0" smtClean="0"/>
              <a:t>Stark differences between Medicare and Medicaid on First Pass Resolve Rate</a:t>
            </a:r>
          </a:p>
          <a:p>
            <a:pPr marL="171450" indent="-171450">
              <a:buFontTx/>
              <a:buChar char="-"/>
            </a:pPr>
            <a:endParaRPr lang="en-US" sz="1200" b="0" dirty="0" smtClean="0"/>
          </a:p>
          <a:p>
            <a:endParaRPr lang="en-US" sz="1200" b="1" dirty="0" smtClean="0"/>
          </a:p>
          <a:p>
            <a:endParaRPr lang="en-US" sz="1200" b="1" dirty="0" smtClean="0"/>
          </a:p>
          <a:p>
            <a:r>
              <a:rPr lang="en-US" sz="1200" b="1" dirty="0" smtClean="0"/>
              <a:t>Sample Design:</a:t>
            </a:r>
            <a:endParaRPr lang="en-US" sz="1200" dirty="0" smtClean="0"/>
          </a:p>
          <a:p>
            <a:r>
              <a:rPr lang="en-US" sz="1200" dirty="0" smtClean="0"/>
              <a:t>In 2015, more than 202 million charge lines were submitted by providers on the athenahealth’s cloud-based network. The network represents over 80,000 providers across 50 states.</a:t>
            </a:r>
          </a:p>
          <a:p>
            <a:r>
              <a:rPr lang="en-US" sz="1200" dirty="0" smtClean="0"/>
              <a:t>Where performance variation is expected, the sample size is large, containing 214 payers, and rankings are categorized for within group comparison: COMMERCIAL, BLUE, MEDICAID, MEDICARE and NATIONAL PAYERS.</a:t>
            </a:r>
          </a:p>
          <a:p>
            <a:r>
              <a:rPr lang="en-US" sz="1200" b="1" dirty="0" smtClean="0"/>
              <a:t>Sample Changes in 2015 </a:t>
            </a:r>
            <a:endParaRPr lang="en-US" sz="1200" dirty="0" smtClean="0"/>
          </a:p>
          <a:p>
            <a:r>
              <a:rPr lang="en-US" sz="1200" dirty="0" smtClean="0"/>
              <a:t>Based on the above criteria, 214 payers were included in the sample. Medicaid LA, which was included in last year’s PayerView, did not have sufficient volume to be included in 2015. Further, 49 new payers, including Health New England, Medicare B-WY and BCBS-KS, were included in this year’s PayerView as they met all inclusion criteria.</a:t>
            </a:r>
          </a:p>
          <a:p>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8</a:t>
            </a:fld>
            <a:endParaRPr lang="en-US" dirty="0"/>
          </a:p>
        </p:txBody>
      </p:sp>
    </p:spTree>
    <p:extLst>
      <p:ext uri="{BB962C8B-B14F-4D97-AF65-F5344CB8AC3E}">
        <p14:creationId xmlns="" xmlns:p14="http://schemas.microsoft.com/office/powerpoint/2010/main" val="4115674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There</a:t>
            </a:r>
            <a:r>
              <a:rPr lang="en-US" b="1" baseline="0" dirty="0" smtClean="0"/>
              <a:t> are 3 Key</a:t>
            </a:r>
            <a:r>
              <a:rPr lang="en-US" b="1" dirty="0" smtClean="0"/>
              <a:t> Takeaways</a:t>
            </a:r>
            <a:r>
              <a:rPr lang="en-US" b="1" baseline="0" dirty="0" smtClean="0"/>
              <a:t> from 2016 PayerView:</a:t>
            </a:r>
            <a:endParaRPr lang="en-US" b="0" baseline="0" dirty="0" smtClean="0"/>
          </a:p>
          <a:p>
            <a:pPr marL="171450" lvl="0" indent="-171450">
              <a:buFontTx/>
              <a:buChar char="-"/>
            </a:pPr>
            <a:r>
              <a:rPr lang="en-US" b="0" baseline="0" dirty="0" smtClean="0"/>
              <a:t>Medicaid expansion has led to more Medicaid patient visits</a:t>
            </a:r>
          </a:p>
          <a:p>
            <a:pPr marL="628650" lvl="1" indent="-171450">
              <a:buFontTx/>
              <a:buChar char="-"/>
            </a:pPr>
            <a:r>
              <a:rPr lang="en-US" b="0" baseline="0" dirty="0" smtClean="0"/>
              <a:t>Massachusetts is no stranger to this shift and as a result, is now a large part of the Mass market</a:t>
            </a:r>
          </a:p>
        </p:txBody>
      </p:sp>
      <p:sp>
        <p:nvSpPr>
          <p:cNvPr id="4" name="Slide Number Placeholder 3"/>
          <p:cNvSpPr>
            <a:spLocks noGrp="1"/>
          </p:cNvSpPr>
          <p:nvPr>
            <p:ph type="sldNum" sz="quarter" idx="10"/>
          </p:nvPr>
        </p:nvSpPr>
        <p:spPr/>
        <p:txBody>
          <a:bodyPr/>
          <a:lstStyle/>
          <a:p>
            <a:fld id="{78D34852-06FA-C94F-9556-8FD0FD62E4CF}" type="slidenum">
              <a:rPr lang="en-US" smtClean="0"/>
              <a:pPr/>
              <a:t>9</a:t>
            </a:fld>
            <a:endParaRPr lang="en-US" dirty="0"/>
          </a:p>
        </p:txBody>
      </p:sp>
    </p:spTree>
    <p:extLst>
      <p:ext uri="{BB962C8B-B14F-4D97-AF65-F5344CB8AC3E}">
        <p14:creationId xmlns="" xmlns:p14="http://schemas.microsoft.com/office/powerpoint/2010/main" val="1273769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There</a:t>
            </a:r>
            <a:r>
              <a:rPr lang="en-US" b="1" baseline="0" dirty="0" smtClean="0"/>
              <a:t> are 3 Key</a:t>
            </a:r>
            <a:r>
              <a:rPr lang="en-US" b="1" dirty="0" smtClean="0"/>
              <a:t> Takeaways</a:t>
            </a:r>
            <a:r>
              <a:rPr lang="en-US" b="1" baseline="0" dirty="0" smtClean="0"/>
              <a:t> from 2016 PayerView:</a:t>
            </a:r>
            <a:endParaRPr lang="en-US" b="0" baseline="0" dirty="0" smtClean="0"/>
          </a:p>
          <a:p>
            <a:pPr marL="171450" lvl="0" indent="-171450">
              <a:buFontTx/>
              <a:buChar char="-"/>
            </a:pPr>
            <a:r>
              <a:rPr lang="en-US" b="0" baseline="0" dirty="0" smtClean="0"/>
              <a:t>Cost Sharing is on the rise</a:t>
            </a:r>
          </a:p>
          <a:p>
            <a:pPr marL="628650" lvl="1" indent="-171450">
              <a:buFontTx/>
              <a:buChar char="-"/>
            </a:pPr>
            <a:r>
              <a:rPr lang="en-US" b="0" baseline="0" dirty="0" smtClean="0"/>
              <a:t>High Deductible Plans are increasingly popular</a:t>
            </a:r>
          </a:p>
          <a:p>
            <a:pPr marL="628650" lvl="1" indent="-171450">
              <a:buFontTx/>
              <a:buChar char="-"/>
            </a:pPr>
            <a:r>
              <a:rPr lang="en-US" b="0" baseline="0" dirty="0" smtClean="0"/>
              <a:t>As a result, patient liability increased</a:t>
            </a:r>
          </a:p>
          <a:p>
            <a:pPr marL="628650" lvl="1" indent="-171450">
              <a:buFontTx/>
              <a:buChar char="-"/>
            </a:pPr>
            <a:r>
              <a:rPr lang="en-US" b="0" baseline="0" dirty="0" smtClean="0"/>
              <a:t>Which further burdens our client’s collection processes</a:t>
            </a:r>
            <a:endParaRPr lang="en-US" dirty="0"/>
          </a:p>
        </p:txBody>
      </p:sp>
      <p:sp>
        <p:nvSpPr>
          <p:cNvPr id="4" name="Slide Number Placeholder 3"/>
          <p:cNvSpPr>
            <a:spLocks noGrp="1"/>
          </p:cNvSpPr>
          <p:nvPr>
            <p:ph type="sldNum" sz="quarter" idx="10"/>
          </p:nvPr>
        </p:nvSpPr>
        <p:spPr/>
        <p:txBody>
          <a:bodyPr/>
          <a:lstStyle/>
          <a:p>
            <a:fld id="{78D34852-06FA-C94F-9556-8FD0FD62E4CF}" type="slidenum">
              <a:rPr lang="en-US" smtClean="0"/>
              <a:pPr/>
              <a:t>10</a:t>
            </a:fld>
            <a:endParaRPr lang="en-US" dirty="0"/>
          </a:p>
        </p:txBody>
      </p:sp>
    </p:spTree>
    <p:extLst>
      <p:ext uri="{BB962C8B-B14F-4D97-AF65-F5344CB8AC3E}">
        <p14:creationId xmlns="" xmlns:p14="http://schemas.microsoft.com/office/powerpoint/2010/main" val="41548123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tx2"/>
            </a:gs>
            <a:gs pos="100000">
              <a:schemeClr val="accent6"/>
            </a:gs>
          </a:gsLst>
          <a:lin ang="5400000" scaled="0"/>
          <a:tileRect/>
        </a:gradFill>
        <a:effectLst/>
      </p:bgPr>
    </p:bg>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gradFill flip="none" rotWithShape="1">
            <a:gsLst>
              <a:gs pos="35000">
                <a:schemeClr val="tx2"/>
              </a:gs>
              <a:gs pos="100000">
                <a:schemeClr val="accent6"/>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entury Gothic"/>
            </a:endParaRPr>
          </a:p>
        </p:txBody>
      </p:sp>
      <p:pic>
        <p:nvPicPr>
          <p:cNvPr id="7" name="Picture 6"/>
          <p:cNvPicPr>
            <a:picLocks noChangeAspect="1"/>
          </p:cNvPicPr>
          <p:nvPr userDrawn="1"/>
        </p:nvPicPr>
        <p:blipFill rotWithShape="1">
          <a:blip r:embed="rId2">
            <a:alphaModFix amt="4000"/>
            <a:extLst>
              <a:ext uri="{28A0092B-C50C-407E-A947-70E740481C1C}">
                <a14:useLocalDpi xmlns="" xmlns:a14="http://schemas.microsoft.com/office/drawing/2010/main" val="0"/>
              </a:ext>
            </a:extLst>
          </a:blip>
          <a:srcRect l="22695" t="17692" r="8621" b="14098"/>
          <a:stretch/>
        </p:blipFill>
        <p:spPr>
          <a:xfrm>
            <a:off x="0" y="-1"/>
            <a:ext cx="6905625" cy="6858001"/>
          </a:xfrm>
          <a:prstGeom prst="rect">
            <a:avLst/>
          </a:prstGeom>
        </p:spPr>
      </p:pic>
      <p:sp>
        <p:nvSpPr>
          <p:cNvPr id="2" name="Title 1"/>
          <p:cNvSpPr>
            <a:spLocks noGrp="1"/>
          </p:cNvSpPr>
          <p:nvPr>
            <p:ph type="ctrTitle"/>
          </p:nvPr>
        </p:nvSpPr>
        <p:spPr>
          <a:xfrm>
            <a:off x="2825749" y="2273300"/>
            <a:ext cx="5680075" cy="1470025"/>
          </a:xfrm>
        </p:spPr>
        <p:txBody>
          <a:bodyPr>
            <a:noAutofit/>
          </a:bodyPr>
          <a:lstStyle>
            <a:lvl1pPr algn="r">
              <a:defRPr sz="4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825749" y="3886199"/>
            <a:ext cx="5680075" cy="1050925"/>
          </a:xfrm>
        </p:spPr>
        <p:txBody>
          <a:bodyPr tIns="0" rIns="0" bIns="0">
            <a:noAutofit/>
          </a:bodyPr>
          <a:lstStyle>
            <a:lvl1pPr marL="0" indent="0" algn="r">
              <a:buNone/>
              <a:defRPr sz="2400">
                <a:solidFill>
                  <a:schemeClr val="accent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8" name="Picture 7" descr="athenahealth logo-white.png"/>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38323" y="5713998"/>
            <a:ext cx="2619877" cy="573505"/>
          </a:xfrm>
          <a:prstGeom prst="rect">
            <a:avLst/>
          </a:prstGeom>
        </p:spPr>
      </p:pic>
    </p:spTree>
    <p:extLst>
      <p:ext uri="{BB962C8B-B14F-4D97-AF65-F5344CB8AC3E}">
        <p14:creationId xmlns="" xmlns:p14="http://schemas.microsoft.com/office/powerpoint/2010/main" val="303758704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1"/>
            <a:ext cx="3008313" cy="624840"/>
          </a:xfrm>
        </p:spPr>
        <p:txBody>
          <a:bodyPr anchor="t"/>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143000"/>
            <a:ext cx="5111750" cy="4947603"/>
          </a:xfrm>
          <a:gradFill flip="none" rotWithShape="1">
            <a:gsLst>
              <a:gs pos="0">
                <a:schemeClr val="accent1"/>
              </a:gs>
              <a:gs pos="100000">
                <a:schemeClr val="accent1">
                  <a:lumMod val="75000"/>
                </a:schemeClr>
              </a:gs>
            </a:gsLst>
            <a:lin ang="16200000" scaled="0"/>
            <a:tileRect/>
          </a:gradFill>
          <a:ln>
            <a:noFill/>
          </a:ln>
        </p:spPr>
        <p:txBody>
          <a:bodyPr anchor="ctr"/>
          <a:lstStyle>
            <a:lvl1pPr>
              <a:defRPr sz="2000">
                <a:solidFill>
                  <a:schemeClr val="bg1"/>
                </a:solidFill>
              </a:defRPr>
            </a:lvl1pPr>
            <a:lvl2pPr>
              <a:defRPr sz="2000">
                <a:solidFill>
                  <a:schemeClr val="bg1"/>
                </a:solidFill>
              </a:defRPr>
            </a:lvl2pPr>
            <a:lvl3pPr>
              <a:defRPr sz="1400">
                <a:solidFill>
                  <a:schemeClr val="bg1"/>
                </a:solidFill>
              </a:defRPr>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
        <p:nvSpPr>
          <p:cNvPr id="4" name="Text Placeholder 3"/>
          <p:cNvSpPr>
            <a:spLocks noGrp="1"/>
          </p:cNvSpPr>
          <p:nvPr>
            <p:ph type="body" sz="half" idx="2"/>
          </p:nvPr>
        </p:nvSpPr>
        <p:spPr>
          <a:xfrm>
            <a:off x="457200" y="1920240"/>
            <a:ext cx="3008313" cy="42059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Slide Number Placeholder 6"/>
          <p:cNvSpPr>
            <a:spLocks noGrp="1"/>
          </p:cNvSpPr>
          <p:nvPr>
            <p:ph type="sldNum" sz="quarter" idx="12"/>
          </p:nvPr>
        </p:nvSpPr>
        <p:spPr/>
        <p:txBody>
          <a:bodyPr/>
          <a:lstStyle/>
          <a:p>
            <a:fld id="{D3DEDF89-8E0A-854D-9A33-444D75E69871}" type="slidenum">
              <a:rPr lang="en-US" smtClean="0"/>
              <a:pPr/>
              <a:t>‹#›</a:t>
            </a:fld>
            <a:endParaRPr lang="en-US" dirty="0"/>
          </a:p>
        </p:txBody>
      </p:sp>
    </p:spTree>
    <p:extLst>
      <p:ext uri="{BB962C8B-B14F-4D97-AF65-F5344CB8AC3E}">
        <p14:creationId xmlns="" xmlns:p14="http://schemas.microsoft.com/office/powerpoint/2010/main" val="155954899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r">
    <p:bg>
      <p:bgPr>
        <a:gradFill flip="none" rotWithShape="1">
          <a:gsLst>
            <a:gs pos="0">
              <a:schemeClr val="tx2"/>
            </a:gs>
            <a:gs pos="100000">
              <a:schemeClr val="accent6"/>
            </a:gs>
          </a:gsLst>
          <a:lin ang="5400000" scaled="0"/>
          <a:tileRect/>
        </a:gradFill>
        <a:effectLst/>
      </p:bgPr>
    </p:bg>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gradFill flip="none" rotWithShape="1">
            <a:gsLst>
              <a:gs pos="35000">
                <a:schemeClr val="tx2"/>
              </a:gs>
              <a:gs pos="100000">
                <a:schemeClr val="accent6"/>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entury Gothic"/>
            </a:endParaRPr>
          </a:p>
        </p:txBody>
      </p:sp>
      <p:pic>
        <p:nvPicPr>
          <p:cNvPr id="7" name="Picture 6"/>
          <p:cNvPicPr>
            <a:picLocks noChangeAspect="1"/>
          </p:cNvPicPr>
          <p:nvPr userDrawn="1"/>
        </p:nvPicPr>
        <p:blipFill rotWithShape="1">
          <a:blip r:embed="rId2">
            <a:alphaModFix amt="4000"/>
            <a:extLst>
              <a:ext uri="{28A0092B-C50C-407E-A947-70E740481C1C}">
                <a14:useLocalDpi xmlns="" xmlns:a14="http://schemas.microsoft.com/office/drawing/2010/main" val="0"/>
              </a:ext>
            </a:extLst>
          </a:blip>
          <a:srcRect l="22695" t="17692" r="8621" b="14098"/>
          <a:stretch/>
        </p:blipFill>
        <p:spPr>
          <a:xfrm>
            <a:off x="0" y="-1"/>
            <a:ext cx="6905625" cy="6858001"/>
          </a:xfrm>
          <a:prstGeom prst="rect">
            <a:avLst/>
          </a:prstGeom>
        </p:spPr>
      </p:pic>
      <p:sp>
        <p:nvSpPr>
          <p:cNvPr id="2" name="Title 1"/>
          <p:cNvSpPr>
            <a:spLocks noGrp="1"/>
          </p:cNvSpPr>
          <p:nvPr>
            <p:ph type="ctrTitle" hasCustomPrompt="1"/>
          </p:nvPr>
        </p:nvSpPr>
        <p:spPr>
          <a:xfrm>
            <a:off x="2825749" y="4165600"/>
            <a:ext cx="5680075" cy="1470025"/>
          </a:xfrm>
        </p:spPr>
        <p:txBody>
          <a:bodyPr>
            <a:noAutofit/>
          </a:bodyPr>
          <a:lstStyle>
            <a:lvl1pPr algn="r">
              <a:defRPr sz="8000" b="1">
                <a:solidFill>
                  <a:schemeClr val="bg1"/>
                </a:solidFill>
              </a:defRPr>
            </a:lvl1pPr>
          </a:lstStyle>
          <a:p>
            <a:r>
              <a:rPr lang="en-US" dirty="0" smtClean="0"/>
              <a:t>Thank You</a:t>
            </a:r>
            <a:endParaRPr lang="en-US" dirty="0"/>
          </a:p>
        </p:txBody>
      </p:sp>
    </p:spTree>
    <p:extLst>
      <p:ext uri="{BB962C8B-B14F-4D97-AF65-F5344CB8AC3E}">
        <p14:creationId xmlns="" xmlns:p14="http://schemas.microsoft.com/office/powerpoint/2010/main" val="36443843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62" name="Rectangle 161"/>
          <p:cNvSpPr/>
          <p:nvPr userDrawn="1"/>
        </p:nvSpPr>
        <p:spPr>
          <a:xfrm>
            <a:off x="0" y="0"/>
            <a:ext cx="9144000" cy="6858000"/>
          </a:xfrm>
          <a:prstGeom prst="rect">
            <a:avLst/>
          </a:prstGeom>
          <a:gradFill flip="none" rotWithShape="1">
            <a:gsLst>
              <a:gs pos="10000">
                <a:schemeClr val="accent1"/>
              </a:gs>
              <a:gs pos="100000">
                <a:schemeClr val="accent2"/>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Oval 39"/>
          <p:cNvSpPr/>
          <p:nvPr userDrawn="1"/>
        </p:nvSpPr>
        <p:spPr>
          <a:xfrm>
            <a:off x="8571673" y="3002545"/>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p:cNvSpPr/>
          <p:nvPr userDrawn="1"/>
        </p:nvSpPr>
        <p:spPr>
          <a:xfrm>
            <a:off x="8571673"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Oval 41"/>
          <p:cNvSpPr/>
          <p:nvPr userDrawn="1"/>
        </p:nvSpPr>
        <p:spPr>
          <a:xfrm>
            <a:off x="8571673"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Oval 54"/>
          <p:cNvSpPr/>
          <p:nvPr userDrawn="1"/>
        </p:nvSpPr>
        <p:spPr>
          <a:xfrm>
            <a:off x="8571673"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Oval 58"/>
          <p:cNvSpPr/>
          <p:nvPr userDrawn="1"/>
        </p:nvSpPr>
        <p:spPr>
          <a:xfrm>
            <a:off x="7965445" y="2392548"/>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p:cNvSpPr/>
          <p:nvPr userDrawn="1"/>
        </p:nvSpPr>
        <p:spPr>
          <a:xfrm>
            <a:off x="7965445" y="3002545"/>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p:nvPr userDrawn="1"/>
        </p:nvSpPr>
        <p:spPr>
          <a:xfrm>
            <a:off x="7965445" y="3604793"/>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userDrawn="1"/>
        </p:nvSpPr>
        <p:spPr>
          <a:xfrm>
            <a:off x="7965445"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3" name="Oval 62"/>
          <p:cNvSpPr/>
          <p:nvPr userDrawn="1"/>
        </p:nvSpPr>
        <p:spPr>
          <a:xfrm>
            <a:off x="7965445"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Oval 66"/>
          <p:cNvSpPr/>
          <p:nvPr userDrawn="1"/>
        </p:nvSpPr>
        <p:spPr>
          <a:xfrm>
            <a:off x="7360033" y="2392548"/>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Oval 67"/>
          <p:cNvSpPr/>
          <p:nvPr userDrawn="1"/>
        </p:nvSpPr>
        <p:spPr>
          <a:xfrm>
            <a:off x="7360033" y="3002545"/>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Oval 68"/>
          <p:cNvSpPr/>
          <p:nvPr userDrawn="1"/>
        </p:nvSpPr>
        <p:spPr>
          <a:xfrm>
            <a:off x="7360033" y="3604793"/>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Oval 69"/>
          <p:cNvSpPr/>
          <p:nvPr userDrawn="1"/>
        </p:nvSpPr>
        <p:spPr>
          <a:xfrm>
            <a:off x="7360033"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Oval 70"/>
          <p:cNvSpPr/>
          <p:nvPr userDrawn="1"/>
        </p:nvSpPr>
        <p:spPr>
          <a:xfrm>
            <a:off x="7360033" y="1795137"/>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3" name="Oval 72"/>
          <p:cNvSpPr/>
          <p:nvPr userDrawn="1"/>
        </p:nvSpPr>
        <p:spPr>
          <a:xfrm rot="10800000">
            <a:off x="6751351" y="3592786"/>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Oval 73"/>
          <p:cNvSpPr/>
          <p:nvPr userDrawn="1"/>
        </p:nvSpPr>
        <p:spPr>
          <a:xfrm rot="10800000">
            <a:off x="6751351" y="2982789"/>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Oval 74"/>
          <p:cNvSpPr/>
          <p:nvPr userDrawn="1"/>
        </p:nvSpPr>
        <p:spPr>
          <a:xfrm rot="10800000">
            <a:off x="6751351" y="2380541"/>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Oval 75"/>
          <p:cNvSpPr/>
          <p:nvPr userDrawn="1"/>
        </p:nvSpPr>
        <p:spPr>
          <a:xfrm rot="10800000">
            <a:off x="6751351"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0" name="Oval 79"/>
          <p:cNvSpPr/>
          <p:nvPr userDrawn="1"/>
        </p:nvSpPr>
        <p:spPr>
          <a:xfrm>
            <a:off x="6129894" y="2392548"/>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Oval 80"/>
          <p:cNvSpPr/>
          <p:nvPr userDrawn="1"/>
        </p:nvSpPr>
        <p:spPr>
          <a:xfrm>
            <a:off x="6129894" y="3002545"/>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2" name="Oval 81"/>
          <p:cNvSpPr/>
          <p:nvPr userDrawn="1"/>
        </p:nvSpPr>
        <p:spPr>
          <a:xfrm>
            <a:off x="6129894"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3" name="Oval 82"/>
          <p:cNvSpPr/>
          <p:nvPr userDrawn="1"/>
        </p:nvSpPr>
        <p:spPr>
          <a:xfrm>
            <a:off x="6129894"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4" name="Oval 83"/>
          <p:cNvSpPr/>
          <p:nvPr userDrawn="1"/>
        </p:nvSpPr>
        <p:spPr>
          <a:xfrm>
            <a:off x="6129894"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6" name="Oval 85"/>
          <p:cNvSpPr/>
          <p:nvPr userDrawn="1"/>
        </p:nvSpPr>
        <p:spPr>
          <a:xfrm>
            <a:off x="5517534" y="2392548"/>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7" name="Oval 86"/>
          <p:cNvSpPr/>
          <p:nvPr userDrawn="1"/>
        </p:nvSpPr>
        <p:spPr>
          <a:xfrm>
            <a:off x="5517534" y="3002545"/>
            <a:ext cx="479506" cy="479506"/>
          </a:xfrm>
          <a:prstGeom prst="ellipse">
            <a:avLst/>
          </a:prstGeom>
          <a:solidFill>
            <a:schemeClr val="bg1">
              <a:alpha val="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8" name="Oval 87"/>
          <p:cNvSpPr/>
          <p:nvPr userDrawn="1"/>
        </p:nvSpPr>
        <p:spPr>
          <a:xfrm>
            <a:off x="5517534" y="3604793"/>
            <a:ext cx="479506" cy="479506"/>
          </a:xfrm>
          <a:prstGeom prst="ellipse">
            <a:avLst/>
          </a:prstGeom>
          <a:solidFill>
            <a:schemeClr val="bg1">
              <a:alpha val="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0" name="Oval 89"/>
          <p:cNvSpPr/>
          <p:nvPr userDrawn="1"/>
        </p:nvSpPr>
        <p:spPr>
          <a:xfrm>
            <a:off x="5517534"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Oval 92"/>
          <p:cNvSpPr/>
          <p:nvPr userDrawn="1"/>
        </p:nvSpPr>
        <p:spPr>
          <a:xfrm rot="10800000">
            <a:off x="4930559" y="3592786"/>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Oval 93"/>
          <p:cNvSpPr/>
          <p:nvPr userDrawn="1"/>
        </p:nvSpPr>
        <p:spPr>
          <a:xfrm rot="10800000">
            <a:off x="4930559" y="2982789"/>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5" name="Oval 94"/>
          <p:cNvSpPr/>
          <p:nvPr userDrawn="1"/>
        </p:nvSpPr>
        <p:spPr>
          <a:xfrm rot="10800000">
            <a:off x="4930559" y="2380541"/>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6" name="Oval 95"/>
          <p:cNvSpPr/>
          <p:nvPr userDrawn="1"/>
        </p:nvSpPr>
        <p:spPr>
          <a:xfrm rot="10800000">
            <a:off x="4930559" y="1795137"/>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Oval 96"/>
          <p:cNvSpPr/>
          <p:nvPr userDrawn="1"/>
        </p:nvSpPr>
        <p:spPr>
          <a:xfrm rot="10800000">
            <a:off x="4930559"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Oval 98"/>
          <p:cNvSpPr/>
          <p:nvPr userDrawn="1"/>
        </p:nvSpPr>
        <p:spPr>
          <a:xfrm>
            <a:off x="4341660" y="2392548"/>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0" name="Oval 99"/>
          <p:cNvSpPr/>
          <p:nvPr userDrawn="1"/>
        </p:nvSpPr>
        <p:spPr>
          <a:xfrm>
            <a:off x="4341660" y="3002545"/>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1" name="Oval 100"/>
          <p:cNvSpPr/>
          <p:nvPr userDrawn="1"/>
        </p:nvSpPr>
        <p:spPr>
          <a:xfrm>
            <a:off x="4341660"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userDrawn="1"/>
        </p:nvSpPr>
        <p:spPr>
          <a:xfrm>
            <a:off x="4341660"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userDrawn="1"/>
        </p:nvSpPr>
        <p:spPr>
          <a:xfrm>
            <a:off x="4341660"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userDrawn="1"/>
        </p:nvSpPr>
        <p:spPr>
          <a:xfrm rot="10800000">
            <a:off x="3732977" y="3592786"/>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6" name="Oval 105"/>
          <p:cNvSpPr/>
          <p:nvPr userDrawn="1"/>
        </p:nvSpPr>
        <p:spPr>
          <a:xfrm rot="10800000">
            <a:off x="3732977" y="2982789"/>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7" name="Oval 106"/>
          <p:cNvSpPr/>
          <p:nvPr userDrawn="1"/>
        </p:nvSpPr>
        <p:spPr>
          <a:xfrm rot="10800000">
            <a:off x="3732977" y="2380541"/>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Oval 107"/>
          <p:cNvSpPr/>
          <p:nvPr userDrawn="1"/>
        </p:nvSpPr>
        <p:spPr>
          <a:xfrm rot="10800000">
            <a:off x="3732977" y="1795137"/>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9" name="Oval 108"/>
          <p:cNvSpPr/>
          <p:nvPr userDrawn="1"/>
        </p:nvSpPr>
        <p:spPr>
          <a:xfrm rot="10800000">
            <a:off x="3732977"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1" name="Oval 110"/>
          <p:cNvSpPr/>
          <p:nvPr userDrawn="1"/>
        </p:nvSpPr>
        <p:spPr>
          <a:xfrm>
            <a:off x="3111521" y="2392548"/>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2" name="Oval 111"/>
          <p:cNvSpPr/>
          <p:nvPr userDrawn="1"/>
        </p:nvSpPr>
        <p:spPr>
          <a:xfrm>
            <a:off x="3111521" y="3002545"/>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3" name="Oval 112"/>
          <p:cNvSpPr/>
          <p:nvPr userDrawn="1"/>
        </p:nvSpPr>
        <p:spPr>
          <a:xfrm>
            <a:off x="3111521"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4" name="Oval 113"/>
          <p:cNvSpPr/>
          <p:nvPr userDrawn="1"/>
        </p:nvSpPr>
        <p:spPr>
          <a:xfrm>
            <a:off x="3111521" y="4190197"/>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7" name="Oval 116"/>
          <p:cNvSpPr/>
          <p:nvPr userDrawn="1"/>
        </p:nvSpPr>
        <p:spPr>
          <a:xfrm>
            <a:off x="2499161" y="2392548"/>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8" name="Oval 117"/>
          <p:cNvSpPr/>
          <p:nvPr userDrawn="1"/>
        </p:nvSpPr>
        <p:spPr>
          <a:xfrm>
            <a:off x="2499161" y="3002545"/>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9" name="Oval 118"/>
          <p:cNvSpPr/>
          <p:nvPr userDrawn="1"/>
        </p:nvSpPr>
        <p:spPr>
          <a:xfrm>
            <a:off x="2499161" y="3604793"/>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0" name="Oval 119"/>
          <p:cNvSpPr/>
          <p:nvPr userDrawn="1"/>
        </p:nvSpPr>
        <p:spPr>
          <a:xfrm>
            <a:off x="2499161"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1" name="Oval 120"/>
          <p:cNvSpPr/>
          <p:nvPr userDrawn="1"/>
        </p:nvSpPr>
        <p:spPr>
          <a:xfrm>
            <a:off x="2499161" y="179513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3" name="Oval 122"/>
          <p:cNvSpPr/>
          <p:nvPr userDrawn="1"/>
        </p:nvSpPr>
        <p:spPr>
          <a:xfrm>
            <a:off x="1912186" y="2392548"/>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4" name="Oval 123"/>
          <p:cNvSpPr/>
          <p:nvPr userDrawn="1"/>
        </p:nvSpPr>
        <p:spPr>
          <a:xfrm>
            <a:off x="1912186" y="3002545"/>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5" name="Oval 124"/>
          <p:cNvSpPr/>
          <p:nvPr userDrawn="1"/>
        </p:nvSpPr>
        <p:spPr>
          <a:xfrm>
            <a:off x="1912186" y="3604793"/>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6" name="Oval 125"/>
          <p:cNvSpPr/>
          <p:nvPr userDrawn="1"/>
        </p:nvSpPr>
        <p:spPr>
          <a:xfrm>
            <a:off x="1912186"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9" name="Oval 128"/>
          <p:cNvSpPr/>
          <p:nvPr userDrawn="1"/>
        </p:nvSpPr>
        <p:spPr>
          <a:xfrm>
            <a:off x="1350426" y="2392548"/>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0" name="Oval 129"/>
          <p:cNvSpPr/>
          <p:nvPr userDrawn="1"/>
        </p:nvSpPr>
        <p:spPr>
          <a:xfrm>
            <a:off x="1350426" y="3002545"/>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1" name="Oval 130"/>
          <p:cNvSpPr/>
          <p:nvPr userDrawn="1"/>
        </p:nvSpPr>
        <p:spPr>
          <a:xfrm>
            <a:off x="1350426"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2" name="Oval 131"/>
          <p:cNvSpPr/>
          <p:nvPr userDrawn="1"/>
        </p:nvSpPr>
        <p:spPr>
          <a:xfrm>
            <a:off x="1350426"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3" name="Oval 132"/>
          <p:cNvSpPr/>
          <p:nvPr userDrawn="1"/>
        </p:nvSpPr>
        <p:spPr>
          <a:xfrm>
            <a:off x="1350426"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5" name="Oval 134"/>
          <p:cNvSpPr/>
          <p:nvPr userDrawn="1"/>
        </p:nvSpPr>
        <p:spPr>
          <a:xfrm rot="10800000">
            <a:off x="741743" y="3592786"/>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6" name="Oval 135"/>
          <p:cNvSpPr/>
          <p:nvPr userDrawn="1"/>
        </p:nvSpPr>
        <p:spPr>
          <a:xfrm rot="10800000">
            <a:off x="741743" y="2982789"/>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7" name="Oval 136"/>
          <p:cNvSpPr/>
          <p:nvPr userDrawn="1"/>
        </p:nvSpPr>
        <p:spPr>
          <a:xfrm rot="10800000">
            <a:off x="741743" y="2380541"/>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8" name="Oval 137"/>
          <p:cNvSpPr/>
          <p:nvPr userDrawn="1"/>
        </p:nvSpPr>
        <p:spPr>
          <a:xfrm rot="10800000">
            <a:off x="741743" y="1795137"/>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9" name="Oval 138"/>
          <p:cNvSpPr/>
          <p:nvPr userDrawn="1"/>
        </p:nvSpPr>
        <p:spPr>
          <a:xfrm rot="10800000">
            <a:off x="741743" y="4190197"/>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1" name="Oval 140"/>
          <p:cNvSpPr/>
          <p:nvPr userDrawn="1"/>
        </p:nvSpPr>
        <p:spPr>
          <a:xfrm>
            <a:off x="120288" y="2392548"/>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2" name="Oval 141"/>
          <p:cNvSpPr/>
          <p:nvPr userDrawn="1"/>
        </p:nvSpPr>
        <p:spPr>
          <a:xfrm>
            <a:off x="120288" y="3002545"/>
            <a:ext cx="479506" cy="479506"/>
          </a:xfrm>
          <a:prstGeom prst="ellipse">
            <a:avLst/>
          </a:prstGeom>
          <a:solidFill>
            <a:schemeClr val="bg1">
              <a:alpha val="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3" name="Oval 142"/>
          <p:cNvSpPr/>
          <p:nvPr userDrawn="1"/>
        </p:nvSpPr>
        <p:spPr>
          <a:xfrm>
            <a:off x="120288" y="3604793"/>
            <a:ext cx="479506" cy="479506"/>
          </a:xfrm>
          <a:prstGeom prst="ellipse">
            <a:avLst/>
          </a:prstGeom>
          <a:solidFill>
            <a:schemeClr val="bg1">
              <a:alpha val="1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4" name="Oval 143"/>
          <p:cNvSpPr/>
          <p:nvPr userDrawn="1"/>
        </p:nvSpPr>
        <p:spPr>
          <a:xfrm>
            <a:off x="120288" y="4190197"/>
            <a:ext cx="479506" cy="479506"/>
          </a:xfrm>
          <a:prstGeom prst="ellipse">
            <a:avLst/>
          </a:prstGeom>
          <a:solidFill>
            <a:schemeClr val="bg1">
              <a:alpha val="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5" name="Oval 144"/>
          <p:cNvSpPr/>
          <p:nvPr userDrawn="1"/>
        </p:nvSpPr>
        <p:spPr>
          <a:xfrm>
            <a:off x="120288" y="1795137"/>
            <a:ext cx="479506" cy="479506"/>
          </a:xfrm>
          <a:prstGeom prst="ellipse">
            <a:avLst/>
          </a:prstGeom>
          <a:solidFill>
            <a:schemeClr val="bg1">
              <a:alpha val="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Title 1"/>
          <p:cNvSpPr>
            <a:spLocks noGrp="1"/>
          </p:cNvSpPr>
          <p:nvPr userDrawn="1">
            <p:ph type="ctrTitle" hasCustomPrompt="1"/>
          </p:nvPr>
        </p:nvSpPr>
        <p:spPr>
          <a:xfrm>
            <a:off x="712474" y="2414051"/>
            <a:ext cx="5680075" cy="1470025"/>
          </a:xfrm>
        </p:spPr>
        <p:txBody>
          <a:bodyPr anchor="ctr">
            <a:noAutofit/>
          </a:bodyPr>
          <a:lstStyle>
            <a:lvl1pPr algn="l">
              <a:defRPr sz="6000" b="1" baseline="0">
                <a:solidFill>
                  <a:schemeClr val="bg1"/>
                </a:solidFill>
              </a:defRPr>
            </a:lvl1pPr>
          </a:lstStyle>
          <a:p>
            <a:r>
              <a:rPr lang="en-US" dirty="0" smtClean="0"/>
              <a:t>Section Name</a:t>
            </a:r>
            <a:endParaRPr lang="en-US" dirty="0"/>
          </a:p>
        </p:txBody>
      </p:sp>
    </p:spTree>
    <p:extLst>
      <p:ext uri="{BB962C8B-B14F-4D97-AF65-F5344CB8AC3E}">
        <p14:creationId xmlns="" xmlns:p14="http://schemas.microsoft.com/office/powerpoint/2010/main" val="40107549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noAutofit/>
          </a:bodyPr>
          <a:lstStyle>
            <a:lvl1pPr marL="342900" indent="-342900">
              <a:buFont typeface="Arial" pitchFamily="34" charset="0"/>
              <a:buChar char="•"/>
              <a:defRPr/>
            </a:lvl1pPr>
            <a:lvl2pPr marL="458788" indent="-174625">
              <a:buFont typeface="Wingdings" pitchFamily="2" charset="2"/>
              <a:buChar char="§"/>
              <a:defRPr sz="1600"/>
            </a:lvl2pPr>
            <a:lvl3pPr marL="919163" indent="-168275">
              <a:buFont typeface="Arial" pitchFamily="34" charset="0"/>
              <a:buChar char="•"/>
              <a:defRPr/>
            </a:lvl3pPr>
            <a:lvl4pPr marL="1600200" indent="-228600">
              <a:buFont typeface="Wingdings" pitchFamily="2" charset="2"/>
              <a:buChar char="§"/>
              <a:defRPr sz="1200"/>
            </a:lvl4pPr>
            <a:lvl5pPr marL="2000250" indent="-171450">
              <a:buFont typeface="Arial" pitchFamily="34" charset="0"/>
              <a:buChar char="•"/>
              <a:defRPr sz="1200" baseline="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4"/>
            <a:endParaRPr lang="en-US" dirty="0" smtClean="0"/>
          </a:p>
        </p:txBody>
      </p:sp>
      <p:sp>
        <p:nvSpPr>
          <p:cNvPr id="6" name="Slide Number Placeholder 5"/>
          <p:cNvSpPr>
            <a:spLocks noGrp="1"/>
          </p:cNvSpPr>
          <p:nvPr>
            <p:ph type="sldNum" sz="quarter" idx="12"/>
          </p:nvPr>
        </p:nvSpPr>
        <p:spPr/>
        <p:txBody>
          <a:bodyPr/>
          <a:lstStyle/>
          <a:p>
            <a:fld id="{D3DEDF89-8E0A-854D-9A33-444D75E69871}" type="slidenum">
              <a:rPr lang="en-US" smtClean="0"/>
              <a:pPr/>
              <a:t>‹#›</a:t>
            </a:fld>
            <a:endParaRPr lang="en-US" dirty="0"/>
          </a:p>
        </p:txBody>
      </p:sp>
      <p:sp>
        <p:nvSpPr>
          <p:cNvPr id="7" name="TextBox 6"/>
          <p:cNvSpPr txBox="1"/>
          <p:nvPr userDrawn="1"/>
        </p:nvSpPr>
        <p:spPr>
          <a:xfrm>
            <a:off x="7300913" y="6519671"/>
            <a:ext cx="914400" cy="914400"/>
          </a:xfrm>
          <a:prstGeom prst="rect">
            <a:avLst/>
          </a:prstGeom>
          <a:noFill/>
        </p:spPr>
        <p:txBody>
          <a:bodyPr wrap="none" rtlCol="0">
            <a:noAutofit/>
          </a:bodyPr>
          <a:lstStyle/>
          <a:p>
            <a:r>
              <a:rPr lang="en-US" sz="1600" dirty="0" smtClean="0">
                <a:solidFill>
                  <a:srgbClr val="FF0000"/>
                </a:solidFill>
                <a:latin typeface="Century Gothic"/>
                <a:cs typeface="Century Gothic"/>
              </a:rPr>
              <a:t>CONFIDENTIAL</a:t>
            </a:r>
          </a:p>
        </p:txBody>
      </p:sp>
    </p:spTree>
    <p:extLst>
      <p:ext uri="{BB962C8B-B14F-4D97-AF65-F5344CB8AC3E}">
        <p14:creationId xmlns="" xmlns:p14="http://schemas.microsoft.com/office/powerpoint/2010/main" val="27813633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Content Number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noAutofit/>
          </a:bodyPr>
          <a:lstStyle>
            <a:lvl1pPr marL="457200" indent="-457200">
              <a:buFont typeface="+mj-lt"/>
              <a:buAutoNum type="arabicPeriod"/>
              <a:defRPr/>
            </a:lvl1pPr>
            <a:lvl2pPr marL="627063" indent="-342900">
              <a:buFont typeface="+mj-lt"/>
              <a:buAutoNum type="alphaUcPeriod"/>
              <a:defRPr sz="1600"/>
            </a:lvl2pPr>
            <a:lvl3pPr marL="1093788" indent="-342900">
              <a:buFont typeface="+mj-lt"/>
              <a:buAutoNum type="romanUcPeriod"/>
              <a:defRPr/>
            </a:lvl3pPr>
            <a:lvl4pPr marL="1319212" indent="-228600">
              <a:buFont typeface="+mj-lt"/>
              <a:buAutoNum type="alphaLcPeriod"/>
              <a:defRPr sz="1200"/>
            </a:lvl4pPr>
            <a:lvl5pPr marL="1600200" indent="-228600">
              <a:buFont typeface="+mj-lt"/>
              <a:buAutoNum type="romanLcPeriod"/>
              <a:defRPr sz="1200" baseline="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D3DEDF89-8E0A-854D-9A33-444D75E69871}" type="slidenum">
              <a:rPr lang="en-US" smtClean="0"/>
              <a:pPr/>
              <a:t>‹#›</a:t>
            </a:fld>
            <a:endParaRPr lang="en-US" dirty="0"/>
          </a:p>
        </p:txBody>
      </p:sp>
      <p:sp>
        <p:nvSpPr>
          <p:cNvPr id="5" name="TextBox 4"/>
          <p:cNvSpPr txBox="1"/>
          <p:nvPr userDrawn="1"/>
        </p:nvSpPr>
        <p:spPr>
          <a:xfrm>
            <a:off x="6756850" y="6519671"/>
            <a:ext cx="914400" cy="914400"/>
          </a:xfrm>
          <a:prstGeom prst="rect">
            <a:avLst/>
          </a:prstGeom>
          <a:noFill/>
        </p:spPr>
        <p:txBody>
          <a:bodyPr wrap="none" rtlCol="0">
            <a:noAutofit/>
          </a:bodyPr>
          <a:lstStyle/>
          <a:p>
            <a:r>
              <a:rPr lang="en-US" sz="1600" b="1" dirty="0" smtClean="0">
                <a:solidFill>
                  <a:srgbClr val="FF0000"/>
                </a:solidFill>
                <a:latin typeface="Century Gothic"/>
                <a:cs typeface="Century Gothic"/>
              </a:rPr>
              <a:t>DRAFT / CONFIDENTIAL</a:t>
            </a:r>
          </a:p>
        </p:txBody>
      </p:sp>
    </p:spTree>
    <p:extLst>
      <p:ext uri="{BB962C8B-B14F-4D97-AF65-F5344CB8AC3E}">
        <p14:creationId xmlns="" xmlns:p14="http://schemas.microsoft.com/office/powerpoint/2010/main" val="1035668650"/>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userDrawn="1">
          <p15:clr>
            <a:srgbClr val="FBAE40"/>
          </p15:clr>
        </p15:guide>
        <p15:guide id="2" pos="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p>
            <a:fld id="{D3DEDF89-8E0A-854D-9A33-444D75E69871}" type="slidenum">
              <a:rPr lang="en-US" smtClean="0"/>
              <a:pPr/>
              <a:t>‹#›</a:t>
            </a:fld>
            <a:endParaRPr lang="en-US" dirty="0"/>
          </a:p>
        </p:txBody>
      </p:sp>
      <p:sp>
        <p:nvSpPr>
          <p:cNvPr id="6" name="Content Placeholder 2"/>
          <p:cNvSpPr>
            <a:spLocks noGrp="1"/>
          </p:cNvSpPr>
          <p:nvPr>
            <p:ph idx="1"/>
          </p:nvPr>
        </p:nvSpPr>
        <p:spPr>
          <a:xfrm>
            <a:off x="457200" y="1371600"/>
            <a:ext cx="8089900" cy="4572000"/>
          </a:xfrm>
        </p:spPr>
        <p:txBody>
          <a:bodyPr/>
          <a:lstStyle>
            <a:lvl1pPr>
              <a:defRPr b="1">
                <a:solidFill>
                  <a:schemeClr val="tx1"/>
                </a:solidFill>
              </a:defRPr>
            </a:lvl1pPr>
            <a:lvl2pPr marL="450850" marR="0" indent="-234950" algn="l" defTabSz="457200" rtl="0" eaLnBrk="1" fontAlgn="auto" latinLnBrk="0" hangingPunct="1">
              <a:lnSpc>
                <a:spcPct val="100000"/>
              </a:lnSpc>
              <a:spcBef>
                <a:spcPts val="500"/>
              </a:spcBef>
              <a:spcAft>
                <a:spcPts val="0"/>
              </a:spcAft>
              <a:buClrTx/>
              <a:buSzTx/>
              <a:buFont typeface="Arial"/>
              <a:buChar char="•"/>
              <a:tabLst/>
              <a:defRPr sz="1400">
                <a:solidFill>
                  <a:schemeClr val="tx1"/>
                </a:solidFill>
              </a:defRPr>
            </a:lvl2pPr>
          </a:lstStyle>
          <a:p>
            <a:pPr lvl="0"/>
            <a:r>
              <a:rPr lang="en-US" dirty="0" smtClean="0"/>
              <a:t>Click to edit Master text styles</a:t>
            </a:r>
          </a:p>
          <a:p>
            <a:pPr lvl="1"/>
            <a:r>
              <a:rPr lang="en-US" dirty="0" smtClean="0"/>
              <a:t>Second level</a:t>
            </a:r>
          </a:p>
          <a:p>
            <a:pPr lvl="1"/>
            <a:r>
              <a:rPr lang="en-US" dirty="0" smtClean="0"/>
              <a:t>Second level</a:t>
            </a:r>
          </a:p>
          <a:p>
            <a:pPr lvl="1"/>
            <a:endParaRPr lang="en-US" dirty="0" smtClean="0"/>
          </a:p>
          <a:p>
            <a:pPr lvl="0"/>
            <a:r>
              <a:rPr lang="en-US" dirty="0" smtClean="0"/>
              <a:t>Click to edit Master text styles</a:t>
            </a:r>
          </a:p>
          <a:p>
            <a:pPr lvl="1"/>
            <a:r>
              <a:rPr lang="en-US" dirty="0" smtClean="0"/>
              <a:t>Second level</a:t>
            </a:r>
          </a:p>
          <a:p>
            <a:pPr lvl="1"/>
            <a:r>
              <a:rPr lang="en-US" dirty="0" smtClean="0"/>
              <a:t>Second level</a:t>
            </a:r>
          </a:p>
          <a:p>
            <a:pPr lvl="1"/>
            <a:endParaRPr lang="en-US" dirty="0" smtClean="0"/>
          </a:p>
          <a:p>
            <a:pPr lvl="0"/>
            <a:r>
              <a:rPr lang="en-US" dirty="0" smtClean="0"/>
              <a:t>Click to edit Master text styles</a:t>
            </a:r>
          </a:p>
          <a:p>
            <a:pPr lvl="1"/>
            <a:r>
              <a:rPr lang="en-US" dirty="0" smtClean="0"/>
              <a:t>Second level</a:t>
            </a:r>
          </a:p>
          <a:p>
            <a:pPr lvl="1"/>
            <a:r>
              <a:rPr lang="en-US" dirty="0" smtClean="0"/>
              <a:t>Second level</a:t>
            </a:r>
          </a:p>
          <a:p>
            <a:pPr lvl="1"/>
            <a:endParaRPr lang="en-US" dirty="0" smtClean="0"/>
          </a:p>
          <a:p>
            <a:pPr lvl="0"/>
            <a:r>
              <a:rPr lang="en-US" dirty="0" smtClean="0"/>
              <a:t>Click to edit Master text styles</a:t>
            </a:r>
          </a:p>
          <a:p>
            <a:pPr lvl="1"/>
            <a:r>
              <a:rPr lang="en-US" dirty="0" smtClean="0"/>
              <a:t>Second level</a:t>
            </a:r>
          </a:p>
          <a:p>
            <a:pPr lvl="1"/>
            <a:r>
              <a:rPr lang="en-US" dirty="0" smtClean="0"/>
              <a:t>Second level</a:t>
            </a:r>
          </a:p>
          <a:p>
            <a:pPr lvl="1"/>
            <a:endParaRPr lang="en-US" dirty="0" smtClean="0"/>
          </a:p>
        </p:txBody>
      </p:sp>
    </p:spTree>
    <p:extLst>
      <p:ext uri="{BB962C8B-B14F-4D97-AF65-F5344CB8AC3E}">
        <p14:creationId xmlns="" xmlns:p14="http://schemas.microsoft.com/office/powerpoint/2010/main" val="22383777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14" name="Rectangle 13"/>
          <p:cNvSpPr/>
          <p:nvPr userDrawn="1"/>
        </p:nvSpPr>
        <p:spPr>
          <a:xfrm>
            <a:off x="4709160" y="1371600"/>
            <a:ext cx="3977640" cy="4572000"/>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Rectangle 12"/>
          <p:cNvSpPr/>
          <p:nvPr userDrawn="1"/>
        </p:nvSpPr>
        <p:spPr>
          <a:xfrm>
            <a:off x="457200" y="1371600"/>
            <a:ext cx="3977640" cy="4572000"/>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Slide Number Placeholder 5"/>
          <p:cNvSpPr>
            <a:spLocks noGrp="1"/>
          </p:cNvSpPr>
          <p:nvPr>
            <p:ph type="sldNum" sz="quarter" idx="12"/>
          </p:nvPr>
        </p:nvSpPr>
        <p:spPr/>
        <p:txBody>
          <a:bodyPr/>
          <a:lstStyle/>
          <a:p>
            <a:fld id="{D3DEDF89-8E0A-854D-9A33-444D75E69871}" type="slidenum">
              <a:rPr lang="en-US" smtClean="0"/>
              <a:pPr/>
              <a:t>‹#›</a:t>
            </a:fld>
            <a:endParaRPr lang="en-US" dirty="0"/>
          </a:p>
        </p:txBody>
      </p:sp>
      <p:sp>
        <p:nvSpPr>
          <p:cNvPr id="7" name="Content Placeholder 2"/>
          <p:cNvSpPr>
            <a:spLocks noGrp="1"/>
          </p:cNvSpPr>
          <p:nvPr>
            <p:ph idx="1" hasCustomPrompt="1"/>
          </p:nvPr>
        </p:nvSpPr>
        <p:spPr>
          <a:xfrm>
            <a:off x="457200" y="2057400"/>
            <a:ext cx="3977640" cy="3362960"/>
          </a:xfrm>
        </p:spPr>
        <p:txBody>
          <a:bodyPr/>
          <a:lstStyle/>
          <a:p>
            <a:pPr lvl="1"/>
            <a:r>
              <a:rPr lang="en-US" dirty="0" smtClean="0"/>
              <a:t>Second level</a:t>
            </a:r>
          </a:p>
          <a:p>
            <a:pPr lvl="2"/>
            <a:r>
              <a:rPr lang="en-US" dirty="0" smtClean="0"/>
              <a:t>Third level</a:t>
            </a:r>
            <a:endParaRPr lang="en-US" dirty="0"/>
          </a:p>
        </p:txBody>
      </p:sp>
      <p:sp>
        <p:nvSpPr>
          <p:cNvPr id="8" name="Title 1"/>
          <p:cNvSpPr>
            <a:spLocks noGrp="1"/>
          </p:cNvSpPr>
          <p:nvPr>
            <p:ph type="title"/>
          </p:nvPr>
        </p:nvSpPr>
        <p:spPr>
          <a:xfrm>
            <a:off x="162705" y="109560"/>
            <a:ext cx="5051425" cy="376237"/>
          </a:xfrm>
        </p:spPr>
        <p:txBody>
          <a:bodyPr/>
          <a:lstStyle/>
          <a:p>
            <a:r>
              <a:rPr lang="en-US" dirty="0" smtClean="0"/>
              <a:t>Click to edit Master title style</a:t>
            </a:r>
            <a:endParaRPr lang="en-US" dirty="0"/>
          </a:p>
        </p:txBody>
      </p:sp>
      <p:sp>
        <p:nvSpPr>
          <p:cNvPr id="10" name="Rectangle 9"/>
          <p:cNvSpPr/>
          <p:nvPr userDrawn="1"/>
        </p:nvSpPr>
        <p:spPr>
          <a:xfrm>
            <a:off x="457200" y="1371600"/>
            <a:ext cx="3977640" cy="470932"/>
          </a:xfrm>
          <a:prstGeom prst="rect">
            <a:avLst/>
          </a:prstGeom>
          <a:solidFill>
            <a:schemeClr val="tx2"/>
          </a:solidFill>
        </p:spPr>
        <p:txBody>
          <a:bodyPr wrap="square" anchor="ctr">
            <a:noAutofit/>
          </a:bodyPr>
          <a:lstStyle/>
          <a:p>
            <a:pPr lvl="0" algn="ctr"/>
            <a:r>
              <a:rPr lang="en-US" b="0" dirty="0" smtClean="0">
                <a:solidFill>
                  <a:schemeClr val="bg1"/>
                </a:solidFill>
                <a:latin typeface="Century Gothic"/>
              </a:rPr>
              <a:t>Click to edit Master text styles</a:t>
            </a:r>
          </a:p>
        </p:txBody>
      </p:sp>
      <p:sp>
        <p:nvSpPr>
          <p:cNvPr id="12" name="Rectangle 11"/>
          <p:cNvSpPr/>
          <p:nvPr userDrawn="1"/>
        </p:nvSpPr>
        <p:spPr>
          <a:xfrm>
            <a:off x="4709160" y="1371600"/>
            <a:ext cx="3977640" cy="470932"/>
          </a:xfrm>
          <a:prstGeom prst="rect">
            <a:avLst/>
          </a:prstGeom>
          <a:solidFill>
            <a:schemeClr val="tx2"/>
          </a:solidFill>
        </p:spPr>
        <p:txBody>
          <a:bodyPr wrap="square" anchor="ctr">
            <a:noAutofit/>
          </a:bodyPr>
          <a:lstStyle/>
          <a:p>
            <a:pPr lvl="0" algn="ctr"/>
            <a:r>
              <a:rPr lang="en-US" b="0" dirty="0" smtClean="0">
                <a:solidFill>
                  <a:schemeClr val="bg1"/>
                </a:solidFill>
                <a:latin typeface="Century Gothic"/>
              </a:rPr>
              <a:t>Click to edit Master text styles</a:t>
            </a:r>
          </a:p>
        </p:txBody>
      </p:sp>
      <p:sp>
        <p:nvSpPr>
          <p:cNvPr id="15" name="Content Placeholder 2"/>
          <p:cNvSpPr>
            <a:spLocks noGrp="1"/>
          </p:cNvSpPr>
          <p:nvPr>
            <p:ph idx="13" hasCustomPrompt="1"/>
          </p:nvPr>
        </p:nvSpPr>
        <p:spPr>
          <a:xfrm>
            <a:off x="4709160" y="2057400"/>
            <a:ext cx="3977640" cy="3362960"/>
          </a:xfrm>
        </p:spPr>
        <p:txBody>
          <a:bodyPr/>
          <a:lstStyle/>
          <a:p>
            <a:pPr lvl="1"/>
            <a:r>
              <a:rPr lang="en-US" dirty="0" smtClean="0"/>
              <a:t>Second level</a:t>
            </a:r>
          </a:p>
          <a:p>
            <a:pPr lvl="2"/>
            <a:r>
              <a:rPr lang="en-US" dirty="0" smtClean="0"/>
              <a:t>Third level</a:t>
            </a:r>
            <a:endParaRPr lang="en-US" dirty="0"/>
          </a:p>
        </p:txBody>
      </p:sp>
    </p:spTree>
    <p:extLst>
      <p:ext uri="{BB962C8B-B14F-4D97-AF65-F5344CB8AC3E}">
        <p14:creationId xmlns="" xmlns:p14="http://schemas.microsoft.com/office/powerpoint/2010/main" val="3208621034"/>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525963"/>
          </a:xfrm>
        </p:spPr>
        <p:txBody>
          <a:bodyPr/>
          <a:lstStyle>
            <a:lvl1pPr>
              <a:defRPr sz="2000" b="1">
                <a:solidFill>
                  <a:schemeClr val="tx2"/>
                </a:solidFill>
              </a:defRPr>
            </a:lvl1pPr>
            <a:lvl2pPr>
              <a:defRPr sz="20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
        <p:nvSpPr>
          <p:cNvPr id="4" name="Content Placeholder 3"/>
          <p:cNvSpPr>
            <a:spLocks noGrp="1"/>
          </p:cNvSpPr>
          <p:nvPr>
            <p:ph sz="half" idx="2"/>
          </p:nvPr>
        </p:nvSpPr>
        <p:spPr>
          <a:xfrm>
            <a:off x="4648200" y="1371600"/>
            <a:ext cx="4038600" cy="4525963"/>
          </a:xfrm>
        </p:spPr>
        <p:txBody>
          <a:bodyPr/>
          <a:lstStyle>
            <a:lvl1pPr>
              <a:defRPr sz="2000" b="1">
                <a:solidFill>
                  <a:srgbClr val="592C81"/>
                </a:solidFill>
              </a:defRPr>
            </a:lvl1pPr>
            <a:lvl2pPr>
              <a:defRPr sz="20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
        <p:nvSpPr>
          <p:cNvPr id="7" name="Slide Number Placeholder 6"/>
          <p:cNvSpPr>
            <a:spLocks noGrp="1"/>
          </p:cNvSpPr>
          <p:nvPr>
            <p:ph type="sldNum" sz="quarter" idx="12"/>
          </p:nvPr>
        </p:nvSpPr>
        <p:spPr/>
        <p:txBody>
          <a:bodyPr/>
          <a:lstStyle/>
          <a:p>
            <a:fld id="{D3DEDF89-8E0A-854D-9A33-444D75E69871}" type="slidenum">
              <a:rPr lang="en-US" smtClean="0"/>
              <a:pPr/>
              <a:t>‹#›</a:t>
            </a:fld>
            <a:endParaRPr lang="en-US" dirty="0"/>
          </a:p>
        </p:txBody>
      </p:sp>
      <p:cxnSp>
        <p:nvCxnSpPr>
          <p:cNvPr id="9" name="Straight Connector 8"/>
          <p:cNvCxnSpPr/>
          <p:nvPr userDrawn="1"/>
        </p:nvCxnSpPr>
        <p:spPr>
          <a:xfrm>
            <a:off x="4577080" y="1371600"/>
            <a:ext cx="0" cy="4525963"/>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869372701"/>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D3DEDF89-8E0A-854D-9A33-444D75E69871}" type="slidenum">
              <a:rPr lang="en-US" smtClean="0"/>
              <a:pPr/>
              <a:t>‹#›</a:t>
            </a:fld>
            <a:endParaRPr lang="en-US" dirty="0"/>
          </a:p>
        </p:txBody>
      </p:sp>
      <p:sp>
        <p:nvSpPr>
          <p:cNvPr id="4" name="TextBox 3"/>
          <p:cNvSpPr txBox="1"/>
          <p:nvPr userDrawn="1"/>
        </p:nvSpPr>
        <p:spPr>
          <a:xfrm>
            <a:off x="7300913" y="6519671"/>
            <a:ext cx="914400" cy="914400"/>
          </a:xfrm>
          <a:prstGeom prst="rect">
            <a:avLst/>
          </a:prstGeom>
          <a:noFill/>
        </p:spPr>
        <p:txBody>
          <a:bodyPr wrap="none" rtlCol="0">
            <a:noAutofit/>
          </a:bodyPr>
          <a:lstStyle/>
          <a:p>
            <a:r>
              <a:rPr lang="en-US" sz="1600" dirty="0" smtClean="0">
                <a:solidFill>
                  <a:srgbClr val="FF0000"/>
                </a:solidFill>
                <a:latin typeface="Century Gothic"/>
                <a:cs typeface="Century Gothic"/>
              </a:rPr>
              <a:t>CONFIDENTIAL</a:t>
            </a:r>
          </a:p>
        </p:txBody>
      </p:sp>
    </p:spTree>
    <p:extLst>
      <p:ext uri="{BB962C8B-B14F-4D97-AF65-F5344CB8AC3E}">
        <p14:creationId xmlns="" xmlns:p14="http://schemas.microsoft.com/office/powerpoint/2010/main" val="315352193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3DEDF89-8E0A-854D-9A33-444D75E69871}" type="slidenum">
              <a:rPr lang="en-US" smtClean="0"/>
              <a:pPr/>
              <a:t>‹#›</a:t>
            </a:fld>
            <a:endParaRPr lang="en-US" dirty="0"/>
          </a:p>
        </p:txBody>
      </p:sp>
    </p:spTree>
    <p:extLst>
      <p:ext uri="{BB962C8B-B14F-4D97-AF65-F5344CB8AC3E}">
        <p14:creationId xmlns="" xmlns:p14="http://schemas.microsoft.com/office/powerpoint/2010/main" val="25309402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0"/>
            <a:ext cx="9144000" cy="881359"/>
          </a:xfrm>
          <a:prstGeom prst="rect">
            <a:avLst/>
          </a:prstGeom>
          <a:gradFill flip="none" rotWithShape="1">
            <a:gsLst>
              <a:gs pos="0">
                <a:schemeClr val="bg2">
                  <a:lumMod val="40000"/>
                  <a:lumOff val="60000"/>
                </a:schemeClr>
              </a:gs>
              <a:gs pos="100000">
                <a:schemeClr val="bg2">
                  <a:lumMod val="20000"/>
                  <a:lumOff val="80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entury Gothic"/>
            </a:endParaRPr>
          </a:p>
        </p:txBody>
      </p:sp>
      <p:sp>
        <p:nvSpPr>
          <p:cNvPr id="2" name="Title Placeholder 1"/>
          <p:cNvSpPr>
            <a:spLocks noGrp="1"/>
          </p:cNvSpPr>
          <p:nvPr>
            <p:ph type="title"/>
          </p:nvPr>
        </p:nvSpPr>
        <p:spPr>
          <a:xfrm>
            <a:off x="162705" y="0"/>
            <a:ext cx="6355653" cy="881359"/>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57200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Slide Number Placeholder 5"/>
          <p:cNvSpPr>
            <a:spLocks noGrp="1"/>
          </p:cNvSpPr>
          <p:nvPr>
            <p:ph type="sldNum" sz="quarter" idx="4"/>
          </p:nvPr>
        </p:nvSpPr>
        <p:spPr>
          <a:xfrm>
            <a:off x="457200" y="6519671"/>
            <a:ext cx="2133600" cy="338329"/>
          </a:xfrm>
          <a:prstGeom prst="rect">
            <a:avLst/>
          </a:prstGeom>
        </p:spPr>
        <p:txBody>
          <a:bodyPr vert="horz" lIns="0" tIns="0" rIns="0" bIns="0" rtlCol="0" anchor="ctr">
            <a:noAutofit/>
          </a:bodyPr>
          <a:lstStyle>
            <a:lvl1pPr algn="l">
              <a:defRPr sz="800">
                <a:solidFill>
                  <a:schemeClr val="bg2">
                    <a:lumMod val="50000"/>
                  </a:schemeClr>
                </a:solidFill>
                <a:latin typeface="Century Gothic"/>
                <a:cs typeface="Century Gothic"/>
              </a:defRPr>
            </a:lvl1pPr>
          </a:lstStyle>
          <a:p>
            <a:fld id="{D3DEDF89-8E0A-854D-9A33-444D75E69871}" type="slidenum">
              <a:rPr lang="en-US" smtClean="0"/>
              <a:pPr/>
              <a:t>‹#›</a:t>
            </a:fld>
            <a:endParaRPr lang="en-US" dirty="0"/>
          </a:p>
        </p:txBody>
      </p:sp>
      <p:cxnSp>
        <p:nvCxnSpPr>
          <p:cNvPr id="11" name="Straight Connector 10"/>
          <p:cNvCxnSpPr/>
          <p:nvPr userDrawn="1"/>
        </p:nvCxnSpPr>
        <p:spPr>
          <a:xfrm>
            <a:off x="0" y="6519672"/>
            <a:ext cx="9144000"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4" name="Oval 3"/>
          <p:cNvSpPr/>
          <p:nvPr userDrawn="1"/>
        </p:nvSpPr>
        <p:spPr>
          <a:xfrm>
            <a:off x="5651508" y="19270"/>
            <a:ext cx="177800" cy="177800"/>
          </a:xfrm>
          <a:prstGeom prst="ellipse">
            <a:avLst/>
          </a:prstGeom>
          <a:solidFill>
            <a:schemeClr val="bg1">
              <a:alpha val="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userDrawn="1"/>
        </p:nvSpPr>
        <p:spPr>
          <a:xfrm>
            <a:off x="5651508" y="228369"/>
            <a:ext cx="177800" cy="177800"/>
          </a:xfrm>
          <a:prstGeom prst="ellipse">
            <a:avLst/>
          </a:prstGeom>
          <a:solidFill>
            <a:schemeClr val="bg1">
              <a:alpha val="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userDrawn="1"/>
        </p:nvSpPr>
        <p:spPr>
          <a:xfrm>
            <a:off x="5651508" y="443138"/>
            <a:ext cx="177800" cy="177800"/>
          </a:xfrm>
          <a:prstGeom prst="ellipse">
            <a:avLst/>
          </a:prstGeom>
          <a:solidFill>
            <a:schemeClr val="bg1">
              <a:alpha val="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userDrawn="1"/>
        </p:nvSpPr>
        <p:spPr>
          <a:xfrm>
            <a:off x="5651508" y="655934"/>
            <a:ext cx="177800" cy="177800"/>
          </a:xfrm>
          <a:prstGeom prst="ellipse">
            <a:avLst/>
          </a:prstGeom>
          <a:solidFill>
            <a:schemeClr val="bg1">
              <a:alpha val="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Box 12"/>
          <p:cNvSpPr txBox="1"/>
          <p:nvPr userDrawn="1"/>
        </p:nvSpPr>
        <p:spPr>
          <a:xfrm>
            <a:off x="7300913" y="6519671"/>
            <a:ext cx="914400" cy="914400"/>
          </a:xfrm>
          <a:prstGeom prst="rect">
            <a:avLst/>
          </a:prstGeom>
          <a:noFill/>
        </p:spPr>
        <p:txBody>
          <a:bodyPr wrap="none" rtlCol="0">
            <a:noAutofit/>
          </a:bodyPr>
          <a:lstStyle/>
          <a:p>
            <a:r>
              <a:rPr lang="en-US" sz="1600" dirty="0" smtClean="0">
                <a:solidFill>
                  <a:srgbClr val="FF0000"/>
                </a:solidFill>
                <a:latin typeface="Century Gothic"/>
                <a:cs typeface="Century Gothic"/>
              </a:rPr>
              <a:t>CONFIDENTIAL</a:t>
            </a:r>
          </a:p>
        </p:txBody>
      </p:sp>
    </p:spTree>
    <p:extLst>
      <p:ext uri="{BB962C8B-B14F-4D97-AF65-F5344CB8AC3E}">
        <p14:creationId xmlns="" xmlns:p14="http://schemas.microsoft.com/office/powerpoint/2010/main" val="101560061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3" r:id="rId4"/>
    <p:sldLayoutId id="2147483659" r:id="rId5"/>
    <p:sldLayoutId id="2147483651" r:id="rId6"/>
    <p:sldLayoutId id="2147483652" r:id="rId7"/>
    <p:sldLayoutId id="2147483654" r:id="rId8"/>
    <p:sldLayoutId id="2147483655" r:id="rId9"/>
    <p:sldLayoutId id="2147483656" r:id="rId10"/>
    <p:sldLayoutId id="2147483662" r:id="rId11"/>
  </p:sldLayoutIdLst>
  <p:timing>
    <p:tnLst>
      <p:par>
        <p:cTn id="1" dur="indefinite" restart="never" nodeType="tmRoot"/>
      </p:par>
    </p:tnLst>
  </p:timing>
  <p:hf hdr="0" ftr="0" dt="0"/>
  <p:txStyles>
    <p:titleStyle>
      <a:lvl1pPr algn="l" defTabSz="457200" rtl="0" eaLnBrk="1" latinLnBrk="0" hangingPunct="1">
        <a:spcBef>
          <a:spcPct val="0"/>
        </a:spcBef>
        <a:buNone/>
        <a:defRPr sz="2400" b="0" kern="1200">
          <a:solidFill>
            <a:schemeClr val="tx1"/>
          </a:solidFill>
          <a:latin typeface="Century Gothic"/>
          <a:ea typeface="+mj-ea"/>
          <a:cs typeface="Century Gothic"/>
        </a:defRPr>
      </a:lvl1pPr>
    </p:titleStyle>
    <p:body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image" Target="../media/image14.png"/><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732" y="2273300"/>
            <a:ext cx="8389093" cy="1470025"/>
          </a:xfrm>
        </p:spPr>
        <p:txBody>
          <a:bodyPr/>
          <a:lstStyle/>
          <a:p>
            <a:pPr algn="r"/>
            <a:r>
              <a:rPr lang="en-US" sz="3600" b="1" dirty="0" smtClean="0"/>
              <a:t>Payer Performance Management</a:t>
            </a:r>
            <a:endParaRPr lang="en-US" sz="4400" dirty="0"/>
          </a:p>
        </p:txBody>
      </p:sp>
      <p:sp>
        <p:nvSpPr>
          <p:cNvPr id="3" name="Subtitle 2"/>
          <p:cNvSpPr>
            <a:spLocks noGrp="1"/>
          </p:cNvSpPr>
          <p:nvPr>
            <p:ph type="subTitle" idx="1"/>
          </p:nvPr>
        </p:nvSpPr>
        <p:spPr/>
        <p:txBody>
          <a:bodyPr/>
          <a:lstStyle/>
          <a:p>
            <a:pPr algn="r"/>
            <a:r>
              <a:rPr lang="en-US" dirty="0" smtClean="0"/>
              <a:t>Payer &amp; Healthcare Outreach</a:t>
            </a:r>
          </a:p>
          <a:p>
            <a:pPr algn="r"/>
            <a:endParaRPr lang="en-US" sz="1800" dirty="0" smtClean="0"/>
          </a:p>
          <a:p>
            <a:pPr algn="r"/>
            <a:r>
              <a:rPr lang="en-US" sz="1800" dirty="0" smtClean="0"/>
              <a:t>October 17</a:t>
            </a:r>
            <a:r>
              <a:rPr lang="en-US" sz="1800" baseline="30000" dirty="0" smtClean="0"/>
              <a:t>th</a:t>
            </a:r>
            <a:r>
              <a:rPr lang="en-US" sz="1800" dirty="0" smtClean="0"/>
              <a:t>, 2016</a:t>
            </a:r>
            <a:endParaRPr lang="en-US" sz="1800" dirty="0"/>
          </a:p>
        </p:txBody>
      </p:sp>
    </p:spTree>
    <p:extLst>
      <p:ext uri="{BB962C8B-B14F-4D97-AF65-F5344CB8AC3E}">
        <p14:creationId xmlns="" xmlns:p14="http://schemas.microsoft.com/office/powerpoint/2010/main" val="2350410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2409" y="789610"/>
            <a:ext cx="914400" cy="914400"/>
          </a:xfrm>
          <a:prstGeom prst="rect">
            <a:avLst/>
          </a:prstGeom>
          <a:noFill/>
        </p:spPr>
        <p:txBody>
          <a:bodyPr wrap="none" rtlCol="0">
            <a:noAutofit/>
          </a:bodyPr>
          <a:lstStyle/>
          <a:p>
            <a:endParaRPr lang="en-US" sz="2000" dirty="0" smtClean="0">
              <a:latin typeface="Century Gothic"/>
              <a:cs typeface="Century Gothic"/>
            </a:endParaRPr>
          </a:p>
        </p:txBody>
      </p:sp>
      <p:grpSp>
        <p:nvGrpSpPr>
          <p:cNvPr id="4" name="Group 3"/>
          <p:cNvGrpSpPr/>
          <p:nvPr/>
        </p:nvGrpSpPr>
        <p:grpSpPr>
          <a:xfrm>
            <a:off x="396976" y="895864"/>
            <a:ext cx="8495138" cy="622353"/>
            <a:chOff x="499619" y="898106"/>
            <a:chExt cx="8495138" cy="622353"/>
          </a:xfrm>
        </p:grpSpPr>
        <p:sp>
          <p:nvSpPr>
            <p:cNvPr id="31" name="Rounded Rectangle 30"/>
            <p:cNvSpPr/>
            <p:nvPr/>
          </p:nvSpPr>
          <p:spPr>
            <a:xfrm>
              <a:off x="499619" y="904972"/>
              <a:ext cx="2428441" cy="615487"/>
            </a:xfrm>
            <a:prstGeom prst="roundRect">
              <a:avLst/>
            </a:prstGeom>
            <a:no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solidFill>
                  <a:latin typeface="Century Gothic" pitchFamily="34" charset="0"/>
                </a:rPr>
                <a:t>More cost sharing… </a:t>
              </a:r>
              <a:endParaRPr lang="en-US" sz="1400" b="1" dirty="0">
                <a:solidFill>
                  <a:schemeClr val="tx1"/>
                </a:solidFill>
                <a:latin typeface="Century Gothic" pitchFamily="34" charset="0"/>
              </a:endParaRPr>
            </a:p>
          </p:txBody>
        </p:sp>
        <p:sp>
          <p:nvSpPr>
            <p:cNvPr id="37" name="Rounded Rectangle 36"/>
            <p:cNvSpPr/>
            <p:nvPr/>
          </p:nvSpPr>
          <p:spPr>
            <a:xfrm>
              <a:off x="3402848" y="898106"/>
              <a:ext cx="2458180" cy="615487"/>
            </a:xfrm>
            <a:prstGeom prst="roundRect">
              <a:avLst/>
            </a:prstGeom>
            <a:no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tx1"/>
                  </a:solidFill>
                  <a:latin typeface="Century Gothic" pitchFamily="34" charset="0"/>
                </a:rPr>
                <a:t>i</a:t>
              </a:r>
              <a:r>
                <a:rPr lang="en-US" sz="1400" b="1" dirty="0" smtClean="0">
                  <a:solidFill>
                    <a:schemeClr val="tx1"/>
                  </a:solidFill>
                  <a:latin typeface="Century Gothic" pitchFamily="34" charset="0"/>
                </a:rPr>
                <a:t>mpacting patient obligations at providers…</a:t>
              </a:r>
              <a:endParaRPr lang="en-US" sz="1400" b="1" dirty="0">
                <a:solidFill>
                  <a:schemeClr val="tx1"/>
                </a:solidFill>
                <a:latin typeface="Century Gothic" pitchFamily="34" charset="0"/>
              </a:endParaRPr>
            </a:p>
          </p:txBody>
        </p:sp>
        <p:sp>
          <p:nvSpPr>
            <p:cNvPr id="46" name="Rounded Rectangle 45"/>
            <p:cNvSpPr/>
            <p:nvPr/>
          </p:nvSpPr>
          <p:spPr>
            <a:xfrm>
              <a:off x="6296489" y="904972"/>
              <a:ext cx="2698268" cy="615487"/>
            </a:xfrm>
            <a:prstGeom prst="roundRect">
              <a:avLst/>
            </a:prstGeom>
            <a:no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solidFill>
                  <a:latin typeface="Century Gothic" pitchFamily="34" charset="0"/>
                </a:rPr>
                <a:t>… with downstream impacts on payer performance</a:t>
              </a:r>
              <a:endParaRPr lang="en-US" sz="1400" b="1" dirty="0">
                <a:solidFill>
                  <a:schemeClr val="tx1"/>
                </a:solidFill>
                <a:latin typeface="Century Gothic" pitchFamily="34" charset="0"/>
              </a:endParaRPr>
            </a:p>
          </p:txBody>
        </p:sp>
      </p:grpSp>
      <p:grpSp>
        <p:nvGrpSpPr>
          <p:cNvPr id="5" name="Group 4"/>
          <p:cNvGrpSpPr/>
          <p:nvPr/>
        </p:nvGrpSpPr>
        <p:grpSpPr>
          <a:xfrm>
            <a:off x="396977" y="1572033"/>
            <a:ext cx="8305161" cy="4364609"/>
            <a:chOff x="499620" y="1574275"/>
            <a:chExt cx="8305161" cy="4364609"/>
          </a:xfrm>
        </p:grpSpPr>
        <p:sp>
          <p:nvSpPr>
            <p:cNvPr id="10" name="Rounded Rectangle 9"/>
            <p:cNvSpPr/>
            <p:nvPr/>
          </p:nvSpPr>
          <p:spPr>
            <a:xfrm>
              <a:off x="499620" y="1574275"/>
              <a:ext cx="2281288" cy="4364609"/>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tx1"/>
                  </a:solidFill>
                  <a:latin typeface="Century Gothic" pitchFamily="34" charset="0"/>
                </a:rPr>
                <a:t>Deductibles Steadily Rising</a:t>
              </a:r>
              <a:r>
                <a:rPr lang="en-US" sz="1400" baseline="30000" dirty="0" smtClean="0">
                  <a:solidFill>
                    <a:schemeClr val="tx1"/>
                  </a:solidFill>
                  <a:latin typeface="Century Gothic" pitchFamily="34" charset="0"/>
                </a:rPr>
                <a:t>1</a:t>
              </a: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r>
                <a:rPr lang="en-US" sz="1400" dirty="0" smtClean="0">
                  <a:solidFill>
                    <a:schemeClr val="tx1"/>
                  </a:solidFill>
                  <a:latin typeface="Century Gothic" pitchFamily="34" charset="0"/>
                </a:rPr>
                <a:t>HSA/HDHP Enrollment Skyrocketing</a:t>
              </a:r>
              <a:r>
                <a:rPr lang="en-US" sz="1400" baseline="30000" dirty="0" smtClean="0">
                  <a:solidFill>
                    <a:schemeClr val="tx1"/>
                  </a:solidFill>
                  <a:latin typeface="Century Gothic" pitchFamily="34" charset="0"/>
                </a:rPr>
                <a:t>2</a:t>
              </a:r>
              <a:endParaRPr lang="en-US" sz="1400" baseline="30000" dirty="0">
                <a:solidFill>
                  <a:schemeClr val="tx1"/>
                </a:solidFill>
                <a:latin typeface="Century Gothic" pitchFamily="34" charset="0"/>
              </a:endParaRPr>
            </a:p>
          </p:txBody>
        </p:sp>
        <p:sp>
          <p:nvSpPr>
            <p:cNvPr id="45" name="Rounded Rectangle 44"/>
            <p:cNvSpPr/>
            <p:nvPr/>
          </p:nvSpPr>
          <p:spPr>
            <a:xfrm>
              <a:off x="3456630" y="1574276"/>
              <a:ext cx="2281288" cy="4364608"/>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latin typeface="Century Gothic" pitchFamily="34" charset="0"/>
                </a:rPr>
                <a:t>Patient Obligation Increasing</a:t>
              </a:r>
              <a:r>
                <a:rPr lang="en-US" sz="1600" baseline="30000" dirty="0" smtClean="0">
                  <a:solidFill>
                    <a:schemeClr val="tx1"/>
                  </a:solidFill>
                  <a:latin typeface="Century Gothic" pitchFamily="34" charset="0"/>
                </a:rPr>
                <a:t>3</a:t>
              </a: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smtClean="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a:p>
              <a:pPr algn="ctr"/>
              <a:endParaRPr lang="en-US" sz="1600" baseline="30000" dirty="0">
                <a:solidFill>
                  <a:schemeClr val="tx1"/>
                </a:solidFill>
                <a:latin typeface="Century Gothic" pitchFamily="34" charset="0"/>
              </a:endParaRPr>
            </a:p>
          </p:txBody>
        </p:sp>
        <p:sp>
          <p:nvSpPr>
            <p:cNvPr id="47" name="Rounded Rectangle 46"/>
            <p:cNvSpPr/>
            <p:nvPr/>
          </p:nvSpPr>
          <p:spPr>
            <a:xfrm>
              <a:off x="6523493" y="1574275"/>
              <a:ext cx="2281288" cy="4364609"/>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p:txBody>
        </p:sp>
      </p:grpSp>
      <p:sp>
        <p:nvSpPr>
          <p:cNvPr id="48" name="Flowchart: Extract 47"/>
          <p:cNvSpPr/>
          <p:nvPr/>
        </p:nvSpPr>
        <p:spPr>
          <a:xfrm rot="5400000">
            <a:off x="1127781" y="3639393"/>
            <a:ext cx="3754911" cy="517509"/>
          </a:xfrm>
          <a:prstGeom prst="flowChartExtra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atin typeface="Century Gothic" pitchFamily="34" charset="0"/>
            </a:endParaRPr>
          </a:p>
        </p:txBody>
      </p:sp>
      <p:sp>
        <p:nvSpPr>
          <p:cNvPr id="49" name="Flowchart: Extract 48"/>
          <p:cNvSpPr/>
          <p:nvPr/>
        </p:nvSpPr>
        <p:spPr>
          <a:xfrm rot="5400000">
            <a:off x="4139684" y="3639392"/>
            <a:ext cx="3754911" cy="517509"/>
          </a:xfrm>
          <a:prstGeom prst="flowChartExtra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atin typeface="Century Gothic" pitchFamily="34" charset="0"/>
            </a:endParaRPr>
          </a:p>
        </p:txBody>
      </p:sp>
      <p:sp>
        <p:nvSpPr>
          <p:cNvPr id="57" name="Content Placeholder 2"/>
          <p:cNvSpPr>
            <a:spLocks noGrp="1"/>
          </p:cNvSpPr>
          <p:nvPr>
            <p:ph idx="1"/>
          </p:nvPr>
        </p:nvSpPr>
        <p:spPr>
          <a:xfrm>
            <a:off x="443399" y="2398914"/>
            <a:ext cx="2182758" cy="1125520"/>
          </a:xfrm>
          <a:noFill/>
        </p:spPr>
        <p:txBody>
          <a:bodyPr tIns="0"/>
          <a:lstStyle/>
          <a:p>
            <a:pPr marL="0" indent="0" algn="ctr">
              <a:buNone/>
            </a:pPr>
            <a:r>
              <a:rPr lang="en-US" sz="4000" b="1" dirty="0" smtClean="0">
                <a:solidFill>
                  <a:schemeClr val="tx2"/>
                </a:solidFill>
              </a:rPr>
              <a:t>$1,318</a:t>
            </a:r>
            <a:endParaRPr lang="en-US" sz="4000" b="1" dirty="0">
              <a:solidFill>
                <a:schemeClr val="tx2"/>
              </a:solidFill>
            </a:endParaRPr>
          </a:p>
          <a:p>
            <a:pPr marL="0" indent="0" algn="ctr">
              <a:spcBef>
                <a:spcPts val="0"/>
              </a:spcBef>
              <a:buNone/>
            </a:pPr>
            <a:r>
              <a:rPr lang="en-US" sz="1200" dirty="0" smtClean="0"/>
              <a:t>Average employee </a:t>
            </a:r>
          </a:p>
          <a:p>
            <a:pPr marL="0" indent="0" algn="ctr">
              <a:spcBef>
                <a:spcPts val="0"/>
              </a:spcBef>
              <a:buNone/>
            </a:pPr>
            <a:r>
              <a:rPr lang="en-US" sz="1200" dirty="0" smtClean="0"/>
              <a:t>deductible</a:t>
            </a:r>
          </a:p>
          <a:p>
            <a:pPr marL="0" indent="0" algn="ctr">
              <a:lnSpc>
                <a:spcPct val="150000"/>
              </a:lnSpc>
              <a:spcBef>
                <a:spcPts val="0"/>
              </a:spcBef>
              <a:buNone/>
            </a:pPr>
            <a:r>
              <a:rPr lang="en-US" sz="1200" b="1" i="1" dirty="0" smtClean="0"/>
              <a:t>up 60% since 2009</a:t>
            </a:r>
            <a:endParaRPr lang="en-US" sz="1200" b="1" i="1" dirty="0"/>
          </a:p>
        </p:txBody>
      </p:sp>
      <p:cxnSp>
        <p:nvCxnSpPr>
          <p:cNvPr id="17" name="Straight Connector 16"/>
          <p:cNvCxnSpPr/>
          <p:nvPr/>
        </p:nvCxnSpPr>
        <p:spPr>
          <a:xfrm flipH="1">
            <a:off x="631201" y="3898150"/>
            <a:ext cx="1745593"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751376" y="6775630"/>
            <a:ext cx="192356" cy="80128"/>
          </a:xfrm>
          <a:prstGeom prst="rect">
            <a:avLst/>
          </a:prstGeom>
          <a:noFill/>
        </p:spPr>
        <p:txBody>
          <a:bodyPr wrap="square" rtlCol="0">
            <a:noAutofit/>
          </a:bodyPr>
          <a:lstStyle/>
          <a:p>
            <a:endParaRPr lang="en-US" sz="2000" dirty="0" smtClean="0">
              <a:latin typeface="Century Gothic"/>
              <a:cs typeface="Century Gothic"/>
            </a:endParaRPr>
          </a:p>
        </p:txBody>
      </p:sp>
      <p:graphicFrame>
        <p:nvGraphicFramePr>
          <p:cNvPr id="58" name="Chart 57"/>
          <p:cNvGraphicFramePr>
            <a:graphicFrameLocks/>
          </p:cNvGraphicFramePr>
          <p:nvPr>
            <p:extLst/>
          </p:nvPr>
        </p:nvGraphicFramePr>
        <p:xfrm>
          <a:off x="3584996" y="2276003"/>
          <a:ext cx="1845910" cy="1508972"/>
        </p:xfrm>
        <a:graphic>
          <a:graphicData uri="http://schemas.openxmlformats.org/drawingml/2006/chart">
            <c:chart xmlns:c="http://schemas.openxmlformats.org/drawingml/2006/chart" xmlns:r="http://schemas.openxmlformats.org/officeDocument/2006/relationships" r:id="rId3"/>
          </a:graphicData>
        </a:graphic>
      </p:graphicFrame>
      <p:cxnSp>
        <p:nvCxnSpPr>
          <p:cNvPr id="59" name="Straight Connector 58"/>
          <p:cNvCxnSpPr/>
          <p:nvPr/>
        </p:nvCxnSpPr>
        <p:spPr>
          <a:xfrm flipH="1">
            <a:off x="3604694" y="3898148"/>
            <a:ext cx="1745593"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294176" y="6036519"/>
            <a:ext cx="914400" cy="914400"/>
          </a:xfrm>
          <a:prstGeom prst="rect">
            <a:avLst/>
          </a:prstGeom>
          <a:noFill/>
        </p:spPr>
        <p:txBody>
          <a:bodyPr wrap="none" rtlCol="0">
            <a:noAutofit/>
          </a:bodyPr>
          <a:lstStyle/>
          <a:p>
            <a:r>
              <a:rPr lang="en-US" sz="800" dirty="0" smtClean="0">
                <a:solidFill>
                  <a:schemeClr val="bg2">
                    <a:lumMod val="75000"/>
                  </a:schemeClr>
                </a:solidFill>
                <a:latin typeface="Century Gothic"/>
                <a:cs typeface="Century Gothic"/>
              </a:rPr>
              <a:t>1. Source: </a:t>
            </a:r>
            <a:r>
              <a:rPr lang="en-US" sz="800" dirty="0">
                <a:solidFill>
                  <a:schemeClr val="bg2">
                    <a:lumMod val="75000"/>
                  </a:schemeClr>
                </a:solidFill>
                <a:latin typeface="Century Gothic"/>
                <a:cs typeface="Century Gothic"/>
              </a:rPr>
              <a:t>Kaiser/HRET Survey of Employer Sponsored Health Benefits, </a:t>
            </a:r>
            <a:r>
              <a:rPr lang="en-US" sz="800" dirty="0" smtClean="0">
                <a:solidFill>
                  <a:schemeClr val="bg2">
                    <a:lumMod val="75000"/>
                  </a:schemeClr>
                </a:solidFill>
                <a:latin typeface="Century Gothic"/>
                <a:cs typeface="Century Gothic"/>
              </a:rPr>
              <a:t>2006-2015</a:t>
            </a:r>
          </a:p>
          <a:p>
            <a:r>
              <a:rPr lang="en-US" sz="800" dirty="0" smtClean="0">
                <a:solidFill>
                  <a:schemeClr val="bg2">
                    <a:lumMod val="75000"/>
                  </a:schemeClr>
                </a:solidFill>
                <a:latin typeface="Century Gothic"/>
                <a:cs typeface="Century Gothic"/>
              </a:rPr>
              <a:t>2. Source: </a:t>
            </a:r>
            <a:r>
              <a:rPr lang="en-US" sz="800" dirty="0">
                <a:solidFill>
                  <a:schemeClr val="bg2">
                    <a:lumMod val="75000"/>
                  </a:schemeClr>
                </a:solidFill>
                <a:latin typeface="Century Gothic"/>
                <a:cs typeface="Century Gothic"/>
              </a:rPr>
              <a:t>AHIP 2015 Census of Health Savings </a:t>
            </a:r>
            <a:r>
              <a:rPr lang="en-US" sz="800" dirty="0" smtClean="0">
                <a:solidFill>
                  <a:schemeClr val="bg2">
                    <a:lumMod val="75000"/>
                  </a:schemeClr>
                </a:solidFill>
                <a:latin typeface="Century Gothic"/>
                <a:cs typeface="Century Gothic"/>
              </a:rPr>
              <a:t>Account (HSA) </a:t>
            </a:r>
            <a:r>
              <a:rPr lang="en-US" sz="800" dirty="0">
                <a:solidFill>
                  <a:schemeClr val="bg2">
                    <a:lumMod val="75000"/>
                  </a:schemeClr>
                </a:solidFill>
                <a:latin typeface="Century Gothic"/>
                <a:cs typeface="Century Gothic"/>
              </a:rPr>
              <a:t>- High Deductible Health </a:t>
            </a:r>
            <a:r>
              <a:rPr lang="en-US" sz="800" dirty="0" smtClean="0">
                <a:solidFill>
                  <a:schemeClr val="bg2">
                    <a:lumMod val="75000"/>
                  </a:schemeClr>
                </a:solidFill>
                <a:latin typeface="Century Gothic"/>
                <a:cs typeface="Century Gothic"/>
              </a:rPr>
              <a:t>Plans (HDHP)</a:t>
            </a:r>
          </a:p>
          <a:p>
            <a:r>
              <a:rPr lang="en-US" sz="800" dirty="0" smtClean="0">
                <a:solidFill>
                  <a:schemeClr val="bg2">
                    <a:lumMod val="75000"/>
                  </a:schemeClr>
                </a:solidFill>
                <a:latin typeface="Century Gothic"/>
                <a:cs typeface="Century Gothic"/>
              </a:rPr>
              <a:t>3. Source: ACAView</a:t>
            </a:r>
            <a:r>
              <a:rPr lang="en-US" sz="800" dirty="0">
                <a:solidFill>
                  <a:schemeClr val="bg2">
                    <a:lumMod val="75000"/>
                  </a:schemeClr>
                </a:solidFill>
                <a:latin typeface="Century Gothic"/>
                <a:cs typeface="Century Gothic"/>
              </a:rPr>
              <a:t> </a:t>
            </a:r>
            <a:r>
              <a:rPr lang="en-US" sz="800" dirty="0" smtClean="0">
                <a:solidFill>
                  <a:schemeClr val="bg2">
                    <a:lumMod val="75000"/>
                  </a:schemeClr>
                </a:solidFill>
                <a:latin typeface="Century Gothic"/>
                <a:cs typeface="Century Gothic"/>
              </a:rPr>
              <a:t>2016</a:t>
            </a:r>
            <a:r>
              <a:rPr lang="en-US" sz="800" dirty="0">
                <a:solidFill>
                  <a:schemeClr val="bg2">
                    <a:lumMod val="75000"/>
                  </a:schemeClr>
                </a:solidFill>
                <a:latin typeface="Century Gothic"/>
                <a:cs typeface="Century Gothic"/>
              </a:rPr>
              <a:t>, </a:t>
            </a:r>
            <a:r>
              <a:rPr lang="en-US" sz="800" dirty="0" smtClean="0">
                <a:solidFill>
                  <a:schemeClr val="bg2">
                    <a:lumMod val="75000"/>
                  </a:schemeClr>
                </a:solidFill>
                <a:latin typeface="Century Gothic"/>
                <a:cs typeface="Century Gothic"/>
              </a:rPr>
              <a:t>athenahealth and Robert Wood Johnson Foundation. Graphs shows patient obligation for commercially insured adults (18-64)</a:t>
            </a:r>
          </a:p>
        </p:txBody>
      </p:sp>
      <p:graphicFrame>
        <p:nvGraphicFramePr>
          <p:cNvPr id="60" name="Chart 59"/>
          <p:cNvGraphicFramePr>
            <a:graphicFrameLocks/>
          </p:cNvGraphicFramePr>
          <p:nvPr>
            <p:extLst/>
          </p:nvPr>
        </p:nvGraphicFramePr>
        <p:xfrm>
          <a:off x="3686932" y="4107869"/>
          <a:ext cx="1574277" cy="1581347"/>
        </p:xfrm>
        <a:graphic>
          <a:graphicData uri="http://schemas.openxmlformats.org/drawingml/2006/chart">
            <c:chart xmlns:c="http://schemas.openxmlformats.org/drawingml/2006/chart" xmlns:r="http://schemas.openxmlformats.org/officeDocument/2006/relationships" r:id="rId4"/>
          </a:graphicData>
        </a:graphic>
      </p:graphicFrame>
      <p:sp>
        <p:nvSpPr>
          <p:cNvPr id="61" name="Content Placeholder 2"/>
          <p:cNvSpPr txBox="1">
            <a:spLocks/>
          </p:cNvSpPr>
          <p:nvPr/>
        </p:nvSpPr>
        <p:spPr>
          <a:xfrm>
            <a:off x="266055" y="4563696"/>
            <a:ext cx="2435430" cy="1125520"/>
          </a:xfrm>
          <a:prstGeom prst="rect">
            <a:avLst/>
          </a:prstGeom>
        </p:spPr>
        <p:txBody>
          <a:bodyPr vert="horz" lIns="91440" tIns="0" rIns="91440" bIns="45720" rtlCol="0">
            <a:noAutofit/>
          </a:bodyPr>
          <a:lstStyle>
            <a:lvl1pPr marL="342900" indent="-342900" algn="l" defTabSz="457200" rtl="0" eaLnBrk="1" latinLnBrk="0" hangingPunct="1">
              <a:lnSpc>
                <a:spcPct val="100000"/>
              </a:lnSpc>
              <a:spcBef>
                <a:spcPts val="500"/>
              </a:spcBef>
              <a:buFont typeface="Arial" pitchFamily="34" charset="0"/>
              <a:buChar char="•"/>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Wingdings" pitchFamily="2" charset="2"/>
              <a:buChar char="§"/>
              <a:defRPr sz="16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Arial" pitchFamily="34" charset="0"/>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Wingdings" pitchFamily="2" charset="2"/>
              <a:buChar char="§"/>
              <a:defRPr sz="1200" kern="1200">
                <a:solidFill>
                  <a:schemeClr val="tx1"/>
                </a:solidFill>
                <a:latin typeface="Century Gothic"/>
                <a:ea typeface="+mn-ea"/>
                <a:cs typeface="Century Gothic"/>
              </a:defRPr>
            </a:lvl4pPr>
            <a:lvl5pPr marL="2000250" indent="-171450" algn="l" defTabSz="457200" rtl="0" eaLnBrk="1" latinLnBrk="0" hangingPunct="1">
              <a:spcBef>
                <a:spcPct val="20000"/>
              </a:spcBef>
              <a:buFont typeface="Arial" pitchFamily="34" charset="0"/>
              <a:buChar char="•"/>
              <a:defRPr sz="1200" kern="1200" baseline="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US" sz="4000" b="1" dirty="0" smtClean="0">
                <a:solidFill>
                  <a:schemeClr val="accent1"/>
                </a:solidFill>
              </a:rPr>
              <a:t>19.7M</a:t>
            </a:r>
          </a:p>
          <a:p>
            <a:pPr marL="0" indent="0" algn="ctr">
              <a:spcBef>
                <a:spcPts val="0"/>
              </a:spcBef>
              <a:buFont typeface="Arial" pitchFamily="34" charset="0"/>
              <a:buNone/>
            </a:pPr>
            <a:r>
              <a:rPr lang="en-US" sz="1200" dirty="0" smtClean="0"/>
              <a:t>Americans enrolled in </a:t>
            </a:r>
          </a:p>
          <a:p>
            <a:pPr marL="0" indent="0" algn="ctr">
              <a:spcBef>
                <a:spcPts val="0"/>
              </a:spcBef>
              <a:buFont typeface="Arial" pitchFamily="34" charset="0"/>
              <a:buNone/>
            </a:pPr>
            <a:r>
              <a:rPr lang="en-US" sz="1200" dirty="0" smtClean="0"/>
              <a:t>HSA/HDHP’s</a:t>
            </a:r>
          </a:p>
          <a:p>
            <a:pPr marL="0" indent="0" algn="ctr">
              <a:lnSpc>
                <a:spcPct val="150000"/>
              </a:lnSpc>
              <a:spcBef>
                <a:spcPts val="0"/>
              </a:spcBef>
              <a:buFont typeface="Arial" pitchFamily="34" charset="0"/>
              <a:buNone/>
            </a:pPr>
            <a:r>
              <a:rPr lang="en-US" sz="1200" b="1" i="1" dirty="0" smtClean="0"/>
              <a:t>up 146% since 2009</a:t>
            </a:r>
            <a:endParaRPr lang="en-US" sz="1200" b="1" i="1" dirty="0"/>
          </a:p>
        </p:txBody>
      </p:sp>
      <p:sp>
        <p:nvSpPr>
          <p:cNvPr id="51" name="Content Placeholder 2"/>
          <p:cNvSpPr txBox="1">
            <a:spLocks/>
          </p:cNvSpPr>
          <p:nvPr/>
        </p:nvSpPr>
        <p:spPr>
          <a:xfrm>
            <a:off x="6470115" y="1722866"/>
            <a:ext cx="2182758" cy="1125520"/>
          </a:xfrm>
          <a:prstGeom prst="rect">
            <a:avLst/>
          </a:prstGeom>
          <a:noFill/>
        </p:spPr>
        <p:txBody>
          <a:bodyPr vert="horz" lIns="91440" tIns="0" rIns="91440" bIns="45720" rtlCol="0">
            <a:noAutofit/>
          </a:bodyPr>
          <a:lstStyle>
            <a:lvl1pPr marL="342900" indent="-342900" algn="l" defTabSz="457200" rtl="0" eaLnBrk="1" latinLnBrk="0" hangingPunct="1">
              <a:lnSpc>
                <a:spcPct val="100000"/>
              </a:lnSpc>
              <a:spcBef>
                <a:spcPts val="500"/>
              </a:spcBef>
              <a:buFont typeface="Arial" pitchFamily="34" charset="0"/>
              <a:buChar char="•"/>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Wingdings" pitchFamily="2" charset="2"/>
              <a:buChar char="§"/>
              <a:defRPr sz="16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Arial" pitchFamily="34" charset="0"/>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Wingdings" pitchFamily="2" charset="2"/>
              <a:buChar char="§"/>
              <a:defRPr sz="1200" kern="1200">
                <a:solidFill>
                  <a:schemeClr val="tx1"/>
                </a:solidFill>
                <a:latin typeface="Century Gothic"/>
                <a:ea typeface="+mn-ea"/>
                <a:cs typeface="Century Gothic"/>
              </a:defRPr>
            </a:lvl4pPr>
            <a:lvl5pPr marL="2000250" indent="-171450" algn="l" defTabSz="457200" rtl="0" eaLnBrk="1" latinLnBrk="0" hangingPunct="1">
              <a:spcBef>
                <a:spcPct val="20000"/>
              </a:spcBef>
              <a:buFont typeface="Arial" pitchFamily="34" charset="0"/>
              <a:buChar char="•"/>
              <a:defRPr sz="1200" kern="1200" baseline="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US" sz="1400" dirty="0" smtClean="0"/>
              <a:t>Provider Collection Burden</a:t>
            </a:r>
          </a:p>
          <a:p>
            <a:pPr marL="0" indent="0" algn="ctr">
              <a:buFont typeface="Arial" pitchFamily="34" charset="0"/>
              <a:buNone/>
            </a:pPr>
            <a:endParaRPr lang="en-US" sz="1400" dirty="0" smtClean="0">
              <a:solidFill>
                <a:srgbClr val="FF0000"/>
              </a:solidFill>
            </a:endParaRPr>
          </a:p>
          <a:p>
            <a:pPr marL="0" indent="0" algn="ctr">
              <a:buFont typeface="Arial" pitchFamily="34" charset="0"/>
              <a:buNone/>
            </a:pPr>
            <a:endParaRPr lang="en-US" sz="1800" b="1" dirty="0" smtClean="0">
              <a:solidFill>
                <a:srgbClr val="FF0000"/>
              </a:solidFill>
            </a:endParaRPr>
          </a:p>
          <a:p>
            <a:pPr marL="0" indent="0" algn="ctr">
              <a:spcBef>
                <a:spcPts val="0"/>
              </a:spcBef>
              <a:buFont typeface="Arial" pitchFamily="34" charset="0"/>
              <a:buNone/>
            </a:pPr>
            <a:endParaRPr lang="en-US" sz="1200" b="1" i="1" dirty="0" smtClean="0">
              <a:solidFill>
                <a:srgbClr val="FF0000"/>
              </a:solidFill>
            </a:endParaRPr>
          </a:p>
          <a:p>
            <a:pPr marL="0" indent="0" algn="ctr">
              <a:spcBef>
                <a:spcPts val="0"/>
              </a:spcBef>
              <a:buFont typeface="Arial" pitchFamily="34" charset="0"/>
              <a:buNone/>
            </a:pPr>
            <a:endParaRPr lang="en-US" sz="1200" b="1" i="1" dirty="0">
              <a:solidFill>
                <a:srgbClr val="FF0000"/>
              </a:solidFill>
            </a:endParaRPr>
          </a:p>
          <a:p>
            <a:pPr marL="0" indent="0" algn="ctr">
              <a:spcBef>
                <a:spcPts val="0"/>
              </a:spcBef>
              <a:buFont typeface="Arial" pitchFamily="34" charset="0"/>
              <a:buNone/>
            </a:pPr>
            <a:endParaRPr lang="en-US" sz="1200" b="1" i="1" dirty="0" smtClean="0">
              <a:solidFill>
                <a:srgbClr val="FF0000"/>
              </a:solidFill>
            </a:endParaRPr>
          </a:p>
          <a:p>
            <a:pPr marL="0" indent="0" algn="ctr">
              <a:spcBef>
                <a:spcPts val="0"/>
              </a:spcBef>
              <a:buFont typeface="Arial" pitchFamily="34" charset="0"/>
              <a:buNone/>
            </a:pPr>
            <a:endParaRPr lang="en-US" sz="1200" b="1" i="1" dirty="0">
              <a:solidFill>
                <a:srgbClr val="FF0000"/>
              </a:solidFill>
            </a:endParaRPr>
          </a:p>
          <a:p>
            <a:pPr marL="0" indent="0" algn="ctr">
              <a:spcBef>
                <a:spcPts val="0"/>
              </a:spcBef>
              <a:buFont typeface="Arial" pitchFamily="34" charset="0"/>
              <a:buNone/>
            </a:pPr>
            <a:endParaRPr lang="en-US" sz="1200" b="1" i="1" dirty="0" smtClean="0">
              <a:solidFill>
                <a:srgbClr val="FF0000"/>
              </a:solidFill>
            </a:endParaRPr>
          </a:p>
          <a:p>
            <a:pPr marL="0" indent="0" algn="ctr">
              <a:spcBef>
                <a:spcPts val="0"/>
              </a:spcBef>
              <a:buFont typeface="Arial" pitchFamily="34" charset="0"/>
              <a:buNone/>
            </a:pPr>
            <a:endParaRPr lang="en-US" sz="1200" b="1" i="1" dirty="0" smtClean="0">
              <a:solidFill>
                <a:srgbClr val="FF0000"/>
              </a:solidFill>
            </a:endParaRPr>
          </a:p>
          <a:p>
            <a:pPr marL="0" indent="0" algn="ctr">
              <a:spcBef>
                <a:spcPts val="0"/>
              </a:spcBef>
              <a:buFont typeface="Arial" pitchFamily="34" charset="0"/>
              <a:buNone/>
            </a:pPr>
            <a:endParaRPr lang="en-US" sz="1200" b="1" i="1" dirty="0">
              <a:solidFill>
                <a:srgbClr val="FF0000"/>
              </a:solidFill>
            </a:endParaRPr>
          </a:p>
          <a:p>
            <a:pPr marL="0" indent="0">
              <a:spcBef>
                <a:spcPts val="0"/>
              </a:spcBef>
              <a:buNone/>
            </a:pPr>
            <a:endParaRPr lang="en-US" sz="1200" dirty="0" smtClean="0">
              <a:solidFill>
                <a:srgbClr val="FF0000"/>
              </a:solidFill>
            </a:endParaRPr>
          </a:p>
          <a:p>
            <a:pPr marL="182880" indent="-182880">
              <a:spcBef>
                <a:spcPts val="0"/>
              </a:spcBef>
            </a:pPr>
            <a:endParaRPr lang="en-US" sz="1200" dirty="0" smtClean="0">
              <a:solidFill>
                <a:srgbClr val="FF0000"/>
              </a:solidFill>
            </a:endParaRPr>
          </a:p>
          <a:p>
            <a:pPr marL="182880" indent="-182880">
              <a:spcBef>
                <a:spcPts val="0"/>
              </a:spcBef>
            </a:pPr>
            <a:r>
              <a:rPr lang="en-US" sz="1200" dirty="0" smtClean="0"/>
              <a:t>Continues to remain high, and inching ever higher. </a:t>
            </a:r>
          </a:p>
          <a:p>
            <a:pPr marL="182880" indent="-182880">
              <a:spcBef>
                <a:spcPts val="0"/>
              </a:spcBef>
            </a:pPr>
            <a:r>
              <a:rPr lang="en-US" sz="1200" dirty="0" smtClean="0"/>
              <a:t>Big chunk of practice revenue.</a:t>
            </a:r>
          </a:p>
          <a:p>
            <a:pPr marL="182880" indent="-182880">
              <a:spcBef>
                <a:spcPts val="0"/>
              </a:spcBef>
            </a:pPr>
            <a:r>
              <a:rPr lang="en-US" sz="1200" dirty="0" smtClean="0"/>
              <a:t>Not going away.</a:t>
            </a:r>
            <a:endParaRPr lang="en-US" sz="1200" dirty="0"/>
          </a:p>
        </p:txBody>
      </p:sp>
      <p:graphicFrame>
        <p:nvGraphicFramePr>
          <p:cNvPr id="25" name="Chart 24"/>
          <p:cNvGraphicFramePr>
            <a:graphicFrameLocks/>
          </p:cNvGraphicFramePr>
          <p:nvPr>
            <p:extLst>
              <p:ext uri="{D42A27DB-BD31-4B8C-83A1-F6EECF244321}">
                <p14:modId xmlns="" xmlns:p14="http://schemas.microsoft.com/office/powerpoint/2010/main" val="689356749"/>
              </p:ext>
            </p:extLst>
          </p:nvPr>
        </p:nvGraphicFramePr>
        <p:xfrm>
          <a:off x="6622834" y="2303358"/>
          <a:ext cx="1877319" cy="1952214"/>
        </p:xfrm>
        <a:graphic>
          <a:graphicData uri="http://schemas.openxmlformats.org/drawingml/2006/chart">
            <c:chart xmlns:c="http://schemas.openxmlformats.org/drawingml/2006/chart" xmlns:r="http://schemas.openxmlformats.org/officeDocument/2006/relationships" r:id="rId5"/>
          </a:graphicData>
        </a:graphic>
      </p:graphicFrame>
      <p:sp>
        <p:nvSpPr>
          <p:cNvPr id="26" name="Title 1"/>
          <p:cNvSpPr>
            <a:spLocks noGrp="1"/>
          </p:cNvSpPr>
          <p:nvPr>
            <p:ph type="title"/>
          </p:nvPr>
        </p:nvSpPr>
        <p:spPr>
          <a:xfrm>
            <a:off x="162705" y="0"/>
            <a:ext cx="6355653" cy="881359"/>
          </a:xfrm>
        </p:spPr>
        <p:txBody>
          <a:bodyPr/>
          <a:lstStyle/>
          <a:p>
            <a:r>
              <a:rPr lang="en-US" dirty="0" smtClean="0"/>
              <a:t>Industry Trends</a:t>
            </a:r>
            <a:br>
              <a:rPr lang="en-US" dirty="0" smtClean="0"/>
            </a:br>
            <a:r>
              <a:rPr lang="en-US" sz="1400" dirty="0" smtClean="0"/>
              <a:t>Cost Sharing Increase</a:t>
            </a:r>
            <a:endParaRPr lang="en-US" sz="1400" dirty="0"/>
          </a:p>
        </p:txBody>
      </p:sp>
    </p:spTree>
    <p:extLst>
      <p:ext uri="{BB962C8B-B14F-4D97-AF65-F5344CB8AC3E}">
        <p14:creationId xmlns="" xmlns:p14="http://schemas.microsoft.com/office/powerpoint/2010/main" val="276037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4803" y="1905867"/>
            <a:ext cx="6241877" cy="1198112"/>
          </a:xfrm>
        </p:spPr>
        <p:txBody>
          <a:bodyPr/>
          <a:lstStyle/>
          <a:p>
            <a:pPr marL="0" indent="0" algn="ctr">
              <a:spcBef>
                <a:spcPts val="0"/>
              </a:spcBef>
              <a:buNone/>
            </a:pPr>
            <a:r>
              <a:rPr lang="en-US" sz="1400" dirty="0" smtClean="0"/>
              <a:t>Target </a:t>
            </a:r>
            <a:r>
              <a:rPr lang="en-US" sz="1400" dirty="0"/>
              <a:t>percentage of Medicare FFS </a:t>
            </a:r>
            <a:endParaRPr lang="en-US" sz="1400" dirty="0" smtClean="0"/>
          </a:p>
          <a:p>
            <a:pPr marL="0" indent="0" algn="ctr">
              <a:spcBef>
                <a:spcPts val="0"/>
              </a:spcBef>
              <a:buNone/>
            </a:pPr>
            <a:r>
              <a:rPr lang="en-US" sz="1400" dirty="0" smtClean="0"/>
              <a:t>payments linked </a:t>
            </a:r>
            <a:r>
              <a:rPr lang="en-US" sz="1400" dirty="0"/>
              <a:t>to </a:t>
            </a:r>
            <a:r>
              <a:rPr lang="en-US" sz="1400" dirty="0" smtClean="0"/>
              <a:t>quality </a:t>
            </a:r>
            <a:r>
              <a:rPr lang="en-US" sz="1400" dirty="0"/>
              <a:t>and </a:t>
            </a:r>
            <a:endParaRPr lang="en-US" sz="1400" dirty="0" smtClean="0"/>
          </a:p>
          <a:p>
            <a:pPr marL="0" indent="0" algn="ctr">
              <a:spcBef>
                <a:spcPts val="0"/>
              </a:spcBef>
              <a:buNone/>
            </a:pPr>
            <a:r>
              <a:rPr lang="en-US" sz="1400" dirty="0" smtClean="0"/>
              <a:t>alternative payment models</a:t>
            </a:r>
            <a:endParaRPr lang="en-US" sz="1400" dirty="0"/>
          </a:p>
        </p:txBody>
      </p:sp>
      <p:sp>
        <p:nvSpPr>
          <p:cNvPr id="4" name="Slide Number Placeholder 3"/>
          <p:cNvSpPr>
            <a:spLocks noGrp="1"/>
          </p:cNvSpPr>
          <p:nvPr>
            <p:ph type="sldNum" sz="quarter" idx="12"/>
          </p:nvPr>
        </p:nvSpPr>
        <p:spPr/>
        <p:txBody>
          <a:bodyPr/>
          <a:lstStyle/>
          <a:p>
            <a:fld id="{D3DEDF89-8E0A-854D-9A33-444D75E69871}" type="slidenum">
              <a:rPr lang="en-US" smtClean="0"/>
              <a:pPr/>
              <a:t>11</a:t>
            </a:fld>
            <a:endParaRPr lang="en-US" dirty="0"/>
          </a:p>
        </p:txBody>
      </p:sp>
      <p:grpSp>
        <p:nvGrpSpPr>
          <p:cNvPr id="11" name="Group 10"/>
          <p:cNvGrpSpPr/>
          <p:nvPr/>
        </p:nvGrpSpPr>
        <p:grpSpPr>
          <a:xfrm>
            <a:off x="367361" y="2857197"/>
            <a:ext cx="3798184" cy="2185253"/>
            <a:chOff x="708226" y="1123590"/>
            <a:chExt cx="7568738" cy="4872732"/>
          </a:xfrm>
        </p:grpSpPr>
        <p:grpSp>
          <p:nvGrpSpPr>
            <p:cNvPr id="14" name="Group 13"/>
            <p:cNvGrpSpPr/>
            <p:nvPr/>
          </p:nvGrpSpPr>
          <p:grpSpPr>
            <a:xfrm>
              <a:off x="708226" y="1152276"/>
              <a:ext cx="3585731" cy="4756918"/>
              <a:chOff x="1179406" y="1445832"/>
              <a:chExt cx="3585731" cy="4756918"/>
            </a:xfrm>
          </p:grpSpPr>
          <p:grpSp>
            <p:nvGrpSpPr>
              <p:cNvPr id="23" name="Group 22"/>
              <p:cNvGrpSpPr/>
              <p:nvPr/>
            </p:nvGrpSpPr>
            <p:grpSpPr>
              <a:xfrm>
                <a:off x="1179406" y="2005263"/>
                <a:ext cx="3585731" cy="3585731"/>
                <a:chOff x="1022918" y="2005263"/>
                <a:chExt cx="3585731" cy="3585731"/>
              </a:xfrm>
            </p:grpSpPr>
            <p:sp>
              <p:nvSpPr>
                <p:cNvPr id="28" name="Oval 27"/>
                <p:cNvSpPr/>
                <p:nvPr/>
              </p:nvSpPr>
              <p:spPr>
                <a:xfrm>
                  <a:off x="1022918" y="2005263"/>
                  <a:ext cx="3585731" cy="3585731"/>
                </a:xfrm>
                <a:prstGeom prst="ellipse">
                  <a:avLst/>
                </a:prstGeom>
                <a:solidFill>
                  <a:schemeClr val="bg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p:nvPr/>
              </p:nvSpPr>
              <p:spPr>
                <a:xfrm>
                  <a:off x="1208347" y="2005263"/>
                  <a:ext cx="3214872" cy="3214872"/>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1819836" y="2005263"/>
                  <a:ext cx="1991895" cy="1991895"/>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4" name="Rectangle 23"/>
              <p:cNvSpPr/>
              <p:nvPr/>
            </p:nvSpPr>
            <p:spPr>
              <a:xfrm>
                <a:off x="2392177" y="1445832"/>
                <a:ext cx="1160187" cy="686289"/>
              </a:xfrm>
              <a:prstGeom prst="rect">
                <a:avLst/>
              </a:prstGeom>
            </p:spPr>
            <p:txBody>
              <a:bodyPr wrap="none">
                <a:spAutoFit/>
              </a:bodyPr>
              <a:lstStyle/>
              <a:p>
                <a:pPr algn="ctr"/>
                <a:r>
                  <a:rPr lang="en-US" sz="1400" dirty="0" smtClean="0">
                    <a:latin typeface="Century Gothic"/>
                    <a:cs typeface="Century Gothic"/>
                  </a:rPr>
                  <a:t>2016</a:t>
                </a:r>
                <a:endParaRPr lang="en-US" dirty="0">
                  <a:latin typeface="Century Gothic"/>
                  <a:cs typeface="Century Gothic"/>
                </a:endParaRPr>
              </a:p>
            </p:txBody>
          </p:sp>
          <p:sp>
            <p:nvSpPr>
              <p:cNvPr id="25" name="Rectangle 24"/>
              <p:cNvSpPr/>
              <p:nvPr/>
            </p:nvSpPr>
            <p:spPr>
              <a:xfrm>
                <a:off x="1376375" y="5516461"/>
                <a:ext cx="3191791" cy="686289"/>
              </a:xfrm>
              <a:prstGeom prst="rect">
                <a:avLst/>
              </a:prstGeom>
            </p:spPr>
            <p:txBody>
              <a:bodyPr wrap="none">
                <a:spAutoFit/>
              </a:bodyPr>
              <a:lstStyle/>
              <a:p>
                <a:pPr algn="ctr"/>
                <a:r>
                  <a:rPr lang="en-US" sz="1400" dirty="0" smtClean="0">
                    <a:latin typeface="Century Gothic"/>
                    <a:cs typeface="Century Gothic"/>
                  </a:rPr>
                  <a:t>All Medicare FFS</a:t>
                </a:r>
                <a:endParaRPr lang="en-US" sz="1400" dirty="0">
                  <a:latin typeface="Century Gothic"/>
                  <a:cs typeface="Century Gothic"/>
                </a:endParaRPr>
              </a:p>
            </p:txBody>
          </p:sp>
          <p:sp>
            <p:nvSpPr>
              <p:cNvPr id="26" name="Rectangle 25"/>
              <p:cNvSpPr/>
              <p:nvPr/>
            </p:nvSpPr>
            <p:spPr>
              <a:xfrm>
                <a:off x="2403360" y="4293482"/>
                <a:ext cx="1137825" cy="754916"/>
              </a:xfrm>
              <a:prstGeom prst="rect">
                <a:avLst/>
              </a:prstGeom>
            </p:spPr>
            <p:txBody>
              <a:bodyPr wrap="none">
                <a:spAutoFit/>
              </a:bodyPr>
              <a:lstStyle/>
              <a:p>
                <a:pPr algn="ctr"/>
                <a:r>
                  <a:rPr lang="en-US" sz="1600" dirty="0" smtClean="0">
                    <a:solidFill>
                      <a:schemeClr val="bg1"/>
                    </a:solidFill>
                    <a:latin typeface="Century Gothic"/>
                    <a:cs typeface="Century Gothic"/>
                  </a:rPr>
                  <a:t>85%</a:t>
                </a:r>
                <a:endParaRPr lang="en-US" sz="1600" dirty="0">
                  <a:solidFill>
                    <a:schemeClr val="bg1"/>
                  </a:solidFill>
                  <a:latin typeface="Century Gothic"/>
                  <a:cs typeface="Century Gothic"/>
                </a:endParaRPr>
              </a:p>
            </p:txBody>
          </p:sp>
          <p:sp>
            <p:nvSpPr>
              <p:cNvPr id="27" name="Rectangle 26"/>
              <p:cNvSpPr/>
              <p:nvPr/>
            </p:nvSpPr>
            <p:spPr>
              <a:xfrm>
                <a:off x="2403360" y="2679998"/>
                <a:ext cx="1137825" cy="754916"/>
              </a:xfrm>
              <a:prstGeom prst="rect">
                <a:avLst/>
              </a:prstGeom>
            </p:spPr>
            <p:txBody>
              <a:bodyPr wrap="none">
                <a:spAutoFit/>
              </a:bodyPr>
              <a:lstStyle/>
              <a:p>
                <a:pPr algn="ctr"/>
                <a:r>
                  <a:rPr lang="en-US" sz="1600" dirty="0" smtClean="0">
                    <a:solidFill>
                      <a:schemeClr val="bg1"/>
                    </a:solidFill>
                    <a:latin typeface="Century Gothic"/>
                    <a:cs typeface="Century Gothic"/>
                  </a:rPr>
                  <a:t>30%</a:t>
                </a:r>
                <a:endParaRPr lang="en-US" sz="1600" dirty="0">
                  <a:solidFill>
                    <a:schemeClr val="bg1"/>
                  </a:solidFill>
                  <a:latin typeface="Century Gothic"/>
                  <a:cs typeface="Century Gothic"/>
                </a:endParaRPr>
              </a:p>
            </p:txBody>
          </p:sp>
        </p:grpSp>
        <p:grpSp>
          <p:nvGrpSpPr>
            <p:cNvPr id="15" name="Group 14"/>
            <p:cNvGrpSpPr/>
            <p:nvPr/>
          </p:nvGrpSpPr>
          <p:grpSpPr>
            <a:xfrm>
              <a:off x="4691233" y="1123590"/>
              <a:ext cx="3585731" cy="4872732"/>
              <a:chOff x="5101069" y="1123590"/>
              <a:chExt cx="3585731" cy="4872732"/>
            </a:xfrm>
          </p:grpSpPr>
          <p:sp>
            <p:nvSpPr>
              <p:cNvPr id="16" name="Oval 15"/>
              <p:cNvSpPr/>
              <p:nvPr/>
            </p:nvSpPr>
            <p:spPr>
              <a:xfrm>
                <a:off x="5101069" y="1711707"/>
                <a:ext cx="3585731" cy="3585731"/>
              </a:xfrm>
              <a:prstGeom prst="ellipse">
                <a:avLst/>
              </a:prstGeom>
              <a:solidFill>
                <a:schemeClr val="bg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5225154" y="1711707"/>
                <a:ext cx="3337560" cy="333756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p:cNvSpPr/>
              <p:nvPr/>
            </p:nvSpPr>
            <p:spPr>
              <a:xfrm>
                <a:off x="5692337" y="1711707"/>
                <a:ext cx="2403195" cy="2403195"/>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p:nvSpPr>
            <p:spPr>
              <a:xfrm>
                <a:off x="6313840" y="1123590"/>
                <a:ext cx="1160187" cy="686289"/>
              </a:xfrm>
              <a:prstGeom prst="rect">
                <a:avLst/>
              </a:prstGeom>
            </p:spPr>
            <p:txBody>
              <a:bodyPr wrap="none">
                <a:spAutoFit/>
              </a:bodyPr>
              <a:lstStyle/>
              <a:p>
                <a:pPr algn="ctr"/>
                <a:r>
                  <a:rPr lang="en-US" sz="1400" dirty="0" smtClean="0">
                    <a:latin typeface="Century Gothic"/>
                    <a:cs typeface="Century Gothic"/>
                  </a:rPr>
                  <a:t>2018</a:t>
                </a:r>
                <a:endParaRPr lang="en-US" dirty="0">
                  <a:latin typeface="Century Gothic"/>
                  <a:cs typeface="Century Gothic"/>
                </a:endParaRPr>
              </a:p>
            </p:txBody>
          </p:sp>
          <p:sp>
            <p:nvSpPr>
              <p:cNvPr id="20" name="Rectangle 19"/>
              <p:cNvSpPr/>
              <p:nvPr/>
            </p:nvSpPr>
            <p:spPr>
              <a:xfrm>
                <a:off x="5298038" y="5310033"/>
                <a:ext cx="3191793" cy="686289"/>
              </a:xfrm>
              <a:prstGeom prst="rect">
                <a:avLst/>
              </a:prstGeom>
            </p:spPr>
            <p:txBody>
              <a:bodyPr wrap="none">
                <a:spAutoFit/>
              </a:bodyPr>
              <a:lstStyle/>
              <a:p>
                <a:pPr algn="ctr"/>
                <a:r>
                  <a:rPr lang="en-US" sz="1400" dirty="0" smtClean="0">
                    <a:latin typeface="Century Gothic"/>
                    <a:cs typeface="Century Gothic"/>
                  </a:rPr>
                  <a:t>All Medicare FFS</a:t>
                </a:r>
                <a:endParaRPr lang="en-US" sz="1400" dirty="0">
                  <a:latin typeface="Century Gothic"/>
                  <a:cs typeface="Century Gothic"/>
                </a:endParaRPr>
              </a:p>
            </p:txBody>
          </p:sp>
          <p:sp>
            <p:nvSpPr>
              <p:cNvPr id="21" name="Rectangle 20"/>
              <p:cNvSpPr/>
              <p:nvPr/>
            </p:nvSpPr>
            <p:spPr>
              <a:xfrm>
                <a:off x="6325025" y="4230760"/>
                <a:ext cx="1137825" cy="754916"/>
              </a:xfrm>
              <a:prstGeom prst="rect">
                <a:avLst/>
              </a:prstGeom>
            </p:spPr>
            <p:txBody>
              <a:bodyPr wrap="none">
                <a:spAutoFit/>
              </a:bodyPr>
              <a:lstStyle/>
              <a:p>
                <a:pPr algn="ctr"/>
                <a:r>
                  <a:rPr lang="en-US" sz="1600" dirty="0" smtClean="0">
                    <a:solidFill>
                      <a:schemeClr val="bg1"/>
                    </a:solidFill>
                    <a:latin typeface="Century Gothic"/>
                    <a:cs typeface="Century Gothic"/>
                  </a:rPr>
                  <a:t>90%</a:t>
                </a:r>
                <a:endParaRPr lang="en-US" sz="1600" dirty="0">
                  <a:solidFill>
                    <a:schemeClr val="bg1"/>
                  </a:solidFill>
                  <a:latin typeface="Century Gothic"/>
                  <a:cs typeface="Century Gothic"/>
                </a:endParaRPr>
              </a:p>
            </p:txBody>
          </p:sp>
          <p:sp>
            <p:nvSpPr>
              <p:cNvPr id="22" name="Rectangle 21"/>
              <p:cNvSpPr/>
              <p:nvPr/>
            </p:nvSpPr>
            <p:spPr>
              <a:xfrm>
                <a:off x="6325025" y="2617276"/>
                <a:ext cx="1137825" cy="754916"/>
              </a:xfrm>
              <a:prstGeom prst="rect">
                <a:avLst/>
              </a:prstGeom>
            </p:spPr>
            <p:txBody>
              <a:bodyPr wrap="none">
                <a:spAutoFit/>
              </a:bodyPr>
              <a:lstStyle/>
              <a:p>
                <a:pPr algn="ctr"/>
                <a:r>
                  <a:rPr lang="en-US" sz="1600" dirty="0" smtClean="0">
                    <a:solidFill>
                      <a:schemeClr val="bg1"/>
                    </a:solidFill>
                    <a:latin typeface="Century Gothic"/>
                    <a:cs typeface="Century Gothic"/>
                  </a:rPr>
                  <a:t>50%</a:t>
                </a:r>
                <a:endParaRPr lang="en-US" sz="1600" dirty="0">
                  <a:solidFill>
                    <a:schemeClr val="bg1"/>
                  </a:solidFill>
                  <a:latin typeface="Century Gothic"/>
                  <a:cs typeface="Century Gothic"/>
                </a:endParaRPr>
              </a:p>
            </p:txBody>
          </p:sp>
        </p:grpSp>
      </p:grpSp>
      <p:sp>
        <p:nvSpPr>
          <p:cNvPr id="37" name="Rectangle 36"/>
          <p:cNvSpPr/>
          <p:nvPr/>
        </p:nvSpPr>
        <p:spPr>
          <a:xfrm>
            <a:off x="481282" y="6043504"/>
            <a:ext cx="7030624" cy="461665"/>
          </a:xfrm>
          <a:prstGeom prst="rect">
            <a:avLst/>
          </a:prstGeom>
        </p:spPr>
        <p:txBody>
          <a:bodyPr wrap="square" lIns="0" anchor="t">
            <a:spAutoFit/>
          </a:bodyPr>
          <a:lstStyle/>
          <a:p>
            <a:r>
              <a:rPr lang="en-US" sz="800" dirty="0" smtClean="0">
                <a:solidFill>
                  <a:srgbClr val="7F7F7F"/>
                </a:solidFill>
                <a:latin typeface="Century Gothic"/>
                <a:cs typeface="Century Gothic"/>
              </a:rPr>
              <a:t>Sources: </a:t>
            </a:r>
          </a:p>
          <a:p>
            <a:r>
              <a:rPr lang="en-US" sz="800" dirty="0" smtClean="0">
                <a:solidFill>
                  <a:srgbClr val="7F7F7F"/>
                </a:solidFill>
                <a:latin typeface="Century Gothic"/>
                <a:cs typeface="Century Gothic"/>
              </a:rPr>
              <a:t>Medicare: https</a:t>
            </a:r>
            <a:r>
              <a:rPr lang="en-US" sz="800" dirty="0">
                <a:solidFill>
                  <a:srgbClr val="7F7F7F"/>
                </a:solidFill>
                <a:latin typeface="Century Gothic"/>
                <a:cs typeface="Century Gothic"/>
              </a:rPr>
              <a:t>://</a:t>
            </a:r>
            <a:r>
              <a:rPr lang="en-US" sz="800" dirty="0" smtClean="0">
                <a:solidFill>
                  <a:srgbClr val="7F7F7F"/>
                </a:solidFill>
                <a:latin typeface="Century Gothic"/>
                <a:cs typeface="Century Gothic"/>
              </a:rPr>
              <a:t>www.cms.gov/Newsroom/MediaReleaseDatabase/Fact-sheets/2015-Fact-sheets-items/2015-01-26-3.html</a:t>
            </a:r>
          </a:p>
          <a:p>
            <a:r>
              <a:rPr lang="en-US" sz="800" dirty="0" smtClean="0">
                <a:solidFill>
                  <a:srgbClr val="7F7F7F"/>
                </a:solidFill>
                <a:latin typeface="Century Gothic"/>
                <a:cs typeface="Century Gothic"/>
              </a:rPr>
              <a:t>Commercial</a:t>
            </a:r>
            <a:r>
              <a:rPr lang="en-US" sz="800" dirty="0">
                <a:solidFill>
                  <a:srgbClr val="7F7F7F"/>
                </a:solidFill>
                <a:latin typeface="Century Gothic"/>
                <a:cs typeface="Century Gothic"/>
              </a:rPr>
              <a:t>: http://www.hcttf.org</a:t>
            </a:r>
            <a:r>
              <a:rPr lang="en-US" sz="800" dirty="0" smtClean="0">
                <a:solidFill>
                  <a:srgbClr val="7F7F7F"/>
                </a:solidFill>
                <a:latin typeface="Century Gothic"/>
                <a:cs typeface="Century Gothic"/>
              </a:rPr>
              <a:t>/ </a:t>
            </a:r>
            <a:endParaRPr lang="en-US" sz="800" dirty="0">
              <a:solidFill>
                <a:srgbClr val="7F7F7F"/>
              </a:solidFill>
              <a:latin typeface="Century Gothic"/>
              <a:cs typeface="Century Gothic"/>
            </a:endParaRPr>
          </a:p>
        </p:txBody>
      </p:sp>
      <p:sp>
        <p:nvSpPr>
          <p:cNvPr id="2" name="TextBox 1"/>
          <p:cNvSpPr txBox="1"/>
          <p:nvPr/>
        </p:nvSpPr>
        <p:spPr>
          <a:xfrm>
            <a:off x="353438" y="1050247"/>
            <a:ext cx="914400" cy="914400"/>
          </a:xfrm>
          <a:prstGeom prst="rect">
            <a:avLst/>
          </a:prstGeom>
          <a:noFill/>
        </p:spPr>
        <p:txBody>
          <a:bodyPr wrap="none" rtlCol="0">
            <a:noAutofit/>
          </a:bodyPr>
          <a:lstStyle/>
          <a:p>
            <a:r>
              <a:rPr lang="en-US" sz="1600" b="1" dirty="0" smtClean="0">
                <a:latin typeface="Century Gothic"/>
                <a:cs typeface="Century Gothic"/>
              </a:rPr>
              <a:t>Medicare leading the charge… </a:t>
            </a:r>
          </a:p>
        </p:txBody>
      </p:sp>
      <p:sp>
        <p:nvSpPr>
          <p:cNvPr id="38" name="Rounded Rectangle 37"/>
          <p:cNvSpPr/>
          <p:nvPr/>
        </p:nvSpPr>
        <p:spPr>
          <a:xfrm>
            <a:off x="264409" y="1524000"/>
            <a:ext cx="3962876" cy="44450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40" name="Rounded Rectangle 39"/>
          <p:cNvSpPr/>
          <p:nvPr/>
        </p:nvSpPr>
        <p:spPr>
          <a:xfrm>
            <a:off x="4957193" y="1515914"/>
            <a:ext cx="3962876" cy="44450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41" name="TextBox 40"/>
          <p:cNvSpPr txBox="1"/>
          <p:nvPr/>
        </p:nvSpPr>
        <p:spPr>
          <a:xfrm>
            <a:off x="4720541" y="1066800"/>
            <a:ext cx="914400" cy="914400"/>
          </a:xfrm>
          <a:prstGeom prst="rect">
            <a:avLst/>
          </a:prstGeom>
          <a:noFill/>
        </p:spPr>
        <p:txBody>
          <a:bodyPr wrap="none" rtlCol="0">
            <a:noAutofit/>
          </a:bodyPr>
          <a:lstStyle/>
          <a:p>
            <a:r>
              <a:rPr lang="en-US" sz="1600" b="1" dirty="0" smtClean="0">
                <a:latin typeface="Century Gothic"/>
                <a:cs typeface="Century Gothic"/>
              </a:rPr>
              <a:t>… with commercial market following suit. </a:t>
            </a:r>
          </a:p>
        </p:txBody>
      </p:sp>
      <p:sp>
        <p:nvSpPr>
          <p:cNvPr id="42" name="Flowchart: Extract 41"/>
          <p:cNvSpPr/>
          <p:nvPr/>
        </p:nvSpPr>
        <p:spPr>
          <a:xfrm rot="5400000">
            <a:off x="2732643" y="3639392"/>
            <a:ext cx="3754911" cy="517509"/>
          </a:xfrm>
          <a:prstGeom prst="flowChartExtra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atin typeface="Century Gothic" pitchFamily="34" charset="0"/>
            </a:endParaRPr>
          </a:p>
        </p:txBody>
      </p:sp>
      <p:sp>
        <p:nvSpPr>
          <p:cNvPr id="43" name="TextBox 42"/>
          <p:cNvSpPr txBox="1"/>
          <p:nvPr/>
        </p:nvSpPr>
        <p:spPr>
          <a:xfrm>
            <a:off x="5069466" y="1697028"/>
            <a:ext cx="3610183" cy="3859518"/>
          </a:xfrm>
          <a:prstGeom prst="rect">
            <a:avLst/>
          </a:prstGeom>
          <a:noFill/>
        </p:spPr>
        <p:txBody>
          <a:bodyPr wrap="square" rtlCol="0">
            <a:spAutoFit/>
          </a:bodyPr>
          <a:lstStyle/>
          <a:p>
            <a:pPr algn="ctr"/>
            <a:r>
              <a:rPr lang="en-US" sz="1400" dirty="0">
                <a:latin typeface="Century Gothic"/>
                <a:cs typeface="Century Gothic"/>
              </a:rPr>
              <a:t>Pledge of the </a:t>
            </a:r>
            <a:endParaRPr lang="en-US" sz="1400" dirty="0" smtClean="0">
              <a:latin typeface="Century Gothic"/>
              <a:cs typeface="Century Gothic"/>
            </a:endParaRPr>
          </a:p>
          <a:p>
            <a:pPr algn="ctr"/>
            <a:r>
              <a:rPr lang="en-US" sz="1400" dirty="0" smtClean="0">
                <a:latin typeface="Century Gothic"/>
                <a:cs typeface="Century Gothic"/>
              </a:rPr>
              <a:t>Health </a:t>
            </a:r>
            <a:r>
              <a:rPr lang="en-US" sz="1400" dirty="0">
                <a:latin typeface="Century Gothic"/>
                <a:cs typeface="Century Gothic"/>
              </a:rPr>
              <a:t>Care Transformation Task </a:t>
            </a:r>
            <a:r>
              <a:rPr lang="en-US" sz="1400" dirty="0" smtClean="0">
                <a:latin typeface="Century Gothic"/>
                <a:cs typeface="Century Gothic"/>
              </a:rPr>
              <a:t>Force</a:t>
            </a:r>
            <a:endParaRPr lang="en-US" sz="1400" dirty="0">
              <a:latin typeface="Century Gothic"/>
              <a:cs typeface="Century Gothic"/>
            </a:endParaRPr>
          </a:p>
          <a:p>
            <a:pPr algn="ctr"/>
            <a:endParaRPr lang="en-US" sz="1200" b="1" dirty="0" smtClean="0">
              <a:solidFill>
                <a:schemeClr val="tx2"/>
              </a:solidFill>
              <a:latin typeface="Century Gothic"/>
              <a:cs typeface="Century Gothic"/>
            </a:endParaRPr>
          </a:p>
          <a:p>
            <a:pPr algn="ctr"/>
            <a:endParaRPr lang="en-US" sz="1200" b="1" dirty="0" smtClean="0">
              <a:solidFill>
                <a:schemeClr val="tx2"/>
              </a:solidFill>
              <a:latin typeface="Century Gothic"/>
              <a:cs typeface="Century Gothic"/>
            </a:endParaRPr>
          </a:p>
          <a:p>
            <a:pPr algn="ctr">
              <a:lnSpc>
                <a:spcPct val="60000"/>
              </a:lnSpc>
            </a:pPr>
            <a:endParaRPr lang="en-US" sz="2400" b="1" dirty="0" smtClean="0">
              <a:solidFill>
                <a:schemeClr val="tx2"/>
              </a:solidFill>
              <a:latin typeface="Century Gothic"/>
              <a:cs typeface="Century Gothic"/>
            </a:endParaRPr>
          </a:p>
          <a:p>
            <a:pPr algn="ctr">
              <a:lnSpc>
                <a:spcPct val="60000"/>
              </a:lnSpc>
            </a:pPr>
            <a:r>
              <a:rPr lang="en-US" sz="5400" b="1" dirty="0" smtClean="0">
                <a:solidFill>
                  <a:schemeClr val="tx2"/>
                </a:solidFill>
                <a:latin typeface="Century Gothic"/>
                <a:cs typeface="Century Gothic"/>
              </a:rPr>
              <a:t>75%</a:t>
            </a:r>
          </a:p>
          <a:p>
            <a:pPr algn="ctr"/>
            <a:r>
              <a:rPr lang="en-US" sz="1600" b="1" dirty="0">
                <a:solidFill>
                  <a:schemeClr val="tx2"/>
                </a:solidFill>
                <a:latin typeface="Century Gothic"/>
                <a:cs typeface="Century Gothic"/>
              </a:rPr>
              <a:t>Portion of business to be in “Value” arrangements </a:t>
            </a:r>
            <a:endParaRPr lang="en-US" sz="1600" b="1" dirty="0" smtClean="0">
              <a:solidFill>
                <a:schemeClr val="tx2"/>
              </a:solidFill>
              <a:latin typeface="Century Gothic"/>
              <a:cs typeface="Century Gothic"/>
            </a:endParaRPr>
          </a:p>
          <a:p>
            <a:pPr algn="ctr"/>
            <a:r>
              <a:rPr lang="en-US" sz="1600" b="1" dirty="0" smtClean="0">
                <a:solidFill>
                  <a:schemeClr val="tx2"/>
                </a:solidFill>
                <a:latin typeface="Century Gothic"/>
                <a:cs typeface="Century Gothic"/>
              </a:rPr>
              <a:t>by </a:t>
            </a:r>
            <a:r>
              <a:rPr lang="en-US" sz="1600" b="1" dirty="0">
                <a:solidFill>
                  <a:schemeClr val="tx2"/>
                </a:solidFill>
                <a:latin typeface="Century Gothic"/>
                <a:cs typeface="Century Gothic"/>
              </a:rPr>
              <a:t>2020</a:t>
            </a:r>
          </a:p>
          <a:p>
            <a:pPr algn="ctr"/>
            <a:endParaRPr lang="en-US" sz="1400" dirty="0" smtClean="0">
              <a:latin typeface="Century Gothic"/>
              <a:cs typeface="Century Gothic"/>
            </a:endParaRPr>
          </a:p>
          <a:p>
            <a:pPr algn="ctr"/>
            <a:endParaRPr lang="en-US" sz="1400" dirty="0" smtClean="0">
              <a:latin typeface="Century Gothic"/>
              <a:cs typeface="Century Gothic"/>
            </a:endParaRPr>
          </a:p>
          <a:p>
            <a:pPr marL="285750" indent="-285750">
              <a:buFont typeface="Arial" panose="020B0604020202020204" pitchFamily="34" charset="0"/>
              <a:buChar char="•"/>
            </a:pPr>
            <a:r>
              <a:rPr lang="en-US" sz="1400" dirty="0" smtClean="0">
                <a:latin typeface="Century Gothic"/>
                <a:cs typeface="Century Gothic"/>
              </a:rPr>
              <a:t>Includes some of the nation’s largest payers and health systems. </a:t>
            </a:r>
          </a:p>
          <a:p>
            <a:pPr marL="285750" indent="-285750">
              <a:buFont typeface="Arial" panose="020B0604020202020204" pitchFamily="34" charset="0"/>
              <a:buChar char="•"/>
            </a:pPr>
            <a:r>
              <a:rPr lang="en-US" sz="1400" dirty="0" smtClean="0">
                <a:latin typeface="Century Gothic"/>
                <a:cs typeface="Century Gothic"/>
              </a:rPr>
              <a:t>Pledge focuses on implementation of </a:t>
            </a:r>
            <a:r>
              <a:rPr lang="en-US" sz="1400" dirty="0">
                <a:latin typeface="Century Gothic"/>
                <a:cs typeface="Century Gothic"/>
              </a:rPr>
              <a:t>“Triple </a:t>
            </a:r>
            <a:r>
              <a:rPr lang="en-US" sz="1400" dirty="0" smtClean="0">
                <a:latin typeface="Century Gothic"/>
                <a:cs typeface="Century Gothic"/>
              </a:rPr>
              <a:t>Aim”(better </a:t>
            </a:r>
            <a:r>
              <a:rPr lang="en-US" sz="1400" dirty="0">
                <a:latin typeface="Century Gothic"/>
                <a:cs typeface="Century Gothic"/>
              </a:rPr>
              <a:t>health, better care and lower </a:t>
            </a:r>
            <a:r>
              <a:rPr lang="en-US" sz="1400" dirty="0" smtClean="0">
                <a:latin typeface="Century Gothic"/>
                <a:cs typeface="Century Gothic"/>
              </a:rPr>
              <a:t>costs).</a:t>
            </a:r>
            <a:endParaRPr lang="en-US" sz="1400" dirty="0">
              <a:latin typeface="Century Gothic"/>
              <a:cs typeface="Century Gothic"/>
            </a:endParaRPr>
          </a:p>
        </p:txBody>
      </p:sp>
      <p:grpSp>
        <p:nvGrpSpPr>
          <p:cNvPr id="44" name="Group 43"/>
          <p:cNvGrpSpPr/>
          <p:nvPr/>
        </p:nvGrpSpPr>
        <p:grpSpPr>
          <a:xfrm>
            <a:off x="1003417" y="5113378"/>
            <a:ext cx="3347927" cy="573505"/>
            <a:chOff x="454599" y="5528883"/>
            <a:chExt cx="3347927" cy="573505"/>
          </a:xfrm>
        </p:grpSpPr>
        <p:sp>
          <p:nvSpPr>
            <p:cNvPr id="45" name="TextBox 44"/>
            <p:cNvSpPr txBox="1"/>
            <p:nvPr/>
          </p:nvSpPr>
          <p:spPr>
            <a:xfrm>
              <a:off x="609674" y="5528883"/>
              <a:ext cx="3192852" cy="573505"/>
            </a:xfrm>
            <a:prstGeom prst="rect">
              <a:avLst/>
            </a:prstGeom>
            <a:noFill/>
          </p:spPr>
          <p:txBody>
            <a:bodyPr wrap="none" rtlCol="0">
              <a:noAutofit/>
            </a:bodyPr>
            <a:lstStyle/>
            <a:p>
              <a:pPr>
                <a:spcAft>
                  <a:spcPts val="75"/>
                </a:spcAft>
              </a:pPr>
              <a:r>
                <a:rPr lang="en-US" sz="1100" b="1" dirty="0" smtClean="0">
                  <a:latin typeface="Century Gothic"/>
                  <a:cs typeface="Century Gothic"/>
                </a:rPr>
                <a:t>All Medicare FFS</a:t>
              </a:r>
            </a:p>
            <a:p>
              <a:pPr>
                <a:spcAft>
                  <a:spcPts val="75"/>
                </a:spcAft>
              </a:pPr>
              <a:r>
                <a:rPr lang="en-US" sz="1100" b="1" dirty="0" smtClean="0">
                  <a:latin typeface="Century Gothic"/>
                  <a:cs typeface="Century Gothic"/>
                </a:rPr>
                <a:t>FFS linked to quality</a:t>
              </a:r>
            </a:p>
            <a:p>
              <a:pPr>
                <a:spcAft>
                  <a:spcPts val="75"/>
                </a:spcAft>
              </a:pPr>
              <a:r>
                <a:rPr lang="en-US" sz="1100" b="1" dirty="0" smtClean="0">
                  <a:latin typeface="Century Gothic"/>
                  <a:cs typeface="Century Gothic"/>
                </a:rPr>
                <a:t>Alternative payment models</a:t>
              </a:r>
            </a:p>
          </p:txBody>
        </p:sp>
        <p:grpSp>
          <p:nvGrpSpPr>
            <p:cNvPr id="46" name="Group 45"/>
            <p:cNvGrpSpPr/>
            <p:nvPr/>
          </p:nvGrpSpPr>
          <p:grpSpPr>
            <a:xfrm>
              <a:off x="454599" y="5594104"/>
              <a:ext cx="147101" cy="493238"/>
              <a:chOff x="111125" y="2473965"/>
              <a:chExt cx="419696" cy="1407266"/>
            </a:xfrm>
          </p:grpSpPr>
          <p:sp>
            <p:nvSpPr>
              <p:cNvPr id="47" name="Oval 46"/>
              <p:cNvSpPr/>
              <p:nvPr/>
            </p:nvSpPr>
            <p:spPr>
              <a:xfrm>
                <a:off x="111125" y="2473965"/>
                <a:ext cx="419696" cy="419696"/>
              </a:xfrm>
              <a:prstGeom prst="ellipse">
                <a:avLst/>
              </a:prstGeom>
              <a:solidFill>
                <a:srgbClr val="A5A6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Oval 47"/>
              <p:cNvSpPr/>
              <p:nvPr/>
            </p:nvSpPr>
            <p:spPr>
              <a:xfrm>
                <a:off x="111125" y="2979277"/>
                <a:ext cx="419696" cy="41969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Oval 48"/>
              <p:cNvSpPr/>
              <p:nvPr/>
            </p:nvSpPr>
            <p:spPr>
              <a:xfrm>
                <a:off x="111125" y="3461535"/>
                <a:ext cx="419696" cy="419696"/>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sp>
        <p:nvSpPr>
          <p:cNvPr id="36" name="Title 1"/>
          <p:cNvSpPr txBox="1">
            <a:spLocks/>
          </p:cNvSpPr>
          <p:nvPr/>
        </p:nvSpPr>
        <p:spPr>
          <a:xfrm>
            <a:off x="162705" y="0"/>
            <a:ext cx="6355653" cy="881359"/>
          </a:xfrm>
          <a:prstGeom prst="rect">
            <a:avLst/>
          </a:prstGeom>
        </p:spPr>
        <p:txBody>
          <a:bodyPr vert="horz" lIns="0" tIns="0" rIns="0" bIns="0" rtlCol="0" anchor="ctr">
            <a:noAutofit/>
          </a:bodyPr>
          <a:lstStyle>
            <a:lvl1pPr algn="l" defTabSz="457200" rtl="0" eaLnBrk="1" latinLnBrk="0" hangingPunct="1">
              <a:spcBef>
                <a:spcPct val="0"/>
              </a:spcBef>
              <a:buNone/>
              <a:defRPr sz="2400" b="0" kern="1200">
                <a:solidFill>
                  <a:schemeClr val="tx1"/>
                </a:solidFill>
                <a:latin typeface="Century Gothic"/>
                <a:ea typeface="+mj-ea"/>
                <a:cs typeface="Century Gothic"/>
              </a:defRPr>
            </a:lvl1pPr>
          </a:lstStyle>
          <a:p>
            <a:r>
              <a:rPr lang="en-US" dirty="0" smtClean="0"/>
              <a:t>Industry Trends</a:t>
            </a:r>
            <a:br>
              <a:rPr lang="en-US" dirty="0" smtClean="0"/>
            </a:br>
            <a:r>
              <a:rPr lang="en-US" sz="1400" dirty="0"/>
              <a:t>Volume to Value Shift</a:t>
            </a:r>
          </a:p>
        </p:txBody>
      </p:sp>
    </p:spTree>
    <p:extLst>
      <p:ext uri="{BB962C8B-B14F-4D97-AF65-F5344CB8AC3E}">
        <p14:creationId xmlns="" xmlns:p14="http://schemas.microsoft.com/office/powerpoint/2010/main" val="619545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3DEDF89-8E0A-854D-9A33-444D75E69871}" type="slidenum">
              <a:rPr lang="en-US" smtClean="0"/>
              <a:pPr/>
              <a:t>12</a:t>
            </a:fld>
            <a:endParaRPr lang="en-US" dirty="0"/>
          </a:p>
        </p:txBody>
      </p:sp>
      <p:sp>
        <p:nvSpPr>
          <p:cNvPr id="19" name="Content Placeholder 2"/>
          <p:cNvSpPr txBox="1">
            <a:spLocks/>
          </p:cNvSpPr>
          <p:nvPr/>
        </p:nvSpPr>
        <p:spPr>
          <a:xfrm>
            <a:off x="457200" y="2856970"/>
            <a:ext cx="1787525" cy="2844800"/>
          </a:xfrm>
          <a:prstGeom prst="rect">
            <a:avLst/>
          </a:prstGeom>
        </p:spPr>
        <p:txBody>
          <a:bodyPr vert="horz" lIns="91440" tIns="45720" rIns="91440" bIns="45720" rtlCol="0">
            <a:noAutofit/>
          </a:bodyPr>
          <a:lstStyle>
            <a:lvl1pPr marL="342900" indent="-342900" algn="l" defTabSz="457200" rtl="0" eaLnBrk="1" latinLnBrk="0" hangingPunct="1">
              <a:lnSpc>
                <a:spcPct val="100000"/>
              </a:lnSpc>
              <a:spcBef>
                <a:spcPts val="500"/>
              </a:spcBef>
              <a:buFont typeface="Arial" pitchFamily="34" charset="0"/>
              <a:buChar char="•"/>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Wingdings" pitchFamily="2" charset="2"/>
              <a:buChar char="§"/>
              <a:defRPr sz="16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Arial" pitchFamily="34" charset="0"/>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Wingdings" pitchFamily="2" charset="2"/>
              <a:buChar char="§"/>
              <a:defRPr sz="1200" kern="1200">
                <a:solidFill>
                  <a:schemeClr val="tx1"/>
                </a:solidFill>
                <a:latin typeface="Century Gothic"/>
                <a:ea typeface="+mn-ea"/>
                <a:cs typeface="Century Gothic"/>
              </a:defRPr>
            </a:lvl4pPr>
            <a:lvl5pPr marL="2000250" indent="-171450" algn="l" defTabSz="457200" rtl="0" eaLnBrk="1" latinLnBrk="0" hangingPunct="1">
              <a:spcBef>
                <a:spcPct val="20000"/>
              </a:spcBef>
              <a:buFont typeface="Arial" pitchFamily="34" charset="0"/>
              <a:buChar char="•"/>
              <a:defRPr sz="1200" kern="1200" baseline="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US" sz="1800" b="1" dirty="0" smtClean="0">
                <a:solidFill>
                  <a:schemeClr val="tx2"/>
                </a:solidFill>
              </a:rPr>
              <a:t>Optimize</a:t>
            </a:r>
          </a:p>
          <a:p>
            <a:pPr marL="0" indent="0" algn="ctr">
              <a:buFont typeface="Arial" pitchFamily="34" charset="0"/>
              <a:buNone/>
            </a:pPr>
            <a:r>
              <a:rPr lang="en-US" sz="1600" dirty="0" smtClean="0"/>
              <a:t>Improve performance through targeted initiatives identified through reporting and tracking.</a:t>
            </a:r>
            <a:endParaRPr lang="en-US" sz="1600" dirty="0"/>
          </a:p>
        </p:txBody>
      </p:sp>
      <p:sp>
        <p:nvSpPr>
          <p:cNvPr id="20" name="Content Placeholder 2"/>
          <p:cNvSpPr txBox="1">
            <a:spLocks/>
          </p:cNvSpPr>
          <p:nvPr/>
        </p:nvSpPr>
        <p:spPr>
          <a:xfrm>
            <a:off x="2619375" y="2856970"/>
            <a:ext cx="1787525" cy="2844800"/>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b="1" dirty="0">
                <a:solidFill>
                  <a:schemeClr val="accent1"/>
                </a:solidFill>
              </a:rPr>
              <a:t>Partner</a:t>
            </a:r>
          </a:p>
          <a:p>
            <a:pPr algn="ctr"/>
            <a:r>
              <a:rPr lang="en-US" sz="1600" dirty="0"/>
              <a:t>Innovate together to test </a:t>
            </a:r>
            <a:r>
              <a:rPr lang="en-US" sz="1600" dirty="0" smtClean="0"/>
              <a:t>ideas, </a:t>
            </a:r>
            <a:r>
              <a:rPr lang="en-US" sz="1600" dirty="0"/>
              <a:t>pilot new </a:t>
            </a:r>
            <a:r>
              <a:rPr lang="en-US" sz="1600" dirty="0" smtClean="0"/>
              <a:t>transactions, explore new ways of doing things.</a:t>
            </a:r>
            <a:endParaRPr lang="en-US" sz="1600" dirty="0"/>
          </a:p>
        </p:txBody>
      </p:sp>
      <p:sp>
        <p:nvSpPr>
          <p:cNvPr id="21" name="Content Placeholder 2"/>
          <p:cNvSpPr txBox="1">
            <a:spLocks/>
          </p:cNvSpPr>
          <p:nvPr/>
        </p:nvSpPr>
        <p:spPr>
          <a:xfrm>
            <a:off x="4765675" y="2856970"/>
            <a:ext cx="1787525" cy="2844800"/>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b="1" dirty="0">
                <a:solidFill>
                  <a:schemeClr val="accent3"/>
                </a:solidFill>
              </a:rPr>
              <a:t>Escalate</a:t>
            </a:r>
          </a:p>
          <a:p>
            <a:pPr algn="ctr"/>
            <a:r>
              <a:rPr lang="en-US" sz="1600" dirty="0">
                <a:solidFill>
                  <a:srgbClr val="000000"/>
                </a:solidFill>
              </a:rPr>
              <a:t>Rapidly identify, triage, and resolve operational issues via our “bat phone” approach.</a:t>
            </a:r>
            <a:endParaRPr lang="en-US" sz="1600" dirty="0"/>
          </a:p>
          <a:p>
            <a:pPr algn="ctr"/>
            <a:endParaRPr lang="en-US" sz="1200" dirty="0"/>
          </a:p>
        </p:txBody>
      </p:sp>
      <p:sp>
        <p:nvSpPr>
          <p:cNvPr id="22" name="Content Placeholder 2"/>
          <p:cNvSpPr txBox="1">
            <a:spLocks/>
          </p:cNvSpPr>
          <p:nvPr/>
        </p:nvSpPr>
        <p:spPr>
          <a:xfrm>
            <a:off x="6899275" y="2856970"/>
            <a:ext cx="1787525" cy="2844800"/>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b="1" dirty="0">
                <a:solidFill>
                  <a:schemeClr val="accent2"/>
                </a:solidFill>
              </a:rPr>
              <a:t>Communicate</a:t>
            </a:r>
          </a:p>
          <a:p>
            <a:pPr algn="ctr"/>
            <a:r>
              <a:rPr lang="en-US" sz="1600" dirty="0"/>
              <a:t>Stay in touch </a:t>
            </a:r>
            <a:r>
              <a:rPr lang="en-US" sz="1600" dirty="0" smtClean="0"/>
              <a:t>and share perspectives on </a:t>
            </a:r>
            <a:r>
              <a:rPr lang="en-US" sz="1600" dirty="0"/>
              <a:t>industry goings-on </a:t>
            </a:r>
            <a:r>
              <a:rPr lang="en-US" sz="1600" dirty="0" smtClean="0"/>
              <a:t>like </a:t>
            </a:r>
            <a:r>
              <a:rPr lang="en-US" sz="1600" dirty="0"/>
              <a:t>VBC, </a:t>
            </a:r>
            <a:r>
              <a:rPr lang="en-US" sz="1600" dirty="0" smtClean="0"/>
              <a:t>policy </a:t>
            </a:r>
            <a:r>
              <a:rPr lang="en-US" sz="1600" dirty="0"/>
              <a:t>issues, etc.</a:t>
            </a:r>
            <a:endParaRPr lang="en-US" sz="1600" b="1" dirty="0">
              <a:solidFill>
                <a:schemeClr val="tx2"/>
              </a:solidFill>
            </a:endParaRPr>
          </a:p>
        </p:txBody>
      </p:sp>
      <p:pic>
        <p:nvPicPr>
          <p:cNvPr id="23" name="Picture 2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162870" y="1596636"/>
            <a:ext cx="1260334" cy="1260334"/>
          </a:xfrm>
          <a:prstGeom prst="rect">
            <a:avLst/>
          </a:prstGeom>
        </p:spPr>
      </p:pic>
      <p:pic>
        <p:nvPicPr>
          <p:cNvPr id="24" name="Picture 2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39628" y="1596636"/>
            <a:ext cx="1222667" cy="1222667"/>
          </a:xfrm>
          <a:prstGeom prst="rect">
            <a:avLst/>
          </a:prstGeom>
        </p:spPr>
      </p:pic>
      <p:pic>
        <p:nvPicPr>
          <p:cNvPr id="25" name="Picture 24"/>
          <p:cNvPicPr>
            <a:picLocks noChangeAspect="1"/>
          </p:cNvPicPr>
          <p:nvPr/>
        </p:nvPicPr>
        <p:blipFill>
          <a:blip r:embed="rId4">
            <a:duotone>
              <a:schemeClr val="accent3">
                <a:shade val="45000"/>
                <a:satMod val="135000"/>
              </a:schemeClr>
              <a:prstClr val="white"/>
            </a:duotone>
            <a:extLst>
              <a:ext uri="{28A0092B-C50C-407E-A947-70E740481C1C}">
                <a14:useLocalDpi xmlns="" xmlns:a14="http://schemas.microsoft.com/office/drawing/2010/main" val="0"/>
              </a:ext>
            </a:extLst>
          </a:blip>
          <a:stretch>
            <a:fillRect/>
          </a:stretch>
        </p:blipFill>
        <p:spPr>
          <a:xfrm>
            <a:off x="5048103" y="1596635"/>
            <a:ext cx="1222667" cy="1222667"/>
          </a:xfrm>
          <a:prstGeom prst="rect">
            <a:avLst/>
          </a:prstGeom>
        </p:spPr>
      </p:pic>
      <p:pic>
        <p:nvPicPr>
          <p:cNvPr id="26" name="Picture 25"/>
          <p:cNvPicPr>
            <a:picLocks noChangeAspect="1"/>
          </p:cNvPicPr>
          <p:nvPr/>
        </p:nvPicPr>
        <p:blipFill>
          <a:blip r:embed="rId5">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2854395" y="1573267"/>
            <a:ext cx="1246035" cy="1246035"/>
          </a:xfrm>
          <a:prstGeom prst="rect">
            <a:avLst/>
          </a:prstGeom>
        </p:spPr>
      </p:pic>
      <p:sp>
        <p:nvSpPr>
          <p:cNvPr id="13" name="Title 1"/>
          <p:cNvSpPr txBox="1">
            <a:spLocks/>
          </p:cNvSpPr>
          <p:nvPr/>
        </p:nvSpPr>
        <p:spPr>
          <a:xfrm>
            <a:off x="162705" y="0"/>
            <a:ext cx="6355653" cy="881359"/>
          </a:xfrm>
          <a:prstGeom prst="rect">
            <a:avLst/>
          </a:prstGeom>
        </p:spPr>
        <p:txBody>
          <a:bodyPr vert="horz" lIns="0" tIns="0" rIns="0" bIns="0" rtlCol="0" anchor="ctr">
            <a:noAutofit/>
          </a:bodyPr>
          <a:lstStyle>
            <a:lvl1pPr algn="l" defTabSz="457200" rtl="0" eaLnBrk="1" latinLnBrk="0" hangingPunct="1">
              <a:spcBef>
                <a:spcPct val="0"/>
              </a:spcBef>
              <a:buNone/>
              <a:defRPr sz="2400" b="0" kern="1200">
                <a:solidFill>
                  <a:schemeClr val="tx1"/>
                </a:solidFill>
                <a:latin typeface="Century Gothic"/>
                <a:ea typeface="+mj-ea"/>
                <a:cs typeface="Century Gothic"/>
              </a:defRPr>
            </a:lvl1pPr>
          </a:lstStyle>
          <a:p>
            <a:r>
              <a:rPr lang="en-US" dirty="0"/>
              <a:t>What we are doing to </a:t>
            </a:r>
            <a:r>
              <a:rPr lang="en-US" dirty="0" smtClean="0"/>
              <a:t>respond</a:t>
            </a:r>
            <a:r>
              <a:rPr lang="en-US" dirty="0"/>
              <a:t/>
            </a:r>
            <a:br>
              <a:rPr lang="en-US" dirty="0"/>
            </a:br>
            <a:r>
              <a:rPr lang="en-US" sz="1400" dirty="0"/>
              <a:t>Leveraging our unique position and </a:t>
            </a:r>
            <a:r>
              <a:rPr lang="en-US" sz="1400" dirty="0" smtClean="0"/>
              <a:t>capabilities!</a:t>
            </a:r>
            <a:endParaRPr lang="en-US" sz="1100" dirty="0"/>
          </a:p>
        </p:txBody>
      </p:sp>
    </p:spTree>
    <p:extLst>
      <p:ext uri="{BB962C8B-B14F-4D97-AF65-F5344CB8AC3E}">
        <p14:creationId xmlns="" xmlns:p14="http://schemas.microsoft.com/office/powerpoint/2010/main" val="2373924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12"/>
          </p:nvPr>
        </p:nvSpPr>
        <p:spPr/>
        <p:txBody>
          <a:bodyPr/>
          <a:lstStyle/>
          <a:p>
            <a:fld id="{D3DEDF89-8E0A-854D-9A33-444D75E69871}" type="slidenum">
              <a:rPr lang="en-US" smtClean="0"/>
              <a:pPr/>
              <a:t>13</a:t>
            </a:fld>
            <a:endParaRPr lang="en-US" dirty="0"/>
          </a:p>
        </p:txBody>
      </p:sp>
      <p:pic>
        <p:nvPicPr>
          <p:cNvPr id="10" name="Picture 9"/>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64087" y="1065581"/>
            <a:ext cx="3543988" cy="5428689"/>
          </a:xfrm>
          <a:prstGeom prst="rect">
            <a:avLst/>
          </a:prstGeom>
        </p:spPr>
      </p:pic>
    </p:spTree>
    <p:extLst>
      <p:ext uri="{BB962C8B-B14F-4D97-AF65-F5344CB8AC3E}">
        <p14:creationId xmlns="" xmlns:p14="http://schemas.microsoft.com/office/powerpoint/2010/main" val="2466190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email">
            <a:extLst>
              <a:ext uri="{28A0092B-C50C-407E-A947-70E740481C1C}">
                <a14:useLocalDpi xmlns="" xmlns:a14="http://schemas.microsoft.com/office/drawing/2010/main"/>
              </a:ext>
            </a:extLst>
          </a:blip>
          <a:srcRect l="16549" t="12522" r="17306" b="-132"/>
          <a:stretch/>
        </p:blipFill>
        <p:spPr bwMode="auto">
          <a:xfrm>
            <a:off x="0" y="849744"/>
            <a:ext cx="9144000" cy="600825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Oval 5"/>
          <p:cNvSpPr/>
          <p:nvPr/>
        </p:nvSpPr>
        <p:spPr>
          <a:xfrm>
            <a:off x="2202147" y="4168539"/>
            <a:ext cx="2194560" cy="2194560"/>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31" tIns="45716" rIns="91431" bIns="45716" rtlCol="0" anchor="ctr"/>
          <a:lstStyle/>
          <a:p>
            <a:pPr algn="ctr"/>
            <a:r>
              <a:rPr lang="en-US" sz="4000" spc="-150" dirty="0" smtClean="0">
                <a:solidFill>
                  <a:srgbClr val="863375"/>
                </a:solidFill>
                <a:latin typeface="Century Gothic"/>
                <a:cs typeface="Century Gothic"/>
              </a:rPr>
              <a:t>40</a:t>
            </a:r>
            <a:r>
              <a:rPr lang="en-US" sz="4000" cap="small" spc="-150" dirty="0" smtClean="0">
                <a:solidFill>
                  <a:srgbClr val="863375"/>
                </a:solidFill>
                <a:latin typeface="Century Gothic"/>
                <a:cs typeface="Century Gothic"/>
              </a:rPr>
              <a:t>M</a:t>
            </a:r>
            <a:endParaRPr lang="en-US" sz="4000" cap="small" spc="-150" dirty="0">
              <a:solidFill>
                <a:srgbClr val="863375"/>
              </a:solidFill>
              <a:latin typeface="Century Gothic"/>
              <a:cs typeface="Century Gothic"/>
            </a:endParaRPr>
          </a:p>
          <a:p>
            <a:pPr algn="ctr"/>
            <a:r>
              <a:rPr lang="en-US" sz="1600" dirty="0">
                <a:solidFill>
                  <a:srgbClr val="592C81"/>
                </a:solidFill>
                <a:latin typeface="Century Gothic"/>
                <a:cs typeface="Century Gothic"/>
              </a:rPr>
              <a:t>denial </a:t>
            </a:r>
            <a:r>
              <a:rPr lang="en-US" sz="1600" dirty="0" smtClean="0">
                <a:solidFill>
                  <a:srgbClr val="592C81"/>
                </a:solidFill>
                <a:latin typeface="Century Gothic"/>
                <a:cs typeface="Century Gothic"/>
              </a:rPr>
              <a:t>prevention</a:t>
            </a:r>
          </a:p>
          <a:p>
            <a:pPr algn="ctr"/>
            <a:r>
              <a:rPr lang="en-US" sz="1600" dirty="0">
                <a:solidFill>
                  <a:srgbClr val="592C81"/>
                </a:solidFill>
                <a:latin typeface="Century Gothic"/>
                <a:cs typeface="Century Gothic"/>
              </a:rPr>
              <a:t>s</a:t>
            </a:r>
            <a:r>
              <a:rPr lang="en-US" sz="1600" dirty="0" smtClean="0">
                <a:solidFill>
                  <a:srgbClr val="592C81"/>
                </a:solidFill>
                <a:latin typeface="Century Gothic"/>
                <a:cs typeface="Century Gothic"/>
              </a:rPr>
              <a:t>cenarios in </a:t>
            </a:r>
            <a:r>
              <a:rPr lang="en-US" sz="1600" dirty="0">
                <a:solidFill>
                  <a:srgbClr val="592C81"/>
                </a:solidFill>
                <a:latin typeface="Century Gothic"/>
                <a:cs typeface="Century Gothic"/>
              </a:rPr>
              <a:t>Billing</a:t>
            </a:r>
          </a:p>
          <a:p>
            <a:pPr algn="ctr"/>
            <a:r>
              <a:rPr lang="en-US" sz="1600" dirty="0">
                <a:solidFill>
                  <a:srgbClr val="592C81"/>
                </a:solidFill>
                <a:latin typeface="Century Gothic"/>
                <a:cs typeface="Century Gothic"/>
              </a:rPr>
              <a:t>Rules Engine</a:t>
            </a:r>
          </a:p>
        </p:txBody>
      </p:sp>
      <p:sp>
        <p:nvSpPr>
          <p:cNvPr id="7" name="Oval 6"/>
          <p:cNvSpPr/>
          <p:nvPr/>
        </p:nvSpPr>
        <p:spPr>
          <a:xfrm>
            <a:off x="4878116" y="4168539"/>
            <a:ext cx="2194560" cy="2194560"/>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31" tIns="45716" rIns="91431" bIns="45716" rtlCol="0" anchor="ctr"/>
          <a:lstStyle/>
          <a:p>
            <a:pPr algn="ctr"/>
            <a:r>
              <a:rPr lang="en-US" sz="4000" dirty="0" smtClean="0">
                <a:solidFill>
                  <a:srgbClr val="863375"/>
                </a:solidFill>
                <a:latin typeface="Century Gothic"/>
                <a:cs typeface="Century Gothic"/>
              </a:rPr>
              <a:t>1,705</a:t>
            </a:r>
            <a:endParaRPr lang="en-US" sz="4000" cap="small" dirty="0">
              <a:solidFill>
                <a:srgbClr val="863375"/>
              </a:solidFill>
              <a:latin typeface="Century Gothic"/>
              <a:cs typeface="Century Gothic"/>
            </a:endParaRPr>
          </a:p>
          <a:p>
            <a:pPr algn="ctr"/>
            <a:r>
              <a:rPr lang="en-US" sz="1600" dirty="0">
                <a:solidFill>
                  <a:srgbClr val="592C81"/>
                </a:solidFill>
                <a:latin typeface="Century Gothic"/>
                <a:cs typeface="Century Gothic"/>
              </a:rPr>
              <a:t>q</a:t>
            </a:r>
            <a:r>
              <a:rPr lang="en-US" sz="1600" dirty="0" smtClean="0">
                <a:solidFill>
                  <a:srgbClr val="592C81"/>
                </a:solidFill>
                <a:latin typeface="Century Gothic"/>
                <a:cs typeface="Century Gothic"/>
              </a:rPr>
              <a:t>uality measures</a:t>
            </a:r>
          </a:p>
          <a:p>
            <a:pPr algn="ctr"/>
            <a:r>
              <a:rPr lang="en-US" sz="1600" dirty="0" smtClean="0">
                <a:solidFill>
                  <a:srgbClr val="592C81"/>
                </a:solidFill>
                <a:latin typeface="Century Gothic"/>
                <a:cs typeface="Century Gothic"/>
              </a:rPr>
              <a:t>supported</a:t>
            </a:r>
            <a:endParaRPr lang="en-US" sz="1600" dirty="0">
              <a:solidFill>
                <a:srgbClr val="592C81"/>
              </a:solidFill>
              <a:latin typeface="Century Gothic"/>
              <a:cs typeface="Century Gothic"/>
            </a:endParaRPr>
          </a:p>
        </p:txBody>
      </p:sp>
      <p:sp>
        <p:nvSpPr>
          <p:cNvPr id="8" name="Oval 7"/>
          <p:cNvSpPr/>
          <p:nvPr/>
        </p:nvSpPr>
        <p:spPr>
          <a:xfrm>
            <a:off x="867634" y="1701359"/>
            <a:ext cx="2194560" cy="2194560"/>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31" tIns="45716" rIns="91431" bIns="45716" rtlCol="0" anchor="ctr"/>
          <a:lstStyle/>
          <a:p>
            <a:pPr algn="ctr"/>
            <a:r>
              <a:rPr lang="en-US" sz="4000" dirty="0" smtClean="0">
                <a:solidFill>
                  <a:srgbClr val="863375"/>
                </a:solidFill>
                <a:latin typeface="Century Gothic"/>
                <a:cs typeface="Century Gothic"/>
              </a:rPr>
              <a:t>80,000</a:t>
            </a:r>
            <a:r>
              <a:rPr lang="en-US" sz="4000" dirty="0">
                <a:solidFill>
                  <a:srgbClr val="863375"/>
                </a:solidFill>
                <a:latin typeface="Century Gothic"/>
                <a:cs typeface="Century Gothic"/>
              </a:rPr>
              <a:t>+</a:t>
            </a:r>
          </a:p>
          <a:p>
            <a:pPr algn="ctr"/>
            <a:r>
              <a:rPr lang="en-US" sz="1600" dirty="0" smtClean="0">
                <a:solidFill>
                  <a:srgbClr val="592C81"/>
                </a:solidFill>
                <a:latin typeface="Century Gothic"/>
                <a:cs typeface="Century Gothic"/>
              </a:rPr>
              <a:t>providers across</a:t>
            </a:r>
          </a:p>
          <a:p>
            <a:pPr algn="ctr"/>
            <a:r>
              <a:rPr lang="en-US" sz="1600" dirty="0" smtClean="0">
                <a:solidFill>
                  <a:srgbClr val="592C81"/>
                </a:solidFill>
                <a:latin typeface="Century Gothic"/>
                <a:cs typeface="Century Gothic"/>
              </a:rPr>
              <a:t>the network </a:t>
            </a:r>
            <a:endParaRPr lang="en-US" sz="1600" dirty="0">
              <a:solidFill>
                <a:srgbClr val="592C81"/>
              </a:solidFill>
            </a:endParaRPr>
          </a:p>
        </p:txBody>
      </p:sp>
      <p:sp>
        <p:nvSpPr>
          <p:cNvPr id="9" name="Oval 8"/>
          <p:cNvSpPr/>
          <p:nvPr/>
        </p:nvSpPr>
        <p:spPr>
          <a:xfrm>
            <a:off x="3474720" y="1701359"/>
            <a:ext cx="2194560" cy="2194560"/>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31" tIns="45716" rIns="91431" bIns="45716" rtlCol="0" anchor="ctr"/>
          <a:lstStyle/>
          <a:p>
            <a:pPr algn="ctr"/>
            <a:r>
              <a:rPr lang="en-US" sz="4000" spc="-150" dirty="0" smtClean="0">
                <a:solidFill>
                  <a:srgbClr val="863375"/>
                </a:solidFill>
                <a:latin typeface="Century Gothic"/>
                <a:cs typeface="Century Gothic"/>
              </a:rPr>
              <a:t>~200%</a:t>
            </a:r>
            <a:endParaRPr lang="en-US" sz="4000" cap="small" spc="-150" dirty="0" smtClean="0">
              <a:solidFill>
                <a:srgbClr val="863375"/>
              </a:solidFill>
              <a:latin typeface="Century Gothic"/>
              <a:cs typeface="Century Gothic"/>
            </a:endParaRPr>
          </a:p>
          <a:p>
            <a:pPr algn="ctr"/>
            <a:r>
              <a:rPr lang="en-US" sz="1600" dirty="0">
                <a:solidFill>
                  <a:srgbClr val="592C81"/>
                </a:solidFill>
                <a:latin typeface="Century Gothic"/>
                <a:cs typeface="Century Gothic"/>
              </a:rPr>
              <a:t>g</a:t>
            </a:r>
            <a:r>
              <a:rPr lang="en-US" sz="1600" dirty="0" smtClean="0">
                <a:solidFill>
                  <a:srgbClr val="592C81"/>
                </a:solidFill>
                <a:latin typeface="Century Gothic"/>
                <a:cs typeface="Century Gothic"/>
              </a:rPr>
              <a:t>rowth in </a:t>
            </a:r>
          </a:p>
          <a:p>
            <a:pPr algn="ctr"/>
            <a:r>
              <a:rPr lang="en-US" sz="1600" dirty="0" smtClean="0">
                <a:solidFill>
                  <a:srgbClr val="592C81"/>
                </a:solidFill>
                <a:latin typeface="Century Gothic"/>
                <a:cs typeface="Century Gothic"/>
              </a:rPr>
              <a:t>hospital client base</a:t>
            </a:r>
          </a:p>
          <a:p>
            <a:pPr algn="ctr"/>
            <a:r>
              <a:rPr lang="en-US" sz="1600" dirty="0" smtClean="0">
                <a:solidFill>
                  <a:srgbClr val="592C81"/>
                </a:solidFill>
                <a:latin typeface="Century Gothic"/>
                <a:cs typeface="Century Gothic"/>
              </a:rPr>
              <a:t>since 2015</a:t>
            </a:r>
          </a:p>
        </p:txBody>
      </p:sp>
      <p:sp>
        <p:nvSpPr>
          <p:cNvPr id="10" name="Oval 9"/>
          <p:cNvSpPr/>
          <p:nvPr/>
        </p:nvSpPr>
        <p:spPr>
          <a:xfrm>
            <a:off x="6081806" y="1701359"/>
            <a:ext cx="2194560" cy="2194560"/>
          </a:xfrm>
          <a:prstGeom prst="ellipse">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31" tIns="45716" rIns="91431" bIns="45716" rtlCol="0" anchor="ctr"/>
          <a:lstStyle/>
          <a:p>
            <a:pPr algn="ctr"/>
            <a:r>
              <a:rPr lang="en-US" sz="4000" spc="-150" dirty="0" smtClean="0">
                <a:solidFill>
                  <a:srgbClr val="863375"/>
                </a:solidFill>
                <a:latin typeface="Century Gothic"/>
                <a:cs typeface="Century Gothic"/>
              </a:rPr>
              <a:t>1 in 10</a:t>
            </a:r>
            <a:endParaRPr lang="en-US" sz="4000" spc="-150" dirty="0">
              <a:solidFill>
                <a:srgbClr val="863375"/>
              </a:solidFill>
              <a:latin typeface="Century Gothic"/>
              <a:cs typeface="Century Gothic"/>
            </a:endParaRPr>
          </a:p>
          <a:p>
            <a:pPr algn="ctr"/>
            <a:r>
              <a:rPr lang="en-US" sz="1600" dirty="0" smtClean="0">
                <a:solidFill>
                  <a:srgbClr val="592C81"/>
                </a:solidFill>
                <a:latin typeface="Century Gothic"/>
                <a:cs typeface="Century Gothic"/>
              </a:rPr>
              <a:t>Americans seen by</a:t>
            </a:r>
          </a:p>
          <a:p>
            <a:pPr algn="ctr"/>
            <a:r>
              <a:rPr lang="en-US" sz="1600" dirty="0">
                <a:solidFill>
                  <a:srgbClr val="592C81"/>
                </a:solidFill>
                <a:latin typeface="Century Gothic"/>
                <a:cs typeface="Century Gothic"/>
              </a:rPr>
              <a:t>a</a:t>
            </a:r>
            <a:r>
              <a:rPr lang="en-US" sz="1600" dirty="0" smtClean="0">
                <a:solidFill>
                  <a:srgbClr val="592C81"/>
                </a:solidFill>
                <a:latin typeface="Century Gothic"/>
                <a:cs typeface="Century Gothic"/>
              </a:rPr>
              <a:t>n athenahealth</a:t>
            </a:r>
          </a:p>
          <a:p>
            <a:pPr algn="ctr"/>
            <a:r>
              <a:rPr lang="en-US" sz="1600" dirty="0" smtClean="0">
                <a:solidFill>
                  <a:srgbClr val="592C81"/>
                </a:solidFill>
                <a:latin typeface="Century Gothic"/>
                <a:cs typeface="Century Gothic"/>
              </a:rPr>
              <a:t>provider last year</a:t>
            </a:r>
          </a:p>
        </p:txBody>
      </p:sp>
      <p:grpSp>
        <p:nvGrpSpPr>
          <p:cNvPr id="11" name="Group 10"/>
          <p:cNvGrpSpPr/>
          <p:nvPr/>
        </p:nvGrpSpPr>
        <p:grpSpPr>
          <a:xfrm>
            <a:off x="-1" y="0"/>
            <a:ext cx="9132425" cy="876300"/>
            <a:chOff x="-1" y="0"/>
            <a:chExt cx="9132425" cy="1200858"/>
          </a:xfrm>
          <a:noFill/>
        </p:grpSpPr>
        <p:sp>
          <p:nvSpPr>
            <p:cNvPr id="12" name="Rectangle 11"/>
            <p:cNvSpPr/>
            <p:nvPr/>
          </p:nvSpPr>
          <p:spPr>
            <a:xfrm>
              <a:off x="-1" y="0"/>
              <a:ext cx="9132425" cy="1200858"/>
            </a:xfrm>
            <a:prstGeom prst="rect">
              <a:avLst/>
            </a:prstGeom>
            <a:grpFill/>
            <a:ln>
              <a:noFill/>
            </a:ln>
          </p:spPr>
          <p:txBody>
            <a:bodyPr wrap="square" lIns="63992" tIns="31996" rIns="63992" bIns="31996" rtlCol="0" anchor="ctr">
              <a:noAutofit/>
            </a:bodyPr>
            <a:lstStyle/>
            <a:p>
              <a:pPr marL="287338" defTabSz="639920"/>
              <a:r>
                <a:rPr lang="en-US" sz="3500" b="1" dirty="0">
                  <a:solidFill>
                    <a:schemeClr val="tx2"/>
                  </a:solidFill>
                  <a:latin typeface="Century Gothic"/>
                  <a:cs typeface="Century Gothic"/>
                </a:rPr>
                <a:t>OUR VISION</a:t>
              </a:r>
              <a:r>
                <a:rPr lang="en-US" sz="3500" b="1" dirty="0" smtClean="0">
                  <a:solidFill>
                    <a:schemeClr val="tx2"/>
                  </a:solidFill>
                  <a:latin typeface="Century Gothic"/>
                  <a:cs typeface="Century Gothic"/>
                </a:rPr>
                <a:t>:</a:t>
              </a:r>
              <a:endParaRPr lang="en-US" sz="3500" b="1" dirty="0">
                <a:solidFill>
                  <a:schemeClr val="tx2"/>
                </a:solidFill>
                <a:latin typeface="Century Gothic"/>
                <a:cs typeface="Century Gothic"/>
              </a:endParaRPr>
            </a:p>
          </p:txBody>
        </p:sp>
        <p:sp>
          <p:nvSpPr>
            <p:cNvPr id="13" name="TextBox 12"/>
            <p:cNvSpPr txBox="1"/>
            <p:nvPr/>
          </p:nvSpPr>
          <p:spPr>
            <a:xfrm>
              <a:off x="3252884" y="115395"/>
              <a:ext cx="5445024" cy="970068"/>
            </a:xfrm>
            <a:prstGeom prst="rect">
              <a:avLst/>
            </a:prstGeom>
            <a:grpFill/>
          </p:spPr>
          <p:txBody>
            <a:bodyPr wrap="square" rtlCol="0" anchor="ctr">
              <a:spAutoFit/>
            </a:bodyPr>
            <a:lstStyle/>
            <a:p>
              <a:r>
                <a:rPr lang="en-US" sz="2000" dirty="0" smtClean="0">
                  <a:latin typeface="Century Gothic"/>
                  <a:cs typeface="Century Gothic"/>
                </a:rPr>
                <a:t>To build </a:t>
              </a:r>
              <a:r>
                <a:rPr lang="en-US" sz="2000" dirty="0">
                  <a:latin typeface="Century Gothic"/>
                  <a:cs typeface="Century Gothic"/>
                </a:rPr>
                <a:t>the </a:t>
              </a:r>
              <a:r>
                <a:rPr lang="en-US" sz="2000" dirty="0" smtClean="0">
                  <a:latin typeface="Century Gothic"/>
                  <a:cs typeface="Century Gothic"/>
                </a:rPr>
                <a:t>information </a:t>
              </a:r>
              <a:r>
                <a:rPr lang="en-US" sz="2000" dirty="0">
                  <a:latin typeface="Century Gothic"/>
                  <a:cs typeface="Century Gothic"/>
                </a:rPr>
                <a:t>backbone </a:t>
              </a:r>
              <a:r>
                <a:rPr lang="en-US" sz="2000" dirty="0" smtClean="0">
                  <a:latin typeface="Century Gothic"/>
                  <a:cs typeface="Century Gothic"/>
                </a:rPr>
                <a:t>that helps healthcare </a:t>
              </a:r>
              <a:r>
                <a:rPr lang="en-US" sz="2000" dirty="0">
                  <a:latin typeface="Century Gothic"/>
                  <a:cs typeface="Century Gothic"/>
                </a:rPr>
                <a:t>work as it </a:t>
              </a:r>
              <a:r>
                <a:rPr lang="en-US" sz="2000" dirty="0" smtClean="0">
                  <a:latin typeface="Century Gothic"/>
                  <a:cs typeface="Century Gothic"/>
                </a:rPr>
                <a:t>should.</a:t>
              </a:r>
              <a:endParaRPr lang="en-US" dirty="0"/>
            </a:p>
          </p:txBody>
        </p:sp>
      </p:grpSp>
    </p:spTree>
    <p:extLst>
      <p:ext uri="{BB962C8B-B14F-4D97-AF65-F5344CB8AC3E}">
        <p14:creationId xmlns="" xmlns:p14="http://schemas.microsoft.com/office/powerpoint/2010/main" val="2101515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705" y="0"/>
            <a:ext cx="8981295" cy="881359"/>
          </a:xfrm>
        </p:spPr>
        <p:txBody>
          <a:bodyPr/>
          <a:lstStyle/>
          <a:p>
            <a:r>
              <a:rPr lang="en-US" dirty="0" smtClean="0"/>
              <a:t>Performance Management</a:t>
            </a:r>
            <a:br>
              <a:rPr lang="en-US" dirty="0" smtClean="0"/>
            </a:br>
            <a:r>
              <a:rPr lang="en-US" sz="1400" dirty="0" smtClean="0"/>
              <a:t> An iterative process that is heavily reliant on communication, collaboration, and transparency.</a:t>
            </a:r>
            <a:endParaRPr lang="en-US" sz="1400" dirty="0"/>
          </a:p>
        </p:txBody>
      </p:sp>
      <p:sp>
        <p:nvSpPr>
          <p:cNvPr id="4" name="Slide Number Placeholder 3"/>
          <p:cNvSpPr>
            <a:spLocks noGrp="1"/>
          </p:cNvSpPr>
          <p:nvPr>
            <p:ph type="sldNum" sz="quarter" idx="12"/>
          </p:nvPr>
        </p:nvSpPr>
        <p:spPr/>
        <p:txBody>
          <a:bodyPr/>
          <a:lstStyle/>
          <a:p>
            <a:fld id="{D3DEDF89-8E0A-854D-9A33-444D75E69871}" type="slidenum">
              <a:rPr lang="en-US" smtClean="0"/>
              <a:pPr/>
              <a:t>3</a:t>
            </a:fld>
            <a:endParaRPr lang="en-US" dirty="0"/>
          </a:p>
        </p:txBody>
      </p:sp>
      <p:grpSp>
        <p:nvGrpSpPr>
          <p:cNvPr id="50" name="Group 49"/>
          <p:cNvGrpSpPr/>
          <p:nvPr/>
        </p:nvGrpSpPr>
        <p:grpSpPr>
          <a:xfrm>
            <a:off x="5165555" y="2617140"/>
            <a:ext cx="561629" cy="442033"/>
            <a:chOff x="4346915" y="1486889"/>
            <a:chExt cx="561629" cy="442033"/>
          </a:xfrm>
          <a:solidFill>
            <a:schemeClr val="accent3"/>
          </a:solidFill>
        </p:grpSpPr>
        <p:sp>
          <p:nvSpPr>
            <p:cNvPr id="69" name="Right Arrow 68"/>
            <p:cNvSpPr/>
            <p:nvPr/>
          </p:nvSpPr>
          <p:spPr>
            <a:xfrm rot="2700000">
              <a:off x="4406713" y="1427091"/>
              <a:ext cx="442033" cy="561629"/>
            </a:xfrm>
            <a:prstGeom prst="rightArrow">
              <a:avLst>
                <a:gd name="adj1" fmla="val 60000"/>
                <a:gd name="adj2" fmla="val 50000"/>
              </a:avLst>
            </a:prstGeom>
            <a:grp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0" name="Right Arrow 6"/>
            <p:cNvSpPr/>
            <p:nvPr/>
          </p:nvSpPr>
          <p:spPr>
            <a:xfrm rot="2700000">
              <a:off x="4426133" y="1492532"/>
              <a:ext cx="309423" cy="3369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b="1" kern="1200"/>
            </a:p>
          </p:txBody>
        </p:sp>
      </p:grpSp>
      <p:grpSp>
        <p:nvGrpSpPr>
          <p:cNvPr id="51" name="Group 50"/>
          <p:cNvGrpSpPr/>
          <p:nvPr/>
        </p:nvGrpSpPr>
        <p:grpSpPr>
          <a:xfrm>
            <a:off x="5506389" y="2898175"/>
            <a:ext cx="1664087" cy="1664087"/>
            <a:chOff x="4687749" y="1767924"/>
            <a:chExt cx="1664087" cy="1664087"/>
          </a:xfrm>
        </p:grpSpPr>
        <p:sp>
          <p:nvSpPr>
            <p:cNvPr id="67" name="Oval 66"/>
            <p:cNvSpPr/>
            <p:nvPr/>
          </p:nvSpPr>
          <p:spPr>
            <a:xfrm>
              <a:off x="4687749" y="1767924"/>
              <a:ext cx="1664087" cy="166408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8" name="Oval 8"/>
            <p:cNvSpPr/>
            <p:nvPr/>
          </p:nvSpPr>
          <p:spPr>
            <a:xfrm>
              <a:off x="4931449" y="2011624"/>
              <a:ext cx="1176687" cy="11766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Track &amp; monitor performance against goals and discuss progress</a:t>
              </a:r>
              <a:endParaRPr lang="en-US" sz="1300" b="1" kern="1200" dirty="0"/>
            </a:p>
          </p:txBody>
        </p:sp>
      </p:grpSp>
      <p:grpSp>
        <p:nvGrpSpPr>
          <p:cNvPr id="52" name="Group 51"/>
          <p:cNvGrpSpPr/>
          <p:nvPr/>
        </p:nvGrpSpPr>
        <p:grpSpPr>
          <a:xfrm>
            <a:off x="5243046" y="4323774"/>
            <a:ext cx="442033" cy="561629"/>
            <a:chOff x="4424406" y="3193523"/>
            <a:chExt cx="442033" cy="561629"/>
          </a:xfrm>
          <a:solidFill>
            <a:schemeClr val="accent5"/>
          </a:solidFill>
        </p:grpSpPr>
        <p:sp>
          <p:nvSpPr>
            <p:cNvPr id="65" name="Right Arrow 64"/>
            <p:cNvSpPr/>
            <p:nvPr/>
          </p:nvSpPr>
          <p:spPr>
            <a:xfrm rot="8100000">
              <a:off x="4424406" y="3193523"/>
              <a:ext cx="442033" cy="561629"/>
            </a:xfrm>
            <a:prstGeom prst="rightArrow">
              <a:avLst>
                <a:gd name="adj1" fmla="val 60000"/>
                <a:gd name="adj2" fmla="val 50000"/>
              </a:avLst>
            </a:prstGeom>
            <a:grp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6" name="Right Arrow 10"/>
            <p:cNvSpPr/>
            <p:nvPr/>
          </p:nvSpPr>
          <p:spPr>
            <a:xfrm rot="18900000">
              <a:off x="4537596" y="3258964"/>
              <a:ext cx="309423" cy="3369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b="1" kern="1200"/>
            </a:p>
          </p:txBody>
        </p:sp>
      </p:grpSp>
      <p:grpSp>
        <p:nvGrpSpPr>
          <p:cNvPr id="53" name="Group 52"/>
          <p:cNvGrpSpPr/>
          <p:nvPr/>
        </p:nvGrpSpPr>
        <p:grpSpPr>
          <a:xfrm>
            <a:off x="3739956" y="4664608"/>
            <a:ext cx="1664087" cy="1664087"/>
            <a:chOff x="2921316" y="3534357"/>
            <a:chExt cx="1664087" cy="1664087"/>
          </a:xfrm>
        </p:grpSpPr>
        <p:sp>
          <p:nvSpPr>
            <p:cNvPr id="63" name="Oval 62"/>
            <p:cNvSpPr/>
            <p:nvPr/>
          </p:nvSpPr>
          <p:spPr>
            <a:xfrm>
              <a:off x="2921316" y="3534357"/>
              <a:ext cx="1664087" cy="1664087"/>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64" name="Oval 12"/>
            <p:cNvSpPr/>
            <p:nvPr/>
          </p:nvSpPr>
          <p:spPr>
            <a:xfrm>
              <a:off x="3165016" y="3778057"/>
              <a:ext cx="1176687" cy="11766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Appraise performance</a:t>
              </a:r>
              <a:endParaRPr lang="en-US" sz="1300" b="1" kern="1200" dirty="0"/>
            </a:p>
          </p:txBody>
        </p:sp>
      </p:grpSp>
      <p:grpSp>
        <p:nvGrpSpPr>
          <p:cNvPr id="54" name="Group 53"/>
          <p:cNvGrpSpPr/>
          <p:nvPr/>
        </p:nvGrpSpPr>
        <p:grpSpPr>
          <a:xfrm>
            <a:off x="3416815" y="4401265"/>
            <a:ext cx="561629" cy="442033"/>
            <a:chOff x="2598175" y="3271014"/>
            <a:chExt cx="561629" cy="442033"/>
          </a:xfrm>
          <a:solidFill>
            <a:schemeClr val="accent4"/>
          </a:solidFill>
        </p:grpSpPr>
        <p:sp>
          <p:nvSpPr>
            <p:cNvPr id="61" name="Right Arrow 60"/>
            <p:cNvSpPr/>
            <p:nvPr/>
          </p:nvSpPr>
          <p:spPr>
            <a:xfrm rot="13500000">
              <a:off x="2657973" y="3211216"/>
              <a:ext cx="442033" cy="561629"/>
            </a:xfrm>
            <a:prstGeom prst="rightArrow">
              <a:avLst>
                <a:gd name="adj1" fmla="val 60000"/>
                <a:gd name="adj2" fmla="val 50000"/>
              </a:avLst>
            </a:prstGeom>
            <a:grpFill/>
          </p:spPr>
          <p:style>
            <a:lnRef idx="0">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62" name="Right Arrow 14"/>
            <p:cNvSpPr/>
            <p:nvPr/>
          </p:nvSpPr>
          <p:spPr>
            <a:xfrm rot="24300000">
              <a:off x="2771163" y="3370427"/>
              <a:ext cx="309423" cy="3369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b="1" kern="1200"/>
            </a:p>
          </p:txBody>
        </p:sp>
      </p:grpSp>
      <p:grpSp>
        <p:nvGrpSpPr>
          <p:cNvPr id="55" name="Group 54"/>
          <p:cNvGrpSpPr/>
          <p:nvPr/>
        </p:nvGrpSpPr>
        <p:grpSpPr>
          <a:xfrm>
            <a:off x="1973523" y="2898175"/>
            <a:ext cx="1664087" cy="1664087"/>
            <a:chOff x="1154883" y="1767924"/>
            <a:chExt cx="1664087" cy="1664087"/>
          </a:xfrm>
        </p:grpSpPr>
        <p:sp>
          <p:nvSpPr>
            <p:cNvPr id="59" name="Oval 58"/>
            <p:cNvSpPr/>
            <p:nvPr/>
          </p:nvSpPr>
          <p:spPr>
            <a:xfrm>
              <a:off x="1154883" y="1767924"/>
              <a:ext cx="1664087" cy="1664087"/>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sp>
          <p:nvSpPr>
            <p:cNvPr id="60" name="Oval 16"/>
            <p:cNvSpPr/>
            <p:nvPr/>
          </p:nvSpPr>
          <p:spPr>
            <a:xfrm>
              <a:off x="1398583" y="2011624"/>
              <a:ext cx="1176687" cy="11766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Share results and recognize high performance</a:t>
              </a:r>
              <a:endParaRPr lang="en-US" sz="1300" b="1" kern="1200" dirty="0"/>
            </a:p>
          </p:txBody>
        </p:sp>
      </p:grpSp>
      <p:grpSp>
        <p:nvGrpSpPr>
          <p:cNvPr id="49" name="Group 48"/>
          <p:cNvGrpSpPr/>
          <p:nvPr/>
        </p:nvGrpSpPr>
        <p:grpSpPr>
          <a:xfrm>
            <a:off x="3739956" y="1131742"/>
            <a:ext cx="1664087" cy="1664087"/>
            <a:chOff x="2921316" y="1491"/>
            <a:chExt cx="1664087" cy="1664087"/>
          </a:xfrm>
        </p:grpSpPr>
        <p:sp>
          <p:nvSpPr>
            <p:cNvPr id="71" name="Oval 70"/>
            <p:cNvSpPr/>
            <p:nvPr/>
          </p:nvSpPr>
          <p:spPr>
            <a:xfrm>
              <a:off x="2921316" y="1491"/>
              <a:ext cx="1664087" cy="1664087"/>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2" name="Oval 4"/>
            <p:cNvSpPr/>
            <p:nvPr/>
          </p:nvSpPr>
          <p:spPr>
            <a:xfrm>
              <a:off x="3165016" y="245191"/>
              <a:ext cx="1176687" cy="11766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Establish objectives and metrics</a:t>
              </a:r>
              <a:endParaRPr lang="en-US" sz="1300" b="1" kern="1200" dirty="0"/>
            </a:p>
          </p:txBody>
        </p:sp>
      </p:grpSp>
      <p:grpSp>
        <p:nvGrpSpPr>
          <p:cNvPr id="56" name="Group 55"/>
          <p:cNvGrpSpPr/>
          <p:nvPr/>
        </p:nvGrpSpPr>
        <p:grpSpPr>
          <a:xfrm>
            <a:off x="3458921" y="2575034"/>
            <a:ext cx="442033" cy="561629"/>
            <a:chOff x="2640281" y="1444783"/>
            <a:chExt cx="442033" cy="561629"/>
          </a:xfrm>
          <a:solidFill>
            <a:schemeClr val="accent2"/>
          </a:solidFill>
        </p:grpSpPr>
        <p:sp>
          <p:nvSpPr>
            <p:cNvPr id="57" name="Right Arrow 56"/>
            <p:cNvSpPr/>
            <p:nvPr/>
          </p:nvSpPr>
          <p:spPr>
            <a:xfrm rot="18900000">
              <a:off x="2640281" y="1444783"/>
              <a:ext cx="442033" cy="561629"/>
            </a:xfrm>
            <a:prstGeom prst="rightArrow">
              <a:avLst>
                <a:gd name="adj1" fmla="val 60000"/>
                <a:gd name="adj2" fmla="val 50000"/>
              </a:avLst>
            </a:prstGeom>
            <a:grpFill/>
          </p:spPr>
          <p:style>
            <a:lnRef idx="0">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sp>
          <p:nvSpPr>
            <p:cNvPr id="58" name="Right Arrow 18"/>
            <p:cNvSpPr/>
            <p:nvPr/>
          </p:nvSpPr>
          <p:spPr>
            <a:xfrm rot="18900000">
              <a:off x="2659701" y="1603994"/>
              <a:ext cx="309423" cy="3369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b="1" kern="1200"/>
            </a:p>
          </p:txBody>
        </p:sp>
      </p:grpSp>
    </p:spTree>
    <p:extLst>
      <p:ext uri="{BB962C8B-B14F-4D97-AF65-F5344CB8AC3E}">
        <p14:creationId xmlns="" xmlns:p14="http://schemas.microsoft.com/office/powerpoint/2010/main" val="425665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8425" y="0"/>
            <a:ext cx="6355653" cy="881359"/>
          </a:xfrm>
        </p:spPr>
        <p:txBody>
          <a:bodyPr/>
          <a:lstStyle/>
          <a:p>
            <a:r>
              <a:rPr lang="en-US" dirty="0" smtClean="0"/>
              <a:t>What do you think?</a:t>
            </a:r>
            <a:endParaRPr lang="en-US" dirty="0"/>
          </a:p>
        </p:txBody>
      </p:sp>
      <p:sp>
        <p:nvSpPr>
          <p:cNvPr id="5" name="Content Placeholder 4"/>
          <p:cNvSpPr>
            <a:spLocks noGrp="1"/>
          </p:cNvSpPr>
          <p:nvPr>
            <p:ph idx="1"/>
          </p:nvPr>
        </p:nvSpPr>
        <p:spPr>
          <a:xfrm>
            <a:off x="152400" y="1251532"/>
            <a:ext cx="8503920" cy="4572000"/>
          </a:xfrm>
        </p:spPr>
        <p:txBody>
          <a:bodyPr/>
          <a:lstStyle/>
          <a:p>
            <a:pPr marL="0" indent="0">
              <a:buNone/>
            </a:pPr>
            <a:r>
              <a:rPr lang="en-US" sz="2800" b="1" dirty="0" smtClean="0"/>
              <a:t>How many of you in this room have visibility into the following metrics?</a:t>
            </a:r>
          </a:p>
          <a:p>
            <a:pPr marL="514350" indent="-514350">
              <a:buFont typeface="+mj-lt"/>
              <a:buAutoNum type="alphaUcPeriod"/>
            </a:pPr>
            <a:endParaRPr lang="en-US" sz="2400" dirty="0" smtClean="0"/>
          </a:p>
          <a:p>
            <a:pPr marL="1087438" indent="-344488">
              <a:buFont typeface="+mj-lt"/>
              <a:buAutoNum type="alphaUcPeriod"/>
            </a:pPr>
            <a:r>
              <a:rPr lang="en-US" sz="2400" dirty="0" smtClean="0"/>
              <a:t>Days in Accounts Receivable</a:t>
            </a:r>
          </a:p>
          <a:p>
            <a:pPr marL="1260475" lvl="1" indent="-344488"/>
            <a:r>
              <a:rPr lang="en-US" dirty="0"/>
              <a:t>Average time to receive payment</a:t>
            </a:r>
          </a:p>
          <a:p>
            <a:pPr marL="1087438" indent="-344488">
              <a:buFont typeface="+mj-lt"/>
              <a:buAutoNum type="alphaUcPeriod"/>
            </a:pPr>
            <a:r>
              <a:rPr lang="en-US" sz="2400" dirty="0" smtClean="0"/>
              <a:t>Denial Rate</a:t>
            </a:r>
          </a:p>
          <a:p>
            <a:pPr marL="1260475" lvl="1" indent="-344488"/>
            <a:r>
              <a:rPr lang="en-US" dirty="0" smtClean="0"/>
              <a:t>% of claims requiring back-end re-work</a:t>
            </a:r>
          </a:p>
          <a:p>
            <a:pPr marL="1087438" indent="-344488">
              <a:buFont typeface="+mj-lt"/>
              <a:buAutoNum type="alphaUcPeriod"/>
            </a:pPr>
            <a:r>
              <a:rPr lang="en-US" sz="2400" dirty="0" smtClean="0"/>
              <a:t>First Pass Resolve Rate</a:t>
            </a:r>
          </a:p>
          <a:p>
            <a:pPr marL="1260475" lvl="1" indent="-344488"/>
            <a:r>
              <a:rPr lang="en-US" dirty="0" smtClean="0"/>
              <a:t>% of claims that are successfully resolved on initial submission</a:t>
            </a:r>
          </a:p>
          <a:p>
            <a:pPr marL="1087438" indent="-344488">
              <a:buFont typeface="+mj-lt"/>
              <a:buAutoNum type="alphaUcPeriod"/>
            </a:pPr>
            <a:r>
              <a:rPr lang="en-US" sz="2400" dirty="0" smtClean="0"/>
              <a:t>Provider Collection Burden</a:t>
            </a:r>
          </a:p>
          <a:p>
            <a:pPr marL="1260475" lvl="1" indent="-344488"/>
            <a:r>
              <a:rPr lang="en-US" dirty="0" smtClean="0"/>
              <a:t>% of charges transferred from the primary insurer to the next responsible party</a:t>
            </a:r>
          </a:p>
          <a:p>
            <a:pPr marL="1087438" indent="-344488">
              <a:buFont typeface="+mj-lt"/>
              <a:buAutoNum type="alphaUcPeriod"/>
            </a:pPr>
            <a:r>
              <a:rPr lang="en-US" sz="2400" dirty="0" smtClean="0"/>
              <a:t>All of the Above</a:t>
            </a:r>
          </a:p>
          <a:p>
            <a:pPr marL="0" indent="0">
              <a:buNone/>
            </a:pPr>
            <a:endParaRPr lang="en-US" dirty="0"/>
          </a:p>
          <a:p>
            <a:pPr>
              <a:buFontTx/>
              <a:buChar char="-"/>
            </a:pPr>
            <a:endParaRPr lang="en-US" sz="3200" dirty="0" smtClean="0"/>
          </a:p>
        </p:txBody>
      </p:sp>
      <p:pic>
        <p:nvPicPr>
          <p:cNvPr id="2" name="Picture 1"/>
          <p:cNvPicPr>
            <a:picLocks noChangeAspect="1"/>
          </p:cNvPicPr>
          <p:nvPr/>
        </p:nvPicPr>
        <p:blipFill>
          <a:blip r:embed="rId3">
            <a:duotone>
              <a:schemeClr val="accent4">
                <a:shade val="45000"/>
                <a:satMod val="135000"/>
              </a:schemeClr>
              <a:prstClr val="white"/>
            </a:duotone>
            <a:extLst>
              <a:ext uri="{28A0092B-C50C-407E-A947-70E740481C1C}">
                <a14:useLocalDpi xmlns="" xmlns:a14="http://schemas.microsoft.com/office/drawing/2010/main" val="0"/>
              </a:ext>
            </a:extLst>
          </a:blip>
          <a:stretch>
            <a:fillRect/>
          </a:stretch>
        </p:blipFill>
        <p:spPr>
          <a:xfrm>
            <a:off x="277662" y="2542133"/>
            <a:ext cx="565377" cy="565377"/>
          </a:xfrm>
          <a:prstGeom prst="rect">
            <a:avLst/>
          </a:prstGeom>
        </p:spPr>
      </p:pic>
      <p:pic>
        <p:nvPicPr>
          <p:cNvPr id="3" name="Picture 2"/>
          <p:cNvPicPr>
            <a:picLocks noChangeAspect="1"/>
          </p:cNvPicPr>
          <p:nvPr/>
        </p:nvPicPr>
        <p:blipFill>
          <a:blip r:embed="rId4">
            <a:duotone>
              <a:schemeClr val="accent5">
                <a:shade val="45000"/>
                <a:satMod val="135000"/>
              </a:schemeClr>
              <a:prstClr val="white"/>
            </a:duotone>
            <a:extLst>
              <a:ext uri="{28A0092B-C50C-407E-A947-70E740481C1C}">
                <a14:useLocalDpi xmlns="" xmlns:a14="http://schemas.microsoft.com/office/drawing/2010/main" val="0"/>
              </a:ext>
            </a:extLst>
          </a:blip>
          <a:stretch>
            <a:fillRect/>
          </a:stretch>
        </p:blipFill>
        <p:spPr>
          <a:xfrm>
            <a:off x="274560" y="3314287"/>
            <a:ext cx="566928" cy="566928"/>
          </a:xfrm>
          <a:prstGeom prst="rect">
            <a:avLst/>
          </a:prstGeom>
        </p:spPr>
      </p:pic>
      <p:pic>
        <p:nvPicPr>
          <p:cNvPr id="7" name="Picture 6"/>
          <p:cNvPicPr>
            <a:picLocks noChangeAspect="1"/>
          </p:cNvPicPr>
          <p:nvPr/>
        </p:nvPicPr>
        <p:blipFill>
          <a:blip r:embed="rId5">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274560" y="4087992"/>
            <a:ext cx="566928" cy="566928"/>
          </a:xfrm>
          <a:prstGeom prst="rect">
            <a:avLst/>
          </a:prstGeom>
        </p:spPr>
      </p:pic>
      <p:pic>
        <p:nvPicPr>
          <p:cNvPr id="8" name="Picture 7"/>
          <p:cNvPicPr>
            <a:picLocks noChangeAspect="1"/>
          </p:cNvPicPr>
          <p:nvPr/>
        </p:nvPicPr>
        <p:blipFill>
          <a:blip r:embed="rId6">
            <a:duotone>
              <a:schemeClr val="accent3">
                <a:shade val="45000"/>
                <a:satMod val="135000"/>
              </a:schemeClr>
              <a:prstClr val="white"/>
            </a:duotone>
            <a:extLst>
              <a:ext uri="{28A0092B-C50C-407E-A947-70E740481C1C}">
                <a14:useLocalDpi xmlns="" xmlns:a14="http://schemas.microsoft.com/office/drawing/2010/main" val="0"/>
              </a:ext>
            </a:extLst>
          </a:blip>
          <a:stretch>
            <a:fillRect/>
          </a:stretch>
        </p:blipFill>
        <p:spPr>
          <a:xfrm>
            <a:off x="274560" y="4739968"/>
            <a:ext cx="566928" cy="566928"/>
          </a:xfrm>
          <a:prstGeom prst="rect">
            <a:avLst/>
          </a:prstGeom>
        </p:spPr>
      </p:pic>
      <p:grpSp>
        <p:nvGrpSpPr>
          <p:cNvPr id="14" name="Group 13"/>
          <p:cNvGrpSpPr/>
          <p:nvPr/>
        </p:nvGrpSpPr>
        <p:grpSpPr>
          <a:xfrm>
            <a:off x="274560" y="5642681"/>
            <a:ext cx="570030" cy="567704"/>
            <a:chOff x="-1848880" y="2868202"/>
            <a:chExt cx="570030" cy="567704"/>
          </a:xfrm>
        </p:grpSpPr>
        <p:pic>
          <p:nvPicPr>
            <p:cNvPr id="10" name="Picture 9"/>
            <p:cNvPicPr>
              <a:picLocks noChangeAspect="1"/>
            </p:cNvPicPr>
            <p:nvPr/>
          </p:nvPicPr>
          <p:blipFill>
            <a:blip r:embed="rId3">
              <a:duotone>
                <a:schemeClr val="accent4">
                  <a:shade val="45000"/>
                  <a:satMod val="135000"/>
                </a:schemeClr>
                <a:prstClr val="white"/>
              </a:duotone>
              <a:extLst>
                <a:ext uri="{28A0092B-C50C-407E-A947-70E740481C1C}">
                  <a14:useLocalDpi xmlns="" xmlns:a14="http://schemas.microsoft.com/office/drawing/2010/main" val="0"/>
                </a:ext>
              </a:extLst>
            </a:blip>
            <a:stretch>
              <a:fillRect/>
            </a:stretch>
          </p:blipFill>
          <p:spPr>
            <a:xfrm>
              <a:off x="-1845778" y="2868978"/>
              <a:ext cx="565377" cy="565377"/>
            </a:xfrm>
            <a:prstGeom prst="rect">
              <a:avLst/>
            </a:prstGeom>
          </p:spPr>
        </p:pic>
        <p:pic>
          <p:nvPicPr>
            <p:cNvPr id="11" name="Picture 10"/>
            <p:cNvPicPr>
              <a:picLocks noChangeAspect="1"/>
            </p:cNvPicPr>
            <p:nvPr/>
          </p:nvPicPr>
          <p:blipFill>
            <a:blip r:embed="rId4">
              <a:duotone>
                <a:schemeClr val="accent5">
                  <a:shade val="45000"/>
                  <a:satMod val="135000"/>
                </a:schemeClr>
                <a:prstClr val="white"/>
              </a:duotone>
              <a:extLst>
                <a:ext uri="{28A0092B-C50C-407E-A947-70E740481C1C}">
                  <a14:useLocalDpi xmlns="" xmlns:a14="http://schemas.microsoft.com/office/drawing/2010/main" val="0"/>
                </a:ext>
              </a:extLst>
            </a:blip>
            <a:stretch>
              <a:fillRect/>
            </a:stretch>
          </p:blipFill>
          <p:spPr>
            <a:xfrm>
              <a:off x="-1848880" y="2868978"/>
              <a:ext cx="566928" cy="566928"/>
            </a:xfrm>
            <a:prstGeom prst="rect">
              <a:avLst/>
            </a:prstGeom>
          </p:spPr>
        </p:pic>
        <p:pic>
          <p:nvPicPr>
            <p:cNvPr id="12" name="Picture 11"/>
            <p:cNvPicPr>
              <a:picLocks noChangeAspect="1"/>
            </p:cNvPicPr>
            <p:nvPr/>
          </p:nvPicPr>
          <p:blipFill>
            <a:blip r:embed="rId5">
              <a:duotone>
                <a:schemeClr val="accent1">
                  <a:shade val="45000"/>
                  <a:satMod val="135000"/>
                </a:schemeClr>
                <a:prstClr val="white"/>
              </a:duotone>
              <a:extLst>
                <a:ext uri="{28A0092B-C50C-407E-A947-70E740481C1C}">
                  <a14:useLocalDpi xmlns="" xmlns:a14="http://schemas.microsoft.com/office/drawing/2010/main" val="0"/>
                </a:ext>
              </a:extLst>
            </a:blip>
            <a:stretch>
              <a:fillRect/>
            </a:stretch>
          </p:blipFill>
          <p:spPr>
            <a:xfrm>
              <a:off x="-1848880" y="2868978"/>
              <a:ext cx="566928" cy="566928"/>
            </a:xfrm>
            <a:prstGeom prst="rect">
              <a:avLst/>
            </a:prstGeom>
          </p:spPr>
        </p:pic>
        <p:pic>
          <p:nvPicPr>
            <p:cNvPr id="13" name="Picture 12"/>
            <p:cNvPicPr>
              <a:picLocks noChangeAspect="1"/>
            </p:cNvPicPr>
            <p:nvPr/>
          </p:nvPicPr>
          <p:blipFill>
            <a:blip r:embed="rId6">
              <a:duotone>
                <a:schemeClr val="accent3">
                  <a:shade val="45000"/>
                  <a:satMod val="135000"/>
                </a:schemeClr>
                <a:prstClr val="white"/>
              </a:duotone>
              <a:extLst>
                <a:ext uri="{28A0092B-C50C-407E-A947-70E740481C1C}">
                  <a14:useLocalDpi xmlns="" xmlns:a14="http://schemas.microsoft.com/office/drawing/2010/main" val="0"/>
                </a:ext>
              </a:extLst>
            </a:blip>
            <a:stretch>
              <a:fillRect/>
            </a:stretch>
          </p:blipFill>
          <p:spPr>
            <a:xfrm>
              <a:off x="-1845778" y="2868202"/>
              <a:ext cx="566928" cy="566928"/>
            </a:xfrm>
            <a:prstGeom prst="rect">
              <a:avLst/>
            </a:prstGeom>
          </p:spPr>
        </p:pic>
      </p:grpSp>
    </p:spTree>
    <p:extLst>
      <p:ext uri="{BB962C8B-B14F-4D97-AF65-F5344CB8AC3E}">
        <p14:creationId xmlns="" xmlns:p14="http://schemas.microsoft.com/office/powerpoint/2010/main" val="143291981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Payer &amp; Healthcare Outreach</a:t>
            </a:r>
            <a:br>
              <a:rPr lang="en-US" dirty="0" smtClean="0"/>
            </a:br>
            <a:r>
              <a:rPr lang="en-US" sz="1400" dirty="0" smtClean="0"/>
              <a:t>What we do to reduce friction between the payers &amp; our clients.</a:t>
            </a:r>
            <a:endParaRPr lang="en-US" sz="1400" dirty="0"/>
          </a:p>
        </p:txBody>
      </p:sp>
      <p:pic>
        <p:nvPicPr>
          <p:cNvPr id="4" name="Picture 3" descr="cloud.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99792" y="1511084"/>
            <a:ext cx="963160" cy="561844"/>
          </a:xfrm>
          <a:prstGeom prst="rect">
            <a:avLst/>
          </a:prstGeom>
        </p:spPr>
      </p:pic>
      <p:pic>
        <p:nvPicPr>
          <p:cNvPr id="5" name="Picture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914046" y="3317048"/>
            <a:ext cx="519340" cy="712239"/>
          </a:xfrm>
          <a:prstGeom prst="rect">
            <a:avLst/>
          </a:prstGeom>
        </p:spPr>
      </p:pic>
      <p:pic>
        <p:nvPicPr>
          <p:cNvPr id="6" name="Picture 5"/>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874074" y="5126519"/>
            <a:ext cx="515057" cy="584002"/>
          </a:xfrm>
          <a:prstGeom prst="rect">
            <a:avLst/>
          </a:prstGeom>
        </p:spPr>
      </p:pic>
      <p:sp>
        <p:nvSpPr>
          <p:cNvPr id="8" name="Content Placeholder 2"/>
          <p:cNvSpPr txBox="1">
            <a:spLocks/>
          </p:cNvSpPr>
          <p:nvPr/>
        </p:nvSpPr>
        <p:spPr>
          <a:xfrm>
            <a:off x="1681179" y="1295920"/>
            <a:ext cx="6953250" cy="990276"/>
          </a:xfrm>
          <a:prstGeom prst="rect">
            <a:avLst/>
          </a:prstGeom>
        </p:spPr>
        <p:txBody>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sz="2400" b="1" dirty="0" smtClean="0">
                <a:solidFill>
                  <a:schemeClr val="tx2"/>
                </a:solidFill>
              </a:rPr>
              <a:t>Leverage network </a:t>
            </a:r>
            <a:r>
              <a:rPr lang="en-US" sz="2400" b="1" dirty="0">
                <a:solidFill>
                  <a:schemeClr val="tx2"/>
                </a:solidFill>
              </a:rPr>
              <a:t>i</a:t>
            </a:r>
            <a:r>
              <a:rPr lang="en-US" sz="2400" b="1" dirty="0" smtClean="0">
                <a:solidFill>
                  <a:schemeClr val="tx2"/>
                </a:solidFill>
              </a:rPr>
              <a:t>nsight</a:t>
            </a:r>
          </a:p>
          <a:p>
            <a:pPr>
              <a:lnSpc>
                <a:spcPct val="90000"/>
              </a:lnSpc>
            </a:pPr>
            <a:r>
              <a:rPr lang="en-US" sz="1800" dirty="0" smtClean="0"/>
              <a:t>Provide evidence-based </a:t>
            </a:r>
            <a:r>
              <a:rPr lang="en-US" sz="1800" dirty="0"/>
              <a:t>insight </a:t>
            </a:r>
            <a:r>
              <a:rPr lang="en-US" sz="1800" dirty="0" smtClean="0"/>
              <a:t>on payer performance to </a:t>
            </a:r>
            <a:r>
              <a:rPr lang="en-US" sz="1800" dirty="0"/>
              <a:t>help practices respond to </a:t>
            </a:r>
            <a:r>
              <a:rPr lang="en-US" sz="1800" dirty="0" smtClean="0"/>
              <a:t>industry trends. </a:t>
            </a:r>
            <a:endParaRPr lang="en-US" sz="1800" dirty="0"/>
          </a:p>
        </p:txBody>
      </p:sp>
      <p:sp>
        <p:nvSpPr>
          <p:cNvPr id="10" name="Content Placeholder 2"/>
          <p:cNvSpPr txBox="1">
            <a:spLocks/>
          </p:cNvSpPr>
          <p:nvPr/>
        </p:nvSpPr>
        <p:spPr>
          <a:xfrm>
            <a:off x="1678250" y="2919152"/>
            <a:ext cx="6550641" cy="1110135"/>
          </a:xfrm>
          <a:prstGeom prst="rect">
            <a:avLst/>
          </a:prstGeom>
        </p:spPr>
        <p:txBody>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sz="2400" b="1" dirty="0" smtClean="0">
                <a:solidFill>
                  <a:schemeClr val="tx2"/>
                </a:solidFill>
              </a:rPr>
              <a:t>Discover areas for continuous </a:t>
            </a:r>
            <a:r>
              <a:rPr lang="en-US" sz="2400" b="1" dirty="0">
                <a:solidFill>
                  <a:schemeClr val="tx2"/>
                </a:solidFill>
              </a:rPr>
              <a:t>i</a:t>
            </a:r>
            <a:r>
              <a:rPr lang="en-US" sz="2400" b="1" dirty="0" smtClean="0">
                <a:solidFill>
                  <a:schemeClr val="tx2"/>
                </a:solidFill>
              </a:rPr>
              <a:t>mprovement</a:t>
            </a:r>
          </a:p>
          <a:p>
            <a:pPr>
              <a:lnSpc>
                <a:spcPct val="90000"/>
              </a:lnSpc>
            </a:pPr>
            <a:r>
              <a:rPr lang="en-US" sz="1800" dirty="0" smtClean="0">
                <a:latin typeface="Century Gothic" panose="020B0502020202020204" pitchFamily="34" charset="0"/>
              </a:rPr>
              <a:t>Uncover opportunities for payer performance optimization; seek out collaborations with payers to achieve results.  </a:t>
            </a:r>
            <a:endParaRPr lang="en-US" sz="1600" dirty="0"/>
          </a:p>
          <a:p>
            <a:pPr lvl="0">
              <a:lnSpc>
                <a:spcPct val="90000"/>
              </a:lnSpc>
            </a:pPr>
            <a:endParaRPr lang="en-US" sz="1800" dirty="0"/>
          </a:p>
        </p:txBody>
      </p:sp>
      <p:sp>
        <p:nvSpPr>
          <p:cNvPr id="14" name="Content Placeholder 2"/>
          <p:cNvSpPr txBox="1">
            <a:spLocks/>
          </p:cNvSpPr>
          <p:nvPr/>
        </p:nvSpPr>
        <p:spPr>
          <a:xfrm>
            <a:off x="1685071" y="4763034"/>
            <a:ext cx="6489228" cy="981143"/>
          </a:xfrm>
          <a:prstGeom prst="rect">
            <a:avLst/>
          </a:prstGeom>
        </p:spPr>
        <p:txBody>
          <a:bodyPr/>
          <a:lstStyle>
            <a:lvl1pPr marL="0" indent="0" algn="l" defTabSz="457200" rtl="0" eaLnBrk="1" latinLnBrk="0" hangingPunct="1">
              <a:lnSpc>
                <a:spcPct val="100000"/>
              </a:lnSpc>
              <a:spcBef>
                <a:spcPts val="500"/>
              </a:spcBef>
              <a:buFont typeface="Arial"/>
              <a:buNone/>
              <a:defRPr sz="2000" kern="1200">
                <a:solidFill>
                  <a:schemeClr val="tx1"/>
                </a:solidFill>
                <a:latin typeface="Century Gothic"/>
                <a:ea typeface="+mn-ea"/>
                <a:cs typeface="Century Gothic"/>
              </a:defRPr>
            </a:lvl1pPr>
            <a:lvl2pPr marL="458788" indent="-174625" algn="l" defTabSz="457200" rtl="0" eaLnBrk="1" latinLnBrk="0" hangingPunct="1">
              <a:lnSpc>
                <a:spcPct val="100000"/>
              </a:lnSpc>
              <a:spcBef>
                <a:spcPts val="500"/>
              </a:spcBef>
              <a:buFont typeface="Arial"/>
              <a:buChar char="•"/>
              <a:defRPr sz="2000" kern="1200">
                <a:solidFill>
                  <a:srgbClr val="525352"/>
                </a:solidFill>
                <a:latin typeface="Century Gothic"/>
                <a:ea typeface="+mn-ea"/>
                <a:cs typeface="Century Gothic"/>
              </a:defRPr>
            </a:lvl2pPr>
            <a:lvl3pPr marL="919163" indent="-168275" algn="l" defTabSz="457200" rtl="0" eaLnBrk="1" latinLnBrk="0" hangingPunct="1">
              <a:lnSpc>
                <a:spcPct val="100000"/>
              </a:lnSpc>
              <a:spcBef>
                <a:spcPts val="500"/>
              </a:spcBef>
              <a:buClr>
                <a:schemeClr val="accent2"/>
              </a:buClr>
              <a:buSzPct val="100000"/>
              <a:buFont typeface="Wingdings" charset="2"/>
              <a:buChar char="§"/>
              <a:defRPr sz="140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80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sz="2400" b="1" dirty="0" smtClean="0">
                <a:solidFill>
                  <a:schemeClr val="tx2"/>
                </a:solidFill>
              </a:rPr>
              <a:t>Add transparency to provider/payer relationship</a:t>
            </a:r>
            <a:endParaRPr lang="en-US" sz="2400" b="1" dirty="0">
              <a:solidFill>
                <a:schemeClr val="tx2"/>
              </a:solidFill>
            </a:endParaRPr>
          </a:p>
          <a:p>
            <a:pPr lvl="0"/>
            <a:r>
              <a:rPr lang="en-US" sz="1800" dirty="0">
                <a:latin typeface="Century Gothic" panose="020B0502020202020204" pitchFamily="34" charset="0"/>
              </a:rPr>
              <a:t>Use the data as a framework to inform initiatives aimed at creating transparency between providers and payers. </a:t>
            </a:r>
            <a:endParaRPr lang="en-US" sz="1600" dirty="0">
              <a:latin typeface="Century Gothic" panose="020B0502020202020204" pitchFamily="34" charset="0"/>
            </a:endParaRPr>
          </a:p>
        </p:txBody>
      </p:sp>
      <p:cxnSp>
        <p:nvCxnSpPr>
          <p:cNvPr id="15" name="Straight Connector 14"/>
          <p:cNvCxnSpPr/>
          <p:nvPr/>
        </p:nvCxnSpPr>
        <p:spPr>
          <a:xfrm>
            <a:off x="599792" y="2610542"/>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49929" y="4594965"/>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956940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 xmlns:p14="http://schemas.microsoft.com/office/powerpoint/2010/main" val="1422590655"/>
              </p:ext>
            </p:extLst>
          </p:nvPr>
        </p:nvGraphicFramePr>
        <p:xfrm>
          <a:off x="450048" y="1015222"/>
          <a:ext cx="8253052" cy="5523395"/>
        </p:xfrm>
        <a:graphic>
          <a:graphicData uri="http://schemas.openxmlformats.org/drawingml/2006/table">
            <a:tbl>
              <a:tblPr firstRow="1">
                <a:effectLst>
                  <a:outerShdw blurRad="50800" dist="38100" dir="2700000" algn="tl" rotWithShape="0">
                    <a:prstClr val="black">
                      <a:alpha val="40000"/>
                    </a:prstClr>
                  </a:outerShdw>
                </a:effectLst>
                <a:tableStyleId>{00A15C55-8517-42AA-B614-E9B94910E393}</a:tableStyleId>
              </a:tblPr>
              <a:tblGrid>
                <a:gridCol w="553252"/>
                <a:gridCol w="1585882"/>
                <a:gridCol w="652474"/>
                <a:gridCol w="642928"/>
                <a:gridCol w="662021"/>
                <a:gridCol w="4156495"/>
              </a:tblGrid>
              <a:tr h="414462">
                <a:tc>
                  <a:txBody>
                    <a:bodyPr/>
                    <a:lstStyle/>
                    <a:p>
                      <a:pPr marL="0" algn="ctr" defTabSz="914400" rtl="0" eaLnBrk="1" latinLnBrk="0" hangingPunct="1"/>
                      <a:endParaRPr lang="en-US" sz="1200" b="1" kern="1200" dirty="0" smtClean="0">
                        <a:solidFill>
                          <a:schemeClr val="tx1"/>
                        </a:solidFill>
                        <a:latin typeface="Century Gothic" pitchFamily="34" charset="0"/>
                        <a:ea typeface="+mn-ea"/>
                        <a:cs typeface="+mn-cs"/>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16B"/>
                    </a:solidFill>
                  </a:tcPr>
                </a:tc>
                <a:tc>
                  <a:txBody>
                    <a:bodyPr/>
                    <a:lstStyle/>
                    <a:p>
                      <a:pPr marL="0" algn="ctr" defTabSz="914400" rtl="0" eaLnBrk="1" latinLnBrk="0" hangingPunct="1"/>
                      <a:r>
                        <a:rPr lang="en-US" sz="1200" kern="1200" dirty="0" smtClean="0">
                          <a:latin typeface="Century Gothic" pitchFamily="34" charset="0"/>
                        </a:rPr>
                        <a:t>METRIC</a:t>
                      </a:r>
                      <a:endParaRPr lang="en-US" sz="1200" b="1" kern="1200" dirty="0" smtClean="0">
                        <a:solidFill>
                          <a:schemeClr val="tx1"/>
                        </a:solidFill>
                        <a:latin typeface="Century Gothic" pitchFamily="34" charset="0"/>
                        <a:ea typeface="+mn-ea"/>
                        <a:cs typeface="+mn-cs"/>
                      </a:endParaRPr>
                    </a:p>
                  </a:txBody>
                  <a:tcPr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44216B"/>
                    </a:solidFill>
                  </a:tcPr>
                </a:tc>
                <a:tc>
                  <a:txBody>
                    <a:bodyPr/>
                    <a:lstStyle/>
                    <a:p>
                      <a:pPr marL="0" algn="ctr" defTabSz="914400" rtl="0" eaLnBrk="1" latinLnBrk="0" hangingPunct="1"/>
                      <a:r>
                        <a:rPr lang="en-US" sz="1200" b="1" kern="1200" dirty="0" smtClean="0">
                          <a:solidFill>
                            <a:schemeClr val="lt1"/>
                          </a:solidFill>
                          <a:latin typeface="Century Gothic" pitchFamily="34" charset="0"/>
                          <a:ea typeface="+mn-ea"/>
                          <a:cs typeface="+mn-cs"/>
                        </a:rPr>
                        <a:t>2014 WT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44216B"/>
                    </a:solidFill>
                  </a:tcPr>
                </a:tc>
                <a:tc>
                  <a:txBody>
                    <a:bodyPr/>
                    <a:lstStyle/>
                    <a:p>
                      <a:pPr marL="0" algn="ctr" defTabSz="914400" rtl="0" eaLnBrk="1" latinLnBrk="0" hangingPunct="1"/>
                      <a:r>
                        <a:rPr lang="en-US" sz="1200" b="1" kern="1200" dirty="0" smtClean="0">
                          <a:solidFill>
                            <a:schemeClr val="lt1"/>
                          </a:solidFill>
                          <a:latin typeface="Century Gothic" pitchFamily="34" charset="0"/>
                          <a:ea typeface="+mn-ea"/>
                          <a:cs typeface="+mn-cs"/>
                        </a:rPr>
                        <a:t>2015 WT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44216B"/>
                    </a:solidFill>
                  </a:tcPr>
                </a:tc>
                <a:tc>
                  <a:txBody>
                    <a:bodyPr/>
                    <a:lstStyle/>
                    <a:p>
                      <a:pPr marL="0" algn="ctr" defTabSz="914400" rtl="0" eaLnBrk="1" latinLnBrk="0" hangingPunct="1"/>
                      <a:r>
                        <a:rPr lang="en-US" sz="1200" b="1" kern="1200" dirty="0" smtClean="0">
                          <a:solidFill>
                            <a:schemeClr val="lt1"/>
                          </a:solidFill>
                          <a:latin typeface="Century Gothic" pitchFamily="34" charset="0"/>
                          <a:ea typeface="+mn-ea"/>
                          <a:cs typeface="+mn-cs"/>
                        </a:rPr>
                        <a:t>2016 WT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44216B"/>
                    </a:solidFill>
                  </a:tcPr>
                </a:tc>
                <a:tc>
                  <a:txBody>
                    <a:bodyPr/>
                    <a:lstStyle/>
                    <a:p>
                      <a:pPr marL="0" algn="ctr" defTabSz="914400" rtl="0" eaLnBrk="1" latinLnBrk="0" hangingPunct="1"/>
                      <a:r>
                        <a:rPr lang="en-US" sz="1200" kern="1200" dirty="0" smtClean="0">
                          <a:latin typeface="Century Gothic" pitchFamily="34" charset="0"/>
                        </a:rPr>
                        <a:t>DESCRIPTION</a:t>
                      </a:r>
                      <a:endParaRPr lang="en-US" sz="1200" b="1" kern="1200" dirty="0" smtClean="0">
                        <a:solidFill>
                          <a:schemeClr val="tx1"/>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44216B"/>
                    </a:solidFill>
                  </a:tcPr>
                </a:tc>
              </a:tr>
              <a:tr h="605587">
                <a:tc rowSpan="3">
                  <a:txBody>
                    <a:bodyPr/>
                    <a:lstStyle/>
                    <a:p>
                      <a:pPr algn="ctr"/>
                      <a:r>
                        <a:rPr lang="en-US" sz="1050" b="1" dirty="0" smtClean="0">
                          <a:solidFill>
                            <a:schemeClr val="bg1"/>
                          </a:solidFill>
                          <a:latin typeface="Century Gothic" pitchFamily="34" charset="0"/>
                        </a:rPr>
                        <a:t>Financial Performance 45%</a:t>
                      </a:r>
                      <a:endParaRPr lang="en-US" sz="1050" b="1" dirty="0">
                        <a:solidFill>
                          <a:schemeClr val="bg1"/>
                        </a:solidFill>
                        <a:latin typeface="Century Gothic" pitchFamily="34" charset="0"/>
                      </a:endParaRPr>
                    </a:p>
                  </a:txBody>
                  <a:tcPr vert="vert27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16B"/>
                    </a:solidFill>
                  </a:tcPr>
                </a:tc>
                <a:tc>
                  <a:txBody>
                    <a:bodyPr/>
                    <a:lstStyle/>
                    <a:p>
                      <a:pPr algn="ctr"/>
                      <a:r>
                        <a:rPr lang="en-US" sz="1050" b="0" dirty="0" smtClean="0">
                          <a:solidFill>
                            <a:srgbClr val="000000"/>
                          </a:solidFill>
                          <a:latin typeface="Century Gothic" pitchFamily="34" charset="0"/>
                        </a:rPr>
                        <a:t>Days</a:t>
                      </a:r>
                      <a:r>
                        <a:rPr lang="en-US" sz="1050" b="0" baseline="0" dirty="0" smtClean="0">
                          <a:solidFill>
                            <a:srgbClr val="000000"/>
                          </a:solidFill>
                          <a:latin typeface="Century Gothic" pitchFamily="34" charset="0"/>
                        </a:rPr>
                        <a:t> in Accounts Receivable</a:t>
                      </a:r>
                      <a:endParaRPr lang="en-US" sz="1050" b="0" dirty="0">
                        <a:solidFill>
                          <a:srgbClr val="000000"/>
                        </a:solidFill>
                        <a:latin typeface="Century Gothic" pitchFamily="34" charset="0"/>
                      </a:endParaRPr>
                    </a:p>
                  </a:txBody>
                  <a:tcPr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20%</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20%</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b="0" dirty="0" smtClean="0">
                          <a:solidFill>
                            <a:srgbClr val="000000"/>
                          </a:solidFill>
                          <a:latin typeface="Century Gothic" pitchFamily="34" charset="0"/>
                        </a:rPr>
                        <a:t>20%</a:t>
                      </a:r>
                      <a:endParaRPr lang="en-US" sz="1050" b="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r>
                        <a:rPr lang="en-US" sz="1050" dirty="0" smtClean="0">
                          <a:solidFill>
                            <a:srgbClr val="000000"/>
                          </a:solidFill>
                          <a:latin typeface="Century Gothic" pitchFamily="34" charset="0"/>
                        </a:rPr>
                        <a:t>Average length of time it takes for a provider to receive payment for services.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r>
              <a:tr h="448613">
                <a:tc vMerge="1">
                  <a:txBody>
                    <a:bodyPr/>
                    <a:lstStyle/>
                    <a:p>
                      <a:pPr algn="l"/>
                      <a:endParaRPr lang="en-US" sz="1600" b="0" dirty="0">
                        <a:solidFill>
                          <a:srgbClr val="000000"/>
                        </a:solidFill>
                        <a:latin typeface="Trebuchet MS" pitchFamily="34" charset="0"/>
                      </a:endParaRPr>
                    </a:p>
                  </a:txBody>
                  <a:tcPr anchor="ctr"/>
                </a:tc>
                <a:tc>
                  <a:txBody>
                    <a:bodyPr/>
                    <a:lstStyle/>
                    <a:p>
                      <a:pPr algn="ctr"/>
                      <a:r>
                        <a:rPr lang="en-US" sz="1050" b="0" dirty="0" smtClean="0">
                          <a:solidFill>
                            <a:srgbClr val="000000"/>
                          </a:solidFill>
                          <a:latin typeface="Century Gothic" pitchFamily="34" charset="0"/>
                        </a:rPr>
                        <a:t>First Pass Resolve Rate</a:t>
                      </a:r>
                      <a:endParaRPr lang="en-US" sz="1050" b="0" dirty="0">
                        <a:solidFill>
                          <a:srgbClr val="000000"/>
                        </a:solidFill>
                        <a:latin typeface="Century Gothic" pitchFamily="34" charset="0"/>
                      </a:endParaRPr>
                    </a:p>
                  </a:txBody>
                  <a:tcPr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20%</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15%</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b="0" dirty="0" smtClean="0">
                          <a:solidFill>
                            <a:srgbClr val="000000"/>
                          </a:solidFill>
                          <a:latin typeface="Century Gothic" pitchFamily="34" charset="0"/>
                        </a:rPr>
                        <a:t>15%</a:t>
                      </a:r>
                      <a:endParaRPr lang="en-US" sz="1050" b="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r>
                        <a:rPr lang="en-US" sz="1050" dirty="0" smtClean="0">
                          <a:solidFill>
                            <a:srgbClr val="000000"/>
                          </a:solidFill>
                          <a:latin typeface="Century Gothic" pitchFamily="34" charset="0"/>
                        </a:rPr>
                        <a:t>Percentage of claims that are successfully resolved on the initial submission.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r>
              <a:tr h="508428">
                <a:tc vMerge="1">
                  <a:txBody>
                    <a:bodyPr/>
                    <a:lstStyle/>
                    <a:p>
                      <a:pPr algn="l"/>
                      <a:endParaRPr lang="en-US" sz="1600" b="0" dirty="0">
                        <a:solidFill>
                          <a:srgbClr val="000000"/>
                        </a:solidFill>
                        <a:latin typeface="Trebuchet MS" pitchFamily="34" charset="0"/>
                      </a:endParaRPr>
                    </a:p>
                  </a:txBody>
                  <a:tcPr anchor="ctr"/>
                </a:tc>
                <a:tc>
                  <a:txBody>
                    <a:bodyPr/>
                    <a:lstStyle/>
                    <a:p>
                      <a:pPr algn="ctr"/>
                      <a:r>
                        <a:rPr lang="en-US" sz="1050" b="0" dirty="0" smtClean="0">
                          <a:solidFill>
                            <a:srgbClr val="000000"/>
                          </a:solidFill>
                          <a:latin typeface="Century Gothic" pitchFamily="34" charset="0"/>
                        </a:rPr>
                        <a:t>Provider Collection Burden</a:t>
                      </a:r>
                      <a:endParaRPr lang="en-US" sz="1050" b="0" dirty="0">
                        <a:solidFill>
                          <a:srgbClr val="000000"/>
                        </a:solidFill>
                        <a:latin typeface="Century Gothic" pitchFamily="34" charset="0"/>
                      </a:endParaRPr>
                    </a:p>
                  </a:txBody>
                  <a:tcPr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10%</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dirty="0" smtClean="0">
                          <a:latin typeface="Century Gothic" pitchFamily="34" charset="0"/>
                        </a:rPr>
                        <a:t>10%</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ctr"/>
                      <a:r>
                        <a:rPr lang="en-US" sz="1050" b="0" dirty="0" smtClean="0">
                          <a:solidFill>
                            <a:srgbClr val="000000"/>
                          </a:solidFill>
                          <a:latin typeface="Century Gothic" pitchFamily="34" charset="0"/>
                        </a:rPr>
                        <a:t>10%</a:t>
                      </a:r>
                      <a:endParaRPr lang="en-US" sz="1050" b="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c>
                  <a:txBody>
                    <a:bodyPr/>
                    <a:lstStyle/>
                    <a:p>
                      <a:pPr algn="l"/>
                      <a:r>
                        <a:rPr lang="en-US" sz="1050" dirty="0" smtClean="0">
                          <a:solidFill>
                            <a:srgbClr val="000000"/>
                          </a:solidFill>
                          <a:latin typeface="Century Gothic" pitchFamily="34" charset="0"/>
                        </a:rPr>
                        <a:t>Percentage of </a:t>
                      </a:r>
                      <a:r>
                        <a:rPr lang="en-US" sz="1050" baseline="0" dirty="0" smtClean="0">
                          <a:solidFill>
                            <a:srgbClr val="000000"/>
                          </a:solidFill>
                          <a:latin typeface="Century Gothic" pitchFamily="34" charset="0"/>
                        </a:rPr>
                        <a:t>charges ($) transferred from the primary insurer to the next responsible party. </a:t>
                      </a:r>
                      <a:endParaRPr lang="en-US" sz="105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40000"/>
                        <a:lumOff val="60000"/>
                      </a:schemeClr>
                    </a:solidFill>
                  </a:tcPr>
                </a:tc>
              </a:tr>
              <a:tr h="444129">
                <a:tc rowSpan="3">
                  <a:txBody>
                    <a:bodyPr/>
                    <a:lstStyle/>
                    <a:p>
                      <a:pPr algn="ctr"/>
                      <a:r>
                        <a:rPr lang="en-US" sz="1050" b="1" dirty="0" smtClean="0">
                          <a:solidFill>
                            <a:schemeClr val="bg1"/>
                          </a:solidFill>
                          <a:latin typeface="Century Gothic" pitchFamily="34" charset="0"/>
                        </a:rPr>
                        <a:t>Administrative Performance </a:t>
                      </a:r>
                    </a:p>
                    <a:p>
                      <a:pPr algn="ctr"/>
                      <a:r>
                        <a:rPr lang="en-US" sz="1050" b="1" dirty="0" smtClean="0">
                          <a:solidFill>
                            <a:schemeClr val="bg1"/>
                          </a:solidFill>
                          <a:latin typeface="Century Gothic" pitchFamily="34" charset="0"/>
                        </a:rPr>
                        <a:t>25%</a:t>
                      </a:r>
                      <a:endParaRPr lang="en-US" sz="1050" b="1" dirty="0">
                        <a:solidFill>
                          <a:schemeClr val="bg1"/>
                        </a:solidFill>
                        <a:latin typeface="Century Gothic" pitchFamily="34" charset="0"/>
                      </a:endParaRPr>
                    </a:p>
                  </a:txBody>
                  <a:tcPr vert="vert27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marL="0" indent="0" algn="ctr"/>
                      <a:r>
                        <a:rPr lang="en-US" sz="1050" b="0" dirty="0" smtClean="0">
                          <a:solidFill>
                            <a:srgbClr val="000000"/>
                          </a:solidFill>
                          <a:latin typeface="Century Gothic" pitchFamily="34" charset="0"/>
                        </a:rPr>
                        <a:t>Denial Rate</a:t>
                      </a:r>
                      <a:endParaRPr lang="en-US" sz="1050" b="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kern="1200" dirty="0" smtClean="0">
                          <a:latin typeface="Century Gothic" pitchFamily="34" charset="0"/>
                        </a:rPr>
                        <a:t>15%</a:t>
                      </a:r>
                      <a:endParaRPr lang="en-US" sz="1050" kern="1200" dirty="0">
                        <a:solidFill>
                          <a:srgbClr val="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kern="1200" dirty="0" smtClean="0">
                          <a:latin typeface="Century Gothic" pitchFamily="34" charset="0"/>
                        </a:rPr>
                        <a:t>15%</a:t>
                      </a:r>
                      <a:endParaRPr lang="en-US" sz="1050" kern="1200" dirty="0">
                        <a:solidFill>
                          <a:srgbClr val="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indent="0" algn="ctr"/>
                      <a:r>
                        <a:rPr lang="en-US" sz="1050" b="0" dirty="0" smtClean="0">
                          <a:solidFill>
                            <a:srgbClr val="000000"/>
                          </a:solidFill>
                          <a:latin typeface="Century Gothic" pitchFamily="34" charset="0"/>
                        </a:rPr>
                        <a:t>15%</a:t>
                      </a:r>
                      <a:endParaRPr lang="en-US" sz="1050" b="0" dirty="0">
                        <a:solidFill>
                          <a:srgbClr val="000000"/>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r>
                        <a:rPr lang="en-US" sz="1050" b="0" dirty="0" smtClean="0">
                          <a:solidFill>
                            <a:srgbClr val="000000"/>
                          </a:solidFill>
                          <a:latin typeface="Century Gothic" pitchFamily="34" charset="0"/>
                        </a:rPr>
                        <a:t>Percentage of claims requiring back-end rework.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r>
              <a:tr h="572125">
                <a:tc v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kern="1200" dirty="0" smtClean="0">
                          <a:solidFill>
                            <a:schemeClr val="tx1"/>
                          </a:solidFill>
                          <a:latin typeface="Century Gothic" pitchFamily="34" charset="0"/>
                          <a:ea typeface="+mn-ea"/>
                          <a:cs typeface="+mn-cs"/>
                        </a:rPr>
                        <a:t>Enrollment Turn-Around-Time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b="0" kern="1200" dirty="0" smtClean="0">
                          <a:solidFill>
                            <a:schemeClr val="tx1"/>
                          </a:solidFill>
                          <a:latin typeface="Century Gothic" pitchFamily="34" charset="0"/>
                          <a:ea typeface="+mn-ea"/>
                          <a:cs typeface="+mn-cs"/>
                        </a:rPr>
                        <a:t>0%</a:t>
                      </a:r>
                      <a:endParaRPr lang="en-US" sz="1050" b="0" kern="1200" dirty="0">
                        <a:solidFill>
                          <a:schemeClr val="tx1"/>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b="0" kern="1200" dirty="0" smtClean="0">
                          <a:solidFill>
                            <a:schemeClr val="tx1"/>
                          </a:solidFill>
                          <a:latin typeface="Century Gothic" pitchFamily="34" charset="0"/>
                          <a:ea typeface="+mn-ea"/>
                          <a:cs typeface="+mn-cs"/>
                        </a:rPr>
                        <a:t>5%</a:t>
                      </a:r>
                      <a:endParaRPr lang="en-US" sz="1050" b="0" kern="1200" dirty="0">
                        <a:solidFill>
                          <a:schemeClr val="tx1"/>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kern="1200" dirty="0" smtClean="0">
                          <a:solidFill>
                            <a:schemeClr val="tx1"/>
                          </a:solidFill>
                          <a:latin typeface="Century Gothic" pitchFamily="34" charset="0"/>
                          <a:ea typeface="+mn-ea"/>
                          <a:cs typeface="+mn-cs"/>
                        </a:rPr>
                        <a:t>N/A</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0" strike="noStrike" kern="1200" dirty="0" smtClean="0">
                          <a:solidFill>
                            <a:schemeClr val="tx1"/>
                          </a:solidFill>
                          <a:latin typeface="Century Gothic" pitchFamily="34" charset="0"/>
                          <a:ea typeface="+mn-ea"/>
                          <a:cs typeface="+mn-cs"/>
                        </a:rPr>
                        <a:t>The number of days required for a payer to return an enrollment request.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r>
              <a:tr h="572125">
                <a:tc vMerge="1">
                  <a:txBody>
                    <a:bodyPr/>
                    <a:lstStyle/>
                    <a:p>
                      <a:pPr algn="ctr"/>
                      <a:endParaRPr lang="en-US" sz="1800" b="1" dirty="0">
                        <a:solidFill>
                          <a:schemeClr val="bg1"/>
                        </a:solidFill>
                        <a:latin typeface="Trebuchet MS" pitchFamily="34" charset="0"/>
                      </a:endParaRPr>
                    </a:p>
                  </a:txBody>
                  <a:tcPr vert="vert270" anchor="ctr">
                    <a:solidFill>
                      <a:schemeClr val="bg2">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kern="1200" dirty="0" smtClean="0">
                          <a:solidFill>
                            <a:schemeClr val="tx1"/>
                          </a:solidFill>
                          <a:latin typeface="Century Gothic" pitchFamily="34" charset="0"/>
                          <a:ea typeface="+mn-ea"/>
                          <a:cs typeface="+mn-cs"/>
                        </a:rPr>
                        <a:t>Enrollment Efficiency</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b="0" kern="1200" dirty="0" smtClean="0">
                          <a:solidFill>
                            <a:schemeClr val="tx1"/>
                          </a:solidFill>
                          <a:latin typeface="Century Gothic" pitchFamily="34" charset="0"/>
                        </a:rPr>
                        <a:t>5%</a:t>
                      </a:r>
                      <a:endParaRPr lang="en-US" sz="1050" b="0" kern="1200" dirty="0">
                        <a:solidFill>
                          <a:schemeClr val="tx1"/>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US" sz="1050" b="0" kern="1200" dirty="0" smtClean="0">
                          <a:solidFill>
                            <a:schemeClr val="tx1"/>
                          </a:solidFill>
                          <a:latin typeface="Century Gothic" pitchFamily="34" charset="0"/>
                        </a:rPr>
                        <a:t>5%</a:t>
                      </a:r>
                      <a:endParaRPr lang="en-US" sz="1050" b="0" kern="1200" dirty="0">
                        <a:solidFill>
                          <a:schemeClr val="tx1"/>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kern="1200" dirty="0" smtClean="0">
                          <a:solidFill>
                            <a:schemeClr val="tx1"/>
                          </a:solidFill>
                          <a:latin typeface="Century Gothic" pitchFamily="34" charset="0"/>
                          <a:ea typeface="+mn-ea"/>
                          <a:cs typeface="+mn-cs"/>
                        </a:rPr>
                        <a:t>10%</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0" kern="1200" dirty="0" smtClean="0">
                          <a:solidFill>
                            <a:schemeClr val="tx1"/>
                          </a:solidFill>
                          <a:latin typeface="Century Gothic" pitchFamily="34" charset="0"/>
                          <a:ea typeface="+mn-ea"/>
                          <a:cs typeface="+mn-cs"/>
                        </a:rPr>
                        <a:t>Quantitative ranking of administrative burden surrounding provider enrollment in electronic transactions.</a:t>
                      </a:r>
                      <a:endParaRPr lang="en-US" sz="1050" b="0" baseline="0" dirty="0" smtClean="0">
                        <a:solidFill>
                          <a:schemeClr val="tx1"/>
                        </a:solidFill>
                        <a:latin typeface="Century Gothic"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r>
              <a:tr h="508428">
                <a:tc rowSpan="3">
                  <a:txBody>
                    <a:bodyPr/>
                    <a:lstStyle/>
                    <a:p>
                      <a:pPr algn="ctr"/>
                      <a:r>
                        <a:rPr lang="en-US" sz="1050" b="1" dirty="0" smtClean="0">
                          <a:solidFill>
                            <a:schemeClr val="bg1"/>
                          </a:solidFill>
                          <a:latin typeface="Century Gothic" pitchFamily="34" charset="0"/>
                        </a:rPr>
                        <a:t>Transaction Performance </a:t>
                      </a:r>
                    </a:p>
                    <a:p>
                      <a:pPr algn="ctr"/>
                      <a:r>
                        <a:rPr lang="en-US" sz="1050" b="1" dirty="0" smtClean="0">
                          <a:solidFill>
                            <a:schemeClr val="bg1"/>
                          </a:solidFill>
                          <a:latin typeface="Century Gothic" pitchFamily="34" charset="0"/>
                        </a:rPr>
                        <a:t>30%</a:t>
                      </a:r>
                      <a:endParaRPr lang="en-US" sz="1050" b="1" dirty="0">
                        <a:solidFill>
                          <a:schemeClr val="bg1"/>
                        </a:solidFill>
                        <a:latin typeface="Century Gothic" pitchFamily="34" charset="0"/>
                      </a:endParaRPr>
                    </a:p>
                  </a:txBody>
                  <a:tcPr vert="vert27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0C3C76"/>
                    </a:solidFill>
                  </a:tcPr>
                </a:tc>
                <a:tc>
                  <a:txBody>
                    <a:bodyPr/>
                    <a:lstStyle/>
                    <a:p>
                      <a:pPr marL="0" algn="ctr" defTabSz="914400" rtl="0" eaLnBrk="1" latinLnBrk="0" hangingPunct="1"/>
                      <a:r>
                        <a:rPr lang="en-US" sz="1050" b="0" kern="1200" dirty="0" smtClean="0">
                          <a:solidFill>
                            <a:sysClr val="windowText" lastClr="000000"/>
                          </a:solidFill>
                          <a:latin typeface="Century Gothic" pitchFamily="34" charset="0"/>
                          <a:ea typeface="+mn-ea"/>
                          <a:cs typeface="+mn-cs"/>
                        </a:rPr>
                        <a:t>Electronic Remittance Advice Transparency</a:t>
                      </a:r>
                      <a:endParaRPr lang="en-US" sz="1050" b="0" kern="1200" dirty="0">
                        <a:solidFill>
                          <a:sysClr val="windowText" lastClr="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defTabSz="914400" rtl="0" eaLnBrk="1" latinLnBrk="0" hangingPunct="1"/>
                      <a:r>
                        <a:rPr lang="en-US" sz="1050" b="0" kern="1200" dirty="0" smtClean="0">
                          <a:solidFill>
                            <a:sysClr val="windowText" lastClr="000000"/>
                          </a:solidFill>
                          <a:latin typeface="Century Gothic" pitchFamily="34" charset="0"/>
                          <a:ea typeface="+mn-ea"/>
                          <a:cs typeface="+mn-cs"/>
                        </a:rPr>
                        <a:t>10%</a:t>
                      </a:r>
                      <a:endParaRPr lang="en-US" sz="1050" b="0" kern="1200" dirty="0">
                        <a:solidFill>
                          <a:sysClr val="windowText" lastClr="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l" defTabSz="914400" rtl="0" eaLnBrk="1" latinLnBrk="0" hangingPunct="1"/>
                      <a:r>
                        <a:rPr lang="en-US" sz="1050" b="0" kern="1200" dirty="0" smtClean="0">
                          <a:solidFill>
                            <a:sysClr val="windowText" lastClr="000000"/>
                          </a:solidFill>
                          <a:latin typeface="Century Gothic" pitchFamily="34" charset="0"/>
                          <a:ea typeface="+mn-ea"/>
                          <a:cs typeface="+mn-cs"/>
                        </a:rPr>
                        <a:t>Percentage of electronic remittance advice</a:t>
                      </a:r>
                      <a:r>
                        <a:rPr lang="en-US" sz="1050" b="0" kern="1200" baseline="0" dirty="0" smtClean="0">
                          <a:solidFill>
                            <a:sysClr val="windowText" lastClr="000000"/>
                          </a:solidFill>
                          <a:latin typeface="Century Gothic" pitchFamily="34" charset="0"/>
                          <a:ea typeface="+mn-ea"/>
                          <a:cs typeface="+mn-cs"/>
                        </a:rPr>
                        <a:t> (835) </a:t>
                      </a:r>
                      <a:r>
                        <a:rPr lang="en-US" sz="1050" b="0" kern="1200" dirty="0" smtClean="0">
                          <a:solidFill>
                            <a:sysClr val="windowText" lastClr="000000"/>
                          </a:solidFill>
                          <a:latin typeface="Century Gothic" pitchFamily="34" charset="0"/>
                          <a:ea typeface="+mn-ea"/>
                          <a:cs typeface="+mn-cs"/>
                        </a:rPr>
                        <a:t>denial messages with actionable explanations and clear next steps.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r>
              <a:tr h="299075">
                <a:tc vMerge="1">
                  <a:txBody>
                    <a:bodyPr/>
                    <a:lstStyle/>
                    <a:p>
                      <a:pPr algn="ctr"/>
                      <a:endParaRPr lang="en-US" sz="1800" b="1" dirty="0">
                        <a:solidFill>
                          <a:schemeClr val="bg1"/>
                        </a:solidFill>
                        <a:latin typeface="Trebuchet MS" pitchFamily="34" charset="0"/>
                      </a:endParaRPr>
                    </a:p>
                  </a:txBody>
                  <a:tcPr vert="vert270" anchor="ctr">
                    <a:solidFill>
                      <a:schemeClr val="bg2">
                        <a:lumMod val="75000"/>
                      </a:schemeClr>
                    </a:solidFill>
                  </a:tcPr>
                </a:tc>
                <a:tc>
                  <a:txBody>
                    <a:bodyPr/>
                    <a:lstStyle/>
                    <a:p>
                      <a:pPr marL="0" algn="ctr" defTabSz="914400" rtl="0" eaLnBrk="1" latinLnBrk="0" hangingPunct="1"/>
                      <a:r>
                        <a:rPr lang="en-US" sz="1050" b="0" kern="1200" dirty="0" smtClean="0">
                          <a:solidFill>
                            <a:sysClr val="windowText" lastClr="000000"/>
                          </a:solidFill>
                          <a:latin typeface="Century Gothic" pitchFamily="34" charset="0"/>
                        </a:rPr>
                        <a:t>Eligibility Accuracy</a:t>
                      </a:r>
                      <a:endParaRPr lang="en-US" sz="1050" b="0" kern="1200" dirty="0">
                        <a:solidFill>
                          <a:sysClr val="windowText" lastClr="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ctr" defTabSz="914400" rtl="0" eaLnBrk="1" latinLnBrk="0" hangingPunct="1"/>
                      <a:r>
                        <a:rPr lang="en-US" sz="1050" b="0" kern="1200" dirty="0" smtClean="0">
                          <a:solidFill>
                            <a:sysClr val="windowText" lastClr="000000"/>
                          </a:solidFill>
                          <a:latin typeface="Century Gothic" pitchFamily="34" charset="0"/>
                          <a:ea typeface="+mn-ea"/>
                          <a:cs typeface="+mn-cs"/>
                        </a:rPr>
                        <a:t>10%</a:t>
                      </a:r>
                      <a:endParaRPr lang="en-US" sz="1050" b="0" kern="1200" dirty="0">
                        <a:solidFill>
                          <a:sysClr val="windowText" lastClr="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c>
                  <a:txBody>
                    <a:bodyPr/>
                    <a:lstStyle/>
                    <a:p>
                      <a:pPr marL="0" algn="l" defTabSz="914400" rtl="0" eaLnBrk="1" latinLnBrk="0" hangingPunct="1"/>
                      <a:r>
                        <a:rPr lang="en-US" sz="1050" b="0" kern="1200" dirty="0" smtClean="0">
                          <a:solidFill>
                            <a:sysClr val="windowText" lastClr="000000"/>
                          </a:solidFill>
                          <a:latin typeface="Century Gothic" pitchFamily="34" charset="0"/>
                        </a:rPr>
                        <a:t>Correlation of eligibility response to adjudication</a:t>
                      </a:r>
                      <a:r>
                        <a:rPr lang="en-US" sz="1050" b="0" kern="1200" baseline="0" dirty="0" smtClean="0">
                          <a:solidFill>
                            <a:sysClr val="windowText" lastClr="000000"/>
                          </a:solidFill>
                          <a:latin typeface="Century Gothic" pitchFamily="34" charset="0"/>
                        </a:rPr>
                        <a:t> outcome.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DEBFB"/>
                    </a:solidFill>
                  </a:tcPr>
                </a:tc>
              </a:tr>
              <a:tr h="554142">
                <a:tc vMerge="1">
                  <a:txBody>
                    <a:bodyPr/>
                    <a:lstStyle/>
                    <a:p>
                      <a:pPr algn="ctr"/>
                      <a:endParaRPr lang="en-US" sz="1800" b="1" dirty="0">
                        <a:solidFill>
                          <a:schemeClr val="bg1"/>
                        </a:solidFill>
                        <a:latin typeface="Trebuchet MS" pitchFamily="34" charset="0"/>
                      </a:endParaRPr>
                    </a:p>
                  </a:txBody>
                  <a:tcPr vert="vert270" anchor="ctr">
                    <a:solidFill>
                      <a:schemeClr val="bg2">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i="0" u="none" strike="noStrike" kern="1200" dirty="0" smtClean="0">
                          <a:solidFill>
                            <a:srgbClr val="000000"/>
                          </a:solidFill>
                          <a:latin typeface="Century Gothic" pitchFamily="34" charset="0"/>
                          <a:ea typeface="+mn-ea"/>
                        </a:rPr>
                        <a:t>Benefit Reliability</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DDEBFB"/>
                    </a:solidFill>
                  </a:tcPr>
                </a:tc>
                <a:tc>
                  <a:txBody>
                    <a:bodyPr/>
                    <a:lstStyle/>
                    <a:p>
                      <a:pPr marL="0" algn="ctr" rtl="0" eaLnBrk="1" fontAlgn="ctr" latinLnBrk="0" hangingPunct="1">
                        <a:spcBef>
                          <a:spcPts val="0"/>
                        </a:spcBef>
                        <a:spcAft>
                          <a:spcPts val="0"/>
                        </a:spcAft>
                      </a:pPr>
                      <a:r>
                        <a:rPr lang="en-US" sz="1050" b="0" i="0" u="none" strike="noStrike" kern="1200" dirty="0" smtClean="0">
                          <a:solidFill>
                            <a:srgbClr val="000000"/>
                          </a:solidFill>
                          <a:latin typeface="Century Gothic" pitchFamily="34" charset="0"/>
                          <a:ea typeface="ＭＳ Ｐゴシック"/>
                        </a:rPr>
                        <a:t>10%</a:t>
                      </a:r>
                      <a:endParaRPr lang="en-US" sz="1050" b="0" i="0" u="none" strike="noStrike" kern="1200" dirty="0">
                        <a:solidFill>
                          <a:srgbClr val="000000"/>
                        </a:solidFill>
                        <a:latin typeface="Century Gothic" pitchFamily="34" charset="0"/>
                        <a:ea typeface="ＭＳ Ｐゴシック"/>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DDEBF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b="0" i="0" u="none" strike="noStrike" kern="1200" dirty="0" smtClean="0">
                          <a:solidFill>
                            <a:srgbClr val="000000"/>
                          </a:solidFill>
                          <a:latin typeface="Century Gothic" pitchFamily="34" charset="0"/>
                          <a:ea typeface="+mn-ea"/>
                        </a:rPr>
                        <a:t>10%</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DDEBFB"/>
                    </a:solidFill>
                  </a:tcPr>
                </a:tc>
                <a:tc>
                  <a:txBody>
                    <a:bodyPr/>
                    <a:lstStyle/>
                    <a:p>
                      <a:pPr marL="0" algn="l" defTabSz="914400" rtl="0" eaLnBrk="1" latinLnBrk="0" hangingPunct="1"/>
                      <a:r>
                        <a:rPr lang="en-US" sz="1050" b="0" kern="1200" dirty="0" smtClean="0">
                          <a:solidFill>
                            <a:sysClr val="windowText" lastClr="000000"/>
                          </a:solidFill>
                          <a:latin typeface="Century Gothic" pitchFamily="34" charset="0"/>
                          <a:ea typeface="+mn-ea"/>
                          <a:cs typeface="+mn-cs"/>
                        </a:rPr>
                        <a:t>Percentage of patient responsibilities in which payer returned the correct and actionable patient responsibility information through eligibility at the time of service.</a:t>
                      </a:r>
                      <a:endParaRPr lang="en-US" sz="1050" b="0" kern="1200" baseline="0" dirty="0" smtClean="0">
                        <a:solidFill>
                          <a:sysClr val="windowText" lastClr="000000"/>
                        </a:solidFill>
                        <a:latin typeface="Century Gothic" pitchFamily="34"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DDEBFB"/>
                    </a:solidFill>
                  </a:tcPr>
                </a:tc>
              </a:tr>
              <a:tr h="473113">
                <a:tc>
                  <a:txBody>
                    <a:bodyPr/>
                    <a:lstStyle/>
                    <a:p>
                      <a:pPr algn="ctr"/>
                      <a:endParaRPr lang="en-US" sz="1100" b="1" dirty="0">
                        <a:solidFill>
                          <a:schemeClr val="bg1"/>
                        </a:solidFill>
                        <a:latin typeface="Century Gothic"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i="0" u="none" strike="noStrike" kern="1200" dirty="0" smtClean="0">
                          <a:solidFill>
                            <a:schemeClr val="bg1">
                              <a:lumMod val="65000"/>
                            </a:schemeClr>
                          </a:solidFill>
                          <a:latin typeface="Century Gothic" pitchFamily="34" charset="0"/>
                          <a:ea typeface="+mn-ea"/>
                        </a:rPr>
                        <a:t>Overall Score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100" b="1" i="0" u="none" strike="noStrike" kern="1200" dirty="0" smtClean="0">
                        <a:solidFill>
                          <a:schemeClr val="bg1">
                            <a:lumMod val="65000"/>
                          </a:schemeClr>
                        </a:solidFill>
                        <a:latin typeface="Century Gothic" pitchFamily="34" charset="0"/>
                        <a:ea typeface="+mn-e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100" b="1" i="0" u="none" strike="noStrike" kern="1200" dirty="0" smtClean="0">
                        <a:solidFill>
                          <a:schemeClr val="bg1">
                            <a:lumMod val="65000"/>
                          </a:schemeClr>
                        </a:solidFill>
                        <a:latin typeface="Century Gothic" pitchFamily="34" charset="0"/>
                        <a:ea typeface="+mn-e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i="0" u="none" strike="noStrike" kern="1200" dirty="0" smtClean="0">
                          <a:solidFill>
                            <a:schemeClr val="bg1">
                              <a:lumMod val="65000"/>
                            </a:schemeClr>
                          </a:solidFill>
                          <a:latin typeface="Century Gothic" pitchFamily="34" charset="0"/>
                          <a:ea typeface="+mn-ea"/>
                        </a:rPr>
                        <a:t>100%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sz="1050" b="0" kern="1200" baseline="0" dirty="0" smtClean="0">
                          <a:solidFill>
                            <a:schemeClr val="bg1">
                              <a:lumMod val="65000"/>
                            </a:schemeClr>
                          </a:solidFill>
                          <a:latin typeface="Century Gothic" pitchFamily="34" charset="0"/>
                          <a:ea typeface="+mn-ea"/>
                          <a:cs typeface="+mn-cs"/>
                        </a:rPr>
                        <a:t>The overall score reveals payer ranking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Title 1"/>
          <p:cNvSpPr>
            <a:spLocks noGrp="1"/>
          </p:cNvSpPr>
          <p:nvPr>
            <p:ph type="title"/>
          </p:nvPr>
        </p:nvSpPr>
        <p:spPr/>
        <p:txBody>
          <a:bodyPr/>
          <a:lstStyle/>
          <a:p>
            <a:r>
              <a:rPr lang="en-US" dirty="0" smtClean="0"/>
              <a:t>PayerView Metrics</a:t>
            </a:r>
            <a:r>
              <a:rPr lang="en-US" sz="2000" dirty="0" smtClean="0"/>
              <a:t/>
            </a:r>
            <a:br>
              <a:rPr lang="en-US" sz="2000" dirty="0" smtClean="0"/>
            </a:br>
            <a:r>
              <a:rPr lang="en-US" sz="1400" dirty="0" smtClean="0"/>
              <a:t>Measure what matters most.</a:t>
            </a:r>
            <a:endParaRPr lang="en-US" sz="1400" dirty="0"/>
          </a:p>
        </p:txBody>
      </p:sp>
      <p:sp>
        <p:nvSpPr>
          <p:cNvPr id="7" name="TextBox 6"/>
          <p:cNvSpPr txBox="1"/>
          <p:nvPr/>
        </p:nvSpPr>
        <p:spPr>
          <a:xfrm>
            <a:off x="5441287" y="6147051"/>
            <a:ext cx="3261814" cy="338329"/>
          </a:xfrm>
          <a:prstGeom prst="rect">
            <a:avLst/>
          </a:prstGeom>
          <a:noFill/>
        </p:spPr>
        <p:txBody>
          <a:bodyPr wrap="square" rtlCol="0" anchor="ctr">
            <a:noAutofit/>
          </a:bodyPr>
          <a:lstStyle/>
          <a:p>
            <a:pPr algn="r"/>
            <a:r>
              <a:rPr lang="en-US" sz="1200" dirty="0" smtClean="0">
                <a:solidFill>
                  <a:schemeClr val="bg2"/>
                </a:solidFill>
                <a:latin typeface="Century Gothic"/>
                <a:cs typeface="Century Gothic"/>
              </a:rPr>
              <a:t>Methodology</a:t>
            </a:r>
          </a:p>
        </p:txBody>
      </p:sp>
      <p:sp>
        <p:nvSpPr>
          <p:cNvPr id="12" name="Rectangle 11"/>
          <p:cNvSpPr/>
          <p:nvPr/>
        </p:nvSpPr>
        <p:spPr bwMode="auto">
          <a:xfrm>
            <a:off x="3889865" y="1073589"/>
            <a:ext cx="664235" cy="5397342"/>
          </a:xfrm>
          <a:prstGeom prst="rect">
            <a:avLst/>
          </a:prstGeom>
          <a:noFill/>
          <a:ln w="38100" cap="flat" cmpd="sng" algn="ctr">
            <a:solidFill>
              <a:schemeClr val="accent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400" dirty="0" smtClean="0">
              <a:solidFill>
                <a:srgbClr val="435608"/>
              </a:solidFill>
              <a:latin typeface="Trebuchet MS" pitchFamily="34" charset="0"/>
            </a:endParaRPr>
          </a:p>
        </p:txBody>
      </p:sp>
    </p:spTree>
    <p:extLst>
      <p:ext uri="{BB962C8B-B14F-4D97-AF65-F5344CB8AC3E}">
        <p14:creationId xmlns="" xmlns:p14="http://schemas.microsoft.com/office/powerpoint/2010/main" val="579531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0872" y="0"/>
            <a:ext cx="5616055" cy="881359"/>
          </a:xfrm>
        </p:spPr>
        <p:txBody>
          <a:bodyPr/>
          <a:lstStyle/>
          <a:p>
            <a:r>
              <a:rPr lang="en-US" dirty="0" smtClean="0"/>
              <a:t>PayerView Cycle</a:t>
            </a:r>
            <a:br>
              <a:rPr lang="en-US" dirty="0" smtClean="0"/>
            </a:br>
            <a:r>
              <a:rPr lang="en-US" sz="1400" dirty="0" smtClean="0"/>
              <a:t>Working with payers to optimize performance… and more!</a:t>
            </a:r>
            <a:endParaRPr lang="en-US" sz="1400" b="1" dirty="0"/>
          </a:p>
        </p:txBody>
      </p:sp>
      <p:sp>
        <p:nvSpPr>
          <p:cNvPr id="3" name="Slide Number Placeholder 2"/>
          <p:cNvSpPr>
            <a:spLocks noGrp="1"/>
          </p:cNvSpPr>
          <p:nvPr>
            <p:ph type="sldNum" sz="quarter" idx="10"/>
          </p:nvPr>
        </p:nvSpPr>
        <p:spPr/>
        <p:txBody>
          <a:bodyPr/>
          <a:lstStyle/>
          <a:p>
            <a:fld id="{D3DEDF89-8E0A-854D-9A33-444D75E69871}" type="slidenum">
              <a:rPr lang="en-US" smtClean="0"/>
              <a:pPr/>
              <a:t>7</a:t>
            </a:fld>
            <a:endParaRPr lang="en-US" dirty="0"/>
          </a:p>
        </p:txBody>
      </p:sp>
      <p:sp>
        <p:nvSpPr>
          <p:cNvPr id="22" name="TextBox 21"/>
          <p:cNvSpPr txBox="1"/>
          <p:nvPr/>
        </p:nvSpPr>
        <p:spPr>
          <a:xfrm>
            <a:off x="8294255" y="4904509"/>
            <a:ext cx="914400" cy="914400"/>
          </a:xfrm>
          <a:prstGeom prst="rect">
            <a:avLst/>
          </a:prstGeom>
          <a:noFill/>
        </p:spPr>
        <p:txBody>
          <a:bodyPr wrap="none" rtlCol="0">
            <a:noAutofit/>
          </a:bodyPr>
          <a:lstStyle/>
          <a:p>
            <a:endParaRPr lang="en-US" sz="2000" dirty="0" smtClean="0">
              <a:latin typeface="Century Gothic"/>
              <a:cs typeface="Century Gothic"/>
            </a:endParaRPr>
          </a:p>
        </p:txBody>
      </p:sp>
      <p:graphicFrame>
        <p:nvGraphicFramePr>
          <p:cNvPr id="23" name="Content Placeholder 7"/>
          <p:cNvGraphicFramePr>
            <a:graphicFrameLocks noGrp="1"/>
          </p:cNvGraphicFramePr>
          <p:nvPr>
            <p:ph idx="1"/>
            <p:extLst/>
          </p:nvPr>
        </p:nvGraphicFramePr>
        <p:xfrm>
          <a:off x="312990" y="1103972"/>
          <a:ext cx="80899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 name="Picture 23"/>
          <p:cNvPicPr>
            <a:picLocks noChangeAspect="1"/>
          </p:cNvPicPr>
          <p:nvPr/>
        </p:nvPicPr>
        <p:blipFill>
          <a:blip r:embed="rId8"/>
          <a:stretch>
            <a:fillRect/>
          </a:stretch>
        </p:blipFill>
        <p:spPr>
          <a:xfrm>
            <a:off x="484090" y="1801775"/>
            <a:ext cx="2204476" cy="1141476"/>
          </a:xfrm>
          <a:prstGeom prst="rect">
            <a:avLst/>
          </a:prstGeom>
        </p:spPr>
      </p:pic>
      <p:pic>
        <p:nvPicPr>
          <p:cNvPr id="25" name="Picture 24"/>
          <p:cNvPicPr>
            <a:picLocks noChangeAspect="1"/>
          </p:cNvPicPr>
          <p:nvPr/>
        </p:nvPicPr>
        <p:blipFill>
          <a:blip r:embed="rId9"/>
          <a:stretch>
            <a:fillRect/>
          </a:stretch>
        </p:blipFill>
        <p:spPr>
          <a:xfrm>
            <a:off x="3839244" y="1840687"/>
            <a:ext cx="2630254" cy="1133731"/>
          </a:xfrm>
          <a:prstGeom prst="rect">
            <a:avLst/>
          </a:prstGeom>
          <a:ln>
            <a:solidFill>
              <a:schemeClr val="bg2"/>
            </a:solidFill>
          </a:ln>
        </p:spPr>
      </p:pic>
      <p:pic>
        <p:nvPicPr>
          <p:cNvPr id="26" name="Picture 25"/>
          <p:cNvPicPr>
            <a:picLocks noChangeAspect="1"/>
          </p:cNvPicPr>
          <p:nvPr/>
        </p:nvPicPr>
        <p:blipFill>
          <a:blip r:embed="rId10"/>
          <a:stretch>
            <a:fillRect/>
          </a:stretch>
        </p:blipFill>
        <p:spPr>
          <a:xfrm>
            <a:off x="5457825" y="5035622"/>
            <a:ext cx="2554756" cy="1165153"/>
          </a:xfrm>
          <a:prstGeom prst="rect">
            <a:avLst/>
          </a:prstGeom>
          <a:ln>
            <a:solidFill>
              <a:schemeClr val="bg2"/>
            </a:solidFill>
          </a:ln>
        </p:spPr>
      </p:pic>
      <p:pic>
        <p:nvPicPr>
          <p:cNvPr id="27" name="Picture 26"/>
          <p:cNvPicPr>
            <a:picLocks noChangeAspect="1"/>
          </p:cNvPicPr>
          <p:nvPr/>
        </p:nvPicPr>
        <p:blipFill>
          <a:blip r:embed="rId11"/>
          <a:stretch>
            <a:fillRect/>
          </a:stretch>
        </p:blipFill>
        <p:spPr>
          <a:xfrm>
            <a:off x="286883" y="4637809"/>
            <a:ext cx="2837368" cy="667616"/>
          </a:xfrm>
          <a:prstGeom prst="rect">
            <a:avLst/>
          </a:prstGeom>
        </p:spPr>
      </p:pic>
      <p:pic>
        <p:nvPicPr>
          <p:cNvPr id="28" name="Picture 27"/>
          <p:cNvPicPr>
            <a:picLocks noChangeAspect="1"/>
          </p:cNvPicPr>
          <p:nvPr/>
        </p:nvPicPr>
        <p:blipFill>
          <a:blip r:embed="rId12"/>
          <a:stretch>
            <a:fillRect/>
          </a:stretch>
        </p:blipFill>
        <p:spPr>
          <a:xfrm>
            <a:off x="7448719" y="2974418"/>
            <a:ext cx="1261463" cy="1580781"/>
          </a:xfrm>
          <a:prstGeom prst="rect">
            <a:avLst/>
          </a:prstGeom>
          <a:ln>
            <a:solidFill>
              <a:schemeClr val="bg2"/>
            </a:solidFill>
          </a:ln>
        </p:spPr>
      </p:pic>
    </p:spTree>
    <p:extLst>
      <p:ext uri="{BB962C8B-B14F-4D97-AF65-F5344CB8AC3E}">
        <p14:creationId xmlns="" xmlns:p14="http://schemas.microsoft.com/office/powerpoint/2010/main" val="444897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latin typeface="Century Gothic" panose="020B0502020202020204" pitchFamily="34" charset="0"/>
              </a:rPr>
              <a:t>Results</a:t>
            </a:r>
            <a:br>
              <a:rPr lang="en-US" dirty="0" smtClean="0">
                <a:latin typeface="Century Gothic" panose="020B0502020202020204" pitchFamily="34" charset="0"/>
              </a:rPr>
            </a:br>
            <a:r>
              <a:rPr lang="en-US" sz="1400" dirty="0" smtClean="0">
                <a:latin typeface="Century Gothic" panose="020B0502020202020204" pitchFamily="34" charset="0"/>
              </a:rPr>
              <a:t>How did different groups of payers fare on metrics? </a:t>
            </a:r>
            <a:endParaRPr lang="en-US" sz="1400" dirty="0"/>
          </a:p>
        </p:txBody>
      </p:sp>
      <p:sp>
        <p:nvSpPr>
          <p:cNvPr id="3" name="Slide Number Placeholder 2"/>
          <p:cNvSpPr>
            <a:spLocks noGrp="1"/>
          </p:cNvSpPr>
          <p:nvPr>
            <p:ph type="sldNum" sz="quarter" idx="12"/>
          </p:nvPr>
        </p:nvSpPr>
        <p:spPr/>
        <p:txBody>
          <a:bodyPr/>
          <a:lstStyle/>
          <a:p>
            <a:fld id="{D3DEDF89-8E0A-854D-9A33-444D75E69871}" type="slidenum">
              <a:rPr lang="en-US" smtClean="0"/>
              <a:pPr/>
              <a:t>8</a:t>
            </a:fld>
            <a:endParaRPr lang="en-US" dirty="0"/>
          </a:p>
        </p:txBody>
      </p:sp>
      <p:sp>
        <p:nvSpPr>
          <p:cNvPr id="8" name="Rectangle 7"/>
          <p:cNvSpPr/>
          <p:nvPr/>
        </p:nvSpPr>
        <p:spPr>
          <a:xfrm>
            <a:off x="417012" y="1081478"/>
            <a:ext cx="8444600" cy="1143903"/>
          </a:xfrm>
          <a:prstGeom prst="rect">
            <a:avLst/>
          </a:prstGeom>
        </p:spPr>
        <p:txBody>
          <a:bodyPr wrap="square">
            <a:spAutoFit/>
          </a:bodyPr>
          <a:lstStyle/>
          <a:p>
            <a:pPr marL="285750" lvl="0" indent="-285750">
              <a:spcBef>
                <a:spcPts val="500"/>
              </a:spcBef>
              <a:buFont typeface="Arial" panose="020B0604020202020204" pitchFamily="34" charset="0"/>
              <a:buChar char="•"/>
            </a:pPr>
            <a:r>
              <a:rPr lang="en-US" sz="1200" dirty="0" smtClean="0">
                <a:solidFill>
                  <a:srgbClr val="000000"/>
                </a:solidFill>
                <a:latin typeface="Century Gothic" panose="020B0502020202020204" pitchFamily="34" charset="0"/>
                <a:cs typeface="Century Gothic"/>
              </a:rPr>
              <a:t>Blues perform </a:t>
            </a:r>
            <a:r>
              <a:rPr lang="en-US" sz="1200" b="1" dirty="0" smtClean="0">
                <a:solidFill>
                  <a:srgbClr val="000000"/>
                </a:solidFill>
                <a:latin typeface="Century Gothic" panose="020B0502020202020204" pitchFamily="34" charset="0"/>
                <a:cs typeface="Century Gothic"/>
              </a:rPr>
              <a:t>best</a:t>
            </a:r>
            <a:r>
              <a:rPr lang="en-US" sz="1200" dirty="0" smtClean="0">
                <a:solidFill>
                  <a:srgbClr val="000000"/>
                </a:solidFill>
                <a:latin typeface="Century Gothic" panose="020B0502020202020204" pitchFamily="34" charset="0"/>
                <a:cs typeface="Century Gothic"/>
              </a:rPr>
              <a:t> on DAR, Denial Rate, and Enrollment Efficiency. </a:t>
            </a:r>
          </a:p>
          <a:p>
            <a:pPr marL="285750" lvl="0" indent="-285750">
              <a:spcBef>
                <a:spcPts val="500"/>
              </a:spcBef>
              <a:buFont typeface="Arial" panose="020B0604020202020204" pitchFamily="34" charset="0"/>
              <a:buChar char="•"/>
            </a:pPr>
            <a:r>
              <a:rPr lang="en-US" sz="1200" dirty="0" smtClean="0">
                <a:solidFill>
                  <a:srgbClr val="000000"/>
                </a:solidFill>
                <a:latin typeface="Century Gothic" panose="020B0502020202020204" pitchFamily="34" charset="0"/>
                <a:cs typeface="Century Gothic"/>
              </a:rPr>
              <a:t>Medicare payers perform </a:t>
            </a:r>
            <a:r>
              <a:rPr lang="en-US" sz="1200" b="1" dirty="0" smtClean="0">
                <a:solidFill>
                  <a:srgbClr val="000000"/>
                </a:solidFill>
                <a:latin typeface="Century Gothic" panose="020B0502020202020204" pitchFamily="34" charset="0"/>
                <a:cs typeface="Century Gothic"/>
              </a:rPr>
              <a:t>best</a:t>
            </a:r>
            <a:r>
              <a:rPr lang="en-US" sz="1200" dirty="0" smtClean="0">
                <a:solidFill>
                  <a:srgbClr val="000000"/>
                </a:solidFill>
                <a:latin typeface="Century Gothic" panose="020B0502020202020204" pitchFamily="34" charset="0"/>
                <a:cs typeface="Century Gothic"/>
              </a:rPr>
              <a:t> on FPR, ERA Transparency, Eligibility Accuracy, and Benefit Reliability… but </a:t>
            </a:r>
            <a:r>
              <a:rPr lang="en-US" sz="1200" u="sng" dirty="0" smtClean="0">
                <a:solidFill>
                  <a:srgbClr val="000000"/>
                </a:solidFill>
                <a:latin typeface="Century Gothic" panose="020B0502020202020204" pitchFamily="34" charset="0"/>
                <a:cs typeface="Century Gothic"/>
              </a:rPr>
              <a:t>worst</a:t>
            </a:r>
            <a:r>
              <a:rPr lang="en-US" sz="1200" dirty="0" smtClean="0">
                <a:solidFill>
                  <a:srgbClr val="000000"/>
                </a:solidFill>
                <a:latin typeface="Century Gothic" panose="020B0502020202020204" pitchFamily="34" charset="0"/>
                <a:cs typeface="Century Gothic"/>
              </a:rPr>
              <a:t> on Provider Collection Burden and Enrollment Efficiency.  </a:t>
            </a:r>
          </a:p>
          <a:p>
            <a:pPr marL="285750" lvl="0" indent="-285750">
              <a:spcBef>
                <a:spcPts val="500"/>
              </a:spcBef>
              <a:buFont typeface="Arial" panose="020B0604020202020204" pitchFamily="34" charset="0"/>
              <a:buChar char="•"/>
            </a:pPr>
            <a:r>
              <a:rPr lang="en-US" sz="1200" dirty="0" smtClean="0">
                <a:solidFill>
                  <a:srgbClr val="000000"/>
                </a:solidFill>
                <a:latin typeface="Century Gothic" panose="020B0502020202020204" pitchFamily="34" charset="0"/>
                <a:cs typeface="Century Gothic"/>
              </a:rPr>
              <a:t>Medicaid payers perform </a:t>
            </a:r>
            <a:r>
              <a:rPr lang="en-US" sz="1200" b="1" dirty="0" smtClean="0">
                <a:solidFill>
                  <a:srgbClr val="000000"/>
                </a:solidFill>
                <a:latin typeface="Century Gothic" panose="020B0502020202020204" pitchFamily="34" charset="0"/>
                <a:cs typeface="Century Gothic"/>
              </a:rPr>
              <a:t>best</a:t>
            </a:r>
            <a:r>
              <a:rPr lang="en-US" sz="1200" dirty="0" smtClean="0">
                <a:solidFill>
                  <a:srgbClr val="000000"/>
                </a:solidFill>
                <a:latin typeface="Century Gothic" panose="020B0502020202020204" pitchFamily="34" charset="0"/>
                <a:cs typeface="Century Gothic"/>
              </a:rPr>
              <a:t> on Provider Collection Burden, but </a:t>
            </a:r>
            <a:r>
              <a:rPr lang="en-US" sz="1200" u="sng" dirty="0" smtClean="0">
                <a:solidFill>
                  <a:srgbClr val="000000"/>
                </a:solidFill>
                <a:latin typeface="Century Gothic" panose="020B0502020202020204" pitchFamily="34" charset="0"/>
                <a:cs typeface="Century Gothic"/>
              </a:rPr>
              <a:t>worst</a:t>
            </a:r>
            <a:r>
              <a:rPr lang="en-US" sz="1200" dirty="0" smtClean="0">
                <a:solidFill>
                  <a:srgbClr val="000000"/>
                </a:solidFill>
                <a:latin typeface="Century Gothic" panose="020B0502020202020204" pitchFamily="34" charset="0"/>
                <a:cs typeface="Century Gothic"/>
              </a:rPr>
              <a:t> on DAR, FPR, Denial Rate, ERA Transparency, Eligibility Accuracy, and Benefit Reliability.  </a:t>
            </a:r>
            <a:endParaRPr lang="en-US" sz="1200" dirty="0">
              <a:solidFill>
                <a:srgbClr val="000000"/>
              </a:solidFill>
              <a:latin typeface="Century Gothic" panose="020B0502020202020204" pitchFamily="34" charset="0"/>
              <a:cs typeface="Century Gothic"/>
            </a:endParaRPr>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3748661298"/>
              </p:ext>
            </p:extLst>
          </p:nvPr>
        </p:nvGraphicFramePr>
        <p:xfrm>
          <a:off x="417012" y="4614041"/>
          <a:ext cx="8229600" cy="1829013"/>
        </p:xfrm>
        <a:graphic>
          <a:graphicData uri="http://schemas.openxmlformats.org/drawingml/2006/table">
            <a:tbl>
              <a:tblPr firstRow="1" bandRow="1">
                <a:tableStyleId>{3C2FFA5D-87B4-456A-9821-1D502468CF0F}</a:tableStyleId>
              </a:tblPr>
              <a:tblGrid>
                <a:gridCol w="1645920"/>
                <a:gridCol w="1649371"/>
                <a:gridCol w="1642469"/>
                <a:gridCol w="1645920"/>
                <a:gridCol w="1645920"/>
              </a:tblGrid>
              <a:tr h="188671">
                <a:tc>
                  <a:txBody>
                    <a:bodyPr/>
                    <a:lstStyle/>
                    <a:p>
                      <a:pPr algn="l" rtl="0" fontAlgn="b"/>
                      <a:r>
                        <a:rPr lang="en-US" sz="800" b="1" i="0" u="none" strike="noStrike" dirty="0">
                          <a:solidFill>
                            <a:srgbClr val="FFFFFF"/>
                          </a:solidFill>
                          <a:effectLst/>
                          <a:latin typeface="Century Gothic" panose="020B0502020202020204" pitchFamily="34" charset="0"/>
                        </a:rPr>
                        <a:t> </a:t>
                      </a:r>
                    </a:p>
                  </a:txBody>
                  <a:tcPr marL="9525" marR="9525" marT="9525" marB="0" anchor="b"/>
                </a:tc>
                <a:tc>
                  <a:txBody>
                    <a:bodyPr/>
                    <a:lstStyle/>
                    <a:p>
                      <a:pPr algn="ctr" rtl="0" fontAlgn="b"/>
                      <a:r>
                        <a:rPr lang="en-US" sz="1200" b="1" i="0" u="none" strike="noStrike" dirty="0">
                          <a:solidFill>
                            <a:srgbClr val="FFFFFF"/>
                          </a:solidFill>
                          <a:effectLst/>
                          <a:latin typeface="Century Gothic" panose="020B0502020202020204" pitchFamily="34" charset="0"/>
                        </a:rPr>
                        <a:t>Blues (51)</a:t>
                      </a:r>
                    </a:p>
                  </a:txBody>
                  <a:tcPr marL="9525" marR="9525" marT="9525" marB="0" anchor="b"/>
                </a:tc>
                <a:tc>
                  <a:txBody>
                    <a:bodyPr/>
                    <a:lstStyle/>
                    <a:p>
                      <a:pPr algn="ctr" rtl="0" fontAlgn="b"/>
                      <a:r>
                        <a:rPr lang="en-US" sz="1200" b="1" i="0" u="none" strike="noStrike" dirty="0">
                          <a:solidFill>
                            <a:srgbClr val="FFFFFF"/>
                          </a:solidFill>
                          <a:effectLst/>
                          <a:latin typeface="Century Gothic" panose="020B0502020202020204" pitchFamily="34" charset="0"/>
                        </a:rPr>
                        <a:t>Commercial (72)</a:t>
                      </a:r>
                    </a:p>
                  </a:txBody>
                  <a:tcPr marL="9525" marR="9525" marT="9525" marB="0" anchor="b"/>
                </a:tc>
                <a:tc>
                  <a:txBody>
                    <a:bodyPr/>
                    <a:lstStyle/>
                    <a:p>
                      <a:pPr algn="ctr" rtl="0" fontAlgn="b"/>
                      <a:r>
                        <a:rPr lang="en-US" sz="1200" b="1" i="0" u="none" strike="noStrike" dirty="0">
                          <a:solidFill>
                            <a:srgbClr val="FFFFFF"/>
                          </a:solidFill>
                          <a:effectLst/>
                          <a:latin typeface="Century Gothic" panose="020B0502020202020204" pitchFamily="34" charset="0"/>
                        </a:rPr>
                        <a:t>Medicare (40)</a:t>
                      </a:r>
                    </a:p>
                  </a:txBody>
                  <a:tcPr marL="9525" marR="9525" marT="9525" marB="0" anchor="b"/>
                </a:tc>
                <a:tc>
                  <a:txBody>
                    <a:bodyPr/>
                    <a:lstStyle/>
                    <a:p>
                      <a:pPr algn="ctr" rtl="0" fontAlgn="b"/>
                      <a:r>
                        <a:rPr lang="en-US" sz="1200" b="1" i="0" u="none" strike="noStrike" dirty="0">
                          <a:solidFill>
                            <a:srgbClr val="FFFFFF"/>
                          </a:solidFill>
                          <a:effectLst/>
                          <a:latin typeface="Century Gothic" panose="020B0502020202020204" pitchFamily="34" charset="0"/>
                        </a:rPr>
                        <a:t>Medicaid (51)</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DAR (days)</a:t>
                      </a:r>
                    </a:p>
                  </a:txBody>
                  <a:tcPr marL="857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25.94</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36.47</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28.37</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46.12</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FPR</a:t>
                      </a:r>
                    </a:p>
                  </a:txBody>
                  <a:tcPr marL="857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94.8%</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93.2%</a:t>
                      </a:r>
                    </a:p>
                  </a:txBody>
                  <a:tcPr marL="95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96.6%</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88.7%</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Denial Rate</a:t>
                      </a:r>
                    </a:p>
                  </a:txBody>
                  <a:tcPr marL="857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6.0%</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9.1%</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6.3%</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15.0%</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ERA Transparency</a:t>
                      </a:r>
                    </a:p>
                  </a:txBody>
                  <a:tcPr marL="857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94.8%</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94.6%</a:t>
                      </a:r>
                    </a:p>
                  </a:txBody>
                  <a:tcPr marL="95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99.0%</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92.9%</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Provider Collection Burden</a:t>
                      </a:r>
                    </a:p>
                  </a:txBody>
                  <a:tcPr marL="857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18.9%</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10.1%</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23.7%</a:t>
                      </a:r>
                    </a:p>
                  </a:txBody>
                  <a:tcPr marL="95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3.8%</a:t>
                      </a:r>
                    </a:p>
                  </a:txBody>
                  <a:tcPr marL="9525" marR="9525" marT="9525" marB="0" anchor="b"/>
                </a:tc>
              </a:tr>
              <a:tr h="174627">
                <a:tc>
                  <a:txBody>
                    <a:bodyPr/>
                    <a:lstStyle/>
                    <a:p>
                      <a:pPr algn="l" rtl="0" fontAlgn="b"/>
                      <a:r>
                        <a:rPr lang="en-US" sz="1000" b="0" i="0" u="none" strike="noStrike" dirty="0">
                          <a:solidFill>
                            <a:srgbClr val="000000"/>
                          </a:solidFill>
                          <a:effectLst/>
                          <a:latin typeface="Century Gothic" panose="020B0502020202020204" pitchFamily="34" charset="0"/>
                        </a:rPr>
                        <a:t>Eligibility Accuracy</a:t>
                      </a:r>
                    </a:p>
                  </a:txBody>
                  <a:tcPr marL="857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97.3%</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96.8%</a:t>
                      </a:r>
                    </a:p>
                  </a:txBody>
                  <a:tcPr marL="95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99.4%</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96.2%</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Benefit Reliability</a:t>
                      </a:r>
                    </a:p>
                  </a:txBody>
                  <a:tcPr marL="857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93.3%</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69.2%</a:t>
                      </a:r>
                    </a:p>
                  </a:txBody>
                  <a:tcPr marL="95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100.0%</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47.4%</a:t>
                      </a:r>
                    </a:p>
                  </a:txBody>
                  <a:tcPr marL="9525" marR="9525" marT="9525" marB="0" anchor="b"/>
                </a:tc>
              </a:tr>
              <a:tr h="191276">
                <a:tc>
                  <a:txBody>
                    <a:bodyPr/>
                    <a:lstStyle/>
                    <a:p>
                      <a:pPr algn="l" rtl="0" fontAlgn="b"/>
                      <a:r>
                        <a:rPr lang="en-US" sz="1000" b="0" i="0" u="none" strike="noStrike" dirty="0">
                          <a:solidFill>
                            <a:srgbClr val="000000"/>
                          </a:solidFill>
                          <a:effectLst/>
                          <a:latin typeface="Century Gothic" panose="020B0502020202020204" pitchFamily="34" charset="0"/>
                        </a:rPr>
                        <a:t>Enrollment Efficiency</a:t>
                      </a:r>
                    </a:p>
                  </a:txBody>
                  <a:tcPr marL="85725" marR="9525" marT="9525" marB="0" anchor="b"/>
                </a:tc>
                <a:tc>
                  <a:txBody>
                    <a:bodyPr/>
                    <a:lstStyle/>
                    <a:p>
                      <a:pPr algn="ctr" rtl="0" fontAlgn="b"/>
                      <a:r>
                        <a:rPr lang="en-US" sz="1000" b="1" i="0" u="none" strike="noStrike" dirty="0">
                          <a:solidFill>
                            <a:srgbClr val="000000"/>
                          </a:solidFill>
                          <a:effectLst/>
                          <a:latin typeface="Century Gothic" panose="020B0502020202020204" pitchFamily="34" charset="0"/>
                        </a:rPr>
                        <a:t>86.1%</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83.7%</a:t>
                      </a:r>
                    </a:p>
                  </a:txBody>
                  <a:tcPr marL="9525" marR="9525" marT="9525" marB="0" anchor="b"/>
                </a:tc>
                <a:tc>
                  <a:txBody>
                    <a:bodyPr/>
                    <a:lstStyle/>
                    <a:p>
                      <a:pPr algn="ctr" rtl="0" fontAlgn="b"/>
                      <a:r>
                        <a:rPr lang="en-US" sz="1000" b="0" i="0" u="sng" strike="noStrike" dirty="0">
                          <a:solidFill>
                            <a:srgbClr val="000000"/>
                          </a:solidFill>
                          <a:effectLst/>
                          <a:latin typeface="Century Gothic" panose="020B0502020202020204" pitchFamily="34" charset="0"/>
                        </a:rPr>
                        <a:t>65.4%</a:t>
                      </a:r>
                    </a:p>
                  </a:txBody>
                  <a:tcPr marL="9525" marR="9525" marT="9525" marB="0" anchor="b"/>
                </a:tc>
                <a:tc>
                  <a:txBody>
                    <a:bodyPr/>
                    <a:lstStyle/>
                    <a:p>
                      <a:pPr algn="ctr" rtl="0" fontAlgn="b"/>
                      <a:r>
                        <a:rPr lang="en-US" sz="1000" b="0" i="0" u="none" strike="noStrike" dirty="0">
                          <a:solidFill>
                            <a:srgbClr val="000000"/>
                          </a:solidFill>
                          <a:effectLst/>
                          <a:latin typeface="Century Gothic" panose="020B0502020202020204" pitchFamily="34" charset="0"/>
                        </a:rPr>
                        <a:t>84.9%</a:t>
                      </a:r>
                    </a:p>
                  </a:txBody>
                  <a:tcPr marL="9525" marR="9525" marT="9525" marB="0" anchor="b"/>
                </a:tc>
              </a:tr>
            </a:tbl>
          </a:graphicData>
        </a:graphic>
      </p:graphicFrame>
      <p:graphicFrame>
        <p:nvGraphicFramePr>
          <p:cNvPr id="9" name="Chart 8"/>
          <p:cNvGraphicFramePr>
            <a:graphicFrameLocks/>
          </p:cNvGraphicFramePr>
          <p:nvPr>
            <p:extLst>
              <p:ext uri="{D42A27DB-BD31-4B8C-83A1-F6EECF244321}">
                <p14:modId xmlns="" xmlns:p14="http://schemas.microsoft.com/office/powerpoint/2010/main" val="2308396773"/>
              </p:ext>
            </p:extLst>
          </p:nvPr>
        </p:nvGraphicFramePr>
        <p:xfrm>
          <a:off x="780230" y="2322617"/>
          <a:ext cx="3592452" cy="21240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 xmlns:p14="http://schemas.microsoft.com/office/powerpoint/2010/main" val="1783871977"/>
              </p:ext>
            </p:extLst>
          </p:nvPr>
        </p:nvGraphicFramePr>
        <p:xfrm>
          <a:off x="4619883" y="2320865"/>
          <a:ext cx="3592452" cy="2124030"/>
        </p:xfrm>
        <a:graphic>
          <a:graphicData uri="http://schemas.openxmlformats.org/drawingml/2006/chart">
            <c:chart xmlns:c="http://schemas.openxmlformats.org/drawingml/2006/chart" xmlns:r="http://schemas.openxmlformats.org/officeDocument/2006/relationships" r:id="rId4"/>
          </a:graphicData>
        </a:graphic>
      </p:graphicFrame>
      <p:cxnSp>
        <p:nvCxnSpPr>
          <p:cNvPr id="11" name="Straight Connector 10"/>
          <p:cNvCxnSpPr/>
          <p:nvPr/>
        </p:nvCxnSpPr>
        <p:spPr>
          <a:xfrm flipV="1">
            <a:off x="286598" y="2322617"/>
            <a:ext cx="8666570" cy="24276"/>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09600" y="6561020"/>
            <a:ext cx="914400" cy="305550"/>
          </a:xfrm>
          <a:prstGeom prst="rect">
            <a:avLst/>
          </a:prstGeom>
          <a:noFill/>
        </p:spPr>
        <p:txBody>
          <a:bodyPr wrap="none" rtlCol="0">
            <a:noAutofit/>
          </a:bodyPr>
          <a:lstStyle/>
          <a:p>
            <a:r>
              <a:rPr lang="en-US" sz="1050" b="1" dirty="0" smtClean="0">
                <a:latin typeface="Century Gothic"/>
                <a:cs typeface="Century Gothic"/>
              </a:rPr>
              <a:t>Best</a:t>
            </a:r>
            <a:r>
              <a:rPr lang="en-US" sz="1050" dirty="0" smtClean="0">
                <a:latin typeface="Century Gothic"/>
                <a:cs typeface="Century Gothic"/>
              </a:rPr>
              <a:t> / </a:t>
            </a:r>
            <a:r>
              <a:rPr lang="en-US" sz="1050" u="sng" dirty="0" smtClean="0">
                <a:latin typeface="Century Gothic"/>
                <a:cs typeface="Century Gothic"/>
              </a:rPr>
              <a:t>worst</a:t>
            </a:r>
            <a:r>
              <a:rPr lang="en-US" sz="1050" dirty="0" smtClean="0">
                <a:latin typeface="Century Gothic"/>
                <a:cs typeface="Century Gothic"/>
              </a:rPr>
              <a:t> </a:t>
            </a:r>
          </a:p>
        </p:txBody>
      </p:sp>
      <p:sp>
        <p:nvSpPr>
          <p:cNvPr id="14" name="Rectangle 13"/>
          <p:cNvSpPr/>
          <p:nvPr/>
        </p:nvSpPr>
        <p:spPr bwMode="auto">
          <a:xfrm>
            <a:off x="3489437" y="2514287"/>
            <a:ext cx="672661" cy="1930608"/>
          </a:xfrm>
          <a:prstGeom prst="rect">
            <a:avLst/>
          </a:prstGeom>
          <a:noFill/>
          <a:ln w="38100" cap="flat" cmpd="sng" algn="ctr">
            <a:solidFill>
              <a:schemeClr val="accent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400" dirty="0" smtClean="0">
              <a:solidFill>
                <a:srgbClr val="435608"/>
              </a:solidFill>
              <a:latin typeface="Trebuchet MS" pitchFamily="34" charset="0"/>
            </a:endParaRPr>
          </a:p>
        </p:txBody>
      </p:sp>
      <p:sp>
        <p:nvSpPr>
          <p:cNvPr id="15" name="Rectangle 14"/>
          <p:cNvSpPr/>
          <p:nvPr/>
        </p:nvSpPr>
        <p:spPr bwMode="auto">
          <a:xfrm>
            <a:off x="7330968" y="2514287"/>
            <a:ext cx="672661" cy="1930608"/>
          </a:xfrm>
          <a:prstGeom prst="rect">
            <a:avLst/>
          </a:prstGeom>
          <a:noFill/>
          <a:ln w="38100" cap="flat" cmpd="sng" algn="ctr">
            <a:solidFill>
              <a:schemeClr val="accent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400" dirty="0" smtClean="0">
              <a:solidFill>
                <a:srgbClr val="435608"/>
              </a:solidFill>
              <a:latin typeface="Trebuchet MS" pitchFamily="34" charset="0"/>
            </a:endParaRPr>
          </a:p>
        </p:txBody>
      </p:sp>
    </p:spTree>
    <p:extLst>
      <p:ext uri="{BB962C8B-B14F-4D97-AF65-F5344CB8AC3E}">
        <p14:creationId xmlns="" xmlns:p14="http://schemas.microsoft.com/office/powerpoint/2010/main" val="206986325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Trends</a:t>
            </a:r>
            <a:br>
              <a:rPr lang="en-US" dirty="0" smtClean="0"/>
            </a:br>
            <a:r>
              <a:rPr lang="en-US" sz="1400" dirty="0" smtClean="0"/>
              <a:t>Medicaid Expansion</a:t>
            </a:r>
            <a:endParaRPr lang="en-US" sz="1400" dirty="0"/>
          </a:p>
        </p:txBody>
      </p:sp>
      <p:sp>
        <p:nvSpPr>
          <p:cNvPr id="4" name="Slide Number Placeholder 3"/>
          <p:cNvSpPr>
            <a:spLocks noGrp="1"/>
          </p:cNvSpPr>
          <p:nvPr>
            <p:ph type="sldNum" sz="quarter" idx="12"/>
          </p:nvPr>
        </p:nvSpPr>
        <p:spPr>
          <a:xfrm>
            <a:off x="368300" y="6519671"/>
            <a:ext cx="2133600" cy="338329"/>
          </a:xfrm>
        </p:spPr>
        <p:txBody>
          <a:bodyPr/>
          <a:lstStyle/>
          <a:p>
            <a:fld id="{D3DEDF89-8E0A-854D-9A33-444D75E69871}" type="slidenum">
              <a:rPr lang="en-US" smtClean="0"/>
              <a:pPr/>
              <a:t>9</a:t>
            </a:fld>
            <a:endParaRPr lang="en-US" dirty="0"/>
          </a:p>
        </p:txBody>
      </p:sp>
      <p:sp>
        <p:nvSpPr>
          <p:cNvPr id="5" name="Rounded Rectangle 4"/>
          <p:cNvSpPr/>
          <p:nvPr/>
        </p:nvSpPr>
        <p:spPr>
          <a:xfrm>
            <a:off x="240824" y="995415"/>
            <a:ext cx="4293076" cy="26289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7" name="Rounded Rectangle 6"/>
          <p:cNvSpPr/>
          <p:nvPr/>
        </p:nvSpPr>
        <p:spPr>
          <a:xfrm>
            <a:off x="240824" y="3795643"/>
            <a:ext cx="4293076" cy="26289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11" name="Rounded Rectangle 10"/>
          <p:cNvSpPr/>
          <p:nvPr/>
        </p:nvSpPr>
        <p:spPr>
          <a:xfrm>
            <a:off x="4660900" y="995415"/>
            <a:ext cx="4293076" cy="26289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12" name="Rounded Rectangle 11"/>
          <p:cNvSpPr/>
          <p:nvPr/>
        </p:nvSpPr>
        <p:spPr>
          <a:xfrm>
            <a:off x="4660900" y="3795643"/>
            <a:ext cx="4293076" cy="2628900"/>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smtClean="0">
              <a:solidFill>
                <a:schemeClr val="tx1"/>
              </a:solidFill>
              <a:latin typeface="Century Gothic" pitchFamily="34" charset="0"/>
            </a:endParaRPr>
          </a:p>
          <a:p>
            <a:pPr algn="ctr"/>
            <a:endParaRPr lang="en-US" sz="1400" dirty="0">
              <a:solidFill>
                <a:schemeClr val="tx1"/>
              </a:solidFill>
              <a:latin typeface="Century Gothic" pitchFamily="34" charset="0"/>
            </a:endParaRPr>
          </a:p>
          <a:p>
            <a:pPr algn="ctr"/>
            <a:endParaRPr lang="en-US" sz="1400" dirty="0" smtClean="0">
              <a:solidFill>
                <a:schemeClr val="tx1"/>
              </a:solidFill>
              <a:latin typeface="Century Gothic" pitchFamily="34" charset="0"/>
            </a:endParaRPr>
          </a:p>
        </p:txBody>
      </p:sp>
      <p:sp>
        <p:nvSpPr>
          <p:cNvPr id="13" name="TextBox 12"/>
          <p:cNvSpPr txBox="1"/>
          <p:nvPr/>
        </p:nvSpPr>
        <p:spPr>
          <a:xfrm>
            <a:off x="1930162" y="824087"/>
            <a:ext cx="914400" cy="914400"/>
          </a:xfrm>
          <a:prstGeom prst="rect">
            <a:avLst/>
          </a:prstGeom>
          <a:noFill/>
        </p:spPr>
        <p:txBody>
          <a:bodyPr wrap="none" rtlCol="0">
            <a:noAutofit/>
          </a:bodyPr>
          <a:lstStyle/>
          <a:p>
            <a:pPr algn="ctr"/>
            <a:endParaRPr lang="en-US" sz="1600" dirty="0">
              <a:latin typeface="Century Gothic" pitchFamily="34" charset="0"/>
            </a:endParaRPr>
          </a:p>
          <a:p>
            <a:pPr algn="ctr"/>
            <a:r>
              <a:rPr lang="en-US" sz="1600" dirty="0">
                <a:latin typeface="Century Gothic" pitchFamily="34" charset="0"/>
              </a:rPr>
              <a:t>Medicaid expansion </a:t>
            </a:r>
            <a:r>
              <a:rPr lang="en-US" sz="1600" dirty="0" smtClean="0">
                <a:latin typeface="Century Gothic" pitchFamily="34" charset="0"/>
              </a:rPr>
              <a:t>continues</a:t>
            </a:r>
            <a:r>
              <a:rPr lang="en-US" sz="1600" baseline="30000" dirty="0">
                <a:latin typeface="Century Gothic" pitchFamily="34" charset="0"/>
              </a:rPr>
              <a:t>1</a:t>
            </a:r>
          </a:p>
          <a:p>
            <a:pPr algn="ctr"/>
            <a:endParaRPr lang="en-US" sz="1600" dirty="0">
              <a:latin typeface="Century Gothic" pitchFamily="34" charset="0"/>
            </a:endParaRPr>
          </a:p>
          <a:p>
            <a:endParaRPr lang="en-US" sz="1600" dirty="0" smtClean="0">
              <a:latin typeface="Century Gothic"/>
              <a:cs typeface="Century Gothic"/>
            </a:endParaRPr>
          </a:p>
        </p:txBody>
      </p:sp>
      <p:sp>
        <p:nvSpPr>
          <p:cNvPr id="14" name="Rectangle 13"/>
          <p:cNvSpPr/>
          <p:nvPr/>
        </p:nvSpPr>
        <p:spPr>
          <a:xfrm>
            <a:off x="898529" y="2682667"/>
            <a:ext cx="3165871" cy="683596"/>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atin typeface="Century Gothic" pitchFamily="34" charset="0"/>
            </a:endParaRPr>
          </a:p>
        </p:txBody>
      </p:sp>
      <p:sp>
        <p:nvSpPr>
          <p:cNvPr id="15" name="TextBox 14"/>
          <p:cNvSpPr txBox="1"/>
          <p:nvPr/>
        </p:nvSpPr>
        <p:spPr>
          <a:xfrm>
            <a:off x="780895" y="2770700"/>
            <a:ext cx="3482458" cy="609398"/>
          </a:xfrm>
          <a:prstGeom prst="rect">
            <a:avLst/>
          </a:prstGeom>
          <a:noFill/>
        </p:spPr>
        <p:txBody>
          <a:bodyPr wrap="square" rtlCol="0">
            <a:spAutoFit/>
          </a:bodyPr>
          <a:lstStyle/>
          <a:p>
            <a:pPr algn="ctr">
              <a:lnSpc>
                <a:spcPct val="60000"/>
              </a:lnSpc>
            </a:pPr>
            <a:r>
              <a:rPr lang="en-US" sz="1400" b="1" dirty="0" smtClean="0">
                <a:solidFill>
                  <a:schemeClr val="accent5"/>
                </a:solidFill>
                <a:latin typeface="Century Gothic"/>
                <a:cs typeface="Century Gothic"/>
              </a:rPr>
              <a:t>AK, </a:t>
            </a:r>
            <a:r>
              <a:rPr lang="en-US" sz="1400" b="1" dirty="0">
                <a:solidFill>
                  <a:schemeClr val="accent5"/>
                </a:solidFill>
                <a:latin typeface="Century Gothic"/>
                <a:cs typeface="Century Gothic"/>
              </a:rPr>
              <a:t>AZ, IN, MT, </a:t>
            </a:r>
            <a:r>
              <a:rPr lang="en-US" sz="1400" b="1" dirty="0" smtClean="0">
                <a:solidFill>
                  <a:schemeClr val="accent5"/>
                </a:solidFill>
                <a:latin typeface="Century Gothic"/>
                <a:cs typeface="Century Gothic"/>
              </a:rPr>
              <a:t>PA </a:t>
            </a:r>
            <a:r>
              <a:rPr lang="en-US" sz="1400" b="1" dirty="0" smtClean="0">
                <a:solidFill>
                  <a:schemeClr val="tx2"/>
                </a:solidFill>
                <a:latin typeface="Century Gothic"/>
                <a:cs typeface="Century Gothic"/>
              </a:rPr>
              <a:t>have</a:t>
            </a:r>
            <a:r>
              <a:rPr lang="en-US" sz="1400" b="1" dirty="0" smtClean="0">
                <a:solidFill>
                  <a:schemeClr val="accent5"/>
                </a:solidFill>
                <a:latin typeface="Century Gothic"/>
                <a:cs typeface="Century Gothic"/>
              </a:rPr>
              <a:t> </a:t>
            </a:r>
            <a:r>
              <a:rPr lang="en-US" sz="1400" b="1" dirty="0" smtClean="0">
                <a:solidFill>
                  <a:schemeClr val="tx2"/>
                </a:solidFill>
                <a:latin typeface="Century Gothic"/>
                <a:cs typeface="Century Gothic"/>
              </a:rPr>
              <a:t>expanded</a:t>
            </a:r>
          </a:p>
          <a:p>
            <a:pPr algn="ctr">
              <a:lnSpc>
                <a:spcPct val="60000"/>
              </a:lnSpc>
            </a:pPr>
            <a:endParaRPr lang="en-US" sz="1400" b="1" dirty="0">
              <a:solidFill>
                <a:schemeClr val="tx2"/>
              </a:solidFill>
              <a:latin typeface="Century Gothic"/>
              <a:cs typeface="Century Gothic"/>
            </a:endParaRPr>
          </a:p>
          <a:p>
            <a:pPr algn="ctr">
              <a:lnSpc>
                <a:spcPct val="60000"/>
              </a:lnSpc>
            </a:pPr>
            <a:r>
              <a:rPr lang="en-US" sz="1400" b="1" dirty="0" smtClean="0">
                <a:solidFill>
                  <a:schemeClr val="tx2"/>
                </a:solidFill>
                <a:latin typeface="Century Gothic"/>
                <a:cs typeface="Century Gothic"/>
              </a:rPr>
              <a:t> coverage since  2015 </a:t>
            </a:r>
            <a:endParaRPr lang="en-US" sz="1400" b="1" dirty="0">
              <a:solidFill>
                <a:schemeClr val="tx2"/>
              </a:solidFill>
              <a:latin typeface="Century Gothic"/>
              <a:cs typeface="Century Gothic"/>
            </a:endParaRPr>
          </a:p>
          <a:p>
            <a:pPr algn="ctr">
              <a:lnSpc>
                <a:spcPct val="60000"/>
              </a:lnSpc>
            </a:pPr>
            <a:endParaRPr lang="en-US" sz="1400" b="1" dirty="0">
              <a:solidFill>
                <a:schemeClr val="tx2"/>
              </a:solidFill>
              <a:latin typeface="Century Gothic"/>
              <a:cs typeface="Century Gothic"/>
            </a:endParaRPr>
          </a:p>
        </p:txBody>
      </p:sp>
      <p:grpSp>
        <p:nvGrpSpPr>
          <p:cNvPr id="16" name="Group 15"/>
          <p:cNvGrpSpPr/>
          <p:nvPr/>
        </p:nvGrpSpPr>
        <p:grpSpPr>
          <a:xfrm>
            <a:off x="760671" y="1564365"/>
            <a:ext cx="3482458" cy="988294"/>
            <a:chOff x="7002780" y="1116380"/>
            <a:chExt cx="1844040" cy="1071443"/>
          </a:xfrm>
        </p:grpSpPr>
        <p:sp>
          <p:nvSpPr>
            <p:cNvPr id="17" name="TextBox 16"/>
            <p:cNvSpPr txBox="1"/>
            <p:nvPr/>
          </p:nvSpPr>
          <p:spPr>
            <a:xfrm>
              <a:off x="7086600" y="1854152"/>
              <a:ext cx="1676400" cy="333671"/>
            </a:xfrm>
            <a:prstGeom prst="rect">
              <a:avLst/>
            </a:prstGeom>
            <a:solidFill>
              <a:schemeClr val="tx2"/>
            </a:solidFill>
          </p:spPr>
          <p:txBody>
            <a:bodyPr wrap="square" rtlCol="0">
              <a:spAutoFit/>
            </a:bodyPr>
            <a:lstStyle/>
            <a:p>
              <a:pPr algn="ctr"/>
              <a:r>
                <a:rPr lang="en-US" sz="1400" b="1" dirty="0" smtClean="0">
                  <a:solidFill>
                    <a:schemeClr val="bg1"/>
                  </a:solidFill>
                  <a:latin typeface="Century Gothic"/>
                  <a:cs typeface="Century Gothic"/>
                </a:rPr>
                <a:t>Are Expanding Coverage</a:t>
              </a:r>
              <a:endParaRPr lang="en-US" sz="1400" b="1" dirty="0">
                <a:solidFill>
                  <a:schemeClr val="bg1"/>
                </a:solidFill>
                <a:latin typeface="Century Gothic"/>
                <a:cs typeface="Century Gothic"/>
              </a:endParaRPr>
            </a:p>
          </p:txBody>
        </p:sp>
        <p:sp>
          <p:nvSpPr>
            <p:cNvPr id="18" name="TextBox 17"/>
            <p:cNvSpPr txBox="1"/>
            <p:nvPr/>
          </p:nvSpPr>
          <p:spPr>
            <a:xfrm>
              <a:off x="7002780" y="1116380"/>
              <a:ext cx="1844040" cy="640648"/>
            </a:xfrm>
            <a:prstGeom prst="rect">
              <a:avLst/>
            </a:prstGeom>
            <a:noFill/>
          </p:spPr>
          <p:txBody>
            <a:bodyPr wrap="square" rtlCol="0">
              <a:spAutoFit/>
            </a:bodyPr>
            <a:lstStyle/>
            <a:p>
              <a:pPr algn="ctr">
                <a:lnSpc>
                  <a:spcPct val="60000"/>
                </a:lnSpc>
              </a:pPr>
              <a:r>
                <a:rPr lang="en-US" sz="4000" b="1" dirty="0" smtClean="0">
                  <a:solidFill>
                    <a:schemeClr val="tx2"/>
                  </a:solidFill>
                  <a:latin typeface="Century Gothic"/>
                  <a:cs typeface="Century Gothic"/>
                </a:rPr>
                <a:t>31</a:t>
              </a:r>
            </a:p>
            <a:p>
              <a:pPr algn="ctr">
                <a:lnSpc>
                  <a:spcPct val="60000"/>
                </a:lnSpc>
              </a:pPr>
              <a:r>
                <a:rPr lang="en-US" sz="1400" b="1" dirty="0" smtClean="0">
                  <a:solidFill>
                    <a:schemeClr val="tx2"/>
                  </a:solidFill>
                  <a:latin typeface="Century Gothic"/>
                  <a:cs typeface="Century Gothic"/>
                </a:rPr>
                <a:t>States plus DC</a:t>
              </a:r>
              <a:endParaRPr lang="en-US" sz="1400" b="1" dirty="0">
                <a:solidFill>
                  <a:schemeClr val="tx2"/>
                </a:solidFill>
                <a:latin typeface="Century Gothic"/>
                <a:cs typeface="Century Gothic"/>
              </a:endParaRPr>
            </a:p>
          </p:txBody>
        </p:sp>
      </p:grpSp>
      <p:sp>
        <p:nvSpPr>
          <p:cNvPr id="19" name="TextBox 18"/>
          <p:cNvSpPr txBox="1"/>
          <p:nvPr/>
        </p:nvSpPr>
        <p:spPr>
          <a:xfrm>
            <a:off x="6350238" y="824087"/>
            <a:ext cx="914400" cy="914400"/>
          </a:xfrm>
          <a:prstGeom prst="rect">
            <a:avLst/>
          </a:prstGeom>
          <a:noFill/>
        </p:spPr>
        <p:txBody>
          <a:bodyPr wrap="none" rtlCol="0">
            <a:noAutofit/>
          </a:bodyPr>
          <a:lstStyle/>
          <a:p>
            <a:pPr algn="ctr"/>
            <a:endParaRPr lang="en-US" sz="1600" dirty="0">
              <a:latin typeface="Century Gothic" pitchFamily="34" charset="0"/>
            </a:endParaRPr>
          </a:p>
          <a:p>
            <a:pPr algn="ctr"/>
            <a:r>
              <a:rPr lang="en-US" sz="1600" dirty="0" smtClean="0">
                <a:latin typeface="Century Gothic" pitchFamily="34" charset="0"/>
              </a:rPr>
              <a:t>Providers in expansion states seeing</a:t>
            </a:r>
          </a:p>
          <a:p>
            <a:pPr algn="ctr"/>
            <a:r>
              <a:rPr lang="en-US" sz="1600" dirty="0" smtClean="0">
                <a:latin typeface="Century Gothic" pitchFamily="34" charset="0"/>
              </a:rPr>
              <a:t>More Medicaid patients</a:t>
            </a:r>
            <a:r>
              <a:rPr lang="en-US" sz="1600" baseline="30000" dirty="0" smtClean="0">
                <a:latin typeface="Century Gothic" pitchFamily="34" charset="0"/>
              </a:rPr>
              <a:t>2</a:t>
            </a:r>
            <a:endParaRPr lang="en-US" sz="1600" baseline="30000" dirty="0">
              <a:latin typeface="Century Gothic" pitchFamily="34" charset="0"/>
            </a:endParaRPr>
          </a:p>
          <a:p>
            <a:pPr algn="ctr"/>
            <a:endParaRPr lang="en-US" sz="1600" dirty="0">
              <a:latin typeface="Century Gothic" pitchFamily="34" charset="0"/>
            </a:endParaRPr>
          </a:p>
          <a:p>
            <a:endParaRPr lang="en-US" sz="1600" dirty="0" smtClean="0">
              <a:latin typeface="Century Gothic"/>
              <a:cs typeface="Century Gothic"/>
            </a:endParaRPr>
          </a:p>
        </p:txBody>
      </p:sp>
      <p:graphicFrame>
        <p:nvGraphicFramePr>
          <p:cNvPr id="20" name="Chart 19"/>
          <p:cNvGraphicFramePr>
            <a:graphicFrameLocks/>
          </p:cNvGraphicFramePr>
          <p:nvPr>
            <p:extLst>
              <p:ext uri="{D42A27DB-BD31-4B8C-83A1-F6EECF244321}">
                <p14:modId xmlns="" xmlns:p14="http://schemas.microsoft.com/office/powerpoint/2010/main" val="1656097459"/>
              </p:ext>
            </p:extLst>
          </p:nvPr>
        </p:nvGraphicFramePr>
        <p:xfrm>
          <a:off x="4975909" y="995415"/>
          <a:ext cx="3466587" cy="2931166"/>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p:cNvSpPr/>
          <p:nvPr/>
        </p:nvSpPr>
        <p:spPr>
          <a:xfrm>
            <a:off x="5279486" y="1696678"/>
            <a:ext cx="3430300" cy="499047"/>
          </a:xfrm>
          <a:prstGeom prst="rect">
            <a:avLst/>
          </a:prstGeom>
        </p:spPr>
        <p:txBody>
          <a:bodyPr wrap="square">
            <a:spAutoFit/>
          </a:bodyPr>
          <a:lstStyle/>
          <a:p>
            <a:pPr algn="ctr">
              <a:lnSpc>
                <a:spcPct val="60000"/>
              </a:lnSpc>
            </a:pPr>
            <a:r>
              <a:rPr lang="en-US" sz="1100" b="1" dirty="0" smtClean="0">
                <a:solidFill>
                  <a:schemeClr val="tx2"/>
                </a:solidFill>
                <a:latin typeface="Century Gothic"/>
                <a:cs typeface="Century Gothic"/>
              </a:rPr>
              <a:t>Proportion of PCP Visits from Medicaid</a:t>
            </a:r>
          </a:p>
          <a:p>
            <a:pPr algn="ctr">
              <a:lnSpc>
                <a:spcPct val="60000"/>
              </a:lnSpc>
            </a:pPr>
            <a:r>
              <a:rPr lang="en-US" sz="1100" b="1" dirty="0" smtClean="0">
                <a:solidFill>
                  <a:schemeClr val="tx2"/>
                </a:solidFill>
                <a:latin typeface="Century Gothic"/>
                <a:cs typeface="Century Gothic"/>
              </a:rPr>
              <a:t> </a:t>
            </a:r>
          </a:p>
          <a:p>
            <a:pPr algn="ctr">
              <a:lnSpc>
                <a:spcPct val="60000"/>
              </a:lnSpc>
            </a:pPr>
            <a:r>
              <a:rPr lang="en-US" sz="1100" b="1" dirty="0" smtClean="0">
                <a:solidFill>
                  <a:schemeClr val="tx2"/>
                </a:solidFill>
                <a:latin typeface="Century Gothic"/>
                <a:cs typeface="Century Gothic"/>
              </a:rPr>
              <a:t>for Medicaid Expansion States</a:t>
            </a:r>
          </a:p>
          <a:p>
            <a:pPr algn="ctr">
              <a:lnSpc>
                <a:spcPct val="60000"/>
              </a:lnSpc>
            </a:pPr>
            <a:endParaRPr lang="en-US" sz="1050" b="1" dirty="0">
              <a:solidFill>
                <a:schemeClr val="tx2"/>
              </a:solidFill>
              <a:latin typeface="Century Gothic" panose="020B0502020202020204" pitchFamily="34" charset="0"/>
              <a:cs typeface="Century Gothic"/>
            </a:endParaRPr>
          </a:p>
        </p:txBody>
      </p:sp>
      <p:sp>
        <p:nvSpPr>
          <p:cNvPr id="22" name="Rectangle 21"/>
          <p:cNvSpPr/>
          <p:nvPr/>
        </p:nvSpPr>
        <p:spPr>
          <a:xfrm>
            <a:off x="-793964" y="3874825"/>
            <a:ext cx="6302938" cy="830997"/>
          </a:xfrm>
          <a:prstGeom prst="rect">
            <a:avLst/>
          </a:prstGeom>
        </p:spPr>
        <p:txBody>
          <a:bodyPr wrap="square">
            <a:spAutoFit/>
          </a:bodyPr>
          <a:lstStyle/>
          <a:p>
            <a:pPr algn="ctr"/>
            <a:r>
              <a:rPr lang="en-US" sz="1600" dirty="0" smtClean="0">
                <a:latin typeface="Century Gothic" panose="020B0502020202020204" pitchFamily="34" charset="0"/>
              </a:rPr>
              <a:t>With more providers </a:t>
            </a:r>
          </a:p>
          <a:p>
            <a:pPr algn="ctr"/>
            <a:r>
              <a:rPr lang="en-US" sz="1600" dirty="0" smtClean="0">
                <a:latin typeface="Century Gothic" panose="020B0502020202020204" pitchFamily="34" charset="0"/>
              </a:rPr>
              <a:t>seeing Medicaid patients</a:t>
            </a:r>
            <a:r>
              <a:rPr lang="en-US" sz="1600" baseline="30000" dirty="0" smtClean="0">
                <a:latin typeface="Century Gothic" pitchFamily="34" charset="0"/>
              </a:rPr>
              <a:t>3</a:t>
            </a:r>
            <a:endParaRPr lang="en-US" sz="1600" baseline="30000" dirty="0">
              <a:latin typeface="Century Gothic" pitchFamily="34" charset="0"/>
            </a:endParaRPr>
          </a:p>
          <a:p>
            <a:pPr algn="ctr"/>
            <a:r>
              <a:rPr lang="en-US" sz="1600" dirty="0" smtClean="0">
                <a:latin typeface="Century Gothic" panose="020B0502020202020204" pitchFamily="34" charset="0"/>
              </a:rPr>
              <a:t>  </a:t>
            </a:r>
            <a:endParaRPr lang="en-US" sz="1600" dirty="0">
              <a:latin typeface="Century Gothic" panose="020B0502020202020204" pitchFamily="34" charset="0"/>
            </a:endParaRPr>
          </a:p>
        </p:txBody>
      </p:sp>
      <p:sp>
        <p:nvSpPr>
          <p:cNvPr id="23" name="TextBox 22"/>
          <p:cNvSpPr txBox="1"/>
          <p:nvPr/>
        </p:nvSpPr>
        <p:spPr>
          <a:xfrm>
            <a:off x="472298" y="4736657"/>
            <a:ext cx="3830128" cy="1329595"/>
          </a:xfrm>
          <a:prstGeom prst="rect">
            <a:avLst/>
          </a:prstGeom>
          <a:noFill/>
        </p:spPr>
        <p:txBody>
          <a:bodyPr wrap="square" rtlCol="0">
            <a:spAutoFit/>
          </a:bodyPr>
          <a:lstStyle/>
          <a:p>
            <a:pPr algn="ctr">
              <a:lnSpc>
                <a:spcPct val="60000"/>
              </a:lnSpc>
            </a:pPr>
            <a:r>
              <a:rPr lang="en-US" sz="4400" b="1" dirty="0" smtClean="0">
                <a:solidFill>
                  <a:schemeClr val="tx2"/>
                </a:solidFill>
                <a:latin typeface="Century Gothic"/>
                <a:cs typeface="Century Gothic"/>
              </a:rPr>
              <a:t>13%</a:t>
            </a:r>
          </a:p>
          <a:p>
            <a:pPr algn="ctr">
              <a:lnSpc>
                <a:spcPct val="60000"/>
              </a:lnSpc>
            </a:pPr>
            <a:endParaRPr lang="en-US" sz="2000" b="1" dirty="0" smtClean="0">
              <a:solidFill>
                <a:schemeClr val="tx2"/>
              </a:solidFill>
              <a:latin typeface="Century Gothic"/>
              <a:cs typeface="Century Gothic"/>
            </a:endParaRPr>
          </a:p>
          <a:p>
            <a:pPr algn="ctr">
              <a:lnSpc>
                <a:spcPct val="60000"/>
              </a:lnSpc>
            </a:pPr>
            <a:r>
              <a:rPr lang="en-US" sz="1400" b="1" dirty="0">
                <a:solidFill>
                  <a:schemeClr val="tx2"/>
                </a:solidFill>
                <a:latin typeface="Century Gothic"/>
                <a:cs typeface="Century Gothic"/>
              </a:rPr>
              <a:t>o</a:t>
            </a:r>
            <a:r>
              <a:rPr lang="en-US" sz="1400" b="1" dirty="0" smtClean="0">
                <a:solidFill>
                  <a:schemeClr val="tx2"/>
                </a:solidFill>
                <a:latin typeface="Century Gothic"/>
                <a:cs typeface="Century Gothic"/>
              </a:rPr>
              <a:t>f providers accepted </a:t>
            </a:r>
          </a:p>
          <a:p>
            <a:pPr algn="ctr">
              <a:lnSpc>
                <a:spcPct val="60000"/>
              </a:lnSpc>
            </a:pPr>
            <a:endParaRPr lang="en-US" sz="1400" b="1" dirty="0" smtClean="0">
              <a:solidFill>
                <a:schemeClr val="tx2"/>
              </a:solidFill>
              <a:latin typeface="Century Gothic"/>
              <a:cs typeface="Century Gothic"/>
            </a:endParaRPr>
          </a:p>
          <a:p>
            <a:pPr algn="ctr">
              <a:lnSpc>
                <a:spcPct val="60000"/>
              </a:lnSpc>
            </a:pPr>
            <a:r>
              <a:rPr lang="en-US" sz="1400" b="1" dirty="0" smtClean="0">
                <a:solidFill>
                  <a:schemeClr val="tx2"/>
                </a:solidFill>
                <a:latin typeface="Century Gothic"/>
                <a:cs typeface="Century Gothic"/>
              </a:rPr>
              <a:t>Medicaid patients for the </a:t>
            </a:r>
          </a:p>
          <a:p>
            <a:pPr algn="ctr">
              <a:lnSpc>
                <a:spcPct val="60000"/>
              </a:lnSpc>
            </a:pPr>
            <a:endParaRPr lang="en-US" sz="1400" b="1" dirty="0">
              <a:solidFill>
                <a:schemeClr val="tx2"/>
              </a:solidFill>
              <a:latin typeface="Century Gothic"/>
              <a:cs typeface="Century Gothic"/>
            </a:endParaRPr>
          </a:p>
          <a:p>
            <a:pPr algn="ctr">
              <a:lnSpc>
                <a:spcPct val="60000"/>
              </a:lnSpc>
            </a:pPr>
            <a:r>
              <a:rPr lang="en-US" sz="1400" b="1" dirty="0" smtClean="0">
                <a:solidFill>
                  <a:schemeClr val="tx2"/>
                </a:solidFill>
                <a:latin typeface="Century Gothic"/>
                <a:cs typeface="Century Gothic"/>
              </a:rPr>
              <a:t>first time in 2014 </a:t>
            </a:r>
            <a:endParaRPr lang="en-US" sz="1400" b="1" dirty="0">
              <a:solidFill>
                <a:schemeClr val="tx2"/>
              </a:solidFill>
              <a:latin typeface="Century Gothic"/>
              <a:cs typeface="Century Gothic"/>
            </a:endParaRPr>
          </a:p>
        </p:txBody>
      </p:sp>
      <p:sp>
        <p:nvSpPr>
          <p:cNvPr id="24" name="Rectangle 23"/>
          <p:cNvSpPr/>
          <p:nvPr/>
        </p:nvSpPr>
        <p:spPr>
          <a:xfrm>
            <a:off x="4533900" y="3903799"/>
            <a:ext cx="4572000" cy="830997"/>
          </a:xfrm>
          <a:prstGeom prst="rect">
            <a:avLst/>
          </a:prstGeom>
        </p:spPr>
        <p:txBody>
          <a:bodyPr>
            <a:spAutoFit/>
          </a:bodyPr>
          <a:lstStyle/>
          <a:p>
            <a:pPr algn="ctr"/>
            <a:r>
              <a:rPr lang="en-US" sz="1600" dirty="0">
                <a:latin typeface="Century Gothic" panose="020B0502020202020204" pitchFamily="34" charset="0"/>
              </a:rPr>
              <a:t>But 2016 </a:t>
            </a:r>
            <a:r>
              <a:rPr lang="en-US" sz="1600" dirty="0" smtClean="0">
                <a:latin typeface="Century Gothic" panose="020B0502020202020204" pitchFamily="34" charset="0"/>
              </a:rPr>
              <a:t>Medicaid </a:t>
            </a:r>
            <a:r>
              <a:rPr lang="en-US" sz="1600" dirty="0">
                <a:latin typeface="Century Gothic" panose="020B0502020202020204" pitchFamily="34" charset="0"/>
              </a:rPr>
              <a:t>payer’s </a:t>
            </a:r>
            <a:endParaRPr lang="en-US" sz="1600" dirty="0" smtClean="0">
              <a:latin typeface="Century Gothic" panose="020B0502020202020204" pitchFamily="34" charset="0"/>
            </a:endParaRPr>
          </a:p>
          <a:p>
            <a:pPr algn="ctr"/>
            <a:r>
              <a:rPr lang="en-US" sz="1600" dirty="0" smtClean="0">
                <a:latin typeface="Century Gothic" panose="020B0502020202020204" pitchFamily="34" charset="0"/>
              </a:rPr>
              <a:t>performance lagging</a:t>
            </a:r>
            <a:r>
              <a:rPr lang="en-US" sz="1600" baseline="30000" dirty="0" smtClean="0">
                <a:latin typeface="Century Gothic" pitchFamily="34" charset="0"/>
              </a:rPr>
              <a:t>4</a:t>
            </a:r>
            <a:endParaRPr lang="en-US" sz="1600" baseline="30000" dirty="0">
              <a:latin typeface="Century Gothic" pitchFamily="34" charset="0"/>
            </a:endParaRPr>
          </a:p>
          <a:p>
            <a:pPr algn="ctr"/>
            <a:endParaRPr lang="en-US" sz="1600" dirty="0">
              <a:latin typeface="Century Gothic" panose="020B0502020202020204" pitchFamily="34" charset="0"/>
            </a:endParaRPr>
          </a:p>
        </p:txBody>
      </p:sp>
      <p:sp>
        <p:nvSpPr>
          <p:cNvPr id="25" name="Rectangle 24"/>
          <p:cNvSpPr/>
          <p:nvPr/>
        </p:nvSpPr>
        <p:spPr>
          <a:xfrm>
            <a:off x="727817" y="6581113"/>
            <a:ext cx="7030624" cy="215444"/>
          </a:xfrm>
          <a:prstGeom prst="rect">
            <a:avLst/>
          </a:prstGeom>
        </p:spPr>
        <p:txBody>
          <a:bodyPr wrap="square" lIns="0" anchor="t">
            <a:spAutoFit/>
          </a:bodyPr>
          <a:lstStyle/>
          <a:p>
            <a:r>
              <a:rPr lang="en-US" sz="800" dirty="0" smtClean="0">
                <a:solidFill>
                  <a:srgbClr val="7F7F7F"/>
                </a:solidFill>
                <a:latin typeface="Century Gothic"/>
                <a:cs typeface="Century Gothic"/>
              </a:rPr>
              <a:t>1: Kaiser Family Foundation / 2: athenaResearch / 3: athenaResearch / 4: 2016 PayerView analysis</a:t>
            </a:r>
          </a:p>
        </p:txBody>
      </p:sp>
      <p:graphicFrame>
        <p:nvGraphicFramePr>
          <p:cNvPr id="27" name="Chart 26"/>
          <p:cNvGraphicFramePr>
            <a:graphicFrameLocks/>
          </p:cNvGraphicFramePr>
          <p:nvPr>
            <p:extLst>
              <p:ext uri="{D42A27DB-BD31-4B8C-83A1-F6EECF244321}">
                <p14:modId xmlns="" xmlns:p14="http://schemas.microsoft.com/office/powerpoint/2010/main" val="1460241797"/>
              </p:ext>
            </p:extLst>
          </p:nvPr>
        </p:nvGraphicFramePr>
        <p:xfrm>
          <a:off x="4975909" y="4290323"/>
          <a:ext cx="3592452" cy="212403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 xmlns:p14="http://schemas.microsoft.com/office/powerpoint/2010/main" val="3122756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6">
      <a:dk1>
        <a:sysClr val="windowText" lastClr="000000"/>
      </a:dk1>
      <a:lt1>
        <a:sysClr val="window" lastClr="FFFFFF"/>
      </a:lt1>
      <a:dk2>
        <a:srgbClr val="592C81"/>
      </a:dk2>
      <a:lt2>
        <a:srgbClr val="A5A6A5"/>
      </a:lt2>
      <a:accent1>
        <a:srgbClr val="799A3D"/>
      </a:accent1>
      <a:accent2>
        <a:srgbClr val="A3AD2A"/>
      </a:accent2>
      <a:accent3>
        <a:srgbClr val="0F4B91"/>
      </a:accent3>
      <a:accent4>
        <a:srgbClr val="863375"/>
      </a:accent4>
      <a:accent5>
        <a:srgbClr val="FFCF03"/>
      </a:accent5>
      <a:accent6>
        <a:srgbClr val="3E1952"/>
      </a:accent6>
      <a:hlink>
        <a:srgbClr val="1B5630"/>
      </a:hlink>
      <a:folHlink>
        <a:srgbClr val="DE890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sz="1200" dirty="0">
            <a:latin typeface="Century Gothic" pitchFamily="34" charset="0"/>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oAutofit/>
      </a:bodyPr>
      <a:lstStyle>
        <a:defPPr>
          <a:defRPr sz="2000" dirty="0" err="1" smtClean="0">
            <a:latin typeface="Century Gothic"/>
            <a:cs typeface="Century Gothic"/>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23088</TotalTime>
  <Words>1770</Words>
  <Application>Microsoft Office PowerPoint</Application>
  <PresentationFormat>On-screen Show (4:3)</PresentationFormat>
  <Paragraphs>459</Paragraphs>
  <Slides>13</Slides>
  <Notes>11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Payer Performance Management</vt:lpstr>
      <vt:lpstr>Slide 2</vt:lpstr>
      <vt:lpstr>Performance Management  An iterative process that is heavily reliant on communication, collaboration, and transparency.</vt:lpstr>
      <vt:lpstr>What do you think?</vt:lpstr>
      <vt:lpstr>Payer &amp; Healthcare Outreach What we do to reduce friction between the payers &amp; our clients.</vt:lpstr>
      <vt:lpstr>PayerView Metrics Measure what matters most.</vt:lpstr>
      <vt:lpstr>PayerView Cycle Working with payers to optimize performance… and more!</vt:lpstr>
      <vt:lpstr>Results How did different groups of payers fare on metrics? </vt:lpstr>
      <vt:lpstr>Industry Trends Medicaid Expansion</vt:lpstr>
      <vt:lpstr>Industry Trends Cost Sharing Increase</vt:lpstr>
      <vt:lpstr>Slide 11</vt:lpstr>
      <vt:lpstr>Slide 12</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Coyle</dc:creator>
  <cp:lastModifiedBy>w.coz</cp:lastModifiedBy>
  <cp:revision>884</cp:revision>
  <dcterms:created xsi:type="dcterms:W3CDTF">2014-10-07T18:39:53Z</dcterms:created>
  <dcterms:modified xsi:type="dcterms:W3CDTF">2016-11-07T15:50:40Z</dcterms:modified>
</cp:coreProperties>
</file>