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5"/>
  </p:notesMasterIdLst>
  <p:handoutMasterIdLst>
    <p:handoutMasterId r:id="rId26"/>
  </p:handoutMasterIdLst>
  <p:sldIdLst>
    <p:sldId id="256" r:id="rId2"/>
    <p:sldId id="267" r:id="rId3"/>
    <p:sldId id="260" r:id="rId4"/>
    <p:sldId id="268" r:id="rId5"/>
    <p:sldId id="259" r:id="rId6"/>
    <p:sldId id="261" r:id="rId7"/>
    <p:sldId id="264" r:id="rId8"/>
    <p:sldId id="265" r:id="rId9"/>
    <p:sldId id="262" r:id="rId10"/>
    <p:sldId id="263" r:id="rId11"/>
    <p:sldId id="266" r:id="rId12"/>
    <p:sldId id="269" r:id="rId13"/>
    <p:sldId id="271" r:id="rId14"/>
    <p:sldId id="275" r:id="rId15"/>
    <p:sldId id="276" r:id="rId16"/>
    <p:sldId id="270" r:id="rId17"/>
    <p:sldId id="272" r:id="rId18"/>
    <p:sldId id="274" r:id="rId19"/>
    <p:sldId id="273" r:id="rId20"/>
    <p:sldId id="277" r:id="rId21"/>
    <p:sldId id="278" r:id="rId22"/>
    <p:sldId id="279" r:id="rId23"/>
    <p:sldId id="280" r:id="rId2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50" autoAdjust="0"/>
  </p:normalViewPr>
  <p:slideViewPr>
    <p:cSldViewPr>
      <p:cViewPr varScale="1">
        <p:scale>
          <a:sx n="43" d="100"/>
          <a:sy n="43" d="100"/>
        </p:scale>
        <p:origin x="-1704" y="-96"/>
      </p:cViewPr>
      <p:guideLst>
        <p:guide orient="horz" pos="2160"/>
        <p:guide pos="2880"/>
      </p:guideLst>
    </p:cSldViewPr>
  </p:slideViewPr>
  <p:notesTextViewPr>
    <p:cViewPr>
      <p:scale>
        <a:sx n="1" d="1"/>
        <a:sy n="1" d="1"/>
      </p:scale>
      <p:origin x="0" y="0"/>
    </p:cViewPr>
  </p:notesTextViewPr>
  <p:notesViewPr>
    <p:cSldViewPr>
      <p:cViewPr varScale="1">
        <p:scale>
          <a:sx n="82" d="100"/>
          <a:sy n="82" d="100"/>
        </p:scale>
        <p:origin x="-1944" y="-10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A3B89EDE-86AD-4976-86A3-1421448C4545}" type="datetimeFigureOut">
              <a:rPr lang="en-US" smtClean="0"/>
              <a:pPr/>
              <a:t>11/7/2016</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0A782EA7-9964-4E12-8B4D-20011ED3A21D}" type="slidenum">
              <a:rPr lang="en-US" smtClean="0"/>
              <a:pPr/>
              <a:t>‹#›</a:t>
            </a:fld>
            <a:endParaRPr lang="en-US"/>
          </a:p>
        </p:txBody>
      </p:sp>
    </p:spTree>
    <p:extLst>
      <p:ext uri="{BB962C8B-B14F-4D97-AF65-F5344CB8AC3E}">
        <p14:creationId xmlns="" xmlns:p14="http://schemas.microsoft.com/office/powerpoint/2010/main" val="1015814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0FA466B9-FD2B-4898-AC99-1A54C272F546}" type="datetimeFigureOut">
              <a:rPr lang="en-US" smtClean="0"/>
              <a:pPr/>
              <a:t>11/7/2016</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6981F7C6-62D4-4813-B6AD-186442ED1F17}" type="slidenum">
              <a:rPr lang="en-US" smtClean="0"/>
              <a:pPr/>
              <a:t>‹#›</a:t>
            </a:fld>
            <a:endParaRPr lang="en-US" dirty="0"/>
          </a:p>
        </p:txBody>
      </p:sp>
    </p:spTree>
    <p:extLst>
      <p:ext uri="{BB962C8B-B14F-4D97-AF65-F5344CB8AC3E}">
        <p14:creationId xmlns="" xmlns:p14="http://schemas.microsoft.com/office/powerpoint/2010/main" val="248373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a:t>
            </a:fld>
            <a:endParaRPr lang="en-US" dirty="0"/>
          </a:p>
        </p:txBody>
      </p:sp>
    </p:spTree>
    <p:extLst>
      <p:ext uri="{BB962C8B-B14F-4D97-AF65-F5344CB8AC3E}">
        <p14:creationId xmlns="" xmlns:p14="http://schemas.microsoft.com/office/powerpoint/2010/main" val="515163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14</a:t>
            </a:fld>
            <a:endParaRPr lang="en-US" dirty="0"/>
          </a:p>
        </p:txBody>
      </p:sp>
    </p:spTree>
    <p:extLst>
      <p:ext uri="{BB962C8B-B14F-4D97-AF65-F5344CB8AC3E}">
        <p14:creationId xmlns="" xmlns:p14="http://schemas.microsoft.com/office/powerpoint/2010/main" val="2272349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 the sub</a:t>
            </a:r>
            <a:r>
              <a:rPr lang="en-US" baseline="0" dirty="0" smtClean="0"/>
              <a:t> system dictionaries set up appropriately and mapped to the correct charge in the CDM?</a:t>
            </a:r>
          </a:p>
          <a:p>
            <a:r>
              <a:rPr lang="en-US" dirty="0" smtClean="0"/>
              <a:t>Is the order set</a:t>
            </a:r>
            <a:r>
              <a:rPr lang="en-US" baseline="0" dirty="0" smtClean="0"/>
              <a:t> to charge at the correct “status”</a:t>
            </a:r>
          </a:p>
          <a:p>
            <a:r>
              <a:rPr lang="en-US" baseline="0" dirty="0" smtClean="0"/>
              <a:t>Does a charge drop when a visit is “attended”</a:t>
            </a:r>
          </a:p>
          <a:p>
            <a:r>
              <a:rPr lang="en-US" baseline="0" dirty="0" smtClean="0"/>
              <a:t>Is it being keyed because something is not set up properly in a subsystem.</a:t>
            </a:r>
          </a:p>
          <a:p>
            <a:r>
              <a:rPr lang="en-US" baseline="0" dirty="0" smtClean="0"/>
              <a:t>Does the department know what is charging and the process?</a:t>
            </a:r>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16</a:t>
            </a:fld>
            <a:endParaRPr lang="en-US" dirty="0"/>
          </a:p>
        </p:txBody>
      </p:sp>
    </p:spTree>
    <p:extLst>
      <p:ext uri="{BB962C8B-B14F-4D97-AF65-F5344CB8AC3E}">
        <p14:creationId xmlns="" xmlns:p14="http://schemas.microsoft.com/office/powerpoint/2010/main" val="3463460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19</a:t>
            </a:fld>
            <a:endParaRPr lang="en-US" dirty="0"/>
          </a:p>
        </p:txBody>
      </p:sp>
    </p:spTree>
    <p:extLst>
      <p:ext uri="{BB962C8B-B14F-4D97-AF65-F5344CB8AC3E}">
        <p14:creationId xmlns="" xmlns:p14="http://schemas.microsoft.com/office/powerpoint/2010/main" val="907516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Coding guidelines</a:t>
            </a:r>
            <a:r>
              <a:rPr lang="en-US" baseline="0" dirty="0" smtClean="0"/>
              <a:t> vs payer criteria.</a:t>
            </a:r>
          </a:p>
          <a:p>
            <a:r>
              <a:rPr lang="en-US" baseline="0" dirty="0" smtClean="0"/>
              <a:t>Respect each others role!</a:t>
            </a:r>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20</a:t>
            </a:fld>
            <a:endParaRPr lang="en-US" dirty="0"/>
          </a:p>
        </p:txBody>
      </p:sp>
    </p:spTree>
    <p:extLst>
      <p:ext uri="{BB962C8B-B14F-4D97-AF65-F5344CB8AC3E}">
        <p14:creationId xmlns="" xmlns:p14="http://schemas.microsoft.com/office/powerpoint/2010/main" val="3839037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INCLUDE $$$ IMPACT!!!!   </a:t>
            </a:r>
          </a:p>
          <a:p>
            <a:r>
              <a:rPr lang="en-US" dirty="0" smtClean="0"/>
              <a:t>PARSE</a:t>
            </a:r>
            <a:r>
              <a:rPr lang="en-US" baseline="0" dirty="0" smtClean="0"/>
              <a:t> IT OUT TO RESPONSIBLE PARTIES.  </a:t>
            </a:r>
          </a:p>
          <a:p>
            <a:r>
              <a:rPr lang="en-US" dirty="0" smtClean="0"/>
              <a:t>Compliance checks!!!!</a:t>
            </a:r>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22</a:t>
            </a:fld>
            <a:endParaRPr lang="en-US" dirty="0"/>
          </a:p>
        </p:txBody>
      </p:sp>
    </p:spTree>
    <p:extLst>
      <p:ext uri="{BB962C8B-B14F-4D97-AF65-F5344CB8AC3E}">
        <p14:creationId xmlns="" xmlns:p14="http://schemas.microsoft.com/office/powerpoint/2010/main" val="2845870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Grand canyon has vast ecosystems,</a:t>
            </a:r>
            <a:r>
              <a:rPr lang="en-US" baseline="0" dirty="0" smtClean="0"/>
              <a:t> not readily visible…but they are there.</a:t>
            </a:r>
            <a:endParaRPr lang="en-US" dirty="0" smtClean="0"/>
          </a:p>
          <a:p>
            <a:pPr defTabSz="966612">
              <a:defRPr/>
            </a:pPr>
            <a:endParaRPr lang="en-US" dirty="0" smtClean="0"/>
          </a:p>
          <a:p>
            <a:pPr defTabSz="966612">
              <a:defRPr/>
            </a:pPr>
            <a:r>
              <a:rPr lang="en-US" dirty="0" smtClean="0"/>
              <a:t>East</a:t>
            </a:r>
            <a:r>
              <a:rPr lang="en-US" baseline="0" dirty="0" smtClean="0"/>
              <a:t> Berlin border guards atop the Berlin Wall at Brandeburg gate. What has history taught us?  it has been HIM on one side PT ACCTS on the other…why continue with the “walls”</a:t>
            </a:r>
            <a:endParaRPr lang="en-US" dirty="0" smtClean="0"/>
          </a:p>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4</a:t>
            </a:fld>
            <a:endParaRPr lang="en-US" dirty="0"/>
          </a:p>
        </p:txBody>
      </p:sp>
    </p:spTree>
    <p:extLst>
      <p:ext uri="{BB962C8B-B14F-4D97-AF65-F5344CB8AC3E}">
        <p14:creationId xmlns="" xmlns:p14="http://schemas.microsoft.com/office/powerpoint/2010/main" val="1223322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5</a:t>
            </a:fld>
            <a:endParaRPr lang="en-US" dirty="0"/>
          </a:p>
        </p:txBody>
      </p:sp>
    </p:spTree>
    <p:extLst>
      <p:ext uri="{BB962C8B-B14F-4D97-AF65-F5344CB8AC3E}">
        <p14:creationId xmlns="" xmlns:p14="http://schemas.microsoft.com/office/powerpoint/2010/main" val="221272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Regulations</a:t>
            </a:r>
          </a:p>
          <a:p>
            <a:r>
              <a:rPr lang="en-US" dirty="0" smtClean="0"/>
              <a:t>Technology</a:t>
            </a:r>
          </a:p>
          <a:p>
            <a:r>
              <a:rPr lang="en-US" dirty="0" smtClean="0"/>
              <a:t>Payers</a:t>
            </a:r>
          </a:p>
          <a:p>
            <a:r>
              <a:rPr lang="en-US" dirty="0" smtClean="0"/>
              <a:t>Customer expectations</a:t>
            </a:r>
          </a:p>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6</a:t>
            </a:fld>
            <a:endParaRPr lang="en-US" dirty="0"/>
          </a:p>
        </p:txBody>
      </p:sp>
    </p:spTree>
    <p:extLst>
      <p:ext uri="{BB962C8B-B14F-4D97-AF65-F5344CB8AC3E}">
        <p14:creationId xmlns="" xmlns:p14="http://schemas.microsoft.com/office/powerpoint/2010/main" val="4027975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a:t>
            </a:r>
            <a:r>
              <a:rPr lang="en-US" baseline="0" dirty="0" smtClean="0"/>
              <a:t> of the impact in this area alone if this information is incorrect</a:t>
            </a:r>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8</a:t>
            </a:fld>
            <a:endParaRPr lang="en-US" dirty="0"/>
          </a:p>
        </p:txBody>
      </p:sp>
    </p:spTree>
    <p:extLst>
      <p:ext uri="{BB962C8B-B14F-4D97-AF65-F5344CB8AC3E}">
        <p14:creationId xmlns="" xmlns:p14="http://schemas.microsoft.com/office/powerpoint/2010/main" val="2066543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ltLang="en-US" sz="1300" dirty="0"/>
              <a:t>Acts as a  Liaison between all areas</a:t>
            </a:r>
          </a:p>
          <a:p>
            <a:pPr marL="0" lvl="1" defTabSz="966612">
              <a:defRPr/>
            </a:pPr>
            <a:r>
              <a:rPr lang="en-US" altLang="en-US" sz="2100" dirty="0"/>
              <a:t>Providing and Managing Transcription Services</a:t>
            </a:r>
          </a:p>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9</a:t>
            </a:fld>
            <a:endParaRPr lang="en-US" dirty="0"/>
          </a:p>
        </p:txBody>
      </p:sp>
    </p:spTree>
    <p:extLst>
      <p:ext uri="{BB962C8B-B14F-4D97-AF65-F5344CB8AC3E}">
        <p14:creationId xmlns="" xmlns:p14="http://schemas.microsoft.com/office/powerpoint/2010/main" val="2802541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300" dirty="0"/>
              <a:t>Employs and Oversees systems and vendors</a:t>
            </a:r>
          </a:p>
          <a:p>
            <a:r>
              <a:rPr lang="en-US" altLang="en-US" sz="1300" dirty="0"/>
              <a:t>Maintaining customer service-patients </a:t>
            </a:r>
          </a:p>
          <a:p>
            <a:r>
              <a:rPr lang="en-US" altLang="en-US" sz="1300" dirty="0"/>
              <a:t>This is the tail end….patients last experience with the </a:t>
            </a:r>
            <a:r>
              <a:rPr lang="en-US" altLang="en-US" sz="1300" dirty="0" smtClean="0"/>
              <a:t>organization… </a:t>
            </a:r>
            <a:endParaRPr lang="en-US" altLang="en-US" sz="1300"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10</a:t>
            </a:fld>
            <a:endParaRPr lang="en-US" dirty="0"/>
          </a:p>
        </p:txBody>
      </p:sp>
    </p:spTree>
    <p:extLst>
      <p:ext uri="{BB962C8B-B14F-4D97-AF65-F5344CB8AC3E}">
        <p14:creationId xmlns="" xmlns:p14="http://schemas.microsoft.com/office/powerpoint/2010/main" val="381651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sz="1300" dirty="0"/>
              <a:t>“Bill what you do” – the process where services provided are entered into the system.</a:t>
            </a:r>
          </a:p>
        </p:txBody>
      </p:sp>
      <p:sp>
        <p:nvSpPr>
          <p:cNvPr id="4" name="Slide Number Placeholder 3"/>
          <p:cNvSpPr>
            <a:spLocks noGrp="1"/>
          </p:cNvSpPr>
          <p:nvPr>
            <p:ph type="sldNum" sz="quarter" idx="10"/>
          </p:nvPr>
        </p:nvSpPr>
        <p:spPr/>
        <p:txBody>
          <a:bodyPr/>
          <a:lstStyle/>
          <a:p>
            <a:fld id="{6981F7C6-62D4-4813-B6AD-186442ED1F17}" type="slidenum">
              <a:rPr lang="en-US" smtClean="0"/>
              <a:pPr/>
              <a:t>11</a:t>
            </a:fld>
            <a:endParaRPr lang="en-US" dirty="0"/>
          </a:p>
        </p:txBody>
      </p:sp>
    </p:spTree>
    <p:extLst>
      <p:ext uri="{BB962C8B-B14F-4D97-AF65-F5344CB8AC3E}">
        <p14:creationId xmlns="" xmlns:p14="http://schemas.microsoft.com/office/powerpoint/2010/main" val="360578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too many hands in the cookie jar?</a:t>
            </a:r>
          </a:p>
          <a:p>
            <a:endParaRPr lang="en-US" dirty="0"/>
          </a:p>
        </p:txBody>
      </p:sp>
      <p:sp>
        <p:nvSpPr>
          <p:cNvPr id="4" name="Slide Number Placeholder 3"/>
          <p:cNvSpPr>
            <a:spLocks noGrp="1"/>
          </p:cNvSpPr>
          <p:nvPr>
            <p:ph type="sldNum" sz="quarter" idx="10"/>
          </p:nvPr>
        </p:nvSpPr>
        <p:spPr/>
        <p:txBody>
          <a:bodyPr/>
          <a:lstStyle/>
          <a:p>
            <a:fld id="{6981F7C6-62D4-4813-B6AD-186442ED1F17}" type="slidenum">
              <a:rPr lang="en-US" smtClean="0"/>
              <a:pPr/>
              <a:t>13</a:t>
            </a:fld>
            <a:endParaRPr lang="en-US" dirty="0"/>
          </a:p>
        </p:txBody>
      </p:sp>
    </p:spTree>
    <p:extLst>
      <p:ext uri="{BB962C8B-B14F-4D97-AF65-F5344CB8AC3E}">
        <p14:creationId xmlns="" xmlns:p14="http://schemas.microsoft.com/office/powerpoint/2010/main" val="933801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8" name="Slide Number Placeholder 7"/>
          <p:cNvSpPr>
            <a:spLocks noGrp="1"/>
          </p:cNvSpPr>
          <p:nvPr>
            <p:ph type="sldNum" sz="quarter" idx="11"/>
          </p:nvPr>
        </p:nvSpPr>
        <p:spPr/>
        <p:txBody>
          <a:bodyPr/>
          <a:lstStyle/>
          <a:p>
            <a:fld id="{5B3C762F-BF62-49D3-8FEC-30FAD09593FB}"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D422335-780E-4FF2-8508-95E1AEBE2074}" type="datetimeFigureOut">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6448" y="6422064"/>
            <a:ext cx="762000" cy="365125"/>
          </a:xfrm>
        </p:spPr>
        <p:txBody>
          <a:bodyPr/>
          <a:lstStyle/>
          <a:p>
            <a:fld id="{5B3C762F-BF62-49D3-8FEC-30FAD09593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AD422335-780E-4FF2-8508-95E1AEBE2074}" type="datetimeFigureOut">
              <a:rPr lang="en-US" smtClean="0"/>
              <a:pPr/>
              <a:t>11/7/2016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3C762F-BF62-49D3-8FEC-30FAD09593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D422335-780E-4FF2-8508-95E1AEBE2074}" type="datetimeFigureOut">
              <a:rPr lang="en-US" smtClean="0"/>
              <a:pPr/>
              <a:t>11/7/2016</a:t>
            </a:fld>
            <a:endParaRPr lang="en-US"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B3C762F-BF62-49D3-8FEC-30FAD09593F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dirty="0"/>
              <a:t>Bridging the gap between HIM and Patient Accounts</a:t>
            </a:r>
          </a:p>
        </p:txBody>
      </p:sp>
      <p:sp>
        <p:nvSpPr>
          <p:cNvPr id="3" name="Subtitle 2"/>
          <p:cNvSpPr>
            <a:spLocks noGrp="1"/>
          </p:cNvSpPr>
          <p:nvPr>
            <p:ph type="subTitle" idx="1"/>
          </p:nvPr>
        </p:nvSpPr>
        <p:spPr/>
        <p:txBody>
          <a:bodyPr>
            <a:normAutofit fontScale="70000" lnSpcReduction="20000"/>
          </a:bodyPr>
          <a:lstStyle/>
          <a:p>
            <a:r>
              <a:rPr lang="en-US" sz="5100" dirty="0" smtClean="0"/>
              <a:t>MAPAM Fall Conference 2016</a:t>
            </a:r>
          </a:p>
          <a:p>
            <a:endParaRPr lang="en-US" dirty="0"/>
          </a:p>
          <a:p>
            <a:r>
              <a:rPr lang="en-US" dirty="0" smtClean="0"/>
              <a:t>Daniel Rossi, CCS </a:t>
            </a:r>
          </a:p>
          <a:p>
            <a:r>
              <a:rPr lang="en-US" dirty="0" smtClean="0"/>
              <a:t> HIM Director/Privacy Officer</a:t>
            </a:r>
          </a:p>
          <a:p>
            <a:r>
              <a:rPr lang="en-US" dirty="0" smtClean="0"/>
              <a:t>Harrington Hospital</a:t>
            </a:r>
          </a:p>
        </p:txBody>
      </p:sp>
    </p:spTree>
    <p:extLst>
      <p:ext uri="{BB962C8B-B14F-4D97-AF65-F5344CB8AC3E}">
        <p14:creationId xmlns="" xmlns:p14="http://schemas.microsoft.com/office/powerpoint/2010/main" val="834950259"/>
      </p:ext>
    </p:extLst>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Accounts</a:t>
            </a:r>
            <a:endParaRPr lang="en-US" dirty="0"/>
          </a:p>
        </p:txBody>
      </p:sp>
      <p:sp>
        <p:nvSpPr>
          <p:cNvPr id="3" name="Content Placeholder 2"/>
          <p:cNvSpPr>
            <a:spLocks noGrp="1"/>
          </p:cNvSpPr>
          <p:nvPr>
            <p:ph idx="1"/>
          </p:nvPr>
        </p:nvSpPr>
        <p:spPr/>
        <p:txBody>
          <a:bodyPr>
            <a:normAutofit fontScale="92500" lnSpcReduction="10000"/>
          </a:bodyPr>
          <a:lstStyle/>
          <a:p>
            <a:pPr>
              <a:lnSpc>
                <a:spcPct val="80000"/>
              </a:lnSpc>
            </a:pPr>
            <a:r>
              <a:rPr lang="en-US" altLang="en-US" sz="2000" dirty="0" smtClean="0"/>
              <a:t>Patient Accounts is the </a:t>
            </a:r>
            <a:r>
              <a:rPr lang="en-US" altLang="en-US" sz="2000" b="1" u="sng" dirty="0" smtClean="0"/>
              <a:t>“Cash machine”</a:t>
            </a:r>
            <a:r>
              <a:rPr lang="en-US" altLang="en-US" sz="2000" dirty="0" smtClean="0"/>
              <a:t>. </a:t>
            </a:r>
          </a:p>
          <a:p>
            <a:pPr>
              <a:lnSpc>
                <a:spcPct val="80000"/>
              </a:lnSpc>
            </a:pPr>
            <a:endParaRPr lang="en-US" altLang="en-US" sz="2000" dirty="0" smtClean="0"/>
          </a:p>
          <a:p>
            <a:pPr>
              <a:lnSpc>
                <a:spcPct val="80000"/>
              </a:lnSpc>
            </a:pPr>
            <a:r>
              <a:rPr lang="en-US" altLang="en-US" sz="2000" dirty="0" smtClean="0"/>
              <a:t>The important functions and information gathered in PA include:</a:t>
            </a:r>
          </a:p>
          <a:p>
            <a:pPr lvl="1">
              <a:lnSpc>
                <a:spcPct val="80000"/>
              </a:lnSpc>
            </a:pPr>
            <a:r>
              <a:rPr lang="en-US" altLang="en-US" sz="2000" dirty="0" smtClean="0"/>
              <a:t>Billing</a:t>
            </a:r>
          </a:p>
          <a:p>
            <a:pPr lvl="1">
              <a:lnSpc>
                <a:spcPct val="80000"/>
              </a:lnSpc>
            </a:pPr>
            <a:r>
              <a:rPr lang="en-US" altLang="en-US" sz="2000" dirty="0" smtClean="0"/>
              <a:t>Overseeing Claims Edits to ensure “Clean Claim Submissions”</a:t>
            </a:r>
          </a:p>
          <a:p>
            <a:pPr lvl="1">
              <a:lnSpc>
                <a:spcPct val="80000"/>
              </a:lnSpc>
            </a:pPr>
            <a:r>
              <a:rPr lang="en-US" altLang="en-US" sz="2000" dirty="0" smtClean="0"/>
              <a:t>Employing tools to ensure accuracy in charge capture</a:t>
            </a:r>
          </a:p>
          <a:p>
            <a:pPr lvl="1">
              <a:lnSpc>
                <a:spcPct val="80000"/>
              </a:lnSpc>
            </a:pPr>
            <a:r>
              <a:rPr lang="en-US" altLang="en-US" sz="2000" dirty="0" smtClean="0"/>
              <a:t>Follow-Up with Insurance companies</a:t>
            </a:r>
          </a:p>
          <a:p>
            <a:pPr lvl="2">
              <a:lnSpc>
                <a:spcPct val="80000"/>
              </a:lnSpc>
            </a:pPr>
            <a:r>
              <a:rPr lang="en-US" altLang="en-US" sz="2000" dirty="0" smtClean="0"/>
              <a:t>Appeals</a:t>
            </a:r>
          </a:p>
          <a:p>
            <a:pPr lvl="2">
              <a:lnSpc>
                <a:spcPct val="80000"/>
              </a:lnSpc>
            </a:pPr>
            <a:r>
              <a:rPr lang="en-US" altLang="en-US" sz="2000" dirty="0" smtClean="0"/>
              <a:t>Denials</a:t>
            </a:r>
          </a:p>
          <a:p>
            <a:pPr lvl="2">
              <a:lnSpc>
                <a:spcPct val="80000"/>
              </a:lnSpc>
            </a:pPr>
            <a:r>
              <a:rPr lang="en-US" altLang="en-US" sz="2000" dirty="0" smtClean="0"/>
              <a:t>Un-paid Claims</a:t>
            </a:r>
          </a:p>
          <a:p>
            <a:pPr lvl="1">
              <a:lnSpc>
                <a:spcPct val="80000"/>
              </a:lnSpc>
            </a:pPr>
            <a:r>
              <a:rPr lang="en-US" altLang="en-US" sz="2000" dirty="0" smtClean="0"/>
              <a:t>Collections</a:t>
            </a:r>
          </a:p>
          <a:p>
            <a:pPr lvl="1">
              <a:lnSpc>
                <a:spcPct val="80000"/>
              </a:lnSpc>
            </a:pPr>
            <a:r>
              <a:rPr lang="en-US" altLang="en-US" sz="2000" dirty="0" smtClean="0"/>
              <a:t>Cash Posting</a:t>
            </a:r>
          </a:p>
          <a:p>
            <a:pPr lvl="1">
              <a:lnSpc>
                <a:spcPct val="80000"/>
              </a:lnSpc>
            </a:pPr>
            <a:r>
              <a:rPr lang="en-US" altLang="en-US" sz="2000" dirty="0" smtClean="0"/>
              <a:t>Subject Matter Experts</a:t>
            </a:r>
          </a:p>
          <a:p>
            <a:pPr lvl="2">
              <a:lnSpc>
                <a:spcPct val="80000"/>
              </a:lnSpc>
            </a:pPr>
            <a:r>
              <a:rPr lang="en-US" altLang="en-US" sz="2000" dirty="0" smtClean="0"/>
              <a:t>Government Billing</a:t>
            </a:r>
          </a:p>
          <a:p>
            <a:pPr lvl="2">
              <a:lnSpc>
                <a:spcPct val="80000"/>
              </a:lnSpc>
            </a:pPr>
            <a:r>
              <a:rPr lang="en-US" altLang="en-US" sz="2000" dirty="0" smtClean="0"/>
              <a:t>Commercial and Managed Care Billing</a:t>
            </a:r>
            <a:endParaRPr lang="en-US" dirty="0"/>
          </a:p>
        </p:txBody>
      </p:sp>
    </p:spTree>
    <p:extLst>
      <p:ext uri="{BB962C8B-B14F-4D97-AF65-F5344CB8AC3E}">
        <p14:creationId xmlns="" xmlns:p14="http://schemas.microsoft.com/office/powerpoint/2010/main" val="2529987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Charge Master</a:t>
            </a:r>
            <a:endParaRPr lang="en-US" dirty="0"/>
          </a:p>
        </p:txBody>
      </p:sp>
      <p:sp>
        <p:nvSpPr>
          <p:cNvPr id="3" name="Content Placeholder 2"/>
          <p:cNvSpPr>
            <a:spLocks noGrp="1"/>
          </p:cNvSpPr>
          <p:nvPr>
            <p:ph idx="1"/>
          </p:nvPr>
        </p:nvSpPr>
        <p:spPr/>
        <p:txBody>
          <a:bodyPr>
            <a:normAutofit lnSpcReduction="10000"/>
          </a:bodyPr>
          <a:lstStyle/>
          <a:p>
            <a:pPr>
              <a:lnSpc>
                <a:spcPct val="80000"/>
              </a:lnSpc>
            </a:pPr>
            <a:r>
              <a:rPr kumimoji="1" lang="en-US" altLang="en-US" sz="2400" dirty="0" smtClean="0"/>
              <a:t>The Charge Master is a critical component to billing compliance and charge capture and is often considered the "life blood" to a Hospital's Revenue Cycle by touching almost every department within the facility. </a:t>
            </a:r>
          </a:p>
          <a:p>
            <a:pPr marL="0" indent="0">
              <a:lnSpc>
                <a:spcPct val="80000"/>
              </a:lnSpc>
              <a:buNone/>
            </a:pPr>
            <a:endParaRPr kumimoji="1" lang="en-US" altLang="en-US" sz="2400" dirty="0" smtClean="0"/>
          </a:p>
          <a:p>
            <a:pPr lvl="1">
              <a:lnSpc>
                <a:spcPct val="80000"/>
              </a:lnSpc>
            </a:pPr>
            <a:r>
              <a:rPr kumimoji="1" lang="en-US" altLang="en-US" sz="2400" dirty="0" smtClean="0"/>
              <a:t>Standardization of charge master </a:t>
            </a:r>
          </a:p>
          <a:p>
            <a:pPr lvl="1">
              <a:lnSpc>
                <a:spcPct val="80000"/>
              </a:lnSpc>
            </a:pPr>
            <a:r>
              <a:rPr kumimoji="1" lang="en-US" altLang="en-US" sz="2400" dirty="0" smtClean="0"/>
              <a:t>Department level review of all processes and charges with management staff to ensure all billable charges are represented on the CDM </a:t>
            </a:r>
          </a:p>
          <a:p>
            <a:pPr lvl="1">
              <a:lnSpc>
                <a:spcPct val="80000"/>
              </a:lnSpc>
            </a:pPr>
            <a:r>
              <a:rPr kumimoji="1" lang="en-US" altLang="en-US" sz="2400" dirty="0" smtClean="0"/>
              <a:t>CDM reviews and updates to ensure compliance for all payers </a:t>
            </a:r>
          </a:p>
          <a:p>
            <a:pPr lvl="1">
              <a:lnSpc>
                <a:spcPct val="80000"/>
              </a:lnSpc>
            </a:pPr>
            <a:r>
              <a:rPr kumimoji="1" lang="en-US" altLang="en-US" sz="2400" dirty="0" smtClean="0"/>
              <a:t>Maintenance strategies, controls and tools for maintaining an accurate and compliant CDM </a:t>
            </a:r>
          </a:p>
          <a:p>
            <a:pPr marL="457200" lvl="1" indent="0">
              <a:lnSpc>
                <a:spcPct val="80000"/>
              </a:lnSpc>
              <a:buNone/>
            </a:pPr>
            <a:endParaRPr lang="en-US" altLang="en-US" sz="2400" dirty="0" smtClean="0"/>
          </a:p>
          <a:p>
            <a:endParaRPr lang="en-US" dirty="0"/>
          </a:p>
        </p:txBody>
      </p:sp>
    </p:spTree>
    <p:extLst>
      <p:ext uri="{BB962C8B-B14F-4D97-AF65-F5344CB8AC3E}">
        <p14:creationId xmlns="" xmlns:p14="http://schemas.microsoft.com/office/powerpoint/2010/main" val="1443161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remember…</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Users have different </a:t>
            </a:r>
            <a:r>
              <a:rPr lang="en-US" dirty="0"/>
              <a:t>system access and Knowledge.</a:t>
            </a:r>
          </a:p>
          <a:p>
            <a:pPr marL="0" indent="0">
              <a:buNone/>
            </a:pPr>
            <a:endParaRPr lang="en-US" dirty="0"/>
          </a:p>
          <a:p>
            <a:pPr marL="0" indent="0">
              <a:buNone/>
            </a:pPr>
            <a:r>
              <a:rPr lang="en-US" dirty="0" smtClean="0"/>
              <a:t>Departments may have a different level </a:t>
            </a:r>
            <a:r>
              <a:rPr lang="en-US" dirty="0"/>
              <a:t>of system integration and workflows.</a:t>
            </a:r>
          </a:p>
          <a:p>
            <a:pPr marL="0" indent="0">
              <a:buNone/>
            </a:pPr>
            <a:endParaRPr lang="en-US" dirty="0"/>
          </a:p>
          <a:p>
            <a:pPr marL="0" indent="0">
              <a:buNone/>
            </a:pPr>
            <a:r>
              <a:rPr lang="en-US" b="1" u="sng" dirty="0" smtClean="0"/>
              <a:t>We </a:t>
            </a:r>
            <a:r>
              <a:rPr lang="en-US" b="1" u="sng" dirty="0"/>
              <a:t>all </a:t>
            </a:r>
            <a:r>
              <a:rPr lang="en-US" b="1" u="sng" dirty="0" smtClean="0"/>
              <a:t>“speak” </a:t>
            </a:r>
            <a:r>
              <a:rPr lang="en-US" b="1" u="sng" dirty="0"/>
              <a:t>a </a:t>
            </a:r>
            <a:r>
              <a:rPr lang="en-US" b="1" u="sng" dirty="0" smtClean="0"/>
              <a:t>different language</a:t>
            </a:r>
            <a:endParaRPr lang="en-US" b="1" u="sng" dirty="0"/>
          </a:p>
          <a:p>
            <a:r>
              <a:rPr lang="en-US" dirty="0" smtClean="0"/>
              <a:t>DNFB</a:t>
            </a:r>
            <a:r>
              <a:rPr lang="en-US" dirty="0"/>
              <a:t>, claim is in suspense, …was RTP’d…</a:t>
            </a:r>
          </a:p>
          <a:p>
            <a:r>
              <a:rPr lang="en-US" dirty="0" smtClean="0"/>
              <a:t>CC</a:t>
            </a:r>
            <a:r>
              <a:rPr lang="en-US" dirty="0"/>
              <a:t>, MCC, Clinical terms	</a:t>
            </a:r>
          </a:p>
          <a:p>
            <a:r>
              <a:rPr lang="en-US" dirty="0" smtClean="0"/>
              <a:t>CPT </a:t>
            </a:r>
            <a:r>
              <a:rPr lang="en-US" dirty="0"/>
              <a:t>vs system mnemonics vs </a:t>
            </a:r>
            <a:r>
              <a:rPr lang="en-US" dirty="0" smtClean="0"/>
              <a:t>charge master</a:t>
            </a:r>
            <a:endParaRPr lang="en-US" dirty="0"/>
          </a:p>
          <a:p>
            <a:pPr marL="0" indent="0">
              <a:spcBef>
                <a:spcPts val="0"/>
              </a:spcBef>
              <a:buNone/>
              <a:defRPr/>
            </a:pPr>
            <a:endParaRPr lang="en-US" dirty="0"/>
          </a:p>
          <a:p>
            <a:endParaRPr lang="en-US" dirty="0"/>
          </a:p>
          <a:p>
            <a:endParaRPr lang="en-US" dirty="0"/>
          </a:p>
        </p:txBody>
      </p:sp>
    </p:spTree>
    <p:extLst>
      <p:ext uri="{BB962C8B-B14F-4D97-AF65-F5344CB8AC3E}">
        <p14:creationId xmlns="" xmlns:p14="http://schemas.microsoft.com/office/powerpoint/2010/main" val="4080495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a team approach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Start with a few team members from the Patient accounts and HIM supervisory team.</a:t>
            </a:r>
          </a:p>
          <a:p>
            <a:endParaRPr lang="en-US" dirty="0" smtClean="0"/>
          </a:p>
          <a:p>
            <a:r>
              <a:rPr lang="en-US" dirty="0" smtClean="0"/>
              <a:t>Learn from each other.  You will be surprised at how much the team will come together.</a:t>
            </a:r>
          </a:p>
          <a:p>
            <a:endParaRPr lang="en-US" dirty="0" smtClean="0"/>
          </a:p>
          <a:p>
            <a:r>
              <a:rPr lang="en-US" dirty="0"/>
              <a:t>Invite team members from specific </a:t>
            </a:r>
            <a:r>
              <a:rPr lang="en-US" dirty="0" smtClean="0"/>
              <a:t>departments if needed for assistance.</a:t>
            </a:r>
          </a:p>
          <a:p>
            <a:pPr lvl="1"/>
            <a:r>
              <a:rPr lang="en-US" dirty="0" smtClean="0"/>
              <a:t>Front line users know the systems</a:t>
            </a:r>
          </a:p>
          <a:p>
            <a:endParaRPr lang="en-US" dirty="0" smtClean="0"/>
          </a:p>
        </p:txBody>
      </p:sp>
    </p:spTree>
    <p:extLst>
      <p:ext uri="{BB962C8B-B14F-4D97-AF65-F5344CB8AC3E}">
        <p14:creationId xmlns="" xmlns:p14="http://schemas.microsoft.com/office/powerpoint/2010/main" val="1590097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 a team approach</a:t>
            </a:r>
            <a:endParaRPr lang="en-US" dirty="0"/>
          </a:p>
        </p:txBody>
      </p:sp>
      <p:sp>
        <p:nvSpPr>
          <p:cNvPr id="3" name="Content Placeholder 2"/>
          <p:cNvSpPr>
            <a:spLocks noGrp="1"/>
          </p:cNvSpPr>
          <p:nvPr>
            <p:ph idx="1"/>
          </p:nvPr>
        </p:nvSpPr>
        <p:spPr/>
        <p:txBody>
          <a:bodyPr>
            <a:normAutofit lnSpcReduction="10000"/>
          </a:bodyPr>
          <a:lstStyle/>
          <a:p>
            <a:r>
              <a:rPr lang="en-US" dirty="0"/>
              <a:t>This is a work group…not a therapy session</a:t>
            </a:r>
            <a:r>
              <a:rPr lang="en-US" dirty="0" smtClean="0"/>
              <a:t>!</a:t>
            </a:r>
          </a:p>
          <a:p>
            <a:r>
              <a:rPr lang="en-US" dirty="0" smtClean="0"/>
              <a:t>Set expectations</a:t>
            </a:r>
          </a:p>
          <a:p>
            <a:pPr lvl="1"/>
            <a:r>
              <a:rPr lang="en-US" dirty="0" smtClean="0"/>
              <a:t>Non accusatory environment</a:t>
            </a:r>
          </a:p>
          <a:p>
            <a:pPr lvl="1"/>
            <a:r>
              <a:rPr lang="en-US" dirty="0" smtClean="0"/>
              <a:t>Teamwork is vital</a:t>
            </a:r>
          </a:p>
          <a:p>
            <a:pPr lvl="1"/>
            <a:r>
              <a:rPr lang="en-US" dirty="0" smtClean="0"/>
              <a:t>Resolution and results are tracked</a:t>
            </a:r>
          </a:p>
          <a:p>
            <a:pPr lvl="1"/>
            <a:r>
              <a:rPr lang="en-US" dirty="0" smtClean="0"/>
              <a:t>Report results and barriers to obtaining results</a:t>
            </a:r>
          </a:p>
          <a:p>
            <a:r>
              <a:rPr lang="en-US" dirty="0" smtClean="0"/>
              <a:t>Use the system to walkthrough an issue</a:t>
            </a:r>
          </a:p>
          <a:p>
            <a:pPr lvl="1"/>
            <a:r>
              <a:rPr lang="en-US" dirty="0" smtClean="0"/>
              <a:t>Light bulb moments!</a:t>
            </a:r>
          </a:p>
          <a:p>
            <a:pPr marL="57150" indent="0">
              <a:buNone/>
            </a:pPr>
            <a:endParaRPr lang="en-US" dirty="0" smtClean="0"/>
          </a:p>
        </p:txBody>
      </p:sp>
    </p:spTree>
    <p:extLst>
      <p:ext uri="{BB962C8B-B14F-4D97-AF65-F5344CB8AC3E}">
        <p14:creationId xmlns="" xmlns:p14="http://schemas.microsoft.com/office/powerpoint/2010/main" val="147811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Denials</a:t>
            </a:r>
            <a:endParaRPr lang="en-US" dirty="0"/>
          </a:p>
        </p:txBody>
      </p:sp>
      <p:sp>
        <p:nvSpPr>
          <p:cNvPr id="3" name="Content Placeholder 2"/>
          <p:cNvSpPr>
            <a:spLocks noGrp="1"/>
          </p:cNvSpPr>
          <p:nvPr>
            <p:ph idx="1"/>
          </p:nvPr>
        </p:nvSpPr>
        <p:spPr/>
        <p:txBody>
          <a:bodyPr/>
          <a:lstStyle/>
          <a:p>
            <a:r>
              <a:rPr lang="en-US" dirty="0" smtClean="0"/>
              <a:t>Medical Necessity</a:t>
            </a:r>
          </a:p>
          <a:p>
            <a:r>
              <a:rPr lang="en-US" dirty="0" smtClean="0"/>
              <a:t>Modifiers</a:t>
            </a:r>
          </a:p>
          <a:p>
            <a:r>
              <a:rPr lang="en-US" dirty="0" smtClean="0"/>
              <a:t>Units of service</a:t>
            </a:r>
          </a:p>
          <a:p>
            <a:r>
              <a:rPr lang="en-US" dirty="0" smtClean="0"/>
              <a:t>Missing codes</a:t>
            </a:r>
          </a:p>
          <a:p>
            <a:r>
              <a:rPr lang="en-US" dirty="0" smtClean="0"/>
              <a:t>Mismatch on authorized codes</a:t>
            </a:r>
          </a:p>
          <a:p>
            <a:r>
              <a:rPr lang="en-US" dirty="0" smtClean="0"/>
              <a:t>Post payment audit findings</a:t>
            </a:r>
          </a:p>
          <a:p>
            <a:r>
              <a:rPr lang="en-US" dirty="0" smtClean="0"/>
              <a:t>Payer specific codes required</a:t>
            </a:r>
          </a:p>
        </p:txBody>
      </p:sp>
    </p:spTree>
    <p:extLst>
      <p:ext uri="{BB962C8B-B14F-4D97-AF65-F5344CB8AC3E}">
        <p14:creationId xmlns="" xmlns:p14="http://schemas.microsoft.com/office/powerpoint/2010/main" val="2041161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Considerations</a:t>
            </a:r>
            <a:endParaRPr lang="en-US" dirty="0"/>
          </a:p>
        </p:txBody>
      </p:sp>
      <p:sp>
        <p:nvSpPr>
          <p:cNvPr id="3" name="Content Placeholder 2"/>
          <p:cNvSpPr>
            <a:spLocks noGrp="1"/>
          </p:cNvSpPr>
          <p:nvPr>
            <p:ph idx="1"/>
          </p:nvPr>
        </p:nvSpPr>
        <p:spPr/>
        <p:txBody>
          <a:bodyPr/>
          <a:lstStyle/>
          <a:p>
            <a:r>
              <a:rPr lang="en-US" altLang="en-US" dirty="0"/>
              <a:t>Are charges automatically entered from system or manually input from a charge master? </a:t>
            </a:r>
          </a:p>
          <a:p>
            <a:pPr lvl="1"/>
            <a:r>
              <a:rPr lang="en-US" dirty="0" smtClean="0"/>
              <a:t>Learn how the charge was generated.</a:t>
            </a:r>
          </a:p>
          <a:p>
            <a:pPr lvl="2"/>
            <a:r>
              <a:rPr lang="en-US" dirty="0" smtClean="0"/>
              <a:t>From EMR documentation being completed?</a:t>
            </a:r>
          </a:p>
          <a:p>
            <a:pPr lvl="2"/>
            <a:r>
              <a:rPr lang="en-US" dirty="0" smtClean="0"/>
              <a:t>From an order being completed by someone?</a:t>
            </a:r>
          </a:p>
          <a:p>
            <a:pPr lvl="2"/>
            <a:r>
              <a:rPr lang="en-US" dirty="0" smtClean="0"/>
              <a:t>Mapped through a scheduling system?</a:t>
            </a:r>
          </a:p>
          <a:p>
            <a:pPr lvl="2"/>
            <a:r>
              <a:rPr lang="en-US" dirty="0" smtClean="0"/>
              <a:t>Keyed by a user? </a:t>
            </a:r>
          </a:p>
        </p:txBody>
      </p:sp>
    </p:spTree>
    <p:extLst>
      <p:ext uri="{BB962C8B-B14F-4D97-AF65-F5344CB8AC3E}">
        <p14:creationId xmlns="" xmlns:p14="http://schemas.microsoft.com/office/powerpoint/2010/main" val="4256982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a:t>
            </a:r>
            <a:endParaRPr lang="en-US" dirty="0"/>
          </a:p>
        </p:txBody>
      </p:sp>
      <p:sp>
        <p:nvSpPr>
          <p:cNvPr id="3" name="Content Placeholder 2"/>
          <p:cNvSpPr>
            <a:spLocks noGrp="1"/>
          </p:cNvSpPr>
          <p:nvPr>
            <p:ph idx="1"/>
          </p:nvPr>
        </p:nvSpPr>
        <p:spPr/>
        <p:txBody>
          <a:bodyPr>
            <a:normAutofit/>
          </a:bodyPr>
          <a:lstStyle/>
          <a:p>
            <a:r>
              <a:rPr lang="en-US" altLang="en-US" dirty="0"/>
              <a:t>Are manual </a:t>
            </a:r>
            <a:r>
              <a:rPr lang="en-US" altLang="en-US" dirty="0" smtClean="0"/>
              <a:t>charges </a:t>
            </a:r>
            <a:r>
              <a:rPr lang="en-US" altLang="en-US" dirty="0"/>
              <a:t>entered timely for prompt payment</a:t>
            </a:r>
            <a:r>
              <a:rPr lang="en-US" altLang="en-US" dirty="0" smtClean="0"/>
              <a:t>?</a:t>
            </a:r>
          </a:p>
          <a:p>
            <a:pPr lvl="1"/>
            <a:r>
              <a:rPr lang="en-US" altLang="en-US" dirty="0" smtClean="0"/>
              <a:t>Should be within 24 hours.</a:t>
            </a:r>
          </a:p>
          <a:p>
            <a:pPr lvl="1"/>
            <a:r>
              <a:rPr lang="en-US" altLang="en-US" dirty="0" smtClean="0"/>
              <a:t>Is there backup to the person that does this?</a:t>
            </a:r>
          </a:p>
          <a:p>
            <a:pPr lvl="1"/>
            <a:r>
              <a:rPr lang="en-US" altLang="en-US" dirty="0" smtClean="0"/>
              <a:t>Why are they not automated?</a:t>
            </a:r>
          </a:p>
          <a:p>
            <a:pPr lvl="2"/>
            <a:r>
              <a:rPr lang="en-US" altLang="en-US" dirty="0" smtClean="0"/>
              <a:t>Don’t know it is an option?</a:t>
            </a:r>
          </a:p>
          <a:p>
            <a:pPr lvl="2"/>
            <a:r>
              <a:rPr lang="en-US" altLang="en-US" dirty="0" smtClean="0"/>
              <a:t>Don’t trust systems?</a:t>
            </a:r>
          </a:p>
        </p:txBody>
      </p:sp>
    </p:spTree>
    <p:extLst>
      <p:ext uri="{BB962C8B-B14F-4D97-AF65-F5344CB8AC3E}">
        <p14:creationId xmlns="" xmlns:p14="http://schemas.microsoft.com/office/powerpoint/2010/main" val="1052549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a:t>
            </a:r>
            <a:endParaRPr lang="en-US" dirty="0"/>
          </a:p>
        </p:txBody>
      </p:sp>
      <p:sp>
        <p:nvSpPr>
          <p:cNvPr id="3" name="Content Placeholder 2"/>
          <p:cNvSpPr>
            <a:spLocks noGrp="1"/>
          </p:cNvSpPr>
          <p:nvPr>
            <p:ph idx="1"/>
          </p:nvPr>
        </p:nvSpPr>
        <p:spPr/>
        <p:txBody>
          <a:bodyPr/>
          <a:lstStyle/>
          <a:p>
            <a:r>
              <a:rPr lang="en-US" altLang="en-US" dirty="0"/>
              <a:t>Is reconciliation performed to ensure all charges are entered and entered accurately?</a:t>
            </a:r>
          </a:p>
          <a:p>
            <a:pPr lvl="1"/>
            <a:r>
              <a:rPr lang="en-US" dirty="0"/>
              <a:t>Should occur </a:t>
            </a:r>
            <a:r>
              <a:rPr lang="en-US" dirty="0" smtClean="0"/>
              <a:t>daily.</a:t>
            </a:r>
            <a:endParaRPr lang="en-US" dirty="0"/>
          </a:p>
          <a:p>
            <a:pPr lvl="1"/>
            <a:r>
              <a:rPr lang="en-US" altLang="en-US" dirty="0"/>
              <a:t>Are both automated and manual entry occurring</a:t>
            </a:r>
            <a:r>
              <a:rPr lang="en-US" altLang="en-US" dirty="0" smtClean="0"/>
              <a:t>?</a:t>
            </a:r>
          </a:p>
          <a:p>
            <a:pPr lvl="1"/>
            <a:r>
              <a:rPr lang="en-US" altLang="en-US" dirty="0" smtClean="0"/>
              <a:t>What about errors of omission?</a:t>
            </a:r>
          </a:p>
          <a:p>
            <a:pPr lvl="1"/>
            <a:endParaRPr lang="en-US" altLang="en-US" dirty="0" smtClean="0"/>
          </a:p>
          <a:p>
            <a:pPr marL="457200" lvl="1" indent="0">
              <a:buNone/>
            </a:pPr>
            <a:endParaRPr lang="en-US" altLang="en-US" dirty="0"/>
          </a:p>
          <a:p>
            <a:endParaRPr lang="en-US" dirty="0"/>
          </a:p>
        </p:txBody>
      </p:sp>
    </p:spTree>
    <p:extLst>
      <p:ext uri="{BB962C8B-B14F-4D97-AF65-F5344CB8AC3E}">
        <p14:creationId xmlns="" xmlns:p14="http://schemas.microsoft.com/office/powerpoint/2010/main" val="6199947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Considerations</a:t>
            </a:r>
            <a:endParaRPr lang="en-US" dirty="0"/>
          </a:p>
        </p:txBody>
      </p:sp>
      <p:sp>
        <p:nvSpPr>
          <p:cNvPr id="3" name="Content Placeholder 2"/>
          <p:cNvSpPr>
            <a:spLocks noGrp="1"/>
          </p:cNvSpPr>
          <p:nvPr>
            <p:ph idx="1"/>
          </p:nvPr>
        </p:nvSpPr>
        <p:spPr/>
        <p:txBody>
          <a:bodyPr/>
          <a:lstStyle/>
          <a:p>
            <a:pPr marL="514350" indent="-457200">
              <a:lnSpc>
                <a:spcPct val="90000"/>
              </a:lnSpc>
            </a:pPr>
            <a:r>
              <a:rPr lang="en-US" altLang="en-US" dirty="0"/>
              <a:t>Are </a:t>
            </a:r>
            <a:r>
              <a:rPr lang="en-US" altLang="en-US" dirty="0" smtClean="0"/>
              <a:t>problems/denials </a:t>
            </a:r>
            <a:r>
              <a:rPr lang="en-US" altLang="en-US" dirty="0"/>
              <a:t>sent to departments to work for processing or </a:t>
            </a:r>
            <a:r>
              <a:rPr lang="en-US" altLang="en-US" dirty="0" smtClean="0"/>
              <a:t>corrections?</a:t>
            </a:r>
          </a:p>
          <a:p>
            <a:pPr marL="914400" lvl="1" indent="-457200">
              <a:lnSpc>
                <a:spcPct val="90000"/>
              </a:lnSpc>
            </a:pPr>
            <a:r>
              <a:rPr lang="en-US" dirty="0"/>
              <a:t>There are multiple departments and sites.  </a:t>
            </a:r>
            <a:r>
              <a:rPr lang="en-US" dirty="0" smtClean="0"/>
              <a:t>Who </a:t>
            </a:r>
            <a:r>
              <a:rPr lang="en-US" dirty="0"/>
              <a:t>is responsible</a:t>
            </a:r>
            <a:r>
              <a:rPr lang="en-US" dirty="0" smtClean="0"/>
              <a:t>?</a:t>
            </a:r>
          </a:p>
          <a:p>
            <a:pPr marL="914400" lvl="1" indent="-457200">
              <a:lnSpc>
                <a:spcPct val="90000"/>
              </a:lnSpc>
            </a:pPr>
            <a:r>
              <a:rPr lang="en-US" dirty="0" smtClean="0"/>
              <a:t>What is the expectation for a response?</a:t>
            </a:r>
          </a:p>
          <a:p>
            <a:pPr marL="914400" lvl="1" indent="-457200">
              <a:lnSpc>
                <a:spcPct val="90000"/>
              </a:lnSpc>
            </a:pPr>
            <a:r>
              <a:rPr lang="en-US" dirty="0" smtClean="0"/>
              <a:t>Does the department understand what you are asking them or even what the problem is?</a:t>
            </a:r>
          </a:p>
          <a:p>
            <a:pPr marL="914400" lvl="1" indent="-457200">
              <a:lnSpc>
                <a:spcPct val="90000"/>
              </a:lnSpc>
            </a:pPr>
            <a:endParaRPr lang="en-US" dirty="0"/>
          </a:p>
          <a:p>
            <a:pPr marL="914400" lvl="1" indent="-457200">
              <a:lnSpc>
                <a:spcPct val="90000"/>
              </a:lnSpc>
            </a:pPr>
            <a:endParaRPr lang="en-US" altLang="en-US" dirty="0" smtClean="0"/>
          </a:p>
          <a:p>
            <a:pPr marL="57150" indent="0">
              <a:lnSpc>
                <a:spcPct val="90000"/>
              </a:lnSpc>
              <a:buNone/>
            </a:pPr>
            <a:endParaRPr lang="en-US" altLang="en-US" dirty="0"/>
          </a:p>
        </p:txBody>
      </p:sp>
    </p:spTree>
    <p:extLst>
      <p:ext uri="{BB962C8B-B14F-4D97-AF65-F5344CB8AC3E}">
        <p14:creationId xmlns="" xmlns:p14="http://schemas.microsoft.com/office/powerpoint/2010/main" val="27524228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533400"/>
            <a:ext cx="7010400" cy="5262979"/>
          </a:xfrm>
          <a:prstGeom prst="rect">
            <a:avLst/>
          </a:prstGeom>
        </p:spPr>
        <p:txBody>
          <a:bodyPr wrap="square">
            <a:spAutoFit/>
          </a:bodyPr>
          <a:lstStyle/>
          <a:p>
            <a:r>
              <a:rPr lang="en-US" sz="2800" dirty="0"/>
              <a:t>With the ever changing payment policies, coding guidelines, and growth of electronic medical record and charging systems in use today, there can develop a gap between HIM and Patient accounts understanding of their role in the revenue cycle. </a:t>
            </a:r>
            <a:endParaRPr lang="en-US" sz="2800" dirty="0" smtClean="0"/>
          </a:p>
          <a:p>
            <a:endParaRPr lang="en-US" sz="2800" dirty="0"/>
          </a:p>
          <a:p>
            <a:r>
              <a:rPr lang="en-US" sz="2800" dirty="0" smtClean="0"/>
              <a:t>This </a:t>
            </a:r>
            <a:r>
              <a:rPr lang="en-US" sz="2800" dirty="0"/>
              <a:t>presentation will show how with open communication and collaboration, the two departments can effectively and efficiently close that gap to protect current revenue and even identify lost revenue opportunities</a:t>
            </a:r>
            <a:r>
              <a:rPr lang="en-US" sz="2800" dirty="0" smtClean="0"/>
              <a:t>.</a:t>
            </a:r>
            <a:endParaRPr lang="en-US" sz="2800" dirty="0"/>
          </a:p>
        </p:txBody>
      </p:sp>
    </p:spTree>
    <p:extLst>
      <p:ext uri="{BB962C8B-B14F-4D97-AF65-F5344CB8AC3E}">
        <p14:creationId xmlns="" xmlns:p14="http://schemas.microsoft.com/office/powerpoint/2010/main" val="17266000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Daily process</a:t>
            </a:r>
            <a:endParaRPr lang="en-US" dirty="0"/>
          </a:p>
        </p:txBody>
      </p:sp>
      <p:sp>
        <p:nvSpPr>
          <p:cNvPr id="3" name="Content Placeholder 2"/>
          <p:cNvSpPr>
            <a:spLocks noGrp="1"/>
          </p:cNvSpPr>
          <p:nvPr>
            <p:ph idx="1"/>
          </p:nvPr>
        </p:nvSpPr>
        <p:spPr/>
        <p:txBody>
          <a:bodyPr>
            <a:normAutofit/>
          </a:bodyPr>
          <a:lstStyle/>
          <a:p>
            <a:r>
              <a:rPr lang="en-US" dirty="0" smtClean="0"/>
              <a:t>Set up department liaisons</a:t>
            </a:r>
          </a:p>
          <a:p>
            <a:pPr lvl="1"/>
            <a:r>
              <a:rPr lang="en-US" dirty="0" smtClean="0"/>
              <a:t>Identify a main contact person to contact.</a:t>
            </a:r>
          </a:p>
          <a:p>
            <a:pPr lvl="1"/>
            <a:r>
              <a:rPr lang="en-US" dirty="0" smtClean="0"/>
              <a:t>Filter daily items through this person</a:t>
            </a:r>
          </a:p>
          <a:p>
            <a:pPr lvl="2"/>
            <a:r>
              <a:rPr lang="en-US" dirty="0" smtClean="0"/>
              <a:t>Sets up accountability</a:t>
            </a:r>
          </a:p>
          <a:p>
            <a:pPr lvl="2"/>
            <a:r>
              <a:rPr lang="en-US" dirty="0" smtClean="0"/>
              <a:t>Allows for Quick responses</a:t>
            </a:r>
          </a:p>
          <a:p>
            <a:pPr lvl="2"/>
            <a:r>
              <a:rPr lang="en-US" dirty="0" smtClean="0"/>
              <a:t>Rapid identification of potential larger issues</a:t>
            </a:r>
          </a:p>
          <a:p>
            <a:pPr lvl="2"/>
            <a:r>
              <a:rPr lang="en-US" dirty="0" smtClean="0"/>
              <a:t>Develop a relationship and will work together</a:t>
            </a:r>
          </a:p>
          <a:p>
            <a:pPr lvl="1"/>
            <a:r>
              <a:rPr lang="en-US" dirty="0" smtClean="0"/>
              <a:t>Teach </a:t>
            </a:r>
            <a:r>
              <a:rPr lang="en-US" dirty="0"/>
              <a:t>each other </a:t>
            </a:r>
            <a:r>
              <a:rPr lang="en-US" dirty="0" smtClean="0"/>
              <a:t>what caused the issue and why…and what needs to be done to resolve the problem.</a:t>
            </a:r>
            <a:endParaRPr lang="en-US" dirty="0"/>
          </a:p>
          <a:p>
            <a:pPr lvl="1"/>
            <a:endParaRPr lang="en-US" dirty="0" smtClean="0"/>
          </a:p>
          <a:p>
            <a:pPr lvl="1"/>
            <a:endParaRPr lang="en-US" dirty="0"/>
          </a:p>
        </p:txBody>
      </p:sp>
    </p:spTree>
    <p:extLst>
      <p:ext uri="{BB962C8B-B14F-4D97-AF65-F5344CB8AC3E}">
        <p14:creationId xmlns="" xmlns:p14="http://schemas.microsoft.com/office/powerpoint/2010/main" val="16528065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DNFB</a:t>
            </a:r>
            <a:endParaRPr lang="en-US" dirty="0"/>
          </a:p>
        </p:txBody>
      </p:sp>
      <p:sp>
        <p:nvSpPr>
          <p:cNvPr id="3" name="Content Placeholder 2"/>
          <p:cNvSpPr>
            <a:spLocks noGrp="1"/>
          </p:cNvSpPr>
          <p:nvPr>
            <p:ph idx="1"/>
          </p:nvPr>
        </p:nvSpPr>
        <p:spPr/>
        <p:txBody>
          <a:bodyPr/>
          <a:lstStyle/>
          <a:p>
            <a:r>
              <a:rPr lang="en-US" dirty="0" smtClean="0"/>
              <a:t>Use the same approach!</a:t>
            </a:r>
          </a:p>
          <a:p>
            <a:pPr lvl="1"/>
            <a:r>
              <a:rPr lang="en-US" dirty="0" smtClean="0"/>
              <a:t>Identify and prevent up front</a:t>
            </a:r>
          </a:p>
          <a:p>
            <a:pPr lvl="1"/>
            <a:r>
              <a:rPr lang="en-US" dirty="0" smtClean="0"/>
              <a:t>Build edits “claim holds”</a:t>
            </a:r>
          </a:p>
          <a:p>
            <a:pPr lvl="1"/>
            <a:r>
              <a:rPr lang="en-US" dirty="0" smtClean="0"/>
              <a:t>Route to dept.</a:t>
            </a:r>
          </a:p>
          <a:p>
            <a:pPr lvl="1"/>
            <a:r>
              <a:rPr lang="en-US" dirty="0" smtClean="0"/>
              <a:t>Expectation on resolution</a:t>
            </a:r>
          </a:p>
          <a:p>
            <a:pPr lvl="1"/>
            <a:r>
              <a:rPr lang="en-US" dirty="0" smtClean="0"/>
              <a:t>Less rework!</a:t>
            </a:r>
          </a:p>
          <a:p>
            <a:endParaRPr lang="en-US" dirty="0"/>
          </a:p>
          <a:p>
            <a:r>
              <a:rPr lang="en-US" dirty="0" smtClean="0"/>
              <a:t>CLEAN CLAIMS THE FIRST TIME</a:t>
            </a:r>
            <a:endParaRPr lang="en-US" dirty="0"/>
          </a:p>
        </p:txBody>
      </p:sp>
    </p:spTree>
    <p:extLst>
      <p:ext uri="{BB962C8B-B14F-4D97-AF65-F5344CB8AC3E}">
        <p14:creationId xmlns="" xmlns:p14="http://schemas.microsoft.com/office/powerpoint/2010/main" val="3484614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 xmlns:p14="http://schemas.microsoft.com/office/powerpoint/2010/main" val="915999544"/>
              </p:ext>
            </p:extLst>
          </p:nvPr>
        </p:nvGraphicFramePr>
        <p:xfrm>
          <a:off x="228600" y="152400"/>
          <a:ext cx="3276600" cy="6560820"/>
        </p:xfrm>
        <a:graphic>
          <a:graphicData uri="http://schemas.openxmlformats.org/drawingml/2006/table">
            <a:tbl>
              <a:tblPr>
                <a:tableStyleId>{5C22544A-7EE6-4342-B048-85BDC9FD1C3A}</a:tableStyleId>
              </a:tblPr>
              <a:tblGrid>
                <a:gridCol w="2228088"/>
                <a:gridCol w="1048512"/>
              </a:tblGrid>
              <a:tr h="323850">
                <a:tc>
                  <a:txBody>
                    <a:bodyPr/>
                    <a:lstStyle/>
                    <a:p>
                      <a:pPr algn="l" fontAlgn="b"/>
                      <a:r>
                        <a:rPr lang="en-US" sz="1100" b="1" u="none" strike="noStrike" dirty="0">
                          <a:effectLst/>
                        </a:rPr>
                        <a:t>Row Labels</a:t>
                      </a:r>
                      <a:endParaRPr lang="en-US" sz="1100" b="1" i="0" u="none" strike="noStrike" dirty="0">
                        <a:solidFill>
                          <a:srgbClr val="000000"/>
                        </a:solidFill>
                        <a:effectLst/>
                        <a:latin typeface="Calibri"/>
                      </a:endParaRPr>
                    </a:p>
                  </a:txBody>
                  <a:tcPr marL="9525" marR="9525" marT="9525" marB="0" anchor="b"/>
                </a:tc>
                <a:tc>
                  <a:txBody>
                    <a:bodyPr/>
                    <a:lstStyle/>
                    <a:p>
                      <a:pPr algn="l" fontAlgn="b"/>
                      <a:r>
                        <a:rPr lang="en-US" sz="1100" b="1" u="none" strike="noStrike" dirty="0">
                          <a:effectLst/>
                        </a:rPr>
                        <a:t>Sum of Bill Chgs</a:t>
                      </a:r>
                      <a:endParaRPr lang="en-US" sz="1100" b="1"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ABSTRACTING STATUS FINAL</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16,630.25</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ADMISSION PRIORITY IN LIST</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45,775.34</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ADMIT DIAGNOSIS</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15,307.06</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ADMIT SOURCE</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3,446.44</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Admit source &amp; charge proc</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54,257.29</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BILL LATE/ACNT TY &amp; ALT CD CPT</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7,842.30</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CC 42X;OC11,29,35</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33,768.95</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CC 43X;OC11,17,44</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383.50</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CC Count, CPT and MOd</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1,226.60</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CHARGE CAT AND ALT CODE</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52,518.05</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DIAG CODE AND OCCUR CODE</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109,955.39</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fr-FR" sz="1100" b="0" i="1" u="none" strike="noStrike" dirty="0">
                          <a:effectLst/>
                        </a:rPr>
                        <a:t>DIS DISP CODE REQ OCC CODE</a:t>
                      </a:r>
                      <a:endParaRPr lang="fr-FR"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13,404.65</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DISCHARGE DATE-FINAL&amp;LATE BILL</a:t>
                      </a:r>
                      <a:endParaRPr lang="en-US" sz="1100" b="0" i="1" u="none" strike="noStrike" dirty="0">
                        <a:solidFill>
                          <a:srgbClr val="000000"/>
                        </a:solidFill>
                        <a:effectLst/>
                        <a:latin typeface="Calibri"/>
                      </a:endParaRPr>
                    </a:p>
                  </a:txBody>
                  <a:tcPr marL="9525" marR="9525" marT="9525" marB="0" anchor="b"/>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DISCHARGE HOUR</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1,326.81</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DRG STATUS FINAL-ALL BILL TYPS</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353,141.51</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DX1-ALL no zero bal</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557,338.49</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ED Admit Src Req Level Charge</a:t>
                      </a:r>
                      <a:endParaRPr lang="en-US" sz="1100" b="0" i="1" u="none" strike="noStrike" dirty="0">
                        <a:solidFill>
                          <a:srgbClr val="000000"/>
                        </a:solidFill>
                        <a:effectLst/>
                        <a:latin typeface="Calibri"/>
                      </a:endParaRPr>
                    </a:p>
                  </a:txBody>
                  <a:tcPr marL="9525" marR="9525" marT="9525" marB="0" anchor="b"/>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FINAL ABS ST no zero bal</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76,667.27</a:t>
                      </a:r>
                      <a:endParaRPr lang="en-US" sz="1100" b="0" i="0" u="none" strike="noStrike" dirty="0">
                        <a:solidFill>
                          <a:srgbClr val="000000"/>
                        </a:solidFill>
                        <a:effectLst/>
                        <a:latin typeface="Calibri"/>
                      </a:endParaRPr>
                    </a:p>
                  </a:txBody>
                  <a:tcPr marL="9525" marR="9525" marT="9525" marB="0" anchor="b"/>
                </a:tc>
              </a:tr>
              <a:tr h="323850">
                <a:tc>
                  <a:txBody>
                    <a:bodyPr/>
                    <a:lstStyle/>
                    <a:p>
                      <a:pPr algn="l" fontAlgn="b"/>
                      <a:r>
                        <a:rPr lang="en-US" sz="1100" b="0" i="1" u="none" strike="noStrike" dirty="0">
                          <a:effectLst/>
                        </a:rPr>
                        <a:t>In/Out Patient Overlap</a:t>
                      </a:r>
                      <a:endParaRPr lang="en-US" sz="1100" b="0" i="1"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28.93</a:t>
                      </a:r>
                      <a:endParaRPr lang="en-US" sz="1100" b="0" i="0" u="none" strike="noStrike" dirty="0">
                        <a:solidFill>
                          <a:srgbClr val="000000"/>
                        </a:solidFill>
                        <a:effectLst/>
                        <a:latin typeface="Calibri"/>
                      </a:endParaRPr>
                    </a:p>
                  </a:txBody>
                  <a:tcPr marL="9525" marR="9525" marT="9525" marB="0" anchor="b"/>
                </a:tc>
              </a:tr>
            </a:tbl>
          </a:graphicData>
        </a:graphic>
      </p:graphicFrame>
      <p:graphicFrame>
        <p:nvGraphicFramePr>
          <p:cNvPr id="7" name="Table 6"/>
          <p:cNvGraphicFramePr>
            <a:graphicFrameLocks noGrp="1"/>
          </p:cNvGraphicFramePr>
          <p:nvPr>
            <p:extLst>
              <p:ext uri="{D42A27DB-BD31-4B8C-83A1-F6EECF244321}">
                <p14:modId xmlns="" xmlns:p14="http://schemas.microsoft.com/office/powerpoint/2010/main" val="979820253"/>
              </p:ext>
            </p:extLst>
          </p:nvPr>
        </p:nvGraphicFramePr>
        <p:xfrm>
          <a:off x="4114800" y="152407"/>
          <a:ext cx="4343400" cy="6629392"/>
        </p:xfrm>
        <a:graphic>
          <a:graphicData uri="http://schemas.openxmlformats.org/drawingml/2006/table">
            <a:tbl>
              <a:tblPr>
                <a:tableStyleId>{5C22544A-7EE6-4342-B048-85BDC9FD1C3A}</a:tableStyleId>
              </a:tblPr>
              <a:tblGrid>
                <a:gridCol w="2953512"/>
                <a:gridCol w="1389888"/>
              </a:tblGrid>
              <a:tr h="236764">
                <a:tc>
                  <a:txBody>
                    <a:bodyPr/>
                    <a:lstStyle/>
                    <a:p>
                      <a:pPr algn="l" fontAlgn="b"/>
                      <a:r>
                        <a:rPr lang="en-US" sz="900" b="0" i="1" u="none" strike="noStrike" dirty="0">
                          <a:effectLst/>
                        </a:rPr>
                        <a:t>INS 1 SUBSCRIBER ADDRESS 1</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11,640.22</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BIRTHDATE</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CITY</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NAME</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RELATION</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SEX</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SOC SEC NO</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STATE</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1 SUBSCRIBER ZIP</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2 SUBSCRIBER ADDRESS 1</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1,239.75</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2 SUBSCRIBER CITY</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2 SUBSCRIBER NAME</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2 SUBSCRIBER RELATION</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INS 2 SUBSCRIBER SEX</a:t>
                      </a:r>
                      <a:endParaRPr lang="en-US" sz="900" b="0" i="1" u="none" strike="noStrike" dirty="0">
                        <a:solidFill>
                          <a:srgbClr val="000000"/>
                        </a:solidFill>
                        <a:effectLst/>
                        <a:latin typeface="Calibri"/>
                      </a:endParaRPr>
                    </a:p>
                  </a:txBody>
                  <a:tcPr marL="8082" marR="8082" marT="8082" marB="0" anchor="b"/>
                </a:tc>
                <a:tc>
                  <a:txBody>
                    <a:bodyPr/>
                    <a:lstStyle/>
                    <a:p>
                      <a:pPr algn="l" fontAlgn="b"/>
                      <a:r>
                        <a:rPr lang="en-US" sz="900" u="none" strike="noStrike" dirty="0">
                          <a:effectLst/>
                        </a:rPr>
                        <a:t> </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MISSING 360 SURG CHARGE - WAIT</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26,678.87</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MISSING 450 ED CHARGE - WAIT</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361.01</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Missing ED Charge</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69,303.11</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NO EFF DT FOUND FOR REIMB RULE</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2,702.22</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PATIENT ADDRESS</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312.82</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Patient is the Subscriber</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7,922.05</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PERF PHYS MISSING</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3,082.34</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Policy # Patient vs Subscriber</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37,270.90</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Policy Number Check</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17,469.56</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PRINCIPAL DIS DX-ALL BILL TYPS</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91,950.89</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SUB POL NO &amp; SP</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26,573.44</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SURGICAL PHYSICIAN</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69,611.91</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0" i="1" u="none" strike="noStrike" dirty="0">
                          <a:effectLst/>
                        </a:rPr>
                        <a:t>ZIP Code List</a:t>
                      </a:r>
                      <a:endParaRPr lang="en-US" sz="900" b="0" i="1" u="none" strike="noStrike" dirty="0">
                        <a:solidFill>
                          <a:srgbClr val="000000"/>
                        </a:solidFill>
                        <a:effectLst/>
                        <a:latin typeface="Calibri"/>
                      </a:endParaRPr>
                    </a:p>
                  </a:txBody>
                  <a:tcPr marL="8082" marR="8082" marT="8082" marB="0" anchor="b"/>
                </a:tc>
                <a:tc>
                  <a:txBody>
                    <a:bodyPr/>
                    <a:lstStyle/>
                    <a:p>
                      <a:pPr algn="r" fontAlgn="b"/>
                      <a:r>
                        <a:rPr lang="en-US" sz="900" u="none" strike="noStrike" dirty="0">
                          <a:effectLst/>
                        </a:rPr>
                        <a:t>2,191.75</a:t>
                      </a:r>
                      <a:endParaRPr lang="en-US" sz="900" b="0" i="0" u="none" strike="noStrike" dirty="0">
                        <a:solidFill>
                          <a:srgbClr val="000000"/>
                        </a:solidFill>
                        <a:effectLst/>
                        <a:latin typeface="Calibri"/>
                      </a:endParaRPr>
                    </a:p>
                  </a:txBody>
                  <a:tcPr marL="8082" marR="8082" marT="8082" marB="0" anchor="b"/>
                </a:tc>
              </a:tr>
              <a:tr h="236764">
                <a:tc>
                  <a:txBody>
                    <a:bodyPr/>
                    <a:lstStyle/>
                    <a:p>
                      <a:pPr algn="l" fontAlgn="b"/>
                      <a:r>
                        <a:rPr lang="en-US" sz="900" b="1" u="none" strike="noStrike" dirty="0">
                          <a:effectLst/>
                        </a:rPr>
                        <a:t>Grand Total</a:t>
                      </a:r>
                      <a:endParaRPr lang="en-US" sz="900" b="1" i="0" u="none" strike="noStrike" dirty="0">
                        <a:solidFill>
                          <a:srgbClr val="000000"/>
                        </a:solidFill>
                        <a:effectLst/>
                        <a:latin typeface="Calibri"/>
                      </a:endParaRPr>
                    </a:p>
                  </a:txBody>
                  <a:tcPr marL="8082" marR="8082" marT="8082" marB="0" anchor="b"/>
                </a:tc>
                <a:tc>
                  <a:txBody>
                    <a:bodyPr/>
                    <a:lstStyle/>
                    <a:p>
                      <a:pPr algn="r" fontAlgn="b"/>
                      <a:r>
                        <a:rPr lang="en-US" sz="900" b="1" u="none" strike="noStrike" dirty="0">
                          <a:effectLst/>
                        </a:rPr>
                        <a:t>1,711,329.67</a:t>
                      </a:r>
                      <a:endParaRPr lang="en-US" sz="900" b="1" i="0" u="none" strike="noStrike" dirty="0">
                        <a:solidFill>
                          <a:srgbClr val="000000"/>
                        </a:solidFill>
                        <a:effectLst/>
                        <a:latin typeface="Calibri"/>
                      </a:endParaRPr>
                    </a:p>
                  </a:txBody>
                  <a:tcPr marL="8082" marR="8082" marT="8082" marB="0" anchor="b"/>
                </a:tc>
              </a:tr>
            </a:tbl>
          </a:graphicData>
        </a:graphic>
      </p:graphicFrame>
    </p:spTree>
    <p:extLst>
      <p:ext uri="{BB962C8B-B14F-4D97-AF65-F5344CB8AC3E}">
        <p14:creationId xmlns="" xmlns:p14="http://schemas.microsoft.com/office/powerpoint/2010/main" val="4275304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590800"/>
            <a:ext cx="6781800" cy="1673963"/>
          </a:xfrm>
        </p:spPr>
        <p:txBody>
          <a:bodyPr/>
          <a:lstStyle/>
          <a:p>
            <a:pPr algn="ctr"/>
            <a:r>
              <a:rPr lang="en-US" dirty="0" smtClean="0"/>
              <a:t>Thank you!</a:t>
            </a:r>
            <a:br>
              <a:rPr lang="en-US" dirty="0" smtClean="0"/>
            </a:br>
            <a:r>
              <a:rPr lang="en-US" dirty="0" smtClean="0"/>
              <a:t>Questions or Comments</a:t>
            </a:r>
            <a:endParaRPr lang="en-US" dirty="0"/>
          </a:p>
        </p:txBody>
      </p:sp>
      <p:sp>
        <p:nvSpPr>
          <p:cNvPr id="3" name="Text Placeholder 2"/>
          <p:cNvSpPr>
            <a:spLocks noGrp="1"/>
          </p:cNvSpPr>
          <p:nvPr>
            <p:ph type="body" idx="1"/>
          </p:nvPr>
        </p:nvSpPr>
        <p:spPr>
          <a:xfrm>
            <a:off x="76200" y="5638800"/>
            <a:ext cx="6629400" cy="1066688"/>
          </a:xfrm>
        </p:spPr>
        <p:txBody>
          <a:bodyPr/>
          <a:lstStyle/>
          <a:p>
            <a:r>
              <a:rPr lang="en-US" dirty="0" smtClean="0"/>
              <a:t>Daniel </a:t>
            </a:r>
            <a:r>
              <a:rPr lang="en-US" smtClean="0"/>
              <a:t>Rossi, CCS</a:t>
            </a:r>
            <a:endParaRPr lang="en-US" dirty="0" smtClean="0"/>
          </a:p>
          <a:p>
            <a:r>
              <a:rPr lang="en-US" dirty="0" smtClean="0"/>
              <a:t>Harrington Hospital</a:t>
            </a:r>
          </a:p>
          <a:p>
            <a:r>
              <a:rPr lang="en-US" dirty="0" smtClean="0"/>
              <a:t>drossi@harringtonhospital.org</a:t>
            </a:r>
            <a:endParaRPr lang="en-US" dirty="0"/>
          </a:p>
        </p:txBody>
      </p:sp>
    </p:spTree>
    <p:extLst>
      <p:ext uri="{BB962C8B-B14F-4D97-AF65-F5344CB8AC3E}">
        <p14:creationId xmlns="" xmlns:p14="http://schemas.microsoft.com/office/powerpoint/2010/main" val="1548734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nvPr>
        </p:nvSpPr>
        <p:spPr bwMode="auto">
          <a:xfrm>
            <a:off x="609600" y="1524000"/>
            <a:ext cx="8229600" cy="28623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marL="0" indent="0" eaLnBrk="1" hangingPunct="1">
              <a:buNone/>
            </a:pPr>
            <a:r>
              <a:rPr lang="en-US" altLang="en-US" sz="2400" b="1" dirty="0"/>
              <a:t>“Hospitals exist in a very uncertain time. Reimbursement risk runs high, and receiving payments from patients is not guaranteed. The ability to capture lost revenue and improve the ability to forecast actual revenue received to the budget is necessary for hospitals' and other service providers' survival and vitality.” </a:t>
            </a:r>
          </a:p>
          <a:p>
            <a:pPr lvl="4" algn="r" eaLnBrk="1" hangingPunct="1"/>
            <a:r>
              <a:rPr lang="en-US" altLang="en-US" sz="1200" dirty="0" smtClean="0"/>
              <a:t>Source</a:t>
            </a:r>
            <a:r>
              <a:rPr lang="en-US" altLang="en-US" sz="1200" dirty="0"/>
              <a:t>:  Wall Street 2010</a:t>
            </a:r>
          </a:p>
        </p:txBody>
      </p:sp>
    </p:spTree>
    <p:extLst>
      <p:ext uri="{BB962C8B-B14F-4D97-AF65-F5344CB8AC3E}">
        <p14:creationId xmlns="" xmlns:p14="http://schemas.microsoft.com/office/powerpoint/2010/main" val="771185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2400" y="228600"/>
            <a:ext cx="8686800" cy="3124200"/>
          </a:xfrm>
          <a:prstGeom prst="rect">
            <a:avLst/>
          </a:prstGeom>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2401" y="3380200"/>
            <a:ext cx="8789472" cy="3208298"/>
          </a:xfrm>
          <a:prstGeom prst="rect">
            <a:avLst/>
          </a:prstGeom>
        </p:spPr>
      </p:pic>
    </p:spTree>
    <p:extLst>
      <p:ext uri="{BB962C8B-B14F-4D97-AF65-F5344CB8AC3E}">
        <p14:creationId xmlns="" xmlns:p14="http://schemas.microsoft.com/office/powerpoint/2010/main" val="3852631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229600" cy="5410200"/>
          </a:xfrm>
        </p:spPr>
        <p:txBody>
          <a:bodyPr>
            <a:normAutofit/>
          </a:bodyPr>
          <a:lstStyle/>
          <a:p>
            <a:pPr>
              <a:lnSpc>
                <a:spcPct val="70000"/>
              </a:lnSpc>
              <a:buClr>
                <a:schemeClr val="folHlink"/>
              </a:buClr>
              <a:buSzPct val="90000"/>
              <a:buNone/>
            </a:pPr>
            <a:endParaRPr lang="en-US" altLang="en-US" dirty="0"/>
          </a:p>
          <a:p>
            <a:pPr>
              <a:lnSpc>
                <a:spcPct val="70000"/>
              </a:lnSpc>
              <a:buClr>
                <a:schemeClr val="folHlink"/>
              </a:buClr>
              <a:buSzPct val="90000"/>
              <a:buNone/>
            </a:pPr>
            <a:r>
              <a:rPr lang="en-US" altLang="en-US" dirty="0"/>
              <a:t>	Revenue </a:t>
            </a:r>
            <a:r>
              <a:rPr lang="en-US" altLang="en-US" dirty="0" smtClean="0"/>
              <a:t>Cycle:</a:t>
            </a:r>
          </a:p>
          <a:p>
            <a:pPr>
              <a:lnSpc>
                <a:spcPct val="70000"/>
              </a:lnSpc>
              <a:buClr>
                <a:schemeClr val="folHlink"/>
              </a:buClr>
              <a:buSzPct val="90000"/>
              <a:buNone/>
            </a:pPr>
            <a:endParaRPr lang="en-US" altLang="en-US" dirty="0"/>
          </a:p>
          <a:p>
            <a:pPr>
              <a:lnSpc>
                <a:spcPct val="70000"/>
              </a:lnSpc>
              <a:buClr>
                <a:schemeClr val="folHlink"/>
              </a:buClr>
              <a:buSzPct val="90000"/>
              <a:buNone/>
            </a:pPr>
            <a:r>
              <a:rPr lang="en-US" altLang="en-US" dirty="0"/>
              <a:t> </a:t>
            </a:r>
            <a:r>
              <a:rPr lang="en-US" altLang="en-US" dirty="0" smtClean="0"/>
              <a:t>	The </a:t>
            </a:r>
            <a:r>
              <a:rPr lang="en-US" altLang="en-US" dirty="0"/>
              <a:t>administrative and clinical functions</a:t>
            </a:r>
            <a:r>
              <a:rPr lang="en-US" altLang="en-US" dirty="0" smtClean="0"/>
              <a:t>, processes</a:t>
            </a:r>
            <a:r>
              <a:rPr lang="en-US" altLang="en-US" dirty="0"/>
              <a:t>, and software applications that contribute and manage the registration, charging, billing, payment and collections for a patient encounter.  </a:t>
            </a:r>
          </a:p>
          <a:p>
            <a:pPr>
              <a:lnSpc>
                <a:spcPct val="70000"/>
              </a:lnSpc>
              <a:buClr>
                <a:schemeClr val="folHlink"/>
              </a:buClr>
              <a:buSzPct val="90000"/>
              <a:buNone/>
            </a:pPr>
            <a:endParaRPr lang="en-US" altLang="en-US" sz="4400" dirty="0"/>
          </a:p>
          <a:p>
            <a:pPr algn="ctr">
              <a:lnSpc>
                <a:spcPct val="70000"/>
              </a:lnSpc>
              <a:buClr>
                <a:schemeClr val="folHlink"/>
              </a:buClr>
              <a:buSzPct val="90000"/>
              <a:buNone/>
            </a:pPr>
            <a:r>
              <a:rPr lang="en-US" altLang="en-US" sz="4400" dirty="0" smtClean="0"/>
              <a:t>Adopt a $0 </a:t>
            </a:r>
            <a:r>
              <a:rPr lang="en-US" altLang="en-US" sz="4400" dirty="0"/>
              <a:t>to $</a:t>
            </a:r>
            <a:r>
              <a:rPr lang="en-US" altLang="en-US" sz="4400" dirty="0" smtClean="0"/>
              <a:t>0 Philosophy</a:t>
            </a:r>
            <a:endParaRPr lang="en-US" altLang="en-US" sz="4400" dirty="0"/>
          </a:p>
          <a:p>
            <a:pPr>
              <a:lnSpc>
                <a:spcPct val="70000"/>
              </a:lnSpc>
              <a:buClr>
                <a:schemeClr val="folHlink"/>
              </a:buClr>
              <a:buSzPct val="90000"/>
              <a:buNone/>
            </a:pPr>
            <a:r>
              <a:rPr lang="en-US" altLang="en-US" dirty="0"/>
              <a:t>		</a:t>
            </a:r>
            <a:endParaRPr lang="en-US" dirty="0"/>
          </a:p>
        </p:txBody>
      </p:sp>
    </p:spTree>
    <p:extLst>
      <p:ext uri="{BB962C8B-B14F-4D97-AF65-F5344CB8AC3E}">
        <p14:creationId xmlns="" xmlns:p14="http://schemas.microsoft.com/office/powerpoint/2010/main" val="2284975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a:spLocks noChangeArrowheads="1"/>
          </p:cNvSpPr>
          <p:nvPr/>
        </p:nvSpPr>
        <p:spPr bwMode="auto">
          <a:xfrm>
            <a:off x="2266156" y="1051719"/>
            <a:ext cx="4625975" cy="4625975"/>
          </a:xfrm>
          <a:prstGeom prst="ellipse">
            <a:avLst/>
          </a:prstGeom>
          <a:noFill/>
          <a:ln w="34925">
            <a:solidFill>
              <a:srgbClr val="003366"/>
            </a:solidFill>
            <a:round/>
            <a:headEnd/>
            <a:tailEnd/>
          </a:ln>
          <a:effectLst/>
          <a:extLst>
            <a:ext uri="{909E8E84-426E-40DD-AFC4-6F175D3DCCD1}">
              <a14:hiddenFill xmlns="" xmlns:a14="http://schemas.microsoft.com/office/drawing/2010/main">
                <a:solidFill>
                  <a:schemeClr val="tx1">
                    <a:alpha val="74117"/>
                  </a:schemeClr>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a:endParaRPr lang="en-US" altLang="en-US" b="1" dirty="0"/>
          </a:p>
        </p:txBody>
      </p:sp>
      <p:sp>
        <p:nvSpPr>
          <p:cNvPr id="10" name="Oval 9"/>
          <p:cNvSpPr>
            <a:spLocks noChangeArrowheads="1"/>
          </p:cNvSpPr>
          <p:nvPr/>
        </p:nvSpPr>
        <p:spPr bwMode="auto">
          <a:xfrm>
            <a:off x="3491706" y="2275682"/>
            <a:ext cx="2174875" cy="2174875"/>
          </a:xfrm>
          <a:prstGeom prst="ellipse">
            <a:avLst/>
          </a:prstGeom>
          <a:solidFill>
            <a:srgbClr val="003366"/>
          </a:solidFill>
          <a:ln>
            <a:noFill/>
          </a:ln>
          <a:effectLst/>
          <a:extLst>
            <a:ext uri="{91240B29-F687-4F45-9708-019B960494DF}">
              <a14:hiddenLine xmlns="" xmlns:a14="http://schemas.microsoft.com/office/drawing/2010/main" w="34925">
                <a:solidFill>
                  <a:srgbClr val="002452"/>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eaLnBrk="1" hangingPunct="1"/>
            <a:endParaRPr lang="en-US" altLang="en-US" dirty="0"/>
          </a:p>
        </p:txBody>
      </p:sp>
      <p:sp>
        <p:nvSpPr>
          <p:cNvPr id="12" name="Oval 11"/>
          <p:cNvSpPr>
            <a:spLocks noChangeAspect="1" noChangeArrowheads="1"/>
          </p:cNvSpPr>
          <p:nvPr/>
        </p:nvSpPr>
        <p:spPr bwMode="auto">
          <a:xfrm>
            <a:off x="3901281" y="3259932"/>
            <a:ext cx="723900" cy="708025"/>
          </a:xfrm>
          <a:prstGeom prst="ellipse">
            <a:avLst/>
          </a:prstGeom>
          <a:solidFill>
            <a:srgbClr val="9AB8C8">
              <a:alpha val="50195"/>
            </a:srgbClr>
          </a:solidFill>
          <a:ln w="12700">
            <a:solidFill>
              <a:schemeClr val="bg1"/>
            </a:solidFill>
            <a:prstDash val="sysDot"/>
            <a:round/>
            <a:headEnd/>
            <a:tailEnd/>
          </a:ln>
          <a:effectLst/>
          <a:extLst>
            <a:ext uri="{AF507438-7753-43E0-B8FC-AC1667EBCBE1}">
              <a14:hiddenEffects xmlns="" xmlns:a14="http://schemas.microsoft.com/office/drawing/2010/main">
                <a:effectLst>
                  <a:outerShdw dist="107763" dir="2700000" algn="ctr" rotWithShape="0">
                    <a:srgbClr val="4D4D4D">
                      <a:alpha val="50000"/>
                    </a:srgbClr>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eaLnBrk="1" hangingPunct="1"/>
            <a:endParaRPr lang="en-US" altLang="en-US" dirty="0"/>
          </a:p>
        </p:txBody>
      </p:sp>
      <p:sp>
        <p:nvSpPr>
          <p:cNvPr id="13" name="Rectangle 12"/>
          <p:cNvSpPr>
            <a:spLocks noChangeAspect="1" noChangeArrowheads="1"/>
          </p:cNvSpPr>
          <p:nvPr/>
        </p:nvSpPr>
        <p:spPr bwMode="auto">
          <a:xfrm>
            <a:off x="3912394" y="3526632"/>
            <a:ext cx="701675"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63500" tIns="31750" rIns="63500" bIns="31750">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r>
              <a:rPr lang="en-US" altLang="en-US" sz="1000" b="1" dirty="0">
                <a:latin typeface="Century Gothic" pitchFamily="34" charset="0"/>
              </a:rPr>
              <a:t>PROCESS</a:t>
            </a:r>
          </a:p>
        </p:txBody>
      </p:sp>
      <p:sp>
        <p:nvSpPr>
          <p:cNvPr id="14" name="Oval 13"/>
          <p:cNvSpPr>
            <a:spLocks noChangeAspect="1" noChangeArrowheads="1"/>
          </p:cNvSpPr>
          <p:nvPr/>
        </p:nvSpPr>
        <p:spPr bwMode="auto">
          <a:xfrm>
            <a:off x="3901281" y="2743994"/>
            <a:ext cx="723900" cy="723900"/>
          </a:xfrm>
          <a:prstGeom prst="ellipse">
            <a:avLst/>
          </a:prstGeom>
          <a:solidFill>
            <a:srgbClr val="418EFF">
              <a:alpha val="50195"/>
            </a:srgbClr>
          </a:solidFill>
          <a:ln w="12700">
            <a:solidFill>
              <a:schemeClr val="bg1"/>
            </a:solidFill>
            <a:prstDash val="sysDot"/>
            <a:round/>
            <a:headEnd/>
            <a:tailEnd/>
          </a:ln>
          <a:effectLst/>
          <a:extLst>
            <a:ext uri="{AF507438-7753-43E0-B8FC-AC1667EBCBE1}">
              <a14:hiddenEffects xmlns="" xmlns:a14="http://schemas.microsoft.com/office/drawing/2010/main">
                <a:effectLst>
                  <a:outerShdw dist="107763" dir="2700000" algn="ctr" rotWithShape="0">
                    <a:srgbClr val="4D4D4D">
                      <a:alpha val="50000"/>
                    </a:srgbClr>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eaLnBrk="1" hangingPunct="1"/>
            <a:endParaRPr lang="en-US" altLang="en-US" dirty="0"/>
          </a:p>
        </p:txBody>
      </p:sp>
      <p:sp>
        <p:nvSpPr>
          <p:cNvPr id="15" name="Rectangle 14"/>
          <p:cNvSpPr>
            <a:spLocks noChangeAspect="1" noChangeArrowheads="1"/>
          </p:cNvSpPr>
          <p:nvPr/>
        </p:nvSpPr>
        <p:spPr bwMode="auto">
          <a:xfrm>
            <a:off x="3934619" y="3023394"/>
            <a:ext cx="654050"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63500" tIns="31750" rIns="63500" bIns="31750">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r>
              <a:rPr lang="en-US" altLang="en-US" sz="1000" b="1" dirty="0">
                <a:latin typeface="Century Gothic" pitchFamily="34" charset="0"/>
              </a:rPr>
              <a:t>CULTURE</a:t>
            </a:r>
          </a:p>
        </p:txBody>
      </p:sp>
      <p:sp>
        <p:nvSpPr>
          <p:cNvPr id="16" name="Oval 15"/>
          <p:cNvSpPr>
            <a:spLocks noChangeAspect="1" noChangeArrowheads="1"/>
          </p:cNvSpPr>
          <p:nvPr/>
        </p:nvSpPr>
        <p:spPr bwMode="auto">
          <a:xfrm>
            <a:off x="4520406" y="3259932"/>
            <a:ext cx="722313" cy="723900"/>
          </a:xfrm>
          <a:prstGeom prst="ellipse">
            <a:avLst/>
          </a:prstGeom>
          <a:solidFill>
            <a:srgbClr val="666699">
              <a:alpha val="50195"/>
            </a:srgbClr>
          </a:solidFill>
          <a:ln w="12700">
            <a:solidFill>
              <a:schemeClr val="bg1"/>
            </a:solidFill>
            <a:prstDash val="sysDot"/>
            <a:round/>
            <a:headEnd/>
            <a:tailEnd/>
          </a:ln>
          <a:effectLst/>
          <a:extLst>
            <a:ext uri="{AF507438-7753-43E0-B8FC-AC1667EBCBE1}">
              <a14:hiddenEffects xmlns="" xmlns:a14="http://schemas.microsoft.com/office/drawing/2010/main">
                <a:effectLst>
                  <a:outerShdw dist="107763" dir="2700000" algn="ctr" rotWithShape="0">
                    <a:srgbClr val="4D4D4D">
                      <a:alpha val="50000"/>
                    </a:srgbClr>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eaLnBrk="1" hangingPunct="1"/>
            <a:endParaRPr lang="en-US" altLang="en-US" dirty="0"/>
          </a:p>
        </p:txBody>
      </p:sp>
      <p:sp>
        <p:nvSpPr>
          <p:cNvPr id="17" name="Rectangle 16"/>
          <p:cNvSpPr>
            <a:spLocks noChangeAspect="1" noChangeArrowheads="1"/>
          </p:cNvSpPr>
          <p:nvPr/>
        </p:nvSpPr>
        <p:spPr bwMode="auto">
          <a:xfrm>
            <a:off x="4507706" y="3539332"/>
            <a:ext cx="747713"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63500" tIns="31750" rIns="63500" bIns="31750">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r>
              <a:rPr kumimoji="1" lang="en-US" altLang="en-US" sz="1000" b="1" dirty="0">
                <a:latin typeface="Century Gothic" pitchFamily="34" charset="0"/>
              </a:rPr>
              <a:t>TOOLS</a:t>
            </a:r>
          </a:p>
        </p:txBody>
      </p:sp>
      <p:sp>
        <p:nvSpPr>
          <p:cNvPr id="18" name="Oval 17"/>
          <p:cNvSpPr>
            <a:spLocks noChangeAspect="1" noChangeArrowheads="1"/>
          </p:cNvSpPr>
          <p:nvPr/>
        </p:nvSpPr>
        <p:spPr bwMode="auto">
          <a:xfrm>
            <a:off x="4531519" y="2743994"/>
            <a:ext cx="723900" cy="723900"/>
          </a:xfrm>
          <a:prstGeom prst="ellipse">
            <a:avLst/>
          </a:prstGeom>
          <a:solidFill>
            <a:srgbClr val="FFCC99">
              <a:alpha val="50195"/>
            </a:srgbClr>
          </a:solidFill>
          <a:ln w="12700">
            <a:solidFill>
              <a:schemeClr val="bg1"/>
            </a:solidFill>
            <a:prstDash val="sysDot"/>
            <a:round/>
            <a:headEnd/>
            <a:tailEnd/>
          </a:ln>
          <a:effectLst/>
          <a:extLst>
            <a:ext uri="{AF507438-7753-43E0-B8FC-AC1667EBCBE1}">
              <a14:hiddenEffects xmlns="" xmlns:a14="http://schemas.microsoft.com/office/drawing/2010/main">
                <a:effectLst>
                  <a:outerShdw dist="107763" dir="2700000" algn="ctr" rotWithShape="0">
                    <a:srgbClr val="4D4D4D">
                      <a:alpha val="50000"/>
                    </a:srgbClr>
                  </a:outerShdw>
                </a:effectLst>
              </a14:hiddenEffects>
            </a:ext>
          </a:extLst>
        </p:spPr>
        <p:txBody>
          <a:bodyPr wrap="none" anchor="ct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eaLnBrk="1" hangingPunct="1"/>
            <a:endParaRPr lang="en-US" altLang="en-US" dirty="0"/>
          </a:p>
        </p:txBody>
      </p:sp>
      <p:sp>
        <p:nvSpPr>
          <p:cNvPr id="19" name="Rectangle 18"/>
          <p:cNvSpPr>
            <a:spLocks noChangeAspect="1" noChangeArrowheads="1"/>
          </p:cNvSpPr>
          <p:nvPr/>
        </p:nvSpPr>
        <p:spPr bwMode="auto">
          <a:xfrm>
            <a:off x="4541044" y="3023394"/>
            <a:ext cx="704850"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63500" tIns="31750" rIns="63500" bIns="31750">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r>
              <a:rPr kumimoji="1" lang="en-US" altLang="en-US" sz="1000" b="1" dirty="0">
                <a:latin typeface="Century Gothic" pitchFamily="34" charset="0"/>
              </a:rPr>
              <a:t>PEOPLE</a:t>
            </a:r>
          </a:p>
        </p:txBody>
      </p:sp>
      <p:sp>
        <p:nvSpPr>
          <p:cNvPr id="21" name="Text Box 70"/>
          <p:cNvSpPr txBox="1">
            <a:spLocks noChangeArrowheads="1"/>
          </p:cNvSpPr>
          <p:nvPr/>
        </p:nvSpPr>
        <p:spPr bwMode="auto">
          <a:xfrm>
            <a:off x="2985466" y="4791594"/>
            <a:ext cx="944563" cy="2365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BILLING</a:t>
            </a:r>
          </a:p>
        </p:txBody>
      </p:sp>
      <p:sp>
        <p:nvSpPr>
          <p:cNvPr id="23" name="Text Box 72"/>
          <p:cNvSpPr txBox="1">
            <a:spLocks noChangeArrowheads="1"/>
          </p:cNvSpPr>
          <p:nvPr/>
        </p:nvSpPr>
        <p:spPr bwMode="auto">
          <a:xfrm>
            <a:off x="4015581" y="1283494"/>
            <a:ext cx="1109663" cy="2365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SCHEDULING</a:t>
            </a:r>
          </a:p>
        </p:txBody>
      </p:sp>
      <p:sp>
        <p:nvSpPr>
          <p:cNvPr id="24" name="Text Box 73"/>
          <p:cNvSpPr txBox="1">
            <a:spLocks noChangeArrowheads="1"/>
          </p:cNvSpPr>
          <p:nvPr/>
        </p:nvSpPr>
        <p:spPr bwMode="auto">
          <a:xfrm>
            <a:off x="4541044" y="1553369"/>
            <a:ext cx="1227137" cy="2365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REGISTRATION</a:t>
            </a:r>
          </a:p>
        </p:txBody>
      </p:sp>
      <p:sp>
        <p:nvSpPr>
          <p:cNvPr id="25" name="Text Box 74"/>
          <p:cNvSpPr txBox="1">
            <a:spLocks noChangeArrowheads="1"/>
          </p:cNvSpPr>
          <p:nvPr/>
        </p:nvSpPr>
        <p:spPr bwMode="auto">
          <a:xfrm>
            <a:off x="4860131" y="1848644"/>
            <a:ext cx="1408113"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INSURANCE</a:t>
            </a:r>
            <a:br>
              <a:rPr lang="en-US" altLang="en-US" sz="1000" b="1" dirty="0">
                <a:latin typeface="Century Gothic" pitchFamily="34" charset="0"/>
              </a:rPr>
            </a:br>
            <a:r>
              <a:rPr lang="en-US" altLang="en-US" sz="1000" b="1" dirty="0">
                <a:latin typeface="Century Gothic" pitchFamily="34" charset="0"/>
              </a:rPr>
              <a:t>VERIFICATION</a:t>
            </a:r>
          </a:p>
        </p:txBody>
      </p:sp>
      <p:sp>
        <p:nvSpPr>
          <p:cNvPr id="26" name="Text Box 75"/>
          <p:cNvSpPr txBox="1">
            <a:spLocks noChangeArrowheads="1"/>
          </p:cNvSpPr>
          <p:nvPr/>
        </p:nvSpPr>
        <p:spPr bwMode="auto">
          <a:xfrm>
            <a:off x="5666581" y="3069432"/>
            <a:ext cx="1196975"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FINANCIAL</a:t>
            </a:r>
            <a:br>
              <a:rPr lang="en-US" altLang="en-US" sz="1000" b="1" dirty="0">
                <a:latin typeface="Century Gothic" pitchFamily="34" charset="0"/>
              </a:rPr>
            </a:br>
            <a:r>
              <a:rPr lang="en-US" altLang="en-US" sz="1000" b="1" dirty="0">
                <a:latin typeface="Century Gothic" pitchFamily="34" charset="0"/>
              </a:rPr>
              <a:t>COUNSELING</a:t>
            </a:r>
          </a:p>
        </p:txBody>
      </p:sp>
      <p:sp>
        <p:nvSpPr>
          <p:cNvPr id="27" name="Text Box 76"/>
          <p:cNvSpPr txBox="1">
            <a:spLocks noChangeArrowheads="1"/>
          </p:cNvSpPr>
          <p:nvPr/>
        </p:nvSpPr>
        <p:spPr bwMode="auto">
          <a:xfrm>
            <a:off x="5594004" y="3755819"/>
            <a:ext cx="1223962" cy="2385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CASE </a:t>
            </a:r>
            <a:r>
              <a:rPr lang="en-US" altLang="en-US" sz="1000" b="1" dirty="0" smtClean="0">
                <a:latin typeface="Century Gothic" pitchFamily="34" charset="0"/>
              </a:rPr>
              <a:t>MGMT/CDI</a:t>
            </a:r>
            <a:endParaRPr lang="en-US" altLang="en-US" sz="1000" b="1" dirty="0">
              <a:latin typeface="Century Gothic" pitchFamily="34" charset="0"/>
            </a:endParaRPr>
          </a:p>
        </p:txBody>
      </p:sp>
      <p:sp>
        <p:nvSpPr>
          <p:cNvPr id="28" name="Text Box 77"/>
          <p:cNvSpPr txBox="1">
            <a:spLocks noChangeArrowheads="1"/>
          </p:cNvSpPr>
          <p:nvPr/>
        </p:nvSpPr>
        <p:spPr bwMode="auto">
          <a:xfrm>
            <a:off x="5125244" y="4333257"/>
            <a:ext cx="1220787"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CDM/CHARGE</a:t>
            </a:r>
            <a:br>
              <a:rPr lang="en-US" altLang="en-US" sz="1000" b="1" dirty="0">
                <a:latin typeface="Century Gothic" pitchFamily="34" charset="0"/>
              </a:rPr>
            </a:br>
            <a:r>
              <a:rPr lang="en-US" altLang="en-US" sz="1000" b="1" dirty="0">
                <a:latin typeface="Century Gothic" pitchFamily="34" charset="0"/>
              </a:rPr>
              <a:t>CAPTURE</a:t>
            </a:r>
          </a:p>
        </p:txBody>
      </p:sp>
      <p:sp>
        <p:nvSpPr>
          <p:cNvPr id="29" name="Text Box 78"/>
          <p:cNvSpPr txBox="1">
            <a:spLocks noChangeArrowheads="1"/>
          </p:cNvSpPr>
          <p:nvPr/>
        </p:nvSpPr>
        <p:spPr bwMode="auto">
          <a:xfrm>
            <a:off x="4710767" y="4909862"/>
            <a:ext cx="938213"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MEDICAL RECORDS</a:t>
            </a:r>
          </a:p>
        </p:txBody>
      </p:sp>
      <p:sp>
        <p:nvSpPr>
          <p:cNvPr id="30" name="Text Box 79"/>
          <p:cNvSpPr txBox="1">
            <a:spLocks noChangeArrowheads="1"/>
          </p:cNvSpPr>
          <p:nvPr/>
        </p:nvSpPr>
        <p:spPr bwMode="auto">
          <a:xfrm>
            <a:off x="3122334" y="1529316"/>
            <a:ext cx="1193800"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CUSTOMER </a:t>
            </a:r>
          </a:p>
          <a:p>
            <a:pPr algn="ctr" eaLnBrk="1" hangingPunct="1">
              <a:lnSpc>
                <a:spcPct val="95000"/>
              </a:lnSpc>
            </a:pPr>
            <a:r>
              <a:rPr lang="en-US" altLang="en-US" sz="1000" b="1" dirty="0">
                <a:latin typeface="Century Gothic" pitchFamily="34" charset="0"/>
              </a:rPr>
              <a:t>SERVICE</a:t>
            </a:r>
          </a:p>
        </p:txBody>
      </p:sp>
      <p:sp>
        <p:nvSpPr>
          <p:cNvPr id="31" name="Text Box 80"/>
          <p:cNvSpPr txBox="1">
            <a:spLocks noChangeArrowheads="1"/>
          </p:cNvSpPr>
          <p:nvPr/>
        </p:nvSpPr>
        <p:spPr bwMode="auto">
          <a:xfrm>
            <a:off x="2653264" y="4326768"/>
            <a:ext cx="1246188"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THIRD PARTY</a:t>
            </a:r>
          </a:p>
          <a:p>
            <a:pPr algn="ctr" eaLnBrk="1" hangingPunct="1">
              <a:lnSpc>
                <a:spcPct val="95000"/>
              </a:lnSpc>
            </a:pPr>
            <a:r>
              <a:rPr lang="en-US" altLang="en-US" sz="1000" b="1" dirty="0">
                <a:latin typeface="Century Gothic" pitchFamily="34" charset="0"/>
              </a:rPr>
              <a:t>FOLLOW- UP</a:t>
            </a:r>
          </a:p>
        </p:txBody>
      </p:sp>
      <p:sp>
        <p:nvSpPr>
          <p:cNvPr id="32" name="Text Box 81"/>
          <p:cNvSpPr txBox="1">
            <a:spLocks noChangeArrowheads="1"/>
          </p:cNvSpPr>
          <p:nvPr/>
        </p:nvSpPr>
        <p:spPr bwMode="auto">
          <a:xfrm>
            <a:off x="2290072" y="3105944"/>
            <a:ext cx="1239837"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SELF PAY</a:t>
            </a:r>
            <a:br>
              <a:rPr lang="en-US" altLang="en-US" sz="1000" b="1" dirty="0">
                <a:latin typeface="Century Gothic" pitchFamily="34" charset="0"/>
              </a:rPr>
            </a:br>
            <a:r>
              <a:rPr lang="en-US" altLang="en-US" sz="1000" b="1" dirty="0">
                <a:latin typeface="Century Gothic" pitchFamily="34" charset="0"/>
              </a:rPr>
              <a:t>COLLECTIONS</a:t>
            </a:r>
          </a:p>
        </p:txBody>
      </p:sp>
      <p:sp>
        <p:nvSpPr>
          <p:cNvPr id="34" name="Text Box 83"/>
          <p:cNvSpPr txBox="1">
            <a:spLocks noChangeArrowheads="1"/>
          </p:cNvSpPr>
          <p:nvPr/>
        </p:nvSpPr>
        <p:spPr bwMode="auto">
          <a:xfrm>
            <a:off x="2488922" y="2571713"/>
            <a:ext cx="1230312" cy="2365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CASH POSTING</a:t>
            </a:r>
          </a:p>
        </p:txBody>
      </p:sp>
      <p:sp>
        <p:nvSpPr>
          <p:cNvPr id="35" name="Text Box 84"/>
          <p:cNvSpPr txBox="1">
            <a:spLocks noChangeArrowheads="1"/>
          </p:cNvSpPr>
          <p:nvPr/>
        </p:nvSpPr>
        <p:spPr bwMode="auto">
          <a:xfrm>
            <a:off x="2778297" y="1966119"/>
            <a:ext cx="1358900" cy="38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a:latin typeface="Century Gothic" pitchFamily="34" charset="0"/>
              </a:rPr>
              <a:t>POST</a:t>
            </a:r>
          </a:p>
          <a:p>
            <a:pPr algn="ctr" eaLnBrk="1" hangingPunct="1">
              <a:lnSpc>
                <a:spcPct val="95000"/>
              </a:lnSpc>
            </a:pPr>
            <a:r>
              <a:rPr lang="en-US" altLang="en-US" sz="1000" b="1" dirty="0">
                <a:latin typeface="Century Gothic" pitchFamily="34" charset="0"/>
              </a:rPr>
              <a:t>PAYMENT REVIEW</a:t>
            </a:r>
          </a:p>
        </p:txBody>
      </p:sp>
      <p:sp>
        <p:nvSpPr>
          <p:cNvPr id="39" name="Text Box 88"/>
          <p:cNvSpPr txBox="1">
            <a:spLocks noChangeArrowheads="1"/>
          </p:cNvSpPr>
          <p:nvPr/>
        </p:nvSpPr>
        <p:spPr bwMode="auto">
          <a:xfrm>
            <a:off x="5299869" y="2347119"/>
            <a:ext cx="1311275" cy="396875"/>
          </a:xfrm>
          <a:prstGeom prst="rect">
            <a:avLst/>
          </a:prstGeom>
          <a:noFill/>
          <a:ln>
            <a:noFill/>
          </a:ln>
          <a:effectLst/>
          <a:extLst>
            <a:ext uri="{909E8E84-426E-40DD-AFC4-6F175D3DCCD1}">
              <a14:hiddenFill xmlns="" xmlns:a14="http://schemas.microsoft.com/office/drawing/2010/main">
                <a:solidFill>
                  <a:srgbClr val="CCFFCC">
                    <a:alpha val="50195"/>
                  </a:srgbClr>
                </a:solidFill>
              </a14:hiddenFill>
            </a:ext>
            <a:ext uri="{91240B29-F687-4F45-9708-019B960494DF}">
              <a14:hiddenLine xmlns="" xmlns:a14="http://schemas.microsoft.com/office/drawing/2010/main" w="34925">
                <a:solidFill>
                  <a:srgbClr val="00CC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1">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a:r>
              <a:rPr lang="en-US" altLang="en-US" sz="1000" b="1" dirty="0">
                <a:latin typeface="Century Gothic" pitchFamily="34" charset="0"/>
              </a:rPr>
              <a:t>POINT OF SERVICE </a:t>
            </a:r>
          </a:p>
          <a:p>
            <a:pPr algn="ctr"/>
            <a:r>
              <a:rPr lang="en-US" altLang="en-US" sz="1000" b="1" dirty="0">
                <a:latin typeface="Century Gothic" pitchFamily="34" charset="0"/>
              </a:rPr>
              <a:t>COLLECTIONS</a:t>
            </a:r>
          </a:p>
        </p:txBody>
      </p:sp>
      <p:sp>
        <p:nvSpPr>
          <p:cNvPr id="40" name="Text Box 89"/>
          <p:cNvSpPr txBox="1">
            <a:spLocks noChangeArrowheads="1"/>
          </p:cNvSpPr>
          <p:nvPr/>
        </p:nvSpPr>
        <p:spPr bwMode="auto">
          <a:xfrm>
            <a:off x="2392084" y="3723655"/>
            <a:ext cx="1327150" cy="396875"/>
          </a:xfrm>
          <a:prstGeom prst="rect">
            <a:avLst/>
          </a:prstGeom>
          <a:noFill/>
          <a:ln>
            <a:noFill/>
          </a:ln>
          <a:effectLst/>
          <a:extLst>
            <a:ext uri="{909E8E84-426E-40DD-AFC4-6F175D3DCCD1}">
              <a14:hiddenFill xmlns="" xmlns:a14="http://schemas.microsoft.com/office/drawing/2010/main">
                <a:solidFill>
                  <a:srgbClr val="CCFFCC">
                    <a:alpha val="50195"/>
                  </a:srgbClr>
                </a:solidFill>
              </a14:hiddenFill>
            </a:ext>
            <a:ext uri="{91240B29-F687-4F45-9708-019B960494DF}">
              <a14:hiddenLine xmlns="" xmlns:a14="http://schemas.microsoft.com/office/drawing/2010/main" w="34925">
                <a:solidFill>
                  <a:srgbClr val="00CC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1">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a:r>
              <a:rPr lang="en-US" altLang="en-US" sz="1000" b="1" dirty="0">
                <a:latin typeface="Century Gothic" pitchFamily="34" charset="0"/>
              </a:rPr>
              <a:t>DENIALS MANAGEMENT</a:t>
            </a:r>
          </a:p>
        </p:txBody>
      </p:sp>
      <p:sp>
        <p:nvSpPr>
          <p:cNvPr id="78" name="Rectangle 69"/>
          <p:cNvSpPr>
            <a:spLocks noChangeArrowheads="1"/>
          </p:cNvSpPr>
          <p:nvPr/>
        </p:nvSpPr>
        <p:spPr bwMode="auto">
          <a:xfrm>
            <a:off x="388143" y="168724"/>
            <a:ext cx="8382000" cy="908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en-US" altLang="en-US" sz="3600" b="1" dirty="0"/>
              <a:t>The Revenue “Cycle”</a:t>
            </a:r>
          </a:p>
        </p:txBody>
      </p:sp>
      <p:sp>
        <p:nvSpPr>
          <p:cNvPr id="79" name="Text Box 78"/>
          <p:cNvSpPr txBox="1">
            <a:spLocks noChangeArrowheads="1"/>
          </p:cNvSpPr>
          <p:nvPr/>
        </p:nvSpPr>
        <p:spPr bwMode="auto">
          <a:xfrm>
            <a:off x="3719234" y="5028131"/>
            <a:ext cx="938213" cy="2385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38100"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ctr" eaLnBrk="1" hangingPunct="1">
              <a:lnSpc>
                <a:spcPct val="95000"/>
              </a:lnSpc>
            </a:pPr>
            <a:r>
              <a:rPr lang="en-US" altLang="en-US" sz="1000" b="1" dirty="0" smtClean="0">
                <a:latin typeface="Century Gothic" pitchFamily="34" charset="0"/>
              </a:rPr>
              <a:t>CODING</a:t>
            </a:r>
            <a:endParaRPr lang="en-US" altLang="en-US" sz="1000" b="1" dirty="0">
              <a:latin typeface="Century Gothic" pitchFamily="34" charset="0"/>
            </a:endParaRPr>
          </a:p>
        </p:txBody>
      </p:sp>
    </p:spTree>
    <p:extLst>
      <p:ext uri="{BB962C8B-B14F-4D97-AF65-F5344CB8AC3E}">
        <p14:creationId xmlns="" xmlns:p14="http://schemas.microsoft.com/office/powerpoint/2010/main" val="3504823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9250" y="1974850"/>
            <a:ext cx="3619500" cy="4838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387" name="Rectangle 5"/>
          <p:cNvSpPr>
            <a:spLocks noChangeArrowheads="1"/>
          </p:cNvSpPr>
          <p:nvPr/>
        </p:nvSpPr>
        <p:spPr bwMode="auto">
          <a:xfrm>
            <a:off x="2668588" y="1217613"/>
            <a:ext cx="6169025" cy="774700"/>
          </a:xfrm>
          <a:prstGeom prst="rect">
            <a:avLst/>
          </a:prstGeom>
          <a:solidFill>
            <a:srgbClr val="FFFF99"/>
          </a:solidFill>
          <a:ln w="1270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nchor="ctr">
            <a:spAutoFit/>
          </a:bodyPr>
          <a:lstStyle>
            <a:lvl1pPr eaLnBrk="0" hangingPunct="0">
              <a:tabLst>
                <a:tab pos="3886200" algn="l"/>
              </a:tabLst>
              <a:defRPr sz="2000">
                <a:solidFill>
                  <a:schemeClr val="tx1"/>
                </a:solidFill>
                <a:latin typeface="Arial" charset="0"/>
              </a:defRPr>
            </a:lvl1pPr>
            <a:lvl2pPr marL="742950" indent="-285750" eaLnBrk="0" hangingPunct="0">
              <a:tabLst>
                <a:tab pos="3886200" algn="l"/>
              </a:tabLst>
              <a:defRPr sz="2000">
                <a:solidFill>
                  <a:schemeClr val="tx1"/>
                </a:solidFill>
                <a:latin typeface="Arial" charset="0"/>
              </a:defRPr>
            </a:lvl2pPr>
            <a:lvl3pPr marL="1143000" indent="-228600" eaLnBrk="0" hangingPunct="0">
              <a:tabLst>
                <a:tab pos="3886200" algn="l"/>
              </a:tabLst>
              <a:defRPr sz="2000">
                <a:solidFill>
                  <a:schemeClr val="tx1"/>
                </a:solidFill>
                <a:latin typeface="Arial" charset="0"/>
              </a:defRPr>
            </a:lvl3pPr>
            <a:lvl4pPr marL="1600200" indent="-228600" eaLnBrk="0" hangingPunct="0">
              <a:tabLst>
                <a:tab pos="3886200" algn="l"/>
              </a:tabLst>
              <a:defRPr sz="2000">
                <a:solidFill>
                  <a:schemeClr val="tx1"/>
                </a:solidFill>
                <a:latin typeface="Arial" charset="0"/>
              </a:defRPr>
            </a:lvl4pPr>
            <a:lvl5pPr marL="2057400" indent="-228600" eaLnBrk="0" hangingPunct="0">
              <a:tabLst>
                <a:tab pos="3886200" algn="l"/>
              </a:tabLst>
              <a:defRPr sz="2000">
                <a:solidFill>
                  <a:schemeClr val="tx1"/>
                </a:solidFill>
                <a:latin typeface="Arial" charset="0"/>
              </a:defRPr>
            </a:lvl5pPr>
            <a:lvl6pPr marL="2514600" indent="-228600" eaLnBrk="0" fontAlgn="base" hangingPunct="0">
              <a:spcBef>
                <a:spcPct val="0"/>
              </a:spcBef>
              <a:spcAft>
                <a:spcPct val="0"/>
              </a:spcAft>
              <a:tabLst>
                <a:tab pos="3886200" algn="l"/>
              </a:tabLst>
              <a:defRPr sz="2000">
                <a:solidFill>
                  <a:schemeClr val="tx1"/>
                </a:solidFill>
                <a:latin typeface="Arial" charset="0"/>
              </a:defRPr>
            </a:lvl6pPr>
            <a:lvl7pPr marL="2971800" indent="-228600" eaLnBrk="0" fontAlgn="base" hangingPunct="0">
              <a:spcBef>
                <a:spcPct val="0"/>
              </a:spcBef>
              <a:spcAft>
                <a:spcPct val="0"/>
              </a:spcAft>
              <a:tabLst>
                <a:tab pos="3886200" algn="l"/>
              </a:tabLst>
              <a:defRPr sz="2000">
                <a:solidFill>
                  <a:schemeClr val="tx1"/>
                </a:solidFill>
                <a:latin typeface="Arial" charset="0"/>
              </a:defRPr>
            </a:lvl7pPr>
            <a:lvl8pPr marL="3429000" indent="-228600" eaLnBrk="0" fontAlgn="base" hangingPunct="0">
              <a:spcBef>
                <a:spcPct val="0"/>
              </a:spcBef>
              <a:spcAft>
                <a:spcPct val="0"/>
              </a:spcAft>
              <a:tabLst>
                <a:tab pos="3886200" algn="l"/>
              </a:tabLst>
              <a:defRPr sz="2000">
                <a:solidFill>
                  <a:schemeClr val="tx1"/>
                </a:solidFill>
                <a:latin typeface="Arial" charset="0"/>
              </a:defRPr>
            </a:lvl8pPr>
            <a:lvl9pPr marL="3886200" indent="-228600" eaLnBrk="0" fontAlgn="base" hangingPunct="0">
              <a:spcBef>
                <a:spcPct val="0"/>
              </a:spcBef>
              <a:spcAft>
                <a:spcPct val="0"/>
              </a:spcAft>
              <a:tabLst>
                <a:tab pos="3886200" algn="l"/>
              </a:tabLst>
              <a:defRPr sz="2000">
                <a:solidFill>
                  <a:schemeClr val="tx1"/>
                </a:solidFill>
                <a:latin typeface="Arial" charset="0"/>
              </a:defRPr>
            </a:lvl9pPr>
          </a:lstStyle>
          <a:p>
            <a:pPr eaLnBrk="1" hangingPunct="1"/>
            <a:r>
              <a:rPr lang="en-US" altLang="en-US" sz="1600" b="1" u="sng" dirty="0">
                <a:solidFill>
                  <a:schemeClr val="bg1"/>
                </a:solidFill>
              </a:rPr>
              <a:t>Required Billing Elements  - Where do they come from?</a:t>
            </a:r>
          </a:p>
          <a:p>
            <a:pPr eaLnBrk="1" hangingPunct="1"/>
            <a:r>
              <a:rPr lang="en-US" altLang="en-US" sz="1400" b="1" dirty="0">
                <a:solidFill>
                  <a:schemeClr val="bg1"/>
                </a:solidFill>
              </a:rPr>
              <a:t>50% - Patient </a:t>
            </a:r>
            <a:r>
              <a:rPr lang="en-US" altLang="en-US" sz="1400" b="1" dirty="0" smtClean="0">
                <a:solidFill>
                  <a:schemeClr val="bg1"/>
                </a:solidFill>
              </a:rPr>
              <a:t>Access</a:t>
            </a:r>
            <a:r>
              <a:rPr lang="en-US" altLang="en-US" sz="1400" dirty="0">
                <a:solidFill>
                  <a:schemeClr val="bg1"/>
                </a:solidFill>
              </a:rPr>
              <a:t>	15% - Charge Entry Areas</a:t>
            </a:r>
          </a:p>
          <a:p>
            <a:pPr eaLnBrk="1" hangingPunct="1"/>
            <a:r>
              <a:rPr lang="en-US" altLang="en-US" sz="1400" dirty="0">
                <a:solidFill>
                  <a:schemeClr val="bg1"/>
                </a:solidFill>
              </a:rPr>
              <a:t>15% - Medical Records	20% - Billing</a:t>
            </a:r>
          </a:p>
        </p:txBody>
      </p:sp>
      <p:sp>
        <p:nvSpPr>
          <p:cNvPr id="16388" name="Rectangle 6"/>
          <p:cNvSpPr>
            <a:spLocks noChangeArrowheads="1"/>
          </p:cNvSpPr>
          <p:nvPr/>
        </p:nvSpPr>
        <p:spPr bwMode="auto">
          <a:xfrm>
            <a:off x="4191000" y="1981200"/>
            <a:ext cx="4648200" cy="45095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285750" indent="-28575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r>
              <a:rPr lang="en-US" altLang="en-US" sz="1200" u="sng" dirty="0"/>
              <a:t>Patient Demographic Data</a:t>
            </a:r>
            <a:endParaRPr lang="en-US" altLang="en-US" sz="1100" dirty="0"/>
          </a:p>
          <a:p>
            <a:pPr>
              <a:buClr>
                <a:srgbClr val="009900"/>
              </a:buClr>
              <a:buSzPct val="75000"/>
              <a:buFont typeface="Wingdings" pitchFamily="2" charset="2"/>
              <a:buChar char="þ"/>
            </a:pPr>
            <a:r>
              <a:rPr lang="en-US" altLang="en-US" sz="1000" dirty="0"/>
              <a:t>Patients last name, first name, and middle initial</a:t>
            </a:r>
          </a:p>
          <a:p>
            <a:pPr>
              <a:buClr>
                <a:srgbClr val="009900"/>
              </a:buClr>
              <a:buSzPct val="75000"/>
              <a:buFont typeface="Wingdings" pitchFamily="2" charset="2"/>
              <a:buChar char="þ"/>
            </a:pPr>
            <a:r>
              <a:rPr lang="en-US" altLang="en-US" sz="1000" dirty="0"/>
              <a:t>Patient address</a:t>
            </a:r>
          </a:p>
          <a:p>
            <a:pPr>
              <a:buClr>
                <a:srgbClr val="009900"/>
              </a:buClr>
              <a:buSzPct val="75000"/>
              <a:buFont typeface="Wingdings" pitchFamily="2" charset="2"/>
              <a:buChar char="þ"/>
            </a:pPr>
            <a:r>
              <a:rPr lang="en-US" altLang="en-US" sz="1000" dirty="0"/>
              <a:t>Birth date</a:t>
            </a:r>
          </a:p>
          <a:p>
            <a:pPr>
              <a:buClr>
                <a:srgbClr val="009900"/>
              </a:buClr>
              <a:buSzPct val="75000"/>
              <a:buFont typeface="Wingdings" pitchFamily="2" charset="2"/>
              <a:buChar char="þ"/>
            </a:pPr>
            <a:r>
              <a:rPr lang="en-US" altLang="en-US" sz="1000" dirty="0"/>
              <a:t>Male (M) or Female (F)</a:t>
            </a:r>
          </a:p>
          <a:p>
            <a:pPr>
              <a:buClr>
                <a:srgbClr val="009900"/>
              </a:buClr>
              <a:buSzPct val="75000"/>
              <a:buFont typeface="Wingdings" pitchFamily="2" charset="2"/>
              <a:buChar char="þ"/>
            </a:pPr>
            <a:r>
              <a:rPr lang="en-US" altLang="en-US" sz="1000" dirty="0"/>
              <a:t>Marital Status</a:t>
            </a:r>
          </a:p>
          <a:p>
            <a:pPr>
              <a:buClr>
                <a:srgbClr val="009900"/>
              </a:buClr>
              <a:buSzPct val="75000"/>
              <a:buFont typeface="Wingdings" pitchFamily="2" charset="2"/>
              <a:buChar char="þ"/>
            </a:pPr>
            <a:r>
              <a:rPr lang="en-US" altLang="en-US" sz="1000" dirty="0"/>
              <a:t>Admission date or start of care date</a:t>
            </a:r>
          </a:p>
          <a:p>
            <a:endParaRPr lang="en-US" altLang="en-US" sz="1100" dirty="0"/>
          </a:p>
          <a:p>
            <a:r>
              <a:rPr lang="en-US" altLang="en-US" sz="1200" u="sng" dirty="0"/>
              <a:t>Encounter Specific</a:t>
            </a:r>
            <a:endParaRPr lang="en-US" altLang="en-US" sz="1100" u="sng" dirty="0"/>
          </a:p>
          <a:p>
            <a:pPr>
              <a:buClr>
                <a:srgbClr val="009900"/>
              </a:buClr>
              <a:buSzPct val="75000"/>
              <a:buFont typeface="Wingdings" pitchFamily="2" charset="2"/>
              <a:buChar char="þ"/>
            </a:pPr>
            <a:r>
              <a:rPr lang="en-US" altLang="en-US" sz="1000" dirty="0"/>
              <a:t>Hour patient was admitted for inpatient or outpatient care </a:t>
            </a:r>
          </a:p>
          <a:p>
            <a:pPr>
              <a:buClr>
                <a:srgbClr val="009900"/>
              </a:buClr>
              <a:buSzPct val="75000"/>
              <a:buFont typeface="Wingdings" pitchFamily="2" charset="2"/>
              <a:buChar char="þ"/>
            </a:pPr>
            <a:r>
              <a:rPr lang="en-US" altLang="en-US" sz="1000" dirty="0"/>
              <a:t>Occurrence Codes</a:t>
            </a:r>
          </a:p>
          <a:p>
            <a:pPr>
              <a:buClr>
                <a:srgbClr val="009900"/>
              </a:buClr>
              <a:buSzPct val="75000"/>
              <a:buFont typeface="Wingdings" pitchFamily="2" charset="2"/>
              <a:buChar char="þ"/>
            </a:pPr>
            <a:r>
              <a:rPr lang="en-US" altLang="en-US" sz="1000" dirty="0"/>
              <a:t>Code indicating the priority of admission--1 indicates emergency; 2 urgent; 3 elective; 4 newborn; and 9 information not available.  </a:t>
            </a:r>
          </a:p>
          <a:p>
            <a:pPr>
              <a:buClr>
                <a:srgbClr val="009900"/>
              </a:buClr>
              <a:buSzPct val="75000"/>
              <a:buFont typeface="Wingdings" pitchFamily="2" charset="2"/>
              <a:buChar char="þ"/>
            </a:pPr>
            <a:r>
              <a:rPr lang="en-US" altLang="en-US" sz="1000" dirty="0"/>
              <a:t>Code indicating the source of admission or outpatient service</a:t>
            </a:r>
          </a:p>
          <a:p>
            <a:pPr>
              <a:buClr>
                <a:srgbClr val="009900"/>
              </a:buClr>
              <a:buSzPct val="75000"/>
              <a:buFont typeface="Wingdings" pitchFamily="2" charset="2"/>
              <a:buChar char="þ"/>
            </a:pPr>
            <a:r>
              <a:rPr lang="en-US" altLang="en-US" sz="1000" dirty="0"/>
              <a:t>Provider has patient signature on file permitting release of data (Y or N) </a:t>
            </a:r>
          </a:p>
          <a:p>
            <a:pPr>
              <a:buClr>
                <a:srgbClr val="009900"/>
              </a:buClr>
              <a:buSzPct val="75000"/>
              <a:buFont typeface="Wingdings" pitchFamily="2" charset="2"/>
              <a:buChar char="þ"/>
            </a:pPr>
            <a:r>
              <a:rPr lang="en-US" altLang="en-US" sz="1000" dirty="0"/>
              <a:t>Principal Diagnostic Coding (</a:t>
            </a:r>
            <a:r>
              <a:rPr lang="en-US" altLang="en-US" sz="1000" dirty="0" smtClean="0"/>
              <a:t>ICD-10-CM </a:t>
            </a:r>
            <a:r>
              <a:rPr lang="en-US" altLang="en-US" sz="1000" dirty="0"/>
              <a:t>code) </a:t>
            </a:r>
          </a:p>
          <a:p>
            <a:pPr>
              <a:buClr>
                <a:srgbClr val="009900"/>
              </a:buClr>
              <a:buSzPct val="75000"/>
              <a:buFont typeface="Wingdings" pitchFamily="2" charset="2"/>
              <a:buChar char="þ"/>
            </a:pPr>
            <a:r>
              <a:rPr lang="en-US" altLang="en-US" sz="1000" dirty="0"/>
              <a:t>Admitting Diagnostic Coding (</a:t>
            </a:r>
            <a:r>
              <a:rPr lang="en-US" altLang="en-US" sz="1000" dirty="0" smtClean="0"/>
              <a:t>ICD-10-CM </a:t>
            </a:r>
            <a:r>
              <a:rPr lang="en-US" altLang="en-US" sz="1000" dirty="0"/>
              <a:t>code)</a:t>
            </a:r>
          </a:p>
          <a:p>
            <a:endParaRPr lang="en-US" altLang="en-US" sz="1000" dirty="0"/>
          </a:p>
          <a:p>
            <a:r>
              <a:rPr lang="en-US" altLang="en-US" sz="1200" u="sng" dirty="0"/>
              <a:t>Insurance Information</a:t>
            </a:r>
            <a:endParaRPr lang="en-US" altLang="en-US" sz="1100" dirty="0"/>
          </a:p>
          <a:p>
            <a:pPr>
              <a:buClr>
                <a:srgbClr val="009900"/>
              </a:buClr>
              <a:buSzPct val="75000"/>
              <a:buFont typeface="Wingdings" pitchFamily="2" charset="2"/>
              <a:buChar char="þ"/>
            </a:pPr>
            <a:r>
              <a:rPr lang="en-US" altLang="en-US" sz="1000" dirty="0"/>
              <a:t>The name and number identifying each payer that payment is expected </a:t>
            </a:r>
          </a:p>
          <a:p>
            <a:pPr>
              <a:buClr>
                <a:srgbClr val="009900"/>
              </a:buClr>
              <a:buSzPct val="75000"/>
              <a:buFont typeface="Wingdings" pitchFamily="2" charset="2"/>
              <a:buChar char="þ"/>
            </a:pPr>
            <a:r>
              <a:rPr lang="en-US" altLang="en-US" sz="1000" dirty="0"/>
              <a:t>Assignment of benefits (Y) yes; (N) no</a:t>
            </a:r>
          </a:p>
          <a:p>
            <a:pPr>
              <a:buClr>
                <a:srgbClr val="009900"/>
              </a:buClr>
              <a:buSzPct val="75000"/>
              <a:buFont typeface="Wingdings" pitchFamily="2" charset="2"/>
              <a:buChar char="þ"/>
            </a:pPr>
            <a:r>
              <a:rPr lang="en-US" altLang="en-US" sz="1000" dirty="0"/>
              <a:t>The name of the patient or insured individual</a:t>
            </a:r>
          </a:p>
          <a:p>
            <a:pPr>
              <a:buClr>
                <a:srgbClr val="009900"/>
              </a:buClr>
              <a:buSzPct val="75000"/>
              <a:buFont typeface="Wingdings" pitchFamily="2" charset="2"/>
              <a:buChar char="þ"/>
            </a:pPr>
            <a:r>
              <a:rPr lang="en-US" altLang="en-US" sz="1000" dirty="0"/>
              <a:t>Relationship of the insured (person having insurance) to the patient</a:t>
            </a:r>
          </a:p>
          <a:p>
            <a:pPr>
              <a:buClr>
                <a:srgbClr val="009900"/>
              </a:buClr>
              <a:buSzPct val="75000"/>
              <a:buFont typeface="Wingdings" pitchFamily="2" charset="2"/>
              <a:buChar char="þ"/>
            </a:pPr>
            <a:r>
              <a:rPr lang="en-US" altLang="en-US" sz="1000" dirty="0"/>
              <a:t>Insured’s identification number assigned by the payer organization</a:t>
            </a:r>
          </a:p>
          <a:p>
            <a:pPr>
              <a:buClr>
                <a:srgbClr val="009900"/>
              </a:buClr>
              <a:buSzPct val="75000"/>
              <a:buFont typeface="Wingdings" pitchFamily="2" charset="2"/>
              <a:buChar char="þ"/>
            </a:pPr>
            <a:r>
              <a:rPr lang="en-US" altLang="en-US" sz="1000" dirty="0"/>
              <a:t>The group name/plan through which the insurance coverage is provided</a:t>
            </a:r>
            <a:endParaRPr lang="en-US" altLang="en-US" sz="1100" dirty="0"/>
          </a:p>
          <a:p>
            <a:pPr>
              <a:buClr>
                <a:srgbClr val="009900"/>
              </a:buClr>
              <a:buSzPct val="75000"/>
              <a:buFont typeface="Wingdings" pitchFamily="2" charset="2"/>
              <a:buChar char="þ"/>
            </a:pPr>
            <a:r>
              <a:rPr lang="en-US" altLang="en-US" sz="1000" dirty="0"/>
              <a:t>The insurance group number</a:t>
            </a:r>
          </a:p>
          <a:p>
            <a:pPr>
              <a:buClr>
                <a:srgbClr val="009900"/>
              </a:buClr>
              <a:buSzPct val="75000"/>
              <a:buFont typeface="Wingdings" pitchFamily="2" charset="2"/>
              <a:buChar char="þ"/>
            </a:pPr>
            <a:r>
              <a:rPr lang="en-US" altLang="en-US" sz="1000" dirty="0"/>
              <a:t>Employment status code</a:t>
            </a:r>
          </a:p>
          <a:p>
            <a:pPr>
              <a:buClr>
                <a:srgbClr val="009900"/>
              </a:buClr>
              <a:buSzPct val="75000"/>
              <a:buFont typeface="Wingdings" pitchFamily="2" charset="2"/>
              <a:buChar char="þ"/>
            </a:pPr>
            <a:r>
              <a:rPr lang="en-US" altLang="en-US" sz="1000" dirty="0"/>
              <a:t>Employer’s name and address</a:t>
            </a:r>
          </a:p>
        </p:txBody>
      </p:sp>
      <p:sp>
        <p:nvSpPr>
          <p:cNvPr id="16389" name="Rectangle 7"/>
          <p:cNvSpPr>
            <a:spLocks noChangeArrowheads="1"/>
          </p:cNvSpPr>
          <p:nvPr/>
        </p:nvSpPr>
        <p:spPr bwMode="auto">
          <a:xfrm>
            <a:off x="311150" y="1438275"/>
            <a:ext cx="2203450" cy="3508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075" tIns="46038" rIns="92075" bIns="46038"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altLang="en-US" sz="1700" b="1" u="sng" dirty="0"/>
              <a:t>Required Elements</a:t>
            </a:r>
            <a:r>
              <a:rPr lang="en-US" altLang="en-US" sz="1700" dirty="0"/>
              <a:t>:</a:t>
            </a:r>
            <a:endParaRPr lang="en-US" altLang="en-US" sz="1700" b="1" dirty="0"/>
          </a:p>
        </p:txBody>
      </p:sp>
      <p:sp>
        <p:nvSpPr>
          <p:cNvPr id="16390" name="Rectangle 8"/>
          <p:cNvSpPr>
            <a:spLocks noChangeArrowheads="1"/>
          </p:cNvSpPr>
          <p:nvPr/>
        </p:nvSpPr>
        <p:spPr bwMode="auto">
          <a:xfrm>
            <a:off x="533400" y="0"/>
            <a:ext cx="8115300" cy="11255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indent="114300"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en-US" altLang="en-US" sz="3200" b="1" dirty="0" smtClean="0"/>
              <a:t>Where </a:t>
            </a:r>
            <a:r>
              <a:rPr lang="en-US" altLang="en-US" sz="3200" b="1" dirty="0"/>
              <a:t>Does the Information Come From?</a:t>
            </a:r>
          </a:p>
        </p:txBody>
      </p:sp>
    </p:spTree>
    <p:extLst>
      <p:ext uri="{BB962C8B-B14F-4D97-AF65-F5344CB8AC3E}">
        <p14:creationId xmlns="" xmlns:p14="http://schemas.microsoft.com/office/powerpoint/2010/main" val="1932421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dirty="0" smtClean="0"/>
              <a:t>Patient Access</a:t>
            </a:r>
            <a:endParaRPr lang="en-US" dirty="0"/>
          </a:p>
        </p:txBody>
      </p:sp>
      <p:sp>
        <p:nvSpPr>
          <p:cNvPr id="9221" name="Rectangle 3"/>
          <p:cNvSpPr>
            <a:spLocks noGrp="1" noChangeArrowheads="1"/>
          </p:cNvSpPr>
          <p:nvPr>
            <p:ph idx="1"/>
          </p:nvPr>
        </p:nvSpPr>
        <p:spPr>
          <a:xfrm>
            <a:off x="228600" y="1524000"/>
            <a:ext cx="8229600" cy="5181600"/>
          </a:xfrm>
        </p:spPr>
        <p:txBody>
          <a:bodyPr>
            <a:normAutofit/>
          </a:bodyPr>
          <a:lstStyle/>
          <a:p>
            <a:pPr>
              <a:lnSpc>
                <a:spcPct val="70000"/>
              </a:lnSpc>
              <a:buClr>
                <a:schemeClr val="folHlink"/>
              </a:buClr>
              <a:buSzPct val="90000"/>
              <a:buNone/>
            </a:pPr>
            <a:endParaRPr lang="en-US" altLang="en-US" sz="2400" dirty="0"/>
          </a:p>
          <a:p>
            <a:pPr eaLnBrk="1" hangingPunct="1">
              <a:lnSpc>
                <a:spcPct val="70000"/>
              </a:lnSpc>
            </a:pPr>
            <a:r>
              <a:rPr lang="en-US" altLang="en-US" sz="2400" dirty="0" smtClean="0"/>
              <a:t>Patient Access is the </a:t>
            </a:r>
            <a:r>
              <a:rPr lang="en-US" altLang="en-US" sz="2400" b="1" u="sng" dirty="0" smtClean="0"/>
              <a:t>“Front Door” </a:t>
            </a:r>
            <a:r>
              <a:rPr lang="en-US" altLang="en-US" sz="2400" dirty="0" smtClean="0"/>
              <a:t>and the first step in the revenue cycle process.</a:t>
            </a:r>
          </a:p>
          <a:p>
            <a:pPr eaLnBrk="1" hangingPunct="1">
              <a:lnSpc>
                <a:spcPct val="70000"/>
              </a:lnSpc>
            </a:pPr>
            <a:endParaRPr lang="en-US" altLang="en-US" sz="2400" dirty="0" smtClean="0"/>
          </a:p>
          <a:p>
            <a:pPr eaLnBrk="1" hangingPunct="1">
              <a:lnSpc>
                <a:spcPct val="70000"/>
              </a:lnSpc>
            </a:pPr>
            <a:r>
              <a:rPr lang="en-US" altLang="en-US" sz="2400" dirty="0" smtClean="0"/>
              <a:t>The important functions and information gathered in Access include:</a:t>
            </a:r>
          </a:p>
          <a:p>
            <a:pPr lvl="1" eaLnBrk="1" hangingPunct="1">
              <a:lnSpc>
                <a:spcPct val="80000"/>
              </a:lnSpc>
            </a:pPr>
            <a:r>
              <a:rPr lang="en-US" altLang="en-US" sz="2400" dirty="0" smtClean="0"/>
              <a:t>Verifying of Insurance</a:t>
            </a:r>
          </a:p>
          <a:p>
            <a:pPr lvl="1" eaLnBrk="1" hangingPunct="1">
              <a:lnSpc>
                <a:spcPct val="80000"/>
              </a:lnSpc>
            </a:pPr>
            <a:r>
              <a:rPr lang="en-US" altLang="en-US" sz="2400" dirty="0" smtClean="0"/>
              <a:t>Obtaining Authorizations and certifications</a:t>
            </a:r>
          </a:p>
          <a:p>
            <a:pPr lvl="1" eaLnBrk="1" hangingPunct="1">
              <a:lnSpc>
                <a:spcPct val="80000"/>
              </a:lnSpc>
            </a:pPr>
            <a:r>
              <a:rPr lang="en-US" altLang="en-US" sz="2400" dirty="0" smtClean="0"/>
              <a:t>Gathering patient demographics and insurance information</a:t>
            </a:r>
          </a:p>
          <a:p>
            <a:pPr lvl="1" eaLnBrk="1" hangingPunct="1">
              <a:lnSpc>
                <a:spcPct val="80000"/>
              </a:lnSpc>
            </a:pPr>
            <a:r>
              <a:rPr lang="en-US" altLang="en-US" sz="2400" dirty="0" smtClean="0"/>
              <a:t>Financial Counseling</a:t>
            </a:r>
          </a:p>
          <a:p>
            <a:pPr lvl="1" eaLnBrk="1" hangingPunct="1">
              <a:lnSpc>
                <a:spcPct val="80000"/>
              </a:lnSpc>
            </a:pPr>
            <a:r>
              <a:rPr lang="en-US" altLang="en-US" sz="2400" dirty="0" smtClean="0"/>
              <a:t>Eligibility verification</a:t>
            </a:r>
            <a:endParaRPr lang="en-US" altLang="en-US" sz="2400" dirty="0"/>
          </a:p>
          <a:p>
            <a:pPr marL="457200" lvl="1" indent="0" eaLnBrk="1" hangingPunct="1">
              <a:lnSpc>
                <a:spcPct val="80000"/>
              </a:lnSpc>
              <a:buNone/>
            </a:pPr>
            <a:endParaRPr lang="en-US" altLang="en-US" sz="1800" dirty="0" smtClean="0"/>
          </a:p>
          <a:p>
            <a:pPr marL="457200" lvl="1" indent="0" eaLnBrk="1" hangingPunct="1">
              <a:lnSpc>
                <a:spcPct val="80000"/>
              </a:lnSpc>
              <a:buNone/>
            </a:pPr>
            <a:endParaRPr lang="en-US" altLang="en-US" sz="1800" dirty="0" smtClean="0"/>
          </a:p>
        </p:txBody>
      </p:sp>
    </p:spTree>
    <p:extLst>
      <p:ext uri="{BB962C8B-B14F-4D97-AF65-F5344CB8AC3E}">
        <p14:creationId xmlns="" xmlns:p14="http://schemas.microsoft.com/office/powerpoint/2010/main" val="3117782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Information Management</a:t>
            </a:r>
            <a:endParaRPr lang="en-US" dirty="0"/>
          </a:p>
        </p:txBody>
      </p:sp>
      <p:sp>
        <p:nvSpPr>
          <p:cNvPr id="3" name="Content Placeholder 2"/>
          <p:cNvSpPr>
            <a:spLocks noGrp="1"/>
          </p:cNvSpPr>
          <p:nvPr>
            <p:ph idx="1"/>
          </p:nvPr>
        </p:nvSpPr>
        <p:spPr>
          <a:xfrm>
            <a:off x="457200" y="1600200"/>
            <a:ext cx="8229600" cy="5029200"/>
          </a:xfrm>
        </p:spPr>
        <p:txBody>
          <a:bodyPr>
            <a:noAutofit/>
          </a:bodyPr>
          <a:lstStyle/>
          <a:p>
            <a:pPr>
              <a:lnSpc>
                <a:spcPct val="80000"/>
              </a:lnSpc>
            </a:pPr>
            <a:r>
              <a:rPr lang="en-US" altLang="en-US" sz="2000" dirty="0" smtClean="0"/>
              <a:t>The practice of maintenance and care of health records by traditional and electronic means in hospitals, physician's office, clinics etc…</a:t>
            </a:r>
          </a:p>
          <a:p>
            <a:pPr>
              <a:lnSpc>
                <a:spcPct val="80000"/>
              </a:lnSpc>
            </a:pPr>
            <a:endParaRPr lang="en-US" altLang="en-US" sz="2000" dirty="0" smtClean="0"/>
          </a:p>
          <a:p>
            <a:pPr>
              <a:lnSpc>
                <a:spcPct val="80000"/>
              </a:lnSpc>
            </a:pPr>
            <a:r>
              <a:rPr lang="en-US" altLang="en-US" sz="2000" dirty="0" smtClean="0"/>
              <a:t>The important functions and information gathered in HIM include:</a:t>
            </a:r>
          </a:p>
          <a:p>
            <a:pPr lvl="1">
              <a:lnSpc>
                <a:spcPct val="80000"/>
              </a:lnSpc>
            </a:pPr>
            <a:r>
              <a:rPr lang="en-US" altLang="en-US" sz="2000" dirty="0" smtClean="0"/>
              <a:t>Coding services documented by Physicians</a:t>
            </a:r>
          </a:p>
          <a:p>
            <a:pPr lvl="2">
              <a:lnSpc>
                <a:spcPct val="80000"/>
              </a:lnSpc>
            </a:pPr>
            <a:r>
              <a:rPr lang="en-US" altLang="en-US" sz="2000" dirty="0" smtClean="0"/>
              <a:t>CPT codes (outpatient procedures) </a:t>
            </a:r>
          </a:p>
          <a:p>
            <a:pPr lvl="2">
              <a:lnSpc>
                <a:spcPct val="80000"/>
              </a:lnSpc>
            </a:pPr>
            <a:r>
              <a:rPr lang="en-US" altLang="en-US" sz="2000" dirty="0" smtClean="0"/>
              <a:t>ICD-10-PCS (inpatient procedures)</a:t>
            </a:r>
          </a:p>
          <a:p>
            <a:pPr lvl="2">
              <a:lnSpc>
                <a:spcPct val="80000"/>
              </a:lnSpc>
            </a:pPr>
            <a:r>
              <a:rPr lang="en-US" altLang="en-US" sz="2000" dirty="0" smtClean="0"/>
              <a:t>ICD-10-CM (diagnosis) </a:t>
            </a:r>
          </a:p>
          <a:p>
            <a:pPr lvl="2">
              <a:lnSpc>
                <a:spcPct val="80000"/>
              </a:lnSpc>
            </a:pPr>
            <a:r>
              <a:rPr lang="en-US" altLang="en-US" sz="2000" dirty="0" smtClean="0"/>
              <a:t>HCPCS (supplies, drugs, etc.) </a:t>
            </a:r>
          </a:p>
          <a:p>
            <a:pPr lvl="2">
              <a:lnSpc>
                <a:spcPct val="80000"/>
              </a:lnSpc>
            </a:pPr>
            <a:endParaRPr lang="en-US" altLang="en-US" sz="2000" dirty="0" smtClean="0"/>
          </a:p>
          <a:p>
            <a:pPr>
              <a:lnSpc>
                <a:spcPct val="80000"/>
              </a:lnSpc>
            </a:pPr>
            <a:r>
              <a:rPr lang="en-US" altLang="en-US" sz="2000" dirty="0" smtClean="0"/>
              <a:t>Ensure Codes accurately reflect patient services as documented</a:t>
            </a:r>
          </a:p>
          <a:p>
            <a:pPr>
              <a:lnSpc>
                <a:spcPct val="70000"/>
              </a:lnSpc>
            </a:pPr>
            <a:r>
              <a:rPr lang="en-US" altLang="en-US" sz="2000" dirty="0" smtClean="0"/>
              <a:t>Serves as Subject Matter Experts in, Documentation and Coding</a:t>
            </a:r>
          </a:p>
          <a:p>
            <a:pPr>
              <a:lnSpc>
                <a:spcPct val="70000"/>
              </a:lnSpc>
            </a:pPr>
            <a:r>
              <a:rPr lang="en-US" altLang="en-US" sz="2000" dirty="0" smtClean="0"/>
              <a:t>Educates, presents, and trains on opportunities to improve Case Mix Index (CMI)</a:t>
            </a:r>
          </a:p>
          <a:p>
            <a:pPr>
              <a:lnSpc>
                <a:spcPct val="70000"/>
              </a:lnSpc>
            </a:pPr>
            <a:r>
              <a:rPr lang="en-US" altLang="en-US" sz="2000" dirty="0" smtClean="0"/>
              <a:t>Oversees and responds to Coding Audits</a:t>
            </a:r>
          </a:p>
          <a:p>
            <a:pPr>
              <a:lnSpc>
                <a:spcPct val="70000"/>
              </a:lnSpc>
            </a:pPr>
            <a:r>
              <a:rPr lang="en-US" altLang="en-US" sz="2000" dirty="0" smtClean="0"/>
              <a:t>Manages storage and retrieval of medical records</a:t>
            </a:r>
          </a:p>
          <a:p>
            <a:pPr>
              <a:lnSpc>
                <a:spcPct val="70000"/>
              </a:lnSpc>
            </a:pPr>
            <a:r>
              <a:rPr lang="en-US" altLang="en-US" sz="2000" dirty="0" smtClean="0"/>
              <a:t>Maintaining complete compliant documentation</a:t>
            </a:r>
          </a:p>
          <a:p>
            <a:pPr marL="0" indent="0">
              <a:lnSpc>
                <a:spcPct val="70000"/>
              </a:lnSpc>
              <a:buNone/>
            </a:pPr>
            <a:endParaRPr lang="en-US" sz="2000" dirty="0"/>
          </a:p>
        </p:txBody>
      </p:sp>
    </p:spTree>
    <p:extLst>
      <p:ext uri="{BB962C8B-B14F-4D97-AF65-F5344CB8AC3E}">
        <p14:creationId xmlns="" xmlns:p14="http://schemas.microsoft.com/office/powerpoint/2010/main" val="2841335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289</TotalTime>
  <Words>1582</Words>
  <Application>Microsoft Office PowerPoint</Application>
  <PresentationFormat>On-screen Show (4:3)</PresentationFormat>
  <Paragraphs>341</Paragraphs>
  <Slides>23</Slides>
  <Notes>14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Technic</vt:lpstr>
      <vt:lpstr>Bridging the gap between HIM and Patient Accounts</vt:lpstr>
      <vt:lpstr>Slide 2</vt:lpstr>
      <vt:lpstr>Slide 3</vt:lpstr>
      <vt:lpstr>Slide 4</vt:lpstr>
      <vt:lpstr>Slide 5</vt:lpstr>
      <vt:lpstr>Slide 6</vt:lpstr>
      <vt:lpstr>Slide 7</vt:lpstr>
      <vt:lpstr>Patient Access</vt:lpstr>
      <vt:lpstr>Health Information Management</vt:lpstr>
      <vt:lpstr>Patient Accounts</vt:lpstr>
      <vt:lpstr>Charge Master</vt:lpstr>
      <vt:lpstr>Things to remember…</vt:lpstr>
      <vt:lpstr>Develop a team approach</vt:lpstr>
      <vt:lpstr>Develop a team approach</vt:lpstr>
      <vt:lpstr>Denials</vt:lpstr>
      <vt:lpstr>Considerations</vt:lpstr>
      <vt:lpstr>Considerations</vt:lpstr>
      <vt:lpstr>Considerations</vt:lpstr>
      <vt:lpstr>Considerations</vt:lpstr>
      <vt:lpstr>Daily process</vt:lpstr>
      <vt:lpstr>DNFB</vt:lpstr>
      <vt:lpstr>Slide 22</vt:lpstr>
      <vt:lpstr>Thank you! Questions or Comments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the gap between HIM and Patient Accounts</dc:title>
  <dc:creator>ROSSI, DANIEL</dc:creator>
  <cp:lastModifiedBy>w.coz</cp:lastModifiedBy>
  <cp:revision>58</cp:revision>
  <cp:lastPrinted>2016-10-03T17:22:30Z</cp:lastPrinted>
  <dcterms:created xsi:type="dcterms:W3CDTF">2016-09-30T14:08:49Z</dcterms:created>
  <dcterms:modified xsi:type="dcterms:W3CDTF">2016-11-07T15:50:55Z</dcterms:modified>
</cp:coreProperties>
</file>