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6" r:id="rId1"/>
  </p:sldMasterIdLst>
  <p:notesMasterIdLst>
    <p:notesMasterId r:id="rId36"/>
  </p:notesMasterIdLst>
  <p:sldIdLst>
    <p:sldId id="257" r:id="rId2"/>
    <p:sldId id="260" r:id="rId3"/>
    <p:sldId id="282" r:id="rId4"/>
    <p:sldId id="258" r:id="rId5"/>
    <p:sldId id="267" r:id="rId6"/>
    <p:sldId id="266" r:id="rId7"/>
    <p:sldId id="268" r:id="rId8"/>
    <p:sldId id="269" r:id="rId9"/>
    <p:sldId id="270" r:id="rId10"/>
    <p:sldId id="271" r:id="rId11"/>
    <p:sldId id="272" r:id="rId12"/>
    <p:sldId id="262" r:id="rId13"/>
    <p:sldId id="273" r:id="rId14"/>
    <p:sldId id="274" r:id="rId15"/>
    <p:sldId id="275" r:id="rId16"/>
    <p:sldId id="277" r:id="rId17"/>
    <p:sldId id="276" r:id="rId18"/>
    <p:sldId id="280" r:id="rId19"/>
    <p:sldId id="279" r:id="rId20"/>
    <p:sldId id="278" r:id="rId21"/>
    <p:sldId id="281" r:id="rId22"/>
    <p:sldId id="283" r:id="rId23"/>
    <p:sldId id="284" r:id="rId24"/>
    <p:sldId id="285" r:id="rId25"/>
    <p:sldId id="286" r:id="rId26"/>
    <p:sldId id="287" r:id="rId27"/>
    <p:sldId id="288" r:id="rId28"/>
    <p:sldId id="289" r:id="rId29"/>
    <p:sldId id="290" r:id="rId30"/>
    <p:sldId id="291" r:id="rId31"/>
    <p:sldId id="292" r:id="rId32"/>
    <p:sldId id="293" r:id="rId33"/>
    <p:sldId id="295" r:id="rId34"/>
    <p:sldId id="294" r:id="rId35"/>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Default Section" id="{04DD047A-A412-4827-A0E7-9CDC0CE44474}">
          <p14:sldIdLst>
            <p14:sldId id="257"/>
            <p14:sldId id="260"/>
            <p14:sldId id="282"/>
            <p14:sldId id="258"/>
            <p14:sldId id="267"/>
            <p14:sldId id="266"/>
            <p14:sldId id="268"/>
            <p14:sldId id="269"/>
            <p14:sldId id="270"/>
            <p14:sldId id="271"/>
            <p14:sldId id="272"/>
            <p14:sldId id="262"/>
            <p14:sldId id="273"/>
            <p14:sldId id="274"/>
            <p14:sldId id="275"/>
            <p14:sldId id="277"/>
            <p14:sldId id="276"/>
            <p14:sldId id="280"/>
          </p14:sldIdLst>
        </p14:section>
        <p14:section name="Untitled Section" id="{BB3B606B-8597-452D-8240-AC86310B4F6F}">
          <p14:sldIdLst>
            <p14:sldId id="279"/>
            <p14:sldId id="278"/>
            <p14:sldId id="281"/>
            <p14:sldId id="283"/>
            <p14:sldId id="284"/>
            <p14:sldId id="285"/>
            <p14:sldId id="286"/>
            <p14:sldId id="287"/>
            <p14:sldId id="288"/>
            <p14:sldId id="289"/>
            <p14:sldId id="290"/>
            <p14:sldId id="291"/>
            <p14:sldId id="292"/>
            <p14:sldId id="293"/>
            <p14:sldId id="295"/>
            <p14:sldId id="29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87" autoAdjust="0"/>
    <p:restoredTop sz="86379" autoAdjust="0"/>
  </p:normalViewPr>
  <p:slideViewPr>
    <p:cSldViewPr>
      <p:cViewPr varScale="1">
        <p:scale>
          <a:sx n="54" d="100"/>
          <a:sy n="54" d="100"/>
        </p:scale>
        <p:origin x="-1740"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Chart%20in%20Microsoft%20PowerPoint"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7054418197725293"/>
          <c:y val="6.5289442986293383E-2"/>
          <c:w val="0.64160886460034405"/>
          <c:h val="0.84187882764654465"/>
        </c:manualLayout>
      </c:layout>
      <c:barChart>
        <c:barDir val="bar"/>
        <c:grouping val="clustered"/>
        <c:ser>
          <c:idx val="0"/>
          <c:order val="0"/>
          <c:tx>
            <c:strRef>
              <c:f>'[Chart in Microsoft PowerPoint]monthly comp chart'!$A$1020</c:f>
              <c:strCache>
                <c:ptCount val="1"/>
                <c:pt idx="0">
                  <c:v>Billing Error</c:v>
                </c:pt>
              </c:strCache>
            </c:strRef>
          </c:tx>
          <c:cat>
            <c:numRef>
              <c:f>'[Chart in Microsoft PowerPoint]monthly comp chart'!$B$1019:$F$1019</c:f>
              <c:numCache>
                <c:formatCode>mmm\-yy</c:formatCode>
                <c:ptCount val="5"/>
                <c:pt idx="0">
                  <c:v>42461</c:v>
                </c:pt>
                <c:pt idx="1">
                  <c:v>42491</c:v>
                </c:pt>
                <c:pt idx="2">
                  <c:v>42522</c:v>
                </c:pt>
                <c:pt idx="3">
                  <c:v>42552</c:v>
                </c:pt>
                <c:pt idx="4">
                  <c:v>42583</c:v>
                </c:pt>
              </c:numCache>
            </c:numRef>
          </c:cat>
          <c:val>
            <c:numRef>
              <c:f>'[Chart in Microsoft PowerPoint]monthly comp chart'!$B$1020:$F$1020</c:f>
              <c:numCache>
                <c:formatCode>"$"#,##0</c:formatCode>
                <c:ptCount val="5"/>
                <c:pt idx="0">
                  <c:v>314165.26</c:v>
                </c:pt>
                <c:pt idx="1">
                  <c:v>1471055</c:v>
                </c:pt>
                <c:pt idx="2">
                  <c:v>963353</c:v>
                </c:pt>
                <c:pt idx="3">
                  <c:v>1198862</c:v>
                </c:pt>
                <c:pt idx="4">
                  <c:v>395742.63999999996</c:v>
                </c:pt>
              </c:numCache>
            </c:numRef>
          </c:val>
        </c:ser>
        <c:ser>
          <c:idx val="1"/>
          <c:order val="1"/>
          <c:tx>
            <c:strRef>
              <c:f>'[Chart in Microsoft PowerPoint]monthly comp chart'!$A$1021</c:f>
              <c:strCache>
                <c:ptCount val="1"/>
                <c:pt idx="0">
                  <c:v>Bundled</c:v>
                </c:pt>
              </c:strCache>
            </c:strRef>
          </c:tx>
          <c:cat>
            <c:numRef>
              <c:f>'[Chart in Microsoft PowerPoint]monthly comp chart'!$B$1019:$F$1019</c:f>
              <c:numCache>
                <c:formatCode>mmm\-yy</c:formatCode>
                <c:ptCount val="5"/>
                <c:pt idx="0">
                  <c:v>42461</c:v>
                </c:pt>
                <c:pt idx="1">
                  <c:v>42491</c:v>
                </c:pt>
                <c:pt idx="2">
                  <c:v>42522</c:v>
                </c:pt>
                <c:pt idx="3">
                  <c:v>42552</c:v>
                </c:pt>
                <c:pt idx="4">
                  <c:v>42583</c:v>
                </c:pt>
              </c:numCache>
            </c:numRef>
          </c:cat>
          <c:val>
            <c:numRef>
              <c:f>'[Chart in Microsoft PowerPoint]monthly comp chart'!$B$1021:$F$1021</c:f>
              <c:numCache>
                <c:formatCode>"$"#,##0</c:formatCode>
                <c:ptCount val="5"/>
                <c:pt idx="0">
                  <c:v>79942.02</c:v>
                </c:pt>
                <c:pt idx="1">
                  <c:v>158009.85999999993</c:v>
                </c:pt>
                <c:pt idx="2">
                  <c:v>95755.209999999992</c:v>
                </c:pt>
                <c:pt idx="3">
                  <c:v>75699.959999999992</c:v>
                </c:pt>
                <c:pt idx="4">
                  <c:v>64158.51</c:v>
                </c:pt>
              </c:numCache>
            </c:numRef>
          </c:val>
        </c:ser>
        <c:ser>
          <c:idx val="2"/>
          <c:order val="2"/>
          <c:tx>
            <c:strRef>
              <c:f>'[Chart in Microsoft PowerPoint]monthly comp chart'!$A$1022</c:f>
              <c:strCache>
                <c:ptCount val="1"/>
                <c:pt idx="0">
                  <c:v>Coding</c:v>
                </c:pt>
              </c:strCache>
            </c:strRef>
          </c:tx>
          <c:cat>
            <c:numRef>
              <c:f>'[Chart in Microsoft PowerPoint]monthly comp chart'!$B$1019:$F$1019</c:f>
              <c:numCache>
                <c:formatCode>mmm\-yy</c:formatCode>
                <c:ptCount val="5"/>
                <c:pt idx="0">
                  <c:v>42461</c:v>
                </c:pt>
                <c:pt idx="1">
                  <c:v>42491</c:v>
                </c:pt>
                <c:pt idx="2">
                  <c:v>42522</c:v>
                </c:pt>
                <c:pt idx="3">
                  <c:v>42552</c:v>
                </c:pt>
                <c:pt idx="4">
                  <c:v>42583</c:v>
                </c:pt>
              </c:numCache>
            </c:numRef>
          </c:cat>
          <c:val>
            <c:numRef>
              <c:f>'[Chart in Microsoft PowerPoint]monthly comp chart'!$B$1022:$F$1022</c:f>
              <c:numCache>
                <c:formatCode>"$"#,##0</c:formatCode>
                <c:ptCount val="5"/>
                <c:pt idx="0">
                  <c:v>1387020.43</c:v>
                </c:pt>
                <c:pt idx="1">
                  <c:v>643944.91</c:v>
                </c:pt>
                <c:pt idx="2">
                  <c:v>691416.01</c:v>
                </c:pt>
                <c:pt idx="3">
                  <c:v>189573.18</c:v>
                </c:pt>
                <c:pt idx="4" formatCode="&quot;$&quot;#,##0_);[Red]\(&quot;$&quot;#,##0\)">
                  <c:v>374334</c:v>
                </c:pt>
              </c:numCache>
            </c:numRef>
          </c:val>
        </c:ser>
        <c:ser>
          <c:idx val="3"/>
          <c:order val="3"/>
          <c:tx>
            <c:strRef>
              <c:f>'[Chart in Microsoft PowerPoint]monthly comp chart'!$A$1023</c:f>
              <c:strCache>
                <c:ptCount val="1"/>
                <c:pt idx="0">
                  <c:v>COB</c:v>
                </c:pt>
              </c:strCache>
            </c:strRef>
          </c:tx>
          <c:cat>
            <c:numRef>
              <c:f>'[Chart in Microsoft PowerPoint]monthly comp chart'!$B$1019:$F$1019</c:f>
              <c:numCache>
                <c:formatCode>mmm\-yy</c:formatCode>
                <c:ptCount val="5"/>
                <c:pt idx="0">
                  <c:v>42461</c:v>
                </c:pt>
                <c:pt idx="1">
                  <c:v>42491</c:v>
                </c:pt>
                <c:pt idx="2">
                  <c:v>42522</c:v>
                </c:pt>
                <c:pt idx="3">
                  <c:v>42552</c:v>
                </c:pt>
                <c:pt idx="4">
                  <c:v>42583</c:v>
                </c:pt>
              </c:numCache>
            </c:numRef>
          </c:cat>
          <c:val>
            <c:numRef>
              <c:f>'[Chart in Microsoft PowerPoint]monthly comp chart'!$B$1023:$F$1023</c:f>
              <c:numCache>
                <c:formatCode>"$"#,##0</c:formatCode>
                <c:ptCount val="5"/>
                <c:pt idx="0">
                  <c:v>2815046.18</c:v>
                </c:pt>
                <c:pt idx="1">
                  <c:v>2816033.58</c:v>
                </c:pt>
                <c:pt idx="2">
                  <c:v>2734688.01</c:v>
                </c:pt>
                <c:pt idx="3">
                  <c:v>112772.73</c:v>
                </c:pt>
                <c:pt idx="4">
                  <c:v>90242.03</c:v>
                </c:pt>
              </c:numCache>
            </c:numRef>
          </c:val>
        </c:ser>
        <c:ser>
          <c:idx val="4"/>
          <c:order val="4"/>
          <c:tx>
            <c:strRef>
              <c:f>'[Chart in Microsoft PowerPoint]monthly comp chart'!$A$1024</c:f>
              <c:strCache>
                <c:ptCount val="1"/>
                <c:pt idx="0">
                  <c:v>Duplicate</c:v>
                </c:pt>
              </c:strCache>
            </c:strRef>
          </c:tx>
          <c:cat>
            <c:numRef>
              <c:f>'[Chart in Microsoft PowerPoint]monthly comp chart'!$B$1019:$F$1019</c:f>
              <c:numCache>
                <c:formatCode>mmm\-yy</c:formatCode>
                <c:ptCount val="5"/>
                <c:pt idx="0">
                  <c:v>42461</c:v>
                </c:pt>
                <c:pt idx="1">
                  <c:v>42491</c:v>
                </c:pt>
                <c:pt idx="2">
                  <c:v>42522</c:v>
                </c:pt>
                <c:pt idx="3">
                  <c:v>42552</c:v>
                </c:pt>
                <c:pt idx="4">
                  <c:v>42583</c:v>
                </c:pt>
              </c:numCache>
            </c:numRef>
          </c:cat>
          <c:val>
            <c:numRef>
              <c:f>'[Chart in Microsoft PowerPoint]monthly comp chart'!$B$1024:$F$1024</c:f>
              <c:numCache>
                <c:formatCode>"$"#,##0</c:formatCode>
                <c:ptCount val="5"/>
                <c:pt idx="0">
                  <c:v>1527489.91</c:v>
                </c:pt>
                <c:pt idx="1">
                  <c:v>1929227.76</c:v>
                </c:pt>
                <c:pt idx="2">
                  <c:v>1698731.56</c:v>
                </c:pt>
                <c:pt idx="3">
                  <c:v>1106784.81</c:v>
                </c:pt>
                <c:pt idx="4">
                  <c:v>1317091.8700000001</c:v>
                </c:pt>
              </c:numCache>
            </c:numRef>
          </c:val>
        </c:ser>
        <c:ser>
          <c:idx val="5"/>
          <c:order val="5"/>
          <c:tx>
            <c:strRef>
              <c:f>'[Chart in Microsoft PowerPoint]monthly comp chart'!$A$1025</c:f>
              <c:strCache>
                <c:ptCount val="1"/>
                <c:pt idx="0">
                  <c:v>Insurance Eligability</c:v>
                </c:pt>
              </c:strCache>
            </c:strRef>
          </c:tx>
          <c:cat>
            <c:numRef>
              <c:f>'[Chart in Microsoft PowerPoint]monthly comp chart'!$B$1019:$F$1019</c:f>
              <c:numCache>
                <c:formatCode>mmm\-yy</c:formatCode>
                <c:ptCount val="5"/>
                <c:pt idx="0">
                  <c:v>42461</c:v>
                </c:pt>
                <c:pt idx="1">
                  <c:v>42491</c:v>
                </c:pt>
                <c:pt idx="2">
                  <c:v>42522</c:v>
                </c:pt>
                <c:pt idx="3">
                  <c:v>42552</c:v>
                </c:pt>
                <c:pt idx="4">
                  <c:v>42583</c:v>
                </c:pt>
              </c:numCache>
            </c:numRef>
          </c:cat>
          <c:val>
            <c:numRef>
              <c:f>'[Chart in Microsoft PowerPoint]monthly comp chart'!$B$1025:$F$1025</c:f>
              <c:numCache>
                <c:formatCode>"$"#,##0</c:formatCode>
                <c:ptCount val="5"/>
                <c:pt idx="0">
                  <c:v>206508.41999999998</c:v>
                </c:pt>
                <c:pt idx="1">
                  <c:v>312243.28000000014</c:v>
                </c:pt>
                <c:pt idx="2">
                  <c:v>225616.31</c:v>
                </c:pt>
                <c:pt idx="3">
                  <c:v>191587.68</c:v>
                </c:pt>
                <c:pt idx="4">
                  <c:v>81362</c:v>
                </c:pt>
              </c:numCache>
            </c:numRef>
          </c:val>
        </c:ser>
        <c:ser>
          <c:idx val="6"/>
          <c:order val="6"/>
          <c:tx>
            <c:strRef>
              <c:f>'[Chart in Microsoft PowerPoint]monthly comp chart'!$A$1026</c:f>
              <c:strCache>
                <c:ptCount val="1"/>
                <c:pt idx="0">
                  <c:v>Medical Necessity</c:v>
                </c:pt>
              </c:strCache>
            </c:strRef>
          </c:tx>
          <c:cat>
            <c:numRef>
              <c:f>'[Chart in Microsoft PowerPoint]monthly comp chart'!$B$1019:$F$1019</c:f>
              <c:numCache>
                <c:formatCode>mmm\-yy</c:formatCode>
                <c:ptCount val="5"/>
                <c:pt idx="0">
                  <c:v>42461</c:v>
                </c:pt>
                <c:pt idx="1">
                  <c:v>42491</c:v>
                </c:pt>
                <c:pt idx="2">
                  <c:v>42522</c:v>
                </c:pt>
                <c:pt idx="3">
                  <c:v>42552</c:v>
                </c:pt>
                <c:pt idx="4">
                  <c:v>42583</c:v>
                </c:pt>
              </c:numCache>
            </c:numRef>
          </c:cat>
          <c:val>
            <c:numRef>
              <c:f>'[Chart in Microsoft PowerPoint]monthly comp chart'!$B$1026:$F$1026</c:f>
              <c:numCache>
                <c:formatCode>"$"#,##0</c:formatCode>
                <c:ptCount val="5"/>
                <c:pt idx="0">
                  <c:v>734606.36000000022</c:v>
                </c:pt>
                <c:pt idx="1">
                  <c:v>590336.76999999979</c:v>
                </c:pt>
                <c:pt idx="2">
                  <c:v>504137.09</c:v>
                </c:pt>
                <c:pt idx="3">
                  <c:v>1098524.1400000006</c:v>
                </c:pt>
                <c:pt idx="4">
                  <c:v>459457.36</c:v>
                </c:pt>
              </c:numCache>
            </c:numRef>
          </c:val>
        </c:ser>
        <c:ser>
          <c:idx val="7"/>
          <c:order val="7"/>
          <c:tx>
            <c:strRef>
              <c:f>'[Chart in Microsoft PowerPoint]monthly comp chart'!$A$1027</c:f>
              <c:strCache>
                <c:ptCount val="1"/>
                <c:pt idx="0">
                  <c:v>Missing Info</c:v>
                </c:pt>
              </c:strCache>
            </c:strRef>
          </c:tx>
          <c:cat>
            <c:numRef>
              <c:f>'[Chart in Microsoft PowerPoint]monthly comp chart'!$B$1019:$F$1019</c:f>
              <c:numCache>
                <c:formatCode>mmm\-yy</c:formatCode>
                <c:ptCount val="5"/>
                <c:pt idx="0">
                  <c:v>42461</c:v>
                </c:pt>
                <c:pt idx="1">
                  <c:v>42491</c:v>
                </c:pt>
                <c:pt idx="2">
                  <c:v>42522</c:v>
                </c:pt>
                <c:pt idx="3">
                  <c:v>42552</c:v>
                </c:pt>
                <c:pt idx="4">
                  <c:v>42583</c:v>
                </c:pt>
              </c:numCache>
            </c:numRef>
          </c:cat>
          <c:val>
            <c:numRef>
              <c:f>'[Chart in Microsoft PowerPoint]monthly comp chart'!$B$1027:$F$1027</c:f>
              <c:numCache>
                <c:formatCode>"$"#,##0</c:formatCode>
                <c:ptCount val="5"/>
                <c:pt idx="0">
                  <c:v>1160768.76</c:v>
                </c:pt>
                <c:pt idx="1">
                  <c:v>198157.24000000005</c:v>
                </c:pt>
                <c:pt idx="2">
                  <c:v>236544.71000000005</c:v>
                </c:pt>
                <c:pt idx="3">
                  <c:v>172246.6</c:v>
                </c:pt>
                <c:pt idx="4">
                  <c:v>116952.05</c:v>
                </c:pt>
              </c:numCache>
            </c:numRef>
          </c:val>
        </c:ser>
        <c:ser>
          <c:idx val="8"/>
          <c:order val="8"/>
          <c:tx>
            <c:strRef>
              <c:f>'[Chart in Microsoft PowerPoint]monthly comp chart'!$A$1028</c:f>
              <c:strCache>
                <c:ptCount val="1"/>
                <c:pt idx="0">
                  <c:v>Non-Covered</c:v>
                </c:pt>
              </c:strCache>
            </c:strRef>
          </c:tx>
          <c:cat>
            <c:numRef>
              <c:f>'[Chart in Microsoft PowerPoint]monthly comp chart'!$B$1019:$F$1019</c:f>
              <c:numCache>
                <c:formatCode>mmm\-yy</c:formatCode>
                <c:ptCount val="5"/>
                <c:pt idx="0">
                  <c:v>42461</c:v>
                </c:pt>
                <c:pt idx="1">
                  <c:v>42491</c:v>
                </c:pt>
                <c:pt idx="2">
                  <c:v>42522</c:v>
                </c:pt>
                <c:pt idx="3">
                  <c:v>42552</c:v>
                </c:pt>
                <c:pt idx="4">
                  <c:v>42583</c:v>
                </c:pt>
              </c:numCache>
            </c:numRef>
          </c:cat>
          <c:val>
            <c:numRef>
              <c:f>'[Chart in Microsoft PowerPoint]monthly comp chart'!$B$1028:$F$1028</c:f>
              <c:numCache>
                <c:formatCode>"$"#,##0</c:formatCode>
                <c:ptCount val="5"/>
                <c:pt idx="0">
                  <c:v>862752.42</c:v>
                </c:pt>
                <c:pt idx="1">
                  <c:v>880517.69</c:v>
                </c:pt>
                <c:pt idx="2">
                  <c:v>788921.6799999997</c:v>
                </c:pt>
                <c:pt idx="3">
                  <c:v>776167.14</c:v>
                </c:pt>
                <c:pt idx="4">
                  <c:v>435766.24</c:v>
                </c:pt>
              </c:numCache>
            </c:numRef>
          </c:val>
        </c:ser>
        <c:ser>
          <c:idx val="9"/>
          <c:order val="9"/>
          <c:tx>
            <c:strRef>
              <c:f>'[Chart in Microsoft PowerPoint]monthly comp chart'!$A$1029</c:f>
              <c:strCache>
                <c:ptCount val="1"/>
                <c:pt idx="0">
                  <c:v>Timely Filing</c:v>
                </c:pt>
              </c:strCache>
            </c:strRef>
          </c:tx>
          <c:cat>
            <c:numRef>
              <c:f>'[Chart in Microsoft PowerPoint]monthly comp chart'!$B$1019:$F$1019</c:f>
              <c:numCache>
                <c:formatCode>mmm\-yy</c:formatCode>
                <c:ptCount val="5"/>
                <c:pt idx="0">
                  <c:v>42461</c:v>
                </c:pt>
                <c:pt idx="1">
                  <c:v>42491</c:v>
                </c:pt>
                <c:pt idx="2">
                  <c:v>42522</c:v>
                </c:pt>
                <c:pt idx="3">
                  <c:v>42552</c:v>
                </c:pt>
                <c:pt idx="4">
                  <c:v>42583</c:v>
                </c:pt>
              </c:numCache>
            </c:numRef>
          </c:cat>
          <c:val>
            <c:numRef>
              <c:f>'[Chart in Microsoft PowerPoint]monthly comp chart'!$B$1029:$F$1029</c:f>
              <c:numCache>
                <c:formatCode>"$"#,##0</c:formatCode>
                <c:ptCount val="5"/>
                <c:pt idx="0" formatCode="General">
                  <c:v>0</c:v>
                </c:pt>
                <c:pt idx="1">
                  <c:v>9252.6380000000008</c:v>
                </c:pt>
                <c:pt idx="2">
                  <c:v>46249.13</c:v>
                </c:pt>
                <c:pt idx="3">
                  <c:v>0</c:v>
                </c:pt>
                <c:pt idx="4">
                  <c:v>18393.309999999994</c:v>
                </c:pt>
              </c:numCache>
            </c:numRef>
          </c:val>
        </c:ser>
        <c:ser>
          <c:idx val="10"/>
          <c:order val="10"/>
          <c:tx>
            <c:strRef>
              <c:f>'[Chart in Microsoft PowerPoint]monthly comp chart'!$A$1030</c:f>
              <c:strCache>
                <c:ptCount val="1"/>
                <c:pt idx="0">
                  <c:v>Total</c:v>
                </c:pt>
              </c:strCache>
            </c:strRef>
          </c:tx>
          <c:cat>
            <c:numRef>
              <c:f>'[Chart in Microsoft PowerPoint]monthly comp chart'!$B$1019:$F$1019</c:f>
              <c:numCache>
                <c:formatCode>mmm\-yy</c:formatCode>
                <c:ptCount val="5"/>
                <c:pt idx="0">
                  <c:v>42461</c:v>
                </c:pt>
                <c:pt idx="1">
                  <c:v>42491</c:v>
                </c:pt>
                <c:pt idx="2">
                  <c:v>42522</c:v>
                </c:pt>
                <c:pt idx="3">
                  <c:v>42552</c:v>
                </c:pt>
                <c:pt idx="4">
                  <c:v>42583</c:v>
                </c:pt>
              </c:numCache>
            </c:numRef>
          </c:cat>
          <c:val>
            <c:numRef>
              <c:f>'[Chart in Microsoft PowerPoint]monthly comp chart'!$B$1030:$F$1030</c:f>
              <c:numCache>
                <c:formatCode>_("$"* #,##0.00_);_("$"* \(#,##0.00\);_("$"* "-"??_);_(@_)</c:formatCode>
                <c:ptCount val="5"/>
                <c:pt idx="0">
                  <c:v>9108828.4899999928</c:v>
                </c:pt>
                <c:pt idx="1">
                  <c:v>9008779.239999989</c:v>
                </c:pt>
                <c:pt idx="2">
                  <c:v>7985413.1599999983</c:v>
                </c:pt>
                <c:pt idx="3" formatCode="&quot;$&quot;#,##0">
                  <c:v>4922218.24</c:v>
                </c:pt>
                <c:pt idx="4" formatCode="&quot;$&quot;#,##0">
                  <c:v>3353499.9</c:v>
                </c:pt>
              </c:numCache>
            </c:numRef>
          </c:val>
        </c:ser>
        <c:axId val="98025856"/>
        <c:axId val="98027392"/>
      </c:barChart>
      <c:dateAx>
        <c:axId val="98025856"/>
        <c:scaling>
          <c:orientation val="minMax"/>
        </c:scaling>
        <c:axPos val="l"/>
        <c:numFmt formatCode="mmm\-yy" sourceLinked="1"/>
        <c:tickLblPos val="nextTo"/>
        <c:crossAx val="98027392"/>
        <c:crosses val="autoZero"/>
        <c:auto val="1"/>
        <c:lblOffset val="100"/>
        <c:baseTimeUnit val="months"/>
      </c:dateAx>
      <c:valAx>
        <c:axId val="98027392"/>
        <c:scaling>
          <c:orientation val="minMax"/>
        </c:scaling>
        <c:axPos val="b"/>
        <c:numFmt formatCode="&quot;$&quot;#,##0" sourceLinked="1"/>
        <c:tickLblPos val="nextTo"/>
        <c:crossAx val="98025856"/>
        <c:crosses val="autoZero"/>
        <c:crossBetween val="between"/>
      </c:valAx>
    </c:plotArea>
    <c:legend>
      <c:legendPos val="r"/>
      <c:layout/>
    </c:legend>
    <c:plotVisOnly val="1"/>
    <c:dispBlanksAs val="gap"/>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18" tIns="46409" rIns="92818" bIns="46409" rtlCol="0"/>
          <a:lstStyle>
            <a:lvl1pPr algn="l">
              <a:defRPr sz="1200"/>
            </a:lvl1pPr>
          </a:lstStyle>
          <a:p>
            <a:endParaRPr lang="en-US" dirty="0"/>
          </a:p>
        </p:txBody>
      </p:sp>
      <p:sp>
        <p:nvSpPr>
          <p:cNvPr id="3" name="Date Placeholder 2"/>
          <p:cNvSpPr>
            <a:spLocks noGrp="1"/>
          </p:cNvSpPr>
          <p:nvPr>
            <p:ph type="dt" idx="1"/>
          </p:nvPr>
        </p:nvSpPr>
        <p:spPr>
          <a:xfrm>
            <a:off x="3970938" y="0"/>
            <a:ext cx="3037840" cy="461804"/>
          </a:xfrm>
          <a:prstGeom prst="rect">
            <a:avLst/>
          </a:prstGeom>
        </p:spPr>
        <p:txBody>
          <a:bodyPr vert="horz" lIns="92818" tIns="46409" rIns="92818" bIns="46409" rtlCol="0"/>
          <a:lstStyle>
            <a:lvl1pPr algn="r">
              <a:defRPr sz="1200"/>
            </a:lvl1pPr>
          </a:lstStyle>
          <a:p>
            <a:fld id="{0482423B-E1AF-4A17-A22C-4F98BCA3E46D}" type="datetimeFigureOut">
              <a:rPr lang="en-US" smtClean="0"/>
              <a:pPr/>
              <a:t>11/7/2016</a:t>
            </a:fld>
            <a:endParaRPr lang="en-US" dirty="0"/>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18" tIns="46409" rIns="92818" bIns="46409"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18" tIns="46409" rIns="92818" bIns="4640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37840" cy="461804"/>
          </a:xfrm>
          <a:prstGeom prst="rect">
            <a:avLst/>
          </a:prstGeom>
        </p:spPr>
        <p:txBody>
          <a:bodyPr vert="horz" lIns="92818" tIns="46409" rIns="92818" bIns="4640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18" tIns="46409" rIns="92818" bIns="46409" rtlCol="0" anchor="b"/>
          <a:lstStyle>
            <a:lvl1pPr algn="r">
              <a:defRPr sz="1200"/>
            </a:lvl1pPr>
          </a:lstStyle>
          <a:p>
            <a:fld id="{AF05C39F-DADF-42F3-A6E2-AC09F8188DEE}" type="slidenum">
              <a:rPr lang="en-US" smtClean="0"/>
              <a:pPr/>
              <a:t>‹#›</a:t>
            </a:fld>
            <a:endParaRPr lang="en-US" dirty="0"/>
          </a:p>
        </p:txBody>
      </p:sp>
    </p:spTree>
    <p:extLst>
      <p:ext uri="{BB962C8B-B14F-4D97-AF65-F5344CB8AC3E}">
        <p14:creationId xmlns="" xmlns:p14="http://schemas.microsoft.com/office/powerpoint/2010/main" val="3178695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05C39F-DADF-42F3-A6E2-AC09F8188DEE}" type="slidenum">
              <a:rPr lang="en-US" smtClean="0"/>
              <a:pPr/>
              <a:t>4</a:t>
            </a:fld>
            <a:endParaRPr lang="en-US" dirty="0"/>
          </a:p>
        </p:txBody>
      </p:sp>
    </p:spTree>
    <p:extLst>
      <p:ext uri="{BB962C8B-B14F-4D97-AF65-F5344CB8AC3E}">
        <p14:creationId xmlns="" xmlns:p14="http://schemas.microsoft.com/office/powerpoint/2010/main" val="1412227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Grand Total Reflects FY 2016</a:t>
            </a:r>
            <a:endParaRPr lang="en-US" dirty="0"/>
          </a:p>
        </p:txBody>
      </p:sp>
      <p:sp>
        <p:nvSpPr>
          <p:cNvPr id="4" name="Slide Number Placeholder 3"/>
          <p:cNvSpPr>
            <a:spLocks noGrp="1"/>
          </p:cNvSpPr>
          <p:nvPr>
            <p:ph type="sldNum" sz="quarter" idx="10"/>
          </p:nvPr>
        </p:nvSpPr>
        <p:spPr/>
        <p:txBody>
          <a:bodyPr/>
          <a:lstStyle/>
          <a:p>
            <a:fld id="{AF05C39F-DADF-42F3-A6E2-AC09F8188DEE}" type="slidenum">
              <a:rPr lang="en-US" smtClean="0"/>
              <a:pPr/>
              <a:t>7</a:t>
            </a:fld>
            <a:endParaRPr lang="en-US" dirty="0"/>
          </a:p>
        </p:txBody>
      </p:sp>
    </p:spTree>
    <p:extLst>
      <p:ext uri="{BB962C8B-B14F-4D97-AF65-F5344CB8AC3E}">
        <p14:creationId xmlns="" xmlns:p14="http://schemas.microsoft.com/office/powerpoint/2010/main" val="1394377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Taken from CMS website. Please take into consideration the length of time to file an appeal </a:t>
            </a:r>
          </a:p>
          <a:p>
            <a:r>
              <a:rPr lang="en-US" dirty="0" smtClean="0"/>
              <a:t>PFS to date has not filed an appeal to the ALJ,</a:t>
            </a:r>
            <a:r>
              <a:rPr lang="en-US" baseline="0" dirty="0" smtClean="0"/>
              <a:t>  These have been filed for RAC denials only</a:t>
            </a:r>
          </a:p>
          <a:p>
            <a:r>
              <a:rPr lang="en-US" baseline="0" dirty="0" smtClean="0"/>
              <a:t>no 4</a:t>
            </a:r>
            <a:r>
              <a:rPr lang="en-US" baseline="30000" dirty="0" smtClean="0"/>
              <a:t>th</a:t>
            </a:r>
            <a:r>
              <a:rPr lang="en-US" baseline="0" dirty="0" smtClean="0"/>
              <a:t> and 5</a:t>
            </a:r>
            <a:r>
              <a:rPr lang="en-US" baseline="30000" dirty="0" smtClean="0"/>
              <a:t>th</a:t>
            </a:r>
            <a:r>
              <a:rPr lang="en-US" baseline="0" dirty="0" smtClean="0"/>
              <a:t> level appeal has been filed</a:t>
            </a:r>
            <a:endParaRPr lang="en-US" dirty="0"/>
          </a:p>
        </p:txBody>
      </p:sp>
      <p:sp>
        <p:nvSpPr>
          <p:cNvPr id="4" name="Slide Number Placeholder 3"/>
          <p:cNvSpPr>
            <a:spLocks noGrp="1"/>
          </p:cNvSpPr>
          <p:nvPr>
            <p:ph type="sldNum" sz="quarter" idx="10"/>
          </p:nvPr>
        </p:nvSpPr>
        <p:spPr/>
        <p:txBody>
          <a:bodyPr/>
          <a:lstStyle/>
          <a:p>
            <a:fld id="{AF05C39F-DADF-42F3-A6E2-AC09F8188DEE}" type="slidenum">
              <a:rPr lang="en-US" smtClean="0"/>
              <a:pPr/>
              <a:t>12</a:t>
            </a:fld>
            <a:endParaRPr lang="en-US" dirty="0"/>
          </a:p>
        </p:txBody>
      </p:sp>
    </p:spTree>
    <p:extLst>
      <p:ext uri="{BB962C8B-B14F-4D97-AF65-F5344CB8AC3E}">
        <p14:creationId xmlns="" xmlns:p14="http://schemas.microsoft.com/office/powerpoint/2010/main" val="2017938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 day turn around</a:t>
            </a:r>
            <a:endParaRPr lang="en-US" dirty="0"/>
          </a:p>
        </p:txBody>
      </p:sp>
      <p:sp>
        <p:nvSpPr>
          <p:cNvPr id="4" name="Slide Number Placeholder 3"/>
          <p:cNvSpPr>
            <a:spLocks noGrp="1"/>
          </p:cNvSpPr>
          <p:nvPr>
            <p:ph type="sldNum" sz="quarter" idx="10"/>
          </p:nvPr>
        </p:nvSpPr>
        <p:spPr/>
        <p:txBody>
          <a:bodyPr/>
          <a:lstStyle/>
          <a:p>
            <a:fld id="{AF05C39F-DADF-42F3-A6E2-AC09F8188DEE}" type="slidenum">
              <a:rPr lang="en-US" smtClean="0"/>
              <a:pPr/>
              <a:t>18</a:t>
            </a:fld>
            <a:endParaRPr lang="en-US" dirty="0"/>
          </a:p>
        </p:txBody>
      </p:sp>
    </p:spTree>
    <p:extLst>
      <p:ext uri="{BB962C8B-B14F-4D97-AF65-F5344CB8AC3E}">
        <p14:creationId xmlns="" xmlns:p14="http://schemas.microsoft.com/office/powerpoint/2010/main" val="1195423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Direct from NGS Medicare portal</a:t>
            </a:r>
            <a:endParaRPr lang="en-US" dirty="0"/>
          </a:p>
        </p:txBody>
      </p:sp>
      <p:sp>
        <p:nvSpPr>
          <p:cNvPr id="4" name="Slide Number Placeholder 3"/>
          <p:cNvSpPr>
            <a:spLocks noGrp="1"/>
          </p:cNvSpPr>
          <p:nvPr>
            <p:ph type="sldNum" sz="quarter" idx="10"/>
          </p:nvPr>
        </p:nvSpPr>
        <p:spPr/>
        <p:txBody>
          <a:bodyPr/>
          <a:lstStyle/>
          <a:p>
            <a:fld id="{AF05C39F-DADF-42F3-A6E2-AC09F8188DEE}" type="slidenum">
              <a:rPr lang="en-US" smtClean="0"/>
              <a:pPr/>
              <a:t>19</a:t>
            </a:fld>
            <a:endParaRPr lang="en-US" dirty="0"/>
          </a:p>
        </p:txBody>
      </p:sp>
    </p:spTree>
    <p:extLst>
      <p:ext uri="{BB962C8B-B14F-4D97-AF65-F5344CB8AC3E}">
        <p14:creationId xmlns="" xmlns:p14="http://schemas.microsoft.com/office/powerpoint/2010/main" val="3951605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National Correct</a:t>
            </a:r>
            <a:r>
              <a:rPr lang="en-US" baseline="0" dirty="0" smtClean="0"/>
              <a:t> Coding Initiative (NCCI) policy manual</a:t>
            </a:r>
          </a:p>
          <a:p>
            <a:r>
              <a:rPr lang="en-US" dirty="0" smtClean="0"/>
              <a:t>https://www.cms.gov/Outreach-and-Education/Medicare-Learni</a:t>
            </a:r>
          </a:p>
          <a:p>
            <a:r>
              <a:rPr lang="en-US" dirty="0" smtClean="0"/>
              <a:t>ng-Network-MLN/MLNProducts/downloads/How-to-Use-NCCI-Tools.pdf</a:t>
            </a:r>
            <a:endParaRPr lang="en-US" dirty="0"/>
          </a:p>
        </p:txBody>
      </p:sp>
      <p:sp>
        <p:nvSpPr>
          <p:cNvPr id="4" name="Slide Number Placeholder 3"/>
          <p:cNvSpPr>
            <a:spLocks noGrp="1"/>
          </p:cNvSpPr>
          <p:nvPr>
            <p:ph type="sldNum" sz="quarter" idx="10"/>
          </p:nvPr>
        </p:nvSpPr>
        <p:spPr/>
        <p:txBody>
          <a:bodyPr/>
          <a:lstStyle/>
          <a:p>
            <a:fld id="{AF05C39F-DADF-42F3-A6E2-AC09F8188DEE}" type="slidenum">
              <a:rPr lang="en-US" smtClean="0"/>
              <a:pPr/>
              <a:t>25</a:t>
            </a:fld>
            <a:endParaRPr lang="en-US" dirty="0"/>
          </a:p>
        </p:txBody>
      </p:sp>
    </p:spTree>
    <p:extLst>
      <p:ext uri="{BB962C8B-B14F-4D97-AF65-F5344CB8AC3E}">
        <p14:creationId xmlns="" xmlns:p14="http://schemas.microsoft.com/office/powerpoint/2010/main" val="3663549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91D0AD16-B751-47A7-9CE7-A676E9B26B1B}" type="datetime1">
              <a:rPr lang="en-US" smtClean="0"/>
              <a:pPr/>
              <a:t>11/7/2016</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r>
              <a:rPr lang="en-US" dirty="0" smtClean="0"/>
              <a:t>Jeanne Ciocca, Lahey Health and Medical Center</a:t>
            </a:r>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1435C9CC-7D78-4D1F-AF88-E6D801FB606E}"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418E97-5522-4FEE-8A3A-464B3363FC8E}" type="datetime1">
              <a:rPr lang="en-US" smtClean="0"/>
              <a:pPr/>
              <a:t>11/7/2016</a:t>
            </a:fld>
            <a:endParaRPr lang="en-US" dirty="0"/>
          </a:p>
        </p:txBody>
      </p:sp>
      <p:sp>
        <p:nvSpPr>
          <p:cNvPr id="5" name="Footer Placeholder 4"/>
          <p:cNvSpPr>
            <a:spLocks noGrp="1"/>
          </p:cNvSpPr>
          <p:nvPr>
            <p:ph type="ftr" sz="quarter" idx="11"/>
          </p:nvPr>
        </p:nvSpPr>
        <p:spPr/>
        <p:txBody>
          <a:bodyPr/>
          <a:lstStyle/>
          <a:p>
            <a:r>
              <a:rPr lang="en-US" dirty="0" smtClean="0"/>
              <a:t>Jeanne Ciocca, Lahey Health and Medical Center</a:t>
            </a:r>
            <a:endParaRPr lang="en-US" dirty="0"/>
          </a:p>
        </p:txBody>
      </p:sp>
      <p:sp>
        <p:nvSpPr>
          <p:cNvPr id="6" name="Slide Number Placeholder 5"/>
          <p:cNvSpPr>
            <a:spLocks noGrp="1"/>
          </p:cNvSpPr>
          <p:nvPr>
            <p:ph type="sldNum" sz="quarter" idx="12"/>
          </p:nvPr>
        </p:nvSpPr>
        <p:spPr/>
        <p:txBody>
          <a:bodyPr/>
          <a:lstStyle/>
          <a:p>
            <a:fld id="{1435C9CC-7D78-4D1F-AF88-E6D801FB606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C15950-DC19-4018-B2AE-2ED80EFEA263}" type="datetime1">
              <a:rPr lang="en-US" smtClean="0"/>
              <a:pPr/>
              <a:t>11/7/2016</a:t>
            </a:fld>
            <a:endParaRPr lang="en-US" dirty="0"/>
          </a:p>
        </p:txBody>
      </p:sp>
      <p:sp>
        <p:nvSpPr>
          <p:cNvPr id="5" name="Footer Placeholder 4"/>
          <p:cNvSpPr>
            <a:spLocks noGrp="1"/>
          </p:cNvSpPr>
          <p:nvPr>
            <p:ph type="ftr" sz="quarter" idx="11"/>
          </p:nvPr>
        </p:nvSpPr>
        <p:spPr/>
        <p:txBody>
          <a:bodyPr/>
          <a:lstStyle/>
          <a:p>
            <a:r>
              <a:rPr lang="en-US" dirty="0" smtClean="0"/>
              <a:t>Jeanne Ciocca, Lahey Health and Medical Center</a:t>
            </a:r>
            <a:endParaRPr lang="en-US" dirty="0"/>
          </a:p>
        </p:txBody>
      </p:sp>
      <p:sp>
        <p:nvSpPr>
          <p:cNvPr id="6" name="Slide Number Placeholder 5"/>
          <p:cNvSpPr>
            <a:spLocks noGrp="1"/>
          </p:cNvSpPr>
          <p:nvPr>
            <p:ph type="sldNum" sz="quarter" idx="12"/>
          </p:nvPr>
        </p:nvSpPr>
        <p:spPr/>
        <p:txBody>
          <a:bodyPr/>
          <a:lstStyle/>
          <a:p>
            <a:fld id="{1435C9CC-7D78-4D1F-AF88-E6D801FB606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E3711217-736F-49EB-983A-AD1D019A571B}" type="datetime1">
              <a:rPr lang="en-US" smtClean="0"/>
              <a:pPr/>
              <a:t>11/7/2016</a:t>
            </a:fld>
            <a:endParaRPr lang="en-US" dirty="0"/>
          </a:p>
        </p:txBody>
      </p:sp>
      <p:sp>
        <p:nvSpPr>
          <p:cNvPr id="6" name="Footer Placeholder 5"/>
          <p:cNvSpPr>
            <a:spLocks noGrp="1"/>
          </p:cNvSpPr>
          <p:nvPr>
            <p:ph type="ftr" sz="quarter" idx="11"/>
          </p:nvPr>
        </p:nvSpPr>
        <p:spPr/>
        <p:txBody>
          <a:bodyPr/>
          <a:lstStyle/>
          <a:p>
            <a:r>
              <a:rPr lang="en-US" dirty="0" smtClean="0"/>
              <a:t>Jeanne Ciocca, Lahey Health and Medical Center</a:t>
            </a:r>
            <a:endParaRPr lang="en-US" dirty="0"/>
          </a:p>
        </p:txBody>
      </p:sp>
      <p:sp>
        <p:nvSpPr>
          <p:cNvPr id="7" name="Slide Number Placeholder 6"/>
          <p:cNvSpPr>
            <a:spLocks noGrp="1"/>
          </p:cNvSpPr>
          <p:nvPr>
            <p:ph type="sldNum" sz="quarter" idx="12"/>
          </p:nvPr>
        </p:nvSpPr>
        <p:spPr/>
        <p:txBody>
          <a:bodyPr/>
          <a:lstStyle/>
          <a:p>
            <a:fld id="{1435C9CC-7D78-4D1F-AF88-E6D801FB606E}" type="slidenum">
              <a:rPr lang="en-US" smtClean="0"/>
              <a:pPr/>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F77DFA9-8764-46EF-85C8-98398323AC16}" type="datetime1">
              <a:rPr lang="en-US" smtClean="0"/>
              <a:pPr/>
              <a:t>11/7/2016</a:t>
            </a:fld>
            <a:endParaRPr lang="en-US" dirty="0"/>
          </a:p>
        </p:txBody>
      </p:sp>
      <p:sp>
        <p:nvSpPr>
          <p:cNvPr id="8" name="Footer Placeholder 7"/>
          <p:cNvSpPr>
            <a:spLocks noGrp="1"/>
          </p:cNvSpPr>
          <p:nvPr>
            <p:ph type="ftr" sz="quarter" idx="11"/>
          </p:nvPr>
        </p:nvSpPr>
        <p:spPr/>
        <p:txBody>
          <a:bodyPr/>
          <a:lstStyle/>
          <a:p>
            <a:r>
              <a:rPr lang="en-US" dirty="0" smtClean="0"/>
              <a:t>Jeanne Ciocca, Lahey Health and Medical Center</a:t>
            </a:r>
            <a:endParaRPr lang="en-US" dirty="0"/>
          </a:p>
        </p:txBody>
      </p:sp>
      <p:sp>
        <p:nvSpPr>
          <p:cNvPr id="9" name="Slide Number Placeholder 8"/>
          <p:cNvSpPr>
            <a:spLocks noGrp="1"/>
          </p:cNvSpPr>
          <p:nvPr>
            <p:ph type="sldNum" sz="quarter" idx="12"/>
          </p:nvPr>
        </p:nvSpPr>
        <p:spPr/>
        <p:txBody>
          <a:bodyPr/>
          <a:lstStyle/>
          <a:p>
            <a:fld id="{1435C9CC-7D78-4D1F-AF88-E6D801FB606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2B019A-59E4-431D-B0B1-68ED00BE8A23}" type="datetime1">
              <a:rPr lang="en-US" smtClean="0"/>
              <a:pPr/>
              <a:t>11/7/2016</a:t>
            </a:fld>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445330-A51C-451D-B3B9-397BAD1F4750}" type="datetime1">
              <a:rPr lang="en-US" smtClean="0"/>
              <a:pPr/>
              <a:t>11/7/2016</a:t>
            </a:fld>
            <a:endParaRPr lang="en-US" dirty="0"/>
          </a:p>
        </p:txBody>
      </p:sp>
      <p:sp>
        <p:nvSpPr>
          <p:cNvPr id="3" name="Footer Placeholder 2"/>
          <p:cNvSpPr>
            <a:spLocks noGrp="1"/>
          </p:cNvSpPr>
          <p:nvPr>
            <p:ph type="ftr" sz="quarter" idx="11"/>
          </p:nvPr>
        </p:nvSpPr>
        <p:spPr/>
        <p:txBody>
          <a:bodyPr/>
          <a:lstStyle/>
          <a:p>
            <a:r>
              <a:rPr lang="en-US" dirty="0" smtClean="0"/>
              <a:t>Jeanne Ciocca, Lahey Health and Medical Center</a:t>
            </a:r>
            <a:endParaRPr lang="en-US" dirty="0"/>
          </a:p>
        </p:txBody>
      </p:sp>
      <p:sp>
        <p:nvSpPr>
          <p:cNvPr id="4" name="Slide Number Placeholder 3"/>
          <p:cNvSpPr>
            <a:spLocks noGrp="1"/>
          </p:cNvSpPr>
          <p:nvPr>
            <p:ph type="sldNum" sz="quarter" idx="12"/>
          </p:nvPr>
        </p:nvSpPr>
        <p:spPr/>
        <p:txBody>
          <a:bodyPr/>
          <a:lstStyle/>
          <a:p>
            <a:fld id="{1435C9CC-7D78-4D1F-AF88-E6D801FB606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F83F54D9-8F68-4F7C-9108-0D6691520616}" type="datetime1">
              <a:rPr lang="en-US" smtClean="0"/>
              <a:pPr/>
              <a:t>11/7/2016</a:t>
            </a:fld>
            <a:endParaRPr lang="en-US" dirty="0"/>
          </a:p>
        </p:txBody>
      </p:sp>
      <p:sp>
        <p:nvSpPr>
          <p:cNvPr id="7" name="Slide Number Placeholder 6"/>
          <p:cNvSpPr>
            <a:spLocks noGrp="1"/>
          </p:cNvSpPr>
          <p:nvPr>
            <p:ph type="sldNum" sz="quarter" idx="12"/>
          </p:nvPr>
        </p:nvSpPr>
        <p:spPr/>
        <p:txBody>
          <a:bodyPr/>
          <a:lstStyle/>
          <a:p>
            <a:fld id="{1435C9CC-7D78-4D1F-AF88-E6D801FB606E}" type="slidenum">
              <a:rPr lang="en-US" smtClean="0"/>
              <a:pPr/>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r>
              <a:rPr lang="en-US" dirty="0" smtClean="0"/>
              <a:t>Jeanne Ciocca, Lahey Health and Medical Center</a:t>
            </a:r>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3E2336-23A4-4097-8E35-0CD39E4BDF22}" type="datetime1">
              <a:rPr lang="en-US" smtClean="0"/>
              <a:pPr/>
              <a:t>11/7/2016</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r>
              <a:rPr lang="en-US" dirty="0" smtClean="0"/>
              <a:t>Jeanne Ciocca, Lahey Health and Medical Center</a:t>
            </a:r>
            <a:endParaRPr lang="en-US" dirty="0"/>
          </a:p>
        </p:txBody>
      </p:sp>
      <p:sp>
        <p:nvSpPr>
          <p:cNvPr id="7" name="Slide Number Placeholder 6"/>
          <p:cNvSpPr>
            <a:spLocks noGrp="1"/>
          </p:cNvSpPr>
          <p:nvPr>
            <p:ph type="sldNum" sz="quarter" idx="12"/>
          </p:nvPr>
        </p:nvSpPr>
        <p:spPr/>
        <p:txBody>
          <a:bodyPr/>
          <a:lstStyle/>
          <a:p>
            <a:fld id="{1435C9CC-7D78-4D1F-AF88-E6D801FB606E}"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5BE0D4-43BA-44DF-9C0E-97DC8D74C314}" type="datetime1">
              <a:rPr lang="en-US" smtClean="0"/>
              <a:pPr/>
              <a:t>11/7/2016</a:t>
            </a:fld>
            <a:endParaRPr lang="en-US" dirty="0"/>
          </a:p>
        </p:txBody>
      </p:sp>
      <p:sp>
        <p:nvSpPr>
          <p:cNvPr id="5" name="Footer Placeholder 4"/>
          <p:cNvSpPr>
            <a:spLocks noGrp="1"/>
          </p:cNvSpPr>
          <p:nvPr>
            <p:ph type="ftr" sz="quarter" idx="11"/>
          </p:nvPr>
        </p:nvSpPr>
        <p:spPr/>
        <p:txBody>
          <a:bodyPr/>
          <a:lstStyle/>
          <a:p>
            <a:r>
              <a:rPr lang="en-US" dirty="0" smtClean="0"/>
              <a:t>Jeanne Ciocca, Lahey Health and Medical Center</a:t>
            </a:r>
            <a:endParaRPr lang="en-US" dirty="0"/>
          </a:p>
        </p:txBody>
      </p:sp>
      <p:sp>
        <p:nvSpPr>
          <p:cNvPr id="6" name="Slide Number Placeholder 5"/>
          <p:cNvSpPr>
            <a:spLocks noGrp="1"/>
          </p:cNvSpPr>
          <p:nvPr>
            <p:ph type="sldNum" sz="quarter" idx="12"/>
          </p:nvPr>
        </p:nvSpPr>
        <p:spPr/>
        <p:txBody>
          <a:bodyPr/>
          <a:lstStyle/>
          <a:p>
            <a:fld id="{1435C9CC-7D78-4D1F-AF88-E6D801FB606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FD147E-58E3-426B-91EA-57D8BD954749}" type="datetime1">
              <a:rPr lang="en-US" smtClean="0"/>
              <a:pPr/>
              <a:t>11/7/2016</a:t>
            </a:fld>
            <a:endParaRPr lang="en-US" dirty="0"/>
          </a:p>
        </p:txBody>
      </p:sp>
      <p:sp>
        <p:nvSpPr>
          <p:cNvPr id="5" name="Footer Placeholder 4"/>
          <p:cNvSpPr>
            <a:spLocks noGrp="1"/>
          </p:cNvSpPr>
          <p:nvPr>
            <p:ph type="ftr" sz="quarter" idx="11"/>
          </p:nvPr>
        </p:nvSpPr>
        <p:spPr/>
        <p:txBody>
          <a:bodyPr/>
          <a:lstStyle/>
          <a:p>
            <a:r>
              <a:rPr lang="en-US" dirty="0" smtClean="0"/>
              <a:t>Jeanne Ciocca, Lahey Health and Medical Center</a:t>
            </a:r>
            <a:endParaRPr lang="en-US" dirty="0"/>
          </a:p>
        </p:txBody>
      </p:sp>
      <p:sp>
        <p:nvSpPr>
          <p:cNvPr id="6" name="Slide Number Placeholder 5"/>
          <p:cNvSpPr>
            <a:spLocks noGrp="1"/>
          </p:cNvSpPr>
          <p:nvPr>
            <p:ph type="sldNum" sz="quarter" idx="12"/>
          </p:nvPr>
        </p:nvSpPr>
        <p:spPr/>
        <p:txBody>
          <a:bodyPr/>
          <a:lstStyle/>
          <a:p>
            <a:fld id="{1435C9CC-7D78-4D1F-AF88-E6D801FB606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B96CAAB-F7A7-47B5-B9FE-8DF5D28D546F}" type="datetime1">
              <a:rPr lang="en-US" smtClean="0"/>
              <a:pPr/>
              <a:t>11/7/2016</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r>
              <a:rPr lang="en-US" dirty="0" smtClean="0"/>
              <a:t>Jeanne Ciocca, Lahey Health and Medical Center</a:t>
            </a:r>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1435C9CC-7D78-4D1F-AF88-E6D801FB606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package" Target="../embeddings/Microsoft_Office_Excel_Worksheet1.xlsx"/></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ms.gov/Medicare/Coding/NationalCorrectCodInitEd/MUE.html" TargetMode="External"/><Relationship Id="rId2" Type="http://schemas.openxmlformats.org/officeDocument/2006/relationships/hyperlink" Target="https://www.cms.gov/medicare-coverage-database/overview-and-quick-search.aspx" TargetMode="External"/><Relationship Id="rId1" Type="http://schemas.openxmlformats.org/officeDocument/2006/relationships/slideLayout" Target="../slideLayouts/slideLayout2.xml"/><Relationship Id="rId5" Type="http://schemas.openxmlformats.org/officeDocument/2006/relationships/hyperlink" Target="https://www.cms.gov/Medicare/Coding/NationalCorrectCodInitEd/NCCI-Coding-Edits.html" TargetMode="External"/><Relationship Id="rId4" Type="http://schemas.openxmlformats.org/officeDocument/2006/relationships/hyperlink" Target="https://www.ngsmedicare.com/"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Don’t Be In Denial!</a:t>
            </a:r>
            <a:endParaRPr lang="en-US" dirty="0"/>
          </a:p>
        </p:txBody>
      </p:sp>
      <p:pic>
        <p:nvPicPr>
          <p:cNvPr id="2051" name="Picture 3" descr="C:\Documents and Settings\ciocca00\Local Settings\Temporary Internet Files\Content.IE5\089Y9ZBZ\denial-bulimia[1].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2764631" y="2754312"/>
            <a:ext cx="3333750" cy="264795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1</a:t>
            </a:fld>
            <a:endParaRPr lang="en-US" dirty="0"/>
          </a:p>
        </p:txBody>
      </p:sp>
      <p:pic>
        <p:nvPicPr>
          <p:cNvPr id="2052"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0" y="609600"/>
            <a:ext cx="3657600" cy="8572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9012663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2</a:t>
            </a:fld>
            <a:endParaRPr lang="en-US" dirty="0"/>
          </a:p>
        </p:txBody>
      </p:sp>
      <p:sp>
        <p:nvSpPr>
          <p:cNvPr id="7" name="Content Placeholder 6"/>
          <p:cNvSpPr>
            <a:spLocks noGrp="1"/>
          </p:cNvSpPr>
          <p:nvPr>
            <p:ph idx="4294967295"/>
          </p:nvPr>
        </p:nvSpPr>
        <p:spPr>
          <a:xfrm>
            <a:off x="609600" y="1371600"/>
            <a:ext cx="7772400" cy="3124200"/>
          </a:xfrm>
        </p:spPr>
        <p:txBody>
          <a:bodyPr>
            <a:normAutofit fontScale="47500" lnSpcReduction="20000"/>
          </a:bodyPr>
          <a:lstStyle/>
          <a:p>
            <a:r>
              <a:rPr lang="en-US" i="1" dirty="0" smtClean="0"/>
              <a:t> </a:t>
            </a:r>
            <a:r>
              <a:rPr lang="en-US" dirty="0" smtClean="0"/>
              <a:t>“</a:t>
            </a:r>
            <a:r>
              <a:rPr lang="en-US" sz="5000" dirty="0" smtClean="0"/>
              <a:t>Success does not consist in never making mistakes but in never making the same one a second time.” </a:t>
            </a:r>
            <a:br>
              <a:rPr lang="en-US" sz="5000" dirty="0" smtClean="0"/>
            </a:br>
            <a:r>
              <a:rPr lang="en-US" sz="5000" dirty="0" smtClean="0"/>
              <a:t>― George Bernard Shaw </a:t>
            </a:r>
          </a:p>
          <a:p>
            <a:pPr marL="68580" indent="0">
              <a:buNone/>
            </a:pPr>
            <a:endParaRPr lang="en-US" sz="5000" dirty="0" smtClean="0"/>
          </a:p>
          <a:p>
            <a:pPr>
              <a:buFont typeface="Courier New" panose="02070309020205020404" pitchFamily="49" charset="0"/>
              <a:buChar char="o"/>
            </a:pPr>
            <a:r>
              <a:rPr lang="en-US" sz="5000" dirty="0" smtClean="0"/>
              <a:t>“If you change nothing, nothing will change”</a:t>
            </a:r>
          </a:p>
          <a:p>
            <a:pPr>
              <a:buFont typeface="Courier New" panose="02070309020205020404" pitchFamily="49" charset="0"/>
              <a:buChar char="o"/>
            </a:pPr>
            <a:endParaRPr lang="en-US" dirty="0"/>
          </a:p>
          <a:p>
            <a:pPr>
              <a:buFont typeface="Courier New" panose="02070309020205020404" pitchFamily="49" charset="0"/>
              <a:buChar char="o"/>
            </a:pPr>
            <a:endParaRPr lang="en-US" dirty="0" smtClean="0"/>
          </a:p>
          <a:p>
            <a:pPr marL="68580" indent="0">
              <a:buNone/>
            </a:pPr>
            <a:endParaRPr lang="en-US" dirty="0"/>
          </a:p>
          <a:p>
            <a:pPr marL="68580" indent="0">
              <a:buNone/>
            </a:pPr>
            <a:r>
              <a:rPr lang="en-US" dirty="0" smtClean="0"/>
              <a:t/>
            </a:r>
            <a:br>
              <a:rPr lang="en-US" dirty="0" smtClean="0"/>
            </a:br>
            <a:endParaRPr lang="en-US" i="1" dirty="0"/>
          </a:p>
        </p:txBody>
      </p:sp>
    </p:spTree>
    <p:extLst>
      <p:ext uri="{BB962C8B-B14F-4D97-AF65-F5344CB8AC3E}">
        <p14:creationId xmlns="" xmlns:p14="http://schemas.microsoft.com/office/powerpoint/2010/main" val="16056692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No finger </a:t>
            </a:r>
            <a:r>
              <a:rPr lang="en-US" dirty="0" smtClean="0"/>
              <a:t>pointing!</a:t>
            </a:r>
            <a:r>
              <a:rPr lang="en-US" dirty="0"/>
              <a:t/>
            </a:r>
            <a:br>
              <a:rPr lang="en-US" dirty="0"/>
            </a:br>
            <a:endParaRPr lang="en-US" dirty="0"/>
          </a:p>
        </p:txBody>
      </p:sp>
      <p:sp>
        <p:nvSpPr>
          <p:cNvPr id="5" name="Content Placeholder 4"/>
          <p:cNvSpPr>
            <a:spLocks noGrp="1"/>
          </p:cNvSpPr>
          <p:nvPr>
            <p:ph idx="1"/>
          </p:nvPr>
        </p:nvSpPr>
        <p:spPr/>
        <p:txBody>
          <a:bodyPr/>
          <a:lstStyle/>
          <a:p>
            <a:pPr marL="68580" indent="0">
              <a:buNone/>
            </a:pPr>
            <a:endParaRPr lang="en-US" dirty="0"/>
          </a:p>
          <a:p>
            <a:endParaRPr lang="en-US" dirty="0"/>
          </a:p>
        </p:txBody>
      </p:sp>
      <p:sp>
        <p:nvSpPr>
          <p:cNvPr id="2" name="Footer Placeholder 1"/>
          <p:cNvSpPr>
            <a:spLocks noGrp="1"/>
          </p:cNvSpPr>
          <p:nvPr>
            <p:ph type="ftr" sz="quarter" idx="11"/>
          </p:nvPr>
        </p:nvSpPr>
        <p:spPr/>
        <p:txBody>
          <a:bodyPr/>
          <a:lstStyle/>
          <a:p>
            <a:r>
              <a:rPr lang="en-US" dirty="0" smtClean="0"/>
              <a:t>Jeanne Ciocca, Lahey Health and Medical Center</a:t>
            </a:r>
            <a:endParaRPr lang="en-US" dirty="0"/>
          </a:p>
        </p:txBody>
      </p:sp>
      <p:sp>
        <p:nvSpPr>
          <p:cNvPr id="3" name="Slide Number Placeholder 2"/>
          <p:cNvSpPr>
            <a:spLocks noGrp="1"/>
          </p:cNvSpPr>
          <p:nvPr>
            <p:ph type="sldNum" sz="quarter" idx="12"/>
          </p:nvPr>
        </p:nvSpPr>
        <p:spPr/>
        <p:txBody>
          <a:bodyPr/>
          <a:lstStyle/>
          <a:p>
            <a:fld id="{1435C9CC-7D78-4D1F-AF88-E6D801FB606E}" type="slidenum">
              <a:rPr lang="en-US" smtClean="0"/>
              <a:pPr/>
              <a:t>3</a:t>
            </a:fld>
            <a:endParaRPr lang="en-US" dirty="0"/>
          </a:p>
        </p:txBody>
      </p:sp>
      <p:pic>
        <p:nvPicPr>
          <p:cNvPr id="6" name="Picture 2" descr="C:\Documents and Settings\ciocca00\Local Settings\Temporary Internet Files\Content.IE5\QECP2V5S\culpable[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09800" y="2057400"/>
            <a:ext cx="4191000" cy="3733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889275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43490" y="1027664"/>
            <a:ext cx="7024744" cy="877336"/>
          </a:xfrm>
        </p:spPr>
        <p:txBody>
          <a:bodyPr/>
          <a:lstStyle/>
          <a:p>
            <a:r>
              <a:rPr lang="en-US" dirty="0" smtClean="0"/>
              <a:t>Top PFS Denials (Medicare)</a:t>
            </a:r>
            <a:endParaRPr lang="en-US" dirty="0"/>
          </a:p>
        </p:txBody>
      </p:sp>
      <p:sp>
        <p:nvSpPr>
          <p:cNvPr id="3" name="Content Placeholder 2"/>
          <p:cNvSpPr>
            <a:spLocks noGrp="1"/>
          </p:cNvSpPr>
          <p:nvPr>
            <p:ph idx="1"/>
          </p:nvPr>
        </p:nvSpPr>
        <p:spPr>
          <a:xfrm>
            <a:off x="762000" y="2057400"/>
            <a:ext cx="7315200" cy="3775229"/>
          </a:xfrm>
        </p:spPr>
        <p:txBody>
          <a:bodyPr>
            <a:normAutofit/>
          </a:bodyPr>
          <a:lstStyle/>
          <a:p>
            <a:pPr marL="68580" indent="0">
              <a:buNone/>
            </a:pPr>
            <a:endParaRPr lang="en-US" dirty="0"/>
          </a:p>
          <a:p>
            <a:pPr marL="68580" indent="0">
              <a:buNone/>
            </a:pPr>
            <a:endParaRPr lang="en-US" dirty="0" smtClean="0"/>
          </a:p>
          <a:p>
            <a:pPr marL="68580" indent="0">
              <a:buNone/>
            </a:pP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4</a:t>
            </a:fld>
            <a:endParaRPr lang="en-US" dirty="0"/>
          </a:p>
        </p:txBody>
      </p:sp>
      <p:graphicFrame>
        <p:nvGraphicFramePr>
          <p:cNvPr id="8" name="Object 7"/>
          <p:cNvGraphicFramePr>
            <a:graphicFrameLocks noChangeAspect="1"/>
          </p:cNvGraphicFramePr>
          <p:nvPr>
            <p:extLst>
              <p:ext uri="{D42A27DB-BD31-4B8C-83A1-F6EECF244321}">
                <p14:modId xmlns="" xmlns:p14="http://schemas.microsoft.com/office/powerpoint/2010/main" val="677132356"/>
              </p:ext>
            </p:extLst>
          </p:nvPr>
        </p:nvGraphicFramePr>
        <p:xfrm>
          <a:off x="3957638" y="3233738"/>
          <a:ext cx="1228725" cy="390525"/>
        </p:xfrm>
        <a:graphic>
          <a:graphicData uri="http://schemas.openxmlformats.org/presentationml/2006/ole">
            <p:oleObj spid="_x0000_s1104" name="Worksheet" r:id="rId4" imgW="1228725" imgH="390334" progId="Excel.Sheet.12">
              <p:embed/>
            </p:oleObj>
          </a:graphicData>
        </a:graphic>
      </p:graphicFrame>
      <p:graphicFrame>
        <p:nvGraphicFramePr>
          <p:cNvPr id="9" name="Table 8"/>
          <p:cNvGraphicFramePr>
            <a:graphicFrameLocks noGrp="1"/>
          </p:cNvGraphicFramePr>
          <p:nvPr>
            <p:extLst>
              <p:ext uri="{D42A27DB-BD31-4B8C-83A1-F6EECF244321}">
                <p14:modId xmlns="" xmlns:p14="http://schemas.microsoft.com/office/powerpoint/2010/main" val="632532592"/>
              </p:ext>
            </p:extLst>
          </p:nvPr>
        </p:nvGraphicFramePr>
        <p:xfrm>
          <a:off x="914400" y="2209800"/>
          <a:ext cx="7086603" cy="3243902"/>
        </p:xfrm>
        <a:graphic>
          <a:graphicData uri="http://schemas.openxmlformats.org/drawingml/2006/table">
            <a:tbl>
              <a:tblPr>
                <a:tableStyleId>{5C22544A-7EE6-4342-B048-85BDC9FD1C3A}</a:tableStyleId>
              </a:tblPr>
              <a:tblGrid>
                <a:gridCol w="1724013"/>
                <a:gridCol w="1143796"/>
                <a:gridCol w="1143796"/>
                <a:gridCol w="1143796"/>
                <a:gridCol w="965601"/>
                <a:gridCol w="965601"/>
              </a:tblGrid>
              <a:tr h="238172">
                <a:tc>
                  <a:txBody>
                    <a:bodyPr/>
                    <a:lstStyle/>
                    <a:p>
                      <a:pPr algn="l" fontAlgn="b"/>
                      <a:r>
                        <a:rPr lang="en-US" sz="1100" b="1" u="none" strike="noStrike" dirty="0">
                          <a:effectLst/>
                        </a:rPr>
                        <a:t>Denial Category</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Apr-16</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May-16</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Jun-16</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Jul-16</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i="0" u="none" strike="noStrike" dirty="0">
                          <a:solidFill>
                            <a:srgbClr val="000000"/>
                          </a:solidFill>
                          <a:effectLst/>
                          <a:latin typeface="Century Gothic" panose="020B0502020202020204" pitchFamily="34" charset="0"/>
                        </a:rPr>
                        <a:t>Aug-16</a:t>
                      </a:r>
                    </a:p>
                  </a:txBody>
                  <a:tcPr marL="9525" marR="9525" marT="9525" marB="0" anchor="b"/>
                </a:tc>
              </a:tr>
              <a:tr h="238172">
                <a:tc>
                  <a:txBody>
                    <a:bodyPr/>
                    <a:lstStyle/>
                    <a:p>
                      <a:pPr algn="l" fontAlgn="b"/>
                      <a:r>
                        <a:rPr lang="en-US" sz="1100" b="1" u="none" strike="noStrike" dirty="0">
                          <a:effectLst/>
                        </a:rPr>
                        <a:t>Billing Error</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$314,165</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$1,471,055</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$963,353</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$1,198,862</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i="0" u="none" strike="noStrike" dirty="0">
                          <a:solidFill>
                            <a:srgbClr val="000000"/>
                          </a:solidFill>
                          <a:effectLst/>
                          <a:latin typeface="Calibri"/>
                        </a:rPr>
                        <a:t>$395,743</a:t>
                      </a:r>
                    </a:p>
                  </a:txBody>
                  <a:tcPr marL="9525" marR="9525" marT="9525" marB="0" anchor="b"/>
                </a:tc>
              </a:tr>
              <a:tr h="238172">
                <a:tc>
                  <a:txBody>
                    <a:bodyPr/>
                    <a:lstStyle/>
                    <a:p>
                      <a:pPr algn="l" fontAlgn="b"/>
                      <a:r>
                        <a:rPr lang="en-US" sz="1100" u="none" strike="noStrike" dirty="0">
                          <a:effectLst/>
                        </a:rPr>
                        <a:t>Bundled</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$79,942</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$158,010</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$95,755</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$75,700</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b="0" i="0" u="none" strike="noStrike" dirty="0">
                          <a:solidFill>
                            <a:srgbClr val="000000"/>
                          </a:solidFill>
                          <a:effectLst/>
                          <a:latin typeface="Calibri"/>
                        </a:rPr>
                        <a:t>$64,159</a:t>
                      </a:r>
                    </a:p>
                  </a:txBody>
                  <a:tcPr marL="9525" marR="9525" marT="9525" marB="0" anchor="b"/>
                </a:tc>
              </a:tr>
              <a:tr h="238172">
                <a:tc>
                  <a:txBody>
                    <a:bodyPr/>
                    <a:lstStyle/>
                    <a:p>
                      <a:pPr algn="l" fontAlgn="b"/>
                      <a:r>
                        <a:rPr lang="en-US" sz="1100" b="1" u="none" strike="noStrike" dirty="0">
                          <a:effectLst/>
                        </a:rPr>
                        <a:t>Coding</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$1,387,020</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$643,945</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$691,416</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$189,573</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i="0" u="none" strike="noStrike" dirty="0" smtClean="0">
                          <a:solidFill>
                            <a:srgbClr val="000000"/>
                          </a:solidFill>
                          <a:effectLst/>
                          <a:latin typeface="Calibri"/>
                        </a:rPr>
                        <a:t>$374,334</a:t>
                      </a:r>
                      <a:endParaRPr lang="en-US" sz="1100" b="1" i="0" u="none" strike="noStrike" dirty="0">
                        <a:solidFill>
                          <a:srgbClr val="000000"/>
                        </a:solidFill>
                        <a:effectLst/>
                        <a:latin typeface="Calibri"/>
                      </a:endParaRPr>
                    </a:p>
                  </a:txBody>
                  <a:tcPr marL="9525" marR="9525" marT="9525" marB="0" anchor="b"/>
                </a:tc>
              </a:tr>
              <a:tr h="238172">
                <a:tc>
                  <a:txBody>
                    <a:bodyPr/>
                    <a:lstStyle/>
                    <a:p>
                      <a:pPr algn="l" fontAlgn="b"/>
                      <a:r>
                        <a:rPr lang="en-US" sz="1100" b="1" u="none" strike="noStrike" dirty="0">
                          <a:effectLst/>
                        </a:rPr>
                        <a:t>COB</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$2,815,046</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$2,816,034</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$2,734,688</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$112,773</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0" i="0" u="none" strike="noStrike" dirty="0">
                          <a:solidFill>
                            <a:srgbClr val="000000"/>
                          </a:solidFill>
                          <a:effectLst/>
                          <a:latin typeface="Calibri"/>
                        </a:rPr>
                        <a:t>$90,242</a:t>
                      </a:r>
                    </a:p>
                  </a:txBody>
                  <a:tcPr marL="9525" marR="9525" marT="9525" marB="0" anchor="b"/>
                </a:tc>
              </a:tr>
              <a:tr h="238172">
                <a:tc>
                  <a:txBody>
                    <a:bodyPr/>
                    <a:lstStyle/>
                    <a:p>
                      <a:pPr algn="l" fontAlgn="b"/>
                      <a:r>
                        <a:rPr lang="en-US" sz="1100" b="1" u="none" strike="noStrike" dirty="0">
                          <a:effectLst/>
                        </a:rPr>
                        <a:t>Duplicate</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$1,527,490</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$1,929,228</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$1,698,732</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$1,106,785</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i="0" u="none" strike="noStrike" dirty="0">
                          <a:solidFill>
                            <a:srgbClr val="000000"/>
                          </a:solidFill>
                          <a:effectLst/>
                          <a:latin typeface="Calibri"/>
                        </a:rPr>
                        <a:t>$1,317,092</a:t>
                      </a:r>
                    </a:p>
                  </a:txBody>
                  <a:tcPr marL="9525" marR="9525" marT="9525" marB="0" anchor="b"/>
                </a:tc>
              </a:tr>
              <a:tr h="431091">
                <a:tc>
                  <a:txBody>
                    <a:bodyPr/>
                    <a:lstStyle/>
                    <a:p>
                      <a:pPr algn="l" fontAlgn="b"/>
                      <a:r>
                        <a:rPr lang="en-US" sz="1100" u="none" strike="noStrike" dirty="0">
                          <a:effectLst/>
                        </a:rPr>
                        <a:t>Insurance </a:t>
                      </a:r>
                      <a:r>
                        <a:rPr lang="en-US" sz="1100" u="none" strike="noStrike" dirty="0" smtClean="0">
                          <a:effectLst/>
                        </a:rPr>
                        <a:t>Eligibility</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$206,508</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$312,243</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$225,616</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$191,588</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b="0" i="0" u="none" strike="noStrike" dirty="0">
                          <a:solidFill>
                            <a:srgbClr val="000000"/>
                          </a:solidFill>
                          <a:effectLst/>
                          <a:latin typeface="Calibri"/>
                        </a:rPr>
                        <a:t>$81,362</a:t>
                      </a:r>
                    </a:p>
                  </a:txBody>
                  <a:tcPr marL="9525" marR="9525" marT="9525" marB="0" anchor="b"/>
                </a:tc>
              </a:tr>
              <a:tr h="238172">
                <a:tc>
                  <a:txBody>
                    <a:bodyPr/>
                    <a:lstStyle/>
                    <a:p>
                      <a:pPr algn="l" fontAlgn="b"/>
                      <a:r>
                        <a:rPr lang="en-US" sz="1100" b="1" u="none" strike="noStrike" dirty="0">
                          <a:effectLst/>
                        </a:rPr>
                        <a:t>Medical Necessity</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$734,606</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$590,337</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$504,137</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1" u="none" strike="noStrike" dirty="0">
                          <a:effectLst/>
                        </a:rPr>
                        <a:t>$1,098,524</a:t>
                      </a:r>
                      <a:endParaRPr lang="en-US" sz="1100" b="1" i="0" u="none" strike="noStrike" dirty="0">
                        <a:solidFill>
                          <a:srgbClr val="FF0000"/>
                        </a:solidFill>
                        <a:effectLst/>
                        <a:latin typeface="Calibri"/>
                      </a:endParaRPr>
                    </a:p>
                  </a:txBody>
                  <a:tcPr marL="9525" marR="9525" marT="9525" marB="0" anchor="b"/>
                </a:tc>
                <a:tc>
                  <a:txBody>
                    <a:bodyPr/>
                    <a:lstStyle/>
                    <a:p>
                      <a:pPr algn="r" fontAlgn="b"/>
                      <a:r>
                        <a:rPr lang="en-US" sz="1100" b="1" i="0" u="none" strike="noStrike" dirty="0">
                          <a:solidFill>
                            <a:srgbClr val="000000"/>
                          </a:solidFill>
                          <a:effectLst/>
                          <a:latin typeface="Calibri"/>
                        </a:rPr>
                        <a:t>$459,457</a:t>
                      </a:r>
                    </a:p>
                  </a:txBody>
                  <a:tcPr marL="9525" marR="9525" marT="9525" marB="0" anchor="b"/>
                </a:tc>
              </a:tr>
              <a:tr h="238172">
                <a:tc>
                  <a:txBody>
                    <a:bodyPr/>
                    <a:lstStyle/>
                    <a:p>
                      <a:pPr algn="l" fontAlgn="b"/>
                      <a:r>
                        <a:rPr lang="en-US" sz="1100" u="none" strike="noStrike" dirty="0">
                          <a:effectLst/>
                        </a:rPr>
                        <a:t>Missing Info</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$1,160,769</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$198,157</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$236,545</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$172,247</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b="0" i="0" u="none" strike="noStrike" dirty="0">
                          <a:solidFill>
                            <a:srgbClr val="000000"/>
                          </a:solidFill>
                          <a:effectLst/>
                          <a:latin typeface="Calibri"/>
                        </a:rPr>
                        <a:t>$116,952</a:t>
                      </a:r>
                    </a:p>
                  </a:txBody>
                  <a:tcPr marL="9525" marR="9525" marT="9525" marB="0" anchor="b"/>
                </a:tc>
              </a:tr>
              <a:tr h="238172">
                <a:tc>
                  <a:txBody>
                    <a:bodyPr/>
                    <a:lstStyle/>
                    <a:p>
                      <a:pPr algn="l" fontAlgn="b"/>
                      <a:r>
                        <a:rPr lang="en-US" sz="1100" u="none" strike="noStrike" dirty="0">
                          <a:effectLst/>
                        </a:rPr>
                        <a:t>Non-Covered</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$862,752</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$880,518</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$788,922</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$776,167</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b="0" i="0" u="none" strike="noStrike" dirty="0">
                          <a:solidFill>
                            <a:srgbClr val="000000"/>
                          </a:solidFill>
                          <a:effectLst/>
                          <a:latin typeface="Calibri"/>
                        </a:rPr>
                        <a:t>$435,766</a:t>
                      </a:r>
                    </a:p>
                  </a:txBody>
                  <a:tcPr marL="9525" marR="9525" marT="9525" marB="0" anchor="b"/>
                </a:tc>
              </a:tr>
              <a:tr h="238172">
                <a:tc>
                  <a:txBody>
                    <a:bodyPr/>
                    <a:lstStyle/>
                    <a:p>
                      <a:pPr algn="l" fontAlgn="b"/>
                      <a:r>
                        <a:rPr lang="en-US" sz="1100" u="none" strike="noStrike" dirty="0">
                          <a:effectLst/>
                        </a:rPr>
                        <a:t>Timely Filing</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$9,253</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$46,249</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b="0" i="0" u="none" strike="noStrike" dirty="0">
                          <a:solidFill>
                            <a:srgbClr val="000000"/>
                          </a:solidFill>
                          <a:effectLst/>
                          <a:latin typeface="Calibri"/>
                        </a:rPr>
                        <a:t>$18,393</a:t>
                      </a:r>
                    </a:p>
                  </a:txBody>
                  <a:tcPr marL="9525" marR="9525" marT="9525" marB="0" anchor="b"/>
                </a:tc>
              </a:tr>
              <a:tr h="431091">
                <a:tc>
                  <a:txBody>
                    <a:bodyPr/>
                    <a:lstStyle/>
                    <a:p>
                      <a:pPr algn="l" fontAlgn="b"/>
                      <a:r>
                        <a:rPr lang="en-US" sz="1100" u="none" strike="noStrike" dirty="0">
                          <a:effectLst/>
                        </a:rPr>
                        <a:t>Total</a:t>
                      </a:r>
                      <a:endParaRPr lang="en-US" sz="1100" b="0" i="0" u="none" strike="noStrike" dirty="0">
                        <a:solidFill>
                          <a:srgbClr val="000000"/>
                        </a:solidFill>
                        <a:effectLst/>
                        <a:latin typeface="Calibri"/>
                      </a:endParaRPr>
                    </a:p>
                  </a:txBody>
                  <a:tcPr marL="9525" marR="9525" marT="9525" marB="0" anchor="b"/>
                </a:tc>
                <a:tc>
                  <a:txBody>
                    <a:bodyPr/>
                    <a:lstStyle/>
                    <a:p>
                      <a:pPr algn="l" fontAlgn="b"/>
                      <a:r>
                        <a:rPr lang="en-US" sz="1100" u="none" strike="noStrike" dirty="0">
                          <a:effectLst/>
                        </a:rPr>
                        <a:t> $  9,108,828.49 </a:t>
                      </a:r>
                      <a:endParaRPr lang="en-US" sz="1100" b="1" i="0" u="none" strike="noStrike" dirty="0">
                        <a:solidFill>
                          <a:srgbClr val="000000"/>
                        </a:solidFill>
                        <a:effectLst/>
                        <a:latin typeface="Calibri"/>
                      </a:endParaRPr>
                    </a:p>
                  </a:txBody>
                  <a:tcPr marL="9525" marR="9525" marT="9525" marB="0" anchor="b"/>
                </a:tc>
                <a:tc>
                  <a:txBody>
                    <a:bodyPr/>
                    <a:lstStyle/>
                    <a:p>
                      <a:pPr algn="l" fontAlgn="b"/>
                      <a:r>
                        <a:rPr lang="en-US" sz="1100" u="none" strike="noStrike" dirty="0">
                          <a:effectLst/>
                        </a:rPr>
                        <a:t> $  9,008,779.24 </a:t>
                      </a:r>
                      <a:endParaRPr lang="en-US" sz="1100" b="1" i="0" u="none" strike="noStrike" dirty="0">
                        <a:solidFill>
                          <a:srgbClr val="000000"/>
                        </a:solidFill>
                        <a:effectLst/>
                        <a:latin typeface="Calibri"/>
                      </a:endParaRPr>
                    </a:p>
                  </a:txBody>
                  <a:tcPr marL="9525" marR="9525" marT="9525" marB="0" anchor="b"/>
                </a:tc>
                <a:tc>
                  <a:txBody>
                    <a:bodyPr/>
                    <a:lstStyle/>
                    <a:p>
                      <a:pPr algn="l" fontAlgn="b"/>
                      <a:r>
                        <a:rPr lang="en-US" sz="1100" u="none" strike="noStrike" dirty="0">
                          <a:effectLst/>
                        </a:rPr>
                        <a:t> $  7,985,413.16 </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b="0" u="none" strike="noStrike" dirty="0">
                          <a:effectLst/>
                        </a:rPr>
                        <a:t>$4,922,218</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b="1" i="0" u="none" strike="noStrike" dirty="0">
                          <a:solidFill>
                            <a:srgbClr val="000000"/>
                          </a:solidFill>
                          <a:effectLst/>
                          <a:latin typeface="Calibri"/>
                        </a:rPr>
                        <a:t>$3,353,500</a:t>
                      </a:r>
                    </a:p>
                  </a:txBody>
                  <a:tcPr marL="9525" marR="9525" marT="9525" marB="0" anchor="b"/>
                </a:tc>
              </a:tr>
            </a:tbl>
          </a:graphicData>
        </a:graphic>
      </p:graphicFrame>
    </p:spTree>
    <p:extLst>
      <p:ext uri="{BB962C8B-B14F-4D97-AF65-F5344CB8AC3E}">
        <p14:creationId xmlns="" xmlns:p14="http://schemas.microsoft.com/office/powerpoint/2010/main" val="3797339221"/>
      </p:ext>
    </p:extLst>
  </p:cSld>
  <p:clrMapOvr>
    <a:masterClrMapping/>
  </p:clrMapOvr>
  <mc:AlternateContent xmlns:mc="http://schemas.openxmlformats.org/markup-compatibility/2006">
    <mc:Choice xmlns=""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838200"/>
            <a:ext cx="7024744" cy="990600"/>
          </a:xfrm>
        </p:spPr>
        <p:txBody>
          <a:bodyPr/>
          <a:lstStyle/>
          <a:p>
            <a:r>
              <a:rPr lang="en-US" dirty="0" smtClean="0"/>
              <a:t>Month to Month</a:t>
            </a: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5</a:t>
            </a:fld>
            <a:endParaRPr lang="en-US" dirty="0"/>
          </a:p>
        </p:txBody>
      </p:sp>
      <p:graphicFrame>
        <p:nvGraphicFramePr>
          <p:cNvPr id="7" name="Content Placeholder 6"/>
          <p:cNvGraphicFramePr>
            <a:graphicFrameLocks noGrp="1"/>
          </p:cNvGraphicFramePr>
          <p:nvPr>
            <p:ph idx="1"/>
            <p:extLst>
              <p:ext uri="{D42A27DB-BD31-4B8C-83A1-F6EECF244321}">
                <p14:modId xmlns="" xmlns:p14="http://schemas.microsoft.com/office/powerpoint/2010/main" val="1710447688"/>
              </p:ext>
            </p:extLst>
          </p:nvPr>
        </p:nvGraphicFramePr>
        <p:xfrm>
          <a:off x="1066800" y="1981200"/>
          <a:ext cx="6777037" cy="3657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2506712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Month to Month</a:t>
            </a:r>
            <a:endParaRPr lang="en-US" dirty="0"/>
          </a:p>
        </p:txBody>
      </p:sp>
      <p:sp>
        <p:nvSpPr>
          <p:cNvPr id="3" name="Content Placeholder 2"/>
          <p:cNvSpPr>
            <a:spLocks noGrp="1"/>
          </p:cNvSpPr>
          <p:nvPr>
            <p:ph idx="1"/>
          </p:nvPr>
        </p:nvSpPr>
        <p:spPr/>
        <p:txBody>
          <a:bodyPr>
            <a:normAutofit lnSpcReduction="10000"/>
          </a:bodyPr>
          <a:lstStyle/>
          <a:p>
            <a:r>
              <a:rPr lang="en-US" dirty="0"/>
              <a:t>Variance from April to </a:t>
            </a:r>
            <a:r>
              <a:rPr lang="en-US" dirty="0" smtClean="0"/>
              <a:t>August was -$5,755,328.</a:t>
            </a:r>
            <a:endParaRPr lang="en-US" dirty="0"/>
          </a:p>
          <a:p>
            <a:r>
              <a:rPr lang="en-US" dirty="0"/>
              <a:t>COB </a:t>
            </a:r>
            <a:r>
              <a:rPr lang="en-US" dirty="0" smtClean="0"/>
              <a:t>drop </a:t>
            </a:r>
            <a:r>
              <a:rPr lang="en-US" dirty="0"/>
              <a:t>in </a:t>
            </a:r>
            <a:r>
              <a:rPr lang="en-US" dirty="0" smtClean="0"/>
              <a:t>Aug 2016 due to </a:t>
            </a:r>
            <a:r>
              <a:rPr lang="en-US" dirty="0"/>
              <a:t>removal of Beverly Hospital IME denials (non-teaching hospital)</a:t>
            </a:r>
          </a:p>
          <a:p>
            <a:r>
              <a:rPr lang="en-US" dirty="0" smtClean="0"/>
              <a:t>August 2016 decrease in Medical necessity was due to Kyphoplasty as well as cardiac catherization denials which processed for payment.</a:t>
            </a: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6</a:t>
            </a:fld>
            <a:endParaRPr lang="en-US" dirty="0"/>
          </a:p>
        </p:txBody>
      </p:sp>
    </p:spTree>
    <p:extLst>
      <p:ext uri="{BB962C8B-B14F-4D97-AF65-F5344CB8AC3E}">
        <p14:creationId xmlns="" xmlns:p14="http://schemas.microsoft.com/office/powerpoint/2010/main" val="511919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24936"/>
          </a:xfrm>
        </p:spPr>
        <p:txBody>
          <a:bodyPr>
            <a:normAutofit/>
          </a:bodyPr>
          <a:lstStyle/>
          <a:p>
            <a:r>
              <a:rPr lang="en-US" dirty="0" smtClean="0"/>
              <a:t>All Denials All Payers</a:t>
            </a:r>
            <a:endParaRPr lang="en-US" dirty="0"/>
          </a:p>
        </p:txBody>
      </p:sp>
      <p:graphicFrame>
        <p:nvGraphicFramePr>
          <p:cNvPr id="8" name="Content Placeholder 7"/>
          <p:cNvGraphicFramePr>
            <a:graphicFrameLocks noGrp="1"/>
          </p:cNvGraphicFramePr>
          <p:nvPr>
            <p:ph idx="1"/>
            <p:extLst>
              <p:ext uri="{D42A27DB-BD31-4B8C-83A1-F6EECF244321}">
                <p14:modId xmlns="" xmlns:p14="http://schemas.microsoft.com/office/powerpoint/2010/main" val="3805447277"/>
              </p:ext>
            </p:extLst>
          </p:nvPr>
        </p:nvGraphicFramePr>
        <p:xfrm>
          <a:off x="990600" y="1828800"/>
          <a:ext cx="6324600" cy="3811590"/>
        </p:xfrm>
        <a:graphic>
          <a:graphicData uri="http://schemas.openxmlformats.org/drawingml/2006/table">
            <a:tbl>
              <a:tblPr>
                <a:tableStyleId>{5C22544A-7EE6-4342-B048-85BDC9FD1C3A}</a:tableStyleId>
              </a:tblPr>
              <a:tblGrid>
                <a:gridCol w="1426739"/>
                <a:gridCol w="736759"/>
                <a:gridCol w="736759"/>
                <a:gridCol w="736759"/>
                <a:gridCol w="736759"/>
                <a:gridCol w="736759"/>
                <a:gridCol w="1214066"/>
              </a:tblGrid>
              <a:tr h="175419">
                <a:tc>
                  <a:txBody>
                    <a:bodyPr/>
                    <a:lstStyle/>
                    <a:p>
                      <a:pPr algn="ctr" fontAlgn="b"/>
                      <a:r>
                        <a:rPr lang="en-US" sz="1000" u="none" strike="noStrike" dirty="0">
                          <a:effectLst/>
                        </a:rPr>
                        <a:t>Denial Category</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Apr</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May</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Jun</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Jul</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Aug</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 </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Authorization</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$3,147,515</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$2,775,905</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$2,818,828</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$2,515,607</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$2,252,192</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$42,377,188</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Benefit Exclusion</a:t>
                      </a:r>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$1,636,976</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Billing Error</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$2,384,458</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$3,536,758</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$3,549,161</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$2,983,543</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$2,564,904</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$27,380,530</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CDM/Charge Issue</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$54,991</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$56,711</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$179,343</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$59,562</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$114,856</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$2,098,139</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Coding</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$2,208,053</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$2,813,034</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$2,070,335</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$1,487,130</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$1,232,963</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$29,912,911</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Coordination of Benefits</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$3,547,972</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$3,627,727</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$3,586,280</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$3,025,223</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$2,731,660</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$38,216,338</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Credentialing</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$554,938</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$520,815</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$780,132</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$453,027</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$343,579</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$5,875,472</a:t>
                      </a:r>
                      <a:endParaRPr lang="en-US" sz="1000" b="0" i="0" u="none" strike="noStrike" dirty="0">
                        <a:solidFill>
                          <a:srgbClr val="000000"/>
                        </a:solidFill>
                        <a:effectLst/>
                        <a:latin typeface="Calibri"/>
                      </a:endParaRPr>
                    </a:p>
                  </a:txBody>
                  <a:tcPr marL="0" marR="0" marT="0" marB="0" anchor="b"/>
                </a:tc>
              </a:tr>
              <a:tr h="219867">
                <a:tc>
                  <a:txBody>
                    <a:bodyPr/>
                    <a:lstStyle/>
                    <a:p>
                      <a:pPr algn="l" fontAlgn="b"/>
                      <a:r>
                        <a:rPr lang="en-US" sz="1000" u="none" strike="noStrike" dirty="0">
                          <a:effectLst/>
                        </a:rPr>
                        <a:t>Data Conflict</a:t>
                      </a:r>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$1,473,955</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Duplicate</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$8,512,125</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$7,789,912</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$6,248,133</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$7,196,307</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$5,669,390</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$96,313,700</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Eligibility/Registration</a:t>
                      </a:r>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$6,847,476</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Insurance Eligibility</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$484,629</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$553,920</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$444,530</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$438,288</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$524,268</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$5,385,433</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Level of Care</a:t>
                      </a:r>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$14,328</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Medical Necessity</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$1,858,877</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$1,371,135</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$1,473,745</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$2,240,649</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$1,563,164</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$33,400,228</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Missing Information</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$7,306,315</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$5,732,336</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$6,743,188</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$5,756,033</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$6,061,742</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$84,972,448</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Non-Covered</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$6,341,778</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$7,328,486</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$6,866,737</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$5,343,894</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$4,938,810</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$119,248,859</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Past Timely Filing</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$1,352,481</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$1,855,653</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$1,609,153</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$1,358,462</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$1,294,427</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$13,681,315</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Plan Guidelines</a:t>
                      </a:r>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$2,222,708</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Referral</a:t>
                      </a:r>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$343,961</a:t>
                      </a:r>
                      <a:endParaRPr lang="en-US" sz="1000" b="0" i="0" u="none" strike="noStrike" dirty="0">
                        <a:solidFill>
                          <a:srgbClr val="000000"/>
                        </a:solidFill>
                        <a:effectLst/>
                        <a:latin typeface="Calibri"/>
                      </a:endParaRPr>
                    </a:p>
                  </a:txBody>
                  <a:tcPr marL="0" marR="0" marT="0" marB="0" anchor="b"/>
                </a:tc>
              </a:tr>
              <a:tr h="175419">
                <a:tc>
                  <a:txBody>
                    <a:bodyPr/>
                    <a:lstStyle/>
                    <a:p>
                      <a:pPr algn="l" fontAlgn="b"/>
                      <a:r>
                        <a:rPr lang="en-US" sz="1000" u="none" strike="noStrike" dirty="0">
                          <a:effectLst/>
                        </a:rPr>
                        <a:t>Grand Total</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$37,754,133</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$37,962,392</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$36,369,565</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$32,857,724</a:t>
                      </a:r>
                      <a:endParaRPr lang="en-US" sz="1000" b="0" i="0" u="none" strike="noStrike" dirty="0">
                        <a:solidFill>
                          <a:srgbClr val="000000"/>
                        </a:solidFill>
                        <a:effectLst/>
                        <a:latin typeface="Calibri"/>
                      </a:endParaRPr>
                    </a:p>
                  </a:txBody>
                  <a:tcPr marL="0" marR="0" marT="0" marB="0" anchor="b"/>
                </a:tc>
                <a:tc>
                  <a:txBody>
                    <a:bodyPr/>
                    <a:lstStyle/>
                    <a:p>
                      <a:pPr algn="ctr" fontAlgn="b"/>
                      <a:r>
                        <a:rPr lang="en-US" sz="1000" u="none" strike="noStrike" dirty="0">
                          <a:effectLst/>
                        </a:rPr>
                        <a:t>$29,291,955</a:t>
                      </a:r>
                      <a:endParaRPr lang="en-US" sz="1000" b="0" i="0" u="none" strike="noStrike" dirty="0">
                        <a:solidFill>
                          <a:srgbClr val="000000"/>
                        </a:solidFill>
                        <a:effectLst/>
                        <a:latin typeface="Calibri"/>
                      </a:endParaRPr>
                    </a:p>
                  </a:txBody>
                  <a:tcPr marL="0" marR="0" marT="0" marB="0" anchor="b"/>
                </a:tc>
                <a:tc>
                  <a:txBody>
                    <a:bodyPr/>
                    <a:lstStyle/>
                    <a:p>
                      <a:pPr algn="ctr" fontAlgn="b"/>
                      <a:endParaRPr lang="en-US" sz="1000" u="none" strike="noStrike" dirty="0" smtClean="0">
                        <a:effectLst/>
                      </a:endParaRPr>
                    </a:p>
                    <a:p>
                      <a:pPr algn="ctr" fontAlgn="b"/>
                      <a:r>
                        <a:rPr lang="en-US" sz="1000" u="none" strike="noStrike" dirty="0" smtClean="0">
                          <a:effectLst/>
                        </a:rPr>
                        <a:t>$511,401,964</a:t>
                      </a:r>
                      <a:endParaRPr lang="en-US" sz="1000" b="0" i="0" u="none" strike="noStrike" dirty="0">
                        <a:solidFill>
                          <a:srgbClr val="000000"/>
                        </a:solidFill>
                        <a:effectLst/>
                        <a:latin typeface="Calibri"/>
                      </a:endParaRPr>
                    </a:p>
                  </a:txBody>
                  <a:tcPr marL="0" marR="0" marT="0" marB="0" anchor="b"/>
                </a:tc>
              </a:tr>
            </a:tbl>
          </a:graphicData>
        </a:graphic>
      </p:graphicFrame>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7</a:t>
            </a:fld>
            <a:endParaRPr lang="en-US" dirty="0"/>
          </a:p>
        </p:txBody>
      </p:sp>
    </p:spTree>
    <p:extLst>
      <p:ext uri="{BB962C8B-B14F-4D97-AF65-F5344CB8AC3E}">
        <p14:creationId xmlns="" xmlns:p14="http://schemas.microsoft.com/office/powerpoint/2010/main" val="1344585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2000"/>
            <a:ext cx="7024744" cy="685800"/>
          </a:xfrm>
        </p:spPr>
        <p:txBody>
          <a:bodyPr>
            <a:normAutofit fontScale="90000"/>
          </a:bodyPr>
          <a:lstStyle/>
          <a:p>
            <a:r>
              <a:rPr lang="en-US" dirty="0" smtClean="0"/>
              <a:t>Top 10 Denials</a:t>
            </a:r>
            <a:endParaRPr lang="en-US" dirty="0"/>
          </a:p>
        </p:txBody>
      </p:sp>
      <p:sp>
        <p:nvSpPr>
          <p:cNvPr id="3" name="Content Placeholder 2"/>
          <p:cNvSpPr>
            <a:spLocks noGrp="1"/>
          </p:cNvSpPr>
          <p:nvPr>
            <p:ph idx="1"/>
          </p:nvPr>
        </p:nvSpPr>
        <p:spPr>
          <a:xfrm>
            <a:off x="1043492" y="1371600"/>
            <a:ext cx="6777317" cy="4495800"/>
          </a:xfrm>
        </p:spPr>
        <p:txBody>
          <a:bodyPr>
            <a:normAutofit/>
          </a:bodyPr>
          <a:lstStyle/>
          <a:p>
            <a:pPr marL="525780" indent="-457200">
              <a:buFont typeface="+mj-lt"/>
              <a:buAutoNum type="arabicPeriod"/>
            </a:pPr>
            <a:r>
              <a:rPr lang="en-US" dirty="0" smtClean="0"/>
              <a:t>Non-Covered</a:t>
            </a:r>
          </a:p>
          <a:p>
            <a:pPr marL="525780" indent="-457200">
              <a:buFont typeface="+mj-lt"/>
              <a:buAutoNum type="arabicPeriod"/>
            </a:pPr>
            <a:r>
              <a:rPr lang="en-US" dirty="0" smtClean="0"/>
              <a:t>Duplicate</a:t>
            </a:r>
          </a:p>
          <a:p>
            <a:pPr marL="525780" indent="-457200">
              <a:buFont typeface="+mj-lt"/>
              <a:buAutoNum type="arabicPeriod"/>
            </a:pPr>
            <a:r>
              <a:rPr lang="en-US" dirty="0" smtClean="0"/>
              <a:t>Missing Information</a:t>
            </a:r>
          </a:p>
          <a:p>
            <a:pPr marL="525780" indent="-457200">
              <a:buFont typeface="+mj-lt"/>
              <a:buAutoNum type="arabicPeriod"/>
            </a:pPr>
            <a:r>
              <a:rPr lang="en-US" dirty="0" smtClean="0"/>
              <a:t>Authorization</a:t>
            </a:r>
          </a:p>
          <a:p>
            <a:pPr marL="525780" indent="-457200">
              <a:buFont typeface="+mj-lt"/>
              <a:buAutoNum type="arabicPeriod"/>
            </a:pPr>
            <a:r>
              <a:rPr lang="en-US" dirty="0" smtClean="0"/>
              <a:t>C.O.B.</a:t>
            </a:r>
          </a:p>
          <a:p>
            <a:pPr marL="525780" indent="-457200">
              <a:buFont typeface="+mj-lt"/>
              <a:buAutoNum type="arabicPeriod"/>
            </a:pPr>
            <a:r>
              <a:rPr lang="en-US" dirty="0" smtClean="0"/>
              <a:t>Medical Necessity</a:t>
            </a:r>
          </a:p>
          <a:p>
            <a:pPr marL="525780" indent="-457200">
              <a:buFont typeface="+mj-lt"/>
              <a:buAutoNum type="arabicPeriod"/>
            </a:pPr>
            <a:r>
              <a:rPr lang="en-US" dirty="0" smtClean="0"/>
              <a:t>Coding</a:t>
            </a:r>
          </a:p>
          <a:p>
            <a:pPr marL="525780" indent="-457200">
              <a:buFont typeface="+mj-lt"/>
              <a:buAutoNum type="arabicPeriod"/>
            </a:pPr>
            <a:r>
              <a:rPr lang="en-US" dirty="0" smtClean="0"/>
              <a:t>Billing Error</a:t>
            </a:r>
          </a:p>
          <a:p>
            <a:pPr marL="525780" indent="-457200">
              <a:buFont typeface="+mj-lt"/>
              <a:buAutoNum type="arabicPeriod"/>
            </a:pPr>
            <a:r>
              <a:rPr lang="en-US" dirty="0" smtClean="0"/>
              <a:t>O.T.L (over the filing limit)</a:t>
            </a:r>
          </a:p>
          <a:p>
            <a:pPr marL="525780" indent="-457200">
              <a:buFont typeface="+mj-lt"/>
              <a:buAutoNum type="arabicPeriod"/>
            </a:pPr>
            <a:r>
              <a:rPr lang="en-US" dirty="0" smtClean="0"/>
              <a:t>Insurance Eligibility</a:t>
            </a: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8</a:t>
            </a:fld>
            <a:endParaRPr lang="en-US" dirty="0"/>
          </a:p>
        </p:txBody>
      </p:sp>
    </p:spTree>
    <p:extLst>
      <p:ext uri="{BB962C8B-B14F-4D97-AF65-F5344CB8AC3E}">
        <p14:creationId xmlns="" xmlns:p14="http://schemas.microsoft.com/office/powerpoint/2010/main" val="2509553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Decisions to Make</a:t>
            </a:r>
            <a:endParaRPr lang="en-US" dirty="0"/>
          </a:p>
        </p:txBody>
      </p:sp>
      <p:sp>
        <p:nvSpPr>
          <p:cNvPr id="3" name="Content Placeholder 2"/>
          <p:cNvSpPr>
            <a:spLocks noGrp="1"/>
          </p:cNvSpPr>
          <p:nvPr>
            <p:ph idx="1"/>
          </p:nvPr>
        </p:nvSpPr>
        <p:spPr/>
        <p:txBody>
          <a:bodyPr/>
          <a:lstStyle/>
          <a:p>
            <a:pPr>
              <a:buFont typeface="Courier New" panose="02070309020205020404" pitchFamily="49" charset="0"/>
              <a:buChar char="o"/>
            </a:pPr>
            <a:r>
              <a:rPr lang="en-US" dirty="0" smtClean="0"/>
              <a:t>Modify the claim</a:t>
            </a:r>
          </a:p>
          <a:p>
            <a:pPr>
              <a:buFont typeface="Courier New" panose="02070309020205020404" pitchFamily="49" charset="0"/>
              <a:buChar char="o"/>
            </a:pPr>
            <a:r>
              <a:rPr lang="en-US" dirty="0" smtClean="0"/>
              <a:t>Appeal</a:t>
            </a:r>
          </a:p>
          <a:p>
            <a:pPr>
              <a:buFont typeface="Courier New" panose="02070309020205020404" pitchFamily="49" charset="0"/>
              <a:buChar char="o"/>
            </a:pPr>
            <a:r>
              <a:rPr lang="en-US" dirty="0" smtClean="0"/>
              <a:t>Balance Bill Patient</a:t>
            </a:r>
          </a:p>
          <a:p>
            <a:pPr>
              <a:buFont typeface="Courier New" panose="02070309020205020404" pitchFamily="49" charset="0"/>
              <a:buChar char="o"/>
            </a:pPr>
            <a:r>
              <a:rPr lang="en-US" dirty="0" smtClean="0"/>
              <a:t>Write off</a:t>
            </a:r>
          </a:p>
          <a:p>
            <a:pPr>
              <a:buFont typeface="Courier New" panose="02070309020205020404" pitchFamily="49" charset="0"/>
              <a:buChar char="o"/>
            </a:pPr>
            <a:r>
              <a:rPr lang="en-US" b="1" dirty="0" smtClean="0"/>
              <a:t>DO YOUR HOMEWORK</a:t>
            </a:r>
            <a:r>
              <a:rPr lang="en-US" dirty="0" smtClean="0"/>
              <a:t>!</a:t>
            </a:r>
          </a:p>
          <a:p>
            <a:pPr>
              <a:buFont typeface="Courier New" panose="02070309020205020404" pitchFamily="49" charset="0"/>
              <a:buChar char="o"/>
            </a:pP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9</a:t>
            </a:fld>
            <a:endParaRPr lang="en-US" dirty="0"/>
          </a:p>
        </p:txBody>
      </p:sp>
      <p:pic>
        <p:nvPicPr>
          <p:cNvPr id="2050" name="Picture 2" descr="C:\Documents and Settings\ciocca00\Local Settings\Temporary Internet Files\Content.IE5\ZAGO3PIA\homework[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876800" y="3231991"/>
            <a:ext cx="2840651" cy="2514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48644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914400"/>
            <a:ext cx="7024744" cy="685800"/>
          </a:xfrm>
        </p:spPr>
        <p:txBody>
          <a:bodyPr>
            <a:normAutofit fontScale="90000"/>
          </a:bodyPr>
          <a:lstStyle/>
          <a:p>
            <a:r>
              <a:rPr lang="en-US" dirty="0" smtClean="0"/>
              <a:t>Tools and Resources</a:t>
            </a:r>
            <a:endParaRPr lang="en-US" dirty="0"/>
          </a:p>
        </p:txBody>
      </p:sp>
      <p:sp>
        <p:nvSpPr>
          <p:cNvPr id="3" name="Content Placeholder 2"/>
          <p:cNvSpPr>
            <a:spLocks noGrp="1"/>
          </p:cNvSpPr>
          <p:nvPr>
            <p:ph idx="1"/>
          </p:nvPr>
        </p:nvSpPr>
        <p:spPr>
          <a:xfrm>
            <a:off x="1043492" y="1600200"/>
            <a:ext cx="6777317" cy="4267199"/>
          </a:xfrm>
        </p:spPr>
        <p:txBody>
          <a:bodyPr>
            <a:normAutofit/>
          </a:bodyPr>
          <a:lstStyle/>
          <a:p>
            <a:r>
              <a:rPr lang="en-US" dirty="0" smtClean="0"/>
              <a:t>Review the payer policy and billing regulation</a:t>
            </a:r>
          </a:p>
          <a:p>
            <a:r>
              <a:rPr lang="en-US" dirty="0" smtClean="0"/>
              <a:t>M.U.E. Medically Unlikely Edits (charge unit)</a:t>
            </a:r>
          </a:p>
          <a:p>
            <a:r>
              <a:rPr lang="en-US" dirty="0" smtClean="0"/>
              <a:t>L.C.D. Local </a:t>
            </a:r>
            <a:r>
              <a:rPr lang="en-US" dirty="0"/>
              <a:t>Coverage Determinations (Diagnosis code)</a:t>
            </a:r>
          </a:p>
          <a:p>
            <a:r>
              <a:rPr lang="en-US" dirty="0" smtClean="0"/>
              <a:t>Federal Register</a:t>
            </a:r>
          </a:p>
          <a:p>
            <a:r>
              <a:rPr lang="en-US" dirty="0" smtClean="0"/>
              <a:t> N.C.D National Coverage Determination</a:t>
            </a:r>
          </a:p>
          <a:p>
            <a:r>
              <a:rPr lang="en-US" dirty="0" smtClean="0"/>
              <a:t>O.C.E. Outpatient Code Editor</a:t>
            </a:r>
          </a:p>
          <a:p>
            <a:r>
              <a:rPr lang="en-US" dirty="0" smtClean="0"/>
              <a:t>Optum Revenue Cycle Pro</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10</a:t>
            </a:fld>
            <a:endParaRPr lang="en-US" dirty="0"/>
          </a:p>
        </p:txBody>
      </p:sp>
    </p:spTree>
    <p:extLst>
      <p:ext uri="{BB962C8B-B14F-4D97-AF65-F5344CB8AC3E}">
        <p14:creationId xmlns="" xmlns:p14="http://schemas.microsoft.com/office/powerpoint/2010/main" val="1545250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24936"/>
          </a:xfrm>
        </p:spPr>
        <p:txBody>
          <a:bodyPr>
            <a:normAutofit/>
          </a:bodyPr>
          <a:lstStyle/>
          <a:p>
            <a:r>
              <a:rPr lang="en-US" dirty="0" smtClean="0"/>
              <a:t>Modifying the Claim</a:t>
            </a:r>
            <a:endParaRPr lang="en-US" dirty="0"/>
          </a:p>
        </p:txBody>
      </p:sp>
      <p:sp>
        <p:nvSpPr>
          <p:cNvPr id="3" name="Content Placeholder 2"/>
          <p:cNvSpPr>
            <a:spLocks noGrp="1"/>
          </p:cNvSpPr>
          <p:nvPr>
            <p:ph idx="1"/>
          </p:nvPr>
        </p:nvSpPr>
        <p:spPr>
          <a:xfrm>
            <a:off x="1043492" y="1828800"/>
            <a:ext cx="6777317" cy="4003829"/>
          </a:xfrm>
        </p:spPr>
        <p:txBody>
          <a:bodyPr>
            <a:normAutofit lnSpcReduction="10000"/>
          </a:bodyPr>
          <a:lstStyle/>
          <a:p>
            <a:r>
              <a:rPr lang="en-US" dirty="0" smtClean="0"/>
              <a:t>Timely and efficient, </a:t>
            </a:r>
          </a:p>
          <a:p>
            <a:r>
              <a:rPr lang="en-US" dirty="0" smtClean="0"/>
              <a:t>Determine what is missing and fix it online if possible.</a:t>
            </a:r>
          </a:p>
          <a:p>
            <a:pPr lvl="1"/>
            <a:r>
              <a:rPr lang="en-US" dirty="0" smtClean="0"/>
              <a:t>Modifier</a:t>
            </a:r>
          </a:p>
          <a:p>
            <a:pPr lvl="1"/>
            <a:r>
              <a:rPr lang="en-US" dirty="0" smtClean="0"/>
              <a:t>Diagnosis</a:t>
            </a:r>
          </a:p>
          <a:p>
            <a:pPr lvl="1"/>
            <a:r>
              <a:rPr lang="en-US" dirty="0" smtClean="0"/>
              <a:t>Billing codes, Condition, Occurrence, etc.</a:t>
            </a:r>
          </a:p>
          <a:p>
            <a:pPr lvl="1"/>
            <a:r>
              <a:rPr lang="en-US" dirty="0" smtClean="0"/>
              <a:t>Charging issues</a:t>
            </a:r>
          </a:p>
          <a:p>
            <a:pPr lvl="1"/>
            <a:r>
              <a:rPr lang="en-US" dirty="0" smtClean="0"/>
              <a:t>Eligibility issues</a:t>
            </a:r>
          </a:p>
          <a:p>
            <a:pPr lvl="1"/>
            <a:r>
              <a:rPr lang="en-US" dirty="0" smtClean="0"/>
              <a:t>LCD</a:t>
            </a:r>
            <a:endParaRPr lang="en-US" dirty="0"/>
          </a:p>
          <a:p>
            <a:pPr lvl="1"/>
            <a:r>
              <a:rPr lang="en-US" dirty="0" smtClean="0"/>
              <a:t>MUE</a:t>
            </a:r>
          </a:p>
          <a:p>
            <a:pPr lvl="1">
              <a:buFont typeface="Courier New" panose="02070309020205020404" pitchFamily="49" charset="0"/>
              <a:buChar char="o"/>
            </a:pP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11</a:t>
            </a:fld>
            <a:endParaRPr lang="en-US" dirty="0"/>
          </a:p>
        </p:txBody>
      </p:sp>
    </p:spTree>
    <p:extLst>
      <p:ext uri="{BB962C8B-B14F-4D97-AF65-F5344CB8AC3E}">
        <p14:creationId xmlns="" xmlns:p14="http://schemas.microsoft.com/office/powerpoint/2010/main" val="1999762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043490" y="914400"/>
            <a:ext cx="7024744" cy="914400"/>
          </a:xfrm>
        </p:spPr>
        <p:txBody>
          <a:bodyPr/>
          <a:lstStyle/>
          <a:p>
            <a:r>
              <a:rPr lang="en-US" dirty="0" smtClean="0"/>
              <a:t>Medicare Appeals</a:t>
            </a:r>
            <a:endParaRPr lang="en-US" dirty="0"/>
          </a:p>
        </p:txBody>
      </p:sp>
      <p:sp>
        <p:nvSpPr>
          <p:cNvPr id="3" name="Content Placeholder 2"/>
          <p:cNvSpPr>
            <a:spLocks noGrp="1"/>
          </p:cNvSpPr>
          <p:nvPr>
            <p:ph idx="1"/>
          </p:nvPr>
        </p:nvSpPr>
        <p:spPr>
          <a:xfrm>
            <a:off x="1043492" y="1905000"/>
            <a:ext cx="6777317" cy="3927629"/>
          </a:xfrm>
        </p:spPr>
        <p:txBody>
          <a:bodyPr>
            <a:normAutofit fontScale="70000" lnSpcReduction="20000"/>
          </a:bodyPr>
          <a:lstStyle/>
          <a:p>
            <a:endParaRPr lang="en-US" dirty="0" smtClean="0"/>
          </a:p>
          <a:p>
            <a:r>
              <a:rPr lang="en-US" b="1" dirty="0" smtClean="0"/>
              <a:t>First Level of Appeal:</a:t>
            </a:r>
            <a:r>
              <a:rPr lang="en-US" dirty="0" smtClean="0"/>
              <a:t>    Redetermination by a Medicare carrier, fiscal intermediary (FI), or Medicare Administrative Contractor (MAC). </a:t>
            </a:r>
            <a:r>
              <a:rPr lang="en-US" b="1" dirty="0" smtClean="0"/>
              <a:t>120</a:t>
            </a:r>
            <a:r>
              <a:rPr lang="en-US" dirty="0" smtClean="0"/>
              <a:t> </a:t>
            </a:r>
            <a:r>
              <a:rPr lang="en-US" b="1" dirty="0" smtClean="0"/>
              <a:t>days from receipt of denial</a:t>
            </a:r>
          </a:p>
          <a:p>
            <a:r>
              <a:rPr lang="en-US" b="1" dirty="0" smtClean="0"/>
              <a:t>Second Level of Appeal:</a:t>
            </a:r>
            <a:r>
              <a:rPr lang="en-US" dirty="0" smtClean="0"/>
              <a:t> Reconsideration by a Qualified Independent Contractor (QIC) 180 days from Re-Determination. </a:t>
            </a:r>
            <a:r>
              <a:rPr lang="en-US" b="1" dirty="0" smtClean="0"/>
              <a:t>60 days from re-Consideration</a:t>
            </a:r>
          </a:p>
          <a:p>
            <a:r>
              <a:rPr lang="en-US" b="1" dirty="0" smtClean="0"/>
              <a:t>Third Level of Appeal:</a:t>
            </a:r>
            <a:r>
              <a:rPr lang="en-US" dirty="0" smtClean="0"/>
              <a:t>   Hearing by an Administrative Law Judge (ALJ) in the Office of Medicare Hearings and Appeals. </a:t>
            </a:r>
            <a:r>
              <a:rPr lang="en-US" b="1" dirty="0" smtClean="0"/>
              <a:t>60 days from Re-consideration</a:t>
            </a:r>
          </a:p>
          <a:p>
            <a:r>
              <a:rPr lang="en-US" b="1" dirty="0" smtClean="0"/>
              <a:t>Fourth Level of Appeal:</a:t>
            </a:r>
            <a:r>
              <a:rPr lang="en-US" dirty="0" smtClean="0"/>
              <a:t> Review by the Medicare Appeals Council. </a:t>
            </a:r>
            <a:r>
              <a:rPr lang="en-US" b="1" dirty="0" smtClean="0"/>
              <a:t>60 days from receipt of ALJ decision</a:t>
            </a:r>
          </a:p>
          <a:p>
            <a:r>
              <a:rPr lang="en-US" b="1" dirty="0" smtClean="0"/>
              <a:t>Fifth Level of Appeal:   </a:t>
            </a:r>
            <a:r>
              <a:rPr lang="en-US" dirty="0" smtClean="0"/>
              <a:t> Judicial Review in Federal District Court. </a:t>
            </a:r>
            <a:r>
              <a:rPr lang="en-US" b="1" dirty="0" smtClean="0"/>
              <a:t>60 days of receipt of the Medicare Appeals Council's decision</a:t>
            </a:r>
          </a:p>
          <a:p>
            <a:endParaRPr lang="en-US" dirty="0" smtClean="0"/>
          </a:p>
          <a:p>
            <a:endParaRPr lang="en-US" dirty="0" smtClean="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r>
              <a:rPr lang="en-US" dirty="0" smtClean="0"/>
              <a:t>4</a:t>
            </a:r>
          </a:p>
          <a:p>
            <a:endParaRPr lang="en-US" dirty="0"/>
          </a:p>
        </p:txBody>
      </p:sp>
    </p:spTree>
    <p:extLst>
      <p:ext uri="{BB962C8B-B14F-4D97-AF65-F5344CB8AC3E}">
        <p14:creationId xmlns="" xmlns:p14="http://schemas.microsoft.com/office/powerpoint/2010/main" val="1461124303"/>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609600"/>
            <a:ext cx="7024744" cy="609600"/>
          </a:xfrm>
        </p:spPr>
        <p:txBody>
          <a:bodyPr>
            <a:normAutofit fontScale="90000"/>
          </a:bodyPr>
          <a:lstStyle/>
          <a:p>
            <a:r>
              <a:rPr lang="en-US" dirty="0" smtClean="0"/>
              <a:t>Appeals first level</a:t>
            </a:r>
            <a:endParaRPr lang="en-US" dirty="0"/>
          </a:p>
        </p:txBody>
      </p:sp>
      <p:sp>
        <p:nvSpPr>
          <p:cNvPr id="3" name="Content Placeholder 2"/>
          <p:cNvSpPr>
            <a:spLocks noGrp="1"/>
          </p:cNvSpPr>
          <p:nvPr>
            <p:ph idx="1"/>
          </p:nvPr>
        </p:nvSpPr>
        <p:spPr>
          <a:xfrm>
            <a:off x="1043492" y="1447800"/>
            <a:ext cx="6777317" cy="4384829"/>
          </a:xfrm>
        </p:spPr>
        <p:txBody>
          <a:bodyPr>
            <a:normAutofit fontScale="32500" lnSpcReduction="20000"/>
          </a:bodyPr>
          <a:lstStyle/>
          <a:p>
            <a:r>
              <a:rPr lang="en-US" dirty="0" smtClean="0"/>
              <a:t> </a:t>
            </a:r>
            <a:r>
              <a:rPr lang="en-US" sz="2800" b="1" dirty="0"/>
              <a:t>DEPARTMENT OF HEALTH AND HUMAN SERVICES CENTERS FOR MEDICARE &amp; MEDICAID SERVICES </a:t>
            </a:r>
          </a:p>
          <a:p>
            <a:r>
              <a:rPr lang="en-US" sz="2800" dirty="0"/>
              <a:t> </a:t>
            </a:r>
          </a:p>
          <a:p>
            <a:r>
              <a:rPr lang="en-US" sz="2800" b="1" dirty="0"/>
              <a:t>M</a:t>
            </a:r>
            <a:r>
              <a:rPr lang="en-US" sz="2800" b="1" dirty="0" smtClean="0"/>
              <a:t>edicare </a:t>
            </a:r>
            <a:r>
              <a:rPr lang="en-US" sz="2800" b="1" dirty="0"/>
              <a:t>redetermination request form — 1st </a:t>
            </a:r>
            <a:r>
              <a:rPr lang="en-US" sz="2800" b="1" dirty="0" smtClean="0"/>
              <a:t>Level </a:t>
            </a:r>
            <a:r>
              <a:rPr lang="en-US" sz="2800" b="1" dirty="0"/>
              <a:t>of </a:t>
            </a:r>
            <a:r>
              <a:rPr lang="en-US" sz="2800" b="1" dirty="0" smtClean="0"/>
              <a:t>appeal </a:t>
            </a:r>
            <a:endParaRPr lang="en-US" sz="2800" dirty="0"/>
          </a:p>
          <a:p>
            <a:r>
              <a:rPr lang="en-US" sz="2800" dirty="0"/>
              <a:t>Beneficiary’s name:______________________________________________________________________ </a:t>
            </a:r>
          </a:p>
          <a:p>
            <a:r>
              <a:rPr lang="en-US" sz="2800" dirty="0"/>
              <a:t>Medicare number: _______________________________________________________________________ </a:t>
            </a:r>
          </a:p>
          <a:p>
            <a:r>
              <a:rPr lang="en-US" sz="2800" dirty="0"/>
              <a:t>Item or service you wish to appeal: _________________________________________________________ </a:t>
            </a:r>
          </a:p>
          <a:p>
            <a:r>
              <a:rPr lang="en-US" sz="2800" dirty="0"/>
              <a:t>Date the service or item was received: _______________________________________________________ </a:t>
            </a:r>
          </a:p>
          <a:p>
            <a:r>
              <a:rPr lang="en-US" sz="2800" dirty="0"/>
              <a:t>Date of the initial determination notice (please include a copy of the notice with this request):</a:t>
            </a:r>
          </a:p>
          <a:p>
            <a:endParaRPr lang="en-US" sz="2800" dirty="0"/>
          </a:p>
          <a:p>
            <a:r>
              <a:rPr lang="en-US" sz="2800" i="1" dirty="0"/>
              <a:t>(If you received your initial determination notice more than 120 days ago, include your reason for the late filing.) </a:t>
            </a:r>
            <a:endParaRPr lang="en-US" sz="2800" dirty="0"/>
          </a:p>
          <a:p>
            <a:r>
              <a:rPr lang="en-US" sz="2800" b="1" dirty="0"/>
              <a:t>5a. </a:t>
            </a:r>
            <a:r>
              <a:rPr lang="en-US" sz="2800" dirty="0"/>
              <a:t>Name of the Medicare contractor that made the determination (not required): </a:t>
            </a:r>
          </a:p>
          <a:p>
            <a:r>
              <a:rPr lang="en-US" sz="2800" b="1" dirty="0"/>
              <a:t>5b. </a:t>
            </a:r>
            <a:r>
              <a:rPr lang="en-US" sz="2800" dirty="0"/>
              <a:t>Does this appeal involve an overpayment? </a:t>
            </a:r>
          </a:p>
          <a:p>
            <a:r>
              <a:rPr lang="en-US" sz="2800" dirty="0"/>
              <a:t>Yes </a:t>
            </a:r>
          </a:p>
          <a:p>
            <a:pPr lvl="2"/>
            <a:r>
              <a:rPr lang="en-US" sz="2800" dirty="0"/>
              <a:t>No </a:t>
            </a:r>
          </a:p>
          <a:p>
            <a:pPr lvl="2"/>
            <a:r>
              <a:rPr lang="en-US" sz="2800" i="1" dirty="0"/>
              <a:t>(for providers and suppliers only) </a:t>
            </a:r>
            <a:endParaRPr lang="en-US" sz="2800" dirty="0"/>
          </a:p>
          <a:p>
            <a:r>
              <a:rPr lang="en-US" sz="2800" b="1" dirty="0"/>
              <a:t>I do not agree with the determination decision on my claim because</a:t>
            </a:r>
            <a:r>
              <a:rPr lang="en-US" sz="2800" dirty="0"/>
              <a:t>: </a:t>
            </a:r>
          </a:p>
          <a:p>
            <a:r>
              <a:rPr lang="en-US" sz="2800" b="1" dirty="0"/>
              <a:t>Additional information Medicare should consider: </a:t>
            </a:r>
          </a:p>
          <a:p>
            <a:endParaRPr lang="en-US" sz="2800" b="1" dirty="0"/>
          </a:p>
          <a:p>
            <a:r>
              <a:rPr lang="en-US" sz="2800" b="1" dirty="0"/>
              <a:t>8. </a:t>
            </a:r>
            <a:endParaRPr lang="en-US" sz="2800" dirty="0"/>
          </a:p>
          <a:p>
            <a:r>
              <a:rPr lang="en-US" sz="2800" b="1" dirty="0"/>
              <a:t>I have evidence to submit. Please attach the evidence to this form or attach a statement explaining what you intend to submit and when you intend to submit it. You may also submit additional evidence at a later time, but all evidence must be received prior to the issuance of the redetermination. </a:t>
            </a:r>
          </a:p>
          <a:p>
            <a:r>
              <a:rPr lang="en-US" sz="2800" dirty="0"/>
              <a:t>I do not have evidence to submit. </a:t>
            </a:r>
          </a:p>
          <a:p>
            <a:endParaRPr lang="en-US" sz="2800" dirty="0"/>
          </a:p>
          <a:p>
            <a:r>
              <a:rPr lang="en-US" sz="2800" b="1" dirty="0"/>
              <a:t>9. </a:t>
            </a:r>
            <a:r>
              <a:rPr lang="en-US" sz="2800" dirty="0"/>
              <a:t>Person appealing: </a:t>
            </a:r>
          </a:p>
          <a:p>
            <a:pPr lvl="5"/>
            <a:r>
              <a:rPr lang="en-US" sz="2800" dirty="0"/>
              <a:t>Beneficiary </a:t>
            </a:r>
          </a:p>
          <a:p>
            <a:pPr lvl="6"/>
            <a:r>
              <a:rPr lang="en-US" sz="2800" dirty="0"/>
              <a:t>Provider/Supplier </a:t>
            </a:r>
          </a:p>
          <a:p>
            <a:pPr lvl="7"/>
            <a:r>
              <a:rPr lang="en-US" sz="2800" dirty="0"/>
              <a:t>Representative </a:t>
            </a:r>
          </a:p>
          <a:p>
            <a:r>
              <a:rPr lang="en-US" sz="2800" dirty="0"/>
              <a:t>Name, address, and telephone number of person appealing: ______________________________________ </a:t>
            </a:r>
          </a:p>
          <a:p>
            <a:r>
              <a:rPr lang="en-US" sz="2800" dirty="0"/>
              <a:t>Signature of person appealing: _____________________________________________________________ </a:t>
            </a:r>
          </a:p>
          <a:p>
            <a:r>
              <a:rPr lang="en-US" sz="2800" dirty="0"/>
              <a:t>Date signed:____________________________________________________________________________ </a:t>
            </a:r>
          </a:p>
          <a:p>
            <a:endParaRPr lang="en-US" sz="2800" dirty="0"/>
          </a:p>
          <a:p>
            <a:pPr marL="68580" indent="0">
              <a:buNone/>
            </a:pPr>
            <a:endParaRPr lang="en-US" sz="2800" dirty="0" smtClean="0"/>
          </a:p>
          <a:p>
            <a:endParaRPr lang="en-US" sz="2800"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13</a:t>
            </a:fld>
            <a:endParaRPr lang="en-US" dirty="0"/>
          </a:p>
        </p:txBody>
      </p:sp>
    </p:spTree>
    <p:extLst>
      <p:ext uri="{BB962C8B-B14F-4D97-AF65-F5344CB8AC3E}">
        <p14:creationId xmlns="" xmlns:p14="http://schemas.microsoft.com/office/powerpoint/2010/main" val="3811231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685800"/>
            <a:ext cx="7024744" cy="762000"/>
          </a:xfrm>
        </p:spPr>
        <p:txBody>
          <a:bodyPr>
            <a:normAutofit/>
          </a:bodyPr>
          <a:lstStyle/>
          <a:p>
            <a:r>
              <a:rPr lang="en-US" dirty="0" smtClean="0"/>
              <a:t>Appeals second level</a:t>
            </a:r>
            <a:endParaRPr lang="en-US" dirty="0"/>
          </a:p>
        </p:txBody>
      </p:sp>
      <p:sp>
        <p:nvSpPr>
          <p:cNvPr id="3" name="Content Placeholder 2"/>
          <p:cNvSpPr>
            <a:spLocks noGrp="1"/>
          </p:cNvSpPr>
          <p:nvPr>
            <p:ph idx="1"/>
          </p:nvPr>
        </p:nvSpPr>
        <p:spPr>
          <a:xfrm>
            <a:off x="1043492" y="1371600"/>
            <a:ext cx="6777317" cy="4461029"/>
          </a:xfrm>
        </p:spPr>
        <p:txBody>
          <a:bodyPr>
            <a:noAutofit/>
          </a:bodyPr>
          <a:lstStyle/>
          <a:p>
            <a:endParaRPr lang="en-US" sz="900" dirty="0"/>
          </a:p>
          <a:p>
            <a:r>
              <a:rPr lang="en-US" sz="1000" dirty="0"/>
              <a:t> </a:t>
            </a:r>
            <a:r>
              <a:rPr lang="en-US" sz="1000" b="1" dirty="0"/>
              <a:t>Medicare reconsideration request </a:t>
            </a:r>
            <a:r>
              <a:rPr lang="en-US" sz="1000" b="1" dirty="0" smtClean="0"/>
              <a:t>form </a:t>
            </a:r>
            <a:r>
              <a:rPr lang="en-US" sz="1000" b="1" dirty="0"/>
              <a:t>— 2nd </a:t>
            </a:r>
            <a:r>
              <a:rPr lang="en-US" sz="1000" b="1" dirty="0" smtClean="0"/>
              <a:t>Level </a:t>
            </a:r>
            <a:r>
              <a:rPr lang="en-US" sz="1000" b="1" dirty="0"/>
              <a:t>of </a:t>
            </a:r>
            <a:r>
              <a:rPr lang="en-US" sz="1000" b="1" dirty="0" smtClean="0"/>
              <a:t>appeal </a:t>
            </a:r>
            <a:endParaRPr lang="en-US" sz="1000" dirty="0"/>
          </a:p>
          <a:p>
            <a:r>
              <a:rPr lang="en-US" sz="900" dirty="0"/>
              <a:t>Beneficiary’s name:______________________________________________________________________ </a:t>
            </a:r>
          </a:p>
          <a:p>
            <a:r>
              <a:rPr lang="en-US" sz="900" dirty="0"/>
              <a:t>Medicare number: _______________________________________________________________________ </a:t>
            </a:r>
          </a:p>
          <a:p>
            <a:r>
              <a:rPr lang="en-US" sz="900" dirty="0"/>
              <a:t>Item or service you wish to appeal: _________________________________________________________ </a:t>
            </a:r>
          </a:p>
          <a:p>
            <a:r>
              <a:rPr lang="en-US" sz="900" dirty="0"/>
              <a:t>Date the service or item was received: _______________________________________________________ </a:t>
            </a:r>
          </a:p>
          <a:p>
            <a:r>
              <a:rPr lang="en-US" sz="900" dirty="0"/>
              <a:t>Date of the redetermination notice (please include a copy of the notice with this request):</a:t>
            </a:r>
          </a:p>
          <a:p>
            <a:endParaRPr lang="en-US" sz="900" dirty="0"/>
          </a:p>
          <a:p>
            <a:r>
              <a:rPr lang="en-US" sz="900" i="1" dirty="0"/>
              <a:t>(If you received your redetermination notice more than 180 days ago, include your reason for the late filing.) </a:t>
            </a:r>
            <a:endParaRPr lang="en-US" sz="900" dirty="0"/>
          </a:p>
          <a:p>
            <a:r>
              <a:rPr lang="en-US" sz="900" b="1" dirty="0"/>
              <a:t>5a. </a:t>
            </a:r>
            <a:r>
              <a:rPr lang="en-US" sz="900" dirty="0"/>
              <a:t>Name of the Medicare contractor that made the redetermination (not required if copy of notice attached): </a:t>
            </a:r>
          </a:p>
          <a:p>
            <a:r>
              <a:rPr lang="en-US" sz="900" b="1" dirty="0"/>
              <a:t>5b. </a:t>
            </a:r>
            <a:r>
              <a:rPr lang="en-US" sz="900" dirty="0"/>
              <a:t>Does this appeal involve an overpayment? </a:t>
            </a:r>
          </a:p>
          <a:p>
            <a:r>
              <a:rPr lang="en-US" sz="900" dirty="0"/>
              <a:t>Yes </a:t>
            </a:r>
          </a:p>
          <a:p>
            <a:pPr lvl="1"/>
            <a:r>
              <a:rPr lang="en-US" sz="900" dirty="0"/>
              <a:t>No </a:t>
            </a:r>
          </a:p>
          <a:p>
            <a:pPr lvl="1"/>
            <a:r>
              <a:rPr lang="en-US" sz="900" i="1" dirty="0"/>
              <a:t>(for providers and suppliers only) </a:t>
            </a:r>
            <a:endParaRPr lang="en-US" sz="900" dirty="0"/>
          </a:p>
          <a:p>
            <a:r>
              <a:rPr lang="en-US" sz="900" b="1" dirty="0"/>
              <a:t>I do not agree with the redetermination decision on my claim because: </a:t>
            </a:r>
          </a:p>
          <a:p>
            <a:r>
              <a:rPr lang="en-US" sz="900" b="1" dirty="0"/>
              <a:t>Additional information Medicare should consider: </a:t>
            </a:r>
          </a:p>
          <a:p>
            <a:endParaRPr lang="en-US" sz="900" dirty="0"/>
          </a:p>
          <a:p>
            <a:r>
              <a:rPr lang="en-US" sz="900" b="1" dirty="0"/>
              <a:t>8. </a:t>
            </a:r>
            <a:endParaRPr lang="en-US" sz="900" dirty="0"/>
          </a:p>
          <a:p>
            <a:r>
              <a:rPr lang="en-US" sz="900" dirty="0"/>
              <a:t>I have evidence to submit. Please attach the evidence to this form or attach a statement explaining what you intend to submit and when you intend to submit it. You may also submit additional evidence at a later time, but all evidence must be received prior to the issuance of the reconsideration. </a:t>
            </a:r>
          </a:p>
          <a:p>
            <a:r>
              <a:rPr lang="en-US" sz="900" dirty="0"/>
              <a:t>I do not have evidence to submit. </a:t>
            </a:r>
          </a:p>
          <a:p>
            <a:endParaRPr lang="en-US" sz="900" dirty="0"/>
          </a:p>
          <a:p>
            <a:pPr marL="68580" indent="0">
              <a:buNone/>
            </a:pPr>
            <a:r>
              <a:rPr lang="en-US" sz="900" dirty="0" smtClean="0"/>
              <a:t>__________________________________ </a:t>
            </a:r>
            <a:endParaRPr lang="en-US" sz="900" dirty="0"/>
          </a:p>
          <a:p>
            <a:endParaRPr lang="en-US" sz="900"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14</a:t>
            </a:fld>
            <a:endParaRPr lang="en-US" dirty="0"/>
          </a:p>
        </p:txBody>
      </p:sp>
    </p:spTree>
    <p:extLst>
      <p:ext uri="{BB962C8B-B14F-4D97-AF65-F5344CB8AC3E}">
        <p14:creationId xmlns="" xmlns:p14="http://schemas.microsoft.com/office/powerpoint/2010/main" val="1778291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609600"/>
            <a:ext cx="7024744" cy="533400"/>
          </a:xfrm>
        </p:spPr>
        <p:txBody>
          <a:bodyPr>
            <a:normAutofit fontScale="90000"/>
          </a:bodyPr>
          <a:lstStyle/>
          <a:p>
            <a:r>
              <a:rPr lang="en-US" dirty="0" smtClean="0"/>
              <a:t>Part A J14 Reopening form</a:t>
            </a:r>
            <a:endParaRPr lang="en-US" dirty="0"/>
          </a:p>
        </p:txBody>
      </p:sp>
      <p:sp>
        <p:nvSpPr>
          <p:cNvPr id="3" name="Content Placeholder 2"/>
          <p:cNvSpPr>
            <a:spLocks noGrp="1"/>
          </p:cNvSpPr>
          <p:nvPr>
            <p:ph idx="1"/>
          </p:nvPr>
        </p:nvSpPr>
        <p:spPr>
          <a:xfrm>
            <a:off x="1043492" y="1143000"/>
            <a:ext cx="6777317" cy="5181600"/>
          </a:xfrm>
        </p:spPr>
        <p:txBody>
          <a:bodyPr>
            <a:noAutofit/>
          </a:bodyPr>
          <a:lstStyle/>
          <a:p>
            <a:r>
              <a:rPr lang="en-US" sz="900" b="1" dirty="0"/>
              <a:t>Part A Clerical Error/Omission Reopening Request Form</a:t>
            </a:r>
          </a:p>
          <a:p>
            <a:r>
              <a:rPr lang="en-US" sz="900" b="1" dirty="0"/>
              <a:t>Please use for Part A only (claims processed in FISS)</a:t>
            </a:r>
          </a:p>
          <a:p>
            <a:r>
              <a:rPr lang="en-US" sz="800" b="1" dirty="0"/>
              <a:t>Beneficiary’s name:</a:t>
            </a:r>
          </a:p>
          <a:p>
            <a:r>
              <a:rPr lang="en-US" sz="800" b="1" dirty="0"/>
              <a:t>__________________________________________________________________</a:t>
            </a:r>
          </a:p>
          <a:p>
            <a:r>
              <a:rPr lang="en-US" sz="800" b="1" dirty="0"/>
              <a:t>Medicare number:</a:t>
            </a:r>
          </a:p>
          <a:p>
            <a:r>
              <a:rPr lang="en-US" sz="800" b="1" dirty="0"/>
              <a:t>________________________________________________________________________</a:t>
            </a:r>
          </a:p>
          <a:p>
            <a:r>
              <a:rPr lang="en-US" sz="800" b="1" dirty="0"/>
              <a:t>Date of the initial determination notice:</a:t>
            </a:r>
          </a:p>
          <a:p>
            <a:r>
              <a:rPr lang="en-US" sz="800" dirty="0"/>
              <a:t>_______________________________________________</a:t>
            </a:r>
          </a:p>
          <a:p>
            <a:r>
              <a:rPr lang="en-US" sz="800" b="1" dirty="0"/>
              <a:t>Date of service:</a:t>
            </a:r>
          </a:p>
          <a:p>
            <a:r>
              <a:rPr lang="en-US" sz="800" b="1" dirty="0"/>
              <a:t>_____________________________________________________________________</a:t>
            </a:r>
          </a:p>
          <a:p>
            <a:r>
              <a:rPr lang="en-US" sz="800" dirty="0"/>
              <a:t>The provider requests to change the following clerical error/omission:</a:t>
            </a:r>
          </a:p>
          <a:p>
            <a:r>
              <a:rPr lang="en-US" sz="800" dirty="0"/>
              <a:t>• From a diagnostic test to a screening test</a:t>
            </a:r>
          </a:p>
          <a:p>
            <a:r>
              <a:rPr lang="en-US" sz="800" dirty="0"/>
              <a:t>• From a screening test to a diagnostic test</a:t>
            </a:r>
          </a:p>
          <a:p>
            <a:r>
              <a:rPr lang="en-US" sz="800" dirty="0"/>
              <a:t>• From HCPCS _____________ to HCPCS _____________ because a number was transposed</a:t>
            </a:r>
          </a:p>
          <a:p>
            <a:r>
              <a:rPr lang="en-US" sz="800" dirty="0"/>
              <a:t>• From diagnosis code _____________ to diagnosis code _____________ because a number was</a:t>
            </a:r>
          </a:p>
          <a:p>
            <a:r>
              <a:rPr lang="en-US" sz="800" dirty="0"/>
              <a:t>transposed</a:t>
            </a:r>
          </a:p>
          <a:p>
            <a:r>
              <a:rPr lang="en-US" sz="800" dirty="0"/>
              <a:t>• Other:</a:t>
            </a:r>
          </a:p>
          <a:p>
            <a:r>
              <a:rPr lang="en-US" sz="800" dirty="0"/>
              <a:t>__________________________________________________________________________</a:t>
            </a:r>
          </a:p>
          <a:p>
            <a:r>
              <a:rPr lang="en-US" sz="800" dirty="0"/>
              <a:t>___________________________________________________________________________</a:t>
            </a:r>
          </a:p>
          <a:p>
            <a:r>
              <a:rPr lang="en-US" sz="800" b="1" dirty="0"/>
              <a:t>Remember to attach supporting documentation.</a:t>
            </a:r>
          </a:p>
          <a:p>
            <a:r>
              <a:rPr lang="en-US" sz="800" b="1" dirty="0"/>
              <a:t>Requester’s Name </a:t>
            </a:r>
            <a:r>
              <a:rPr lang="en-US" sz="800" dirty="0"/>
              <a:t>(please print):</a:t>
            </a:r>
          </a:p>
          <a:p>
            <a:r>
              <a:rPr lang="en-US" sz="800" dirty="0"/>
              <a:t>______________________________________________________</a:t>
            </a:r>
          </a:p>
          <a:p>
            <a:r>
              <a:rPr lang="en-US" sz="800" b="1" dirty="0"/>
              <a:t>Requester’s Address:</a:t>
            </a:r>
          </a:p>
          <a:p>
            <a:r>
              <a:rPr lang="en-US" sz="800" b="1" dirty="0"/>
              <a:t>________________________________________________________________</a:t>
            </a:r>
          </a:p>
          <a:p>
            <a:r>
              <a:rPr lang="en-US" sz="800" dirty="0"/>
              <a:t>________________________________________________________________</a:t>
            </a:r>
          </a:p>
          <a:p>
            <a:r>
              <a:rPr lang="en-US" sz="800" b="1" dirty="0"/>
              <a:t>Requester’s Telephone Number:</a:t>
            </a:r>
          </a:p>
          <a:p>
            <a:r>
              <a:rPr lang="en-US" sz="800" b="1" dirty="0"/>
              <a:t>______________________________________________________</a:t>
            </a:r>
          </a:p>
          <a:p>
            <a:r>
              <a:rPr lang="en-US" sz="800" b="1" dirty="0"/>
              <a:t>Requester’s Relationship to the</a:t>
            </a:r>
          </a:p>
          <a:p>
            <a:r>
              <a:rPr lang="en-US" sz="800" b="1" dirty="0"/>
              <a:t>Beneficiary:____________________________________________</a:t>
            </a:r>
          </a:p>
          <a:p>
            <a:r>
              <a:rPr lang="en-US" sz="800" b="1" dirty="0"/>
              <a:t>Requester’s Signature:</a:t>
            </a:r>
          </a:p>
          <a:p>
            <a:r>
              <a:rPr lang="en-US" sz="800" b="1" dirty="0"/>
              <a:t>_______________________________________________________________</a:t>
            </a:r>
          </a:p>
          <a:p>
            <a:r>
              <a:rPr lang="en-US" sz="800" b="1" dirty="0"/>
              <a:t>Date</a:t>
            </a:r>
          </a:p>
          <a:p>
            <a:r>
              <a:rPr lang="en-US" sz="800" b="1" dirty="0"/>
              <a:t>Signed:_______________________________________________________________________</a:t>
            </a:r>
          </a:p>
          <a:p>
            <a:r>
              <a:rPr lang="en-US" sz="800" b="1" dirty="0"/>
              <a:t>Note</a:t>
            </a:r>
            <a:r>
              <a:rPr lang="en-US" sz="800" dirty="0"/>
              <a:t>: </a:t>
            </a:r>
            <a:r>
              <a:rPr lang="en-US" sz="900" dirty="0">
                <a:solidFill>
                  <a:srgbClr val="FF0000"/>
                </a:solidFill>
              </a:rPr>
              <a:t>Anyone who misrepresents or falsifies essential information requested by this form may</a:t>
            </a:r>
          </a:p>
          <a:p>
            <a:r>
              <a:rPr lang="en-US" sz="900" dirty="0">
                <a:solidFill>
                  <a:srgbClr val="FF0000"/>
                </a:solidFill>
              </a:rPr>
              <a:t>upon conviction be subject to fine or imprisonment under federal law</a:t>
            </a:r>
            <a:r>
              <a:rPr lang="en-US" sz="900" dirty="0" smtClean="0">
                <a:solidFill>
                  <a:srgbClr val="FF0000"/>
                </a:solidFill>
              </a:rPr>
              <a:t>.</a:t>
            </a:r>
            <a:endParaRPr lang="en-US" sz="900" dirty="0">
              <a:solidFill>
                <a:srgbClr val="FF0000"/>
              </a:solidFill>
            </a:endParaRPr>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15</a:t>
            </a:fld>
            <a:endParaRPr lang="en-US" dirty="0"/>
          </a:p>
        </p:txBody>
      </p:sp>
    </p:spTree>
    <p:extLst>
      <p:ext uri="{BB962C8B-B14F-4D97-AF65-F5344CB8AC3E}">
        <p14:creationId xmlns="" xmlns:p14="http://schemas.microsoft.com/office/powerpoint/2010/main" val="1564382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16</a:t>
            </a:fld>
            <a:endParaRPr lang="en-US" dirty="0"/>
          </a:p>
        </p:txBody>
      </p:sp>
      <p:sp>
        <p:nvSpPr>
          <p:cNvPr id="3" name="Content Placeholder 2"/>
          <p:cNvSpPr>
            <a:spLocks noGrp="1"/>
          </p:cNvSpPr>
          <p:nvPr>
            <p:ph idx="4294967295"/>
          </p:nvPr>
        </p:nvSpPr>
        <p:spPr>
          <a:xfrm>
            <a:off x="685800" y="762000"/>
            <a:ext cx="7620000" cy="5070475"/>
          </a:xfrm>
        </p:spPr>
        <p:txBody>
          <a:bodyPr>
            <a:normAutofit fontScale="25000" lnSpcReduction="20000"/>
          </a:bodyPr>
          <a:lstStyle/>
          <a:p>
            <a:r>
              <a:rPr lang="en-US" b="1" dirty="0" smtClean="0"/>
              <a:t>Example MUE template</a:t>
            </a:r>
            <a:r>
              <a:rPr lang="en-US" b="1" dirty="0"/>
              <a:t>					</a:t>
            </a:r>
            <a:endParaRPr lang="en-US" dirty="0"/>
          </a:p>
          <a:p>
            <a:pPr marL="68580" indent="0">
              <a:buNone/>
            </a:pPr>
            <a:endParaRPr lang="en-US" sz="3200" b="1" dirty="0" smtClean="0"/>
          </a:p>
          <a:p>
            <a:pPr marL="68580" indent="0">
              <a:buNone/>
            </a:pPr>
            <a:r>
              <a:rPr lang="en-US" sz="3200" b="1" dirty="0" smtClean="0"/>
              <a:t>          Medicare </a:t>
            </a:r>
            <a:r>
              <a:rPr lang="en-US" sz="3200" b="1" dirty="0"/>
              <a:t>Reconsideration Request — 2nd Level of Appeal</a:t>
            </a:r>
          </a:p>
          <a:p>
            <a:r>
              <a:rPr lang="en-US" sz="3200" b="1" dirty="0"/>
              <a:t> </a:t>
            </a:r>
          </a:p>
          <a:p>
            <a:r>
              <a:rPr lang="en-US" sz="3200" b="1" dirty="0"/>
              <a:t>April 15, </a:t>
            </a:r>
            <a:r>
              <a:rPr lang="en-US" sz="3200" b="1" dirty="0" smtClean="0"/>
              <a:t>2016</a:t>
            </a:r>
          </a:p>
          <a:p>
            <a:r>
              <a:rPr lang="en-US" sz="3200" b="1" dirty="0"/>
              <a:t>						</a:t>
            </a:r>
            <a:r>
              <a:rPr lang="en-US" sz="3200" b="1" dirty="0" smtClean="0"/>
              <a:t>Patient</a:t>
            </a:r>
            <a:r>
              <a:rPr lang="en-US" sz="3200" b="1" dirty="0"/>
              <a:t>: John Doe</a:t>
            </a:r>
          </a:p>
          <a:p>
            <a:r>
              <a:rPr lang="en-US" sz="3200" b="1" dirty="0"/>
              <a:t>								ICN #:21534200243104MAA</a:t>
            </a:r>
          </a:p>
          <a:p>
            <a:r>
              <a:rPr lang="en-US" sz="3200" b="1" dirty="0" smtClean="0"/>
              <a:t>								Redetermination Appeals Number:</a:t>
            </a:r>
          </a:p>
          <a:p>
            <a:r>
              <a:rPr lang="en-US" sz="3200" b="1" dirty="0"/>
              <a:t>								</a:t>
            </a:r>
            <a:r>
              <a:rPr lang="en-US" sz="3200" b="1" dirty="0" smtClean="0"/>
              <a:t>01160263068000</a:t>
            </a:r>
          </a:p>
          <a:p>
            <a:r>
              <a:rPr lang="en-US" sz="3200" b="1" dirty="0" smtClean="0"/>
              <a:t> </a:t>
            </a:r>
          </a:p>
          <a:p>
            <a:r>
              <a:rPr lang="en-US" sz="3200" b="1" dirty="0" smtClean="0"/>
              <a:t>Maximus </a:t>
            </a:r>
            <a:r>
              <a:rPr lang="en-US" sz="3200" b="1" dirty="0"/>
              <a:t>Federal Services</a:t>
            </a:r>
          </a:p>
          <a:p>
            <a:r>
              <a:rPr lang="en-US" sz="3200" b="1" dirty="0"/>
              <a:t>Medicare Part A East</a:t>
            </a:r>
          </a:p>
          <a:p>
            <a:r>
              <a:rPr lang="en-US" sz="3200" b="1" dirty="0"/>
              <a:t>3750 Monroe Ave, Suite 701</a:t>
            </a:r>
          </a:p>
          <a:p>
            <a:r>
              <a:rPr lang="en-US" sz="3200" b="1" dirty="0"/>
              <a:t>Pittsford, NY 14534-1302</a:t>
            </a:r>
          </a:p>
          <a:p>
            <a:r>
              <a:rPr lang="en-US" sz="3200" b="1" dirty="0"/>
              <a:t> </a:t>
            </a:r>
          </a:p>
          <a:p>
            <a:r>
              <a:rPr lang="en-US" sz="3200" b="1" dirty="0"/>
              <a:t>Gentlemen/Ladies:</a:t>
            </a:r>
          </a:p>
          <a:p>
            <a:r>
              <a:rPr lang="en-US" sz="3200" b="1" dirty="0"/>
              <a:t> </a:t>
            </a:r>
          </a:p>
          <a:p>
            <a:r>
              <a:rPr lang="en-US" sz="3200" b="1" dirty="0"/>
              <a:t>I cared for John Doe at Lahey Hospital and Medical Center for Myelopathy caused by Dural AV Fistula.  It is my understanding that Medicare has denied payment for the charges associated with the INR Spinal Angiogram and related procedures (75705, 36215, and 36245) due to the units of service in excess of the MUE (Medically Unlikely Edits) threshold for these procedures. </a:t>
            </a:r>
          </a:p>
          <a:p>
            <a:r>
              <a:rPr lang="en-US" sz="3200" b="1" dirty="0"/>
              <a:t> </a:t>
            </a:r>
          </a:p>
          <a:p>
            <a:r>
              <a:rPr lang="en-US" sz="3200" b="1" dirty="0"/>
              <a:t>This 59 year old male patient presented with progressive myelopathy. The patient initially had spinal angiogram which demonstrated the lead he had a spinal dural arteriovenous fistula and it was embolized on August 24, 2010. The patient had recurrent symptoms; therefore, repeated spinal angiogram was done on December 9, 2010 which showed recanalization of the previous embolized AV fistula through the small collateral branches and the patient was sent for surgical clippings and disconnection of the draining vein.  The patient had significant improvement; however, recently he stated that he was having more symptoms of numbness and occasional weakness.   Mr. Doe came back for repeated spinal angiogram and reevaluation of his dural arteriovenous fistula of right T7. This lesion was previously treated successful by an embolization followed by surgical clipping.</a:t>
            </a:r>
          </a:p>
          <a:p>
            <a:r>
              <a:rPr lang="en-US" sz="3200" b="1" dirty="0"/>
              <a:t> </a:t>
            </a:r>
          </a:p>
          <a:p>
            <a:r>
              <a:rPr lang="en-US" sz="3200" b="1" dirty="0"/>
              <a:t>I have reviewed the claim submitted by the hospital to Medicare and find that it was properly coded and accurately represents the services rendered to this patient.  I further assert that the services rendered and billed on this claim were medically necessary and reasonable and in accordance to accepted standards of medical care. The number of procedures performed was necessary and justified in order to rule out any possible new dural AV Shunt or recurrent AV shunt. </a:t>
            </a:r>
          </a:p>
          <a:p>
            <a:r>
              <a:rPr lang="en-US" sz="3200" b="1" dirty="0"/>
              <a:t> </a:t>
            </a:r>
          </a:p>
          <a:p>
            <a:r>
              <a:rPr lang="en-US" sz="3200" b="1" dirty="0"/>
              <a:t>Please overturn the original decision to deny payment for these medically necessary services</a:t>
            </a:r>
            <a:r>
              <a:rPr lang="en-US" sz="3200" b="1" dirty="0" smtClean="0"/>
              <a:t>.</a:t>
            </a:r>
          </a:p>
          <a:p>
            <a:endParaRPr lang="en-US" sz="3200" b="1" dirty="0"/>
          </a:p>
          <a:p>
            <a:r>
              <a:rPr lang="en-US" sz="3200" b="1" dirty="0"/>
              <a:t> </a:t>
            </a:r>
          </a:p>
          <a:p>
            <a:r>
              <a:rPr lang="en-US" sz="3200" b="1" dirty="0"/>
              <a:t>Sincerely</a:t>
            </a:r>
          </a:p>
          <a:p>
            <a:r>
              <a:rPr lang="en-US" sz="3200" b="1" dirty="0"/>
              <a:t> </a:t>
            </a:r>
          </a:p>
          <a:p>
            <a:r>
              <a:rPr lang="en-US" sz="3200" b="1" dirty="0"/>
              <a:t>John </a:t>
            </a:r>
            <a:r>
              <a:rPr lang="en-US" sz="3200" b="1" dirty="0" smtClean="0"/>
              <a:t>Lahey, </a:t>
            </a:r>
            <a:r>
              <a:rPr lang="en-US" sz="3200" b="1" dirty="0"/>
              <a:t>M.D.</a:t>
            </a:r>
          </a:p>
          <a:p>
            <a:endParaRPr lang="en-US" dirty="0"/>
          </a:p>
        </p:txBody>
      </p:sp>
    </p:spTree>
    <p:extLst>
      <p:ext uri="{BB962C8B-B14F-4D97-AF65-F5344CB8AC3E}">
        <p14:creationId xmlns="" xmlns:p14="http://schemas.microsoft.com/office/powerpoint/2010/main" val="1094535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685800"/>
            <a:ext cx="7024744" cy="762000"/>
          </a:xfrm>
        </p:spPr>
        <p:txBody>
          <a:bodyPr/>
          <a:lstStyle/>
          <a:p>
            <a:r>
              <a:rPr lang="en-US" dirty="0" smtClean="0"/>
              <a:t>Medicare Appeal Process</a:t>
            </a:r>
            <a:endParaRPr lang="en-US" dirty="0"/>
          </a:p>
        </p:txBody>
      </p:sp>
      <p:graphicFrame>
        <p:nvGraphicFramePr>
          <p:cNvPr id="6" name="Content Placeholder 5"/>
          <p:cNvGraphicFramePr>
            <a:graphicFrameLocks noGrp="1"/>
          </p:cNvGraphicFramePr>
          <p:nvPr>
            <p:ph idx="1"/>
            <p:extLst>
              <p:ext uri="{D42A27DB-BD31-4B8C-83A1-F6EECF244321}">
                <p14:modId xmlns="" xmlns:p14="http://schemas.microsoft.com/office/powerpoint/2010/main" val="3667407209"/>
              </p:ext>
            </p:extLst>
          </p:nvPr>
        </p:nvGraphicFramePr>
        <p:xfrm>
          <a:off x="1066800" y="762000"/>
          <a:ext cx="6777036" cy="5059317"/>
        </p:xfrm>
        <a:graphic>
          <a:graphicData uri="http://schemas.openxmlformats.org/drawingml/2006/table">
            <a:tbl>
              <a:tblPr firstRow="1" bandRow="1">
                <a:tableStyleId>{5C22544A-7EE6-4342-B048-85BDC9FD1C3A}</a:tableStyleId>
              </a:tblPr>
              <a:tblGrid>
                <a:gridCol w="2081212"/>
                <a:gridCol w="1371600"/>
                <a:gridCol w="1752600"/>
                <a:gridCol w="1571624"/>
              </a:tblGrid>
              <a:tr h="436542">
                <a:tc>
                  <a:txBody>
                    <a:bodyPr/>
                    <a:lstStyle/>
                    <a:p>
                      <a:r>
                        <a:rPr lang="en-US" dirty="0" smtClean="0"/>
                        <a:t>Appeal Level</a:t>
                      </a:r>
                      <a:endParaRPr lang="en-US" dirty="0"/>
                    </a:p>
                  </a:txBody>
                  <a:tcPr/>
                </a:tc>
                <a:tc>
                  <a:txBody>
                    <a:bodyPr/>
                    <a:lstStyle/>
                    <a:p>
                      <a:r>
                        <a:rPr lang="en-US" dirty="0" smtClean="0"/>
                        <a:t>Criteria</a:t>
                      </a:r>
                      <a:endParaRPr lang="en-US" dirty="0"/>
                    </a:p>
                  </a:txBody>
                  <a:tcPr/>
                </a:tc>
                <a:tc>
                  <a:txBody>
                    <a:bodyPr/>
                    <a:lstStyle/>
                    <a:p>
                      <a:r>
                        <a:rPr lang="en-US" dirty="0" smtClean="0"/>
                        <a:t>Attachments</a:t>
                      </a:r>
                      <a:endParaRPr lang="en-US" dirty="0"/>
                    </a:p>
                  </a:txBody>
                  <a:tcPr/>
                </a:tc>
                <a:tc>
                  <a:txBody>
                    <a:bodyPr/>
                    <a:lstStyle/>
                    <a:p>
                      <a:r>
                        <a:rPr lang="en-US" dirty="0" smtClean="0"/>
                        <a:t>Response</a:t>
                      </a:r>
                      <a:endParaRPr lang="en-US" dirty="0"/>
                    </a:p>
                  </a:txBody>
                  <a:tcPr/>
                </a:tc>
              </a:tr>
              <a:tr h="1614606">
                <a:tc>
                  <a:txBody>
                    <a:bodyPr/>
                    <a:lstStyle/>
                    <a:p>
                      <a:r>
                        <a:rPr lang="en-US" sz="1200" dirty="0" smtClean="0"/>
                        <a:t>Redetermination</a:t>
                      </a:r>
                      <a:endParaRPr lang="en-US" sz="1200" dirty="0"/>
                    </a:p>
                  </a:txBody>
                  <a:tcPr/>
                </a:tc>
                <a:tc>
                  <a:txBody>
                    <a:bodyPr/>
                    <a:lstStyle/>
                    <a:p>
                      <a:r>
                        <a:rPr lang="en-US" sz="1200" dirty="0" smtClean="0"/>
                        <a:t>120 days from denial</a:t>
                      </a:r>
                      <a:endParaRPr lang="en-US" sz="1200" dirty="0"/>
                    </a:p>
                  </a:txBody>
                  <a:tcPr/>
                </a:tc>
                <a:tc>
                  <a:txBody>
                    <a:bodyPr/>
                    <a:lstStyle/>
                    <a:p>
                      <a:pPr marL="285750" indent="-285750">
                        <a:buFont typeface="Arial" panose="020B0604020202020204" pitchFamily="34" charset="0"/>
                        <a:buChar char="•"/>
                      </a:pPr>
                      <a:r>
                        <a:rPr lang="en-US" sz="1200" dirty="0" smtClean="0"/>
                        <a:t>Request form</a:t>
                      </a:r>
                    </a:p>
                    <a:p>
                      <a:pPr marL="285750" indent="-285750">
                        <a:buFont typeface="Arial" panose="020B0604020202020204" pitchFamily="34" charset="0"/>
                        <a:buChar char="•"/>
                      </a:pPr>
                      <a:r>
                        <a:rPr lang="en-US" sz="1200" dirty="0" smtClean="0"/>
                        <a:t>Claim form</a:t>
                      </a:r>
                    </a:p>
                    <a:p>
                      <a:pPr marL="285750" indent="-285750">
                        <a:buFont typeface="Arial" panose="020B0604020202020204" pitchFamily="34" charset="0"/>
                        <a:buChar char="•"/>
                      </a:pPr>
                      <a:r>
                        <a:rPr lang="en-US" sz="1200" dirty="0" smtClean="0"/>
                        <a:t>Supporting Docs</a:t>
                      </a:r>
                    </a:p>
                  </a:txBody>
                  <a:tcPr/>
                </a:tc>
                <a:tc>
                  <a:txBody>
                    <a:bodyPr/>
                    <a:lstStyle/>
                    <a:p>
                      <a:r>
                        <a:rPr lang="en-US" sz="1200" dirty="0" smtClean="0"/>
                        <a:t>If</a:t>
                      </a:r>
                      <a:r>
                        <a:rPr lang="en-US" sz="1200" baseline="0" dirty="0" smtClean="0"/>
                        <a:t> unfavorable Medicare will advise what is missing. Re-file second appeal if appropriate.</a:t>
                      </a:r>
                    </a:p>
                    <a:p>
                      <a:r>
                        <a:rPr lang="en-US" sz="1200" baseline="0" dirty="0" smtClean="0"/>
                        <a:t>60 day turn around</a:t>
                      </a:r>
                      <a:endParaRPr lang="en-US" sz="1200" dirty="0"/>
                    </a:p>
                  </a:txBody>
                  <a:tcPr/>
                </a:tc>
              </a:tr>
              <a:tr h="2368089">
                <a:tc>
                  <a:txBody>
                    <a:bodyPr/>
                    <a:lstStyle/>
                    <a:p>
                      <a:r>
                        <a:rPr lang="en-US" sz="1200" dirty="0" smtClean="0"/>
                        <a:t>Reconsideration</a:t>
                      </a:r>
                      <a:endParaRPr lang="en-US" sz="1200" dirty="0"/>
                    </a:p>
                  </a:txBody>
                  <a:tcPr/>
                </a:tc>
                <a:tc>
                  <a:txBody>
                    <a:bodyPr/>
                    <a:lstStyle/>
                    <a:p>
                      <a:pPr marL="285750" indent="-285750">
                        <a:buFont typeface="Arial" panose="020B0604020202020204" pitchFamily="34" charset="0"/>
                        <a:buChar char="•"/>
                      </a:pPr>
                      <a:r>
                        <a:rPr lang="en-US" sz="1200" dirty="0" smtClean="0"/>
                        <a:t>First un-favorable</a:t>
                      </a:r>
                    </a:p>
                    <a:p>
                      <a:pPr marL="285750" indent="-285750">
                        <a:buFont typeface="Arial" panose="020B0604020202020204" pitchFamily="34" charset="0"/>
                        <a:buChar char="•"/>
                      </a:pPr>
                      <a:r>
                        <a:rPr lang="en-US" sz="1200" dirty="0" smtClean="0"/>
                        <a:t>Example, missing docs; progress note, history, physical</a:t>
                      </a:r>
                    </a:p>
                    <a:p>
                      <a:pPr marL="0" indent="0">
                        <a:buFont typeface="Arial" panose="020B0604020202020204" pitchFamily="34" charset="0"/>
                        <a:buNone/>
                      </a:pPr>
                      <a:endParaRPr lang="en-US" sz="1200" dirty="0"/>
                    </a:p>
                  </a:txBody>
                  <a:tcPr/>
                </a:tc>
                <a:tc>
                  <a:txBody>
                    <a:bodyPr/>
                    <a:lstStyle/>
                    <a:p>
                      <a:pPr marL="285750" indent="-285750">
                        <a:buFont typeface="Arial" panose="020B0604020202020204" pitchFamily="34" charset="0"/>
                        <a:buChar char="•"/>
                      </a:pPr>
                      <a:r>
                        <a:rPr lang="en-US" sz="1200" dirty="0" smtClean="0"/>
                        <a:t>1</a:t>
                      </a:r>
                      <a:r>
                        <a:rPr lang="en-US" sz="1200" baseline="30000" dirty="0" smtClean="0"/>
                        <a:t>st</a:t>
                      </a:r>
                      <a:r>
                        <a:rPr lang="en-US" sz="1200" dirty="0" smtClean="0"/>
                        <a:t> decision letter</a:t>
                      </a:r>
                    </a:p>
                    <a:p>
                      <a:pPr marL="285750" indent="-285750">
                        <a:buFont typeface="Arial" panose="020B0604020202020204" pitchFamily="34" charset="0"/>
                        <a:buChar char="•"/>
                      </a:pPr>
                      <a:r>
                        <a:rPr lang="en-US" sz="1200" dirty="0" smtClean="0"/>
                        <a:t>Enclose missing records</a:t>
                      </a:r>
                    </a:p>
                    <a:p>
                      <a:pPr marL="285750" indent="-285750">
                        <a:buFont typeface="Arial" panose="020B0604020202020204" pitchFamily="34" charset="0"/>
                        <a:buChar char="•"/>
                      </a:pPr>
                      <a:r>
                        <a:rPr lang="en-US" sz="1200" dirty="0" smtClean="0"/>
                        <a:t>Request form</a:t>
                      </a:r>
                      <a:endParaRPr lang="en-US" sz="1200" dirty="0"/>
                    </a:p>
                  </a:txBody>
                  <a:tcPr/>
                </a:tc>
                <a:tc>
                  <a:txBody>
                    <a:bodyPr/>
                    <a:lstStyle/>
                    <a:p>
                      <a:r>
                        <a:rPr lang="en-US" sz="1200" dirty="0" smtClean="0"/>
                        <a:t>If un-favorable</a:t>
                      </a:r>
                    </a:p>
                    <a:p>
                      <a:pPr marL="285750" indent="-285750">
                        <a:buFont typeface="Arial" panose="020B0604020202020204" pitchFamily="34" charset="0"/>
                        <a:buChar char="•"/>
                      </a:pPr>
                      <a:r>
                        <a:rPr lang="en-US" sz="1200" dirty="0" smtClean="0"/>
                        <a:t>No supporting</a:t>
                      </a:r>
                      <a:r>
                        <a:rPr lang="en-US" sz="1200" baseline="0" dirty="0" smtClean="0"/>
                        <a:t> documents</a:t>
                      </a:r>
                    </a:p>
                    <a:p>
                      <a:pPr marL="285750" indent="-285750">
                        <a:buFont typeface="Arial" panose="020B0604020202020204" pitchFamily="34" charset="0"/>
                        <a:buChar char="•"/>
                      </a:pPr>
                      <a:r>
                        <a:rPr lang="en-US" sz="1200" baseline="0" dirty="0" smtClean="0"/>
                        <a:t>No coding update</a:t>
                      </a:r>
                    </a:p>
                    <a:p>
                      <a:pPr marL="285750" indent="-285750">
                        <a:buFont typeface="Arial" panose="020B0604020202020204" pitchFamily="34" charset="0"/>
                        <a:buChar char="•"/>
                      </a:pPr>
                      <a:r>
                        <a:rPr lang="en-US" sz="1200" baseline="0" dirty="0" smtClean="0"/>
                        <a:t>No addendum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smtClean="0"/>
                        <a:t>60 day turn around</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smtClean="0"/>
                        <a:t>Write off or pursue ALJ Hearing</a:t>
                      </a:r>
                      <a:endParaRPr lang="en-US" sz="1200" dirty="0" smtClean="0"/>
                    </a:p>
                    <a:p>
                      <a:pPr marL="0" indent="0">
                        <a:buFont typeface="Arial" panose="020B0604020202020204" pitchFamily="34" charset="0"/>
                        <a:buNone/>
                      </a:pPr>
                      <a:endParaRPr lang="en-US" sz="1200" b="1" dirty="0"/>
                    </a:p>
                  </a:txBody>
                  <a:tcPr/>
                </a:tc>
              </a:tr>
              <a:tr h="609963">
                <a:tc>
                  <a:txBody>
                    <a:bodyPr/>
                    <a:lstStyle/>
                    <a:p>
                      <a:r>
                        <a:rPr lang="en-US" sz="1200" dirty="0" smtClean="0"/>
                        <a:t>Part A J14 Re-Opening</a:t>
                      </a:r>
                      <a:endParaRPr lang="en-US" sz="1200" dirty="0"/>
                    </a:p>
                  </a:txBody>
                  <a:tcPr/>
                </a:tc>
                <a:tc>
                  <a:txBody>
                    <a:bodyPr/>
                    <a:lstStyle/>
                    <a:p>
                      <a:r>
                        <a:rPr lang="en-US" sz="1200" dirty="0" smtClean="0"/>
                        <a:t>Hospital error only, MUE</a:t>
                      </a:r>
                      <a:r>
                        <a:rPr lang="en-US" sz="1200" baseline="0" dirty="0" smtClean="0"/>
                        <a:t> </a:t>
                      </a:r>
                      <a:r>
                        <a:rPr lang="en-US" sz="1200" dirty="0" smtClean="0"/>
                        <a:t>units, dx etc.</a:t>
                      </a:r>
                      <a:endParaRPr lang="en-US" sz="1200" dirty="0"/>
                    </a:p>
                  </a:txBody>
                  <a:tcPr/>
                </a:tc>
                <a:tc>
                  <a:txBody>
                    <a:bodyPr/>
                    <a:lstStyle/>
                    <a:p>
                      <a:pPr marL="285750" indent="-285750">
                        <a:buFont typeface="Arial" panose="020B0604020202020204" pitchFamily="34" charset="0"/>
                        <a:buChar char="•"/>
                      </a:pPr>
                      <a:r>
                        <a:rPr lang="en-US" sz="1200" dirty="0" smtClean="0"/>
                        <a:t>Reopening form</a:t>
                      </a:r>
                    </a:p>
                    <a:p>
                      <a:pPr marL="285750" indent="-285750">
                        <a:buFont typeface="Arial" panose="020B0604020202020204" pitchFamily="34" charset="0"/>
                        <a:buChar char="•"/>
                      </a:pPr>
                      <a:r>
                        <a:rPr lang="en-US" sz="1200" dirty="0" smtClean="0"/>
                        <a:t>Indicate correction, </a:t>
                      </a:r>
                      <a:endParaRPr lang="en-US" sz="1200" dirty="0"/>
                    </a:p>
                  </a:txBody>
                  <a:tcPr/>
                </a:tc>
                <a:tc>
                  <a:txBody>
                    <a:bodyPr/>
                    <a:lstStyle/>
                    <a:p>
                      <a:r>
                        <a:rPr lang="en-US" sz="1200" dirty="0" smtClean="0"/>
                        <a:t>Should have response within</a:t>
                      </a:r>
                      <a:r>
                        <a:rPr lang="en-US" sz="1200" baseline="0" dirty="0" smtClean="0"/>
                        <a:t> 60 days</a:t>
                      </a:r>
                      <a:endParaRPr lang="en-US" sz="1200" dirty="0"/>
                    </a:p>
                  </a:txBody>
                  <a:tcPr/>
                </a:tc>
              </a:tr>
            </a:tbl>
          </a:graphicData>
        </a:graphic>
      </p:graphicFrame>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17</a:t>
            </a:fld>
            <a:endParaRPr lang="en-US" dirty="0"/>
          </a:p>
        </p:txBody>
      </p:sp>
    </p:spTree>
    <p:extLst>
      <p:ext uri="{BB962C8B-B14F-4D97-AF65-F5344CB8AC3E}">
        <p14:creationId xmlns="" xmlns:p14="http://schemas.microsoft.com/office/powerpoint/2010/main" val="1463791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Adjustment Claims in FISS</a:t>
            </a:r>
            <a:endParaRPr lang="en-US" dirty="0"/>
          </a:p>
        </p:txBody>
      </p:sp>
      <p:sp>
        <p:nvSpPr>
          <p:cNvPr id="5" name="Content Placeholder 4"/>
          <p:cNvSpPr>
            <a:spLocks noGrp="1"/>
          </p:cNvSpPr>
          <p:nvPr>
            <p:ph idx="1"/>
          </p:nvPr>
        </p:nvSpPr>
        <p:spPr/>
        <p:txBody>
          <a:bodyPr>
            <a:normAutofit lnSpcReduction="10000"/>
          </a:bodyPr>
          <a:lstStyle/>
          <a:p>
            <a:pPr>
              <a:buFont typeface="Courier New" panose="02070309020205020404" pitchFamily="49" charset="0"/>
              <a:buChar char="o"/>
            </a:pPr>
            <a:r>
              <a:rPr lang="en-US" dirty="0"/>
              <a:t>Submit an Adjustment to Correct Claims Partially Denied by Automated LCD/NCD Denials </a:t>
            </a:r>
            <a:endParaRPr lang="en-US" dirty="0" smtClean="0"/>
          </a:p>
          <a:p>
            <a:pPr>
              <a:buFont typeface="Courier New" panose="02070309020205020404" pitchFamily="49" charset="0"/>
              <a:buChar char="o"/>
            </a:pPr>
            <a:r>
              <a:rPr lang="en-US" dirty="0" smtClean="0"/>
              <a:t>Process designed to correct diagnosis codes based on LCD or NCD</a:t>
            </a:r>
          </a:p>
          <a:p>
            <a:pPr>
              <a:buFont typeface="Courier New" panose="02070309020205020404" pitchFamily="49" charset="0"/>
              <a:buChar char="o"/>
            </a:pPr>
            <a:r>
              <a:rPr lang="en-US" b="1" dirty="0" smtClean="0"/>
              <a:t>Cannot be used to add charges or change HCPC codes</a:t>
            </a:r>
          </a:p>
          <a:p>
            <a:pPr>
              <a:buFont typeface="Courier New" panose="02070309020205020404" pitchFamily="49" charset="0"/>
              <a:buChar char="o"/>
            </a:pPr>
            <a:r>
              <a:rPr lang="en-US" b="1" dirty="0" smtClean="0"/>
              <a:t>If all lines denied (status D) can not adjust in FISS</a:t>
            </a:r>
            <a:endParaRPr lang="en-US" b="1" dirty="0"/>
          </a:p>
          <a:p>
            <a:pPr>
              <a:buFont typeface="Courier New" panose="02070309020205020404" pitchFamily="49" charset="0"/>
              <a:buChar char="o"/>
            </a:pPr>
            <a:endParaRPr lang="en-US" dirty="0"/>
          </a:p>
        </p:txBody>
      </p:sp>
      <p:sp>
        <p:nvSpPr>
          <p:cNvPr id="3" name="Footer Placeholder 2"/>
          <p:cNvSpPr>
            <a:spLocks noGrp="1"/>
          </p:cNvSpPr>
          <p:nvPr>
            <p:ph type="ftr" sz="quarter" idx="11"/>
          </p:nvPr>
        </p:nvSpPr>
        <p:spPr/>
        <p:txBody>
          <a:bodyPr/>
          <a:lstStyle/>
          <a:p>
            <a:r>
              <a:rPr lang="en-US" dirty="0" smtClean="0"/>
              <a:t>Jeanne Ciocca, Lahey Health and Medical Center</a:t>
            </a:r>
            <a:endParaRPr lang="en-US" dirty="0"/>
          </a:p>
        </p:txBody>
      </p:sp>
      <p:sp>
        <p:nvSpPr>
          <p:cNvPr id="4" name="Slide Number Placeholder 3"/>
          <p:cNvSpPr>
            <a:spLocks noGrp="1"/>
          </p:cNvSpPr>
          <p:nvPr>
            <p:ph type="sldNum" sz="quarter" idx="12"/>
          </p:nvPr>
        </p:nvSpPr>
        <p:spPr/>
        <p:txBody>
          <a:bodyPr/>
          <a:lstStyle/>
          <a:p>
            <a:fld id="{1435C9CC-7D78-4D1F-AF88-E6D801FB606E}" type="slidenum">
              <a:rPr lang="en-US" smtClean="0"/>
              <a:pPr/>
              <a:t>18</a:t>
            </a:fld>
            <a:endParaRPr lang="en-US" dirty="0"/>
          </a:p>
        </p:txBody>
      </p:sp>
    </p:spTree>
    <p:extLst>
      <p:ext uri="{BB962C8B-B14F-4D97-AF65-F5344CB8AC3E}">
        <p14:creationId xmlns="" xmlns:p14="http://schemas.microsoft.com/office/powerpoint/2010/main" val="2554578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Adjust in FISS</a:t>
            </a:r>
            <a:endParaRPr lang="en-US" dirty="0"/>
          </a:p>
        </p:txBody>
      </p:sp>
      <p:graphicFrame>
        <p:nvGraphicFramePr>
          <p:cNvPr id="7" name="Content Placeholder 6"/>
          <p:cNvGraphicFramePr>
            <a:graphicFrameLocks noGrp="1"/>
          </p:cNvGraphicFramePr>
          <p:nvPr>
            <p:ph idx="1"/>
            <p:extLst>
              <p:ext uri="{D42A27DB-BD31-4B8C-83A1-F6EECF244321}">
                <p14:modId xmlns="" xmlns:p14="http://schemas.microsoft.com/office/powerpoint/2010/main" val="2015099913"/>
              </p:ext>
            </p:extLst>
          </p:nvPr>
        </p:nvGraphicFramePr>
        <p:xfrm>
          <a:off x="990600" y="2324100"/>
          <a:ext cx="6829426" cy="2416286"/>
        </p:xfrm>
        <a:graphic>
          <a:graphicData uri="http://schemas.openxmlformats.org/drawingml/2006/table">
            <a:tbl>
              <a:tblPr firstRow="1" lastRow="1" lastCol="1" bandRow="1">
                <a:tableStyleId>{5C22544A-7EE6-4342-B048-85BDC9FD1C3A}</a:tableStyleId>
              </a:tblPr>
              <a:tblGrid>
                <a:gridCol w="3414713"/>
                <a:gridCol w="3414713"/>
              </a:tblGrid>
              <a:tr h="371345">
                <a:tc>
                  <a:txBody>
                    <a:bodyPr/>
                    <a:lstStyle/>
                    <a:p>
                      <a:r>
                        <a:rPr lang="en-US" sz="1100" dirty="0" smtClean="0"/>
                        <a:t>Electronic 837 claims</a:t>
                      </a:r>
                      <a:endParaRPr lang="en-US" sz="1100" dirty="0"/>
                    </a:p>
                  </a:txBody>
                  <a:tcPr/>
                </a:tc>
                <a:tc>
                  <a:txBody>
                    <a:bodyPr/>
                    <a:lstStyle/>
                    <a:p>
                      <a:r>
                        <a:rPr lang="en-US" sz="1100" dirty="0" smtClean="0"/>
                        <a:t>FISS/DDE Provider Online System</a:t>
                      </a:r>
                      <a:endParaRPr lang="en-US" sz="1100" dirty="0"/>
                    </a:p>
                  </a:txBody>
                  <a:tcPr/>
                </a:tc>
              </a:tr>
              <a:tr h="396780">
                <a:tc>
                  <a:txBody>
                    <a:bodyPr/>
                    <a:lstStyle/>
                    <a:p>
                      <a:r>
                        <a:rPr lang="en-US" sz="1000" dirty="0" smtClean="0"/>
                        <a:t>Use condition code D9</a:t>
                      </a:r>
                    </a:p>
                    <a:p>
                      <a:r>
                        <a:rPr lang="en-US" sz="1000" dirty="0" smtClean="0"/>
                        <a:t>Add remarks</a:t>
                      </a:r>
                      <a:endParaRPr lang="en-US" sz="1000" dirty="0"/>
                    </a:p>
                  </a:txBody>
                  <a:tcPr/>
                </a:tc>
                <a:tc>
                  <a:txBody>
                    <a:bodyPr/>
                    <a:lstStyle/>
                    <a:p>
                      <a:r>
                        <a:rPr lang="en-US" sz="1000" dirty="0" smtClean="0"/>
                        <a:t>Enter “LN” in</a:t>
                      </a:r>
                      <a:r>
                        <a:rPr lang="en-US" sz="1000" baseline="0" dirty="0" smtClean="0"/>
                        <a:t> the “Adjust Reason Code”</a:t>
                      </a:r>
                      <a:endParaRPr lang="en-US" sz="1000" dirty="0"/>
                    </a:p>
                  </a:txBody>
                  <a:tcPr/>
                </a:tc>
              </a:tr>
              <a:tr h="549387">
                <a:tc>
                  <a:txBody>
                    <a:bodyPr/>
                    <a:lstStyle/>
                    <a:p>
                      <a:r>
                        <a:rPr lang="en-US" sz="1000" dirty="0" smtClean="0"/>
                        <a:t>Add the diagnosis code ( ensuring the diagnosis is appropriate for the beneficiary and supported</a:t>
                      </a:r>
                      <a:r>
                        <a:rPr lang="en-US" sz="1000" baseline="0" dirty="0" smtClean="0"/>
                        <a:t>  in the medical record)</a:t>
                      </a:r>
                      <a:endParaRPr lang="en-US" sz="1000" dirty="0"/>
                    </a:p>
                  </a:txBody>
                  <a:tcPr/>
                </a:tc>
                <a:tc>
                  <a:txBody>
                    <a:bodyPr/>
                    <a:lstStyle/>
                    <a:p>
                      <a:r>
                        <a:rPr lang="en-US" sz="1000" dirty="0" smtClean="0"/>
                        <a:t>Use condition code D9</a:t>
                      </a:r>
                    </a:p>
                    <a:p>
                      <a:r>
                        <a:rPr lang="en-US" sz="1000" dirty="0" smtClean="0"/>
                        <a:t>Add remarks</a:t>
                      </a:r>
                      <a:endParaRPr lang="en-US" sz="1000" dirty="0"/>
                    </a:p>
                  </a:txBody>
                  <a:tcPr/>
                </a:tc>
              </a:tr>
              <a:tr h="549387">
                <a:tc>
                  <a:txBody>
                    <a:bodyPr/>
                    <a:lstStyle/>
                    <a:p>
                      <a:r>
                        <a:rPr lang="en-US" sz="1000" dirty="0" smtClean="0"/>
                        <a:t>Make the charges and units covered</a:t>
                      </a:r>
                      <a:endParaRPr lang="en-US" sz="1000" dirty="0"/>
                    </a:p>
                  </a:txBody>
                  <a:tcPr/>
                </a:tc>
                <a:tc>
                  <a:txBody>
                    <a:bodyPr/>
                    <a:lstStyle/>
                    <a:p>
                      <a:r>
                        <a:rPr lang="en-US" sz="1000" dirty="0" smtClean="0"/>
                        <a:t>Add the diagnosis code making sure the diagnosis is appropriate for the beneficiary</a:t>
                      </a:r>
                      <a:r>
                        <a:rPr lang="en-US" sz="1000" baseline="0" dirty="0" smtClean="0"/>
                        <a:t> </a:t>
                      </a:r>
                      <a:r>
                        <a:rPr lang="en-US" sz="1000" dirty="0" smtClean="0"/>
                        <a:t>and supported in the medical record</a:t>
                      </a:r>
                      <a:endParaRPr lang="en-US" sz="1000" dirty="0"/>
                    </a:p>
                  </a:txBody>
                  <a:tcPr/>
                </a:tc>
              </a:tr>
              <a:tr h="549387">
                <a:tc>
                  <a:txBody>
                    <a:bodyPr/>
                    <a:lstStyle/>
                    <a:p>
                      <a:r>
                        <a:rPr lang="en-US" sz="1000" dirty="0" smtClean="0"/>
                        <a:t>Enter “LN adjust” in the 2300</a:t>
                      </a:r>
                      <a:r>
                        <a:rPr lang="en-US" sz="1000" baseline="0" dirty="0" smtClean="0"/>
                        <a:t> BILLING NOTE (NTE) segment NTE02 data element where the NTE01 data element equals “ADD”</a:t>
                      </a:r>
                      <a:endParaRPr lang="en-US" sz="1000" dirty="0"/>
                    </a:p>
                  </a:txBody>
                  <a:tcPr/>
                </a:tc>
                <a:tc>
                  <a:txBody>
                    <a:bodyPr/>
                    <a:lstStyle/>
                    <a:p>
                      <a:r>
                        <a:rPr lang="en-US" sz="1000" dirty="0" smtClean="0"/>
                        <a:t>Delete the denied line and re-enter charges</a:t>
                      </a:r>
                      <a:r>
                        <a:rPr lang="en-US" sz="1000" baseline="0" dirty="0" smtClean="0"/>
                        <a:t> as covered</a:t>
                      </a:r>
                      <a:endParaRPr lang="en-US" sz="1000" dirty="0"/>
                    </a:p>
                  </a:txBody>
                  <a:tcPr/>
                </a:tc>
              </a:tr>
            </a:tbl>
          </a:graphicData>
        </a:graphic>
      </p:graphicFrame>
      <p:sp>
        <p:nvSpPr>
          <p:cNvPr id="3" name="Footer Placeholder 2"/>
          <p:cNvSpPr>
            <a:spLocks noGrp="1"/>
          </p:cNvSpPr>
          <p:nvPr>
            <p:ph type="ftr" sz="quarter" idx="11"/>
          </p:nvPr>
        </p:nvSpPr>
        <p:spPr/>
        <p:txBody>
          <a:bodyPr/>
          <a:lstStyle/>
          <a:p>
            <a:r>
              <a:rPr lang="en-US" dirty="0" smtClean="0"/>
              <a:t>Jeanne Ciocca, Lahey Health and Medical Center</a:t>
            </a:r>
            <a:endParaRPr lang="en-US" dirty="0"/>
          </a:p>
        </p:txBody>
      </p:sp>
      <p:sp>
        <p:nvSpPr>
          <p:cNvPr id="4" name="Slide Number Placeholder 3"/>
          <p:cNvSpPr>
            <a:spLocks noGrp="1"/>
          </p:cNvSpPr>
          <p:nvPr>
            <p:ph type="sldNum" sz="quarter" idx="12"/>
          </p:nvPr>
        </p:nvSpPr>
        <p:spPr/>
        <p:txBody>
          <a:bodyPr/>
          <a:lstStyle/>
          <a:p>
            <a:fld id="{1435C9CC-7D78-4D1F-AF88-E6D801FB606E}" type="slidenum">
              <a:rPr lang="en-US" smtClean="0"/>
              <a:pPr/>
              <a:t>19</a:t>
            </a:fld>
            <a:endParaRPr lang="en-US" dirty="0"/>
          </a:p>
        </p:txBody>
      </p:sp>
    </p:spTree>
    <p:extLst>
      <p:ext uri="{BB962C8B-B14F-4D97-AF65-F5344CB8AC3E}">
        <p14:creationId xmlns="" xmlns:p14="http://schemas.microsoft.com/office/powerpoint/2010/main" val="2880838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
            </a:r>
            <a:br>
              <a:rPr lang="en-US" dirty="0"/>
            </a:br>
            <a:r>
              <a:rPr lang="en-US" dirty="0" smtClean="0"/>
              <a:t>ICD10 – Documentation - LCD</a:t>
            </a:r>
            <a:endParaRPr lang="en-US" dirty="0"/>
          </a:p>
        </p:txBody>
      </p:sp>
      <p:sp>
        <p:nvSpPr>
          <p:cNvPr id="14" name="Content Placeholder 13"/>
          <p:cNvSpPr>
            <a:spLocks noGrp="1"/>
          </p:cNvSpPr>
          <p:nvPr>
            <p:ph idx="1"/>
          </p:nvPr>
        </p:nvSpPr>
        <p:spPr/>
        <p:txBody>
          <a:bodyPr/>
          <a:lstStyle/>
          <a:p>
            <a:r>
              <a:rPr lang="en-US" dirty="0" smtClean="0"/>
              <a:t>Does your documentation support ICD10</a:t>
            </a:r>
          </a:p>
          <a:p>
            <a:r>
              <a:rPr lang="en-US" dirty="0" smtClean="0"/>
              <a:t>Are your claims coded to the highest specificity</a:t>
            </a:r>
          </a:p>
          <a:p>
            <a:r>
              <a:rPr lang="en-US" dirty="0" smtClean="0"/>
              <a:t>Are you being reimbursed correctly</a:t>
            </a:r>
          </a:p>
          <a:p>
            <a:r>
              <a:rPr lang="en-US" dirty="0" smtClean="0"/>
              <a:t>Do you accept “NO” for an answer</a:t>
            </a:r>
          </a:p>
          <a:p>
            <a:r>
              <a:rPr lang="en-US" b="1" dirty="0" smtClean="0"/>
              <a:t>Coordination with HIM </a:t>
            </a:r>
          </a:p>
          <a:p>
            <a:r>
              <a:rPr lang="en-US" b="1" dirty="0" smtClean="0"/>
              <a:t>Develop relationship with Physicians</a:t>
            </a:r>
            <a:endParaRPr lang="en-US" b="1" dirty="0"/>
          </a:p>
        </p:txBody>
      </p:sp>
      <p:sp>
        <p:nvSpPr>
          <p:cNvPr id="2" name="Footer Placeholder 1"/>
          <p:cNvSpPr>
            <a:spLocks noGrp="1"/>
          </p:cNvSpPr>
          <p:nvPr>
            <p:ph type="ftr" sz="quarter" idx="11"/>
          </p:nvPr>
        </p:nvSpPr>
        <p:spPr/>
        <p:txBody>
          <a:bodyPr/>
          <a:lstStyle/>
          <a:p>
            <a:r>
              <a:rPr lang="en-US" dirty="0" smtClean="0"/>
              <a:t>Jeanne Ciocca, Lahey Health and Medical Center</a:t>
            </a:r>
            <a:endParaRPr lang="en-US" dirty="0"/>
          </a:p>
        </p:txBody>
      </p:sp>
      <p:sp>
        <p:nvSpPr>
          <p:cNvPr id="3" name="Slide Number Placeholder 2"/>
          <p:cNvSpPr>
            <a:spLocks noGrp="1"/>
          </p:cNvSpPr>
          <p:nvPr>
            <p:ph type="sldNum" sz="quarter" idx="12"/>
          </p:nvPr>
        </p:nvSpPr>
        <p:spPr/>
        <p:txBody>
          <a:bodyPr/>
          <a:lstStyle/>
          <a:p>
            <a:fld id="{1435C9CC-7D78-4D1F-AF88-E6D801FB606E}" type="slidenum">
              <a:rPr lang="en-US" smtClean="0"/>
              <a:pPr/>
              <a:t>20</a:t>
            </a:fld>
            <a:endParaRPr lang="en-US" dirty="0"/>
          </a:p>
        </p:txBody>
      </p:sp>
    </p:spTree>
    <p:extLst>
      <p:ext uri="{BB962C8B-B14F-4D97-AF65-F5344CB8AC3E}">
        <p14:creationId xmlns="" xmlns:p14="http://schemas.microsoft.com/office/powerpoint/2010/main" val="877102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Trail</a:t>
            </a:r>
            <a:endParaRPr lang="en-US" dirty="0"/>
          </a:p>
        </p:txBody>
      </p:sp>
      <p:sp>
        <p:nvSpPr>
          <p:cNvPr id="3" name="Content Placeholder 2"/>
          <p:cNvSpPr>
            <a:spLocks noGrp="1"/>
          </p:cNvSpPr>
          <p:nvPr>
            <p:ph idx="1"/>
          </p:nvPr>
        </p:nvSpPr>
        <p:spPr/>
        <p:txBody>
          <a:bodyPr/>
          <a:lstStyle/>
          <a:p>
            <a:r>
              <a:rPr lang="en-US" dirty="0" smtClean="0"/>
              <a:t>Denial Received</a:t>
            </a:r>
          </a:p>
          <a:p>
            <a:r>
              <a:rPr lang="en-US" dirty="0" smtClean="0"/>
              <a:t>Review the cpt in the LCD policy</a:t>
            </a:r>
          </a:p>
          <a:p>
            <a:r>
              <a:rPr lang="en-US" dirty="0" smtClean="0"/>
              <a:t>Review the record</a:t>
            </a:r>
          </a:p>
          <a:p>
            <a:r>
              <a:rPr lang="en-US" dirty="0" smtClean="0"/>
              <a:t>Send for re-code (Health Information Services)</a:t>
            </a:r>
          </a:p>
          <a:p>
            <a:r>
              <a:rPr lang="en-US" dirty="0" smtClean="0"/>
              <a:t>If no re-code</a:t>
            </a:r>
          </a:p>
          <a:p>
            <a:pPr lvl="1"/>
            <a:r>
              <a:rPr lang="en-US" dirty="0" smtClean="0"/>
              <a:t>Contact the Physician for review</a:t>
            </a:r>
          </a:p>
          <a:p>
            <a:pPr lvl="1"/>
            <a:r>
              <a:rPr lang="en-US" dirty="0" smtClean="0"/>
              <a:t>Educate on LCD policy </a:t>
            </a:r>
          </a:p>
          <a:p>
            <a:pPr lvl="1"/>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21</a:t>
            </a:fld>
            <a:endParaRPr lang="en-US" dirty="0"/>
          </a:p>
        </p:txBody>
      </p:sp>
    </p:spTree>
    <p:extLst>
      <p:ext uri="{BB962C8B-B14F-4D97-AF65-F5344CB8AC3E}">
        <p14:creationId xmlns="" xmlns:p14="http://schemas.microsoft.com/office/powerpoint/2010/main" val="2374173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Communication Trail continued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Physician response</a:t>
            </a:r>
          </a:p>
          <a:p>
            <a:pPr lvl="1"/>
            <a:r>
              <a:rPr lang="en-US" dirty="0" smtClean="0"/>
              <a:t>Was the procedure documented to appropriately to describe the procedure or treatment.</a:t>
            </a:r>
          </a:p>
          <a:p>
            <a:pPr lvl="1"/>
            <a:r>
              <a:rPr lang="en-US" dirty="0" smtClean="0"/>
              <a:t>If not; request the physician to do an addendum to the record</a:t>
            </a:r>
          </a:p>
          <a:p>
            <a:pPr lvl="1"/>
            <a:r>
              <a:rPr lang="en-US" dirty="0" smtClean="0"/>
              <a:t>Review LCD language</a:t>
            </a:r>
          </a:p>
          <a:p>
            <a:pPr lvl="1"/>
            <a:r>
              <a:rPr lang="en-US" dirty="0" smtClean="0"/>
              <a:t>Send back to HIM coding </a:t>
            </a:r>
          </a:p>
          <a:p>
            <a:pPr lvl="1"/>
            <a:r>
              <a:rPr lang="en-US" dirty="0" smtClean="0"/>
              <a:t>If coding update, adjust the claim is FISS</a:t>
            </a:r>
          </a:p>
          <a:p>
            <a:pPr lvl="1"/>
            <a:r>
              <a:rPr lang="en-US" dirty="0" smtClean="0"/>
              <a:t>If no coding update, begin appeal process</a:t>
            </a:r>
          </a:p>
          <a:p>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22</a:t>
            </a:fld>
            <a:endParaRPr lang="en-US" dirty="0"/>
          </a:p>
        </p:txBody>
      </p:sp>
    </p:spTree>
    <p:extLst>
      <p:ext uri="{BB962C8B-B14F-4D97-AF65-F5344CB8AC3E}">
        <p14:creationId xmlns="" xmlns:p14="http://schemas.microsoft.com/office/powerpoint/2010/main" val="1284044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LCD Overturned Denials</a:t>
            </a:r>
            <a:endParaRPr lang="en-US" dirty="0"/>
          </a:p>
        </p:txBody>
      </p:sp>
      <p:sp>
        <p:nvSpPr>
          <p:cNvPr id="3" name="Content Placeholder 2"/>
          <p:cNvSpPr>
            <a:spLocks noGrp="1"/>
          </p:cNvSpPr>
          <p:nvPr>
            <p:ph idx="1"/>
          </p:nvPr>
        </p:nvSpPr>
        <p:spPr/>
        <p:txBody>
          <a:bodyPr/>
          <a:lstStyle/>
          <a:p>
            <a:pPr marL="68580" indent="0">
              <a:buNone/>
            </a:pPr>
            <a:endParaRPr lang="en-US" dirty="0" smtClean="0"/>
          </a:p>
          <a:p>
            <a:pPr>
              <a:buFont typeface="Courier New" panose="02070309020205020404" pitchFamily="49" charset="0"/>
              <a:buChar char="o"/>
            </a:pPr>
            <a:r>
              <a:rPr lang="en-US" dirty="0" smtClean="0"/>
              <a:t>Interventional Neuroradiology</a:t>
            </a:r>
          </a:p>
          <a:p>
            <a:pPr lvl="1">
              <a:buFont typeface="Courier New" panose="02070309020205020404" pitchFamily="49" charset="0"/>
              <a:buChar char="o"/>
            </a:pPr>
            <a:r>
              <a:rPr lang="en-US" dirty="0" smtClean="0"/>
              <a:t>Kyphoplasty</a:t>
            </a:r>
          </a:p>
          <a:p>
            <a:pPr>
              <a:buFont typeface="Courier New" panose="02070309020205020404" pitchFamily="49" charset="0"/>
              <a:buChar char="o"/>
            </a:pPr>
            <a:r>
              <a:rPr lang="en-US" dirty="0" smtClean="0"/>
              <a:t>Cardiology</a:t>
            </a:r>
          </a:p>
          <a:p>
            <a:pPr lvl="1">
              <a:buFont typeface="Courier New" panose="02070309020205020404" pitchFamily="49" charset="0"/>
              <a:buChar char="o"/>
            </a:pPr>
            <a:r>
              <a:rPr lang="en-US" dirty="0" smtClean="0"/>
              <a:t>Catheterization Lab</a:t>
            </a:r>
          </a:p>
          <a:p>
            <a:pPr lvl="2">
              <a:buFont typeface="Courier New" panose="02070309020205020404" pitchFamily="49" charset="0"/>
              <a:buChar char="o"/>
            </a:pPr>
            <a:r>
              <a:rPr lang="en-US" dirty="0" smtClean="0"/>
              <a:t>Heart Catheterization</a:t>
            </a:r>
          </a:p>
          <a:p>
            <a:pPr lvl="2">
              <a:buFont typeface="Courier New" panose="02070309020205020404" pitchFamily="49" charset="0"/>
              <a:buChar char="o"/>
            </a:pPr>
            <a:r>
              <a:rPr lang="en-US" dirty="0" smtClean="0"/>
              <a:t>Coronary Artery Angiogram</a:t>
            </a:r>
          </a:p>
          <a:p>
            <a:pPr lvl="2">
              <a:buFont typeface="Courier New" panose="02070309020205020404" pitchFamily="49" charset="0"/>
              <a:buChar char="o"/>
            </a:pPr>
            <a:r>
              <a:rPr lang="en-US" dirty="0" smtClean="0"/>
              <a:t>Myocardial perfusion imaging</a:t>
            </a:r>
            <a:endParaRPr lang="en-US" dirty="0"/>
          </a:p>
          <a:p>
            <a:pPr lvl="1">
              <a:buFont typeface="Courier New" panose="02070309020205020404" pitchFamily="49" charset="0"/>
              <a:buChar char="o"/>
            </a:pPr>
            <a:endParaRPr lang="en-US" dirty="0"/>
          </a:p>
          <a:p>
            <a:pPr marL="365760" lvl="1" indent="0">
              <a:buNone/>
            </a:pPr>
            <a:endParaRPr lang="en-US" dirty="0" smtClean="0"/>
          </a:p>
          <a:p>
            <a:pPr>
              <a:buFont typeface="Courier New" panose="02070309020205020404" pitchFamily="49" charset="0"/>
              <a:buChar char="o"/>
            </a:pP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23</a:t>
            </a:fld>
            <a:endParaRPr lang="en-US" dirty="0"/>
          </a:p>
        </p:txBody>
      </p:sp>
    </p:spTree>
    <p:extLst>
      <p:ext uri="{BB962C8B-B14F-4D97-AF65-F5344CB8AC3E}">
        <p14:creationId xmlns="" xmlns:p14="http://schemas.microsoft.com/office/powerpoint/2010/main" val="1108717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LCD Overturned continued</a:t>
            </a:r>
            <a:endParaRPr lang="en-US" dirty="0"/>
          </a:p>
        </p:txBody>
      </p:sp>
      <p:sp>
        <p:nvSpPr>
          <p:cNvPr id="3" name="Content Placeholder 2"/>
          <p:cNvSpPr>
            <a:spLocks noGrp="1"/>
          </p:cNvSpPr>
          <p:nvPr>
            <p:ph idx="1"/>
          </p:nvPr>
        </p:nvSpPr>
        <p:spPr/>
        <p:txBody>
          <a:bodyPr/>
          <a:lstStyle/>
          <a:p>
            <a:r>
              <a:rPr lang="en-US" dirty="0" smtClean="0"/>
              <a:t>High </a:t>
            </a:r>
            <a:r>
              <a:rPr lang="en-US" dirty="0"/>
              <a:t>e</a:t>
            </a:r>
            <a:r>
              <a:rPr lang="en-US" dirty="0" smtClean="0"/>
              <a:t>nd drugs (infusions)</a:t>
            </a:r>
          </a:p>
          <a:p>
            <a:pPr lvl="1"/>
            <a:r>
              <a:rPr lang="en-US" dirty="0" smtClean="0"/>
              <a:t>Darbopetoin (J0881)</a:t>
            </a:r>
          </a:p>
          <a:p>
            <a:pPr lvl="1"/>
            <a:r>
              <a:rPr lang="en-US" dirty="0" smtClean="0"/>
              <a:t>Infliximab (J1745)</a:t>
            </a:r>
          </a:p>
          <a:p>
            <a:pPr lvl="1"/>
            <a:r>
              <a:rPr lang="en-US" dirty="0" smtClean="0"/>
              <a:t>Xolair (J2357)</a:t>
            </a:r>
          </a:p>
          <a:p>
            <a:pPr lvl="1"/>
            <a:r>
              <a:rPr lang="en-US" dirty="0" smtClean="0"/>
              <a:t>Ibandronate (J1740)</a:t>
            </a:r>
          </a:p>
          <a:p>
            <a:pPr lvl="1"/>
            <a:r>
              <a:rPr lang="en-US" dirty="0" smtClean="0"/>
              <a:t>Off label drug usage</a:t>
            </a:r>
          </a:p>
          <a:p>
            <a:pPr marL="365760" lvl="1" indent="0">
              <a:buNone/>
            </a:pPr>
            <a:endParaRPr lang="en-US" dirty="0"/>
          </a:p>
          <a:p>
            <a:pPr lvl="1">
              <a:buFont typeface="Courier New" panose="02070309020205020404" pitchFamily="49" charset="0"/>
              <a:buChar char="o"/>
            </a:pPr>
            <a:endParaRPr lang="en-US" dirty="0" smtClean="0"/>
          </a:p>
          <a:p>
            <a:pPr lvl="1">
              <a:buFont typeface="Courier New" panose="02070309020205020404" pitchFamily="49" charset="0"/>
              <a:buChar char="o"/>
            </a:pPr>
            <a:endParaRPr lang="en-US" dirty="0"/>
          </a:p>
          <a:p>
            <a:pPr lvl="1"/>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24</a:t>
            </a:fld>
            <a:endParaRPr lang="en-US" dirty="0"/>
          </a:p>
        </p:txBody>
      </p:sp>
    </p:spTree>
    <p:extLst>
      <p:ext uri="{BB962C8B-B14F-4D97-AF65-F5344CB8AC3E}">
        <p14:creationId xmlns="" xmlns:p14="http://schemas.microsoft.com/office/powerpoint/2010/main" val="3381538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Medically Unlikely Edits (MUE)</a:t>
            </a:r>
            <a:endParaRPr lang="en-US" dirty="0"/>
          </a:p>
        </p:txBody>
      </p:sp>
      <p:sp>
        <p:nvSpPr>
          <p:cNvPr id="3" name="Content Placeholder 2"/>
          <p:cNvSpPr>
            <a:spLocks noGrp="1"/>
          </p:cNvSpPr>
          <p:nvPr>
            <p:ph idx="1"/>
          </p:nvPr>
        </p:nvSpPr>
        <p:spPr/>
        <p:txBody>
          <a:bodyPr>
            <a:normAutofit/>
          </a:bodyPr>
          <a:lstStyle/>
          <a:p>
            <a:r>
              <a:rPr lang="en-US" dirty="0" smtClean="0"/>
              <a:t>Implemented JANUARY 1, 2007</a:t>
            </a:r>
          </a:p>
          <a:p>
            <a:r>
              <a:rPr lang="en-US" dirty="0" smtClean="0"/>
              <a:t>Developed by CMS to reduce claim processing errors on part B claims.</a:t>
            </a:r>
          </a:p>
          <a:p>
            <a:r>
              <a:rPr lang="en-US" dirty="0" smtClean="0"/>
              <a:t>Charge entry errors </a:t>
            </a:r>
            <a:r>
              <a:rPr lang="en-US" dirty="0"/>
              <a:t>d</a:t>
            </a:r>
            <a:r>
              <a:rPr lang="en-US" dirty="0" smtClean="0"/>
              <a:t>o occur particularly in drug dosages.</a:t>
            </a:r>
          </a:p>
          <a:p>
            <a:r>
              <a:rPr lang="en-US" dirty="0" smtClean="0"/>
              <a:t>Verify if units are incorrect</a:t>
            </a:r>
          </a:p>
          <a:p>
            <a:r>
              <a:rPr lang="en-US" dirty="0" smtClean="0"/>
              <a:t>Verify the Physician order </a:t>
            </a:r>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25</a:t>
            </a:fld>
            <a:endParaRPr lang="en-US" dirty="0"/>
          </a:p>
        </p:txBody>
      </p:sp>
    </p:spTree>
    <p:extLst>
      <p:ext uri="{BB962C8B-B14F-4D97-AF65-F5344CB8AC3E}">
        <p14:creationId xmlns="" xmlns:p14="http://schemas.microsoft.com/office/powerpoint/2010/main" val="3236958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MUE Adjudication Indicator (MAI) </a:t>
            </a:r>
          </a:p>
        </p:txBody>
      </p:sp>
      <p:sp>
        <p:nvSpPr>
          <p:cNvPr id="3" name="Content Placeholder 2"/>
          <p:cNvSpPr>
            <a:spLocks noGrp="1"/>
          </p:cNvSpPr>
          <p:nvPr>
            <p:ph idx="1"/>
          </p:nvPr>
        </p:nvSpPr>
        <p:spPr/>
        <p:txBody>
          <a:bodyPr>
            <a:normAutofit lnSpcReduction="10000"/>
          </a:bodyPr>
          <a:lstStyle/>
          <a:p>
            <a:r>
              <a:rPr lang="en-US" dirty="0"/>
              <a:t>MAI 1 indicates a value applied at the line level. </a:t>
            </a:r>
          </a:p>
          <a:p>
            <a:r>
              <a:rPr lang="en-US" dirty="0"/>
              <a:t>MAI 2 indicates a value that was determined based on absolute criteria, such as anatomic </a:t>
            </a:r>
            <a:r>
              <a:rPr lang="en-US" dirty="0" smtClean="0"/>
              <a:t>considerations</a:t>
            </a:r>
          </a:p>
          <a:p>
            <a:r>
              <a:rPr lang="en-US" dirty="0"/>
              <a:t>MAI 3 indicates a value that is unlikely to appear on a correctly coded claim but could, in unusual circumstances, be payable</a:t>
            </a:r>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26</a:t>
            </a:fld>
            <a:endParaRPr lang="en-US" dirty="0"/>
          </a:p>
        </p:txBody>
      </p:sp>
    </p:spTree>
    <p:extLst>
      <p:ext uri="{BB962C8B-B14F-4D97-AF65-F5344CB8AC3E}">
        <p14:creationId xmlns="" xmlns:p14="http://schemas.microsoft.com/office/powerpoint/2010/main" val="3584071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MUE Checklist</a:t>
            </a:r>
            <a:endParaRPr lang="en-US" dirty="0"/>
          </a:p>
        </p:txBody>
      </p:sp>
      <p:sp>
        <p:nvSpPr>
          <p:cNvPr id="3" name="Content Placeholder 2"/>
          <p:cNvSpPr>
            <a:spLocks noGrp="1"/>
          </p:cNvSpPr>
          <p:nvPr>
            <p:ph idx="1"/>
          </p:nvPr>
        </p:nvSpPr>
        <p:spPr/>
        <p:txBody>
          <a:bodyPr>
            <a:normAutofit lnSpcReduction="10000"/>
          </a:bodyPr>
          <a:lstStyle/>
          <a:p>
            <a:r>
              <a:rPr lang="en-US" dirty="0" smtClean="0"/>
              <a:t>Review if CPT is correct</a:t>
            </a:r>
          </a:p>
          <a:p>
            <a:r>
              <a:rPr lang="en-US" dirty="0" smtClean="0"/>
              <a:t>Review that the CARC code </a:t>
            </a:r>
            <a:r>
              <a:rPr lang="en-US" dirty="0"/>
              <a:t>is 151 (Payment adjusted because the payer deems the information submitted does not support this many/frequency of </a:t>
            </a:r>
            <a:r>
              <a:rPr lang="en-US" dirty="0" smtClean="0"/>
              <a:t>services).</a:t>
            </a:r>
          </a:p>
          <a:p>
            <a:r>
              <a:rPr lang="en-US" dirty="0" smtClean="0"/>
              <a:t>Review the threshold for MUE</a:t>
            </a:r>
          </a:p>
          <a:p>
            <a:r>
              <a:rPr lang="en-US" dirty="0" smtClean="0"/>
              <a:t>What is the MAI code on the MUE,  1,2 or 3</a:t>
            </a:r>
          </a:p>
          <a:p>
            <a:r>
              <a:rPr lang="en-US" dirty="0" smtClean="0"/>
              <a:t>Confirm the Revenue Integrity</a:t>
            </a:r>
          </a:p>
          <a:p>
            <a:pPr marL="68580" indent="0">
              <a:buNone/>
            </a:pP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27</a:t>
            </a:fld>
            <a:endParaRPr lang="en-US" dirty="0"/>
          </a:p>
        </p:txBody>
      </p:sp>
    </p:spTree>
    <p:extLst>
      <p:ext uri="{BB962C8B-B14F-4D97-AF65-F5344CB8AC3E}">
        <p14:creationId xmlns="" xmlns:p14="http://schemas.microsoft.com/office/powerpoint/2010/main" val="2691787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to Appeal</a:t>
            </a:r>
            <a:endParaRPr lang="en-US" dirty="0"/>
          </a:p>
        </p:txBody>
      </p:sp>
      <p:sp>
        <p:nvSpPr>
          <p:cNvPr id="3" name="Content Placeholder 2"/>
          <p:cNvSpPr>
            <a:spLocks noGrp="1"/>
          </p:cNvSpPr>
          <p:nvPr>
            <p:ph idx="1"/>
          </p:nvPr>
        </p:nvSpPr>
        <p:spPr/>
        <p:txBody>
          <a:bodyPr/>
          <a:lstStyle/>
          <a:p>
            <a:r>
              <a:rPr lang="en-US" dirty="0" smtClean="0"/>
              <a:t>Copy the policy with MUE threshold</a:t>
            </a:r>
          </a:p>
          <a:p>
            <a:r>
              <a:rPr lang="en-US" dirty="0" smtClean="0"/>
              <a:t>Records to substantiate the MUE</a:t>
            </a:r>
          </a:p>
          <a:p>
            <a:r>
              <a:rPr lang="en-US" b="1" dirty="0" smtClean="0"/>
              <a:t>Physician statement if needed</a:t>
            </a:r>
          </a:p>
          <a:p>
            <a:r>
              <a:rPr lang="en-US" dirty="0" smtClean="0"/>
              <a:t>The MAI needs to be from column 1 or 3</a:t>
            </a: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28</a:t>
            </a:fld>
            <a:endParaRPr lang="en-US" dirty="0"/>
          </a:p>
        </p:txBody>
      </p:sp>
    </p:spTree>
    <p:extLst>
      <p:ext uri="{BB962C8B-B14F-4D97-AF65-F5344CB8AC3E}">
        <p14:creationId xmlns="" xmlns:p14="http://schemas.microsoft.com/office/powerpoint/2010/main" val="3408545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Sooner vs. </a:t>
            </a:r>
            <a:r>
              <a:rPr lang="en-US" dirty="0"/>
              <a:t>L</a:t>
            </a:r>
            <a:r>
              <a:rPr lang="en-US" dirty="0" smtClean="0"/>
              <a:t>ater</a:t>
            </a:r>
            <a:endParaRPr lang="en-US" dirty="0"/>
          </a:p>
        </p:txBody>
      </p:sp>
      <p:sp>
        <p:nvSpPr>
          <p:cNvPr id="3" name="Content Placeholder 2"/>
          <p:cNvSpPr>
            <a:spLocks noGrp="1"/>
          </p:cNvSpPr>
          <p:nvPr>
            <p:ph idx="1"/>
          </p:nvPr>
        </p:nvSpPr>
        <p:spPr/>
        <p:txBody>
          <a:bodyPr/>
          <a:lstStyle/>
          <a:p>
            <a:r>
              <a:rPr lang="en-US" dirty="0" smtClean="0"/>
              <a:t>Keep a close watch on your 0-30 aging buckets.</a:t>
            </a:r>
          </a:p>
          <a:p>
            <a:r>
              <a:rPr lang="en-US" dirty="0" smtClean="0"/>
              <a:t>Monitor all large balances 25K&gt;, ensure processing each month.</a:t>
            </a:r>
          </a:p>
          <a:p>
            <a:r>
              <a:rPr lang="en-US" dirty="0" smtClean="0"/>
              <a:t>Verify all denials are worked through completion by Friday of each week.</a:t>
            </a:r>
          </a:p>
          <a:p>
            <a:r>
              <a:rPr lang="en-US" dirty="0" smtClean="0"/>
              <a:t>Track and Trend</a:t>
            </a:r>
          </a:p>
          <a:p>
            <a:endParaRPr lang="en-US" dirty="0" smtClean="0"/>
          </a:p>
          <a:p>
            <a:pPr marL="68580" indent="0">
              <a:buNone/>
            </a:pP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29</a:t>
            </a:fld>
            <a:endParaRPr lang="en-US" dirty="0"/>
          </a:p>
        </p:txBody>
      </p:sp>
    </p:spTree>
    <p:extLst>
      <p:ext uri="{BB962C8B-B14F-4D97-AF65-F5344CB8AC3E}">
        <p14:creationId xmlns="" xmlns:p14="http://schemas.microsoft.com/office/powerpoint/2010/main" val="4134358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Times have changed</a:t>
            </a:r>
            <a:endParaRPr lang="en-US" dirty="0"/>
          </a:p>
        </p:txBody>
      </p:sp>
      <p:sp>
        <p:nvSpPr>
          <p:cNvPr id="3" name="Content Placeholder 2"/>
          <p:cNvSpPr>
            <a:spLocks noGrp="1"/>
          </p:cNvSpPr>
          <p:nvPr>
            <p:ph idx="1"/>
          </p:nvPr>
        </p:nvSpPr>
        <p:spPr/>
        <p:txBody>
          <a:bodyPr/>
          <a:lstStyle/>
          <a:p>
            <a:r>
              <a:rPr lang="en-US" dirty="0" smtClean="0"/>
              <a:t>We are no longer the department of corrections.</a:t>
            </a:r>
          </a:p>
          <a:p>
            <a:r>
              <a:rPr lang="en-US" dirty="0" smtClean="0"/>
              <a:t>Know your payer it’s billing regulation and policies</a:t>
            </a:r>
          </a:p>
          <a:p>
            <a:r>
              <a:rPr lang="en-US" dirty="0" smtClean="0"/>
              <a:t>If your Right, push back and don’t take no for an answer</a:t>
            </a:r>
          </a:p>
          <a:p>
            <a:r>
              <a:rPr lang="en-US" dirty="0" smtClean="0"/>
              <a:t>Educate physicians and coders on policies</a:t>
            </a: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30</a:t>
            </a:fld>
            <a:endParaRPr lang="en-US" dirty="0"/>
          </a:p>
        </p:txBody>
      </p:sp>
    </p:spTree>
    <p:extLst>
      <p:ext uri="{BB962C8B-B14F-4D97-AF65-F5344CB8AC3E}">
        <p14:creationId xmlns="" xmlns:p14="http://schemas.microsoft.com/office/powerpoint/2010/main" val="1629945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Times have changed continued</a:t>
            </a:r>
            <a:endParaRPr lang="en-US" dirty="0"/>
          </a:p>
        </p:txBody>
      </p:sp>
      <p:sp>
        <p:nvSpPr>
          <p:cNvPr id="3" name="Content Placeholder 2"/>
          <p:cNvSpPr>
            <a:spLocks noGrp="1"/>
          </p:cNvSpPr>
          <p:nvPr>
            <p:ph idx="1"/>
          </p:nvPr>
        </p:nvSpPr>
        <p:spPr/>
        <p:txBody>
          <a:bodyPr/>
          <a:lstStyle/>
          <a:p>
            <a:r>
              <a:rPr lang="en-US" dirty="0" smtClean="0"/>
              <a:t>Overturn the denial with coding changes and documentation addendums if possible</a:t>
            </a:r>
          </a:p>
          <a:p>
            <a:r>
              <a:rPr lang="en-US" dirty="0" smtClean="0"/>
              <a:t>Appeal if necessary</a:t>
            </a:r>
          </a:p>
          <a:p>
            <a:r>
              <a:rPr lang="en-US" dirty="0" smtClean="0"/>
              <a:t>Education will prevent future denials</a:t>
            </a: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31</a:t>
            </a:fld>
            <a:endParaRPr lang="en-US" dirty="0"/>
          </a:p>
        </p:txBody>
      </p:sp>
    </p:spTree>
    <p:extLst>
      <p:ext uri="{BB962C8B-B14F-4D97-AF65-F5344CB8AC3E}">
        <p14:creationId xmlns="" xmlns:p14="http://schemas.microsoft.com/office/powerpoint/2010/main" val="40237444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April to August 2016</a:t>
            </a:r>
            <a:endParaRPr lang="en-US" dirty="0"/>
          </a:p>
        </p:txBody>
      </p:sp>
      <p:sp>
        <p:nvSpPr>
          <p:cNvPr id="3" name="Content Placeholder 2"/>
          <p:cNvSpPr>
            <a:spLocks noGrp="1"/>
          </p:cNvSpPr>
          <p:nvPr>
            <p:ph idx="1"/>
          </p:nvPr>
        </p:nvSpPr>
        <p:spPr/>
        <p:txBody>
          <a:bodyPr/>
          <a:lstStyle/>
          <a:p>
            <a:r>
              <a:rPr lang="en-US" dirty="0" smtClean="0"/>
              <a:t>Patient Financial Services began to push back</a:t>
            </a:r>
          </a:p>
          <a:p>
            <a:r>
              <a:rPr lang="en-US" dirty="0" smtClean="0"/>
              <a:t>Forty seven (47) large dollar claims were overturned. Of these only four (4) were appealed.</a:t>
            </a:r>
          </a:p>
          <a:p>
            <a:pPr lvl="1"/>
            <a:r>
              <a:rPr lang="en-US" dirty="0" smtClean="0"/>
              <a:t>Total overturned $1,125,698</a:t>
            </a:r>
          </a:p>
          <a:p>
            <a:pPr lvl="1"/>
            <a:r>
              <a:rPr lang="en-US" dirty="0" smtClean="0"/>
              <a:t>PFS Medicare denials dropped $5,755,328</a:t>
            </a:r>
            <a:endParaRPr lang="en-US" dirty="0"/>
          </a:p>
          <a:p>
            <a:pPr lvl="1"/>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32</a:t>
            </a:fld>
            <a:endParaRPr lang="en-US" dirty="0"/>
          </a:p>
        </p:txBody>
      </p:sp>
    </p:spTree>
    <p:extLst>
      <p:ext uri="{BB962C8B-B14F-4D97-AF65-F5344CB8AC3E}">
        <p14:creationId xmlns="" xmlns:p14="http://schemas.microsoft.com/office/powerpoint/2010/main" val="1266645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a:hlinkClick r:id="rId2"/>
              </a:rPr>
              <a:t>https://</a:t>
            </a:r>
            <a:r>
              <a:rPr lang="en-US" dirty="0" smtClean="0">
                <a:hlinkClick r:id="rId2"/>
              </a:rPr>
              <a:t>www.cms.gov/medicare-coverage-database/overview-and-quick-search.aspx</a:t>
            </a:r>
            <a:endParaRPr lang="en-US" dirty="0" smtClean="0"/>
          </a:p>
          <a:p>
            <a:r>
              <a:rPr lang="en-US" dirty="0">
                <a:hlinkClick r:id="rId3"/>
              </a:rPr>
              <a:t>https://</a:t>
            </a:r>
            <a:r>
              <a:rPr lang="en-US" dirty="0" smtClean="0">
                <a:hlinkClick r:id="rId3"/>
              </a:rPr>
              <a:t>www.cms.gov/Medicare/Coding/NationalCorrectCodInitEd/MUE.html</a:t>
            </a:r>
            <a:endParaRPr lang="en-US" dirty="0" smtClean="0"/>
          </a:p>
          <a:p>
            <a:r>
              <a:rPr lang="en-US" dirty="0">
                <a:hlinkClick r:id="rId4"/>
              </a:rPr>
              <a:t>https://</a:t>
            </a:r>
            <a:r>
              <a:rPr lang="en-US" dirty="0" smtClean="0">
                <a:hlinkClick r:id="rId4"/>
              </a:rPr>
              <a:t>www.ngsmedicare.com</a:t>
            </a:r>
            <a:endParaRPr lang="en-US" dirty="0" smtClean="0"/>
          </a:p>
          <a:p>
            <a:r>
              <a:rPr lang="en-US" dirty="0">
                <a:hlinkClick r:id="rId5"/>
              </a:rPr>
              <a:t>https://</a:t>
            </a:r>
            <a:r>
              <a:rPr lang="en-US" dirty="0" smtClean="0">
                <a:hlinkClick r:id="rId5"/>
              </a:rPr>
              <a:t>www.cms.gov/Medicare/Coding/NationalCorrectCodInitEd/NCCI-Coding-Edits.html</a:t>
            </a:r>
            <a:r>
              <a:rPr lang="en-US" dirty="0" smtClean="0"/>
              <a:t> </a:t>
            </a:r>
          </a:p>
          <a:p>
            <a:endParaRPr lang="en-US" dirty="0"/>
          </a:p>
        </p:txBody>
      </p:sp>
      <p:sp>
        <p:nvSpPr>
          <p:cNvPr id="4" name="Footer Placeholder 3"/>
          <p:cNvSpPr>
            <a:spLocks noGrp="1"/>
          </p:cNvSpPr>
          <p:nvPr>
            <p:ph type="ftr" sz="quarter" idx="11"/>
          </p:nvPr>
        </p:nvSpPr>
        <p:spPr/>
        <p:txBody>
          <a:bodyPr/>
          <a:lstStyle/>
          <a:p>
            <a:r>
              <a:rPr lang="en-US"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33</a:t>
            </a:fld>
            <a:endParaRPr lang="en-US" dirty="0"/>
          </a:p>
        </p:txBody>
      </p:sp>
    </p:spTree>
    <p:extLst>
      <p:ext uri="{BB962C8B-B14F-4D97-AF65-F5344CB8AC3E}">
        <p14:creationId xmlns="" xmlns:p14="http://schemas.microsoft.com/office/powerpoint/2010/main" val="1328600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4" name="Footer Placeholder 3"/>
          <p:cNvSpPr>
            <a:spLocks noGrp="1"/>
          </p:cNvSpPr>
          <p:nvPr>
            <p:ph type="ftr" sz="quarter" idx="11"/>
          </p:nvPr>
        </p:nvSpPr>
        <p:spPr/>
        <p:txBody>
          <a:bodyPr/>
          <a:lstStyle/>
          <a:p>
            <a:r>
              <a:rPr lang="en-US" dirty="0" smtClean="0"/>
              <a:t>Jeanne Ciocca, Lahey Health and Medical Center</a:t>
            </a:r>
            <a:endParaRPr lang="en-US" dirty="0"/>
          </a:p>
        </p:txBody>
      </p:sp>
      <p:sp>
        <p:nvSpPr>
          <p:cNvPr id="5" name="Slide Number Placeholder 4"/>
          <p:cNvSpPr>
            <a:spLocks noGrp="1"/>
          </p:cNvSpPr>
          <p:nvPr>
            <p:ph type="sldNum" sz="quarter" idx="12"/>
          </p:nvPr>
        </p:nvSpPr>
        <p:spPr/>
        <p:txBody>
          <a:bodyPr/>
          <a:lstStyle/>
          <a:p>
            <a:fld id="{1435C9CC-7D78-4D1F-AF88-E6D801FB606E}" type="slidenum">
              <a:rPr lang="en-US" smtClean="0"/>
              <a:pPr/>
              <a:t>34</a:t>
            </a:fld>
            <a:endParaRPr lang="en-US" dirty="0"/>
          </a:p>
        </p:txBody>
      </p:sp>
      <p:pic>
        <p:nvPicPr>
          <p:cNvPr id="2050" name="Picture 2" descr="C:\Documents and Settings\ciocca00\Local Settings\Temporary Internet Files\Content.IE5\HEZTQVCS\3questions[1].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2919564" y="2324100"/>
            <a:ext cx="3023885" cy="35083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737467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2649</TotalTime>
  <Words>2337</Words>
  <Application>Microsoft Office PowerPoint</Application>
  <PresentationFormat>On-screen Show (4:3)</PresentationFormat>
  <Paragraphs>579</Paragraphs>
  <Slides>34</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Austin</vt:lpstr>
      <vt:lpstr>Worksheet</vt:lpstr>
      <vt:lpstr>Don’t Be In Denial!</vt:lpstr>
      <vt:lpstr>Slide 2</vt:lpstr>
      <vt:lpstr>No finger pointing! </vt:lpstr>
      <vt:lpstr>Top PFS Denials (Medicare)</vt:lpstr>
      <vt:lpstr>Month to Month</vt:lpstr>
      <vt:lpstr>From Month to Month</vt:lpstr>
      <vt:lpstr>All Denials All Payers</vt:lpstr>
      <vt:lpstr>Top 10 Denials</vt:lpstr>
      <vt:lpstr>Decisions to Make</vt:lpstr>
      <vt:lpstr>Tools and Resources</vt:lpstr>
      <vt:lpstr>Modifying the Claim</vt:lpstr>
      <vt:lpstr>Medicare Appeals</vt:lpstr>
      <vt:lpstr>Appeals first level</vt:lpstr>
      <vt:lpstr>Appeals second level</vt:lpstr>
      <vt:lpstr>Part A J14 Reopening form</vt:lpstr>
      <vt:lpstr>Slide 16</vt:lpstr>
      <vt:lpstr>Medicare Appeal Process</vt:lpstr>
      <vt:lpstr>Adjustment Claims in FISS</vt:lpstr>
      <vt:lpstr>How to Adjust in FISS</vt:lpstr>
      <vt:lpstr> ICD10 – Documentation - LCD</vt:lpstr>
      <vt:lpstr>Communication Trail</vt:lpstr>
      <vt:lpstr>Communication Trail continued</vt:lpstr>
      <vt:lpstr>LCD Overturned Denials</vt:lpstr>
      <vt:lpstr>LCD Overturned continued</vt:lpstr>
      <vt:lpstr>Medically Unlikely Edits (MUE)</vt:lpstr>
      <vt:lpstr>MUE Adjudication Indicator (MAI) </vt:lpstr>
      <vt:lpstr>MUE Checklist</vt:lpstr>
      <vt:lpstr>Decision to Appeal</vt:lpstr>
      <vt:lpstr>Sooner vs. Later</vt:lpstr>
      <vt:lpstr>Times have changed</vt:lpstr>
      <vt:lpstr>Times have changed continued</vt:lpstr>
      <vt:lpstr>April to August 2016</vt:lpstr>
      <vt:lpstr>References</vt:lpstr>
      <vt:lpstr>Questions</vt:lpstr>
    </vt:vector>
  </TitlesOfParts>
  <Company>Lahey Clinic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Ciocca, Jeanne</dc:creator>
  <cp:lastModifiedBy>w.coz</cp:lastModifiedBy>
  <cp:revision>129</cp:revision>
  <cp:lastPrinted>2016-09-02T11:59:33Z</cp:lastPrinted>
  <dcterms:created xsi:type="dcterms:W3CDTF">2016-08-23T13:12:48Z</dcterms:created>
  <dcterms:modified xsi:type="dcterms:W3CDTF">2016-11-07T15:49:14Z</dcterms:modified>
</cp:coreProperties>
</file>