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62" r:id="rId3"/>
    <p:sldId id="258" r:id="rId4"/>
    <p:sldId id="257" r:id="rId5"/>
    <p:sldId id="259" r:id="rId6"/>
    <p:sldId id="266" r:id="rId7"/>
    <p:sldId id="263" r:id="rId8"/>
    <p:sldId id="265" r:id="rId9"/>
    <p:sldId id="267" r:id="rId10"/>
    <p:sldId id="268" r:id="rId11"/>
    <p:sldId id="277" r:id="rId12"/>
    <p:sldId id="278" r:id="rId13"/>
    <p:sldId id="301" r:id="rId14"/>
    <p:sldId id="303" r:id="rId15"/>
    <p:sldId id="304" r:id="rId16"/>
    <p:sldId id="307" r:id="rId17"/>
    <p:sldId id="306" r:id="rId18"/>
    <p:sldId id="305" r:id="rId19"/>
    <p:sldId id="308" r:id="rId20"/>
    <p:sldId id="310" r:id="rId21"/>
    <p:sldId id="309" r:id="rId22"/>
    <p:sldId id="311" r:id="rId23"/>
    <p:sldId id="313" r:id="rId24"/>
    <p:sldId id="312" r:id="rId25"/>
    <p:sldId id="302" r:id="rId26"/>
    <p:sldId id="260" r:id="rId27"/>
  </p:sldIdLst>
  <p:sldSz cx="9144000" cy="6858000" type="screen4x3"/>
  <p:notesSz cx="6954838"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924" y="-72"/>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4DDF087-F7EC-447F-B4A1-6F2A12F8985E}" type="datetimeFigureOut">
              <a:rPr lang="en-US" smtClean="0"/>
              <a:pPr/>
              <a:t>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995AC-FD16-44FB-A7FD-1BE1719B0E9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DDF087-F7EC-447F-B4A1-6F2A12F8985E}" type="datetimeFigureOut">
              <a:rPr lang="en-US" smtClean="0"/>
              <a:pPr/>
              <a:t>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995AC-FD16-44FB-A7FD-1BE1719B0E9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DDF087-F7EC-447F-B4A1-6F2A12F8985E}" type="datetimeFigureOut">
              <a:rPr lang="en-US" smtClean="0"/>
              <a:pPr/>
              <a:t>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995AC-FD16-44FB-A7FD-1BE1719B0E9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DDF087-F7EC-447F-B4A1-6F2A12F8985E}" type="datetimeFigureOut">
              <a:rPr lang="en-US" smtClean="0"/>
              <a:pPr/>
              <a:t>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995AC-FD16-44FB-A7FD-1BE1719B0E9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DDF087-F7EC-447F-B4A1-6F2A12F8985E}" type="datetimeFigureOut">
              <a:rPr lang="en-US" smtClean="0"/>
              <a:pPr/>
              <a:t>11/7/2016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6995AC-FD16-44FB-A7FD-1BE1719B0E9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4DDF087-F7EC-447F-B4A1-6F2A12F8985E}" type="datetimeFigureOut">
              <a:rPr lang="en-US" smtClean="0"/>
              <a:pPr/>
              <a:t>11/7/2016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995AC-FD16-44FB-A7FD-1BE1719B0E9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DDF087-F7EC-447F-B4A1-6F2A12F8985E}" type="datetimeFigureOut">
              <a:rPr lang="en-US" smtClean="0"/>
              <a:pPr/>
              <a:t>11/7/2016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6995AC-FD16-44FB-A7FD-1BE1719B0E9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DDF087-F7EC-447F-B4A1-6F2A12F8985E}" type="datetimeFigureOut">
              <a:rPr lang="en-US" smtClean="0"/>
              <a:pPr/>
              <a:t>11/7/2016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6995AC-FD16-44FB-A7FD-1BE1719B0E9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DF087-F7EC-447F-B4A1-6F2A12F8985E}" type="datetimeFigureOut">
              <a:rPr lang="en-US" smtClean="0"/>
              <a:pPr/>
              <a:t>11/7/2016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6995AC-FD16-44FB-A7FD-1BE1719B0E9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DDF087-F7EC-447F-B4A1-6F2A12F8985E}" type="datetimeFigureOut">
              <a:rPr lang="en-US" smtClean="0"/>
              <a:pPr/>
              <a:t>11/7/2016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995AC-FD16-44FB-A7FD-1BE1719B0E96}"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DDF087-F7EC-447F-B4A1-6F2A12F8985E}" type="datetimeFigureOut">
              <a:rPr lang="en-US" smtClean="0"/>
              <a:pPr/>
              <a:t>11/7/2016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6995AC-FD16-44FB-A7FD-1BE1719B0E96}" type="slidenum">
              <a:rPr lang="en-US" smtClean="0"/>
              <a:pPr/>
              <a:t>‹#›</a:t>
            </a:fld>
            <a:endParaRPr lang="en-US"/>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fld id="{84DDF087-F7EC-447F-B4A1-6F2A12F8985E}" type="datetimeFigureOut">
              <a:rPr lang="en-US" smtClean="0"/>
              <a:pPr/>
              <a:t>11/7/2016</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F56995AC-FD16-44FB-A7FD-1BE1719B0E96}" type="slidenum">
              <a:rPr lang="en-US" smtClean="0"/>
              <a:pPr/>
              <a:t>‹#›</a:t>
            </a:fld>
            <a:endParaRPr lang="en-US"/>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google.com/url?sa=i&amp;rct=j&amp;q=&amp;esrc=s&amp;frm=1&amp;source=images&amp;cd=&amp;cad=rja&amp;uact=8&amp;ved=0ahUKEwjcpv63vsTPAhVIwj4KHSrRAQYQjRwIBw&amp;url=http://academy.iglobalstores.com/2014/04/11/how-to-be-an-international-customer-advocate/&amp;bvm=bv.134495766,d.amc&amp;psig=AFQjCNGor2OK6MkOaE5lmuSHinTJ_Vw0oA&amp;ust=1475785198551869"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https://www.youtube.com/embed/RNPuJZW0GT8"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hyperlink" Target="http://www.investopedia.com/terms/c/customer-service.asp"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https://www.youtube.com/embed/bTbHwnxCGaI"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6000">
              <a:schemeClr val="bg2">
                <a:tint val="98000"/>
                <a:shade val="100000"/>
                <a:hueMod val="108000"/>
                <a:satMod val="130000"/>
                <a:alpha val="25000"/>
                <a:lumMod val="94000"/>
                <a:lumOff val="6000"/>
              </a:schemeClr>
            </a:gs>
            <a:gs pos="92000">
              <a:schemeClr val="bg2">
                <a:shade val="88000"/>
                <a:hueMod val="96000"/>
                <a:satMod val="120000"/>
                <a:lumMod val="74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438400"/>
            <a:ext cx="7696200" cy="1470025"/>
          </a:xfrm>
        </p:spPr>
        <p:txBody>
          <a:bodyPr/>
          <a:lstStyle/>
          <a:p>
            <a:r>
              <a:rPr lang="en-US" sz="3600" b="1" dirty="0" smtClean="0">
                <a:effectLst>
                  <a:outerShdw blurRad="38100" dist="38100" dir="2700000" algn="tl">
                    <a:srgbClr val="000000">
                      <a:alpha val="43137"/>
                    </a:srgbClr>
                  </a:outerShdw>
                </a:effectLst>
              </a:rPr>
              <a:t>Managing Self-Pay A/R &amp; Customer Service Follow Up</a:t>
            </a:r>
            <a:endParaRPr lang="en-US" sz="3600"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838200" y="5181600"/>
            <a:ext cx="7117180" cy="1524000"/>
          </a:xfrm>
        </p:spPr>
        <p:txBody>
          <a:bodyPr>
            <a:normAutofit fontScale="92500" lnSpcReduction="20000"/>
          </a:bodyPr>
          <a:lstStyle/>
          <a:p>
            <a:r>
              <a:rPr lang="en-US" sz="2600" b="1" dirty="0" smtClean="0">
                <a:effectLst>
                  <a:outerShdw blurRad="38100" dist="38100" dir="2700000" algn="tl">
                    <a:srgbClr val="000000">
                      <a:alpha val="43137"/>
                    </a:srgbClr>
                  </a:outerShdw>
                </a:effectLst>
              </a:rPr>
              <a:t>MAPAM Fall Conference 2016</a:t>
            </a:r>
          </a:p>
          <a:p>
            <a:r>
              <a:rPr lang="en-US" b="1" dirty="0" smtClean="0">
                <a:effectLst>
                  <a:outerShdw blurRad="38100" dist="38100" dir="2700000" algn="tl">
                    <a:srgbClr val="000000">
                      <a:alpha val="43137"/>
                    </a:srgbClr>
                  </a:outerShdw>
                </a:effectLst>
              </a:rPr>
              <a:t>Magda Rodriguez</a:t>
            </a:r>
          </a:p>
          <a:p>
            <a:r>
              <a:rPr lang="en-US" b="1" dirty="0" smtClean="0">
                <a:effectLst>
                  <a:outerShdw blurRad="38100" dist="38100" dir="2700000" algn="tl">
                    <a:srgbClr val="000000">
                      <a:alpha val="43137"/>
                    </a:srgbClr>
                  </a:outerShdw>
                </a:effectLst>
              </a:rPr>
              <a:t>Credit Manager</a:t>
            </a:r>
          </a:p>
          <a:p>
            <a:r>
              <a:rPr lang="en-US" b="1" dirty="0" smtClean="0">
                <a:effectLst>
                  <a:outerShdw blurRad="38100" dist="38100" dir="2700000" algn="tl">
                    <a:srgbClr val="000000">
                      <a:alpha val="43137"/>
                    </a:srgbClr>
                  </a:outerShdw>
                </a:effectLst>
              </a:rPr>
              <a:t>Harrington Hospital</a:t>
            </a:r>
            <a:endParaRPr lang="en-US"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12052947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0" y="5439895"/>
            <a:ext cx="3733800" cy="129266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rPr>
              <a:t>Q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rPr>
              <a:t>uit</a:t>
            </a:r>
            <a:endPar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endParaRPr>
          </a:p>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rPr>
              <a:t>T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rPr>
              <a:t>aking</a:t>
            </a:r>
            <a:endPar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endParaRPr>
          </a:p>
          <a:p>
            <a:r>
              <a:rPr lang="en-US" sz="1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rPr>
              <a:t> </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rPr>
              <a:t>I t </a:t>
            </a:r>
          </a:p>
          <a:p>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rPr>
              <a:t>P </a:t>
            </a:r>
            <a:r>
              <a:rPr lang="en-US"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rPr>
              <a:t>ersonal</a:t>
            </a:r>
            <a:endPar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endParaRPr>
          </a:p>
          <a:p>
            <a:endParaRPr lang="en-US" sz="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Biondi" panose="02000505030000020004" pitchFamily="2" charset="0"/>
            </a:endParaRPr>
          </a:p>
        </p:txBody>
      </p:sp>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009444" y="1676400"/>
            <a:ext cx="7125112" cy="4051437"/>
          </a:xfrm>
        </p:spPr>
        <p:txBody>
          <a:bodyPr>
            <a:normAutofit fontScale="92500" lnSpcReduction="10000"/>
          </a:bodyPr>
          <a:lstStyle/>
          <a:p>
            <a:r>
              <a:rPr lang="en-US" b="1" dirty="0">
                <a:solidFill>
                  <a:schemeClr val="bg1"/>
                </a:solidFill>
              </a:rPr>
              <a:t>Work ethic.</a:t>
            </a:r>
            <a:r>
              <a:rPr lang="en-US" dirty="0">
                <a:solidFill>
                  <a:schemeClr val="bg1"/>
                </a:solidFill>
              </a:rPr>
              <a:t> Customers appreciate a rep who will see their problem through to its resolution. At the same time, you must have good time management skills and not spend too much time handling one customer while others are waiting. Stay focused on your goals to achieve the right balance.</a:t>
            </a:r>
          </a:p>
          <a:p>
            <a:r>
              <a:rPr lang="en-US" b="1" dirty="0">
                <a:solidFill>
                  <a:schemeClr val="bg1"/>
                </a:solidFill>
              </a:rPr>
              <a:t>Knowledge</a:t>
            </a:r>
            <a:r>
              <a:rPr lang="en-US" dirty="0">
                <a:solidFill>
                  <a:schemeClr val="bg1"/>
                </a:solidFill>
              </a:rPr>
              <a:t>. Ultimately your customers rely on you for </a:t>
            </a:r>
            <a:r>
              <a:rPr lang="en-US" dirty="0" smtClean="0">
                <a:solidFill>
                  <a:schemeClr val="bg1"/>
                </a:solidFill>
              </a:rPr>
              <a:t>your </a:t>
            </a:r>
            <a:r>
              <a:rPr lang="en-US" dirty="0">
                <a:solidFill>
                  <a:schemeClr val="bg1"/>
                </a:solidFill>
              </a:rPr>
              <a:t>knowledge of </a:t>
            </a:r>
            <a:r>
              <a:rPr lang="en-US" dirty="0" smtClean="0">
                <a:solidFill>
                  <a:schemeClr val="bg1"/>
                </a:solidFill>
              </a:rPr>
              <a:t>healthcare. </a:t>
            </a:r>
            <a:r>
              <a:rPr lang="en-US" dirty="0">
                <a:solidFill>
                  <a:schemeClr val="bg1"/>
                </a:solidFill>
              </a:rPr>
              <a:t>Stay informed enough to respond to most inquiries and know where to turn if the questions become too detailed or </a:t>
            </a:r>
            <a:r>
              <a:rPr lang="en-US" dirty="0" smtClean="0">
                <a:solidFill>
                  <a:schemeClr val="bg1"/>
                </a:solidFill>
              </a:rPr>
              <a:t>clinical </a:t>
            </a:r>
            <a:r>
              <a:rPr lang="en-US" dirty="0">
                <a:solidFill>
                  <a:schemeClr val="bg1"/>
                </a:solidFill>
              </a:rPr>
              <a:t>for you to answer. But don’t be afraid to say “I don’t know” either. Customers will appreciate the honesty and your efforts to find the right answer.</a:t>
            </a:r>
          </a:p>
          <a:p>
            <a:r>
              <a:rPr lang="en-US" b="1" dirty="0">
                <a:solidFill>
                  <a:schemeClr val="bg1"/>
                </a:solidFill>
              </a:rPr>
              <a:t>Thick skin.</a:t>
            </a:r>
            <a:r>
              <a:rPr lang="en-US" dirty="0">
                <a:solidFill>
                  <a:schemeClr val="bg1"/>
                </a:solidFill>
              </a:rPr>
              <a:t> The customer’s always right… right? The ability to swallow one’s pride and accept blame or negative feedback is crucial. </a:t>
            </a:r>
            <a:r>
              <a:rPr lang="en-US" dirty="0" smtClean="0">
                <a:solidFill>
                  <a:schemeClr val="bg1"/>
                </a:solidFill>
              </a:rPr>
              <a:t>Q-T-I-P!</a:t>
            </a:r>
            <a:endParaRPr lang="en-US" dirty="0">
              <a:solidFill>
                <a:schemeClr val="bg1"/>
              </a:solidFill>
            </a:endParaRPr>
          </a:p>
        </p:txBody>
      </p:sp>
      <p:pic>
        <p:nvPicPr>
          <p:cNvPr id="4100" name="Picture 4"/>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rot="1586520">
            <a:off x="6162880" y="5205630"/>
            <a:ext cx="1864520" cy="158629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75577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anim calcmode="lin" valueType="num">
                                      <p:cBhvr>
                                        <p:cTn id="13" dur="1000" fill="hold"/>
                                        <p:tgtEl>
                                          <p:spTgt spid="4100"/>
                                        </p:tgtEl>
                                        <p:attrNameLst>
                                          <p:attrName>ppt_w</p:attrName>
                                        </p:attrNameLst>
                                      </p:cBhvr>
                                      <p:tavLst>
                                        <p:tav tm="0">
                                          <p:val>
                                            <p:fltVal val="0"/>
                                          </p:val>
                                        </p:tav>
                                        <p:tav tm="100000">
                                          <p:val>
                                            <p:strVal val="#ppt_w"/>
                                          </p:val>
                                        </p:tav>
                                      </p:tavLst>
                                    </p:anim>
                                    <p:anim calcmode="lin" valueType="num">
                                      <p:cBhvr>
                                        <p:cTn id="14" dur="1000" fill="hold"/>
                                        <p:tgtEl>
                                          <p:spTgt spid="4100"/>
                                        </p:tgtEl>
                                        <p:attrNameLst>
                                          <p:attrName>ppt_h</p:attrName>
                                        </p:attrNameLst>
                                      </p:cBhvr>
                                      <p:tavLst>
                                        <p:tav tm="0">
                                          <p:val>
                                            <p:fltVal val="0"/>
                                          </p:val>
                                        </p:tav>
                                        <p:tav tm="100000">
                                          <p:val>
                                            <p:strVal val="#ppt_h"/>
                                          </p:val>
                                        </p:tav>
                                      </p:tavLst>
                                    </p:anim>
                                    <p:anim calcmode="lin" valueType="num">
                                      <p:cBhvr>
                                        <p:cTn id="15" dur="1000" fill="hold"/>
                                        <p:tgtEl>
                                          <p:spTgt spid="4100"/>
                                        </p:tgtEl>
                                        <p:attrNameLst>
                                          <p:attrName>style.rotation</p:attrName>
                                        </p:attrNameLst>
                                      </p:cBhvr>
                                      <p:tavLst>
                                        <p:tav tm="0">
                                          <p:val>
                                            <p:fltVal val="90"/>
                                          </p:val>
                                        </p:tav>
                                        <p:tav tm="100000">
                                          <p:val>
                                            <p:fltVal val="0"/>
                                          </p:val>
                                        </p:tav>
                                      </p:tavLst>
                                    </p:anim>
                                    <p:animEffect transition="in" filter="fade">
                                      <p:cBhvr>
                                        <p:cTn id="16" dur="1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19" name="Rectangle 18"/>
          <p:cNvSpPr/>
          <p:nvPr/>
        </p:nvSpPr>
        <p:spPr>
          <a:xfrm>
            <a:off x="1127389" y="1295401"/>
            <a:ext cx="7016593" cy="50413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13 Customer </a:t>
            </a:r>
            <a:r>
              <a:rPr lang="en-US" sz="2400" b="1" dirty="0">
                <a:solidFill>
                  <a:schemeClr val="bg1"/>
                </a:solidFill>
              </a:rPr>
              <a:t>Service Skills that Every Employee </a:t>
            </a:r>
            <a:r>
              <a:rPr lang="en-US" sz="2400" b="1" dirty="0" smtClean="0">
                <a:solidFill>
                  <a:schemeClr val="bg1"/>
                </a:solidFill>
              </a:rPr>
              <a:t>Needs</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 xmlns:p14="http://schemas.microsoft.com/office/powerpoint/2010/main" val="238189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1000" fill="hold"/>
                                        <p:tgtEl>
                                          <p:spTgt spid="14"/>
                                        </p:tgtEl>
                                        <p:attrNameLst>
                                          <p:attrName>ppt_w</p:attrName>
                                        </p:attrNameLst>
                                      </p:cBhvr>
                                      <p:tavLst>
                                        <p:tav tm="0">
                                          <p:val>
                                            <p:fltVal val="0"/>
                                          </p:val>
                                        </p:tav>
                                        <p:tav tm="100000">
                                          <p:val>
                                            <p:strVal val="#ppt_w"/>
                                          </p:val>
                                        </p:tav>
                                      </p:tavLst>
                                    </p:anim>
                                    <p:anim calcmode="lin" valueType="num">
                                      <p:cBhvr>
                                        <p:cTn id="20" dur="1000" fill="hold"/>
                                        <p:tgtEl>
                                          <p:spTgt spid="14"/>
                                        </p:tgtEl>
                                        <p:attrNameLst>
                                          <p:attrName>ppt_h</p:attrName>
                                        </p:attrNameLst>
                                      </p:cBhvr>
                                      <p:tavLst>
                                        <p:tav tm="0">
                                          <p:val>
                                            <p:fltVal val="0"/>
                                          </p:val>
                                        </p:tav>
                                        <p:tav tm="100000">
                                          <p:val>
                                            <p:strVal val="#ppt_h"/>
                                          </p:val>
                                        </p:tav>
                                      </p:tavLst>
                                    </p:anim>
                                    <p:anim calcmode="lin" valueType="num">
                                      <p:cBhvr>
                                        <p:cTn id="21" dur="1000" fill="hold"/>
                                        <p:tgtEl>
                                          <p:spTgt spid="14"/>
                                        </p:tgtEl>
                                        <p:attrNameLst>
                                          <p:attrName>style.rotation</p:attrName>
                                        </p:attrNameLst>
                                      </p:cBhvr>
                                      <p:tavLst>
                                        <p:tav tm="0">
                                          <p:val>
                                            <p:fltVal val="90"/>
                                          </p:val>
                                        </p:tav>
                                        <p:tav tm="100000">
                                          <p:val>
                                            <p:fltVal val="0"/>
                                          </p:val>
                                        </p:tav>
                                      </p:tavLst>
                                    </p:anim>
                                    <p:animEffect transition="in" filter="fade">
                                      <p:cBhvr>
                                        <p:cTn id="22" dur="1000"/>
                                        <p:tgtEl>
                                          <p:spTgt spid="14"/>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1000" fill="hold"/>
                                        <p:tgtEl>
                                          <p:spTgt spid="15"/>
                                        </p:tgtEl>
                                        <p:attrNameLst>
                                          <p:attrName>ppt_w</p:attrName>
                                        </p:attrNameLst>
                                      </p:cBhvr>
                                      <p:tavLst>
                                        <p:tav tm="0">
                                          <p:val>
                                            <p:fltVal val="0"/>
                                          </p:val>
                                        </p:tav>
                                        <p:tav tm="100000">
                                          <p:val>
                                            <p:strVal val="#ppt_w"/>
                                          </p:val>
                                        </p:tav>
                                      </p:tavLst>
                                    </p:anim>
                                    <p:anim calcmode="lin" valueType="num">
                                      <p:cBhvr>
                                        <p:cTn id="32" dur="1000" fill="hold"/>
                                        <p:tgtEl>
                                          <p:spTgt spid="15"/>
                                        </p:tgtEl>
                                        <p:attrNameLst>
                                          <p:attrName>ppt_h</p:attrName>
                                        </p:attrNameLst>
                                      </p:cBhvr>
                                      <p:tavLst>
                                        <p:tav tm="0">
                                          <p:val>
                                            <p:fltVal val="0"/>
                                          </p:val>
                                        </p:tav>
                                        <p:tav tm="100000">
                                          <p:val>
                                            <p:strVal val="#ppt_h"/>
                                          </p:val>
                                        </p:tav>
                                      </p:tavLst>
                                    </p:anim>
                                    <p:anim calcmode="lin" valueType="num">
                                      <p:cBhvr>
                                        <p:cTn id="33" dur="1000" fill="hold"/>
                                        <p:tgtEl>
                                          <p:spTgt spid="15"/>
                                        </p:tgtEl>
                                        <p:attrNameLst>
                                          <p:attrName>style.rotation</p:attrName>
                                        </p:attrNameLst>
                                      </p:cBhvr>
                                      <p:tavLst>
                                        <p:tav tm="0">
                                          <p:val>
                                            <p:fltVal val="90"/>
                                          </p:val>
                                        </p:tav>
                                        <p:tav tm="100000">
                                          <p:val>
                                            <p:fltVal val="0"/>
                                          </p:val>
                                        </p:tav>
                                      </p:tavLst>
                                    </p:anim>
                                    <p:animEffect transition="in" filter="fade">
                                      <p:cBhvr>
                                        <p:cTn id="34" dur="1000"/>
                                        <p:tgtEl>
                                          <p:spTgt spid="15"/>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fltVal val="0"/>
                                          </p:val>
                                        </p:tav>
                                        <p:tav tm="100000">
                                          <p:val>
                                            <p:strVal val="#ppt_w"/>
                                          </p:val>
                                        </p:tav>
                                      </p:tavLst>
                                    </p:anim>
                                    <p:anim calcmode="lin" valueType="num">
                                      <p:cBhvr>
                                        <p:cTn id="38" dur="1000" fill="hold"/>
                                        <p:tgtEl>
                                          <p:spTgt spid="11"/>
                                        </p:tgtEl>
                                        <p:attrNameLst>
                                          <p:attrName>ppt_h</p:attrName>
                                        </p:attrNameLst>
                                      </p:cBhvr>
                                      <p:tavLst>
                                        <p:tav tm="0">
                                          <p:val>
                                            <p:fltVal val="0"/>
                                          </p:val>
                                        </p:tav>
                                        <p:tav tm="100000">
                                          <p:val>
                                            <p:strVal val="#ppt_h"/>
                                          </p:val>
                                        </p:tav>
                                      </p:tavLst>
                                    </p:anim>
                                    <p:anim calcmode="lin" valueType="num">
                                      <p:cBhvr>
                                        <p:cTn id="39" dur="1000" fill="hold"/>
                                        <p:tgtEl>
                                          <p:spTgt spid="11"/>
                                        </p:tgtEl>
                                        <p:attrNameLst>
                                          <p:attrName>style.rotation</p:attrName>
                                        </p:attrNameLst>
                                      </p:cBhvr>
                                      <p:tavLst>
                                        <p:tav tm="0">
                                          <p:val>
                                            <p:fltVal val="90"/>
                                          </p:val>
                                        </p:tav>
                                        <p:tav tm="100000">
                                          <p:val>
                                            <p:fltVal val="0"/>
                                          </p:val>
                                        </p:tav>
                                      </p:tavLst>
                                    </p:anim>
                                    <p:animEffect transition="in" filter="fade">
                                      <p:cBhvr>
                                        <p:cTn id="40" dur="1000"/>
                                        <p:tgtEl>
                                          <p:spTgt spid="11"/>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1000" fill="hold"/>
                                        <p:tgtEl>
                                          <p:spTgt spid="18"/>
                                        </p:tgtEl>
                                        <p:attrNameLst>
                                          <p:attrName>ppt_w</p:attrName>
                                        </p:attrNameLst>
                                      </p:cBhvr>
                                      <p:tavLst>
                                        <p:tav tm="0">
                                          <p:val>
                                            <p:fltVal val="0"/>
                                          </p:val>
                                        </p:tav>
                                        <p:tav tm="100000">
                                          <p:val>
                                            <p:strVal val="#ppt_w"/>
                                          </p:val>
                                        </p:tav>
                                      </p:tavLst>
                                    </p:anim>
                                    <p:anim calcmode="lin" valueType="num">
                                      <p:cBhvr>
                                        <p:cTn id="44" dur="1000" fill="hold"/>
                                        <p:tgtEl>
                                          <p:spTgt spid="18"/>
                                        </p:tgtEl>
                                        <p:attrNameLst>
                                          <p:attrName>ppt_h</p:attrName>
                                        </p:attrNameLst>
                                      </p:cBhvr>
                                      <p:tavLst>
                                        <p:tav tm="0">
                                          <p:val>
                                            <p:fltVal val="0"/>
                                          </p:val>
                                        </p:tav>
                                        <p:tav tm="100000">
                                          <p:val>
                                            <p:strVal val="#ppt_h"/>
                                          </p:val>
                                        </p:tav>
                                      </p:tavLst>
                                    </p:anim>
                                    <p:anim calcmode="lin" valueType="num">
                                      <p:cBhvr>
                                        <p:cTn id="45" dur="1000" fill="hold"/>
                                        <p:tgtEl>
                                          <p:spTgt spid="18"/>
                                        </p:tgtEl>
                                        <p:attrNameLst>
                                          <p:attrName>style.rotation</p:attrName>
                                        </p:attrNameLst>
                                      </p:cBhvr>
                                      <p:tavLst>
                                        <p:tav tm="0">
                                          <p:val>
                                            <p:fltVal val="90"/>
                                          </p:val>
                                        </p:tav>
                                        <p:tav tm="100000">
                                          <p:val>
                                            <p:fltVal val="0"/>
                                          </p:val>
                                        </p:tav>
                                      </p:tavLst>
                                    </p:anim>
                                    <p:animEffect transition="in" filter="fade">
                                      <p:cBhvr>
                                        <p:cTn id="46" dur="1000"/>
                                        <p:tgtEl>
                                          <p:spTgt spid="18"/>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90"/>
                                          </p:val>
                                        </p:tav>
                                        <p:tav tm="100000">
                                          <p:val>
                                            <p:fltVal val="0"/>
                                          </p:val>
                                        </p:tav>
                                      </p:tavLst>
                                    </p:anim>
                                    <p:animEffect transition="in" filter="fade">
                                      <p:cBhvr>
                                        <p:cTn id="52" dur="1000"/>
                                        <p:tgtEl>
                                          <p:spTgt spid="10"/>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1000" fill="hold"/>
                                        <p:tgtEl>
                                          <p:spTgt spid="16"/>
                                        </p:tgtEl>
                                        <p:attrNameLst>
                                          <p:attrName>ppt_w</p:attrName>
                                        </p:attrNameLst>
                                      </p:cBhvr>
                                      <p:tavLst>
                                        <p:tav tm="0">
                                          <p:val>
                                            <p:fltVal val="0"/>
                                          </p:val>
                                        </p:tav>
                                        <p:tav tm="100000">
                                          <p:val>
                                            <p:strVal val="#ppt_w"/>
                                          </p:val>
                                        </p:tav>
                                      </p:tavLst>
                                    </p:anim>
                                    <p:anim calcmode="lin" valueType="num">
                                      <p:cBhvr>
                                        <p:cTn id="62" dur="1000" fill="hold"/>
                                        <p:tgtEl>
                                          <p:spTgt spid="16"/>
                                        </p:tgtEl>
                                        <p:attrNameLst>
                                          <p:attrName>ppt_h</p:attrName>
                                        </p:attrNameLst>
                                      </p:cBhvr>
                                      <p:tavLst>
                                        <p:tav tm="0">
                                          <p:val>
                                            <p:fltVal val="0"/>
                                          </p:val>
                                        </p:tav>
                                        <p:tav tm="100000">
                                          <p:val>
                                            <p:strVal val="#ppt_h"/>
                                          </p:val>
                                        </p:tav>
                                      </p:tavLst>
                                    </p:anim>
                                    <p:anim calcmode="lin" valueType="num">
                                      <p:cBhvr>
                                        <p:cTn id="63" dur="1000" fill="hold"/>
                                        <p:tgtEl>
                                          <p:spTgt spid="16"/>
                                        </p:tgtEl>
                                        <p:attrNameLst>
                                          <p:attrName>style.rotation</p:attrName>
                                        </p:attrNameLst>
                                      </p:cBhvr>
                                      <p:tavLst>
                                        <p:tav tm="0">
                                          <p:val>
                                            <p:fltVal val="90"/>
                                          </p:val>
                                        </p:tav>
                                        <p:tav tm="100000">
                                          <p:val>
                                            <p:fltVal val="0"/>
                                          </p:val>
                                        </p:tav>
                                      </p:tavLst>
                                    </p:anim>
                                    <p:animEffect transition="in" filter="fade">
                                      <p:cBhvr>
                                        <p:cTn id="64" dur="1000"/>
                                        <p:tgtEl>
                                          <p:spTgt spid="16"/>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8"/>
                                        </p:tgtEl>
                                        <p:attrNameLst>
                                          <p:attrName>style.visibility</p:attrName>
                                        </p:attrNameLst>
                                      </p:cBhvr>
                                      <p:to>
                                        <p:strVal val="visible"/>
                                      </p:to>
                                    </p:set>
                                    <p:anim calcmode="lin" valueType="num">
                                      <p:cBhvr>
                                        <p:cTn id="67" dur="1000" fill="hold"/>
                                        <p:tgtEl>
                                          <p:spTgt spid="8"/>
                                        </p:tgtEl>
                                        <p:attrNameLst>
                                          <p:attrName>ppt_w</p:attrName>
                                        </p:attrNameLst>
                                      </p:cBhvr>
                                      <p:tavLst>
                                        <p:tav tm="0">
                                          <p:val>
                                            <p:fltVal val="0"/>
                                          </p:val>
                                        </p:tav>
                                        <p:tav tm="100000">
                                          <p:val>
                                            <p:strVal val="#ppt_w"/>
                                          </p:val>
                                        </p:tav>
                                      </p:tavLst>
                                    </p:anim>
                                    <p:anim calcmode="lin" valueType="num">
                                      <p:cBhvr>
                                        <p:cTn id="68" dur="1000" fill="hold"/>
                                        <p:tgtEl>
                                          <p:spTgt spid="8"/>
                                        </p:tgtEl>
                                        <p:attrNameLst>
                                          <p:attrName>ppt_h</p:attrName>
                                        </p:attrNameLst>
                                      </p:cBhvr>
                                      <p:tavLst>
                                        <p:tav tm="0">
                                          <p:val>
                                            <p:fltVal val="0"/>
                                          </p:val>
                                        </p:tav>
                                        <p:tav tm="100000">
                                          <p:val>
                                            <p:strVal val="#ppt_h"/>
                                          </p:val>
                                        </p:tav>
                                      </p:tavLst>
                                    </p:anim>
                                    <p:anim calcmode="lin" valueType="num">
                                      <p:cBhvr>
                                        <p:cTn id="69" dur="1000" fill="hold"/>
                                        <p:tgtEl>
                                          <p:spTgt spid="8"/>
                                        </p:tgtEl>
                                        <p:attrNameLst>
                                          <p:attrName>style.rotation</p:attrName>
                                        </p:attrNameLst>
                                      </p:cBhvr>
                                      <p:tavLst>
                                        <p:tav tm="0">
                                          <p:val>
                                            <p:fltVal val="90"/>
                                          </p:val>
                                        </p:tav>
                                        <p:tav tm="100000">
                                          <p:val>
                                            <p:fltVal val="0"/>
                                          </p:val>
                                        </p:tav>
                                      </p:tavLst>
                                    </p:anim>
                                    <p:animEffect transition="in" filter="fade">
                                      <p:cBhvr>
                                        <p:cTn id="70" dur="1000"/>
                                        <p:tgtEl>
                                          <p:spTgt spid="8"/>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p:cTn id="73" dur="1000" fill="hold"/>
                                        <p:tgtEl>
                                          <p:spTgt spid="17"/>
                                        </p:tgtEl>
                                        <p:attrNameLst>
                                          <p:attrName>ppt_w</p:attrName>
                                        </p:attrNameLst>
                                      </p:cBhvr>
                                      <p:tavLst>
                                        <p:tav tm="0">
                                          <p:val>
                                            <p:fltVal val="0"/>
                                          </p:val>
                                        </p:tav>
                                        <p:tav tm="100000">
                                          <p:val>
                                            <p:strVal val="#ppt_w"/>
                                          </p:val>
                                        </p:tav>
                                      </p:tavLst>
                                    </p:anim>
                                    <p:anim calcmode="lin" valueType="num">
                                      <p:cBhvr>
                                        <p:cTn id="74" dur="1000" fill="hold"/>
                                        <p:tgtEl>
                                          <p:spTgt spid="17"/>
                                        </p:tgtEl>
                                        <p:attrNameLst>
                                          <p:attrName>ppt_h</p:attrName>
                                        </p:attrNameLst>
                                      </p:cBhvr>
                                      <p:tavLst>
                                        <p:tav tm="0">
                                          <p:val>
                                            <p:fltVal val="0"/>
                                          </p:val>
                                        </p:tav>
                                        <p:tav tm="100000">
                                          <p:val>
                                            <p:strVal val="#ppt_h"/>
                                          </p:val>
                                        </p:tav>
                                      </p:tavLst>
                                    </p:anim>
                                    <p:anim calcmode="lin" valueType="num">
                                      <p:cBhvr>
                                        <p:cTn id="75" dur="1000" fill="hold"/>
                                        <p:tgtEl>
                                          <p:spTgt spid="17"/>
                                        </p:tgtEl>
                                        <p:attrNameLst>
                                          <p:attrName>style.rotation</p:attrName>
                                        </p:attrNameLst>
                                      </p:cBhvr>
                                      <p:tavLst>
                                        <p:tav tm="0">
                                          <p:val>
                                            <p:fltVal val="90"/>
                                          </p:val>
                                        </p:tav>
                                        <p:tav tm="100000">
                                          <p:val>
                                            <p:fltVal val="0"/>
                                          </p:val>
                                        </p:tav>
                                      </p:tavLst>
                                    </p:anim>
                                    <p:animEffect transition="in" filter="fade">
                                      <p:cBhvr>
                                        <p:cTn id="76" dur="1000"/>
                                        <p:tgtEl>
                                          <p:spTgt spid="17"/>
                                        </p:tgtEl>
                                      </p:cBhvr>
                                    </p:animEffect>
                                  </p:childTnLst>
                                </p:cTn>
                              </p:par>
                              <p:par>
                                <p:cTn id="77" presetID="31" presetClass="entr" presetSubtype="0" fill="hold" grpId="0" nodeType="withEffect">
                                  <p:stCondLst>
                                    <p:cond delay="0"/>
                                  </p:stCondLst>
                                  <p:childTnLst>
                                    <p:set>
                                      <p:cBhvr>
                                        <p:cTn id="78" dur="1" fill="hold">
                                          <p:stCondLst>
                                            <p:cond delay="0"/>
                                          </p:stCondLst>
                                        </p:cTn>
                                        <p:tgtEl>
                                          <p:spTgt spid="4"/>
                                        </p:tgtEl>
                                        <p:attrNameLst>
                                          <p:attrName>style.visibility</p:attrName>
                                        </p:attrNameLst>
                                      </p:cBhvr>
                                      <p:to>
                                        <p:strVal val="visible"/>
                                      </p:to>
                                    </p:set>
                                    <p:anim calcmode="lin" valueType="num">
                                      <p:cBhvr>
                                        <p:cTn id="79" dur="1000" fill="hold"/>
                                        <p:tgtEl>
                                          <p:spTgt spid="4"/>
                                        </p:tgtEl>
                                        <p:attrNameLst>
                                          <p:attrName>ppt_w</p:attrName>
                                        </p:attrNameLst>
                                      </p:cBhvr>
                                      <p:tavLst>
                                        <p:tav tm="0">
                                          <p:val>
                                            <p:fltVal val="0"/>
                                          </p:val>
                                        </p:tav>
                                        <p:tav tm="100000">
                                          <p:val>
                                            <p:strVal val="#ppt_w"/>
                                          </p:val>
                                        </p:tav>
                                      </p:tavLst>
                                    </p:anim>
                                    <p:anim calcmode="lin" valueType="num">
                                      <p:cBhvr>
                                        <p:cTn id="80" dur="1000" fill="hold"/>
                                        <p:tgtEl>
                                          <p:spTgt spid="4"/>
                                        </p:tgtEl>
                                        <p:attrNameLst>
                                          <p:attrName>ppt_h</p:attrName>
                                        </p:attrNameLst>
                                      </p:cBhvr>
                                      <p:tavLst>
                                        <p:tav tm="0">
                                          <p:val>
                                            <p:fltVal val="0"/>
                                          </p:val>
                                        </p:tav>
                                        <p:tav tm="100000">
                                          <p:val>
                                            <p:strVal val="#ppt_h"/>
                                          </p:val>
                                        </p:tav>
                                      </p:tavLst>
                                    </p:anim>
                                    <p:anim calcmode="lin" valueType="num">
                                      <p:cBhvr>
                                        <p:cTn id="81" dur="1000" fill="hold"/>
                                        <p:tgtEl>
                                          <p:spTgt spid="4"/>
                                        </p:tgtEl>
                                        <p:attrNameLst>
                                          <p:attrName>style.rotation</p:attrName>
                                        </p:attrNameLst>
                                      </p:cBhvr>
                                      <p:tavLst>
                                        <p:tav tm="0">
                                          <p:val>
                                            <p:fltVal val="90"/>
                                          </p:val>
                                        </p:tav>
                                        <p:tav tm="100000">
                                          <p:val>
                                            <p:fltVal val="0"/>
                                          </p:val>
                                        </p:tav>
                                      </p:tavLst>
                                    </p:anim>
                                    <p:animEffect transition="in" filter="fade">
                                      <p:cBhvr>
                                        <p:cTn id="8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1. Patience</a:t>
            </a:r>
            <a:endParaRPr lang="en-US" sz="2400" b="1" dirty="0">
              <a:solidFill>
                <a:schemeClr val="bg1"/>
              </a:solidFill>
            </a:endParaRPr>
          </a:p>
        </p:txBody>
      </p:sp>
      <p:sp>
        <p:nvSpPr>
          <p:cNvPr id="3" name="Content Placeholder 2"/>
          <p:cNvSpPr>
            <a:spLocks noGrp="1"/>
          </p:cNvSpPr>
          <p:nvPr>
            <p:ph idx="1"/>
          </p:nvPr>
        </p:nvSpPr>
        <p:spPr>
          <a:xfrm>
            <a:off x="1000025" y="2188361"/>
            <a:ext cx="7125112" cy="4051437"/>
          </a:xfrm>
          <a:ln/>
        </p:spPr>
        <p:style>
          <a:lnRef idx="2">
            <a:schemeClr val="accent1"/>
          </a:lnRef>
          <a:fillRef idx="1">
            <a:schemeClr val="lt1"/>
          </a:fillRef>
          <a:effectRef idx="0">
            <a:schemeClr val="accent1"/>
          </a:effectRef>
          <a:fontRef idx="minor">
            <a:schemeClr val="dk1"/>
          </a:fontRef>
        </p:style>
        <p:txBody>
          <a:bodyPr/>
          <a:lstStyle/>
          <a:p>
            <a:endParaRPr lang="en-US"/>
          </a:p>
        </p:txBody>
      </p:sp>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6" name="TextBox 5"/>
          <p:cNvSpPr txBox="1"/>
          <p:nvPr/>
        </p:nvSpPr>
        <p:spPr>
          <a:xfrm>
            <a:off x="3921760"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3533" y="3258172"/>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9" name="TextBox 18"/>
          <p:cNvSpPr txBox="1"/>
          <p:nvPr/>
        </p:nvSpPr>
        <p:spPr>
          <a:xfrm>
            <a:off x="296507" y="3494083"/>
            <a:ext cx="8743118" cy="2585323"/>
          </a:xfrm>
          <a:prstGeom prst="rect">
            <a:avLst/>
          </a:prstGeom>
          <a:solidFill>
            <a:schemeClr val="tx1"/>
          </a:solidFill>
          <a:effectLst>
            <a:glow rad="139700">
              <a:schemeClr val="accent1">
                <a:satMod val="175000"/>
                <a:alpha val="40000"/>
              </a:schemeClr>
            </a:glow>
          </a:effectLst>
        </p:spPr>
        <p:txBody>
          <a:bodyPr wrap="square" rtlCol="0">
            <a:spAutoFit/>
          </a:bodyPr>
          <a:lstStyle/>
          <a:p>
            <a:r>
              <a:rPr lang="en-US" dirty="0">
                <a:solidFill>
                  <a:schemeClr val="bg1"/>
                </a:solidFill>
              </a:rPr>
              <a:t>Not only is patience important to customers, who often reach out </a:t>
            </a:r>
            <a:r>
              <a:rPr lang="en-US" dirty="0" smtClean="0">
                <a:solidFill>
                  <a:schemeClr val="bg1"/>
                </a:solidFill>
              </a:rPr>
              <a:t>when </a:t>
            </a:r>
            <a:r>
              <a:rPr lang="en-US" dirty="0">
                <a:solidFill>
                  <a:schemeClr val="bg1"/>
                </a:solidFill>
              </a:rPr>
              <a:t>they are confused and frustrated, but it's also important to the </a:t>
            </a:r>
            <a:r>
              <a:rPr lang="en-US" dirty="0" smtClean="0">
                <a:solidFill>
                  <a:schemeClr val="bg1"/>
                </a:solidFill>
              </a:rPr>
              <a:t>organization at large. Time </a:t>
            </a:r>
            <a:r>
              <a:rPr lang="en-US" dirty="0">
                <a:solidFill>
                  <a:schemeClr val="bg1"/>
                </a:solidFill>
              </a:rPr>
              <a:t>spent with </a:t>
            </a:r>
            <a:r>
              <a:rPr lang="en-US" dirty="0" smtClean="0">
                <a:solidFill>
                  <a:schemeClr val="bg1"/>
                </a:solidFill>
              </a:rPr>
              <a:t>a </a:t>
            </a:r>
            <a:r>
              <a:rPr lang="en-US" dirty="0">
                <a:solidFill>
                  <a:schemeClr val="bg1"/>
                </a:solidFill>
              </a:rPr>
              <a:t>customer </a:t>
            </a:r>
            <a:r>
              <a:rPr lang="en-US" dirty="0" smtClean="0">
                <a:solidFill>
                  <a:schemeClr val="bg1"/>
                </a:solidFill>
              </a:rPr>
              <a:t>is </a:t>
            </a:r>
            <a:r>
              <a:rPr lang="en-US" dirty="0">
                <a:solidFill>
                  <a:schemeClr val="bg1"/>
                </a:solidFill>
              </a:rPr>
              <a:t>used to better understand their problems and </a:t>
            </a:r>
            <a:r>
              <a:rPr lang="en-US" dirty="0" smtClean="0">
                <a:solidFill>
                  <a:schemeClr val="bg1"/>
                </a:solidFill>
              </a:rPr>
              <a:t>needs.</a:t>
            </a:r>
          </a:p>
          <a:p>
            <a:endParaRPr lang="en-US" dirty="0">
              <a:solidFill>
                <a:schemeClr val="bg1"/>
              </a:solidFill>
            </a:endParaRPr>
          </a:p>
          <a:p>
            <a:r>
              <a:rPr lang="en-US" dirty="0">
                <a:solidFill>
                  <a:schemeClr val="bg1"/>
                </a:solidFill>
              </a:rPr>
              <a:t>If you deal with customers on a daily basis, be sure to stay patient when they come to you stumped and frustrated, but also be sure to take the time to truly figure out what they want — they'd rather get competent service than be rushed out the door</a:t>
            </a:r>
            <a:r>
              <a:rPr lang="en-US" dirty="0" smtClean="0">
                <a:solidFill>
                  <a:schemeClr val="bg1"/>
                </a:solidFill>
              </a:rPr>
              <a:t>!</a:t>
            </a:r>
            <a:endParaRPr lang="en-US" dirty="0">
              <a:solidFill>
                <a:schemeClr val="bg1"/>
              </a:solidFill>
            </a:endParaRPr>
          </a:p>
        </p:txBody>
      </p:sp>
    </p:spTree>
    <p:extLst>
      <p:ext uri="{BB962C8B-B14F-4D97-AF65-F5344CB8AC3E}">
        <p14:creationId xmlns="" xmlns:p14="http://schemas.microsoft.com/office/powerpoint/2010/main" val="121035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7209" y="343527"/>
            <a:ext cx="7125113" cy="924475"/>
          </a:xfrm>
        </p:spPr>
        <p:txBody>
          <a:bodyPr/>
          <a:lstStyle/>
          <a:p>
            <a:pPr algn="ctr"/>
            <a:r>
              <a:rPr lang="en-US" sz="2400" b="1" dirty="0">
                <a:solidFill>
                  <a:schemeClr val="bg1"/>
                </a:solidFill>
              </a:rPr>
              <a:t>2. Attentiveness</a:t>
            </a:r>
          </a:p>
        </p:txBody>
      </p:sp>
      <p:sp>
        <p:nvSpPr>
          <p:cNvPr id="3" name="Content Placeholder 2"/>
          <p:cNvSpPr>
            <a:spLocks noGrp="1"/>
          </p:cNvSpPr>
          <p:nvPr>
            <p:ph idx="1"/>
          </p:nvPr>
        </p:nvSpPr>
        <p:spPr>
          <a:xfrm>
            <a:off x="1000025" y="2188361"/>
            <a:ext cx="7125112" cy="4051437"/>
          </a:xfrm>
          <a:ln/>
        </p:spPr>
        <p:style>
          <a:lnRef idx="2">
            <a:schemeClr val="accent1"/>
          </a:lnRef>
          <a:fillRef idx="1">
            <a:schemeClr val="lt1"/>
          </a:fillRef>
          <a:effectRef idx="0">
            <a:schemeClr val="accent1"/>
          </a:effectRef>
          <a:fontRef idx="minor">
            <a:schemeClr val="dk1"/>
          </a:fontRef>
        </p:style>
        <p:txBody>
          <a:bodyPr/>
          <a:lstStyle/>
          <a:p>
            <a:endParaRPr lang="en-US"/>
          </a:p>
        </p:txBody>
      </p:sp>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6" name="TextBox 5"/>
          <p:cNvSpPr txBox="1"/>
          <p:nvPr/>
        </p:nvSpPr>
        <p:spPr>
          <a:xfrm>
            <a:off x="3921760"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3533" y="3258172"/>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9" name="TextBox 18"/>
          <p:cNvSpPr txBox="1"/>
          <p:nvPr/>
        </p:nvSpPr>
        <p:spPr>
          <a:xfrm>
            <a:off x="629466" y="3586259"/>
            <a:ext cx="7904934" cy="1754326"/>
          </a:xfrm>
          <a:prstGeom prst="rect">
            <a:avLst/>
          </a:prstGeom>
          <a:effectLst>
            <a:glow rad="139700">
              <a:schemeClr val="accent1">
                <a:satMod val="175000"/>
                <a:alpha val="40000"/>
              </a:schemeClr>
            </a:glow>
          </a:effectLst>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dirty="0">
                <a:solidFill>
                  <a:schemeClr val="bg1"/>
                </a:solidFill>
              </a:rPr>
              <a:t>Not only is it important to pay attention to individual customer interactions (watching the language/terms that they use to describe their problems), but it's also important to be mindful and attentive to the feedback that you receive </a:t>
            </a:r>
            <a:r>
              <a:rPr lang="en-US" i="1" dirty="0">
                <a:solidFill>
                  <a:schemeClr val="bg1"/>
                </a:solidFill>
              </a:rPr>
              <a:t>at large</a:t>
            </a:r>
            <a:r>
              <a:rPr lang="en-US" dirty="0" smtClean="0">
                <a:solidFill>
                  <a:schemeClr val="bg1"/>
                </a:solidFill>
              </a:rPr>
              <a:t>.</a:t>
            </a:r>
          </a:p>
          <a:p>
            <a:endParaRPr lang="en-US" dirty="0">
              <a:solidFill>
                <a:schemeClr val="bg1"/>
              </a:solidFill>
            </a:endParaRPr>
          </a:p>
          <a:p>
            <a:r>
              <a:rPr lang="en-US" i="1" dirty="0"/>
              <a:t>What are your customers telling you without saying it? </a:t>
            </a:r>
          </a:p>
        </p:txBody>
      </p:sp>
    </p:spTree>
    <p:extLst>
      <p:ext uri="{BB962C8B-B14F-4D97-AF65-F5344CB8AC3E}">
        <p14:creationId xmlns="" xmlns:p14="http://schemas.microsoft.com/office/powerpoint/2010/main" val="74136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3. Clear Communication</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p:cNvSpPr txBox="1"/>
          <p:nvPr/>
        </p:nvSpPr>
        <p:spPr>
          <a:xfrm>
            <a:off x="246380" y="2739395"/>
            <a:ext cx="8592820" cy="2585323"/>
          </a:xfrm>
          <a:prstGeom prst="rect">
            <a:avLst/>
          </a:prstGeom>
          <a:effectLst>
            <a:glow rad="1397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a:solidFill>
                  <a:schemeClr val="bg1"/>
                </a:solidFill>
              </a:rPr>
              <a:t>Make sure you're getting to the problem at </a:t>
            </a:r>
            <a:r>
              <a:rPr lang="en-US" dirty="0" smtClean="0">
                <a:solidFill>
                  <a:schemeClr val="bg1"/>
                </a:solidFill>
              </a:rPr>
              <a:t>hand; </a:t>
            </a:r>
            <a:r>
              <a:rPr lang="en-US" dirty="0">
                <a:solidFill>
                  <a:schemeClr val="bg1"/>
                </a:solidFill>
              </a:rPr>
              <a:t>customers don't need your life story or to hear about how your day is going</a:t>
            </a:r>
            <a:r>
              <a:rPr lang="en-US" dirty="0" smtClean="0">
                <a:solidFill>
                  <a:schemeClr val="bg1"/>
                </a:solidFill>
              </a:rPr>
              <a:t>.</a:t>
            </a:r>
          </a:p>
          <a:p>
            <a:endParaRPr lang="en-US" dirty="0">
              <a:solidFill>
                <a:schemeClr val="bg1"/>
              </a:solidFill>
            </a:endParaRPr>
          </a:p>
          <a:p>
            <a:r>
              <a:rPr lang="en-US" dirty="0">
                <a:solidFill>
                  <a:schemeClr val="bg1"/>
                </a:solidFill>
              </a:rPr>
              <a:t>More importantly, you need to be cautious about how some of your communication habits translate to customers, and it's best to err on the side of caution whenever you find yourself questioning a situation</a:t>
            </a:r>
            <a:r>
              <a:rPr lang="en-US" dirty="0" smtClean="0">
                <a:solidFill>
                  <a:schemeClr val="bg1"/>
                </a:solidFill>
              </a:rPr>
              <a:t>. </a:t>
            </a:r>
          </a:p>
          <a:p>
            <a:endParaRPr lang="en-US" dirty="0" smtClean="0"/>
          </a:p>
          <a:p>
            <a:r>
              <a:rPr lang="en-US" dirty="0" smtClean="0"/>
              <a:t>When </a:t>
            </a:r>
            <a:r>
              <a:rPr lang="en-US" dirty="0"/>
              <a:t>it comes to important points that you need to </a:t>
            </a:r>
            <a:r>
              <a:rPr lang="en-US" dirty="0" smtClean="0"/>
              <a:t>customers, </a:t>
            </a:r>
            <a:r>
              <a:rPr lang="en-US" dirty="0"/>
              <a:t>keep it simple and leave nothing to doubt</a:t>
            </a:r>
            <a:r>
              <a:rPr lang="en-US" dirty="0" smtClean="0"/>
              <a:t>.</a:t>
            </a:r>
            <a:endParaRPr lang="en-US" dirty="0"/>
          </a:p>
        </p:txBody>
      </p:sp>
    </p:spTree>
    <p:extLst>
      <p:ext uri="{BB962C8B-B14F-4D97-AF65-F5344CB8AC3E}">
        <p14:creationId xmlns="" xmlns:p14="http://schemas.microsoft.com/office/powerpoint/2010/main" val="3415419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4. Knowledge of the Product/Service</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p:cNvSpPr txBox="1"/>
          <p:nvPr/>
        </p:nvSpPr>
        <p:spPr>
          <a:xfrm>
            <a:off x="381000" y="4548752"/>
            <a:ext cx="8531909" cy="2031325"/>
          </a:xfrm>
          <a:prstGeom prst="rect">
            <a:avLst/>
          </a:prstGeom>
          <a:effectLst>
            <a:glow rad="1397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a:solidFill>
                  <a:schemeClr val="bg1"/>
                </a:solidFill>
              </a:rPr>
              <a:t>The best forward-facing employees in your </a:t>
            </a:r>
            <a:r>
              <a:rPr lang="en-US" dirty="0" smtClean="0">
                <a:solidFill>
                  <a:schemeClr val="bg1"/>
                </a:solidFill>
              </a:rPr>
              <a:t>hospital </a:t>
            </a:r>
            <a:r>
              <a:rPr lang="en-US" dirty="0">
                <a:solidFill>
                  <a:schemeClr val="bg1"/>
                </a:solidFill>
              </a:rPr>
              <a:t>will work on having </a:t>
            </a:r>
            <a:r>
              <a:rPr lang="en-US" b="1" dirty="0" smtClean="0">
                <a:solidFill>
                  <a:schemeClr val="bg1"/>
                </a:solidFill>
              </a:rPr>
              <a:t>good</a:t>
            </a:r>
            <a:r>
              <a:rPr lang="en-US" dirty="0" smtClean="0">
                <a:solidFill>
                  <a:schemeClr val="bg1"/>
                </a:solidFill>
              </a:rPr>
              <a:t> </a:t>
            </a:r>
            <a:r>
              <a:rPr lang="en-US" dirty="0">
                <a:solidFill>
                  <a:schemeClr val="bg1"/>
                </a:solidFill>
              </a:rPr>
              <a:t>knowledge </a:t>
            </a:r>
            <a:r>
              <a:rPr lang="en-US" dirty="0" smtClean="0">
                <a:solidFill>
                  <a:schemeClr val="bg1"/>
                </a:solidFill>
              </a:rPr>
              <a:t>of the services available. It's </a:t>
            </a:r>
            <a:r>
              <a:rPr lang="en-US" dirty="0">
                <a:solidFill>
                  <a:schemeClr val="bg1"/>
                </a:solidFill>
              </a:rPr>
              <a:t>not that every single </a:t>
            </a:r>
            <a:r>
              <a:rPr lang="en-US" dirty="0" smtClean="0">
                <a:solidFill>
                  <a:schemeClr val="bg1"/>
                </a:solidFill>
              </a:rPr>
              <a:t>team/department will be </a:t>
            </a:r>
            <a:r>
              <a:rPr lang="en-US" dirty="0">
                <a:solidFill>
                  <a:schemeClr val="bg1"/>
                </a:solidFill>
              </a:rPr>
              <a:t>able to </a:t>
            </a:r>
            <a:r>
              <a:rPr lang="en-US" dirty="0" smtClean="0">
                <a:solidFill>
                  <a:schemeClr val="bg1"/>
                </a:solidFill>
              </a:rPr>
              <a:t>do every job, </a:t>
            </a:r>
            <a:r>
              <a:rPr lang="en-US" dirty="0">
                <a:solidFill>
                  <a:schemeClr val="bg1"/>
                </a:solidFill>
              </a:rPr>
              <a:t>but rather they should know the ins and outs </a:t>
            </a:r>
            <a:r>
              <a:rPr lang="en-US" dirty="0" smtClean="0">
                <a:solidFill>
                  <a:schemeClr val="bg1"/>
                </a:solidFill>
              </a:rPr>
              <a:t>of who to, and how to, direct customer concerns. </a:t>
            </a:r>
          </a:p>
          <a:p>
            <a:endParaRPr lang="en-US" dirty="0">
              <a:solidFill>
                <a:schemeClr val="bg1"/>
              </a:solidFill>
            </a:endParaRPr>
          </a:p>
          <a:p>
            <a:r>
              <a:rPr lang="en-US" dirty="0">
                <a:solidFill>
                  <a:schemeClr val="bg1"/>
                </a:solidFill>
              </a:rPr>
              <a:t>Without knowing </a:t>
            </a:r>
            <a:r>
              <a:rPr lang="en-US" dirty="0" smtClean="0">
                <a:solidFill>
                  <a:schemeClr val="bg1"/>
                </a:solidFill>
              </a:rPr>
              <a:t>who/where your resources are from </a:t>
            </a:r>
            <a:r>
              <a:rPr lang="en-US" dirty="0">
                <a:solidFill>
                  <a:schemeClr val="bg1"/>
                </a:solidFill>
              </a:rPr>
              <a:t>front-to-back, you won't know how to help customers when they </a:t>
            </a:r>
            <a:r>
              <a:rPr lang="en-US" dirty="0" smtClean="0">
                <a:solidFill>
                  <a:schemeClr val="bg1"/>
                </a:solidFill>
              </a:rPr>
              <a:t>come with </a:t>
            </a:r>
            <a:r>
              <a:rPr lang="en-US" dirty="0">
                <a:solidFill>
                  <a:schemeClr val="bg1"/>
                </a:solidFill>
              </a:rPr>
              <a:t>problems</a:t>
            </a:r>
            <a:r>
              <a:rPr lang="en-US" dirty="0" smtClean="0">
                <a:solidFill>
                  <a:schemeClr val="bg1"/>
                </a:solidFill>
              </a:rPr>
              <a:t>.</a:t>
            </a:r>
            <a:endParaRPr lang="en-US" dirty="0">
              <a:solidFill>
                <a:schemeClr val="bg1"/>
              </a:solidFill>
            </a:endParaRPr>
          </a:p>
        </p:txBody>
      </p:sp>
    </p:spTree>
    <p:extLst>
      <p:ext uri="{BB962C8B-B14F-4D97-AF65-F5344CB8AC3E}">
        <p14:creationId xmlns="" xmlns:p14="http://schemas.microsoft.com/office/powerpoint/2010/main" val="2432472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5. Positive Language</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p:cNvSpPr txBox="1"/>
          <p:nvPr/>
        </p:nvSpPr>
        <p:spPr>
          <a:xfrm>
            <a:off x="609600" y="1295400"/>
            <a:ext cx="8001000" cy="2862322"/>
          </a:xfrm>
          <a:prstGeom prst="rect">
            <a:avLst/>
          </a:prstGeom>
          <a:effectLst>
            <a:glow rad="1397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a:solidFill>
                  <a:schemeClr val="bg1"/>
                </a:solidFill>
              </a:rPr>
              <a:t>Sounds like fluffy nonsense, but your ability to make minor changes in your conversational patterns can truly go a long </a:t>
            </a:r>
            <a:r>
              <a:rPr lang="en-US" dirty="0" smtClean="0">
                <a:solidFill>
                  <a:schemeClr val="bg1"/>
                </a:solidFill>
              </a:rPr>
              <a:t>way in creating happy customers. </a:t>
            </a:r>
          </a:p>
          <a:p>
            <a:endParaRPr lang="en-US" dirty="0">
              <a:solidFill>
                <a:schemeClr val="bg1"/>
              </a:solidFill>
            </a:endParaRPr>
          </a:p>
          <a:p>
            <a:r>
              <a:rPr lang="en-US" dirty="0">
                <a:solidFill>
                  <a:schemeClr val="bg1"/>
                </a:solidFill>
              </a:rPr>
              <a:t>Language is a very important part of persuasion, and people (especially customers) create perceptions about you and your company based off of the language that you use.</a:t>
            </a:r>
          </a:p>
          <a:p>
            <a:endParaRPr lang="en-US" dirty="0" smtClean="0">
              <a:solidFill>
                <a:schemeClr val="bg1"/>
              </a:solidFill>
            </a:endParaRPr>
          </a:p>
          <a:p>
            <a:r>
              <a:rPr lang="en-US" dirty="0"/>
              <a:t>Small changes that utilize "positive language" can greatly affect how the customer </a:t>
            </a:r>
            <a:r>
              <a:rPr lang="en-US" i="1" dirty="0"/>
              <a:t>hears</a:t>
            </a:r>
            <a:r>
              <a:rPr lang="en-US" dirty="0"/>
              <a:t> your response</a:t>
            </a:r>
            <a:r>
              <a:rPr lang="en-US" dirty="0" smtClean="0"/>
              <a:t>...</a:t>
            </a:r>
            <a:endParaRPr lang="en-US" dirty="0"/>
          </a:p>
        </p:txBody>
      </p:sp>
    </p:spTree>
    <p:extLst>
      <p:ext uri="{BB962C8B-B14F-4D97-AF65-F5344CB8AC3E}">
        <p14:creationId xmlns="" xmlns:p14="http://schemas.microsoft.com/office/powerpoint/2010/main" val="294029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6. Acting</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p:cNvSpPr txBox="1"/>
          <p:nvPr/>
        </p:nvSpPr>
        <p:spPr>
          <a:xfrm>
            <a:off x="263376" y="3549865"/>
            <a:ext cx="8499623" cy="3139321"/>
          </a:xfrm>
          <a:prstGeom prst="rect">
            <a:avLst/>
          </a:prstGeom>
          <a:effectLst>
            <a:glow rad="1397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a:solidFill>
                  <a:schemeClr val="bg1"/>
                </a:solidFill>
              </a:rPr>
              <a:t>Sometimes you're going to come across people that you'll </a:t>
            </a:r>
            <a:r>
              <a:rPr lang="en-US" b="1" dirty="0">
                <a:solidFill>
                  <a:schemeClr val="bg1"/>
                </a:solidFill>
              </a:rPr>
              <a:t>never</a:t>
            </a:r>
            <a:r>
              <a:rPr lang="en-US" dirty="0">
                <a:solidFill>
                  <a:schemeClr val="bg1"/>
                </a:solidFill>
              </a:rPr>
              <a:t> be able to make happy</a:t>
            </a:r>
            <a:r>
              <a:rPr lang="en-US" dirty="0" smtClean="0">
                <a:solidFill>
                  <a:schemeClr val="bg1"/>
                </a:solidFill>
              </a:rPr>
              <a:t>.</a:t>
            </a:r>
          </a:p>
          <a:p>
            <a:endParaRPr lang="en-US" dirty="0">
              <a:solidFill>
                <a:schemeClr val="bg1"/>
              </a:solidFill>
            </a:endParaRPr>
          </a:p>
          <a:p>
            <a:r>
              <a:rPr lang="en-US" dirty="0">
                <a:solidFill>
                  <a:schemeClr val="bg1"/>
                </a:solidFill>
              </a:rPr>
              <a:t>Situations outside of your control (they had a terrible day, or they are just a natural-born complainer) will sometimes creep into your usual support routine, and you'll be greeted with those "barnacle" customers that seem to want nothing else but to pull you down</a:t>
            </a:r>
            <a:r>
              <a:rPr lang="en-US" dirty="0" smtClean="0">
                <a:solidFill>
                  <a:schemeClr val="bg1"/>
                </a:solidFill>
              </a:rPr>
              <a:t>.</a:t>
            </a:r>
          </a:p>
          <a:p>
            <a:endParaRPr lang="en-US" dirty="0">
              <a:solidFill>
                <a:schemeClr val="bg1"/>
              </a:solidFill>
            </a:endParaRPr>
          </a:p>
          <a:p>
            <a:r>
              <a:rPr lang="en-US" dirty="0">
                <a:solidFill>
                  <a:schemeClr val="bg1"/>
                </a:solidFill>
              </a:rPr>
              <a:t>Every great customer service rep will have those </a:t>
            </a:r>
            <a:r>
              <a:rPr lang="en-US" i="1" dirty="0">
                <a:solidFill>
                  <a:schemeClr val="bg1"/>
                </a:solidFill>
              </a:rPr>
              <a:t>basic acting skills</a:t>
            </a:r>
            <a:r>
              <a:rPr lang="en-US" dirty="0">
                <a:solidFill>
                  <a:schemeClr val="bg1"/>
                </a:solidFill>
              </a:rPr>
              <a:t> necessary to maintain their usual cheery persona in spite of dealing with people who may be just plain grumpy</a:t>
            </a:r>
            <a:r>
              <a:rPr lang="en-US" dirty="0" smtClean="0">
                <a:solidFill>
                  <a:schemeClr val="bg1"/>
                </a:solidFill>
              </a:rPr>
              <a:t>.</a:t>
            </a:r>
            <a:endParaRPr lang="en-US" dirty="0">
              <a:solidFill>
                <a:schemeClr val="bg1"/>
              </a:solidFill>
            </a:endParaRPr>
          </a:p>
        </p:txBody>
      </p:sp>
    </p:spTree>
    <p:extLst>
      <p:ext uri="{BB962C8B-B14F-4D97-AF65-F5344CB8AC3E}">
        <p14:creationId xmlns="" xmlns:p14="http://schemas.microsoft.com/office/powerpoint/2010/main" val="770460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7. Time Management</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1217" y="4576172"/>
            <a:ext cx="1043178" cy="1713377"/>
          </a:xfrm>
          <a:prstGeom prst="wedgeEllipseCallout">
            <a:avLst>
              <a:gd name="adj1" fmla="val -3484"/>
              <a:gd name="adj2" fmla="val 5477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p:cNvSpPr txBox="1"/>
          <p:nvPr/>
        </p:nvSpPr>
        <p:spPr>
          <a:xfrm>
            <a:off x="856722" y="1296792"/>
            <a:ext cx="7411720" cy="2308324"/>
          </a:xfrm>
          <a:prstGeom prst="rect">
            <a:avLst/>
          </a:prstGeom>
          <a:effectLst>
            <a:glow rad="1397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a:solidFill>
                  <a:schemeClr val="bg1"/>
                </a:solidFill>
              </a:rPr>
              <a:t>The trick here is that this should also be applied when realizing when you simply </a:t>
            </a:r>
            <a:r>
              <a:rPr lang="en-US" b="1" dirty="0">
                <a:solidFill>
                  <a:schemeClr val="bg1"/>
                </a:solidFill>
              </a:rPr>
              <a:t>cannot</a:t>
            </a:r>
            <a:r>
              <a:rPr lang="en-US" dirty="0">
                <a:solidFill>
                  <a:schemeClr val="bg1"/>
                </a:solidFill>
              </a:rPr>
              <a:t> help a customer. If you don't know the solution to a problem, the best kind of </a:t>
            </a:r>
            <a:r>
              <a:rPr lang="en-US" dirty="0" smtClean="0">
                <a:solidFill>
                  <a:schemeClr val="bg1"/>
                </a:solidFill>
              </a:rPr>
              <a:t>help will be to </a:t>
            </a:r>
            <a:r>
              <a:rPr lang="en-US" dirty="0">
                <a:solidFill>
                  <a:schemeClr val="bg1"/>
                </a:solidFill>
              </a:rPr>
              <a:t>get a customer over to someone who does</a:t>
            </a:r>
            <a:r>
              <a:rPr lang="en-US" dirty="0" smtClean="0">
                <a:solidFill>
                  <a:schemeClr val="bg1"/>
                </a:solidFill>
              </a:rPr>
              <a:t>.</a:t>
            </a:r>
          </a:p>
          <a:p>
            <a:endParaRPr lang="en-US" dirty="0">
              <a:solidFill>
                <a:schemeClr val="bg1"/>
              </a:solidFill>
            </a:endParaRPr>
          </a:p>
          <a:p>
            <a:r>
              <a:rPr lang="en-US" dirty="0">
                <a:solidFill>
                  <a:schemeClr val="bg1"/>
                </a:solidFill>
              </a:rPr>
              <a:t>Don't waste time trying to go above and beyond for a customer in an area where you will just end up wasting both of your time</a:t>
            </a:r>
            <a:r>
              <a:rPr lang="en-US" dirty="0" smtClean="0">
                <a:solidFill>
                  <a:schemeClr val="bg1"/>
                </a:solidFill>
              </a:rPr>
              <a:t>!</a:t>
            </a:r>
            <a:endParaRPr lang="en-US" dirty="0">
              <a:solidFill>
                <a:schemeClr val="bg1"/>
              </a:solidFill>
            </a:endParaRPr>
          </a:p>
        </p:txBody>
      </p:sp>
    </p:spTree>
    <p:extLst>
      <p:ext uri="{BB962C8B-B14F-4D97-AF65-F5344CB8AC3E}">
        <p14:creationId xmlns="" xmlns:p14="http://schemas.microsoft.com/office/powerpoint/2010/main" val="409536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8. Ability to “Read” Customers</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9" name="TextBox 18"/>
          <p:cNvSpPr txBox="1"/>
          <p:nvPr/>
        </p:nvSpPr>
        <p:spPr>
          <a:xfrm>
            <a:off x="1376474" y="1066999"/>
            <a:ext cx="6372216" cy="2031325"/>
          </a:xfrm>
          <a:prstGeom prst="rect">
            <a:avLst/>
          </a:prstGeom>
          <a:effectLst>
            <a:glow rad="1397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solidFill>
                  <a:schemeClr val="bg1"/>
                </a:solidFill>
              </a:rPr>
              <a:t>This </a:t>
            </a:r>
            <a:r>
              <a:rPr lang="en-US" dirty="0">
                <a:solidFill>
                  <a:schemeClr val="bg1"/>
                </a:solidFill>
              </a:rPr>
              <a:t>skill is </a:t>
            </a:r>
            <a:r>
              <a:rPr lang="en-US" i="1" dirty="0">
                <a:solidFill>
                  <a:schemeClr val="bg1"/>
                </a:solidFill>
              </a:rPr>
              <a:t>essential</a:t>
            </a:r>
            <a:r>
              <a:rPr lang="en-US" dirty="0">
                <a:solidFill>
                  <a:schemeClr val="bg1"/>
                </a:solidFill>
              </a:rPr>
              <a:t> because you don't want to </a:t>
            </a:r>
            <a:r>
              <a:rPr lang="en-US" dirty="0" err="1">
                <a:solidFill>
                  <a:schemeClr val="bg1"/>
                </a:solidFill>
              </a:rPr>
              <a:t>mis</a:t>
            </a:r>
            <a:r>
              <a:rPr lang="en-US" dirty="0">
                <a:solidFill>
                  <a:schemeClr val="bg1"/>
                </a:solidFill>
              </a:rPr>
              <a:t>-read a customer and end up losing them due to confusion and miscommunication</a:t>
            </a:r>
            <a:r>
              <a:rPr lang="en-US" dirty="0" smtClean="0">
                <a:solidFill>
                  <a:schemeClr val="bg1"/>
                </a:solidFill>
              </a:rPr>
              <a:t>.</a:t>
            </a:r>
          </a:p>
          <a:p>
            <a:endParaRPr lang="en-US" dirty="0">
              <a:solidFill>
                <a:schemeClr val="bg1"/>
              </a:solidFill>
            </a:endParaRPr>
          </a:p>
          <a:p>
            <a:r>
              <a:rPr lang="en-US" dirty="0">
                <a:solidFill>
                  <a:schemeClr val="bg1"/>
                </a:solidFill>
              </a:rPr>
              <a:t>Look and listen for subtle clues about their current mood, patience level, personality, etc., and you'll go far in keeping your customer interactions positive.</a:t>
            </a:r>
          </a:p>
        </p:txBody>
      </p:sp>
    </p:spTree>
    <p:extLst>
      <p:ext uri="{BB962C8B-B14F-4D97-AF65-F5344CB8AC3E}">
        <p14:creationId xmlns="" xmlns:p14="http://schemas.microsoft.com/office/powerpoint/2010/main" val="407893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47800" y="0"/>
            <a:ext cx="6096000" cy="6862354"/>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3579967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9. Calming Presence</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p:cNvSpPr txBox="1"/>
          <p:nvPr/>
        </p:nvSpPr>
        <p:spPr>
          <a:xfrm>
            <a:off x="369780" y="4125676"/>
            <a:ext cx="8458199" cy="2585323"/>
          </a:xfrm>
          <a:prstGeom prst="rect">
            <a:avLst/>
          </a:prstGeom>
          <a:effectLst>
            <a:glow rad="1397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a:solidFill>
                  <a:schemeClr val="bg1"/>
                </a:solidFill>
              </a:rPr>
              <a:t>There's a lot of metaphors for this type of personality: "keeps their cool," "staying cool under pressure," etc., but it all represents the same thing: the ability that some people have to stay calm and even influence others when things get a little hectic</a:t>
            </a:r>
            <a:r>
              <a:rPr lang="en-US" dirty="0" smtClean="0">
                <a:solidFill>
                  <a:schemeClr val="bg1"/>
                </a:solidFill>
              </a:rPr>
              <a:t>.</a:t>
            </a:r>
          </a:p>
          <a:p>
            <a:endParaRPr lang="en-US" dirty="0">
              <a:solidFill>
                <a:schemeClr val="bg1"/>
              </a:solidFill>
            </a:endParaRPr>
          </a:p>
          <a:p>
            <a:r>
              <a:rPr lang="en-US" dirty="0"/>
              <a:t>The best customer service reps know that they </a:t>
            </a:r>
            <a:r>
              <a:rPr lang="en-US" b="1" dirty="0"/>
              <a:t>cannot</a:t>
            </a:r>
            <a:r>
              <a:rPr lang="en-US" dirty="0"/>
              <a:t> let a heated customer force them to lose their cool; in fact it is their </a:t>
            </a:r>
            <a:r>
              <a:rPr lang="en-US" i="1" dirty="0"/>
              <a:t>job</a:t>
            </a:r>
            <a:r>
              <a:rPr lang="en-US" dirty="0"/>
              <a:t> to try to be the "rock" for a customer who thinks the world is falling down due to their current problem</a:t>
            </a:r>
            <a:r>
              <a:rPr lang="en-US" dirty="0" smtClean="0"/>
              <a:t>.</a:t>
            </a:r>
            <a:endParaRPr lang="en-US" dirty="0"/>
          </a:p>
        </p:txBody>
      </p:sp>
    </p:spTree>
    <p:extLst>
      <p:ext uri="{BB962C8B-B14F-4D97-AF65-F5344CB8AC3E}">
        <p14:creationId xmlns="" xmlns:p14="http://schemas.microsoft.com/office/powerpoint/2010/main" val="557247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10. Make a Difference</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rot="192568">
            <a:off x="5947344" y="4492389"/>
            <a:ext cx="1444056" cy="1756012"/>
          </a:xfrm>
          <a:prstGeom prst="wedgeEllipseCallout">
            <a:avLst>
              <a:gd name="adj1" fmla="val -85624"/>
              <a:gd name="adj2" fmla="val -6434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p:cNvSpPr txBox="1"/>
          <p:nvPr/>
        </p:nvSpPr>
        <p:spPr>
          <a:xfrm>
            <a:off x="511063" y="1366093"/>
            <a:ext cx="4845274" cy="5355312"/>
          </a:xfrm>
          <a:prstGeom prst="rect">
            <a:avLst/>
          </a:prstGeom>
          <a:effectLst>
            <a:glow rad="1397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smtClean="0">
                <a:solidFill>
                  <a:schemeClr val="bg1"/>
                </a:solidFill>
              </a:rPr>
              <a:t>In order to make a difference, </a:t>
            </a:r>
            <a:r>
              <a:rPr lang="en-US" dirty="0">
                <a:solidFill>
                  <a:schemeClr val="bg1"/>
                </a:solidFill>
              </a:rPr>
              <a:t>it's best to be able to think on your feet... but it's even </a:t>
            </a:r>
            <a:r>
              <a:rPr lang="en-US" i="1" dirty="0">
                <a:solidFill>
                  <a:schemeClr val="bg1"/>
                </a:solidFill>
              </a:rPr>
              <a:t>better</a:t>
            </a:r>
            <a:r>
              <a:rPr lang="en-US" dirty="0">
                <a:solidFill>
                  <a:schemeClr val="bg1"/>
                </a:solidFill>
              </a:rPr>
              <a:t> to </a:t>
            </a:r>
            <a:r>
              <a:rPr lang="en-US" dirty="0" smtClean="0">
                <a:solidFill>
                  <a:schemeClr val="bg1"/>
                </a:solidFill>
              </a:rPr>
              <a:t>have </a:t>
            </a:r>
            <a:r>
              <a:rPr lang="en-US" dirty="0">
                <a:solidFill>
                  <a:schemeClr val="bg1"/>
                </a:solidFill>
              </a:rPr>
              <a:t>guidelines for when you come across a customer who has a problem you've never seen before...</a:t>
            </a:r>
          </a:p>
          <a:p>
            <a:endParaRPr lang="en-US" dirty="0" smtClean="0">
              <a:solidFill>
                <a:schemeClr val="bg1"/>
              </a:solidFill>
            </a:endParaRPr>
          </a:p>
          <a:p>
            <a:r>
              <a:rPr lang="en-US" b="1" dirty="0" smtClean="0">
                <a:solidFill>
                  <a:schemeClr val="bg1"/>
                </a:solidFill>
              </a:rPr>
              <a:t>Who</a:t>
            </a:r>
            <a:r>
              <a:rPr lang="en-US" b="1" dirty="0">
                <a:solidFill>
                  <a:schemeClr val="bg1"/>
                </a:solidFill>
              </a:rPr>
              <a:t>?</a:t>
            </a:r>
            <a:r>
              <a:rPr lang="en-US" dirty="0">
                <a:solidFill>
                  <a:schemeClr val="bg1"/>
                </a:solidFill>
              </a:rPr>
              <a:t> </a:t>
            </a:r>
            <a:r>
              <a:rPr lang="en-US" dirty="0" smtClean="0">
                <a:solidFill>
                  <a:schemeClr val="bg1"/>
                </a:solidFill>
              </a:rPr>
              <a:t>Who is your </a:t>
            </a:r>
            <a:r>
              <a:rPr lang="en-US" dirty="0">
                <a:solidFill>
                  <a:schemeClr val="bg1"/>
                </a:solidFill>
              </a:rPr>
              <a:t>"go-to" person when you don't know what to </a:t>
            </a:r>
            <a:r>
              <a:rPr lang="en-US" dirty="0" smtClean="0">
                <a:solidFill>
                  <a:schemeClr val="bg1"/>
                </a:solidFill>
              </a:rPr>
              <a:t>do? This way you’re not left </a:t>
            </a:r>
            <a:r>
              <a:rPr lang="en-US" dirty="0">
                <a:solidFill>
                  <a:schemeClr val="bg1"/>
                </a:solidFill>
              </a:rPr>
              <a:t>wondering who you should forward the problem too.</a:t>
            </a:r>
          </a:p>
          <a:p>
            <a:pPr lvl="0"/>
            <a:r>
              <a:rPr lang="en-US" b="1" dirty="0">
                <a:solidFill>
                  <a:schemeClr val="bg1"/>
                </a:solidFill>
              </a:rPr>
              <a:t>What?</a:t>
            </a:r>
            <a:r>
              <a:rPr lang="en-US" dirty="0">
                <a:solidFill>
                  <a:schemeClr val="bg1"/>
                </a:solidFill>
              </a:rPr>
              <a:t> When the problem is noticeably out of your league, </a:t>
            </a:r>
            <a:r>
              <a:rPr lang="en-US" i="1" dirty="0">
                <a:solidFill>
                  <a:schemeClr val="bg1"/>
                </a:solidFill>
              </a:rPr>
              <a:t>what</a:t>
            </a:r>
            <a:r>
              <a:rPr lang="en-US" dirty="0">
                <a:solidFill>
                  <a:schemeClr val="bg1"/>
                </a:solidFill>
              </a:rPr>
              <a:t> are you going to send to the people above? The full conversation, just the important parts, or maybe some </a:t>
            </a:r>
            <a:r>
              <a:rPr lang="en-US" dirty="0" smtClean="0">
                <a:solidFill>
                  <a:schemeClr val="bg1"/>
                </a:solidFill>
              </a:rPr>
              <a:t>highlights?</a:t>
            </a:r>
          </a:p>
          <a:p>
            <a:r>
              <a:rPr lang="en-US" b="1" dirty="0" smtClean="0">
                <a:solidFill>
                  <a:schemeClr val="bg1"/>
                </a:solidFill>
              </a:rPr>
              <a:t>How?</a:t>
            </a:r>
            <a:r>
              <a:rPr lang="en-US" dirty="0" smtClean="0">
                <a:solidFill>
                  <a:schemeClr val="bg1"/>
                </a:solidFill>
              </a:rPr>
              <a:t> When it comes time to get someone else involved, </a:t>
            </a:r>
            <a:r>
              <a:rPr lang="en-US" i="1" dirty="0" smtClean="0">
                <a:solidFill>
                  <a:schemeClr val="bg1"/>
                </a:solidFill>
              </a:rPr>
              <a:t>how</a:t>
            </a:r>
            <a:r>
              <a:rPr lang="en-US" dirty="0" smtClean="0">
                <a:solidFill>
                  <a:schemeClr val="bg1"/>
                </a:solidFill>
              </a:rPr>
              <a:t> are you going to contact them? </a:t>
            </a:r>
            <a:endParaRPr lang="en-US" dirty="0">
              <a:solidFill>
                <a:schemeClr val="bg1"/>
              </a:solidFill>
            </a:endParaRPr>
          </a:p>
        </p:txBody>
      </p:sp>
    </p:spTree>
    <p:extLst>
      <p:ext uri="{BB962C8B-B14F-4D97-AF65-F5344CB8AC3E}">
        <p14:creationId xmlns="" xmlns:p14="http://schemas.microsoft.com/office/powerpoint/2010/main" val="99063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11. SPUNK / Tenacity</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p:cNvSpPr txBox="1"/>
          <p:nvPr/>
        </p:nvSpPr>
        <p:spPr>
          <a:xfrm>
            <a:off x="609601" y="1509622"/>
            <a:ext cx="8077200" cy="2308324"/>
          </a:xfrm>
          <a:prstGeom prst="rect">
            <a:avLst/>
          </a:prstGeom>
          <a:effectLst>
            <a:glow rad="1397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a:solidFill>
                  <a:schemeClr val="bg1"/>
                </a:solidFill>
              </a:rPr>
              <a:t>Call it what you want, but a great work ethic and a willingness to do what needs to be done (and not take </a:t>
            </a:r>
            <a:r>
              <a:rPr lang="en-US" dirty="0" smtClean="0">
                <a:solidFill>
                  <a:schemeClr val="bg1"/>
                </a:solidFill>
              </a:rPr>
              <a:t>shortcuts</a:t>
            </a:r>
            <a:r>
              <a:rPr lang="en-US" dirty="0">
                <a:solidFill>
                  <a:schemeClr val="bg1"/>
                </a:solidFill>
              </a:rPr>
              <a:t>) is a key skill when providing the kind of service that people talk about</a:t>
            </a:r>
            <a:r>
              <a:rPr lang="en-US" dirty="0" smtClean="0">
                <a:solidFill>
                  <a:schemeClr val="bg1"/>
                </a:solidFill>
              </a:rPr>
              <a:t>.</a:t>
            </a:r>
          </a:p>
          <a:p>
            <a:endParaRPr lang="en-US" dirty="0">
              <a:solidFill>
                <a:schemeClr val="bg1"/>
              </a:solidFill>
            </a:endParaRPr>
          </a:p>
          <a:p>
            <a:r>
              <a:rPr lang="en-US" dirty="0">
                <a:solidFill>
                  <a:schemeClr val="bg1"/>
                </a:solidFill>
              </a:rPr>
              <a:t>Remembering that your customers are people too, and knowing that putting in the extra effort will come back to you ten-fold should be your driving motivation to never "cheat" your customers with lazy service</a:t>
            </a:r>
            <a:r>
              <a:rPr lang="en-US" dirty="0" smtClean="0">
                <a:solidFill>
                  <a:schemeClr val="bg1"/>
                </a:solidFill>
              </a:rPr>
              <a:t>.</a:t>
            </a:r>
            <a:endParaRPr lang="en-US" dirty="0">
              <a:solidFill>
                <a:schemeClr val="bg1"/>
              </a:solidFill>
            </a:endParaRPr>
          </a:p>
        </p:txBody>
      </p:sp>
    </p:spTree>
    <p:extLst>
      <p:ext uri="{BB962C8B-B14F-4D97-AF65-F5344CB8AC3E}">
        <p14:creationId xmlns="" xmlns:p14="http://schemas.microsoft.com/office/powerpoint/2010/main" val="2664656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12. Ability to Close a Call</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06" y="4580138"/>
            <a:ext cx="1151920"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p:cNvSpPr txBox="1"/>
          <p:nvPr/>
        </p:nvSpPr>
        <p:spPr>
          <a:xfrm>
            <a:off x="704322" y="4402675"/>
            <a:ext cx="7716520" cy="2031325"/>
          </a:xfrm>
          <a:prstGeom prst="rect">
            <a:avLst/>
          </a:prstGeom>
          <a:effectLst>
            <a:glow rad="1397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a:solidFill>
                  <a:schemeClr val="bg1"/>
                </a:solidFill>
              </a:rPr>
              <a:t>To be clear, this has nothing to do with </a:t>
            </a:r>
            <a:r>
              <a:rPr lang="en-US" dirty="0" smtClean="0">
                <a:solidFill>
                  <a:schemeClr val="bg1"/>
                </a:solidFill>
              </a:rPr>
              <a:t>“collecting cash" </a:t>
            </a:r>
            <a:r>
              <a:rPr lang="en-US" dirty="0">
                <a:solidFill>
                  <a:schemeClr val="bg1"/>
                </a:solidFill>
              </a:rPr>
              <a:t>or other related terms</a:t>
            </a:r>
            <a:r>
              <a:rPr lang="en-US" dirty="0" smtClean="0">
                <a:solidFill>
                  <a:schemeClr val="bg1"/>
                </a:solidFill>
              </a:rPr>
              <a:t>.</a:t>
            </a:r>
          </a:p>
          <a:p>
            <a:endParaRPr lang="en-US" dirty="0">
              <a:solidFill>
                <a:schemeClr val="bg1"/>
              </a:solidFill>
            </a:endParaRPr>
          </a:p>
          <a:p>
            <a:r>
              <a:rPr lang="en-US" dirty="0">
                <a:solidFill>
                  <a:schemeClr val="bg1"/>
                </a:solidFill>
              </a:rPr>
              <a:t>Being able to </a:t>
            </a:r>
            <a:r>
              <a:rPr lang="en-US" i="1" dirty="0">
                <a:solidFill>
                  <a:schemeClr val="bg1"/>
                </a:solidFill>
              </a:rPr>
              <a:t>close</a:t>
            </a:r>
            <a:r>
              <a:rPr lang="en-US" dirty="0">
                <a:solidFill>
                  <a:schemeClr val="bg1"/>
                </a:solidFill>
              </a:rPr>
              <a:t> with a customer means being able to end the conversation with confirmed satisfaction (or as close to it as you can achieve) and with the customer feeling that everything has been taken care of (or will be</a:t>
            </a:r>
            <a:r>
              <a:rPr lang="en-US" dirty="0" smtClean="0">
                <a:solidFill>
                  <a:schemeClr val="bg1"/>
                </a:solidFill>
              </a:rPr>
              <a:t>).</a:t>
            </a:r>
            <a:endParaRPr lang="en-US" dirty="0">
              <a:solidFill>
                <a:schemeClr val="bg1"/>
              </a:solidFill>
            </a:endParaRPr>
          </a:p>
        </p:txBody>
      </p:sp>
    </p:spTree>
    <p:extLst>
      <p:ext uri="{BB962C8B-B14F-4D97-AF65-F5344CB8AC3E}">
        <p14:creationId xmlns="" xmlns:p14="http://schemas.microsoft.com/office/powerpoint/2010/main" val="37096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13. Willingness to Keep Learning</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9308460">
            <a:off x="4868964" y="4370919"/>
            <a:ext cx="1051383" cy="1197422"/>
          </a:xfrm>
          <a:prstGeom prst="wedgeEllipseCallout">
            <a:avLst>
              <a:gd name="adj1" fmla="val 5029"/>
              <a:gd name="adj2" fmla="val 53668"/>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p:cNvSpPr txBox="1"/>
          <p:nvPr/>
        </p:nvSpPr>
        <p:spPr>
          <a:xfrm>
            <a:off x="943081" y="1518540"/>
            <a:ext cx="7238999" cy="1754326"/>
          </a:xfrm>
          <a:prstGeom prst="rect">
            <a:avLst/>
          </a:prstGeom>
          <a:effectLst>
            <a:glow rad="139700">
              <a:schemeClr val="accent1">
                <a:satMod val="175000"/>
                <a:alpha val="40000"/>
              </a:schemeClr>
            </a:glow>
          </a:effectLst>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a:solidFill>
                  <a:schemeClr val="bg1"/>
                </a:solidFill>
              </a:rPr>
              <a:t>This is probably the most general skill on the list, but it's still necessary</a:t>
            </a:r>
            <a:r>
              <a:rPr lang="en-US" dirty="0" smtClean="0">
                <a:solidFill>
                  <a:schemeClr val="bg1"/>
                </a:solidFill>
              </a:rPr>
              <a:t>.</a:t>
            </a:r>
          </a:p>
          <a:p>
            <a:endParaRPr lang="en-US" dirty="0">
              <a:solidFill>
                <a:schemeClr val="bg1"/>
              </a:solidFill>
            </a:endParaRPr>
          </a:p>
          <a:p>
            <a:r>
              <a:rPr lang="en-US" dirty="0">
                <a:solidFill>
                  <a:schemeClr val="bg1"/>
                </a:solidFill>
              </a:rPr>
              <a:t>Those who don't seek to improve what they do, whether it's </a:t>
            </a:r>
            <a:r>
              <a:rPr lang="en-US" dirty="0" smtClean="0">
                <a:solidFill>
                  <a:schemeClr val="bg1"/>
                </a:solidFill>
              </a:rPr>
              <a:t>managing, administrating, marketing, </a:t>
            </a:r>
            <a:r>
              <a:rPr lang="en-US" dirty="0">
                <a:solidFill>
                  <a:schemeClr val="bg1"/>
                </a:solidFill>
              </a:rPr>
              <a:t>or helping customers, will get left behind by </a:t>
            </a:r>
            <a:r>
              <a:rPr lang="en-US" dirty="0" smtClean="0">
                <a:solidFill>
                  <a:schemeClr val="bg1"/>
                </a:solidFill>
              </a:rPr>
              <a:t>those </a:t>
            </a:r>
            <a:r>
              <a:rPr lang="en-US" dirty="0">
                <a:solidFill>
                  <a:schemeClr val="bg1"/>
                </a:solidFill>
              </a:rPr>
              <a:t>willing to invest in their skills</a:t>
            </a:r>
            <a:r>
              <a:rPr lang="en-US" dirty="0" smtClean="0">
                <a:solidFill>
                  <a:schemeClr val="bg1"/>
                </a:solidFill>
              </a:rPr>
              <a:t>.</a:t>
            </a:r>
            <a:endParaRPr lang="en-US" dirty="0">
              <a:solidFill>
                <a:schemeClr val="bg1"/>
              </a:solidFill>
            </a:endParaRPr>
          </a:p>
        </p:txBody>
      </p:sp>
    </p:spTree>
    <p:extLst>
      <p:ext uri="{BB962C8B-B14F-4D97-AF65-F5344CB8AC3E}">
        <p14:creationId xmlns="" xmlns:p14="http://schemas.microsoft.com/office/powerpoint/2010/main" val="348422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ospital customer service">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81182" y="1295400"/>
            <a:ext cx="7162800" cy="5219700"/>
          </a:xfrm>
          <a:prstGeom prst="rect">
            <a:avLst/>
          </a:prstGeom>
          <a:ln w="38100" cap="sq">
            <a:solidFill>
              <a:schemeClr val="bg2">
                <a:lumMod val="20000"/>
                <a:lumOff val="80000"/>
              </a:schemeClr>
            </a:solidFill>
            <a:prstDash val="solid"/>
            <a:miter lim="800000"/>
          </a:ln>
          <a:effectLst>
            <a:outerShdw blurRad="50800" dist="38100" dir="2700000" algn="tl" rotWithShape="0">
              <a:srgbClr val="000000">
                <a:alpha val="43000"/>
              </a:srgbClr>
            </a:outerShdw>
          </a:effectLst>
          <a:extLst/>
        </p:spPr>
      </p:pic>
      <p:sp>
        <p:nvSpPr>
          <p:cNvPr id="2" name="Title 1"/>
          <p:cNvSpPr>
            <a:spLocks noGrp="1"/>
          </p:cNvSpPr>
          <p:nvPr>
            <p:ph type="title"/>
          </p:nvPr>
        </p:nvSpPr>
        <p:spPr>
          <a:xfrm>
            <a:off x="957209" y="343527"/>
            <a:ext cx="7125113" cy="924475"/>
          </a:xfrm>
        </p:spPr>
        <p:txBody>
          <a:bodyPr/>
          <a:lstStyle/>
          <a:p>
            <a:pPr algn="ctr"/>
            <a:r>
              <a:rPr lang="en-US" sz="2400" b="1" dirty="0" smtClean="0">
                <a:solidFill>
                  <a:schemeClr val="bg1"/>
                </a:solidFill>
              </a:rPr>
              <a:t>13 Customer </a:t>
            </a:r>
            <a:r>
              <a:rPr lang="en-US" sz="2400" b="1" dirty="0">
                <a:solidFill>
                  <a:schemeClr val="bg1"/>
                </a:solidFill>
              </a:rPr>
              <a:t>Service Skills that Every Employee </a:t>
            </a:r>
            <a:r>
              <a:rPr lang="en-US" sz="2400" b="1" dirty="0" smtClean="0">
                <a:solidFill>
                  <a:schemeClr val="bg1"/>
                </a:solidFill>
              </a:rPr>
              <a:t>Needs</a:t>
            </a:r>
            <a:endParaRPr lang="en-US" sz="2400" b="1" dirty="0">
              <a:solidFill>
                <a:schemeClr val="bg1"/>
              </a:solidFill>
            </a:endParaRPr>
          </a:p>
        </p:txBody>
      </p:sp>
      <p:sp>
        <p:nvSpPr>
          <p:cNvPr id="6" name="TextBox 5"/>
          <p:cNvSpPr txBox="1"/>
          <p:nvPr/>
        </p:nvSpPr>
        <p:spPr>
          <a:xfrm>
            <a:off x="3921761" y="3549865"/>
            <a:ext cx="1488440" cy="58477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smtClean="0">
                <a:solidFill>
                  <a:schemeClr val="bg1"/>
                </a:solidFill>
                <a:latin typeface="Arial Black" panose="020B0A04020102020204" pitchFamily="34" charset="0"/>
              </a:rPr>
              <a:t>CUSTOMER SERVICE</a:t>
            </a:r>
            <a:endParaRPr lang="en-US" sz="1600" dirty="0">
              <a:solidFill>
                <a:schemeClr val="bg1"/>
              </a:solidFill>
              <a:latin typeface="Arial Black" panose="020B0A04020102020204" pitchFamily="34" charset="0"/>
            </a:endParaRPr>
          </a:p>
        </p:txBody>
      </p:sp>
      <p:sp>
        <p:nvSpPr>
          <p:cNvPr id="7" name="Oval Callout 6"/>
          <p:cNvSpPr/>
          <p:nvPr/>
        </p:nvSpPr>
        <p:spPr>
          <a:xfrm>
            <a:off x="6400800" y="2590800"/>
            <a:ext cx="1447800" cy="959065"/>
          </a:xfrm>
          <a:prstGeom prst="wedgeEllipseCallout">
            <a:avLst>
              <a:gd name="adj1" fmla="val -111288"/>
              <a:gd name="adj2" fmla="val 6314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Callout 7"/>
          <p:cNvSpPr/>
          <p:nvPr/>
        </p:nvSpPr>
        <p:spPr>
          <a:xfrm>
            <a:off x="2438400" y="3962400"/>
            <a:ext cx="990600" cy="824345"/>
          </a:xfrm>
          <a:prstGeom prst="wedgeEllipseCallout">
            <a:avLst>
              <a:gd name="adj1" fmla="val 86118"/>
              <a:gd name="adj2" fmla="val -3873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Oval Callout 8"/>
          <p:cNvSpPr/>
          <p:nvPr/>
        </p:nvSpPr>
        <p:spPr>
          <a:xfrm>
            <a:off x="3262745" y="2590800"/>
            <a:ext cx="1143000" cy="762000"/>
          </a:xfrm>
          <a:prstGeom prst="wedgeEllipseCallout">
            <a:avLst>
              <a:gd name="adj1" fmla="val 25488"/>
              <a:gd name="adj2" fmla="val 50929"/>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Oval Callout 9"/>
          <p:cNvSpPr/>
          <p:nvPr/>
        </p:nvSpPr>
        <p:spPr>
          <a:xfrm>
            <a:off x="2462645" y="4876800"/>
            <a:ext cx="1371600" cy="1219200"/>
          </a:xfrm>
          <a:prstGeom prst="wedgeEllipseCallout">
            <a:avLst>
              <a:gd name="adj1" fmla="val 63321"/>
              <a:gd name="adj2" fmla="val -9598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Callout 10"/>
          <p:cNvSpPr/>
          <p:nvPr/>
        </p:nvSpPr>
        <p:spPr>
          <a:xfrm rot="21078274">
            <a:off x="5566344" y="2742925"/>
            <a:ext cx="762000" cy="697237"/>
          </a:xfrm>
          <a:prstGeom prst="wedgeEllipseCallout">
            <a:avLst>
              <a:gd name="adj1" fmla="val -88795"/>
              <a:gd name="adj2" fmla="val 3476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Callout 11"/>
          <p:cNvSpPr/>
          <p:nvPr/>
        </p:nvSpPr>
        <p:spPr>
          <a:xfrm>
            <a:off x="4562582" y="2209799"/>
            <a:ext cx="1000018" cy="1012931"/>
          </a:xfrm>
          <a:prstGeom prst="wedgeEllipseCallout">
            <a:avLst>
              <a:gd name="adj1" fmla="val -23480"/>
              <a:gd name="adj2" fmla="val 5500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Oval Callout 12"/>
          <p:cNvSpPr/>
          <p:nvPr/>
        </p:nvSpPr>
        <p:spPr>
          <a:xfrm>
            <a:off x="1219200" y="3352800"/>
            <a:ext cx="1243445" cy="914400"/>
          </a:xfrm>
          <a:prstGeom prst="wedgeEllipseCallout">
            <a:avLst>
              <a:gd name="adj1" fmla="val 153027"/>
              <a:gd name="adj2" fmla="val 6284"/>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Callout 13"/>
          <p:cNvSpPr/>
          <p:nvPr/>
        </p:nvSpPr>
        <p:spPr>
          <a:xfrm rot="21218062">
            <a:off x="3581192" y="1367874"/>
            <a:ext cx="1438816" cy="1143000"/>
          </a:xfrm>
          <a:prstGeom prst="wedgeEllipseCallout">
            <a:avLst>
              <a:gd name="adj1" fmla="val 2718"/>
              <a:gd name="adj2" fmla="val 11553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Callout 14"/>
          <p:cNvSpPr/>
          <p:nvPr/>
        </p:nvSpPr>
        <p:spPr>
          <a:xfrm>
            <a:off x="5947344" y="4374572"/>
            <a:ext cx="1596456" cy="1873829"/>
          </a:xfrm>
          <a:prstGeom prst="wedgeEllipseCallout">
            <a:avLst>
              <a:gd name="adj1" fmla="val -80694"/>
              <a:gd name="adj2" fmla="val -61461"/>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Oval Callout 15"/>
          <p:cNvSpPr/>
          <p:nvPr/>
        </p:nvSpPr>
        <p:spPr>
          <a:xfrm>
            <a:off x="5947344" y="3493756"/>
            <a:ext cx="1367856" cy="1002045"/>
          </a:xfrm>
          <a:prstGeom prst="wedgeEllipseCallout">
            <a:avLst>
              <a:gd name="adj1" fmla="val -81316"/>
              <a:gd name="adj2" fmla="val -12936"/>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Oval Callout 16"/>
          <p:cNvSpPr/>
          <p:nvPr/>
        </p:nvSpPr>
        <p:spPr>
          <a:xfrm rot="265011">
            <a:off x="2227910" y="2441161"/>
            <a:ext cx="960595" cy="1258341"/>
          </a:xfrm>
          <a:prstGeom prst="wedgeEllipseCallout">
            <a:avLst>
              <a:gd name="adj1" fmla="val 122848"/>
              <a:gd name="adj2" fmla="val 37987"/>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8" name="Oval Callout 17"/>
          <p:cNvSpPr/>
          <p:nvPr/>
        </p:nvSpPr>
        <p:spPr>
          <a:xfrm rot="11036113">
            <a:off x="4866608" y="4383159"/>
            <a:ext cx="1005068" cy="1063182"/>
          </a:xfrm>
          <a:prstGeom prst="wedgeEllipseCallout">
            <a:avLst>
              <a:gd name="adj1" fmla="val 30209"/>
              <a:gd name="adj2" fmla="val 44310"/>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 name="Oval Callout 3"/>
          <p:cNvSpPr/>
          <p:nvPr/>
        </p:nvSpPr>
        <p:spPr>
          <a:xfrm rot="11047804">
            <a:off x="3832459" y="4578654"/>
            <a:ext cx="1110744" cy="1676401"/>
          </a:xfrm>
          <a:prstGeom prst="wedgeEllipseCallout">
            <a:avLst>
              <a:gd name="adj1" fmla="val 1924"/>
              <a:gd name="adj2" fmla="val 56135"/>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Oval 4"/>
          <p:cNvSpPr/>
          <p:nvPr/>
        </p:nvSpPr>
        <p:spPr>
          <a:xfrm>
            <a:off x="3771447" y="3254760"/>
            <a:ext cx="1789067" cy="1237629"/>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 xmlns:p14="http://schemas.microsoft.com/office/powerpoint/2010/main" val="413546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par>
                          <p:cTn id="8" fill="hold">
                            <p:stCondLst>
                              <p:cond delay="500"/>
                            </p:stCondLst>
                            <p:childTnLst>
                              <p:par>
                                <p:cTn id="9" presetID="14" presetClass="exit" presetSubtype="10" fill="hold" grpId="0" nodeType="afterEffect">
                                  <p:stCondLst>
                                    <p:cond delay="0"/>
                                  </p:stCondLst>
                                  <p:childTnLst>
                                    <p:animEffect transition="out" filter="randombar(horizontal)">
                                      <p:cBhvr>
                                        <p:cTn id="10" dur="500"/>
                                        <p:tgtEl>
                                          <p:spTgt spid="9"/>
                                        </p:tgtEl>
                                      </p:cBhvr>
                                    </p:animEffect>
                                    <p:set>
                                      <p:cBhvr>
                                        <p:cTn id="11" dur="1" fill="hold">
                                          <p:stCondLst>
                                            <p:cond delay="499"/>
                                          </p:stCondLst>
                                        </p:cTn>
                                        <p:tgtEl>
                                          <p:spTgt spid="9"/>
                                        </p:tgtEl>
                                        <p:attrNameLst>
                                          <p:attrName>style.visibility</p:attrName>
                                        </p:attrNameLst>
                                      </p:cBhvr>
                                      <p:to>
                                        <p:strVal val="hidden"/>
                                      </p:to>
                                    </p:set>
                                  </p:childTnLst>
                                </p:cTn>
                              </p:par>
                            </p:childTnLst>
                          </p:cTn>
                        </p:par>
                        <p:par>
                          <p:cTn id="12" fill="hold">
                            <p:stCondLst>
                              <p:cond delay="1000"/>
                            </p:stCondLst>
                            <p:childTnLst>
                              <p:par>
                                <p:cTn id="13" presetID="14" presetClass="exit" presetSubtype="10" fill="hold" grpId="0" nodeType="afterEffect">
                                  <p:stCondLst>
                                    <p:cond delay="0"/>
                                  </p:stCondLst>
                                  <p:childTnLst>
                                    <p:animEffect transition="out" filter="randombar(horizontal)">
                                      <p:cBhvr>
                                        <p:cTn id="14" dur="500"/>
                                        <p:tgtEl>
                                          <p:spTgt spid="14"/>
                                        </p:tgtEl>
                                      </p:cBhvr>
                                    </p:animEffect>
                                    <p:set>
                                      <p:cBhvr>
                                        <p:cTn id="15" dur="1" fill="hold">
                                          <p:stCondLst>
                                            <p:cond delay="499"/>
                                          </p:stCondLst>
                                        </p:cTn>
                                        <p:tgtEl>
                                          <p:spTgt spid="14"/>
                                        </p:tgtEl>
                                        <p:attrNameLst>
                                          <p:attrName>style.visibility</p:attrName>
                                        </p:attrNameLst>
                                      </p:cBhvr>
                                      <p:to>
                                        <p:strVal val="hidden"/>
                                      </p:to>
                                    </p:set>
                                  </p:childTnLst>
                                </p:cTn>
                              </p:par>
                            </p:childTnLst>
                          </p:cTn>
                        </p:par>
                        <p:par>
                          <p:cTn id="16" fill="hold">
                            <p:stCondLst>
                              <p:cond delay="1500"/>
                            </p:stCondLst>
                            <p:childTnLst>
                              <p:par>
                                <p:cTn id="17" presetID="14" presetClass="exit" presetSubtype="10" fill="hold" grpId="0" nodeType="afterEffect">
                                  <p:stCondLst>
                                    <p:cond delay="0"/>
                                  </p:stCondLst>
                                  <p:childTnLst>
                                    <p:animEffect transition="out" filter="randombar(horizontal)">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childTnLst>
                          </p:cTn>
                        </p:par>
                        <p:par>
                          <p:cTn id="20" fill="hold">
                            <p:stCondLst>
                              <p:cond delay="2000"/>
                            </p:stCondLst>
                            <p:childTnLst>
                              <p:par>
                                <p:cTn id="21" presetID="14" presetClass="exit" presetSubtype="10" fill="hold" grpId="0" nodeType="afterEffect">
                                  <p:stCondLst>
                                    <p:cond delay="0"/>
                                  </p:stCondLst>
                                  <p:childTnLst>
                                    <p:animEffect transition="out" filter="randombar(horizontal)">
                                      <p:cBhvr>
                                        <p:cTn id="22" dur="500"/>
                                        <p:tgtEl>
                                          <p:spTgt spid="15"/>
                                        </p:tgtEl>
                                      </p:cBhvr>
                                    </p:animEffect>
                                    <p:set>
                                      <p:cBhvr>
                                        <p:cTn id="23" dur="1" fill="hold">
                                          <p:stCondLst>
                                            <p:cond delay="499"/>
                                          </p:stCondLst>
                                        </p:cTn>
                                        <p:tgtEl>
                                          <p:spTgt spid="15"/>
                                        </p:tgtEl>
                                        <p:attrNameLst>
                                          <p:attrName>style.visibility</p:attrName>
                                        </p:attrNameLst>
                                      </p:cBhvr>
                                      <p:to>
                                        <p:strVal val="hidden"/>
                                      </p:to>
                                    </p:set>
                                  </p:childTnLst>
                                </p:cTn>
                              </p:par>
                            </p:childTnLst>
                          </p:cTn>
                        </p:par>
                        <p:par>
                          <p:cTn id="24" fill="hold">
                            <p:stCondLst>
                              <p:cond delay="2500"/>
                            </p:stCondLst>
                            <p:childTnLst>
                              <p:par>
                                <p:cTn id="25" presetID="14" presetClass="exit" presetSubtype="10" fill="hold" grpId="0" nodeType="afterEffect">
                                  <p:stCondLst>
                                    <p:cond delay="0"/>
                                  </p:stCondLst>
                                  <p:childTnLst>
                                    <p:animEffect transition="out" filter="randombar(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par>
                          <p:cTn id="28" fill="hold">
                            <p:stCondLst>
                              <p:cond delay="3000"/>
                            </p:stCondLst>
                            <p:childTnLst>
                              <p:par>
                                <p:cTn id="29" presetID="14" presetClass="exit" presetSubtype="10" fill="hold" grpId="0" nodeType="afterEffect">
                                  <p:stCondLst>
                                    <p:cond delay="0"/>
                                  </p:stCondLst>
                                  <p:childTnLst>
                                    <p:animEffect transition="out" filter="randombar(horizontal)">
                                      <p:cBhvr>
                                        <p:cTn id="30" dur="500"/>
                                        <p:tgtEl>
                                          <p:spTgt spid="18"/>
                                        </p:tgtEl>
                                      </p:cBhvr>
                                    </p:animEffect>
                                    <p:set>
                                      <p:cBhvr>
                                        <p:cTn id="31" dur="1" fill="hold">
                                          <p:stCondLst>
                                            <p:cond delay="499"/>
                                          </p:stCondLst>
                                        </p:cTn>
                                        <p:tgtEl>
                                          <p:spTgt spid="18"/>
                                        </p:tgtEl>
                                        <p:attrNameLst>
                                          <p:attrName>style.visibility</p:attrName>
                                        </p:attrNameLst>
                                      </p:cBhvr>
                                      <p:to>
                                        <p:strVal val="hidden"/>
                                      </p:to>
                                    </p:set>
                                  </p:childTnLst>
                                </p:cTn>
                              </p:par>
                            </p:childTnLst>
                          </p:cTn>
                        </p:par>
                        <p:par>
                          <p:cTn id="32" fill="hold">
                            <p:stCondLst>
                              <p:cond delay="3500"/>
                            </p:stCondLst>
                            <p:childTnLst>
                              <p:par>
                                <p:cTn id="33" presetID="14" presetClass="exit" presetSubtype="10" fill="hold" grpId="0" nodeType="afterEffect">
                                  <p:stCondLst>
                                    <p:cond delay="0"/>
                                  </p:stCondLst>
                                  <p:childTnLst>
                                    <p:animEffect transition="out" filter="randombar(horizontal)">
                                      <p:cBhvr>
                                        <p:cTn id="34" dur="500"/>
                                        <p:tgtEl>
                                          <p:spTgt spid="10"/>
                                        </p:tgtEl>
                                      </p:cBhvr>
                                    </p:animEffect>
                                    <p:set>
                                      <p:cBhvr>
                                        <p:cTn id="35" dur="1" fill="hold">
                                          <p:stCondLst>
                                            <p:cond delay="499"/>
                                          </p:stCondLst>
                                        </p:cTn>
                                        <p:tgtEl>
                                          <p:spTgt spid="10"/>
                                        </p:tgtEl>
                                        <p:attrNameLst>
                                          <p:attrName>style.visibility</p:attrName>
                                        </p:attrNameLst>
                                      </p:cBhvr>
                                      <p:to>
                                        <p:strVal val="hidden"/>
                                      </p:to>
                                    </p:set>
                                  </p:childTnLst>
                                </p:cTn>
                              </p:par>
                            </p:childTnLst>
                          </p:cTn>
                        </p:par>
                        <p:par>
                          <p:cTn id="36" fill="hold">
                            <p:stCondLst>
                              <p:cond delay="4000"/>
                            </p:stCondLst>
                            <p:childTnLst>
                              <p:par>
                                <p:cTn id="37" presetID="14" presetClass="exit" presetSubtype="10" fill="hold" grpId="0" nodeType="afterEffect">
                                  <p:stCondLst>
                                    <p:cond delay="0"/>
                                  </p:stCondLst>
                                  <p:childTnLst>
                                    <p:animEffect transition="out" filter="randombar(horizontal)">
                                      <p:cBhvr>
                                        <p:cTn id="38" dur="500"/>
                                        <p:tgtEl>
                                          <p:spTgt spid="12"/>
                                        </p:tgtEl>
                                      </p:cBhvr>
                                    </p:animEffect>
                                    <p:set>
                                      <p:cBhvr>
                                        <p:cTn id="39" dur="1" fill="hold">
                                          <p:stCondLst>
                                            <p:cond delay="499"/>
                                          </p:stCondLst>
                                        </p:cTn>
                                        <p:tgtEl>
                                          <p:spTgt spid="12"/>
                                        </p:tgtEl>
                                        <p:attrNameLst>
                                          <p:attrName>style.visibility</p:attrName>
                                        </p:attrNameLst>
                                      </p:cBhvr>
                                      <p:to>
                                        <p:strVal val="hidden"/>
                                      </p:to>
                                    </p:set>
                                  </p:childTnLst>
                                </p:cTn>
                              </p:par>
                            </p:childTnLst>
                          </p:cTn>
                        </p:par>
                        <p:par>
                          <p:cTn id="40" fill="hold">
                            <p:stCondLst>
                              <p:cond delay="4500"/>
                            </p:stCondLst>
                            <p:childTnLst>
                              <p:par>
                                <p:cTn id="41" presetID="14" presetClass="exit" presetSubtype="10" fill="hold" grpId="0" nodeType="afterEffect">
                                  <p:stCondLst>
                                    <p:cond delay="0"/>
                                  </p:stCondLst>
                                  <p:childTnLst>
                                    <p:animEffect transition="out" filter="randombar(horizontal)">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childTnLst>
                          </p:cTn>
                        </p:par>
                        <p:par>
                          <p:cTn id="44" fill="hold">
                            <p:stCondLst>
                              <p:cond delay="5000"/>
                            </p:stCondLst>
                            <p:childTnLst>
                              <p:par>
                                <p:cTn id="45" presetID="14" presetClass="exit" presetSubtype="10" fill="hold" grpId="0" nodeType="afterEffect">
                                  <p:stCondLst>
                                    <p:cond delay="0"/>
                                  </p:stCondLst>
                                  <p:childTnLst>
                                    <p:animEffect transition="out" filter="randombar(horizontal)">
                                      <p:cBhvr>
                                        <p:cTn id="46" dur="500"/>
                                        <p:tgtEl>
                                          <p:spTgt spid="8"/>
                                        </p:tgtEl>
                                      </p:cBhvr>
                                    </p:animEffect>
                                    <p:set>
                                      <p:cBhvr>
                                        <p:cTn id="47" dur="1" fill="hold">
                                          <p:stCondLst>
                                            <p:cond delay="499"/>
                                          </p:stCondLst>
                                        </p:cTn>
                                        <p:tgtEl>
                                          <p:spTgt spid="8"/>
                                        </p:tgtEl>
                                        <p:attrNameLst>
                                          <p:attrName>style.visibility</p:attrName>
                                        </p:attrNameLst>
                                      </p:cBhvr>
                                      <p:to>
                                        <p:strVal val="hidden"/>
                                      </p:to>
                                    </p:set>
                                  </p:childTnLst>
                                </p:cTn>
                              </p:par>
                            </p:childTnLst>
                          </p:cTn>
                        </p:par>
                        <p:par>
                          <p:cTn id="48" fill="hold">
                            <p:stCondLst>
                              <p:cond delay="5500"/>
                            </p:stCondLst>
                            <p:childTnLst>
                              <p:par>
                                <p:cTn id="49" presetID="14" presetClass="exit" presetSubtype="10" fill="hold" grpId="0" nodeType="afterEffect">
                                  <p:stCondLst>
                                    <p:cond delay="0"/>
                                  </p:stCondLst>
                                  <p:childTnLst>
                                    <p:animEffect transition="out" filter="randombar(horizontal)">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childTnLst>
                          </p:cTn>
                        </p:par>
                        <p:par>
                          <p:cTn id="52" fill="hold">
                            <p:stCondLst>
                              <p:cond delay="6000"/>
                            </p:stCondLst>
                            <p:childTnLst>
                              <p:par>
                                <p:cTn id="53" presetID="14" presetClass="exit" presetSubtype="10" fill="hold" grpId="0" nodeType="afterEffect">
                                  <p:stCondLst>
                                    <p:cond delay="0"/>
                                  </p:stCondLst>
                                  <p:childTnLst>
                                    <p:animEffect transition="out" filter="randombar(horizontal)">
                                      <p:cBhvr>
                                        <p:cTn id="54" dur="500"/>
                                        <p:tgtEl>
                                          <p:spTgt spid="4"/>
                                        </p:tgtEl>
                                      </p:cBhvr>
                                    </p:animEffect>
                                    <p:set>
                                      <p:cBhvr>
                                        <p:cTn id="5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b="1" dirty="0" smtClean="0">
                <a:solidFill>
                  <a:schemeClr val="bg1"/>
                </a:solidFill>
                <a:latin typeface="Orange LET" pitchFamily="2" charset="0"/>
              </a:rPr>
              <a:t>Thank you!</a:t>
            </a:r>
            <a:endParaRPr lang="en-US" sz="5400" b="1" dirty="0">
              <a:solidFill>
                <a:schemeClr val="bg1"/>
              </a:solidFill>
              <a:latin typeface="Orange LET" pitchFamily="2" charset="0"/>
            </a:endParaRPr>
          </a:p>
        </p:txBody>
      </p:sp>
      <p:pic>
        <p:nvPicPr>
          <p:cNvPr id="4"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2819400" y="1905000"/>
            <a:ext cx="3558380" cy="3558380"/>
          </a:xfrm>
        </p:spPr>
      </p:pic>
    </p:spTree>
    <p:extLst>
      <p:ext uri="{BB962C8B-B14F-4D97-AF65-F5344CB8AC3E}">
        <p14:creationId xmlns="" xmlns:p14="http://schemas.microsoft.com/office/powerpoint/2010/main" val="73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78918" y="444449"/>
            <a:ext cx="7361290" cy="5562600"/>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extBox 3"/>
          <p:cNvSpPr txBox="1"/>
          <p:nvPr/>
        </p:nvSpPr>
        <p:spPr>
          <a:xfrm>
            <a:off x="1298996" y="1029968"/>
            <a:ext cx="1524000"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b="1" dirty="0" smtClean="0">
                <a:effectLst>
                  <a:outerShdw blurRad="38100" dist="38100" dir="2700000" algn="tl">
                    <a:srgbClr val="000000">
                      <a:alpha val="43137"/>
                    </a:srgbClr>
                  </a:outerShdw>
                </a:effectLst>
              </a:rPr>
              <a:t>UNBILLED</a:t>
            </a:r>
            <a:endParaRPr lang="en-US" b="1" dirty="0">
              <a:effectLst>
                <a:outerShdw blurRad="38100" dist="38100" dir="2700000" algn="tl">
                  <a:srgbClr val="000000">
                    <a:alpha val="43137"/>
                  </a:srgbClr>
                </a:outerShdw>
              </a:effectLst>
            </a:endParaRPr>
          </a:p>
        </p:txBody>
      </p:sp>
      <p:sp>
        <p:nvSpPr>
          <p:cNvPr id="11" name="TextBox 10"/>
          <p:cNvSpPr txBox="1"/>
          <p:nvPr/>
        </p:nvSpPr>
        <p:spPr>
          <a:xfrm>
            <a:off x="2162596" y="2229350"/>
            <a:ext cx="1371600"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en-US"/>
            </a:defPPr>
            <a:lvl1pPr algn="ctr">
              <a:defRPr b="1">
                <a:solidFill>
                  <a:schemeClr val="lt1"/>
                </a:solidFill>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31 - 60</a:t>
            </a:r>
          </a:p>
        </p:txBody>
      </p:sp>
      <p:sp>
        <p:nvSpPr>
          <p:cNvPr id="12" name="TextBox 11"/>
          <p:cNvSpPr txBox="1"/>
          <p:nvPr/>
        </p:nvSpPr>
        <p:spPr>
          <a:xfrm>
            <a:off x="1676400" y="1626868"/>
            <a:ext cx="1371600"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defPPr>
              <a:defRPr lang="en-US"/>
            </a:defPPr>
            <a:lvl1pPr>
              <a:defRPr b="1">
                <a:solidFill>
                  <a:schemeClr val="lt1"/>
                </a:solidFill>
                <a:effectLst>
                  <a:outerShdw blurRad="38100" dist="38100" dir="2700000" algn="tl">
                    <a:srgbClr val="000000">
                      <a:alpha val="43137"/>
                    </a:srgbClr>
                  </a:outerShdw>
                </a:effectLs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US" dirty="0"/>
              <a:t>0 – 30</a:t>
            </a:r>
          </a:p>
        </p:txBody>
      </p:sp>
      <p:sp>
        <p:nvSpPr>
          <p:cNvPr id="13" name="TextBox 12"/>
          <p:cNvSpPr txBox="1"/>
          <p:nvPr/>
        </p:nvSpPr>
        <p:spPr>
          <a:xfrm>
            <a:off x="4489978" y="4904719"/>
            <a:ext cx="1371600"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b="1" dirty="0" smtClean="0">
                <a:effectLst>
                  <a:outerShdw blurRad="38100" dist="38100" dir="2700000" algn="tl">
                    <a:srgbClr val="000000">
                      <a:alpha val="43137"/>
                    </a:srgbClr>
                  </a:outerShdw>
                </a:effectLst>
              </a:rPr>
              <a:t>181 +</a:t>
            </a:r>
            <a:endParaRPr lang="en-US" b="1" dirty="0">
              <a:effectLst>
                <a:outerShdw blurRad="38100" dist="38100" dir="2700000" algn="tl">
                  <a:srgbClr val="000000">
                    <a:alpha val="43137"/>
                  </a:srgbClr>
                </a:outerShdw>
              </a:effectLst>
            </a:endParaRPr>
          </a:p>
        </p:txBody>
      </p:sp>
      <p:sp>
        <p:nvSpPr>
          <p:cNvPr id="14" name="TextBox 13"/>
          <p:cNvSpPr txBox="1"/>
          <p:nvPr/>
        </p:nvSpPr>
        <p:spPr>
          <a:xfrm>
            <a:off x="6775369" y="5406884"/>
            <a:ext cx="1539240" cy="1200329"/>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en-US" sz="3600" b="1" dirty="0" smtClean="0">
                <a:effectLst>
                  <a:outerShdw blurRad="38100" dist="38100" dir="2700000" algn="tl">
                    <a:srgbClr val="000000">
                      <a:alpha val="43137"/>
                    </a:srgbClr>
                  </a:outerShdw>
                </a:effectLst>
              </a:rPr>
              <a:t>BAD DEBT</a:t>
            </a:r>
            <a:endParaRPr lang="en-US" sz="3600" b="1" dirty="0">
              <a:effectLst>
                <a:outerShdw blurRad="38100" dist="38100" dir="2700000" algn="tl">
                  <a:srgbClr val="000000">
                    <a:alpha val="43137"/>
                  </a:srgbClr>
                </a:outerShdw>
              </a:effectLst>
            </a:endParaRPr>
          </a:p>
        </p:txBody>
      </p:sp>
      <p:sp>
        <p:nvSpPr>
          <p:cNvPr id="15" name="TextBox 14"/>
          <p:cNvSpPr txBox="1"/>
          <p:nvPr/>
        </p:nvSpPr>
        <p:spPr>
          <a:xfrm>
            <a:off x="2810296" y="2904949"/>
            <a:ext cx="1371600"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b="1" dirty="0" smtClean="0">
                <a:effectLst>
                  <a:outerShdw blurRad="38100" dist="38100" dir="2700000" algn="tl">
                    <a:srgbClr val="000000">
                      <a:alpha val="43137"/>
                    </a:srgbClr>
                  </a:outerShdw>
                </a:effectLst>
              </a:rPr>
              <a:t>61 - 90</a:t>
            </a:r>
            <a:endParaRPr lang="en-US" b="1" dirty="0">
              <a:effectLst>
                <a:outerShdw blurRad="38100" dist="38100" dir="2700000" algn="tl">
                  <a:srgbClr val="000000">
                    <a:alpha val="43137"/>
                  </a:srgbClr>
                </a:outerShdw>
              </a:effectLst>
            </a:endParaRPr>
          </a:p>
        </p:txBody>
      </p:sp>
      <p:sp>
        <p:nvSpPr>
          <p:cNvPr id="16" name="TextBox 15"/>
          <p:cNvSpPr txBox="1"/>
          <p:nvPr/>
        </p:nvSpPr>
        <p:spPr>
          <a:xfrm>
            <a:off x="3534196" y="3823968"/>
            <a:ext cx="1371600"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b="1" dirty="0" smtClean="0">
                <a:effectLst>
                  <a:outerShdw blurRad="38100" dist="38100" dir="2700000" algn="tl">
                    <a:srgbClr val="000000">
                      <a:alpha val="43137"/>
                    </a:srgbClr>
                  </a:outerShdw>
                </a:effectLst>
              </a:rPr>
              <a:t>91 - 180</a:t>
            </a:r>
            <a:endParaRPr lang="en-US"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472520" y="4331732"/>
            <a:ext cx="1684179" cy="2526268"/>
          </a:xfrm>
          <a:prstGeom prst="rect">
            <a:avLst/>
          </a:prstGeom>
        </p:spPr>
      </p:pic>
      <p:sp>
        <p:nvSpPr>
          <p:cNvPr id="6" name="TextBox 5"/>
          <p:cNvSpPr txBox="1"/>
          <p:nvPr/>
        </p:nvSpPr>
        <p:spPr>
          <a:xfrm>
            <a:off x="5175778" y="306693"/>
            <a:ext cx="3352800" cy="1446550"/>
          </a:xfrm>
          <a:prstGeom prst="rect">
            <a:avLst/>
          </a:prstGeom>
          <a:solidFill>
            <a:schemeClr val="lt1">
              <a:alpha val="73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400" b="1" dirty="0" smtClean="0"/>
              <a:t>A/R BUCKETS</a:t>
            </a:r>
            <a:endParaRPr lang="en-US" sz="4400" b="1" dirty="0"/>
          </a:p>
        </p:txBody>
      </p:sp>
      <p:sp>
        <p:nvSpPr>
          <p:cNvPr id="21" name="TextBox 20"/>
          <p:cNvSpPr txBox="1"/>
          <p:nvPr/>
        </p:nvSpPr>
        <p:spPr>
          <a:xfrm>
            <a:off x="5181600" y="295886"/>
            <a:ext cx="3352800" cy="1446550"/>
          </a:xfrm>
          <a:prstGeom prst="rect">
            <a:avLst/>
          </a:prstGeom>
          <a:solidFill>
            <a:schemeClr val="lt1">
              <a:alpha val="73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400" b="1" dirty="0" smtClean="0"/>
              <a:t>PEACE &amp; SERENITY</a:t>
            </a:r>
            <a:endParaRPr lang="en-US" sz="4400" b="1" dirty="0"/>
          </a:p>
        </p:txBody>
      </p:sp>
    </p:spTree>
    <p:extLst>
      <p:ext uri="{BB962C8B-B14F-4D97-AF65-F5344CB8AC3E}">
        <p14:creationId xmlns="" xmlns:p14="http://schemas.microsoft.com/office/powerpoint/2010/main" val="103624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1"/>
                                        </p:tgtEl>
                                        <p:attrNameLst>
                                          <p:attrName>ppt_x</p:attrName>
                                        </p:attrNameLst>
                                      </p:cBhvr>
                                      <p:tavLst>
                                        <p:tav tm="0">
                                          <p:val>
                                            <p:strVal val="ppt_x"/>
                                          </p:val>
                                        </p:tav>
                                        <p:tav tm="100000">
                                          <p:val>
                                            <p:strVal val="ppt_x"/>
                                          </p:val>
                                        </p:tav>
                                      </p:tavLst>
                                    </p:anim>
                                    <p:anim calcmode="lin" valueType="num">
                                      <p:cBhvr additive="base">
                                        <p:cTn id="7" dur="500"/>
                                        <p:tgtEl>
                                          <p:spTgt spid="21"/>
                                        </p:tgtEl>
                                        <p:attrNameLst>
                                          <p:attrName>ppt_y</p:attrName>
                                        </p:attrNameLst>
                                      </p:cBhvr>
                                      <p:tavLst>
                                        <p:tav tm="0">
                                          <p:val>
                                            <p:strVal val="ppt_y"/>
                                          </p:val>
                                        </p:tav>
                                        <p:tav tm="100000">
                                          <p:val>
                                            <p:strVal val="1+ppt_h/2"/>
                                          </p:val>
                                        </p:tav>
                                      </p:tavLst>
                                    </p:anim>
                                    <p:set>
                                      <p:cBhvr>
                                        <p:cTn id="8" dur="1" fill="hold">
                                          <p:stCondLst>
                                            <p:cond delay="499"/>
                                          </p:stCondLst>
                                        </p:cTn>
                                        <p:tgtEl>
                                          <p:spTgt spid="21"/>
                                        </p:tgtEl>
                                        <p:attrNameLst>
                                          <p:attrName>style.visibility</p:attrName>
                                        </p:attrNameLst>
                                      </p:cBhvr>
                                      <p:to>
                                        <p:strVal val="hidden"/>
                                      </p:to>
                                    </p:set>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80">
                                          <p:stCondLst>
                                            <p:cond delay="0"/>
                                          </p:stCondLst>
                                        </p:cTn>
                                        <p:tgtEl>
                                          <p:spTgt spid="4"/>
                                        </p:tgtEl>
                                      </p:cBhvr>
                                    </p:animEffect>
                                    <p:anim calcmode="lin" valueType="num">
                                      <p:cBhvr>
                                        <p:cTn id="17"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2" dur="26">
                                          <p:stCondLst>
                                            <p:cond delay="650"/>
                                          </p:stCondLst>
                                        </p:cTn>
                                        <p:tgtEl>
                                          <p:spTgt spid="4"/>
                                        </p:tgtEl>
                                      </p:cBhvr>
                                      <p:to x="100000" y="60000"/>
                                    </p:animScale>
                                    <p:animScale>
                                      <p:cBhvr>
                                        <p:cTn id="23" dur="166" decel="50000">
                                          <p:stCondLst>
                                            <p:cond delay="676"/>
                                          </p:stCondLst>
                                        </p:cTn>
                                        <p:tgtEl>
                                          <p:spTgt spid="4"/>
                                        </p:tgtEl>
                                      </p:cBhvr>
                                      <p:to x="100000" y="100000"/>
                                    </p:animScale>
                                    <p:animScale>
                                      <p:cBhvr>
                                        <p:cTn id="24" dur="26">
                                          <p:stCondLst>
                                            <p:cond delay="1312"/>
                                          </p:stCondLst>
                                        </p:cTn>
                                        <p:tgtEl>
                                          <p:spTgt spid="4"/>
                                        </p:tgtEl>
                                      </p:cBhvr>
                                      <p:to x="100000" y="80000"/>
                                    </p:animScale>
                                    <p:animScale>
                                      <p:cBhvr>
                                        <p:cTn id="25" dur="166" decel="50000">
                                          <p:stCondLst>
                                            <p:cond delay="1338"/>
                                          </p:stCondLst>
                                        </p:cTn>
                                        <p:tgtEl>
                                          <p:spTgt spid="4"/>
                                        </p:tgtEl>
                                      </p:cBhvr>
                                      <p:to x="100000" y="100000"/>
                                    </p:animScale>
                                    <p:animScale>
                                      <p:cBhvr>
                                        <p:cTn id="26" dur="26">
                                          <p:stCondLst>
                                            <p:cond delay="1642"/>
                                          </p:stCondLst>
                                        </p:cTn>
                                        <p:tgtEl>
                                          <p:spTgt spid="4"/>
                                        </p:tgtEl>
                                      </p:cBhvr>
                                      <p:to x="100000" y="90000"/>
                                    </p:animScale>
                                    <p:animScale>
                                      <p:cBhvr>
                                        <p:cTn id="27" dur="166" decel="50000">
                                          <p:stCondLst>
                                            <p:cond delay="1668"/>
                                          </p:stCondLst>
                                        </p:cTn>
                                        <p:tgtEl>
                                          <p:spTgt spid="4"/>
                                        </p:tgtEl>
                                      </p:cBhvr>
                                      <p:to x="100000" y="100000"/>
                                    </p:animScale>
                                    <p:animScale>
                                      <p:cBhvr>
                                        <p:cTn id="28" dur="26">
                                          <p:stCondLst>
                                            <p:cond delay="1808"/>
                                          </p:stCondLst>
                                        </p:cTn>
                                        <p:tgtEl>
                                          <p:spTgt spid="4"/>
                                        </p:tgtEl>
                                      </p:cBhvr>
                                      <p:to x="100000" y="95000"/>
                                    </p:animScale>
                                    <p:animScale>
                                      <p:cBhvr>
                                        <p:cTn id="29" dur="166" decel="50000">
                                          <p:stCondLst>
                                            <p:cond delay="1834"/>
                                          </p:stCondLst>
                                        </p:cTn>
                                        <p:tgtEl>
                                          <p:spTgt spid="4"/>
                                        </p:tgtEl>
                                      </p:cBhvr>
                                      <p:to x="100000" y="100000"/>
                                    </p:animScale>
                                  </p:childTnLst>
                                </p:cTn>
                              </p:par>
                            </p:childTnLst>
                          </p:cTn>
                        </p:par>
                        <p:par>
                          <p:cTn id="30" fill="hold">
                            <p:stCondLst>
                              <p:cond delay="3000"/>
                            </p:stCondLst>
                            <p:childTnLst>
                              <p:par>
                                <p:cTn id="31" presetID="26" presetClass="entr" presetSubtype="0"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80">
                                          <p:stCondLst>
                                            <p:cond delay="0"/>
                                          </p:stCondLst>
                                        </p:cTn>
                                        <p:tgtEl>
                                          <p:spTgt spid="12"/>
                                        </p:tgtEl>
                                      </p:cBhvr>
                                    </p:animEffect>
                                    <p:anim calcmode="lin" valueType="num">
                                      <p:cBhvr>
                                        <p:cTn id="3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9" dur="26">
                                          <p:stCondLst>
                                            <p:cond delay="650"/>
                                          </p:stCondLst>
                                        </p:cTn>
                                        <p:tgtEl>
                                          <p:spTgt spid="12"/>
                                        </p:tgtEl>
                                      </p:cBhvr>
                                      <p:to x="100000" y="60000"/>
                                    </p:animScale>
                                    <p:animScale>
                                      <p:cBhvr>
                                        <p:cTn id="40" dur="166" decel="50000">
                                          <p:stCondLst>
                                            <p:cond delay="676"/>
                                          </p:stCondLst>
                                        </p:cTn>
                                        <p:tgtEl>
                                          <p:spTgt spid="12"/>
                                        </p:tgtEl>
                                      </p:cBhvr>
                                      <p:to x="100000" y="100000"/>
                                    </p:animScale>
                                    <p:animScale>
                                      <p:cBhvr>
                                        <p:cTn id="41" dur="26">
                                          <p:stCondLst>
                                            <p:cond delay="1312"/>
                                          </p:stCondLst>
                                        </p:cTn>
                                        <p:tgtEl>
                                          <p:spTgt spid="12"/>
                                        </p:tgtEl>
                                      </p:cBhvr>
                                      <p:to x="100000" y="80000"/>
                                    </p:animScale>
                                    <p:animScale>
                                      <p:cBhvr>
                                        <p:cTn id="42" dur="166" decel="50000">
                                          <p:stCondLst>
                                            <p:cond delay="1338"/>
                                          </p:stCondLst>
                                        </p:cTn>
                                        <p:tgtEl>
                                          <p:spTgt spid="12"/>
                                        </p:tgtEl>
                                      </p:cBhvr>
                                      <p:to x="100000" y="100000"/>
                                    </p:animScale>
                                    <p:animScale>
                                      <p:cBhvr>
                                        <p:cTn id="43" dur="26">
                                          <p:stCondLst>
                                            <p:cond delay="1642"/>
                                          </p:stCondLst>
                                        </p:cTn>
                                        <p:tgtEl>
                                          <p:spTgt spid="12"/>
                                        </p:tgtEl>
                                      </p:cBhvr>
                                      <p:to x="100000" y="90000"/>
                                    </p:animScale>
                                    <p:animScale>
                                      <p:cBhvr>
                                        <p:cTn id="44" dur="166" decel="50000">
                                          <p:stCondLst>
                                            <p:cond delay="1668"/>
                                          </p:stCondLst>
                                        </p:cTn>
                                        <p:tgtEl>
                                          <p:spTgt spid="12"/>
                                        </p:tgtEl>
                                      </p:cBhvr>
                                      <p:to x="100000" y="100000"/>
                                    </p:animScale>
                                    <p:animScale>
                                      <p:cBhvr>
                                        <p:cTn id="45" dur="26">
                                          <p:stCondLst>
                                            <p:cond delay="1808"/>
                                          </p:stCondLst>
                                        </p:cTn>
                                        <p:tgtEl>
                                          <p:spTgt spid="12"/>
                                        </p:tgtEl>
                                      </p:cBhvr>
                                      <p:to x="100000" y="95000"/>
                                    </p:animScale>
                                    <p:animScale>
                                      <p:cBhvr>
                                        <p:cTn id="46" dur="166" decel="50000">
                                          <p:stCondLst>
                                            <p:cond delay="1834"/>
                                          </p:stCondLst>
                                        </p:cTn>
                                        <p:tgtEl>
                                          <p:spTgt spid="12"/>
                                        </p:tgtEl>
                                      </p:cBhvr>
                                      <p:to x="100000" y="100000"/>
                                    </p:animScale>
                                  </p:childTnLst>
                                </p:cTn>
                              </p:par>
                            </p:childTnLst>
                          </p:cTn>
                        </p:par>
                        <p:par>
                          <p:cTn id="47" fill="hold">
                            <p:stCondLst>
                              <p:cond delay="5000"/>
                            </p:stCondLst>
                            <p:childTnLst>
                              <p:par>
                                <p:cTn id="48" presetID="26" presetClass="entr" presetSubtype="0" fill="hold" grpId="0" nodeType="after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down)">
                                      <p:cBhvr>
                                        <p:cTn id="50" dur="580">
                                          <p:stCondLst>
                                            <p:cond delay="0"/>
                                          </p:stCondLst>
                                        </p:cTn>
                                        <p:tgtEl>
                                          <p:spTgt spid="11"/>
                                        </p:tgtEl>
                                      </p:cBhvr>
                                    </p:animEffect>
                                    <p:anim calcmode="lin" valueType="num">
                                      <p:cBhvr>
                                        <p:cTn id="51"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6" dur="26">
                                          <p:stCondLst>
                                            <p:cond delay="650"/>
                                          </p:stCondLst>
                                        </p:cTn>
                                        <p:tgtEl>
                                          <p:spTgt spid="11"/>
                                        </p:tgtEl>
                                      </p:cBhvr>
                                      <p:to x="100000" y="60000"/>
                                    </p:animScale>
                                    <p:animScale>
                                      <p:cBhvr>
                                        <p:cTn id="57" dur="166" decel="50000">
                                          <p:stCondLst>
                                            <p:cond delay="676"/>
                                          </p:stCondLst>
                                        </p:cTn>
                                        <p:tgtEl>
                                          <p:spTgt spid="11"/>
                                        </p:tgtEl>
                                      </p:cBhvr>
                                      <p:to x="100000" y="100000"/>
                                    </p:animScale>
                                    <p:animScale>
                                      <p:cBhvr>
                                        <p:cTn id="58" dur="26">
                                          <p:stCondLst>
                                            <p:cond delay="1312"/>
                                          </p:stCondLst>
                                        </p:cTn>
                                        <p:tgtEl>
                                          <p:spTgt spid="11"/>
                                        </p:tgtEl>
                                      </p:cBhvr>
                                      <p:to x="100000" y="80000"/>
                                    </p:animScale>
                                    <p:animScale>
                                      <p:cBhvr>
                                        <p:cTn id="59" dur="166" decel="50000">
                                          <p:stCondLst>
                                            <p:cond delay="1338"/>
                                          </p:stCondLst>
                                        </p:cTn>
                                        <p:tgtEl>
                                          <p:spTgt spid="11"/>
                                        </p:tgtEl>
                                      </p:cBhvr>
                                      <p:to x="100000" y="100000"/>
                                    </p:animScale>
                                    <p:animScale>
                                      <p:cBhvr>
                                        <p:cTn id="60" dur="26">
                                          <p:stCondLst>
                                            <p:cond delay="1642"/>
                                          </p:stCondLst>
                                        </p:cTn>
                                        <p:tgtEl>
                                          <p:spTgt spid="11"/>
                                        </p:tgtEl>
                                      </p:cBhvr>
                                      <p:to x="100000" y="90000"/>
                                    </p:animScale>
                                    <p:animScale>
                                      <p:cBhvr>
                                        <p:cTn id="61" dur="166" decel="50000">
                                          <p:stCondLst>
                                            <p:cond delay="1668"/>
                                          </p:stCondLst>
                                        </p:cTn>
                                        <p:tgtEl>
                                          <p:spTgt spid="11"/>
                                        </p:tgtEl>
                                      </p:cBhvr>
                                      <p:to x="100000" y="100000"/>
                                    </p:animScale>
                                    <p:animScale>
                                      <p:cBhvr>
                                        <p:cTn id="62" dur="26">
                                          <p:stCondLst>
                                            <p:cond delay="1808"/>
                                          </p:stCondLst>
                                        </p:cTn>
                                        <p:tgtEl>
                                          <p:spTgt spid="11"/>
                                        </p:tgtEl>
                                      </p:cBhvr>
                                      <p:to x="100000" y="95000"/>
                                    </p:animScale>
                                    <p:animScale>
                                      <p:cBhvr>
                                        <p:cTn id="63" dur="166" decel="50000">
                                          <p:stCondLst>
                                            <p:cond delay="1834"/>
                                          </p:stCondLst>
                                        </p:cTn>
                                        <p:tgtEl>
                                          <p:spTgt spid="11"/>
                                        </p:tgtEl>
                                      </p:cBhvr>
                                      <p:to x="100000" y="100000"/>
                                    </p:animScale>
                                  </p:childTnLst>
                                </p:cTn>
                              </p:par>
                            </p:childTnLst>
                          </p:cTn>
                        </p:par>
                        <p:par>
                          <p:cTn id="64" fill="hold">
                            <p:stCondLst>
                              <p:cond delay="7000"/>
                            </p:stCondLst>
                            <p:childTnLst>
                              <p:par>
                                <p:cTn id="65" presetID="26" presetClass="entr" presetSubtype="0" fill="hold" grpId="0"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wipe(down)">
                                      <p:cBhvr>
                                        <p:cTn id="67" dur="290">
                                          <p:stCondLst>
                                            <p:cond delay="0"/>
                                          </p:stCondLst>
                                        </p:cTn>
                                        <p:tgtEl>
                                          <p:spTgt spid="15"/>
                                        </p:tgtEl>
                                      </p:cBhvr>
                                    </p:animEffect>
                                    <p:anim calcmode="lin" valueType="num">
                                      <p:cBhvr>
                                        <p:cTn id="68" dur="911"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69" dur="332"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70" dur="332" tmFilter="0, 0; 0.125,0.2665; 0.25,0.4; 0.375,0.465; 0.5,0.5;  0.625,0.535; 0.75,0.6; 0.875,0.7335; 1,1">
                                          <p:stCondLst>
                                            <p:cond delay="332"/>
                                          </p:stCondLst>
                                        </p:cTn>
                                        <p:tgtEl>
                                          <p:spTgt spid="15"/>
                                        </p:tgtEl>
                                        <p:attrNameLst>
                                          <p:attrName>ppt_y</p:attrName>
                                        </p:attrNameLst>
                                      </p:cBhvr>
                                      <p:tavLst>
                                        <p:tav tm="0" fmla="#ppt_y-sin(pi*$)/9">
                                          <p:val>
                                            <p:fltVal val="0"/>
                                          </p:val>
                                        </p:tav>
                                        <p:tav tm="100000">
                                          <p:val>
                                            <p:fltVal val="1"/>
                                          </p:val>
                                        </p:tav>
                                      </p:tavLst>
                                    </p:anim>
                                    <p:anim calcmode="lin" valueType="num">
                                      <p:cBhvr>
                                        <p:cTn id="71" dur="166" tmFilter="0, 0; 0.125,0.2665; 0.25,0.4; 0.375,0.465; 0.5,0.5;  0.625,0.535; 0.75,0.6; 0.875,0.7335; 1,1">
                                          <p:stCondLst>
                                            <p:cond delay="662"/>
                                          </p:stCondLst>
                                        </p:cTn>
                                        <p:tgtEl>
                                          <p:spTgt spid="15"/>
                                        </p:tgtEl>
                                        <p:attrNameLst>
                                          <p:attrName>ppt_y</p:attrName>
                                        </p:attrNameLst>
                                      </p:cBhvr>
                                      <p:tavLst>
                                        <p:tav tm="0" fmla="#ppt_y-sin(pi*$)/27">
                                          <p:val>
                                            <p:fltVal val="0"/>
                                          </p:val>
                                        </p:tav>
                                        <p:tav tm="100000">
                                          <p:val>
                                            <p:fltVal val="1"/>
                                          </p:val>
                                        </p:tav>
                                      </p:tavLst>
                                    </p:anim>
                                    <p:anim calcmode="lin" valueType="num">
                                      <p:cBhvr>
                                        <p:cTn id="72" dur="82" tmFilter="0, 0; 0.125,0.2665; 0.25,0.4; 0.375,0.465; 0.5,0.5;  0.625,0.535; 0.75,0.6; 0.875,0.7335; 1,1">
                                          <p:stCondLst>
                                            <p:cond delay="828"/>
                                          </p:stCondLst>
                                        </p:cTn>
                                        <p:tgtEl>
                                          <p:spTgt spid="15"/>
                                        </p:tgtEl>
                                        <p:attrNameLst>
                                          <p:attrName>ppt_y</p:attrName>
                                        </p:attrNameLst>
                                      </p:cBhvr>
                                      <p:tavLst>
                                        <p:tav tm="0" fmla="#ppt_y-sin(pi*$)/81">
                                          <p:val>
                                            <p:fltVal val="0"/>
                                          </p:val>
                                        </p:tav>
                                        <p:tav tm="100000">
                                          <p:val>
                                            <p:fltVal val="1"/>
                                          </p:val>
                                        </p:tav>
                                      </p:tavLst>
                                    </p:anim>
                                    <p:animScale>
                                      <p:cBhvr>
                                        <p:cTn id="73" dur="13">
                                          <p:stCondLst>
                                            <p:cond delay="325"/>
                                          </p:stCondLst>
                                        </p:cTn>
                                        <p:tgtEl>
                                          <p:spTgt spid="15"/>
                                        </p:tgtEl>
                                      </p:cBhvr>
                                      <p:to x="100000" y="60000"/>
                                    </p:animScale>
                                    <p:animScale>
                                      <p:cBhvr>
                                        <p:cTn id="74" dur="83" decel="50000">
                                          <p:stCondLst>
                                            <p:cond delay="338"/>
                                          </p:stCondLst>
                                        </p:cTn>
                                        <p:tgtEl>
                                          <p:spTgt spid="15"/>
                                        </p:tgtEl>
                                      </p:cBhvr>
                                      <p:to x="100000" y="100000"/>
                                    </p:animScale>
                                    <p:animScale>
                                      <p:cBhvr>
                                        <p:cTn id="75" dur="13">
                                          <p:stCondLst>
                                            <p:cond delay="656"/>
                                          </p:stCondLst>
                                        </p:cTn>
                                        <p:tgtEl>
                                          <p:spTgt spid="15"/>
                                        </p:tgtEl>
                                      </p:cBhvr>
                                      <p:to x="100000" y="80000"/>
                                    </p:animScale>
                                    <p:animScale>
                                      <p:cBhvr>
                                        <p:cTn id="76" dur="83" decel="50000">
                                          <p:stCondLst>
                                            <p:cond delay="669"/>
                                          </p:stCondLst>
                                        </p:cTn>
                                        <p:tgtEl>
                                          <p:spTgt spid="15"/>
                                        </p:tgtEl>
                                      </p:cBhvr>
                                      <p:to x="100000" y="100000"/>
                                    </p:animScale>
                                    <p:animScale>
                                      <p:cBhvr>
                                        <p:cTn id="77" dur="13">
                                          <p:stCondLst>
                                            <p:cond delay="821"/>
                                          </p:stCondLst>
                                        </p:cTn>
                                        <p:tgtEl>
                                          <p:spTgt spid="15"/>
                                        </p:tgtEl>
                                      </p:cBhvr>
                                      <p:to x="100000" y="90000"/>
                                    </p:animScale>
                                    <p:animScale>
                                      <p:cBhvr>
                                        <p:cTn id="78" dur="83" decel="50000">
                                          <p:stCondLst>
                                            <p:cond delay="834"/>
                                          </p:stCondLst>
                                        </p:cTn>
                                        <p:tgtEl>
                                          <p:spTgt spid="15"/>
                                        </p:tgtEl>
                                      </p:cBhvr>
                                      <p:to x="100000" y="100000"/>
                                    </p:animScale>
                                    <p:animScale>
                                      <p:cBhvr>
                                        <p:cTn id="79" dur="13">
                                          <p:stCondLst>
                                            <p:cond delay="904"/>
                                          </p:stCondLst>
                                        </p:cTn>
                                        <p:tgtEl>
                                          <p:spTgt spid="15"/>
                                        </p:tgtEl>
                                      </p:cBhvr>
                                      <p:to x="100000" y="95000"/>
                                    </p:animScale>
                                    <p:animScale>
                                      <p:cBhvr>
                                        <p:cTn id="80" dur="83" decel="50000">
                                          <p:stCondLst>
                                            <p:cond delay="917"/>
                                          </p:stCondLst>
                                        </p:cTn>
                                        <p:tgtEl>
                                          <p:spTgt spid="15"/>
                                        </p:tgtEl>
                                      </p:cBhvr>
                                      <p:to x="100000" y="100000"/>
                                    </p:animScale>
                                  </p:childTnLst>
                                </p:cTn>
                              </p:par>
                            </p:childTnLst>
                          </p:cTn>
                        </p:par>
                        <p:par>
                          <p:cTn id="81" fill="hold">
                            <p:stCondLst>
                              <p:cond delay="8000"/>
                            </p:stCondLst>
                            <p:childTnLst>
                              <p:par>
                                <p:cTn id="82" presetID="26" presetClass="entr" presetSubtype="0" fill="hold" grpId="0" nodeType="after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wipe(down)">
                                      <p:cBhvr>
                                        <p:cTn id="84" dur="290">
                                          <p:stCondLst>
                                            <p:cond delay="0"/>
                                          </p:stCondLst>
                                        </p:cTn>
                                        <p:tgtEl>
                                          <p:spTgt spid="16"/>
                                        </p:tgtEl>
                                      </p:cBhvr>
                                    </p:animEffect>
                                    <p:anim calcmode="lin" valueType="num">
                                      <p:cBhvr>
                                        <p:cTn id="85" dur="911"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86" dur="332"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87" dur="332" tmFilter="0, 0; 0.125,0.2665; 0.25,0.4; 0.375,0.465; 0.5,0.5;  0.625,0.535; 0.75,0.6; 0.875,0.7335; 1,1">
                                          <p:stCondLst>
                                            <p:cond delay="332"/>
                                          </p:stCondLst>
                                        </p:cTn>
                                        <p:tgtEl>
                                          <p:spTgt spid="16"/>
                                        </p:tgtEl>
                                        <p:attrNameLst>
                                          <p:attrName>ppt_y</p:attrName>
                                        </p:attrNameLst>
                                      </p:cBhvr>
                                      <p:tavLst>
                                        <p:tav tm="0" fmla="#ppt_y-sin(pi*$)/9">
                                          <p:val>
                                            <p:fltVal val="0"/>
                                          </p:val>
                                        </p:tav>
                                        <p:tav tm="100000">
                                          <p:val>
                                            <p:fltVal val="1"/>
                                          </p:val>
                                        </p:tav>
                                      </p:tavLst>
                                    </p:anim>
                                    <p:anim calcmode="lin" valueType="num">
                                      <p:cBhvr>
                                        <p:cTn id="88" dur="166" tmFilter="0, 0; 0.125,0.2665; 0.25,0.4; 0.375,0.465; 0.5,0.5;  0.625,0.535; 0.75,0.6; 0.875,0.7335; 1,1">
                                          <p:stCondLst>
                                            <p:cond delay="662"/>
                                          </p:stCondLst>
                                        </p:cTn>
                                        <p:tgtEl>
                                          <p:spTgt spid="16"/>
                                        </p:tgtEl>
                                        <p:attrNameLst>
                                          <p:attrName>ppt_y</p:attrName>
                                        </p:attrNameLst>
                                      </p:cBhvr>
                                      <p:tavLst>
                                        <p:tav tm="0" fmla="#ppt_y-sin(pi*$)/27">
                                          <p:val>
                                            <p:fltVal val="0"/>
                                          </p:val>
                                        </p:tav>
                                        <p:tav tm="100000">
                                          <p:val>
                                            <p:fltVal val="1"/>
                                          </p:val>
                                        </p:tav>
                                      </p:tavLst>
                                    </p:anim>
                                    <p:anim calcmode="lin" valueType="num">
                                      <p:cBhvr>
                                        <p:cTn id="89" dur="82" tmFilter="0, 0; 0.125,0.2665; 0.25,0.4; 0.375,0.465; 0.5,0.5;  0.625,0.535; 0.75,0.6; 0.875,0.7335; 1,1">
                                          <p:stCondLst>
                                            <p:cond delay="828"/>
                                          </p:stCondLst>
                                        </p:cTn>
                                        <p:tgtEl>
                                          <p:spTgt spid="16"/>
                                        </p:tgtEl>
                                        <p:attrNameLst>
                                          <p:attrName>ppt_y</p:attrName>
                                        </p:attrNameLst>
                                      </p:cBhvr>
                                      <p:tavLst>
                                        <p:tav tm="0" fmla="#ppt_y-sin(pi*$)/81">
                                          <p:val>
                                            <p:fltVal val="0"/>
                                          </p:val>
                                        </p:tav>
                                        <p:tav tm="100000">
                                          <p:val>
                                            <p:fltVal val="1"/>
                                          </p:val>
                                        </p:tav>
                                      </p:tavLst>
                                    </p:anim>
                                    <p:animScale>
                                      <p:cBhvr>
                                        <p:cTn id="90" dur="13">
                                          <p:stCondLst>
                                            <p:cond delay="325"/>
                                          </p:stCondLst>
                                        </p:cTn>
                                        <p:tgtEl>
                                          <p:spTgt spid="16"/>
                                        </p:tgtEl>
                                      </p:cBhvr>
                                      <p:to x="100000" y="60000"/>
                                    </p:animScale>
                                    <p:animScale>
                                      <p:cBhvr>
                                        <p:cTn id="91" dur="83" decel="50000">
                                          <p:stCondLst>
                                            <p:cond delay="338"/>
                                          </p:stCondLst>
                                        </p:cTn>
                                        <p:tgtEl>
                                          <p:spTgt spid="16"/>
                                        </p:tgtEl>
                                      </p:cBhvr>
                                      <p:to x="100000" y="100000"/>
                                    </p:animScale>
                                    <p:animScale>
                                      <p:cBhvr>
                                        <p:cTn id="92" dur="13">
                                          <p:stCondLst>
                                            <p:cond delay="656"/>
                                          </p:stCondLst>
                                        </p:cTn>
                                        <p:tgtEl>
                                          <p:spTgt spid="16"/>
                                        </p:tgtEl>
                                      </p:cBhvr>
                                      <p:to x="100000" y="80000"/>
                                    </p:animScale>
                                    <p:animScale>
                                      <p:cBhvr>
                                        <p:cTn id="93" dur="83" decel="50000">
                                          <p:stCondLst>
                                            <p:cond delay="669"/>
                                          </p:stCondLst>
                                        </p:cTn>
                                        <p:tgtEl>
                                          <p:spTgt spid="16"/>
                                        </p:tgtEl>
                                      </p:cBhvr>
                                      <p:to x="100000" y="100000"/>
                                    </p:animScale>
                                    <p:animScale>
                                      <p:cBhvr>
                                        <p:cTn id="94" dur="13">
                                          <p:stCondLst>
                                            <p:cond delay="821"/>
                                          </p:stCondLst>
                                        </p:cTn>
                                        <p:tgtEl>
                                          <p:spTgt spid="16"/>
                                        </p:tgtEl>
                                      </p:cBhvr>
                                      <p:to x="100000" y="90000"/>
                                    </p:animScale>
                                    <p:animScale>
                                      <p:cBhvr>
                                        <p:cTn id="95" dur="83" decel="50000">
                                          <p:stCondLst>
                                            <p:cond delay="834"/>
                                          </p:stCondLst>
                                        </p:cTn>
                                        <p:tgtEl>
                                          <p:spTgt spid="16"/>
                                        </p:tgtEl>
                                      </p:cBhvr>
                                      <p:to x="100000" y="100000"/>
                                    </p:animScale>
                                    <p:animScale>
                                      <p:cBhvr>
                                        <p:cTn id="96" dur="13">
                                          <p:stCondLst>
                                            <p:cond delay="904"/>
                                          </p:stCondLst>
                                        </p:cTn>
                                        <p:tgtEl>
                                          <p:spTgt spid="16"/>
                                        </p:tgtEl>
                                      </p:cBhvr>
                                      <p:to x="100000" y="95000"/>
                                    </p:animScale>
                                    <p:animScale>
                                      <p:cBhvr>
                                        <p:cTn id="97" dur="83" decel="50000">
                                          <p:stCondLst>
                                            <p:cond delay="917"/>
                                          </p:stCondLst>
                                        </p:cTn>
                                        <p:tgtEl>
                                          <p:spTgt spid="16"/>
                                        </p:tgtEl>
                                      </p:cBhvr>
                                      <p:to x="100000" y="100000"/>
                                    </p:animScale>
                                  </p:childTnLst>
                                </p:cTn>
                              </p:par>
                            </p:childTnLst>
                          </p:cTn>
                        </p:par>
                        <p:par>
                          <p:cTn id="98" fill="hold">
                            <p:stCondLst>
                              <p:cond delay="9000"/>
                            </p:stCondLst>
                            <p:childTnLst>
                              <p:par>
                                <p:cTn id="99" presetID="26" presetClass="entr" presetSubtype="0" fill="hold" grpId="0" nodeType="afterEffect">
                                  <p:stCondLst>
                                    <p:cond delay="400"/>
                                  </p:stCondLst>
                                  <p:childTnLst>
                                    <p:set>
                                      <p:cBhvr>
                                        <p:cTn id="100" dur="1" fill="hold">
                                          <p:stCondLst>
                                            <p:cond delay="0"/>
                                          </p:stCondLst>
                                        </p:cTn>
                                        <p:tgtEl>
                                          <p:spTgt spid="13"/>
                                        </p:tgtEl>
                                        <p:attrNameLst>
                                          <p:attrName>style.visibility</p:attrName>
                                        </p:attrNameLst>
                                      </p:cBhvr>
                                      <p:to>
                                        <p:strVal val="visible"/>
                                      </p:to>
                                    </p:set>
                                    <p:animEffect transition="in" filter="wipe(down)">
                                      <p:cBhvr>
                                        <p:cTn id="101" dur="290">
                                          <p:stCondLst>
                                            <p:cond delay="0"/>
                                          </p:stCondLst>
                                        </p:cTn>
                                        <p:tgtEl>
                                          <p:spTgt spid="13"/>
                                        </p:tgtEl>
                                      </p:cBhvr>
                                    </p:animEffect>
                                    <p:anim calcmode="lin" valueType="num">
                                      <p:cBhvr>
                                        <p:cTn id="102" dur="911"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03" dur="332"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4" dur="332" tmFilter="0, 0; 0.125,0.2665; 0.25,0.4; 0.375,0.465; 0.5,0.5;  0.625,0.535; 0.75,0.6; 0.875,0.7335; 1,1">
                                          <p:stCondLst>
                                            <p:cond delay="332"/>
                                          </p:stCondLst>
                                        </p:cTn>
                                        <p:tgtEl>
                                          <p:spTgt spid="13"/>
                                        </p:tgtEl>
                                        <p:attrNameLst>
                                          <p:attrName>ppt_y</p:attrName>
                                        </p:attrNameLst>
                                      </p:cBhvr>
                                      <p:tavLst>
                                        <p:tav tm="0" fmla="#ppt_y-sin(pi*$)/9">
                                          <p:val>
                                            <p:fltVal val="0"/>
                                          </p:val>
                                        </p:tav>
                                        <p:tav tm="100000">
                                          <p:val>
                                            <p:fltVal val="1"/>
                                          </p:val>
                                        </p:tav>
                                      </p:tavLst>
                                    </p:anim>
                                    <p:anim calcmode="lin" valueType="num">
                                      <p:cBhvr>
                                        <p:cTn id="105" dur="166" tmFilter="0, 0; 0.125,0.2665; 0.25,0.4; 0.375,0.465; 0.5,0.5;  0.625,0.535; 0.75,0.6; 0.875,0.7335; 1,1">
                                          <p:stCondLst>
                                            <p:cond delay="662"/>
                                          </p:stCondLst>
                                        </p:cTn>
                                        <p:tgtEl>
                                          <p:spTgt spid="13"/>
                                        </p:tgtEl>
                                        <p:attrNameLst>
                                          <p:attrName>ppt_y</p:attrName>
                                        </p:attrNameLst>
                                      </p:cBhvr>
                                      <p:tavLst>
                                        <p:tav tm="0" fmla="#ppt_y-sin(pi*$)/27">
                                          <p:val>
                                            <p:fltVal val="0"/>
                                          </p:val>
                                        </p:tav>
                                        <p:tav tm="100000">
                                          <p:val>
                                            <p:fltVal val="1"/>
                                          </p:val>
                                        </p:tav>
                                      </p:tavLst>
                                    </p:anim>
                                    <p:anim calcmode="lin" valueType="num">
                                      <p:cBhvr>
                                        <p:cTn id="106" dur="82" tmFilter="0, 0; 0.125,0.2665; 0.25,0.4; 0.375,0.465; 0.5,0.5;  0.625,0.535; 0.75,0.6; 0.875,0.7335; 1,1">
                                          <p:stCondLst>
                                            <p:cond delay="828"/>
                                          </p:stCondLst>
                                        </p:cTn>
                                        <p:tgtEl>
                                          <p:spTgt spid="13"/>
                                        </p:tgtEl>
                                        <p:attrNameLst>
                                          <p:attrName>ppt_y</p:attrName>
                                        </p:attrNameLst>
                                      </p:cBhvr>
                                      <p:tavLst>
                                        <p:tav tm="0" fmla="#ppt_y-sin(pi*$)/81">
                                          <p:val>
                                            <p:fltVal val="0"/>
                                          </p:val>
                                        </p:tav>
                                        <p:tav tm="100000">
                                          <p:val>
                                            <p:fltVal val="1"/>
                                          </p:val>
                                        </p:tav>
                                      </p:tavLst>
                                    </p:anim>
                                    <p:animScale>
                                      <p:cBhvr>
                                        <p:cTn id="107" dur="13">
                                          <p:stCondLst>
                                            <p:cond delay="325"/>
                                          </p:stCondLst>
                                        </p:cTn>
                                        <p:tgtEl>
                                          <p:spTgt spid="13"/>
                                        </p:tgtEl>
                                      </p:cBhvr>
                                      <p:to x="100000" y="60000"/>
                                    </p:animScale>
                                    <p:animScale>
                                      <p:cBhvr>
                                        <p:cTn id="108" dur="83" decel="50000">
                                          <p:stCondLst>
                                            <p:cond delay="338"/>
                                          </p:stCondLst>
                                        </p:cTn>
                                        <p:tgtEl>
                                          <p:spTgt spid="13"/>
                                        </p:tgtEl>
                                      </p:cBhvr>
                                      <p:to x="100000" y="100000"/>
                                    </p:animScale>
                                    <p:animScale>
                                      <p:cBhvr>
                                        <p:cTn id="109" dur="13">
                                          <p:stCondLst>
                                            <p:cond delay="656"/>
                                          </p:stCondLst>
                                        </p:cTn>
                                        <p:tgtEl>
                                          <p:spTgt spid="13"/>
                                        </p:tgtEl>
                                      </p:cBhvr>
                                      <p:to x="100000" y="80000"/>
                                    </p:animScale>
                                    <p:animScale>
                                      <p:cBhvr>
                                        <p:cTn id="110" dur="83" decel="50000">
                                          <p:stCondLst>
                                            <p:cond delay="669"/>
                                          </p:stCondLst>
                                        </p:cTn>
                                        <p:tgtEl>
                                          <p:spTgt spid="13"/>
                                        </p:tgtEl>
                                      </p:cBhvr>
                                      <p:to x="100000" y="100000"/>
                                    </p:animScale>
                                    <p:animScale>
                                      <p:cBhvr>
                                        <p:cTn id="111" dur="13">
                                          <p:stCondLst>
                                            <p:cond delay="821"/>
                                          </p:stCondLst>
                                        </p:cTn>
                                        <p:tgtEl>
                                          <p:spTgt spid="13"/>
                                        </p:tgtEl>
                                      </p:cBhvr>
                                      <p:to x="100000" y="90000"/>
                                    </p:animScale>
                                    <p:animScale>
                                      <p:cBhvr>
                                        <p:cTn id="112" dur="83" decel="50000">
                                          <p:stCondLst>
                                            <p:cond delay="834"/>
                                          </p:stCondLst>
                                        </p:cTn>
                                        <p:tgtEl>
                                          <p:spTgt spid="13"/>
                                        </p:tgtEl>
                                      </p:cBhvr>
                                      <p:to x="100000" y="100000"/>
                                    </p:animScale>
                                    <p:animScale>
                                      <p:cBhvr>
                                        <p:cTn id="113" dur="13">
                                          <p:stCondLst>
                                            <p:cond delay="904"/>
                                          </p:stCondLst>
                                        </p:cTn>
                                        <p:tgtEl>
                                          <p:spTgt spid="13"/>
                                        </p:tgtEl>
                                      </p:cBhvr>
                                      <p:to x="100000" y="95000"/>
                                    </p:animScale>
                                    <p:animScale>
                                      <p:cBhvr>
                                        <p:cTn id="114" dur="83" decel="50000">
                                          <p:stCondLst>
                                            <p:cond delay="917"/>
                                          </p:stCondLst>
                                        </p:cTn>
                                        <p:tgtEl>
                                          <p:spTgt spid="13"/>
                                        </p:tgtEl>
                                      </p:cBhvr>
                                      <p:to x="100000" y="100000"/>
                                    </p:animScale>
                                  </p:childTnLst>
                                </p:cTn>
                              </p:par>
                            </p:childTnLst>
                          </p:cTn>
                        </p:par>
                        <p:par>
                          <p:cTn id="115" fill="hold">
                            <p:stCondLst>
                              <p:cond delay="10400"/>
                            </p:stCondLst>
                            <p:childTnLst>
                              <p:par>
                                <p:cTn id="116" presetID="26" presetClass="entr" presetSubtype="0" fill="hold" grpId="0" nodeType="afterEffect">
                                  <p:stCondLst>
                                    <p:cond delay="0"/>
                                  </p:stCondLst>
                                  <p:childTnLst>
                                    <p:set>
                                      <p:cBhvr>
                                        <p:cTn id="117" dur="1" fill="hold">
                                          <p:stCondLst>
                                            <p:cond delay="0"/>
                                          </p:stCondLst>
                                        </p:cTn>
                                        <p:tgtEl>
                                          <p:spTgt spid="14"/>
                                        </p:tgtEl>
                                        <p:attrNameLst>
                                          <p:attrName>style.visibility</p:attrName>
                                        </p:attrNameLst>
                                      </p:cBhvr>
                                      <p:to>
                                        <p:strVal val="visible"/>
                                      </p:to>
                                    </p:set>
                                    <p:animEffect transition="in" filter="wipe(down)">
                                      <p:cBhvr>
                                        <p:cTn id="118" dur="580">
                                          <p:stCondLst>
                                            <p:cond delay="0"/>
                                          </p:stCondLst>
                                        </p:cTn>
                                        <p:tgtEl>
                                          <p:spTgt spid="14"/>
                                        </p:tgtEl>
                                      </p:cBhvr>
                                    </p:animEffect>
                                    <p:anim calcmode="lin" valueType="num">
                                      <p:cBhvr>
                                        <p:cTn id="11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2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2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2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24" dur="26">
                                          <p:stCondLst>
                                            <p:cond delay="650"/>
                                          </p:stCondLst>
                                        </p:cTn>
                                        <p:tgtEl>
                                          <p:spTgt spid="14"/>
                                        </p:tgtEl>
                                      </p:cBhvr>
                                      <p:to x="100000" y="60000"/>
                                    </p:animScale>
                                    <p:animScale>
                                      <p:cBhvr>
                                        <p:cTn id="125" dur="166" decel="50000">
                                          <p:stCondLst>
                                            <p:cond delay="676"/>
                                          </p:stCondLst>
                                        </p:cTn>
                                        <p:tgtEl>
                                          <p:spTgt spid="14"/>
                                        </p:tgtEl>
                                      </p:cBhvr>
                                      <p:to x="100000" y="100000"/>
                                    </p:animScale>
                                    <p:animScale>
                                      <p:cBhvr>
                                        <p:cTn id="126" dur="26">
                                          <p:stCondLst>
                                            <p:cond delay="1312"/>
                                          </p:stCondLst>
                                        </p:cTn>
                                        <p:tgtEl>
                                          <p:spTgt spid="14"/>
                                        </p:tgtEl>
                                      </p:cBhvr>
                                      <p:to x="100000" y="80000"/>
                                    </p:animScale>
                                    <p:animScale>
                                      <p:cBhvr>
                                        <p:cTn id="127" dur="166" decel="50000">
                                          <p:stCondLst>
                                            <p:cond delay="1338"/>
                                          </p:stCondLst>
                                        </p:cTn>
                                        <p:tgtEl>
                                          <p:spTgt spid="14"/>
                                        </p:tgtEl>
                                      </p:cBhvr>
                                      <p:to x="100000" y="100000"/>
                                    </p:animScale>
                                    <p:animScale>
                                      <p:cBhvr>
                                        <p:cTn id="128" dur="26">
                                          <p:stCondLst>
                                            <p:cond delay="1642"/>
                                          </p:stCondLst>
                                        </p:cTn>
                                        <p:tgtEl>
                                          <p:spTgt spid="14"/>
                                        </p:tgtEl>
                                      </p:cBhvr>
                                      <p:to x="100000" y="90000"/>
                                    </p:animScale>
                                    <p:animScale>
                                      <p:cBhvr>
                                        <p:cTn id="129" dur="166" decel="50000">
                                          <p:stCondLst>
                                            <p:cond delay="1668"/>
                                          </p:stCondLst>
                                        </p:cTn>
                                        <p:tgtEl>
                                          <p:spTgt spid="14"/>
                                        </p:tgtEl>
                                      </p:cBhvr>
                                      <p:to x="100000" y="100000"/>
                                    </p:animScale>
                                    <p:animScale>
                                      <p:cBhvr>
                                        <p:cTn id="130" dur="26">
                                          <p:stCondLst>
                                            <p:cond delay="1808"/>
                                          </p:stCondLst>
                                        </p:cTn>
                                        <p:tgtEl>
                                          <p:spTgt spid="14"/>
                                        </p:tgtEl>
                                      </p:cBhvr>
                                      <p:to x="100000" y="95000"/>
                                    </p:animScale>
                                    <p:animScale>
                                      <p:cBhvr>
                                        <p:cTn id="131" dur="166" decel="50000">
                                          <p:stCondLst>
                                            <p:cond delay="1834"/>
                                          </p:stCondLst>
                                        </p:cTn>
                                        <p:tgtEl>
                                          <p:spTgt spid="14"/>
                                        </p:tgtEl>
                                      </p:cBhvr>
                                      <p:to x="100000" y="100000"/>
                                    </p:animScale>
                                  </p:childTnLst>
                                </p:cTn>
                              </p:par>
                              <p:par>
                                <p:cTn id="132" presetID="42" presetClass="entr" presetSubtype="0" fill="hold" nodeType="withEffect">
                                  <p:stCondLst>
                                    <p:cond delay="0"/>
                                  </p:stCondLst>
                                  <p:childTnLst>
                                    <p:set>
                                      <p:cBhvr>
                                        <p:cTn id="133" dur="1" fill="hold">
                                          <p:stCondLst>
                                            <p:cond delay="0"/>
                                          </p:stCondLst>
                                        </p:cTn>
                                        <p:tgtEl>
                                          <p:spTgt spid="5"/>
                                        </p:tgtEl>
                                        <p:attrNameLst>
                                          <p:attrName>style.visibility</p:attrName>
                                        </p:attrNameLst>
                                      </p:cBhvr>
                                      <p:to>
                                        <p:strVal val="visible"/>
                                      </p:to>
                                    </p:set>
                                    <p:animEffect transition="in" filter="fade">
                                      <p:cBhvr>
                                        <p:cTn id="134" dur="5000"/>
                                        <p:tgtEl>
                                          <p:spTgt spid="5"/>
                                        </p:tgtEl>
                                      </p:cBhvr>
                                    </p:animEffect>
                                    <p:anim calcmode="lin" valueType="num">
                                      <p:cBhvr>
                                        <p:cTn id="135" dur="5000" fill="hold"/>
                                        <p:tgtEl>
                                          <p:spTgt spid="5"/>
                                        </p:tgtEl>
                                        <p:attrNameLst>
                                          <p:attrName>ppt_x</p:attrName>
                                        </p:attrNameLst>
                                      </p:cBhvr>
                                      <p:tavLst>
                                        <p:tav tm="0">
                                          <p:val>
                                            <p:strVal val="#ppt_x"/>
                                          </p:val>
                                        </p:tav>
                                        <p:tav tm="100000">
                                          <p:val>
                                            <p:strVal val="#ppt_x"/>
                                          </p:val>
                                        </p:tav>
                                      </p:tavLst>
                                    </p:anim>
                                    <p:anim calcmode="lin" valueType="num">
                                      <p:cBhvr>
                                        <p:cTn id="136" dur="5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P spid="14" grpId="0" animBg="1"/>
      <p:bldP spid="15" grpId="0" animBg="1"/>
      <p:bldP spid="16" grpId="0" animBg="1"/>
      <p:bldP spid="6"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Self-Pay A/R</a:t>
            </a:r>
            <a:endParaRPr lang="en-US" dirty="0">
              <a:solidFill>
                <a:schemeClr val="bg1"/>
              </a:solidFill>
            </a:endParaRPr>
          </a:p>
        </p:txBody>
      </p:sp>
      <p:sp>
        <p:nvSpPr>
          <p:cNvPr id="3" name="Content Placeholder 2"/>
          <p:cNvSpPr>
            <a:spLocks noGrp="1"/>
          </p:cNvSpPr>
          <p:nvPr>
            <p:ph idx="1"/>
          </p:nvPr>
        </p:nvSpPr>
        <p:spPr>
          <a:xfrm>
            <a:off x="1009442" y="1807361"/>
            <a:ext cx="7677357" cy="4745839"/>
          </a:xfrm>
        </p:spPr>
        <p:txBody>
          <a:bodyPr>
            <a:normAutofit/>
          </a:bodyPr>
          <a:lstStyle/>
          <a:p>
            <a:pPr marL="0" indent="0">
              <a:buClr>
                <a:schemeClr val="accent5">
                  <a:lumMod val="75000"/>
                </a:schemeClr>
              </a:buClr>
              <a:buSzPct val="115000"/>
              <a:buNone/>
            </a:pPr>
            <a:r>
              <a:rPr lang="en-US" dirty="0" smtClean="0">
                <a:solidFill>
                  <a:schemeClr val="bg1"/>
                </a:solidFill>
              </a:rPr>
              <a:t>What we already know &amp; do…</a:t>
            </a:r>
          </a:p>
          <a:p>
            <a:pPr>
              <a:buClr>
                <a:schemeClr val="accent5">
                  <a:lumMod val="75000"/>
                </a:schemeClr>
              </a:buClr>
              <a:buSzPct val="115000"/>
              <a:buFont typeface="Wingdings" panose="05000000000000000000" pitchFamily="2" charset="2"/>
              <a:buChar char=""/>
            </a:pPr>
            <a:endParaRPr lang="en-US" dirty="0" smtClean="0">
              <a:solidFill>
                <a:schemeClr val="bg1"/>
              </a:solidFill>
            </a:endParaRPr>
          </a:p>
          <a:p>
            <a:pPr>
              <a:buClr>
                <a:schemeClr val="accent5">
                  <a:lumMod val="75000"/>
                </a:schemeClr>
              </a:buClr>
              <a:buSzPct val="115000"/>
              <a:buFont typeface="Wingdings" panose="05000000000000000000" pitchFamily="2" charset="2"/>
              <a:buChar char=""/>
            </a:pPr>
            <a:r>
              <a:rPr lang="en-US" dirty="0" smtClean="0">
                <a:solidFill>
                  <a:schemeClr val="bg1"/>
                </a:solidFill>
              </a:rPr>
              <a:t>Self-pay ATB</a:t>
            </a:r>
          </a:p>
          <a:p>
            <a:pPr>
              <a:buClr>
                <a:schemeClr val="accent5">
                  <a:lumMod val="75000"/>
                </a:schemeClr>
              </a:buClr>
              <a:buSzPct val="115000"/>
              <a:buFont typeface="Wingdings" panose="05000000000000000000" pitchFamily="2" charset="2"/>
              <a:buChar char=""/>
            </a:pPr>
            <a:r>
              <a:rPr lang="en-US" dirty="0" smtClean="0">
                <a:solidFill>
                  <a:schemeClr val="bg1"/>
                </a:solidFill>
              </a:rPr>
              <a:t>Outsource SP</a:t>
            </a:r>
          </a:p>
          <a:p>
            <a:pPr>
              <a:buClr>
                <a:schemeClr val="accent5">
                  <a:lumMod val="75000"/>
                </a:schemeClr>
              </a:buClr>
              <a:buSzPct val="115000"/>
              <a:buFont typeface="Wingdings" panose="05000000000000000000" pitchFamily="2" charset="2"/>
              <a:buChar char=""/>
            </a:pPr>
            <a:r>
              <a:rPr lang="en-US" dirty="0" smtClean="0">
                <a:solidFill>
                  <a:schemeClr val="bg1"/>
                </a:solidFill>
              </a:rPr>
              <a:t>Offer Payment Plans</a:t>
            </a:r>
          </a:p>
          <a:p>
            <a:pPr>
              <a:buClr>
                <a:schemeClr val="accent5">
                  <a:lumMod val="75000"/>
                </a:schemeClr>
              </a:buClr>
              <a:buSzPct val="115000"/>
              <a:buFont typeface="Wingdings" panose="05000000000000000000" pitchFamily="2" charset="2"/>
              <a:buChar char=""/>
            </a:pPr>
            <a:r>
              <a:rPr lang="en-US" dirty="0" smtClean="0">
                <a:solidFill>
                  <a:schemeClr val="bg1"/>
                </a:solidFill>
              </a:rPr>
              <a:t>Offer Financial Counseling</a:t>
            </a:r>
          </a:p>
          <a:p>
            <a:pPr>
              <a:buClr>
                <a:schemeClr val="accent5">
                  <a:lumMod val="75000"/>
                </a:schemeClr>
              </a:buClr>
              <a:buSzPct val="115000"/>
              <a:buFont typeface="Wingdings" panose="05000000000000000000" pitchFamily="2" charset="2"/>
              <a:buChar char=""/>
            </a:pPr>
            <a:r>
              <a:rPr lang="en-US" dirty="0" smtClean="0">
                <a:solidFill>
                  <a:schemeClr val="bg1"/>
                </a:solidFill>
              </a:rPr>
              <a:t>Offer Prompt Pay Discounts</a:t>
            </a:r>
          </a:p>
          <a:p>
            <a:pPr>
              <a:buClr>
                <a:schemeClr val="accent5">
                  <a:lumMod val="75000"/>
                </a:schemeClr>
              </a:buClr>
              <a:buSzPct val="115000"/>
              <a:buFont typeface="Wingdings" panose="05000000000000000000" pitchFamily="2" charset="2"/>
              <a:buChar char=""/>
            </a:pPr>
            <a:r>
              <a:rPr lang="en-US" dirty="0" smtClean="0">
                <a:solidFill>
                  <a:schemeClr val="bg1"/>
                </a:solidFill>
              </a:rPr>
              <a:t>Offer Online Payment Portals</a:t>
            </a:r>
          </a:p>
          <a:p>
            <a:pPr>
              <a:buClr>
                <a:schemeClr val="accent5">
                  <a:lumMod val="75000"/>
                </a:schemeClr>
              </a:buClr>
              <a:buSzPct val="115000"/>
              <a:buFont typeface="Wingdings" panose="05000000000000000000" pitchFamily="2" charset="2"/>
              <a:buChar char=""/>
            </a:pPr>
            <a:r>
              <a:rPr lang="en-US" dirty="0" smtClean="0">
                <a:solidFill>
                  <a:schemeClr val="bg1"/>
                </a:solidFill>
              </a:rPr>
              <a:t>Patient Statements</a:t>
            </a:r>
          </a:p>
          <a:p>
            <a:pPr>
              <a:buClr>
                <a:schemeClr val="accent5">
                  <a:lumMod val="75000"/>
                </a:schemeClr>
              </a:buClr>
              <a:buSzPct val="115000"/>
              <a:buFont typeface="Wingdings" panose="05000000000000000000" pitchFamily="2" charset="2"/>
              <a:buChar char=""/>
            </a:pPr>
            <a:r>
              <a:rPr lang="en-US" dirty="0" smtClean="0">
                <a:solidFill>
                  <a:schemeClr val="bg1"/>
                </a:solidFill>
              </a:rPr>
              <a:t>Move to Bad Debt timely – </a:t>
            </a:r>
          </a:p>
          <a:p>
            <a:pPr marL="0" indent="0">
              <a:buClr>
                <a:schemeClr val="accent5">
                  <a:lumMod val="75000"/>
                </a:schemeClr>
              </a:buClr>
              <a:buSzPct val="115000"/>
              <a:buNone/>
            </a:pPr>
            <a:r>
              <a:rPr lang="en-US" dirty="0" smtClean="0">
                <a:solidFill>
                  <a:schemeClr val="bg1"/>
                </a:solidFill>
              </a:rPr>
              <a:t>			Collection agency placements</a:t>
            </a:r>
          </a:p>
          <a:p>
            <a:pPr>
              <a:buClr>
                <a:schemeClr val="accent5">
                  <a:lumMod val="75000"/>
                </a:schemeClr>
              </a:buClr>
              <a:buSzPct val="115000"/>
              <a:buFont typeface="Wingdings" panose="05000000000000000000" pitchFamily="2" charset="2"/>
              <a:buChar char=""/>
            </a:pPr>
            <a:endParaRPr lang="en-US" dirty="0">
              <a:solidFill>
                <a:schemeClr val="bg1"/>
              </a:solidFill>
            </a:endParaRPr>
          </a:p>
        </p:txBody>
      </p:sp>
    </p:spTree>
    <p:extLst>
      <p:ext uri="{BB962C8B-B14F-4D97-AF65-F5344CB8AC3E}">
        <p14:creationId xmlns="" xmlns:p14="http://schemas.microsoft.com/office/powerpoint/2010/main" val="165316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1000"/>
                                        <p:tgtEl>
                                          <p:spTgt spid="3">
                                            <p:txEl>
                                              <p:pRg st="5" end="5"/>
                                            </p:txEl>
                                          </p:spTgt>
                                        </p:tgtEl>
                                      </p:cBhvr>
                                    </p:animEffect>
                                    <p:anim calcmode="lin" valueType="num">
                                      <p:cBhvr>
                                        <p:cTn id="2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nodeType="after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7" presetClass="entr" presetSubtype="0" fill="hold" nodeType="after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1000"/>
                                        <p:tgtEl>
                                          <p:spTgt spid="3">
                                            <p:txEl>
                                              <p:pRg st="8" end="8"/>
                                            </p:txEl>
                                          </p:spTgt>
                                        </p:tgtEl>
                                      </p:cBhvr>
                                    </p:animEffect>
                                    <p:anim calcmode="lin" valueType="num">
                                      <p:cBhvr>
                                        <p:cTn id="4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7" presetClass="entr" presetSubtype="0" fill="hold" nodeType="after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1000"/>
                                        <p:tgtEl>
                                          <p:spTgt spid="3">
                                            <p:txEl>
                                              <p:pRg st="9" end="9"/>
                                            </p:txEl>
                                          </p:spTgt>
                                        </p:tgtEl>
                                      </p:cBhvr>
                                    </p:animEffect>
                                    <p:anim calcmode="lin" valueType="num">
                                      <p:cBhvr>
                                        <p:cTn id="5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2" presetID="47" presetClass="entr" presetSubtype="0" fill="hold" nodeType="withEffect">
                                  <p:stCondLst>
                                    <p:cond delay="0"/>
                                  </p:stCondLst>
                                  <p:childTnLst>
                                    <p:set>
                                      <p:cBhvr>
                                        <p:cTn id="53" dur="1" fill="hold">
                                          <p:stCondLst>
                                            <p:cond delay="0"/>
                                          </p:stCondLst>
                                        </p:cTn>
                                        <p:tgtEl>
                                          <p:spTgt spid="3">
                                            <p:txEl>
                                              <p:pRg st="10" end="10"/>
                                            </p:txEl>
                                          </p:spTgt>
                                        </p:tgtEl>
                                        <p:attrNameLst>
                                          <p:attrName>style.visibility</p:attrName>
                                        </p:attrNameLst>
                                      </p:cBhvr>
                                      <p:to>
                                        <p:strVal val="visible"/>
                                      </p:to>
                                    </p:set>
                                    <p:animEffect transition="in" filter="fade">
                                      <p:cBhvr>
                                        <p:cTn id="54" dur="1000"/>
                                        <p:tgtEl>
                                          <p:spTgt spid="3">
                                            <p:txEl>
                                              <p:pRg st="10" end="10"/>
                                            </p:txEl>
                                          </p:spTgt>
                                        </p:tgtEl>
                                      </p:cBhvr>
                                    </p:animEffect>
                                    <p:anim calcmode="lin" valueType="num">
                                      <p:cBhvr>
                                        <p:cTn id="5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Show me the money!</a:t>
            </a:r>
            <a:endParaRPr lang="en-US" dirty="0">
              <a:solidFill>
                <a:schemeClr val="bg1"/>
              </a:solidFill>
            </a:endParaRPr>
          </a:p>
        </p:txBody>
      </p:sp>
      <p:pic>
        <p:nvPicPr>
          <p:cNvPr id="4" name="RNPuJZW0GT8"/>
          <p:cNvPicPr>
            <a:picLocks noGrp="1" noRot="1" noChangeAspect="1"/>
          </p:cNvPicPr>
          <p:nvPr>
            <p:ph idx="1"/>
            <a:videoFile r:link="rId1"/>
          </p:nvPr>
        </p:nvPicPr>
        <p:blipFill>
          <a:blip r:embed="rId3" cstate="print"/>
          <a:stretch>
            <a:fillRect/>
          </a:stretch>
        </p:blipFill>
        <p:spPr>
          <a:xfrm>
            <a:off x="721064" y="1600200"/>
            <a:ext cx="7721599" cy="4343400"/>
          </a:xfrm>
          <a:prstGeom prst="rect">
            <a:avLst/>
          </a:prstGeom>
        </p:spPr>
      </p:pic>
      <p:pic>
        <p:nvPicPr>
          <p:cNvPr id="3074"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flipH="1">
            <a:off x="-304800" y="5235575"/>
            <a:ext cx="2008187" cy="16224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6936973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Customer Service</a:t>
            </a:r>
            <a:endParaRPr lang="en-US" dirty="0">
              <a:solidFill>
                <a:schemeClr val="bg1"/>
              </a:solidFill>
            </a:endParaRPr>
          </a:p>
        </p:txBody>
      </p:sp>
      <p:sp>
        <p:nvSpPr>
          <p:cNvPr id="4" name="Content Placeholder 3"/>
          <p:cNvSpPr>
            <a:spLocks noGrp="1"/>
          </p:cNvSpPr>
          <p:nvPr>
            <p:ph idx="1"/>
          </p:nvPr>
        </p:nvSpPr>
        <p:spPr>
          <a:xfrm>
            <a:off x="990600" y="1447800"/>
            <a:ext cx="6839157" cy="5181600"/>
          </a:xfrm>
        </p:spPr>
        <p:txBody>
          <a:bodyPr>
            <a:normAutofit fontScale="92500" lnSpcReduction="20000"/>
          </a:bodyPr>
          <a:lstStyle/>
          <a:p>
            <a:endParaRPr lang="en-US" dirty="0">
              <a:solidFill>
                <a:schemeClr val="bg1"/>
              </a:solidFill>
            </a:endParaRPr>
          </a:p>
          <a:p>
            <a:pPr marL="0" indent="0">
              <a:buNone/>
            </a:pPr>
            <a:r>
              <a:rPr lang="en-US" b="1" dirty="0">
                <a:solidFill>
                  <a:schemeClr val="bg1"/>
                </a:solidFill>
              </a:rPr>
              <a:t>What is 'Customer Service'</a:t>
            </a:r>
          </a:p>
          <a:p>
            <a:r>
              <a:rPr lang="en-US" dirty="0">
                <a:solidFill>
                  <a:schemeClr val="bg1"/>
                </a:solidFill>
              </a:rPr>
              <a:t>Customer service is the process of </a:t>
            </a:r>
            <a:r>
              <a:rPr lang="en-US" dirty="0" smtClean="0">
                <a:solidFill>
                  <a:schemeClr val="bg1"/>
                </a:solidFill>
              </a:rPr>
              <a:t>ensuring customer satisfaction </a:t>
            </a:r>
            <a:r>
              <a:rPr lang="en-US" dirty="0">
                <a:solidFill>
                  <a:schemeClr val="bg1"/>
                </a:solidFill>
              </a:rPr>
              <a:t>with a product or </a:t>
            </a:r>
            <a:r>
              <a:rPr lang="en-US" dirty="0" smtClean="0">
                <a:solidFill>
                  <a:schemeClr val="bg1"/>
                </a:solidFill>
              </a:rPr>
              <a:t>service… </a:t>
            </a:r>
            <a:r>
              <a:rPr lang="en-US" dirty="0">
                <a:solidFill>
                  <a:schemeClr val="bg1"/>
                </a:solidFill>
              </a:rPr>
              <a:t>Customer service can take the form of an in-person interaction, a phone call, self-service systems, or by other means.</a:t>
            </a:r>
          </a:p>
          <a:p>
            <a:pPr marL="0" indent="0">
              <a:buNone/>
            </a:pPr>
            <a:r>
              <a:rPr lang="en-US" b="1" dirty="0">
                <a:solidFill>
                  <a:schemeClr val="bg1"/>
                </a:solidFill>
              </a:rPr>
              <a:t>BREAKING DOWN 'Customer Service'</a:t>
            </a:r>
          </a:p>
          <a:p>
            <a:r>
              <a:rPr lang="en-US" dirty="0">
                <a:solidFill>
                  <a:schemeClr val="bg1"/>
                </a:solidFill>
              </a:rPr>
              <a:t>Customer service is an extremely important part of maintaining ongoing client relationships, which are key to continuing revenue. </a:t>
            </a:r>
          </a:p>
          <a:p>
            <a:pPr marL="0" indent="0">
              <a:buNone/>
            </a:pPr>
            <a:r>
              <a:rPr lang="en-US" b="1" dirty="0" smtClean="0">
                <a:solidFill>
                  <a:schemeClr val="bg1"/>
                </a:solidFill>
              </a:rPr>
              <a:t>Key </a:t>
            </a:r>
            <a:r>
              <a:rPr lang="en-US" b="1" dirty="0">
                <a:solidFill>
                  <a:schemeClr val="bg1"/>
                </a:solidFill>
              </a:rPr>
              <a:t>to Excellent Customer Service</a:t>
            </a:r>
          </a:p>
          <a:p>
            <a:r>
              <a:rPr lang="en-US" dirty="0">
                <a:solidFill>
                  <a:schemeClr val="bg1"/>
                </a:solidFill>
              </a:rPr>
              <a:t>Most successful businesses recognize the important of providing outstanding customer service. A courteous and empathetic interaction with a trained customer service representative can mean the difference between losing or retaining a customer</a:t>
            </a:r>
            <a:r>
              <a:rPr lang="en-US" dirty="0" smtClean="0">
                <a:solidFill>
                  <a:schemeClr val="bg1"/>
                </a:solidFill>
              </a:rPr>
              <a:t>.</a:t>
            </a:r>
            <a:endParaRPr lang="en-US" dirty="0">
              <a:solidFill>
                <a:schemeClr val="bg1"/>
              </a:solidFill>
            </a:endParaRPr>
          </a:p>
          <a:p>
            <a:pPr marL="0" indent="0">
              <a:buNone/>
            </a:pPr>
            <a:r>
              <a:rPr lang="en-US" dirty="0">
                <a:solidFill>
                  <a:schemeClr val="bg1"/>
                </a:solidFill>
              </a:rPr>
              <a:t/>
            </a:r>
            <a:br>
              <a:rPr lang="en-US" dirty="0">
                <a:solidFill>
                  <a:schemeClr val="bg1"/>
                </a:solidFill>
              </a:rPr>
            </a:br>
            <a:r>
              <a:rPr lang="en-US" sz="1500" dirty="0">
                <a:solidFill>
                  <a:schemeClr val="bg1"/>
                </a:solidFill>
              </a:rPr>
              <a:t>Read more: </a:t>
            </a:r>
            <a:r>
              <a:rPr lang="en-US" sz="1500" dirty="0">
                <a:solidFill>
                  <a:schemeClr val="bg1"/>
                </a:solidFill>
                <a:hlinkClick r:id="rId2"/>
              </a:rPr>
              <a:t>Customer Service Definition | Investopedia</a:t>
            </a:r>
            <a:r>
              <a:rPr lang="en-US" sz="1500" dirty="0">
                <a:solidFill>
                  <a:schemeClr val="bg1"/>
                </a:solidFill>
              </a:rPr>
              <a:t> </a:t>
            </a:r>
            <a:r>
              <a:rPr lang="en-US" sz="1500" dirty="0">
                <a:solidFill>
                  <a:schemeClr val="bg1"/>
                </a:solidFill>
                <a:hlinkClick r:id="rId2"/>
              </a:rPr>
              <a:t>http://www.investopedia.com/terms/c/customer-service.asp#ixzz4MOWSwFjR</a:t>
            </a:r>
            <a:r>
              <a:rPr lang="en-US" sz="1500" dirty="0">
                <a:solidFill>
                  <a:schemeClr val="bg1"/>
                </a:solidFill>
              </a:rPr>
              <a:t> </a:t>
            </a:r>
          </a:p>
        </p:txBody>
      </p:sp>
    </p:spTree>
    <p:extLst>
      <p:ext uri="{BB962C8B-B14F-4D97-AF65-F5344CB8AC3E}">
        <p14:creationId xmlns="" xmlns:p14="http://schemas.microsoft.com/office/powerpoint/2010/main" val="14770062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Bad Customer Service</a:t>
            </a:r>
            <a:endParaRPr lang="en-US" dirty="0">
              <a:solidFill>
                <a:schemeClr val="bg1"/>
              </a:solidFill>
            </a:endParaRPr>
          </a:p>
        </p:txBody>
      </p:sp>
      <p:sp>
        <p:nvSpPr>
          <p:cNvPr id="3" name="Content Placeholder 2"/>
          <p:cNvSpPr>
            <a:spLocks noGrp="1"/>
          </p:cNvSpPr>
          <p:nvPr>
            <p:ph idx="1"/>
          </p:nvPr>
        </p:nvSpPr>
        <p:spPr/>
        <p:txBody>
          <a:bodyPr/>
          <a:lstStyle/>
          <a:p>
            <a:pPr marL="0" indent="0">
              <a:buNone/>
            </a:pPr>
            <a:r>
              <a:rPr lang="en-US" dirty="0" smtClean="0"/>
              <a:t>Service Montage.mp4</a:t>
            </a:r>
            <a:endParaRPr lang="en-US" dirty="0"/>
          </a:p>
        </p:txBody>
      </p:sp>
      <p:pic>
        <p:nvPicPr>
          <p:cNvPr id="5" name="bTbHwnxCGaI"/>
          <p:cNvPicPr>
            <a:picLocks noRot="1" noChangeAspect="1"/>
          </p:cNvPicPr>
          <p:nvPr>
            <a:videoFile r:link="rId1"/>
          </p:nvPr>
        </p:nvPicPr>
        <p:blipFill>
          <a:blip r:embed="rId3" cstate="print"/>
          <a:stretch>
            <a:fillRect/>
          </a:stretch>
        </p:blipFill>
        <p:spPr>
          <a:xfrm>
            <a:off x="533400" y="1600200"/>
            <a:ext cx="8128000" cy="4572000"/>
          </a:xfrm>
          <a:prstGeom prst="rect">
            <a:avLst/>
          </a:prstGeom>
        </p:spPr>
      </p:pic>
    </p:spTree>
    <p:extLst>
      <p:ext uri="{BB962C8B-B14F-4D97-AF65-F5344CB8AC3E}">
        <p14:creationId xmlns="" xmlns:p14="http://schemas.microsoft.com/office/powerpoint/2010/main" val="14341852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rPr>
              <a:t>Who are our customers?</a:t>
            </a:r>
            <a:endParaRPr lang="en-US" b="1" dirty="0">
              <a:solidFill>
                <a:schemeClr val="bg1"/>
              </a:solidFill>
            </a:endParaRPr>
          </a:p>
        </p:txBody>
      </p:sp>
      <p:sp>
        <p:nvSpPr>
          <p:cNvPr id="3" name="Content Placeholder 2"/>
          <p:cNvSpPr>
            <a:spLocks noGrp="1"/>
          </p:cNvSpPr>
          <p:nvPr>
            <p:ph idx="1"/>
          </p:nvPr>
        </p:nvSpPr>
        <p:spPr>
          <a:xfrm>
            <a:off x="1009443" y="1807361"/>
            <a:ext cx="7125112" cy="3602839"/>
          </a:xfrm>
        </p:spPr>
        <p:txBody>
          <a:bodyPr>
            <a:normAutofit/>
          </a:bodyPr>
          <a:lstStyle/>
          <a:p>
            <a:r>
              <a:rPr lang="en-US" sz="2400" dirty="0" smtClean="0">
                <a:solidFill>
                  <a:schemeClr val="bg1"/>
                </a:solidFill>
              </a:rPr>
              <a:t>Patients</a:t>
            </a:r>
          </a:p>
          <a:p>
            <a:r>
              <a:rPr lang="en-US" sz="2400" dirty="0" smtClean="0">
                <a:solidFill>
                  <a:schemeClr val="bg1"/>
                </a:solidFill>
              </a:rPr>
              <a:t>Patient’s families</a:t>
            </a:r>
          </a:p>
          <a:p>
            <a:r>
              <a:rPr lang="en-US" sz="2400" dirty="0" smtClean="0">
                <a:solidFill>
                  <a:schemeClr val="bg1"/>
                </a:solidFill>
              </a:rPr>
              <a:t>Vendors</a:t>
            </a:r>
          </a:p>
          <a:p>
            <a:r>
              <a:rPr lang="en-US" sz="2400" dirty="0">
                <a:solidFill>
                  <a:schemeClr val="bg1"/>
                </a:solidFill>
              </a:rPr>
              <a:t>Providers</a:t>
            </a:r>
          </a:p>
          <a:p>
            <a:r>
              <a:rPr lang="en-US" sz="2400" dirty="0" smtClean="0">
                <a:solidFill>
                  <a:schemeClr val="bg1"/>
                </a:solidFill>
              </a:rPr>
              <a:t>Staff – </a:t>
            </a:r>
            <a:r>
              <a:rPr lang="en-US" sz="2400" i="1" dirty="0" smtClean="0">
                <a:solidFill>
                  <a:schemeClr val="bg1"/>
                </a:solidFill>
              </a:rPr>
              <a:t>which staff?</a:t>
            </a:r>
          </a:p>
          <a:p>
            <a:r>
              <a:rPr lang="en-US" sz="2400" dirty="0" smtClean="0">
                <a:solidFill>
                  <a:schemeClr val="bg1"/>
                </a:solidFill>
              </a:rPr>
              <a:t>Who else?</a:t>
            </a:r>
            <a:endParaRPr lang="en-US" sz="2400" dirty="0">
              <a:solidFill>
                <a:schemeClr val="bg1"/>
              </a:solidFill>
            </a:endParaRPr>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552594" y="5252928"/>
            <a:ext cx="1839099" cy="1483013"/>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50700" y="1558805"/>
            <a:ext cx="1479261" cy="1695739"/>
          </a:xfrm>
          <a:prstGeom prst="rect">
            <a:avLst/>
          </a:prstGeom>
          <a:ln w="38100" cap="sq">
            <a:noFill/>
            <a:prstDash val="solid"/>
            <a:miter lim="800000"/>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591499" y="3026687"/>
            <a:ext cx="1371600" cy="2152650"/>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352800" y="4733462"/>
            <a:ext cx="2047875" cy="1948715"/>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7" name="Picture 9" descr="C:\Users\DeMomma\AppData\Local\Microsoft\Windows\Temporary Internet Files\Content.IE5\ZUOZU0P7\sales[1].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562600" y="3484995"/>
            <a:ext cx="1827588" cy="1591135"/>
          </a:xfrm>
          <a:prstGeom prst="rect">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 xmlns:a14="http://schemas.microsoft.com/office/drawing/2010/main">
                <a:solidFill>
                  <a:srgbClr val="FFFFFF"/>
                </a:solidFill>
              </a14:hiddenFill>
            </a:ext>
          </a:extLst>
        </p:spPr>
      </p:pic>
      <p:pic>
        <p:nvPicPr>
          <p:cNvPr id="2060" name="Picture 12" descr="C:\Users\DeMomma\AppData\Local\Microsoft\Windows\Temporary Internet Files\Content.IE5\ZUOZU0P7\88317469[1].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552594" y="1392072"/>
            <a:ext cx="2077811" cy="1371600"/>
          </a:xfrm>
          <a:prstGeom prst="rect">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45800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500" fill="hold"/>
                                        <p:tgtEl>
                                          <p:spTgt spid="2052"/>
                                        </p:tgtEl>
                                        <p:attrNameLst>
                                          <p:attrName>ppt_w</p:attrName>
                                        </p:attrNameLst>
                                      </p:cBhvr>
                                      <p:tavLst>
                                        <p:tav tm="0">
                                          <p:val>
                                            <p:fltVal val="0"/>
                                          </p:val>
                                        </p:tav>
                                        <p:tav tm="100000">
                                          <p:val>
                                            <p:strVal val="#ppt_w"/>
                                          </p:val>
                                        </p:tav>
                                      </p:tavLst>
                                    </p:anim>
                                    <p:anim calcmode="lin" valueType="num">
                                      <p:cBhvr>
                                        <p:cTn id="8" dur="500" fill="hold"/>
                                        <p:tgtEl>
                                          <p:spTgt spid="2052"/>
                                        </p:tgtEl>
                                        <p:attrNameLst>
                                          <p:attrName>ppt_h</p:attrName>
                                        </p:attrNameLst>
                                      </p:cBhvr>
                                      <p:tavLst>
                                        <p:tav tm="0">
                                          <p:val>
                                            <p:fltVal val="0"/>
                                          </p:val>
                                        </p:tav>
                                        <p:tav tm="100000">
                                          <p:val>
                                            <p:strVal val="#ppt_h"/>
                                          </p:val>
                                        </p:tav>
                                      </p:tavLst>
                                    </p:anim>
                                    <p:animEffect transition="in" filter="fade">
                                      <p:cBhvr>
                                        <p:cTn id="9" dur="500"/>
                                        <p:tgtEl>
                                          <p:spTgt spid="205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060"/>
                                        </p:tgtEl>
                                        <p:attrNameLst>
                                          <p:attrName>style.visibility</p:attrName>
                                        </p:attrNameLst>
                                      </p:cBhvr>
                                      <p:to>
                                        <p:strVal val="visible"/>
                                      </p:to>
                                    </p:set>
                                    <p:anim calcmode="lin" valueType="num">
                                      <p:cBhvr>
                                        <p:cTn id="13" dur="500" fill="hold"/>
                                        <p:tgtEl>
                                          <p:spTgt spid="2060"/>
                                        </p:tgtEl>
                                        <p:attrNameLst>
                                          <p:attrName>ppt_w</p:attrName>
                                        </p:attrNameLst>
                                      </p:cBhvr>
                                      <p:tavLst>
                                        <p:tav tm="0">
                                          <p:val>
                                            <p:fltVal val="0"/>
                                          </p:val>
                                        </p:tav>
                                        <p:tav tm="100000">
                                          <p:val>
                                            <p:strVal val="#ppt_w"/>
                                          </p:val>
                                        </p:tav>
                                      </p:tavLst>
                                    </p:anim>
                                    <p:anim calcmode="lin" valueType="num">
                                      <p:cBhvr>
                                        <p:cTn id="14" dur="500" fill="hold"/>
                                        <p:tgtEl>
                                          <p:spTgt spid="2060"/>
                                        </p:tgtEl>
                                        <p:attrNameLst>
                                          <p:attrName>ppt_h</p:attrName>
                                        </p:attrNameLst>
                                      </p:cBhvr>
                                      <p:tavLst>
                                        <p:tav tm="0">
                                          <p:val>
                                            <p:fltVal val="0"/>
                                          </p:val>
                                        </p:tav>
                                        <p:tav tm="100000">
                                          <p:val>
                                            <p:strVal val="#ppt_h"/>
                                          </p:val>
                                        </p:tav>
                                      </p:tavLst>
                                    </p:anim>
                                    <p:animEffect transition="in" filter="fade">
                                      <p:cBhvr>
                                        <p:cTn id="15" dur="500"/>
                                        <p:tgtEl>
                                          <p:spTgt spid="2060"/>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2057"/>
                                        </p:tgtEl>
                                        <p:attrNameLst>
                                          <p:attrName>style.visibility</p:attrName>
                                        </p:attrNameLst>
                                      </p:cBhvr>
                                      <p:to>
                                        <p:strVal val="visible"/>
                                      </p:to>
                                    </p:set>
                                    <p:anim calcmode="lin" valueType="num">
                                      <p:cBhvr>
                                        <p:cTn id="19" dur="500" fill="hold"/>
                                        <p:tgtEl>
                                          <p:spTgt spid="2057"/>
                                        </p:tgtEl>
                                        <p:attrNameLst>
                                          <p:attrName>ppt_w</p:attrName>
                                        </p:attrNameLst>
                                      </p:cBhvr>
                                      <p:tavLst>
                                        <p:tav tm="0">
                                          <p:val>
                                            <p:fltVal val="0"/>
                                          </p:val>
                                        </p:tav>
                                        <p:tav tm="100000">
                                          <p:val>
                                            <p:strVal val="#ppt_w"/>
                                          </p:val>
                                        </p:tav>
                                      </p:tavLst>
                                    </p:anim>
                                    <p:anim calcmode="lin" valueType="num">
                                      <p:cBhvr>
                                        <p:cTn id="20" dur="500" fill="hold"/>
                                        <p:tgtEl>
                                          <p:spTgt spid="2057"/>
                                        </p:tgtEl>
                                        <p:attrNameLst>
                                          <p:attrName>ppt_h</p:attrName>
                                        </p:attrNameLst>
                                      </p:cBhvr>
                                      <p:tavLst>
                                        <p:tav tm="0">
                                          <p:val>
                                            <p:fltVal val="0"/>
                                          </p:val>
                                        </p:tav>
                                        <p:tav tm="100000">
                                          <p:val>
                                            <p:strVal val="#ppt_h"/>
                                          </p:val>
                                        </p:tav>
                                      </p:tavLst>
                                    </p:anim>
                                    <p:animEffect transition="in" filter="fade">
                                      <p:cBhvr>
                                        <p:cTn id="21" dur="500"/>
                                        <p:tgtEl>
                                          <p:spTgt spid="2057"/>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2053"/>
                                        </p:tgtEl>
                                        <p:attrNameLst>
                                          <p:attrName>style.visibility</p:attrName>
                                        </p:attrNameLst>
                                      </p:cBhvr>
                                      <p:to>
                                        <p:strVal val="visible"/>
                                      </p:to>
                                    </p:set>
                                    <p:anim calcmode="lin" valueType="num">
                                      <p:cBhvr>
                                        <p:cTn id="25" dur="500" fill="hold"/>
                                        <p:tgtEl>
                                          <p:spTgt spid="2053"/>
                                        </p:tgtEl>
                                        <p:attrNameLst>
                                          <p:attrName>ppt_w</p:attrName>
                                        </p:attrNameLst>
                                      </p:cBhvr>
                                      <p:tavLst>
                                        <p:tav tm="0">
                                          <p:val>
                                            <p:fltVal val="0"/>
                                          </p:val>
                                        </p:tav>
                                        <p:tav tm="100000">
                                          <p:val>
                                            <p:strVal val="#ppt_w"/>
                                          </p:val>
                                        </p:tav>
                                      </p:tavLst>
                                    </p:anim>
                                    <p:anim calcmode="lin" valueType="num">
                                      <p:cBhvr>
                                        <p:cTn id="26" dur="500" fill="hold"/>
                                        <p:tgtEl>
                                          <p:spTgt spid="2053"/>
                                        </p:tgtEl>
                                        <p:attrNameLst>
                                          <p:attrName>ppt_h</p:attrName>
                                        </p:attrNameLst>
                                      </p:cBhvr>
                                      <p:tavLst>
                                        <p:tav tm="0">
                                          <p:val>
                                            <p:fltVal val="0"/>
                                          </p:val>
                                        </p:tav>
                                        <p:tav tm="100000">
                                          <p:val>
                                            <p:strVal val="#ppt_h"/>
                                          </p:val>
                                        </p:tav>
                                      </p:tavLst>
                                    </p:anim>
                                    <p:animEffect transition="in" filter="fade">
                                      <p:cBhvr>
                                        <p:cTn id="27" dur="500"/>
                                        <p:tgtEl>
                                          <p:spTgt spid="2053"/>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2051"/>
                                        </p:tgtEl>
                                        <p:attrNameLst>
                                          <p:attrName>style.visibility</p:attrName>
                                        </p:attrNameLst>
                                      </p:cBhvr>
                                      <p:to>
                                        <p:strVal val="visible"/>
                                      </p:to>
                                    </p:set>
                                    <p:anim calcmode="lin" valueType="num">
                                      <p:cBhvr>
                                        <p:cTn id="31" dur="500" fill="hold"/>
                                        <p:tgtEl>
                                          <p:spTgt spid="2051"/>
                                        </p:tgtEl>
                                        <p:attrNameLst>
                                          <p:attrName>ppt_w</p:attrName>
                                        </p:attrNameLst>
                                      </p:cBhvr>
                                      <p:tavLst>
                                        <p:tav tm="0">
                                          <p:val>
                                            <p:fltVal val="0"/>
                                          </p:val>
                                        </p:tav>
                                        <p:tav tm="100000">
                                          <p:val>
                                            <p:strVal val="#ppt_w"/>
                                          </p:val>
                                        </p:tav>
                                      </p:tavLst>
                                    </p:anim>
                                    <p:anim calcmode="lin" valueType="num">
                                      <p:cBhvr>
                                        <p:cTn id="32" dur="500" fill="hold"/>
                                        <p:tgtEl>
                                          <p:spTgt spid="2051"/>
                                        </p:tgtEl>
                                        <p:attrNameLst>
                                          <p:attrName>ppt_h</p:attrName>
                                        </p:attrNameLst>
                                      </p:cBhvr>
                                      <p:tavLst>
                                        <p:tav tm="0">
                                          <p:val>
                                            <p:fltVal val="0"/>
                                          </p:val>
                                        </p:tav>
                                        <p:tav tm="100000">
                                          <p:val>
                                            <p:strVal val="#ppt_h"/>
                                          </p:val>
                                        </p:tav>
                                      </p:tavLst>
                                    </p:anim>
                                    <p:animEffect transition="in" filter="fade">
                                      <p:cBhvr>
                                        <p:cTn id="33" dur="500"/>
                                        <p:tgtEl>
                                          <p:spTgt spid="2051"/>
                                        </p:tgtEl>
                                      </p:cBhvr>
                                    </p:animEffect>
                                  </p:childTnLst>
                                </p:cTn>
                              </p:par>
                            </p:childTnLst>
                          </p:cTn>
                        </p:par>
                        <p:par>
                          <p:cTn id="34" fill="hold">
                            <p:stCondLst>
                              <p:cond delay="2500"/>
                            </p:stCondLst>
                            <p:childTnLst>
                              <p:par>
                                <p:cTn id="35" presetID="53" presetClass="entr" presetSubtype="16" fill="hold" nodeType="afterEffect">
                                  <p:stCondLst>
                                    <p:cond delay="0"/>
                                  </p:stCondLst>
                                  <p:childTnLst>
                                    <p:set>
                                      <p:cBhvr>
                                        <p:cTn id="36" dur="1" fill="hold">
                                          <p:stCondLst>
                                            <p:cond delay="0"/>
                                          </p:stCondLst>
                                        </p:cTn>
                                        <p:tgtEl>
                                          <p:spTgt spid="2055"/>
                                        </p:tgtEl>
                                        <p:attrNameLst>
                                          <p:attrName>style.visibility</p:attrName>
                                        </p:attrNameLst>
                                      </p:cBhvr>
                                      <p:to>
                                        <p:strVal val="visible"/>
                                      </p:to>
                                    </p:set>
                                    <p:anim calcmode="lin" valueType="num">
                                      <p:cBhvr>
                                        <p:cTn id="37" dur="500" fill="hold"/>
                                        <p:tgtEl>
                                          <p:spTgt spid="2055"/>
                                        </p:tgtEl>
                                        <p:attrNameLst>
                                          <p:attrName>ppt_w</p:attrName>
                                        </p:attrNameLst>
                                      </p:cBhvr>
                                      <p:tavLst>
                                        <p:tav tm="0">
                                          <p:val>
                                            <p:fltVal val="0"/>
                                          </p:val>
                                        </p:tav>
                                        <p:tav tm="100000">
                                          <p:val>
                                            <p:strVal val="#ppt_w"/>
                                          </p:val>
                                        </p:tav>
                                      </p:tavLst>
                                    </p:anim>
                                    <p:anim calcmode="lin" valueType="num">
                                      <p:cBhvr>
                                        <p:cTn id="38" dur="500" fill="hold"/>
                                        <p:tgtEl>
                                          <p:spTgt spid="2055"/>
                                        </p:tgtEl>
                                        <p:attrNameLst>
                                          <p:attrName>ppt_h</p:attrName>
                                        </p:attrNameLst>
                                      </p:cBhvr>
                                      <p:tavLst>
                                        <p:tav tm="0">
                                          <p:val>
                                            <p:fltVal val="0"/>
                                          </p:val>
                                        </p:tav>
                                        <p:tav tm="100000">
                                          <p:val>
                                            <p:strVal val="#ppt_h"/>
                                          </p:val>
                                        </p:tav>
                                      </p:tavLst>
                                    </p:anim>
                                    <p:animEffect transition="in" filter="fade">
                                      <p:cBhvr>
                                        <p:cTn id="39" dur="5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4"/>
            <a:ext cx="7296358" cy="924475"/>
          </a:xfrm>
        </p:spPr>
        <p:txBody>
          <a:bodyPr/>
          <a:lstStyle/>
          <a:p>
            <a:pPr algn="ctr"/>
            <a:r>
              <a:rPr lang="en-US" dirty="0" smtClean="0">
                <a:solidFill>
                  <a:schemeClr val="bg1"/>
                </a:solidFill>
              </a:rPr>
              <a:t>Strengthen Your </a:t>
            </a:r>
            <a:br>
              <a:rPr lang="en-US" dirty="0" smtClean="0">
                <a:solidFill>
                  <a:schemeClr val="bg1"/>
                </a:solidFill>
              </a:rPr>
            </a:br>
            <a:r>
              <a:rPr lang="en-US" dirty="0" smtClean="0">
                <a:solidFill>
                  <a:schemeClr val="bg1"/>
                </a:solidFill>
              </a:rPr>
              <a:t>Customer Service Skills</a:t>
            </a:r>
            <a:endParaRPr lang="en-US" dirty="0">
              <a:solidFill>
                <a:schemeClr val="bg1"/>
              </a:solidFill>
            </a:endParaRPr>
          </a:p>
        </p:txBody>
      </p:sp>
      <p:sp>
        <p:nvSpPr>
          <p:cNvPr id="3" name="Content Placeholder 2"/>
          <p:cNvSpPr>
            <a:spLocks noGrp="1"/>
          </p:cNvSpPr>
          <p:nvPr>
            <p:ph idx="1"/>
          </p:nvPr>
        </p:nvSpPr>
        <p:spPr/>
        <p:txBody>
          <a:bodyPr>
            <a:normAutofit fontScale="92500" lnSpcReduction="20000"/>
          </a:bodyPr>
          <a:lstStyle/>
          <a:p>
            <a:r>
              <a:rPr lang="en-US" b="1" dirty="0">
                <a:solidFill>
                  <a:schemeClr val="bg1"/>
                </a:solidFill>
              </a:rPr>
              <a:t>Empathy, patience and consistency.</a:t>
            </a:r>
            <a:r>
              <a:rPr lang="en-US" dirty="0">
                <a:solidFill>
                  <a:schemeClr val="bg1"/>
                </a:solidFill>
              </a:rPr>
              <a:t> Some customers will be irate. Others will be full of questions. And others will just be chatty. You must know how to handle all of them and provide the same level of service every time.</a:t>
            </a:r>
          </a:p>
          <a:p>
            <a:r>
              <a:rPr lang="en-US" b="1" dirty="0">
                <a:solidFill>
                  <a:schemeClr val="bg1"/>
                </a:solidFill>
              </a:rPr>
              <a:t>Adaptability.</a:t>
            </a:r>
            <a:r>
              <a:rPr lang="en-US" dirty="0">
                <a:solidFill>
                  <a:schemeClr val="bg1"/>
                </a:solidFill>
              </a:rPr>
              <a:t> Every customer is different, and some may even seem to change week-to-week. You should be able to handle surprises, sense the customer’s mood and adapt accordingly. This also includes a willingness to learn– providing good customer service is a continuous learning process.</a:t>
            </a:r>
          </a:p>
          <a:p>
            <a:r>
              <a:rPr lang="en-US" b="1" dirty="0">
                <a:solidFill>
                  <a:schemeClr val="bg1"/>
                </a:solidFill>
              </a:rPr>
              <a:t>Clear communication.</a:t>
            </a:r>
            <a:r>
              <a:rPr lang="en-US" dirty="0">
                <a:solidFill>
                  <a:schemeClr val="bg1"/>
                </a:solidFill>
              </a:rPr>
              <a:t> Ensure you convey to customers exactly what you mean. You </a:t>
            </a:r>
            <a:r>
              <a:rPr lang="en-US" dirty="0" smtClean="0">
                <a:solidFill>
                  <a:schemeClr val="bg1"/>
                </a:solidFill>
              </a:rPr>
              <a:t>don’t want </a:t>
            </a:r>
            <a:r>
              <a:rPr lang="en-US" dirty="0">
                <a:solidFill>
                  <a:schemeClr val="bg1"/>
                </a:solidFill>
              </a:rPr>
              <a:t>your customer </a:t>
            </a:r>
            <a:r>
              <a:rPr lang="en-US" dirty="0" smtClean="0">
                <a:solidFill>
                  <a:schemeClr val="bg1"/>
                </a:solidFill>
              </a:rPr>
              <a:t>to </a:t>
            </a:r>
            <a:r>
              <a:rPr lang="en-US" dirty="0">
                <a:solidFill>
                  <a:schemeClr val="bg1"/>
                </a:solidFill>
              </a:rPr>
              <a:t>think he’s getting </a:t>
            </a:r>
            <a:r>
              <a:rPr lang="en-US" dirty="0" smtClean="0">
                <a:solidFill>
                  <a:schemeClr val="bg1"/>
                </a:solidFill>
              </a:rPr>
              <a:t>one thing when </a:t>
            </a:r>
            <a:r>
              <a:rPr lang="en-US" dirty="0">
                <a:solidFill>
                  <a:schemeClr val="bg1"/>
                </a:solidFill>
              </a:rPr>
              <a:t>he’s actually getting </a:t>
            </a:r>
            <a:r>
              <a:rPr lang="en-US" dirty="0" smtClean="0">
                <a:solidFill>
                  <a:schemeClr val="bg1"/>
                </a:solidFill>
              </a:rPr>
              <a:t>another. </a:t>
            </a:r>
            <a:r>
              <a:rPr lang="en-US" dirty="0">
                <a:solidFill>
                  <a:schemeClr val="bg1"/>
                </a:solidFill>
              </a:rPr>
              <a:t>Use authentically positive language, stay cheerful no matter what and never end a conversation without confirming the customer is satisfied</a:t>
            </a:r>
            <a:r>
              <a:rPr lang="en-US" dirty="0" smtClean="0">
                <a:solidFill>
                  <a:schemeClr val="bg1"/>
                </a:solidFill>
              </a:rPr>
              <a:t>.</a:t>
            </a:r>
            <a:endParaRPr lang="en-US" dirty="0">
              <a:solidFill>
                <a:schemeClr val="bg1"/>
              </a:solidFill>
            </a:endParaRPr>
          </a:p>
        </p:txBody>
      </p:sp>
    </p:spTree>
    <p:extLst>
      <p:ext uri="{BB962C8B-B14F-4D97-AF65-F5344CB8AC3E}">
        <p14:creationId xmlns="" xmlns:p14="http://schemas.microsoft.com/office/powerpoint/2010/main" val="3219544624"/>
      </p:ext>
    </p:extLst>
  </p:cSld>
  <p:clrMapOvr>
    <a:masterClrMapping/>
  </p:clrMapOvr>
  <p:timing>
    <p:tnLst>
      <p:par>
        <p:cTn id="1" dur="indefinite" restart="never" nodeType="tmRoot"/>
      </p:par>
    </p:tnLst>
  </p:timing>
</p:sld>
</file>

<file path=ppt/theme/theme1.xml><?xml version="1.0" encoding="utf-8"?>
<a:theme xmlns:a="http://schemas.openxmlformats.org/drawingml/2006/main" name="Autumn">
  <a:themeElements>
    <a:clrScheme name="Autumn">
      <a:dk1>
        <a:sysClr val="windowText" lastClr="000000"/>
      </a:dk1>
      <a:lt1>
        <a:sysClr val="window" lastClr="FFFFFF"/>
      </a:lt1>
      <a:dk2>
        <a:srgbClr val="B01F0F"/>
      </a:dk2>
      <a:lt2>
        <a:srgbClr val="FF9000"/>
      </a:lt2>
      <a:accent1>
        <a:srgbClr val="ED4600"/>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TM02455610[[fn=Autumn]]</Template>
  <TotalTime>1301</TotalTime>
  <Words>1153</Words>
  <Application>Microsoft Office PowerPoint</Application>
  <PresentationFormat>On-screen Show (4:3)</PresentationFormat>
  <Paragraphs>134</Paragraphs>
  <Slides>26</Slides>
  <Notes>0</Notes>
  <HiddenSlides>0</HiddenSlides>
  <MMClips>2</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Autumn</vt:lpstr>
      <vt:lpstr>Managing Self-Pay A/R &amp; Customer Service Follow Up</vt:lpstr>
      <vt:lpstr>Slide 2</vt:lpstr>
      <vt:lpstr>Slide 3</vt:lpstr>
      <vt:lpstr>Self-Pay A/R</vt:lpstr>
      <vt:lpstr>Show me the money!</vt:lpstr>
      <vt:lpstr>Customer Service</vt:lpstr>
      <vt:lpstr>Bad Customer Service</vt:lpstr>
      <vt:lpstr>Who are our customers?</vt:lpstr>
      <vt:lpstr>Strengthen Your  Customer Service Skills</vt:lpstr>
      <vt:lpstr>Slide 10</vt:lpstr>
      <vt:lpstr>13 Customer Service Skills that Every Employee Needs</vt:lpstr>
      <vt:lpstr>1. Patience</vt:lpstr>
      <vt:lpstr>2. Attentiveness</vt:lpstr>
      <vt:lpstr>3. Clear Communication</vt:lpstr>
      <vt:lpstr>4. Knowledge of the Product/Service</vt:lpstr>
      <vt:lpstr>5. Positive Language</vt:lpstr>
      <vt:lpstr>6. Acting</vt:lpstr>
      <vt:lpstr>7. Time Management</vt:lpstr>
      <vt:lpstr>8. Ability to “Read” Customers</vt:lpstr>
      <vt:lpstr>9. Calming Presence</vt:lpstr>
      <vt:lpstr>10. Make a Difference</vt:lpstr>
      <vt:lpstr>11. SPUNK / Tenacity</vt:lpstr>
      <vt:lpstr>12. Ability to Close a Call</vt:lpstr>
      <vt:lpstr>13. Willingness to Keep Learning</vt:lpstr>
      <vt:lpstr>13 Customer Service Skills that Every Employee Needs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RODRIGUEZ, MAGDA</dc:creator>
  <cp:lastModifiedBy>w.coz</cp:lastModifiedBy>
  <cp:revision>64</cp:revision>
  <cp:lastPrinted>2016-10-06T19:30:12Z</cp:lastPrinted>
  <dcterms:created xsi:type="dcterms:W3CDTF">2016-10-05T18:11:55Z</dcterms:created>
  <dcterms:modified xsi:type="dcterms:W3CDTF">2016-11-07T15:49:56Z</dcterms:modified>
</cp:coreProperties>
</file>