
<file path=[Content_Types].xml><?xml version="1.0" encoding="utf-8"?>
<Types xmlns="http://schemas.openxmlformats.org/package/2006/content-types">
  <Override PartName="/ppt/slideMasters/slideMaster3.xml" ContentType="application/vnd.openxmlformats-officedocument.presentationml.slideMaster+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3.xml" ContentType="application/vnd.openxmlformats-officedocument.drawingml.diagramData+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5" r:id="rId3"/>
  </p:sldMasterIdLst>
  <p:notesMasterIdLst>
    <p:notesMasterId r:id="rId32"/>
  </p:notesMasterIdLst>
  <p:sldIdLst>
    <p:sldId id="262" r:id="rId4"/>
    <p:sldId id="257" r:id="rId5"/>
    <p:sldId id="258" r:id="rId6"/>
    <p:sldId id="259" r:id="rId7"/>
    <p:sldId id="260" r:id="rId8"/>
    <p:sldId id="261"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63"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68" autoAdjust="0"/>
    <p:restoredTop sz="94660"/>
  </p:normalViewPr>
  <p:slideViewPr>
    <p:cSldViewPr snapToGrid="0" showGuides="1">
      <p:cViewPr varScale="1">
        <p:scale>
          <a:sx n="54" d="100"/>
          <a:sy n="54" d="100"/>
        </p:scale>
        <p:origin x="-1296" y="-84"/>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AE7752-CD77-405C-B11F-CE33BFCA7861}" type="doc">
      <dgm:prSet loTypeId="urn:microsoft.com/office/officeart/2005/8/layout/vList2" loCatId="list" qsTypeId="urn:microsoft.com/office/officeart/2005/8/quickstyle/simple2" qsCatId="simple" csTypeId="urn:microsoft.com/office/officeart/2005/8/colors/accent3_1" csCatId="accent3"/>
      <dgm:spPr/>
      <dgm:t>
        <a:bodyPr/>
        <a:lstStyle/>
        <a:p>
          <a:endParaRPr lang="en-US"/>
        </a:p>
      </dgm:t>
    </dgm:pt>
    <dgm:pt modelId="{7CDDFD18-2F0E-492E-B46C-D9BDBC1766D8}">
      <dgm:prSet/>
      <dgm:spPr/>
      <dgm:t>
        <a:bodyPr/>
        <a:lstStyle/>
        <a:p>
          <a:pPr rtl="0"/>
          <a:r>
            <a:rPr lang="en-US" dirty="0" smtClean="0"/>
            <a:t>The healthcare industry faces constant change, increasing customer demands and stricter payor guidelines</a:t>
          </a:r>
          <a:endParaRPr lang="en-US" dirty="0"/>
        </a:p>
      </dgm:t>
    </dgm:pt>
    <dgm:pt modelId="{34DE40D0-EDE7-4E33-BFAC-4BC47389F46A}" type="parTrans" cxnId="{A8510E7C-1B8B-4CD4-9A92-AFAC6942E35D}">
      <dgm:prSet/>
      <dgm:spPr/>
      <dgm:t>
        <a:bodyPr/>
        <a:lstStyle/>
        <a:p>
          <a:endParaRPr lang="en-US"/>
        </a:p>
      </dgm:t>
    </dgm:pt>
    <dgm:pt modelId="{DC8A7FE2-765E-4E25-AFE4-5F2682B9FA77}" type="sibTrans" cxnId="{A8510E7C-1B8B-4CD4-9A92-AFAC6942E35D}">
      <dgm:prSet/>
      <dgm:spPr/>
      <dgm:t>
        <a:bodyPr/>
        <a:lstStyle/>
        <a:p>
          <a:endParaRPr lang="en-US"/>
        </a:p>
      </dgm:t>
    </dgm:pt>
    <dgm:pt modelId="{81C6675A-85E1-4392-A3BF-470CE4B603C7}">
      <dgm:prSet/>
      <dgm:spPr/>
      <dgm:t>
        <a:bodyPr/>
        <a:lstStyle/>
        <a:p>
          <a:pPr rtl="0"/>
          <a:r>
            <a:rPr lang="en-US" dirty="0" smtClean="0"/>
            <a:t>Revenue cycle demands are more complicated and difficult to navigate</a:t>
          </a:r>
          <a:endParaRPr lang="en-US" dirty="0"/>
        </a:p>
      </dgm:t>
    </dgm:pt>
    <dgm:pt modelId="{D733EA58-E00A-49C3-B5A7-689010BD2372}" type="parTrans" cxnId="{36B38EEB-00C4-4404-9DE3-063C3E5C5E04}">
      <dgm:prSet/>
      <dgm:spPr/>
      <dgm:t>
        <a:bodyPr/>
        <a:lstStyle/>
        <a:p>
          <a:endParaRPr lang="en-US"/>
        </a:p>
      </dgm:t>
    </dgm:pt>
    <dgm:pt modelId="{22207D45-3193-41E9-8E45-463FCF22F401}" type="sibTrans" cxnId="{36B38EEB-00C4-4404-9DE3-063C3E5C5E04}">
      <dgm:prSet/>
      <dgm:spPr/>
      <dgm:t>
        <a:bodyPr/>
        <a:lstStyle/>
        <a:p>
          <a:endParaRPr lang="en-US"/>
        </a:p>
      </dgm:t>
    </dgm:pt>
    <dgm:pt modelId="{90BB7329-092C-4A18-891F-E49A2F764D65}" type="pres">
      <dgm:prSet presAssocID="{A7AE7752-CD77-405C-B11F-CE33BFCA7861}" presName="linear" presStyleCnt="0">
        <dgm:presLayoutVars>
          <dgm:animLvl val="lvl"/>
          <dgm:resizeHandles val="exact"/>
        </dgm:presLayoutVars>
      </dgm:prSet>
      <dgm:spPr/>
      <dgm:t>
        <a:bodyPr/>
        <a:lstStyle/>
        <a:p>
          <a:endParaRPr lang="en-US"/>
        </a:p>
      </dgm:t>
    </dgm:pt>
    <dgm:pt modelId="{1FDC0640-0CE9-4EFF-B684-83EBA05B0AD7}" type="pres">
      <dgm:prSet presAssocID="{7CDDFD18-2F0E-492E-B46C-D9BDBC1766D8}" presName="parentText" presStyleLbl="node1" presStyleIdx="0" presStyleCnt="2">
        <dgm:presLayoutVars>
          <dgm:chMax val="0"/>
          <dgm:bulletEnabled val="1"/>
        </dgm:presLayoutVars>
      </dgm:prSet>
      <dgm:spPr/>
      <dgm:t>
        <a:bodyPr/>
        <a:lstStyle/>
        <a:p>
          <a:endParaRPr lang="en-US"/>
        </a:p>
      </dgm:t>
    </dgm:pt>
    <dgm:pt modelId="{050DAF59-4B60-4CEF-A8AC-917259589A24}" type="pres">
      <dgm:prSet presAssocID="{DC8A7FE2-765E-4E25-AFE4-5F2682B9FA77}" presName="spacer" presStyleCnt="0"/>
      <dgm:spPr/>
    </dgm:pt>
    <dgm:pt modelId="{4BA7A8F5-1242-4983-B278-742D9F47A9BE}" type="pres">
      <dgm:prSet presAssocID="{81C6675A-85E1-4392-A3BF-470CE4B603C7}" presName="parentText" presStyleLbl="node1" presStyleIdx="1" presStyleCnt="2">
        <dgm:presLayoutVars>
          <dgm:chMax val="0"/>
          <dgm:bulletEnabled val="1"/>
        </dgm:presLayoutVars>
      </dgm:prSet>
      <dgm:spPr/>
      <dgm:t>
        <a:bodyPr/>
        <a:lstStyle/>
        <a:p>
          <a:endParaRPr lang="en-US"/>
        </a:p>
      </dgm:t>
    </dgm:pt>
  </dgm:ptLst>
  <dgm:cxnLst>
    <dgm:cxn modelId="{D6882A70-CC1F-416C-B6CA-B59F1A6CE559}" type="presOf" srcId="{7CDDFD18-2F0E-492E-B46C-D9BDBC1766D8}" destId="{1FDC0640-0CE9-4EFF-B684-83EBA05B0AD7}" srcOrd="0" destOrd="0" presId="urn:microsoft.com/office/officeart/2005/8/layout/vList2"/>
    <dgm:cxn modelId="{36B38EEB-00C4-4404-9DE3-063C3E5C5E04}" srcId="{A7AE7752-CD77-405C-B11F-CE33BFCA7861}" destId="{81C6675A-85E1-4392-A3BF-470CE4B603C7}" srcOrd="1" destOrd="0" parTransId="{D733EA58-E00A-49C3-B5A7-689010BD2372}" sibTransId="{22207D45-3193-41E9-8E45-463FCF22F401}"/>
    <dgm:cxn modelId="{2352B847-9F01-4A94-8C9D-81A0D0C8BA72}" type="presOf" srcId="{A7AE7752-CD77-405C-B11F-CE33BFCA7861}" destId="{90BB7329-092C-4A18-891F-E49A2F764D65}" srcOrd="0" destOrd="0" presId="urn:microsoft.com/office/officeart/2005/8/layout/vList2"/>
    <dgm:cxn modelId="{30854B9A-B4A3-48D6-9ED1-75014A7C3ECD}" type="presOf" srcId="{81C6675A-85E1-4392-A3BF-470CE4B603C7}" destId="{4BA7A8F5-1242-4983-B278-742D9F47A9BE}" srcOrd="0" destOrd="0" presId="urn:microsoft.com/office/officeart/2005/8/layout/vList2"/>
    <dgm:cxn modelId="{A8510E7C-1B8B-4CD4-9A92-AFAC6942E35D}" srcId="{A7AE7752-CD77-405C-B11F-CE33BFCA7861}" destId="{7CDDFD18-2F0E-492E-B46C-D9BDBC1766D8}" srcOrd="0" destOrd="0" parTransId="{34DE40D0-EDE7-4E33-BFAC-4BC47389F46A}" sibTransId="{DC8A7FE2-765E-4E25-AFE4-5F2682B9FA77}"/>
    <dgm:cxn modelId="{D82DE795-57A0-49F8-B52B-A83D50D7EC44}" type="presParOf" srcId="{90BB7329-092C-4A18-891F-E49A2F764D65}" destId="{1FDC0640-0CE9-4EFF-B684-83EBA05B0AD7}" srcOrd="0" destOrd="0" presId="urn:microsoft.com/office/officeart/2005/8/layout/vList2"/>
    <dgm:cxn modelId="{3FA48258-A291-41C1-9488-01FA1EEE7570}" type="presParOf" srcId="{90BB7329-092C-4A18-891F-E49A2F764D65}" destId="{050DAF59-4B60-4CEF-A8AC-917259589A24}" srcOrd="1" destOrd="0" presId="urn:microsoft.com/office/officeart/2005/8/layout/vList2"/>
    <dgm:cxn modelId="{ECD562F0-BF06-430A-9557-71BFF8D95794}" type="presParOf" srcId="{90BB7329-092C-4A18-891F-E49A2F764D65}" destId="{4BA7A8F5-1242-4983-B278-742D9F47A9BE}"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DC71EB-60E8-476D-A346-3BF0E41AAAA3}" type="doc">
      <dgm:prSet loTypeId="urn:microsoft.com/office/officeart/2005/8/layout/hList1" loCatId="list" qsTypeId="urn:microsoft.com/office/officeart/2005/8/quickstyle/simple1" qsCatId="simple" csTypeId="urn:microsoft.com/office/officeart/2005/8/colors/colorful1#1" csCatId="colorful"/>
      <dgm:spPr/>
      <dgm:t>
        <a:bodyPr/>
        <a:lstStyle/>
        <a:p>
          <a:endParaRPr lang="en-US"/>
        </a:p>
      </dgm:t>
    </dgm:pt>
    <dgm:pt modelId="{F6740845-9234-49FB-AEA6-D2A81ECCEB85}">
      <dgm:prSet/>
      <dgm:spPr/>
      <dgm:t>
        <a:bodyPr/>
        <a:lstStyle/>
        <a:p>
          <a:pPr rtl="0"/>
          <a:r>
            <a:rPr lang="en-US" dirty="0" smtClean="0"/>
            <a:t>What does customer service look like?</a:t>
          </a:r>
          <a:endParaRPr lang="en-US" dirty="0"/>
        </a:p>
      </dgm:t>
    </dgm:pt>
    <dgm:pt modelId="{B83BB5C6-9EA4-44DB-A522-3858D1FE77A4}" type="parTrans" cxnId="{83533A69-B36F-487E-BC9F-CDDE1235D620}">
      <dgm:prSet/>
      <dgm:spPr/>
      <dgm:t>
        <a:bodyPr/>
        <a:lstStyle/>
        <a:p>
          <a:endParaRPr lang="en-US"/>
        </a:p>
      </dgm:t>
    </dgm:pt>
    <dgm:pt modelId="{58D578A1-3AEB-4D93-A505-709BC3928BC4}" type="sibTrans" cxnId="{83533A69-B36F-487E-BC9F-CDDE1235D620}">
      <dgm:prSet/>
      <dgm:spPr/>
      <dgm:t>
        <a:bodyPr/>
        <a:lstStyle/>
        <a:p>
          <a:endParaRPr lang="en-US"/>
        </a:p>
      </dgm:t>
    </dgm:pt>
    <dgm:pt modelId="{84BEAFA6-81EF-4580-ACE7-5D4F8A6FE57F}">
      <dgm:prSet/>
      <dgm:spPr/>
      <dgm:t>
        <a:bodyPr/>
        <a:lstStyle/>
        <a:p>
          <a:pPr algn="l" rtl="0"/>
          <a:r>
            <a:rPr lang="en-US" dirty="0" smtClean="0"/>
            <a:t>Customer service equals value to your customers</a:t>
          </a:r>
          <a:endParaRPr lang="en-US" dirty="0"/>
        </a:p>
      </dgm:t>
    </dgm:pt>
    <dgm:pt modelId="{78E6BF07-FA85-46E4-ADB8-F1619E020B27}" type="parTrans" cxnId="{B8BF4427-3917-45DD-B48A-F119353C7E7C}">
      <dgm:prSet/>
      <dgm:spPr/>
      <dgm:t>
        <a:bodyPr/>
        <a:lstStyle/>
        <a:p>
          <a:endParaRPr lang="en-US"/>
        </a:p>
      </dgm:t>
    </dgm:pt>
    <dgm:pt modelId="{7EBF1494-D59B-4C51-88F1-395B815346D3}" type="sibTrans" cxnId="{B8BF4427-3917-45DD-B48A-F119353C7E7C}">
      <dgm:prSet/>
      <dgm:spPr/>
      <dgm:t>
        <a:bodyPr/>
        <a:lstStyle/>
        <a:p>
          <a:endParaRPr lang="en-US"/>
        </a:p>
      </dgm:t>
    </dgm:pt>
    <dgm:pt modelId="{CDA63059-98C0-4A84-83E8-149B6576460D}">
      <dgm:prSet/>
      <dgm:spPr/>
      <dgm:t>
        <a:bodyPr/>
        <a:lstStyle/>
        <a:p>
          <a:pPr algn="l" rtl="0"/>
          <a:r>
            <a:rPr lang="en-US" dirty="0" smtClean="0"/>
            <a:t>Our processes must illustrate that every customer counts</a:t>
          </a:r>
          <a:endParaRPr lang="en-US" dirty="0"/>
        </a:p>
      </dgm:t>
    </dgm:pt>
    <dgm:pt modelId="{4F002FE8-456A-47CA-BF56-00F3D205DD5A}" type="parTrans" cxnId="{4810F2EF-3D23-47B8-BC2E-7BEFE391939D}">
      <dgm:prSet/>
      <dgm:spPr/>
      <dgm:t>
        <a:bodyPr/>
        <a:lstStyle/>
        <a:p>
          <a:endParaRPr lang="en-US"/>
        </a:p>
      </dgm:t>
    </dgm:pt>
    <dgm:pt modelId="{F9DBA478-6576-4904-8299-E0938AB8A310}" type="sibTrans" cxnId="{4810F2EF-3D23-47B8-BC2E-7BEFE391939D}">
      <dgm:prSet/>
      <dgm:spPr/>
      <dgm:t>
        <a:bodyPr/>
        <a:lstStyle/>
        <a:p>
          <a:endParaRPr lang="en-US"/>
        </a:p>
      </dgm:t>
    </dgm:pt>
    <dgm:pt modelId="{DF34A0CB-F317-4F1E-84D5-695D47940D01}">
      <dgm:prSet/>
      <dgm:spPr/>
      <dgm:t>
        <a:bodyPr/>
        <a:lstStyle/>
        <a:p>
          <a:pPr algn="l" rtl="0"/>
          <a:r>
            <a:rPr lang="en-US" dirty="0" smtClean="0"/>
            <a:t>Best class customer service starts with expectations</a:t>
          </a:r>
          <a:endParaRPr lang="en-US" dirty="0"/>
        </a:p>
      </dgm:t>
    </dgm:pt>
    <dgm:pt modelId="{05267522-2275-437B-852A-C43E7572A4A4}" type="parTrans" cxnId="{D198105F-2D5F-4345-8657-58BA9A187437}">
      <dgm:prSet/>
      <dgm:spPr/>
      <dgm:t>
        <a:bodyPr/>
        <a:lstStyle/>
        <a:p>
          <a:endParaRPr lang="en-US"/>
        </a:p>
      </dgm:t>
    </dgm:pt>
    <dgm:pt modelId="{65A899BB-FEF7-41F6-A84F-09A0410CA089}" type="sibTrans" cxnId="{D198105F-2D5F-4345-8657-58BA9A187437}">
      <dgm:prSet/>
      <dgm:spPr/>
      <dgm:t>
        <a:bodyPr/>
        <a:lstStyle/>
        <a:p>
          <a:endParaRPr lang="en-US"/>
        </a:p>
      </dgm:t>
    </dgm:pt>
    <dgm:pt modelId="{415D27A4-BDD9-427F-AA07-533E001EE53E}">
      <dgm:prSet/>
      <dgm:spPr/>
      <dgm:t>
        <a:bodyPr/>
        <a:lstStyle/>
        <a:p>
          <a:pPr algn="l" rtl="0"/>
          <a:r>
            <a:rPr lang="en-US" dirty="0" smtClean="0"/>
            <a:t>What is your expectation for customer service?</a:t>
          </a:r>
          <a:endParaRPr lang="en-US" dirty="0"/>
        </a:p>
      </dgm:t>
    </dgm:pt>
    <dgm:pt modelId="{04B1D5CC-A504-4F35-BCAA-B5A95C973275}" type="parTrans" cxnId="{2EF234D5-9AC9-42A7-81B4-B2BD70A29EB9}">
      <dgm:prSet/>
      <dgm:spPr/>
      <dgm:t>
        <a:bodyPr/>
        <a:lstStyle/>
        <a:p>
          <a:endParaRPr lang="en-US"/>
        </a:p>
      </dgm:t>
    </dgm:pt>
    <dgm:pt modelId="{49466AA9-07FD-47FA-8366-325694B17549}" type="sibTrans" cxnId="{2EF234D5-9AC9-42A7-81B4-B2BD70A29EB9}">
      <dgm:prSet/>
      <dgm:spPr/>
      <dgm:t>
        <a:bodyPr/>
        <a:lstStyle/>
        <a:p>
          <a:endParaRPr lang="en-US"/>
        </a:p>
      </dgm:t>
    </dgm:pt>
    <dgm:pt modelId="{F90AC954-1215-4291-83C0-44D75C4ACE83}">
      <dgm:prSet/>
      <dgm:spPr/>
      <dgm:t>
        <a:bodyPr/>
        <a:lstStyle/>
        <a:p>
          <a:pPr algn="l" rtl="0"/>
          <a:r>
            <a:rPr lang="en-US" dirty="0" smtClean="0"/>
            <a:t>How does your facility value customer service?</a:t>
          </a:r>
          <a:endParaRPr lang="en-US" dirty="0"/>
        </a:p>
      </dgm:t>
    </dgm:pt>
    <dgm:pt modelId="{CF097B6A-2A7D-4A0D-8A2F-9EE124E9CA37}" type="parTrans" cxnId="{F3372386-0B91-46CF-AF7A-FF8847B086A6}">
      <dgm:prSet/>
      <dgm:spPr/>
      <dgm:t>
        <a:bodyPr/>
        <a:lstStyle/>
        <a:p>
          <a:endParaRPr lang="en-US"/>
        </a:p>
      </dgm:t>
    </dgm:pt>
    <dgm:pt modelId="{2722DCBC-E80A-41E6-B339-E0D6571D0B61}" type="sibTrans" cxnId="{F3372386-0B91-46CF-AF7A-FF8847B086A6}">
      <dgm:prSet/>
      <dgm:spPr/>
      <dgm:t>
        <a:bodyPr/>
        <a:lstStyle/>
        <a:p>
          <a:endParaRPr lang="en-US"/>
        </a:p>
      </dgm:t>
    </dgm:pt>
    <dgm:pt modelId="{4E010F43-1401-444B-8418-09267FB8F189}">
      <dgm:prSet/>
      <dgm:spPr/>
      <dgm:t>
        <a:bodyPr/>
        <a:lstStyle/>
        <a:p>
          <a:pPr algn="l" rtl="0"/>
          <a:r>
            <a:rPr lang="en-US" dirty="0" smtClean="0"/>
            <a:t>At the baseline, what is the purpose of our business?</a:t>
          </a:r>
          <a:endParaRPr lang="en-US" dirty="0"/>
        </a:p>
      </dgm:t>
    </dgm:pt>
    <dgm:pt modelId="{0E38D670-21E1-43BA-9D9A-97273511AF0C}" type="parTrans" cxnId="{365C9CE6-6A22-4CFE-B37A-1E66B8673155}">
      <dgm:prSet/>
      <dgm:spPr/>
      <dgm:t>
        <a:bodyPr/>
        <a:lstStyle/>
        <a:p>
          <a:endParaRPr lang="en-US"/>
        </a:p>
      </dgm:t>
    </dgm:pt>
    <dgm:pt modelId="{CBC05424-D304-414D-9265-FA0B792B8FA1}" type="sibTrans" cxnId="{365C9CE6-6A22-4CFE-B37A-1E66B8673155}">
      <dgm:prSet/>
      <dgm:spPr/>
      <dgm:t>
        <a:bodyPr/>
        <a:lstStyle/>
        <a:p>
          <a:endParaRPr lang="en-US"/>
        </a:p>
      </dgm:t>
    </dgm:pt>
    <dgm:pt modelId="{A37C149A-ED08-4C63-A66D-A78EE69CF26E}">
      <dgm:prSet/>
      <dgm:spPr/>
      <dgm:t>
        <a:bodyPr/>
        <a:lstStyle/>
        <a:p>
          <a:pPr algn="ctr" rtl="0"/>
          <a:r>
            <a:rPr lang="en-US" b="1" dirty="0" smtClean="0"/>
            <a:t>Every answer includes the customer</a:t>
          </a:r>
          <a:endParaRPr lang="en-US" b="1" dirty="0"/>
        </a:p>
      </dgm:t>
    </dgm:pt>
    <dgm:pt modelId="{600966DD-7DF7-4BAD-8C69-CFEACD8BEBD6}" type="parTrans" cxnId="{05B86F4D-5D83-4D0A-B34D-1767C7023D34}">
      <dgm:prSet/>
      <dgm:spPr/>
      <dgm:t>
        <a:bodyPr/>
        <a:lstStyle/>
        <a:p>
          <a:endParaRPr lang="en-US"/>
        </a:p>
      </dgm:t>
    </dgm:pt>
    <dgm:pt modelId="{D96817D5-0A6A-4880-9482-517B82CF3715}" type="sibTrans" cxnId="{05B86F4D-5D83-4D0A-B34D-1767C7023D34}">
      <dgm:prSet/>
      <dgm:spPr/>
      <dgm:t>
        <a:bodyPr/>
        <a:lstStyle/>
        <a:p>
          <a:endParaRPr lang="en-US"/>
        </a:p>
      </dgm:t>
    </dgm:pt>
    <dgm:pt modelId="{8E2A6786-2091-4488-A84E-82AC5D3687A8}" type="pres">
      <dgm:prSet presAssocID="{41DC71EB-60E8-476D-A346-3BF0E41AAAA3}" presName="Name0" presStyleCnt="0">
        <dgm:presLayoutVars>
          <dgm:dir/>
          <dgm:animLvl val="lvl"/>
          <dgm:resizeHandles val="exact"/>
        </dgm:presLayoutVars>
      </dgm:prSet>
      <dgm:spPr/>
      <dgm:t>
        <a:bodyPr/>
        <a:lstStyle/>
        <a:p>
          <a:endParaRPr lang="en-US"/>
        </a:p>
      </dgm:t>
    </dgm:pt>
    <dgm:pt modelId="{06241D01-213A-427D-9594-933FF6C676A1}" type="pres">
      <dgm:prSet presAssocID="{F6740845-9234-49FB-AEA6-D2A81ECCEB85}" presName="composite" presStyleCnt="0"/>
      <dgm:spPr/>
    </dgm:pt>
    <dgm:pt modelId="{E542BE93-A657-4F5F-96EE-B770EAA3BDF3}" type="pres">
      <dgm:prSet presAssocID="{F6740845-9234-49FB-AEA6-D2A81ECCEB85}" presName="parTx" presStyleLbl="alignNode1" presStyleIdx="0" presStyleCnt="1">
        <dgm:presLayoutVars>
          <dgm:chMax val="0"/>
          <dgm:chPref val="0"/>
          <dgm:bulletEnabled val="1"/>
        </dgm:presLayoutVars>
      </dgm:prSet>
      <dgm:spPr/>
      <dgm:t>
        <a:bodyPr/>
        <a:lstStyle/>
        <a:p>
          <a:endParaRPr lang="en-US"/>
        </a:p>
      </dgm:t>
    </dgm:pt>
    <dgm:pt modelId="{1A8DC726-5FF3-4E94-AE5E-A6B73FF758C3}" type="pres">
      <dgm:prSet presAssocID="{F6740845-9234-49FB-AEA6-D2A81ECCEB85}" presName="desTx" presStyleLbl="alignAccFollowNode1" presStyleIdx="0" presStyleCnt="1">
        <dgm:presLayoutVars>
          <dgm:bulletEnabled val="1"/>
        </dgm:presLayoutVars>
      </dgm:prSet>
      <dgm:spPr/>
      <dgm:t>
        <a:bodyPr/>
        <a:lstStyle/>
        <a:p>
          <a:endParaRPr lang="en-US"/>
        </a:p>
      </dgm:t>
    </dgm:pt>
  </dgm:ptLst>
  <dgm:cxnLst>
    <dgm:cxn modelId="{D198105F-2D5F-4345-8657-58BA9A187437}" srcId="{F6740845-9234-49FB-AEA6-D2A81ECCEB85}" destId="{DF34A0CB-F317-4F1E-84D5-695D47940D01}" srcOrd="2" destOrd="0" parTransId="{05267522-2275-437B-852A-C43E7572A4A4}" sibTransId="{65A899BB-FEF7-41F6-A84F-09A0410CA089}"/>
    <dgm:cxn modelId="{B97EB181-9DD4-4BD6-AFE1-599170AF7896}" type="presOf" srcId="{4E010F43-1401-444B-8418-09267FB8F189}" destId="{1A8DC726-5FF3-4E94-AE5E-A6B73FF758C3}" srcOrd="0" destOrd="5" presId="urn:microsoft.com/office/officeart/2005/8/layout/hList1"/>
    <dgm:cxn modelId="{F3372386-0B91-46CF-AF7A-FF8847B086A6}" srcId="{F6740845-9234-49FB-AEA6-D2A81ECCEB85}" destId="{F90AC954-1215-4291-83C0-44D75C4ACE83}" srcOrd="4" destOrd="0" parTransId="{CF097B6A-2A7D-4A0D-8A2F-9EE124E9CA37}" sibTransId="{2722DCBC-E80A-41E6-B339-E0D6571D0B61}"/>
    <dgm:cxn modelId="{6714868A-A867-4477-9CBB-C35AD006736A}" type="presOf" srcId="{DF34A0CB-F317-4F1E-84D5-695D47940D01}" destId="{1A8DC726-5FF3-4E94-AE5E-A6B73FF758C3}" srcOrd="0" destOrd="2" presId="urn:microsoft.com/office/officeart/2005/8/layout/hList1"/>
    <dgm:cxn modelId="{BE75526E-B457-490E-9D4A-AD77398F65E9}" type="presOf" srcId="{F6740845-9234-49FB-AEA6-D2A81ECCEB85}" destId="{E542BE93-A657-4F5F-96EE-B770EAA3BDF3}" srcOrd="0" destOrd="0" presId="urn:microsoft.com/office/officeart/2005/8/layout/hList1"/>
    <dgm:cxn modelId="{B8BF4427-3917-45DD-B48A-F119353C7E7C}" srcId="{F6740845-9234-49FB-AEA6-D2A81ECCEB85}" destId="{84BEAFA6-81EF-4580-ACE7-5D4F8A6FE57F}" srcOrd="0" destOrd="0" parTransId="{78E6BF07-FA85-46E4-ADB8-F1619E020B27}" sibTransId="{7EBF1494-D59B-4C51-88F1-395B815346D3}"/>
    <dgm:cxn modelId="{83533A69-B36F-487E-BC9F-CDDE1235D620}" srcId="{41DC71EB-60E8-476D-A346-3BF0E41AAAA3}" destId="{F6740845-9234-49FB-AEA6-D2A81ECCEB85}" srcOrd="0" destOrd="0" parTransId="{B83BB5C6-9EA4-44DB-A522-3858D1FE77A4}" sibTransId="{58D578A1-3AEB-4D93-A505-709BC3928BC4}"/>
    <dgm:cxn modelId="{ED5E2FAA-74DB-4823-B2E3-E292541C726D}" type="presOf" srcId="{415D27A4-BDD9-427F-AA07-533E001EE53E}" destId="{1A8DC726-5FF3-4E94-AE5E-A6B73FF758C3}" srcOrd="0" destOrd="3" presId="urn:microsoft.com/office/officeart/2005/8/layout/hList1"/>
    <dgm:cxn modelId="{7E3EA193-685A-4459-8E90-63243F5EAE04}" type="presOf" srcId="{F90AC954-1215-4291-83C0-44D75C4ACE83}" destId="{1A8DC726-5FF3-4E94-AE5E-A6B73FF758C3}" srcOrd="0" destOrd="4" presId="urn:microsoft.com/office/officeart/2005/8/layout/hList1"/>
    <dgm:cxn modelId="{6A40FD48-2199-4F5E-A42F-DFC746054AFB}" type="presOf" srcId="{84BEAFA6-81EF-4580-ACE7-5D4F8A6FE57F}" destId="{1A8DC726-5FF3-4E94-AE5E-A6B73FF758C3}" srcOrd="0" destOrd="0" presId="urn:microsoft.com/office/officeart/2005/8/layout/hList1"/>
    <dgm:cxn modelId="{05B86F4D-5D83-4D0A-B34D-1767C7023D34}" srcId="{4E010F43-1401-444B-8418-09267FB8F189}" destId="{A37C149A-ED08-4C63-A66D-A78EE69CF26E}" srcOrd="0" destOrd="0" parTransId="{600966DD-7DF7-4BAD-8C69-CFEACD8BEBD6}" sibTransId="{D96817D5-0A6A-4880-9482-517B82CF3715}"/>
    <dgm:cxn modelId="{D1E6184B-09C7-4A14-8DB7-BE26E3DFCDD9}" type="presOf" srcId="{A37C149A-ED08-4C63-A66D-A78EE69CF26E}" destId="{1A8DC726-5FF3-4E94-AE5E-A6B73FF758C3}" srcOrd="0" destOrd="6" presId="urn:microsoft.com/office/officeart/2005/8/layout/hList1"/>
    <dgm:cxn modelId="{4810F2EF-3D23-47B8-BC2E-7BEFE391939D}" srcId="{F6740845-9234-49FB-AEA6-D2A81ECCEB85}" destId="{CDA63059-98C0-4A84-83E8-149B6576460D}" srcOrd="1" destOrd="0" parTransId="{4F002FE8-456A-47CA-BF56-00F3D205DD5A}" sibTransId="{F9DBA478-6576-4904-8299-E0938AB8A310}"/>
    <dgm:cxn modelId="{2EF234D5-9AC9-42A7-81B4-B2BD70A29EB9}" srcId="{F6740845-9234-49FB-AEA6-D2A81ECCEB85}" destId="{415D27A4-BDD9-427F-AA07-533E001EE53E}" srcOrd="3" destOrd="0" parTransId="{04B1D5CC-A504-4F35-BCAA-B5A95C973275}" sibTransId="{49466AA9-07FD-47FA-8366-325694B17549}"/>
    <dgm:cxn modelId="{365C9CE6-6A22-4CFE-B37A-1E66B8673155}" srcId="{F6740845-9234-49FB-AEA6-D2A81ECCEB85}" destId="{4E010F43-1401-444B-8418-09267FB8F189}" srcOrd="5" destOrd="0" parTransId="{0E38D670-21E1-43BA-9D9A-97273511AF0C}" sibTransId="{CBC05424-D304-414D-9265-FA0B792B8FA1}"/>
    <dgm:cxn modelId="{697D46D9-F3B6-4637-9561-7B8206D3C12F}" type="presOf" srcId="{CDA63059-98C0-4A84-83E8-149B6576460D}" destId="{1A8DC726-5FF3-4E94-AE5E-A6B73FF758C3}" srcOrd="0" destOrd="1" presId="urn:microsoft.com/office/officeart/2005/8/layout/hList1"/>
    <dgm:cxn modelId="{AFBBD67C-451A-4980-902B-C1D9275FA554}" type="presOf" srcId="{41DC71EB-60E8-476D-A346-3BF0E41AAAA3}" destId="{8E2A6786-2091-4488-A84E-82AC5D3687A8}" srcOrd="0" destOrd="0" presId="urn:microsoft.com/office/officeart/2005/8/layout/hList1"/>
    <dgm:cxn modelId="{089F7FA4-0449-4D78-900A-D5044BBCE936}" type="presParOf" srcId="{8E2A6786-2091-4488-A84E-82AC5D3687A8}" destId="{06241D01-213A-427D-9594-933FF6C676A1}" srcOrd="0" destOrd="0" presId="urn:microsoft.com/office/officeart/2005/8/layout/hList1"/>
    <dgm:cxn modelId="{4F1D4F72-E99E-45A5-86D7-A58395214C6F}" type="presParOf" srcId="{06241D01-213A-427D-9594-933FF6C676A1}" destId="{E542BE93-A657-4F5F-96EE-B770EAA3BDF3}" srcOrd="0" destOrd="0" presId="urn:microsoft.com/office/officeart/2005/8/layout/hList1"/>
    <dgm:cxn modelId="{DEF87EE8-EF4A-4571-AB2E-B44D6DD0CABD}" type="presParOf" srcId="{06241D01-213A-427D-9594-933FF6C676A1}" destId="{1A8DC726-5FF3-4E94-AE5E-A6B73FF758C3}"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D4DE3F-E946-4ABD-A45A-3666D8339265}" type="doc">
      <dgm:prSet loTypeId="urn:microsoft.com/office/officeart/2005/8/layout/vList2" loCatId="list" qsTypeId="urn:microsoft.com/office/officeart/2005/8/quickstyle/simple2" qsCatId="simple" csTypeId="urn:microsoft.com/office/officeart/2005/8/colors/accent1_1" csCatId="accent1"/>
      <dgm:spPr/>
      <dgm:t>
        <a:bodyPr/>
        <a:lstStyle/>
        <a:p>
          <a:endParaRPr lang="en-US"/>
        </a:p>
      </dgm:t>
    </dgm:pt>
    <dgm:pt modelId="{FFB945A2-5D82-41FD-8741-C22911BF3269}">
      <dgm:prSet/>
      <dgm:spPr/>
      <dgm:t>
        <a:bodyPr/>
        <a:lstStyle/>
        <a:p>
          <a:pPr rtl="0"/>
          <a:r>
            <a:rPr lang="en-US" dirty="0" smtClean="0"/>
            <a:t>Focus on Quality</a:t>
          </a:r>
          <a:endParaRPr lang="en-US" dirty="0"/>
        </a:p>
      </dgm:t>
    </dgm:pt>
    <dgm:pt modelId="{E944E1BB-E48A-41C0-996C-57B17A86DAC0}" type="parTrans" cxnId="{0DBBB653-43AF-47BA-8BDE-64435F2538D9}">
      <dgm:prSet/>
      <dgm:spPr/>
      <dgm:t>
        <a:bodyPr/>
        <a:lstStyle/>
        <a:p>
          <a:endParaRPr lang="en-US"/>
        </a:p>
      </dgm:t>
    </dgm:pt>
    <dgm:pt modelId="{E1D91336-3DCE-4709-AC65-992514111626}" type="sibTrans" cxnId="{0DBBB653-43AF-47BA-8BDE-64435F2538D9}">
      <dgm:prSet/>
      <dgm:spPr/>
      <dgm:t>
        <a:bodyPr/>
        <a:lstStyle/>
        <a:p>
          <a:endParaRPr lang="en-US"/>
        </a:p>
      </dgm:t>
    </dgm:pt>
    <dgm:pt modelId="{7DE8AAED-C082-40AA-8E2B-C9165DFC881D}">
      <dgm:prSet/>
      <dgm:spPr/>
      <dgm:t>
        <a:bodyPr/>
        <a:lstStyle/>
        <a:p>
          <a:pPr rtl="0"/>
          <a:r>
            <a:rPr lang="en-US" dirty="0" smtClean="0"/>
            <a:t>Every facility must have a zero-defect mentality</a:t>
          </a:r>
          <a:endParaRPr lang="en-US" dirty="0"/>
        </a:p>
      </dgm:t>
    </dgm:pt>
    <dgm:pt modelId="{DC7ADD76-342D-4FDD-896F-4BAB6D0AFA5F}" type="parTrans" cxnId="{5AB903A7-8316-46D9-92D6-ADDEA507DC91}">
      <dgm:prSet/>
      <dgm:spPr/>
      <dgm:t>
        <a:bodyPr/>
        <a:lstStyle/>
        <a:p>
          <a:endParaRPr lang="en-US"/>
        </a:p>
      </dgm:t>
    </dgm:pt>
    <dgm:pt modelId="{B15464DB-6DA4-4040-8D4B-7EB5ED64F302}" type="sibTrans" cxnId="{5AB903A7-8316-46D9-92D6-ADDEA507DC91}">
      <dgm:prSet/>
      <dgm:spPr/>
      <dgm:t>
        <a:bodyPr/>
        <a:lstStyle/>
        <a:p>
          <a:endParaRPr lang="en-US"/>
        </a:p>
      </dgm:t>
    </dgm:pt>
    <dgm:pt modelId="{6AA6D2A5-D8E8-4E69-9083-92CC86CB20F2}">
      <dgm:prSet/>
      <dgm:spPr/>
      <dgm:t>
        <a:bodyPr/>
        <a:lstStyle/>
        <a:p>
          <a:pPr rtl="0"/>
          <a:r>
            <a:rPr lang="en-US" dirty="0" smtClean="0"/>
            <a:t>Within business operations, quality must be an obsession</a:t>
          </a:r>
          <a:endParaRPr lang="en-US" dirty="0"/>
        </a:p>
      </dgm:t>
    </dgm:pt>
    <dgm:pt modelId="{50953C84-3368-4115-97F4-12786D68BC91}" type="parTrans" cxnId="{4F6F5940-416F-4576-8DF4-506F6DCE177C}">
      <dgm:prSet/>
      <dgm:spPr/>
      <dgm:t>
        <a:bodyPr/>
        <a:lstStyle/>
        <a:p>
          <a:endParaRPr lang="en-US"/>
        </a:p>
      </dgm:t>
    </dgm:pt>
    <dgm:pt modelId="{3EFC45F6-405B-413B-85D4-F9E1E38AF92D}" type="sibTrans" cxnId="{4F6F5940-416F-4576-8DF4-506F6DCE177C}">
      <dgm:prSet/>
      <dgm:spPr/>
      <dgm:t>
        <a:bodyPr/>
        <a:lstStyle/>
        <a:p>
          <a:endParaRPr lang="en-US"/>
        </a:p>
      </dgm:t>
    </dgm:pt>
    <dgm:pt modelId="{2108E9DA-00B8-4611-A881-054A3073DC44}">
      <dgm:prSet/>
      <dgm:spPr/>
      <dgm:t>
        <a:bodyPr/>
        <a:lstStyle/>
        <a:p>
          <a:pPr rtl="0"/>
          <a:r>
            <a:rPr lang="en-US" dirty="0" smtClean="0"/>
            <a:t>Demanding quality in the revenue cycle takes time, direction and constant action</a:t>
          </a:r>
          <a:endParaRPr lang="en-US" dirty="0"/>
        </a:p>
      </dgm:t>
    </dgm:pt>
    <dgm:pt modelId="{6BC101B5-F35A-4778-88F2-A239289CCD2D}" type="parTrans" cxnId="{EC6C8032-5152-4473-AD1E-F744BEA8C3E0}">
      <dgm:prSet/>
      <dgm:spPr/>
      <dgm:t>
        <a:bodyPr/>
        <a:lstStyle/>
        <a:p>
          <a:endParaRPr lang="en-US"/>
        </a:p>
      </dgm:t>
    </dgm:pt>
    <dgm:pt modelId="{C6DD7DA9-3AC1-4A6A-98D2-0F3EAEB8F860}" type="sibTrans" cxnId="{EC6C8032-5152-4473-AD1E-F744BEA8C3E0}">
      <dgm:prSet/>
      <dgm:spPr/>
      <dgm:t>
        <a:bodyPr/>
        <a:lstStyle/>
        <a:p>
          <a:endParaRPr lang="en-US"/>
        </a:p>
      </dgm:t>
    </dgm:pt>
    <dgm:pt modelId="{EA4D77CC-40D3-45FD-8DD8-EAC6C77516FA}">
      <dgm:prSet/>
      <dgm:spPr/>
      <dgm:t>
        <a:bodyPr/>
        <a:lstStyle/>
        <a:p>
          <a:pPr rtl="0"/>
          <a:r>
            <a:rPr lang="en-US" dirty="0" smtClean="0"/>
            <a:t>Quality is a competitive weapon</a:t>
          </a:r>
          <a:endParaRPr lang="en-US" dirty="0"/>
        </a:p>
      </dgm:t>
    </dgm:pt>
    <dgm:pt modelId="{1EC836E6-0610-4957-BCE2-8BDC57252182}" type="parTrans" cxnId="{0948404D-474A-45DA-881D-6714D638EB86}">
      <dgm:prSet/>
      <dgm:spPr/>
      <dgm:t>
        <a:bodyPr/>
        <a:lstStyle/>
        <a:p>
          <a:endParaRPr lang="en-US"/>
        </a:p>
      </dgm:t>
    </dgm:pt>
    <dgm:pt modelId="{B6A2BD17-EF7E-400A-B095-D9F8F10CE930}" type="sibTrans" cxnId="{0948404D-474A-45DA-881D-6714D638EB86}">
      <dgm:prSet/>
      <dgm:spPr/>
      <dgm:t>
        <a:bodyPr/>
        <a:lstStyle/>
        <a:p>
          <a:endParaRPr lang="en-US"/>
        </a:p>
      </dgm:t>
    </dgm:pt>
    <dgm:pt modelId="{5A7474F0-22FE-4413-A1F2-98E6AB5B9B64}">
      <dgm:prSet/>
      <dgm:spPr/>
      <dgm:t>
        <a:bodyPr/>
        <a:lstStyle/>
        <a:p>
          <a:pPr rtl="0"/>
          <a:r>
            <a:rPr lang="en-US" dirty="0" smtClean="0"/>
            <a:t>Quality impacts every operational area and employee</a:t>
          </a:r>
          <a:endParaRPr lang="en-US" dirty="0"/>
        </a:p>
      </dgm:t>
    </dgm:pt>
    <dgm:pt modelId="{C532FC60-077B-41C6-B5A0-CCFB490229E6}" type="parTrans" cxnId="{51A8305F-519D-4DD8-8168-FC922B5A3DBD}">
      <dgm:prSet/>
      <dgm:spPr/>
      <dgm:t>
        <a:bodyPr/>
        <a:lstStyle/>
        <a:p>
          <a:endParaRPr lang="en-US"/>
        </a:p>
      </dgm:t>
    </dgm:pt>
    <dgm:pt modelId="{6BA7FD80-7B42-421C-8775-8D4E20A7787F}" type="sibTrans" cxnId="{51A8305F-519D-4DD8-8168-FC922B5A3DBD}">
      <dgm:prSet/>
      <dgm:spPr/>
      <dgm:t>
        <a:bodyPr/>
        <a:lstStyle/>
        <a:p>
          <a:endParaRPr lang="en-US"/>
        </a:p>
      </dgm:t>
    </dgm:pt>
    <dgm:pt modelId="{9A2C1DA7-5EDB-4017-BD60-6B2863B3DB9B}" type="pres">
      <dgm:prSet presAssocID="{EED4DE3F-E946-4ABD-A45A-3666D8339265}" presName="linear" presStyleCnt="0">
        <dgm:presLayoutVars>
          <dgm:animLvl val="lvl"/>
          <dgm:resizeHandles val="exact"/>
        </dgm:presLayoutVars>
      </dgm:prSet>
      <dgm:spPr/>
      <dgm:t>
        <a:bodyPr/>
        <a:lstStyle/>
        <a:p>
          <a:endParaRPr lang="en-US"/>
        </a:p>
      </dgm:t>
    </dgm:pt>
    <dgm:pt modelId="{C358A464-F2B0-4FE8-AC7E-1A79B19B02BA}" type="pres">
      <dgm:prSet presAssocID="{FFB945A2-5D82-41FD-8741-C22911BF3269}" presName="parentText" presStyleLbl="node1" presStyleIdx="0" presStyleCnt="1">
        <dgm:presLayoutVars>
          <dgm:chMax val="0"/>
          <dgm:bulletEnabled val="1"/>
        </dgm:presLayoutVars>
      </dgm:prSet>
      <dgm:spPr/>
      <dgm:t>
        <a:bodyPr/>
        <a:lstStyle/>
        <a:p>
          <a:endParaRPr lang="en-US"/>
        </a:p>
      </dgm:t>
    </dgm:pt>
    <dgm:pt modelId="{960A2E90-2109-4D4E-98AF-F90350F205C8}" type="pres">
      <dgm:prSet presAssocID="{FFB945A2-5D82-41FD-8741-C22911BF3269}" presName="childText" presStyleLbl="revTx" presStyleIdx="0" presStyleCnt="1">
        <dgm:presLayoutVars>
          <dgm:bulletEnabled val="1"/>
        </dgm:presLayoutVars>
      </dgm:prSet>
      <dgm:spPr/>
      <dgm:t>
        <a:bodyPr/>
        <a:lstStyle/>
        <a:p>
          <a:endParaRPr lang="en-US"/>
        </a:p>
      </dgm:t>
    </dgm:pt>
  </dgm:ptLst>
  <dgm:cxnLst>
    <dgm:cxn modelId="{864455A3-5ECE-43F0-A8B8-D0BE37A8A6EE}" type="presOf" srcId="{EED4DE3F-E946-4ABD-A45A-3666D8339265}" destId="{9A2C1DA7-5EDB-4017-BD60-6B2863B3DB9B}" srcOrd="0" destOrd="0" presId="urn:microsoft.com/office/officeart/2005/8/layout/vList2"/>
    <dgm:cxn modelId="{FD11D487-65BD-477B-A085-049AF8106587}" type="presOf" srcId="{FFB945A2-5D82-41FD-8741-C22911BF3269}" destId="{C358A464-F2B0-4FE8-AC7E-1A79B19B02BA}" srcOrd="0" destOrd="0" presId="urn:microsoft.com/office/officeart/2005/8/layout/vList2"/>
    <dgm:cxn modelId="{EC6C8032-5152-4473-AD1E-F744BEA8C3E0}" srcId="{FFB945A2-5D82-41FD-8741-C22911BF3269}" destId="{2108E9DA-00B8-4611-A881-054A3073DC44}" srcOrd="2" destOrd="0" parTransId="{6BC101B5-F35A-4778-88F2-A239289CCD2D}" sibTransId="{C6DD7DA9-3AC1-4A6A-98D2-0F3EAEB8F860}"/>
    <dgm:cxn modelId="{2482CEBC-F9D8-408B-8761-E326485FA7EA}" type="presOf" srcId="{EA4D77CC-40D3-45FD-8DD8-EAC6C77516FA}" destId="{960A2E90-2109-4D4E-98AF-F90350F205C8}" srcOrd="0" destOrd="3" presId="urn:microsoft.com/office/officeart/2005/8/layout/vList2"/>
    <dgm:cxn modelId="{51A8305F-519D-4DD8-8168-FC922B5A3DBD}" srcId="{FFB945A2-5D82-41FD-8741-C22911BF3269}" destId="{5A7474F0-22FE-4413-A1F2-98E6AB5B9B64}" srcOrd="4" destOrd="0" parTransId="{C532FC60-077B-41C6-B5A0-CCFB490229E6}" sibTransId="{6BA7FD80-7B42-421C-8775-8D4E20A7787F}"/>
    <dgm:cxn modelId="{A3008A9E-2EE2-409B-BAED-46DAD1CCC3E6}" type="presOf" srcId="{2108E9DA-00B8-4611-A881-054A3073DC44}" destId="{960A2E90-2109-4D4E-98AF-F90350F205C8}" srcOrd="0" destOrd="2" presId="urn:microsoft.com/office/officeart/2005/8/layout/vList2"/>
    <dgm:cxn modelId="{8390690B-7ABA-4F2B-8F63-D26D3EAC093E}" type="presOf" srcId="{6AA6D2A5-D8E8-4E69-9083-92CC86CB20F2}" destId="{960A2E90-2109-4D4E-98AF-F90350F205C8}" srcOrd="0" destOrd="1" presId="urn:microsoft.com/office/officeart/2005/8/layout/vList2"/>
    <dgm:cxn modelId="{0948404D-474A-45DA-881D-6714D638EB86}" srcId="{FFB945A2-5D82-41FD-8741-C22911BF3269}" destId="{EA4D77CC-40D3-45FD-8DD8-EAC6C77516FA}" srcOrd="3" destOrd="0" parTransId="{1EC836E6-0610-4957-BCE2-8BDC57252182}" sibTransId="{B6A2BD17-EF7E-400A-B095-D9F8F10CE930}"/>
    <dgm:cxn modelId="{4F6F5940-416F-4576-8DF4-506F6DCE177C}" srcId="{FFB945A2-5D82-41FD-8741-C22911BF3269}" destId="{6AA6D2A5-D8E8-4E69-9083-92CC86CB20F2}" srcOrd="1" destOrd="0" parTransId="{50953C84-3368-4115-97F4-12786D68BC91}" sibTransId="{3EFC45F6-405B-413B-85D4-F9E1E38AF92D}"/>
    <dgm:cxn modelId="{5AB903A7-8316-46D9-92D6-ADDEA507DC91}" srcId="{FFB945A2-5D82-41FD-8741-C22911BF3269}" destId="{7DE8AAED-C082-40AA-8E2B-C9165DFC881D}" srcOrd="0" destOrd="0" parTransId="{DC7ADD76-342D-4FDD-896F-4BAB6D0AFA5F}" sibTransId="{B15464DB-6DA4-4040-8D4B-7EB5ED64F302}"/>
    <dgm:cxn modelId="{F25D60C9-9644-4668-BFDD-17143FD489F7}" type="presOf" srcId="{7DE8AAED-C082-40AA-8E2B-C9165DFC881D}" destId="{960A2E90-2109-4D4E-98AF-F90350F205C8}" srcOrd="0" destOrd="0" presId="urn:microsoft.com/office/officeart/2005/8/layout/vList2"/>
    <dgm:cxn modelId="{0DBBB653-43AF-47BA-8BDE-64435F2538D9}" srcId="{EED4DE3F-E946-4ABD-A45A-3666D8339265}" destId="{FFB945A2-5D82-41FD-8741-C22911BF3269}" srcOrd="0" destOrd="0" parTransId="{E944E1BB-E48A-41C0-996C-57B17A86DAC0}" sibTransId="{E1D91336-3DCE-4709-AC65-992514111626}"/>
    <dgm:cxn modelId="{1BE49551-4560-4859-8D84-DCBF38CC4B44}" type="presOf" srcId="{5A7474F0-22FE-4413-A1F2-98E6AB5B9B64}" destId="{960A2E90-2109-4D4E-98AF-F90350F205C8}" srcOrd="0" destOrd="4" presId="urn:microsoft.com/office/officeart/2005/8/layout/vList2"/>
    <dgm:cxn modelId="{774937AE-5682-491D-9245-3297198C4695}" type="presParOf" srcId="{9A2C1DA7-5EDB-4017-BD60-6B2863B3DB9B}" destId="{C358A464-F2B0-4FE8-AC7E-1A79B19B02BA}" srcOrd="0" destOrd="0" presId="urn:microsoft.com/office/officeart/2005/8/layout/vList2"/>
    <dgm:cxn modelId="{4600283D-D38D-4A84-A4B1-3E73FDDE48E2}" type="presParOf" srcId="{9A2C1DA7-5EDB-4017-BD60-6B2863B3DB9B}" destId="{960A2E90-2109-4D4E-98AF-F90350F205C8}"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716600-F0D2-4855-9563-280B36D8FD5B}" type="doc">
      <dgm:prSet loTypeId="urn:microsoft.com/office/officeart/2005/8/layout/vList5" loCatId="list" qsTypeId="urn:microsoft.com/office/officeart/2005/8/quickstyle/simple1" qsCatId="simple" csTypeId="urn:microsoft.com/office/officeart/2005/8/colors/colorful1#2" csCatId="colorful"/>
      <dgm:spPr/>
      <dgm:t>
        <a:bodyPr/>
        <a:lstStyle/>
        <a:p>
          <a:endParaRPr lang="en-US"/>
        </a:p>
      </dgm:t>
    </dgm:pt>
    <dgm:pt modelId="{34343194-86E3-451B-A5DE-7FA5F83811C2}">
      <dgm:prSet custT="1"/>
      <dgm:spPr/>
      <dgm:t>
        <a:bodyPr/>
        <a:lstStyle/>
        <a:p>
          <a:pPr rtl="0"/>
          <a:r>
            <a:rPr lang="en-US" sz="3600" dirty="0" smtClean="0"/>
            <a:t>Quality operations illustrate:</a:t>
          </a:r>
          <a:endParaRPr lang="en-US" sz="3600" dirty="0"/>
        </a:p>
      </dgm:t>
    </dgm:pt>
    <dgm:pt modelId="{E7E0EFF8-D57F-4CAF-B093-9DF775EA59DD}" type="parTrans" cxnId="{A70F75E0-F948-442B-BF69-7285D1F1C4C2}">
      <dgm:prSet/>
      <dgm:spPr/>
      <dgm:t>
        <a:bodyPr/>
        <a:lstStyle/>
        <a:p>
          <a:endParaRPr lang="en-US" sz="1800"/>
        </a:p>
      </dgm:t>
    </dgm:pt>
    <dgm:pt modelId="{4069E3E8-D4CD-4FCF-A8BB-CB252C6736BE}" type="sibTrans" cxnId="{A70F75E0-F948-442B-BF69-7285D1F1C4C2}">
      <dgm:prSet/>
      <dgm:spPr/>
      <dgm:t>
        <a:bodyPr/>
        <a:lstStyle/>
        <a:p>
          <a:endParaRPr lang="en-US" sz="1800"/>
        </a:p>
      </dgm:t>
    </dgm:pt>
    <dgm:pt modelId="{75985C80-62CB-472B-8CE3-DB36FC309DF9}">
      <dgm:prSet custT="1"/>
      <dgm:spPr/>
      <dgm:t>
        <a:bodyPr/>
        <a:lstStyle/>
        <a:p>
          <a:pPr rtl="0"/>
          <a:r>
            <a:rPr lang="en-US" sz="1600" dirty="0" smtClean="0"/>
            <a:t>Organization</a:t>
          </a:r>
          <a:endParaRPr lang="en-US" sz="1600" dirty="0"/>
        </a:p>
      </dgm:t>
    </dgm:pt>
    <dgm:pt modelId="{FA12B5B8-CB45-4A59-A0B2-CFF541C1878F}" type="parTrans" cxnId="{938896B8-394F-4E8A-ABFF-8AA5AE3F0D51}">
      <dgm:prSet/>
      <dgm:spPr/>
      <dgm:t>
        <a:bodyPr/>
        <a:lstStyle/>
        <a:p>
          <a:endParaRPr lang="en-US" sz="1800"/>
        </a:p>
      </dgm:t>
    </dgm:pt>
    <dgm:pt modelId="{4046564D-B9B3-4956-A27C-B44DFE4FA430}" type="sibTrans" cxnId="{938896B8-394F-4E8A-ABFF-8AA5AE3F0D51}">
      <dgm:prSet/>
      <dgm:spPr/>
      <dgm:t>
        <a:bodyPr/>
        <a:lstStyle/>
        <a:p>
          <a:endParaRPr lang="en-US" sz="1800"/>
        </a:p>
      </dgm:t>
    </dgm:pt>
    <dgm:pt modelId="{F4784CD1-2119-4B22-A489-3E9C932F212F}">
      <dgm:prSet custT="1"/>
      <dgm:spPr/>
      <dgm:t>
        <a:bodyPr/>
        <a:lstStyle/>
        <a:p>
          <a:pPr rtl="0"/>
          <a:r>
            <a:rPr lang="en-US" sz="1600" dirty="0" smtClean="0"/>
            <a:t>Diligence to detail</a:t>
          </a:r>
          <a:endParaRPr lang="en-US" sz="1600" dirty="0"/>
        </a:p>
      </dgm:t>
    </dgm:pt>
    <dgm:pt modelId="{F68B166B-6F7E-484C-ACBC-5B223E696B84}" type="parTrans" cxnId="{84E7008F-725B-4A2E-A4A8-3E869873F22C}">
      <dgm:prSet/>
      <dgm:spPr/>
      <dgm:t>
        <a:bodyPr/>
        <a:lstStyle/>
        <a:p>
          <a:endParaRPr lang="en-US" sz="1800"/>
        </a:p>
      </dgm:t>
    </dgm:pt>
    <dgm:pt modelId="{BB172466-728C-4AE3-BADA-D0225498AED7}" type="sibTrans" cxnId="{84E7008F-725B-4A2E-A4A8-3E869873F22C}">
      <dgm:prSet/>
      <dgm:spPr/>
      <dgm:t>
        <a:bodyPr/>
        <a:lstStyle/>
        <a:p>
          <a:endParaRPr lang="en-US" sz="1800"/>
        </a:p>
      </dgm:t>
    </dgm:pt>
    <dgm:pt modelId="{D7666893-FEF5-4866-92C2-52650FBEBE60}">
      <dgm:prSet custT="1"/>
      <dgm:spPr/>
      <dgm:t>
        <a:bodyPr/>
        <a:lstStyle/>
        <a:p>
          <a:pPr rtl="0"/>
          <a:r>
            <a:rPr lang="en-US" sz="1600" dirty="0" smtClean="0"/>
            <a:t>Preparedness</a:t>
          </a:r>
          <a:endParaRPr lang="en-US" sz="1600" dirty="0"/>
        </a:p>
      </dgm:t>
    </dgm:pt>
    <dgm:pt modelId="{C7810071-5E0F-489C-8FFB-B68EF0C25F10}" type="parTrans" cxnId="{B5C34B26-4C01-46B3-A888-8321245B7F80}">
      <dgm:prSet/>
      <dgm:spPr/>
      <dgm:t>
        <a:bodyPr/>
        <a:lstStyle/>
        <a:p>
          <a:endParaRPr lang="en-US" sz="1800"/>
        </a:p>
      </dgm:t>
    </dgm:pt>
    <dgm:pt modelId="{5F61C9ED-8E5B-4929-A54F-6FD0F4AFC587}" type="sibTrans" cxnId="{B5C34B26-4C01-46B3-A888-8321245B7F80}">
      <dgm:prSet/>
      <dgm:spPr/>
      <dgm:t>
        <a:bodyPr/>
        <a:lstStyle/>
        <a:p>
          <a:endParaRPr lang="en-US" sz="1800"/>
        </a:p>
      </dgm:t>
    </dgm:pt>
    <dgm:pt modelId="{3121FB64-7D94-48EA-B9DB-9A71E96B49D8}">
      <dgm:prSet custT="1"/>
      <dgm:spPr/>
      <dgm:t>
        <a:bodyPr/>
        <a:lstStyle/>
        <a:p>
          <a:pPr rtl="0"/>
          <a:r>
            <a:rPr lang="en-US" sz="1600" dirty="0" smtClean="0"/>
            <a:t>Consistency</a:t>
          </a:r>
          <a:endParaRPr lang="en-US" sz="1600" dirty="0"/>
        </a:p>
      </dgm:t>
    </dgm:pt>
    <dgm:pt modelId="{FC4AA6FE-0C71-48D4-8E4C-E2B65A0903A5}" type="parTrans" cxnId="{72B0559C-8EF5-4EC1-9C57-27539749CEC6}">
      <dgm:prSet/>
      <dgm:spPr/>
      <dgm:t>
        <a:bodyPr/>
        <a:lstStyle/>
        <a:p>
          <a:endParaRPr lang="en-US" sz="1800"/>
        </a:p>
      </dgm:t>
    </dgm:pt>
    <dgm:pt modelId="{3639BCF3-AD7D-46F9-A265-3B863633A16E}" type="sibTrans" cxnId="{72B0559C-8EF5-4EC1-9C57-27539749CEC6}">
      <dgm:prSet/>
      <dgm:spPr/>
      <dgm:t>
        <a:bodyPr/>
        <a:lstStyle/>
        <a:p>
          <a:endParaRPr lang="en-US" sz="1800"/>
        </a:p>
      </dgm:t>
    </dgm:pt>
    <dgm:pt modelId="{FD28DD30-DFBF-4374-8C6C-674479A02D43}">
      <dgm:prSet custT="1"/>
      <dgm:spPr/>
      <dgm:t>
        <a:bodyPr/>
        <a:lstStyle/>
        <a:p>
          <a:pPr rtl="0"/>
          <a:r>
            <a:rPr lang="en-US" sz="1600" dirty="0" smtClean="0"/>
            <a:t>Accountability</a:t>
          </a:r>
          <a:endParaRPr lang="en-US" sz="1600" dirty="0"/>
        </a:p>
      </dgm:t>
    </dgm:pt>
    <dgm:pt modelId="{1449426B-3D93-4FD9-B9A1-9DAB3C61B59B}" type="parTrans" cxnId="{4F654307-1259-48C3-A694-70B1C625D673}">
      <dgm:prSet/>
      <dgm:spPr/>
      <dgm:t>
        <a:bodyPr/>
        <a:lstStyle/>
        <a:p>
          <a:endParaRPr lang="en-US" sz="1800"/>
        </a:p>
      </dgm:t>
    </dgm:pt>
    <dgm:pt modelId="{BE9C10A4-D53F-4A26-A6C3-26F31D3303FC}" type="sibTrans" cxnId="{4F654307-1259-48C3-A694-70B1C625D673}">
      <dgm:prSet/>
      <dgm:spPr/>
      <dgm:t>
        <a:bodyPr/>
        <a:lstStyle/>
        <a:p>
          <a:endParaRPr lang="en-US" sz="1800"/>
        </a:p>
      </dgm:t>
    </dgm:pt>
    <dgm:pt modelId="{51A19C58-3BA2-4D8E-A086-40F935572EB7}">
      <dgm:prSet custT="1"/>
      <dgm:spPr/>
      <dgm:t>
        <a:bodyPr/>
        <a:lstStyle/>
        <a:p>
          <a:pPr rtl="0"/>
          <a:r>
            <a:rPr lang="en-US" sz="1600" dirty="0" smtClean="0"/>
            <a:t>Ownership</a:t>
          </a:r>
          <a:endParaRPr lang="en-US" sz="1600" dirty="0"/>
        </a:p>
      </dgm:t>
    </dgm:pt>
    <dgm:pt modelId="{74F1E9DA-FCBA-4AA7-A63C-2CF36AF0A303}" type="parTrans" cxnId="{B43D1CFC-6396-4C77-B7E6-4438335B9767}">
      <dgm:prSet/>
      <dgm:spPr/>
      <dgm:t>
        <a:bodyPr/>
        <a:lstStyle/>
        <a:p>
          <a:endParaRPr lang="en-US" sz="1800"/>
        </a:p>
      </dgm:t>
    </dgm:pt>
    <dgm:pt modelId="{82203FB5-8663-4D8F-8F34-D8A7A292DA5B}" type="sibTrans" cxnId="{B43D1CFC-6396-4C77-B7E6-4438335B9767}">
      <dgm:prSet/>
      <dgm:spPr/>
      <dgm:t>
        <a:bodyPr/>
        <a:lstStyle/>
        <a:p>
          <a:endParaRPr lang="en-US" sz="1800"/>
        </a:p>
      </dgm:t>
    </dgm:pt>
    <dgm:pt modelId="{A48519C9-9EA7-457D-A043-8462004B0BBF}">
      <dgm:prSet custT="1"/>
      <dgm:spPr/>
      <dgm:t>
        <a:bodyPr/>
        <a:lstStyle/>
        <a:p>
          <a:pPr rtl="0"/>
          <a:r>
            <a:rPr lang="en-US" sz="3600" dirty="0" smtClean="0"/>
            <a:t>Low-quality operations illustrate:</a:t>
          </a:r>
          <a:endParaRPr lang="en-US" sz="3600" dirty="0"/>
        </a:p>
      </dgm:t>
    </dgm:pt>
    <dgm:pt modelId="{F7F31C09-EE54-4B58-AF3E-BF35F3D0848E}" type="parTrans" cxnId="{0488857F-87F5-4A63-A856-B10E8551D0A8}">
      <dgm:prSet/>
      <dgm:spPr/>
      <dgm:t>
        <a:bodyPr/>
        <a:lstStyle/>
        <a:p>
          <a:endParaRPr lang="en-US" sz="1800"/>
        </a:p>
      </dgm:t>
    </dgm:pt>
    <dgm:pt modelId="{374322E2-74E4-4CAE-8513-C42EDFEE69AC}" type="sibTrans" cxnId="{0488857F-87F5-4A63-A856-B10E8551D0A8}">
      <dgm:prSet/>
      <dgm:spPr/>
      <dgm:t>
        <a:bodyPr/>
        <a:lstStyle/>
        <a:p>
          <a:endParaRPr lang="en-US" sz="1800"/>
        </a:p>
      </dgm:t>
    </dgm:pt>
    <dgm:pt modelId="{C5F7C8F1-47CE-491B-A505-529D2B12CA11}">
      <dgm:prSet custT="1"/>
      <dgm:spPr/>
      <dgm:t>
        <a:bodyPr/>
        <a:lstStyle/>
        <a:p>
          <a:pPr rtl="0"/>
          <a:r>
            <a:rPr lang="en-US" sz="1600" dirty="0" smtClean="0"/>
            <a:t>Messy workstations</a:t>
          </a:r>
          <a:endParaRPr lang="en-US" sz="1600" dirty="0"/>
        </a:p>
      </dgm:t>
    </dgm:pt>
    <dgm:pt modelId="{CC41EB7F-F815-4743-B7D3-71975D79A6A5}" type="parTrans" cxnId="{1B27599E-AA4F-43BD-B27E-EDB6D7956403}">
      <dgm:prSet/>
      <dgm:spPr/>
      <dgm:t>
        <a:bodyPr/>
        <a:lstStyle/>
        <a:p>
          <a:endParaRPr lang="en-US" sz="1800"/>
        </a:p>
      </dgm:t>
    </dgm:pt>
    <dgm:pt modelId="{BFF37B6A-3B60-4E86-A49A-0ADC9AD708CE}" type="sibTrans" cxnId="{1B27599E-AA4F-43BD-B27E-EDB6D7956403}">
      <dgm:prSet/>
      <dgm:spPr/>
      <dgm:t>
        <a:bodyPr/>
        <a:lstStyle/>
        <a:p>
          <a:endParaRPr lang="en-US" sz="1800"/>
        </a:p>
      </dgm:t>
    </dgm:pt>
    <dgm:pt modelId="{70DF152E-DEE8-40D7-8137-7D021FBF64F9}">
      <dgm:prSet custT="1"/>
      <dgm:spPr/>
      <dgm:t>
        <a:bodyPr/>
        <a:lstStyle/>
        <a:p>
          <a:pPr rtl="0"/>
          <a:r>
            <a:rPr lang="en-US" sz="1600" dirty="0" smtClean="0"/>
            <a:t>Wasted meetings</a:t>
          </a:r>
          <a:endParaRPr lang="en-US" sz="1600" dirty="0"/>
        </a:p>
      </dgm:t>
    </dgm:pt>
    <dgm:pt modelId="{9E8D0F95-ABD3-4C8E-ABD7-1F7D8935903E}" type="parTrans" cxnId="{1B10B94F-7AE5-472F-A5B7-4B6E76094C3C}">
      <dgm:prSet/>
      <dgm:spPr/>
      <dgm:t>
        <a:bodyPr/>
        <a:lstStyle/>
        <a:p>
          <a:endParaRPr lang="en-US" sz="1800"/>
        </a:p>
      </dgm:t>
    </dgm:pt>
    <dgm:pt modelId="{4C7B337E-6659-4966-A262-FD54C0996BA5}" type="sibTrans" cxnId="{1B10B94F-7AE5-472F-A5B7-4B6E76094C3C}">
      <dgm:prSet/>
      <dgm:spPr/>
      <dgm:t>
        <a:bodyPr/>
        <a:lstStyle/>
        <a:p>
          <a:endParaRPr lang="en-US" sz="1800"/>
        </a:p>
      </dgm:t>
    </dgm:pt>
    <dgm:pt modelId="{12D75552-3F45-46E1-8FC0-7D9FC84FA906}">
      <dgm:prSet custT="1"/>
      <dgm:spPr/>
      <dgm:t>
        <a:bodyPr/>
        <a:lstStyle/>
        <a:p>
          <a:pPr rtl="0"/>
          <a:r>
            <a:rPr lang="en-US" sz="1600" dirty="0" smtClean="0"/>
            <a:t>Inability to act</a:t>
          </a:r>
          <a:endParaRPr lang="en-US" sz="1600" dirty="0"/>
        </a:p>
      </dgm:t>
    </dgm:pt>
    <dgm:pt modelId="{BEE73F55-495C-4B3F-9020-729BB1A3C850}" type="parTrans" cxnId="{BA960D09-1997-4F02-9B59-AE9FF719020A}">
      <dgm:prSet/>
      <dgm:spPr/>
      <dgm:t>
        <a:bodyPr/>
        <a:lstStyle/>
        <a:p>
          <a:endParaRPr lang="en-US" sz="1800"/>
        </a:p>
      </dgm:t>
    </dgm:pt>
    <dgm:pt modelId="{A560D0CA-C136-42D4-8A53-73711815027A}" type="sibTrans" cxnId="{BA960D09-1997-4F02-9B59-AE9FF719020A}">
      <dgm:prSet/>
      <dgm:spPr/>
      <dgm:t>
        <a:bodyPr/>
        <a:lstStyle/>
        <a:p>
          <a:endParaRPr lang="en-US" sz="1800"/>
        </a:p>
      </dgm:t>
    </dgm:pt>
    <dgm:pt modelId="{2AD05F18-491D-40AD-B001-5DB0658C6C00}">
      <dgm:prSet custT="1"/>
      <dgm:spPr/>
      <dgm:t>
        <a:bodyPr/>
        <a:lstStyle/>
        <a:p>
          <a:pPr rtl="0"/>
          <a:r>
            <a:rPr lang="en-US" sz="1600" dirty="0" smtClean="0"/>
            <a:t>Lack of communication</a:t>
          </a:r>
          <a:endParaRPr lang="en-US" sz="1600" dirty="0"/>
        </a:p>
      </dgm:t>
    </dgm:pt>
    <dgm:pt modelId="{6865FF91-CD09-4EC2-A6DF-2F4EB5FDD083}" type="parTrans" cxnId="{EEAC7C38-3ED5-48F1-AD34-CBBB921EF25C}">
      <dgm:prSet/>
      <dgm:spPr/>
      <dgm:t>
        <a:bodyPr/>
        <a:lstStyle/>
        <a:p>
          <a:endParaRPr lang="en-US" sz="1800"/>
        </a:p>
      </dgm:t>
    </dgm:pt>
    <dgm:pt modelId="{2A4AC9E1-AA8C-4DFB-9C75-36F957F3D73D}" type="sibTrans" cxnId="{EEAC7C38-3ED5-48F1-AD34-CBBB921EF25C}">
      <dgm:prSet/>
      <dgm:spPr/>
      <dgm:t>
        <a:bodyPr/>
        <a:lstStyle/>
        <a:p>
          <a:endParaRPr lang="en-US" sz="1800"/>
        </a:p>
      </dgm:t>
    </dgm:pt>
    <dgm:pt modelId="{F54922F4-4D82-4FC0-9FA7-DB3F631F084F}">
      <dgm:prSet custT="1"/>
      <dgm:spPr/>
      <dgm:t>
        <a:bodyPr/>
        <a:lstStyle/>
        <a:p>
          <a:pPr rtl="0"/>
          <a:r>
            <a:rPr lang="en-US" sz="1600" dirty="0" smtClean="0"/>
            <a:t>Low morale</a:t>
          </a:r>
          <a:endParaRPr lang="en-US" sz="1600" dirty="0"/>
        </a:p>
      </dgm:t>
    </dgm:pt>
    <dgm:pt modelId="{1C13AB77-6AF7-470C-BC25-DB5A373256D7}" type="parTrans" cxnId="{C986D75A-501B-44B1-A2D0-A5B429690258}">
      <dgm:prSet/>
      <dgm:spPr/>
      <dgm:t>
        <a:bodyPr/>
        <a:lstStyle/>
        <a:p>
          <a:endParaRPr lang="en-US" sz="1800"/>
        </a:p>
      </dgm:t>
    </dgm:pt>
    <dgm:pt modelId="{EE6AA963-F3BD-4A61-A0F5-9B8A49CB0939}" type="sibTrans" cxnId="{C986D75A-501B-44B1-A2D0-A5B429690258}">
      <dgm:prSet/>
      <dgm:spPr/>
      <dgm:t>
        <a:bodyPr/>
        <a:lstStyle/>
        <a:p>
          <a:endParaRPr lang="en-US" sz="1800"/>
        </a:p>
      </dgm:t>
    </dgm:pt>
    <dgm:pt modelId="{813F1377-A885-4294-8434-5FEBB3B69659}">
      <dgm:prSet custT="1"/>
      <dgm:spPr/>
      <dgm:t>
        <a:bodyPr/>
        <a:lstStyle/>
        <a:p>
          <a:pPr rtl="0"/>
          <a:r>
            <a:rPr lang="en-US" sz="1600" dirty="0" smtClean="0"/>
            <a:t>Us-vs.-Them mentality</a:t>
          </a:r>
          <a:endParaRPr lang="en-US" sz="1600" dirty="0"/>
        </a:p>
      </dgm:t>
    </dgm:pt>
    <dgm:pt modelId="{5CA36A16-9AEB-4AED-A5E0-0B1EC83EF28B}" type="parTrans" cxnId="{7FE73A73-664E-4FD0-91DE-8A0B3514D9D9}">
      <dgm:prSet/>
      <dgm:spPr/>
      <dgm:t>
        <a:bodyPr/>
        <a:lstStyle/>
        <a:p>
          <a:endParaRPr lang="en-US" sz="1800"/>
        </a:p>
      </dgm:t>
    </dgm:pt>
    <dgm:pt modelId="{73A9C7D9-7FC0-4B0E-BC24-0347B6A03AE2}" type="sibTrans" cxnId="{7FE73A73-664E-4FD0-91DE-8A0B3514D9D9}">
      <dgm:prSet/>
      <dgm:spPr/>
      <dgm:t>
        <a:bodyPr/>
        <a:lstStyle/>
        <a:p>
          <a:endParaRPr lang="en-US" sz="1800"/>
        </a:p>
      </dgm:t>
    </dgm:pt>
    <dgm:pt modelId="{6EB19940-ECF0-4E35-863C-CF127A0EAB4C}" type="pres">
      <dgm:prSet presAssocID="{4D716600-F0D2-4855-9563-280B36D8FD5B}" presName="Name0" presStyleCnt="0">
        <dgm:presLayoutVars>
          <dgm:dir/>
          <dgm:animLvl val="lvl"/>
          <dgm:resizeHandles val="exact"/>
        </dgm:presLayoutVars>
      </dgm:prSet>
      <dgm:spPr/>
      <dgm:t>
        <a:bodyPr/>
        <a:lstStyle/>
        <a:p>
          <a:endParaRPr lang="en-US"/>
        </a:p>
      </dgm:t>
    </dgm:pt>
    <dgm:pt modelId="{CFFAF011-AAD1-4D34-81E0-C738FCE361FF}" type="pres">
      <dgm:prSet presAssocID="{34343194-86E3-451B-A5DE-7FA5F83811C2}" presName="linNode" presStyleCnt="0"/>
      <dgm:spPr/>
    </dgm:pt>
    <dgm:pt modelId="{9C634D6C-7EE8-4076-A524-550281CB8AB9}" type="pres">
      <dgm:prSet presAssocID="{34343194-86E3-451B-A5DE-7FA5F83811C2}" presName="parentText" presStyleLbl="node1" presStyleIdx="0" presStyleCnt="2">
        <dgm:presLayoutVars>
          <dgm:chMax val="1"/>
          <dgm:bulletEnabled val="1"/>
        </dgm:presLayoutVars>
      </dgm:prSet>
      <dgm:spPr/>
      <dgm:t>
        <a:bodyPr/>
        <a:lstStyle/>
        <a:p>
          <a:endParaRPr lang="en-US"/>
        </a:p>
      </dgm:t>
    </dgm:pt>
    <dgm:pt modelId="{94153852-201C-4806-8A6B-FFD9487E6779}" type="pres">
      <dgm:prSet presAssocID="{34343194-86E3-451B-A5DE-7FA5F83811C2}" presName="descendantText" presStyleLbl="alignAccFollowNode1" presStyleIdx="0" presStyleCnt="2">
        <dgm:presLayoutVars>
          <dgm:bulletEnabled val="1"/>
        </dgm:presLayoutVars>
      </dgm:prSet>
      <dgm:spPr/>
      <dgm:t>
        <a:bodyPr/>
        <a:lstStyle/>
        <a:p>
          <a:endParaRPr lang="en-US"/>
        </a:p>
      </dgm:t>
    </dgm:pt>
    <dgm:pt modelId="{FF28863A-3F27-4E1E-9646-A2FF77874068}" type="pres">
      <dgm:prSet presAssocID="{4069E3E8-D4CD-4FCF-A8BB-CB252C6736BE}" presName="sp" presStyleCnt="0"/>
      <dgm:spPr/>
    </dgm:pt>
    <dgm:pt modelId="{2ECA2C29-60DF-4D11-9906-9CC3C6EF7BB7}" type="pres">
      <dgm:prSet presAssocID="{A48519C9-9EA7-457D-A043-8462004B0BBF}" presName="linNode" presStyleCnt="0"/>
      <dgm:spPr/>
    </dgm:pt>
    <dgm:pt modelId="{28E12A25-ED90-409D-9B1B-672F1A15052E}" type="pres">
      <dgm:prSet presAssocID="{A48519C9-9EA7-457D-A043-8462004B0BBF}" presName="parentText" presStyleLbl="node1" presStyleIdx="1" presStyleCnt="2">
        <dgm:presLayoutVars>
          <dgm:chMax val="1"/>
          <dgm:bulletEnabled val="1"/>
        </dgm:presLayoutVars>
      </dgm:prSet>
      <dgm:spPr/>
      <dgm:t>
        <a:bodyPr/>
        <a:lstStyle/>
        <a:p>
          <a:endParaRPr lang="en-US"/>
        </a:p>
      </dgm:t>
    </dgm:pt>
    <dgm:pt modelId="{78A9E7B1-542B-48E8-8EE4-2E0A76AF75DC}" type="pres">
      <dgm:prSet presAssocID="{A48519C9-9EA7-457D-A043-8462004B0BBF}" presName="descendantText" presStyleLbl="alignAccFollowNode1" presStyleIdx="1" presStyleCnt="2">
        <dgm:presLayoutVars>
          <dgm:bulletEnabled val="1"/>
        </dgm:presLayoutVars>
      </dgm:prSet>
      <dgm:spPr/>
      <dgm:t>
        <a:bodyPr/>
        <a:lstStyle/>
        <a:p>
          <a:endParaRPr lang="en-US"/>
        </a:p>
      </dgm:t>
    </dgm:pt>
  </dgm:ptLst>
  <dgm:cxnLst>
    <dgm:cxn modelId="{EEAC7C38-3ED5-48F1-AD34-CBBB921EF25C}" srcId="{A48519C9-9EA7-457D-A043-8462004B0BBF}" destId="{2AD05F18-491D-40AD-B001-5DB0658C6C00}" srcOrd="3" destOrd="0" parTransId="{6865FF91-CD09-4EC2-A6DF-2F4EB5FDD083}" sibTransId="{2A4AC9E1-AA8C-4DFB-9C75-36F957F3D73D}"/>
    <dgm:cxn modelId="{B43D1CFC-6396-4C77-B7E6-4438335B9767}" srcId="{34343194-86E3-451B-A5DE-7FA5F83811C2}" destId="{51A19C58-3BA2-4D8E-A086-40F935572EB7}" srcOrd="5" destOrd="0" parTransId="{74F1E9DA-FCBA-4AA7-A63C-2CF36AF0A303}" sibTransId="{82203FB5-8663-4D8F-8F34-D8A7A292DA5B}"/>
    <dgm:cxn modelId="{938896B8-394F-4E8A-ABFF-8AA5AE3F0D51}" srcId="{34343194-86E3-451B-A5DE-7FA5F83811C2}" destId="{75985C80-62CB-472B-8CE3-DB36FC309DF9}" srcOrd="0" destOrd="0" parTransId="{FA12B5B8-CB45-4A59-A0B2-CFF541C1878F}" sibTransId="{4046564D-B9B3-4956-A27C-B44DFE4FA430}"/>
    <dgm:cxn modelId="{015362B8-A52F-4A90-BA23-1947D807D3B5}" type="presOf" srcId="{34343194-86E3-451B-A5DE-7FA5F83811C2}" destId="{9C634D6C-7EE8-4076-A524-550281CB8AB9}" srcOrd="0" destOrd="0" presId="urn:microsoft.com/office/officeart/2005/8/layout/vList5"/>
    <dgm:cxn modelId="{1B27599E-AA4F-43BD-B27E-EDB6D7956403}" srcId="{A48519C9-9EA7-457D-A043-8462004B0BBF}" destId="{C5F7C8F1-47CE-491B-A505-529D2B12CA11}" srcOrd="0" destOrd="0" parTransId="{CC41EB7F-F815-4743-B7D3-71975D79A6A5}" sibTransId="{BFF37B6A-3B60-4E86-A49A-0ADC9AD708CE}"/>
    <dgm:cxn modelId="{4DADBB6E-338C-4FE6-934C-D8C2CF8533B8}" type="presOf" srcId="{3121FB64-7D94-48EA-B9DB-9A71E96B49D8}" destId="{94153852-201C-4806-8A6B-FFD9487E6779}" srcOrd="0" destOrd="3" presId="urn:microsoft.com/office/officeart/2005/8/layout/vList5"/>
    <dgm:cxn modelId="{72B0559C-8EF5-4EC1-9C57-27539749CEC6}" srcId="{34343194-86E3-451B-A5DE-7FA5F83811C2}" destId="{3121FB64-7D94-48EA-B9DB-9A71E96B49D8}" srcOrd="3" destOrd="0" parTransId="{FC4AA6FE-0C71-48D4-8E4C-E2B65A0903A5}" sibTransId="{3639BCF3-AD7D-46F9-A265-3B863633A16E}"/>
    <dgm:cxn modelId="{C67DC156-496A-4780-BCD2-ABFE80FEBE37}" type="presOf" srcId="{4D716600-F0D2-4855-9563-280B36D8FD5B}" destId="{6EB19940-ECF0-4E35-863C-CF127A0EAB4C}" srcOrd="0" destOrd="0" presId="urn:microsoft.com/office/officeart/2005/8/layout/vList5"/>
    <dgm:cxn modelId="{8BA2357D-82A9-44F9-8B08-91C82BE9CEF4}" type="presOf" srcId="{A48519C9-9EA7-457D-A043-8462004B0BBF}" destId="{28E12A25-ED90-409D-9B1B-672F1A15052E}" srcOrd="0" destOrd="0" presId="urn:microsoft.com/office/officeart/2005/8/layout/vList5"/>
    <dgm:cxn modelId="{89F0AFF1-354F-4AE9-A75D-62AF6FEE37B9}" type="presOf" srcId="{F4784CD1-2119-4B22-A489-3E9C932F212F}" destId="{94153852-201C-4806-8A6B-FFD9487E6779}" srcOrd="0" destOrd="1" presId="urn:microsoft.com/office/officeart/2005/8/layout/vList5"/>
    <dgm:cxn modelId="{CF814157-237D-4130-A24E-3F5B92A1E081}" type="presOf" srcId="{75985C80-62CB-472B-8CE3-DB36FC309DF9}" destId="{94153852-201C-4806-8A6B-FFD9487E6779}" srcOrd="0" destOrd="0" presId="urn:microsoft.com/office/officeart/2005/8/layout/vList5"/>
    <dgm:cxn modelId="{84E7008F-725B-4A2E-A4A8-3E869873F22C}" srcId="{34343194-86E3-451B-A5DE-7FA5F83811C2}" destId="{F4784CD1-2119-4B22-A489-3E9C932F212F}" srcOrd="1" destOrd="0" parTransId="{F68B166B-6F7E-484C-ACBC-5B223E696B84}" sibTransId="{BB172466-728C-4AE3-BADA-D0225498AED7}"/>
    <dgm:cxn modelId="{B5C34B26-4C01-46B3-A888-8321245B7F80}" srcId="{34343194-86E3-451B-A5DE-7FA5F83811C2}" destId="{D7666893-FEF5-4866-92C2-52650FBEBE60}" srcOrd="2" destOrd="0" parTransId="{C7810071-5E0F-489C-8FFB-B68EF0C25F10}" sibTransId="{5F61C9ED-8E5B-4929-A54F-6FD0F4AFC587}"/>
    <dgm:cxn modelId="{9C782F8E-BE51-4303-8CF2-DAFFF3F37A0D}" type="presOf" srcId="{C5F7C8F1-47CE-491B-A505-529D2B12CA11}" destId="{78A9E7B1-542B-48E8-8EE4-2E0A76AF75DC}" srcOrd="0" destOrd="0" presId="urn:microsoft.com/office/officeart/2005/8/layout/vList5"/>
    <dgm:cxn modelId="{E46F49CC-7296-4AC3-8D4B-CAC34F70CEB6}" type="presOf" srcId="{2AD05F18-491D-40AD-B001-5DB0658C6C00}" destId="{78A9E7B1-542B-48E8-8EE4-2E0A76AF75DC}" srcOrd="0" destOrd="3" presId="urn:microsoft.com/office/officeart/2005/8/layout/vList5"/>
    <dgm:cxn modelId="{77E46777-E780-40C8-8495-5339DEF782B6}" type="presOf" srcId="{12D75552-3F45-46E1-8FC0-7D9FC84FA906}" destId="{78A9E7B1-542B-48E8-8EE4-2E0A76AF75DC}" srcOrd="0" destOrd="2" presId="urn:microsoft.com/office/officeart/2005/8/layout/vList5"/>
    <dgm:cxn modelId="{1B10B94F-7AE5-472F-A5B7-4B6E76094C3C}" srcId="{A48519C9-9EA7-457D-A043-8462004B0BBF}" destId="{70DF152E-DEE8-40D7-8137-7D021FBF64F9}" srcOrd="1" destOrd="0" parTransId="{9E8D0F95-ABD3-4C8E-ABD7-1F7D8935903E}" sibTransId="{4C7B337E-6659-4966-A262-FD54C0996BA5}"/>
    <dgm:cxn modelId="{A3638F6E-578F-479A-BBA0-B452179208CC}" type="presOf" srcId="{F54922F4-4D82-4FC0-9FA7-DB3F631F084F}" destId="{78A9E7B1-542B-48E8-8EE4-2E0A76AF75DC}" srcOrd="0" destOrd="4" presId="urn:microsoft.com/office/officeart/2005/8/layout/vList5"/>
    <dgm:cxn modelId="{0527304C-4BDD-4737-91A2-53D78F27A067}" type="presOf" srcId="{51A19C58-3BA2-4D8E-A086-40F935572EB7}" destId="{94153852-201C-4806-8A6B-FFD9487E6779}" srcOrd="0" destOrd="5" presId="urn:microsoft.com/office/officeart/2005/8/layout/vList5"/>
    <dgm:cxn modelId="{4F654307-1259-48C3-A694-70B1C625D673}" srcId="{34343194-86E3-451B-A5DE-7FA5F83811C2}" destId="{FD28DD30-DFBF-4374-8C6C-674479A02D43}" srcOrd="4" destOrd="0" parTransId="{1449426B-3D93-4FD9-B9A1-9DAB3C61B59B}" sibTransId="{BE9C10A4-D53F-4A26-A6C3-26F31D3303FC}"/>
    <dgm:cxn modelId="{495F4E15-8FBC-46D0-81A1-02421D9BCC96}" type="presOf" srcId="{D7666893-FEF5-4866-92C2-52650FBEBE60}" destId="{94153852-201C-4806-8A6B-FFD9487E6779}" srcOrd="0" destOrd="2" presId="urn:microsoft.com/office/officeart/2005/8/layout/vList5"/>
    <dgm:cxn modelId="{A70F75E0-F948-442B-BF69-7285D1F1C4C2}" srcId="{4D716600-F0D2-4855-9563-280B36D8FD5B}" destId="{34343194-86E3-451B-A5DE-7FA5F83811C2}" srcOrd="0" destOrd="0" parTransId="{E7E0EFF8-D57F-4CAF-B093-9DF775EA59DD}" sibTransId="{4069E3E8-D4CD-4FCF-A8BB-CB252C6736BE}"/>
    <dgm:cxn modelId="{1A055C52-F6F1-493B-8048-BD18172A2531}" type="presOf" srcId="{FD28DD30-DFBF-4374-8C6C-674479A02D43}" destId="{94153852-201C-4806-8A6B-FFD9487E6779}" srcOrd="0" destOrd="4" presId="urn:microsoft.com/office/officeart/2005/8/layout/vList5"/>
    <dgm:cxn modelId="{0488857F-87F5-4A63-A856-B10E8551D0A8}" srcId="{4D716600-F0D2-4855-9563-280B36D8FD5B}" destId="{A48519C9-9EA7-457D-A043-8462004B0BBF}" srcOrd="1" destOrd="0" parTransId="{F7F31C09-EE54-4B58-AF3E-BF35F3D0848E}" sibTransId="{374322E2-74E4-4CAE-8513-C42EDFEE69AC}"/>
    <dgm:cxn modelId="{A46B3296-2A68-4BCE-A7F2-0908BD2E0001}" type="presOf" srcId="{70DF152E-DEE8-40D7-8137-7D021FBF64F9}" destId="{78A9E7B1-542B-48E8-8EE4-2E0A76AF75DC}" srcOrd="0" destOrd="1" presId="urn:microsoft.com/office/officeart/2005/8/layout/vList5"/>
    <dgm:cxn modelId="{BA960D09-1997-4F02-9B59-AE9FF719020A}" srcId="{A48519C9-9EA7-457D-A043-8462004B0BBF}" destId="{12D75552-3F45-46E1-8FC0-7D9FC84FA906}" srcOrd="2" destOrd="0" parTransId="{BEE73F55-495C-4B3F-9020-729BB1A3C850}" sibTransId="{A560D0CA-C136-42D4-8A53-73711815027A}"/>
    <dgm:cxn modelId="{C986D75A-501B-44B1-A2D0-A5B429690258}" srcId="{A48519C9-9EA7-457D-A043-8462004B0BBF}" destId="{F54922F4-4D82-4FC0-9FA7-DB3F631F084F}" srcOrd="4" destOrd="0" parTransId="{1C13AB77-6AF7-470C-BC25-DB5A373256D7}" sibTransId="{EE6AA963-F3BD-4A61-A0F5-9B8A49CB0939}"/>
    <dgm:cxn modelId="{7FE73A73-664E-4FD0-91DE-8A0B3514D9D9}" srcId="{A48519C9-9EA7-457D-A043-8462004B0BBF}" destId="{813F1377-A885-4294-8434-5FEBB3B69659}" srcOrd="5" destOrd="0" parTransId="{5CA36A16-9AEB-4AED-A5E0-0B1EC83EF28B}" sibTransId="{73A9C7D9-7FC0-4B0E-BC24-0347B6A03AE2}"/>
    <dgm:cxn modelId="{D4F814DF-63A3-4B33-B613-2D653330FFB7}" type="presOf" srcId="{813F1377-A885-4294-8434-5FEBB3B69659}" destId="{78A9E7B1-542B-48E8-8EE4-2E0A76AF75DC}" srcOrd="0" destOrd="5" presId="urn:microsoft.com/office/officeart/2005/8/layout/vList5"/>
    <dgm:cxn modelId="{F2FF69A8-E3CF-4DB6-B189-10A02C252752}" type="presParOf" srcId="{6EB19940-ECF0-4E35-863C-CF127A0EAB4C}" destId="{CFFAF011-AAD1-4D34-81E0-C738FCE361FF}" srcOrd="0" destOrd="0" presId="urn:microsoft.com/office/officeart/2005/8/layout/vList5"/>
    <dgm:cxn modelId="{981616A5-E268-4137-9F07-5A81E1BB6F20}" type="presParOf" srcId="{CFFAF011-AAD1-4D34-81E0-C738FCE361FF}" destId="{9C634D6C-7EE8-4076-A524-550281CB8AB9}" srcOrd="0" destOrd="0" presId="urn:microsoft.com/office/officeart/2005/8/layout/vList5"/>
    <dgm:cxn modelId="{3BEC0B96-4F7B-4CF3-A44C-3999986B3C4A}" type="presParOf" srcId="{CFFAF011-AAD1-4D34-81E0-C738FCE361FF}" destId="{94153852-201C-4806-8A6B-FFD9487E6779}" srcOrd="1" destOrd="0" presId="urn:microsoft.com/office/officeart/2005/8/layout/vList5"/>
    <dgm:cxn modelId="{131BA1A8-6119-4F94-A3E2-F33EDF533D23}" type="presParOf" srcId="{6EB19940-ECF0-4E35-863C-CF127A0EAB4C}" destId="{FF28863A-3F27-4E1E-9646-A2FF77874068}" srcOrd="1" destOrd="0" presId="urn:microsoft.com/office/officeart/2005/8/layout/vList5"/>
    <dgm:cxn modelId="{BE0FFB4E-655C-494D-8329-CDACDE70AA5B}" type="presParOf" srcId="{6EB19940-ECF0-4E35-863C-CF127A0EAB4C}" destId="{2ECA2C29-60DF-4D11-9906-9CC3C6EF7BB7}" srcOrd="2" destOrd="0" presId="urn:microsoft.com/office/officeart/2005/8/layout/vList5"/>
    <dgm:cxn modelId="{C50EBD90-C352-4370-B7B3-F83C6DB3E636}" type="presParOf" srcId="{2ECA2C29-60DF-4D11-9906-9CC3C6EF7BB7}" destId="{28E12A25-ED90-409D-9B1B-672F1A15052E}" srcOrd="0" destOrd="0" presId="urn:microsoft.com/office/officeart/2005/8/layout/vList5"/>
    <dgm:cxn modelId="{4A0E73F7-762F-483B-B9F7-C40A88B8C20B}" type="presParOf" srcId="{2ECA2C29-60DF-4D11-9906-9CC3C6EF7BB7}" destId="{78A9E7B1-542B-48E8-8EE4-2E0A76AF75DC}"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FDC0640-0CE9-4EFF-B684-83EBA05B0AD7}">
      <dsp:nvSpPr>
        <dsp:cNvPr id="0" name=""/>
        <dsp:cNvSpPr/>
      </dsp:nvSpPr>
      <dsp:spPr>
        <a:xfrm>
          <a:off x="0" y="87758"/>
          <a:ext cx="7886700" cy="2034630"/>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en-US" sz="3700" kern="1200" dirty="0" smtClean="0"/>
            <a:t>The healthcare industry faces constant change, increasing customer demands and stricter payor guidelines</a:t>
          </a:r>
          <a:endParaRPr lang="en-US" sz="3700" kern="1200" dirty="0"/>
        </a:p>
      </dsp:txBody>
      <dsp:txXfrm>
        <a:off x="0" y="87758"/>
        <a:ext cx="7886700" cy="2034630"/>
      </dsp:txXfrm>
    </dsp:sp>
    <dsp:sp modelId="{4BA7A8F5-1242-4983-B278-742D9F47A9BE}">
      <dsp:nvSpPr>
        <dsp:cNvPr id="0" name=""/>
        <dsp:cNvSpPr/>
      </dsp:nvSpPr>
      <dsp:spPr>
        <a:xfrm>
          <a:off x="0" y="2228949"/>
          <a:ext cx="7886700" cy="2034630"/>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en-US" sz="3700" kern="1200" dirty="0" smtClean="0"/>
            <a:t>Revenue cycle demands are more complicated and difficult to navigate</a:t>
          </a:r>
          <a:endParaRPr lang="en-US" sz="3700" kern="1200" dirty="0"/>
        </a:p>
      </dsp:txBody>
      <dsp:txXfrm>
        <a:off x="0" y="2228949"/>
        <a:ext cx="7886700" cy="203463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FEC3D5-021C-4B7A-8C19-683DA7865E4A}" type="datetimeFigureOut">
              <a:rPr lang="en-US" smtClean="0"/>
              <a:pPr/>
              <a:t>11/7/2016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92C0D-744A-438A-A29F-5C1DADFFE7DA}" type="slidenum">
              <a:rPr lang="en-US" smtClean="0"/>
              <a:pPr/>
              <a:t>‹#›</a:t>
            </a:fld>
            <a:endParaRPr lang="en-US" dirty="0"/>
          </a:p>
        </p:txBody>
      </p:sp>
    </p:spTree>
    <p:extLst>
      <p:ext uri="{BB962C8B-B14F-4D97-AF65-F5344CB8AC3E}">
        <p14:creationId xmlns="" xmlns:p14="http://schemas.microsoft.com/office/powerpoint/2010/main" val="910136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692C0D-744A-438A-A29F-5C1DADFFE7DA}" type="slidenum">
              <a:rPr lang="en-US" smtClean="0"/>
              <a:pPr/>
              <a:t>3</a:t>
            </a:fld>
            <a:endParaRPr lang="en-US" dirty="0"/>
          </a:p>
        </p:txBody>
      </p:sp>
    </p:spTree>
    <p:extLst>
      <p:ext uri="{BB962C8B-B14F-4D97-AF65-F5344CB8AC3E}">
        <p14:creationId xmlns="" xmlns:p14="http://schemas.microsoft.com/office/powerpoint/2010/main" val="409702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48B6E87-EE98-4470-B6C9-7D8ED6CF57A5}" type="datetime1">
              <a:rPr lang="en-US" smtClean="0"/>
              <a:pPr/>
              <a:t>11/7/2016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96D0C6C-FE9E-4961-BED5-3E405B87D3F0}" type="slidenum">
              <a:rPr lang="en-US" smtClean="0"/>
              <a:pPr/>
              <a:t>‹#›</a:t>
            </a:fld>
            <a:endParaRPr lang="en-US" dirty="0"/>
          </a:p>
        </p:txBody>
      </p:sp>
    </p:spTree>
    <p:extLst>
      <p:ext uri="{BB962C8B-B14F-4D97-AF65-F5344CB8AC3E}">
        <p14:creationId xmlns="" xmlns:p14="http://schemas.microsoft.com/office/powerpoint/2010/main" val="2112360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ABBD3E-B548-4FB8-8EE8-239DF91BB707}" type="datetime1">
              <a:rPr lang="en-US" smtClean="0"/>
              <a:pPr/>
              <a:t>11/7/2016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96D0C6C-FE9E-4961-BED5-3E405B87D3F0}" type="slidenum">
              <a:rPr lang="en-US" smtClean="0"/>
              <a:pPr/>
              <a:t>‹#›</a:t>
            </a:fld>
            <a:endParaRPr lang="en-US" dirty="0"/>
          </a:p>
        </p:txBody>
      </p:sp>
    </p:spTree>
    <p:extLst>
      <p:ext uri="{BB962C8B-B14F-4D97-AF65-F5344CB8AC3E}">
        <p14:creationId xmlns="" xmlns:p14="http://schemas.microsoft.com/office/powerpoint/2010/main" val="576107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2059E2-7184-44F9-9493-5831E72642D8}" type="datetime1">
              <a:rPr lang="en-US" smtClean="0"/>
              <a:pPr/>
              <a:t>11/7/2016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96D0C6C-FE9E-4961-BED5-3E405B87D3F0}" type="slidenum">
              <a:rPr lang="en-US" smtClean="0"/>
              <a:pPr/>
              <a:t>‹#›</a:t>
            </a:fld>
            <a:endParaRPr lang="en-US" dirty="0"/>
          </a:p>
        </p:txBody>
      </p:sp>
    </p:spTree>
    <p:extLst>
      <p:ext uri="{BB962C8B-B14F-4D97-AF65-F5344CB8AC3E}">
        <p14:creationId xmlns="" xmlns:p14="http://schemas.microsoft.com/office/powerpoint/2010/main" val="12827580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9AE0CBC-2ACA-4BF8-B7D1-080054B04C34}"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174D5B9-9506-43BD-AE85-AFFEEB55665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3008460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1C29181-A6DA-487C-8F71-F191F7108B6D}"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E66EB9E-BADA-4599-B0EF-3586FC8DD5A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268878774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8F15315-3440-463B-97CC-D54C6F91F72D}"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69CE94F-FA37-444C-8424-73D39CD3606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12910288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DCFD1C2-6BC2-4CA0-B972-1BC91CD8CA14}"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80DA569-392E-4A4F-A8B6-10EF17F6582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2790548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106D69F-8960-410C-AA95-AF3B45EC38BA}"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A072C0A2-3DAF-49EE-997C-27D9A28DCAF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15331365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5A18CCD-E325-4B93-A573-7F406886986A}"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634D7294-C85B-4DA4-9AA0-1B1FE6D77EB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32589063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60849F3-5E1F-4E49-B463-3E72FC765C89}"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E1655CE-70CF-40C2-BBD2-FFB87BF8637E}"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37767581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ED3B187-61F8-488A-9386-48C42E110421}"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A6B0E64-517B-43A1-920B-444A0B11643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2012873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8122E2-D386-4FF4-A0F8-47523DDFD6A4}" type="datetime1">
              <a:rPr lang="en-US" smtClean="0"/>
              <a:pPr/>
              <a:t>11/7/2016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96D0C6C-FE9E-4961-BED5-3E405B87D3F0}" type="slidenum">
              <a:rPr lang="en-US" smtClean="0"/>
              <a:pPr/>
              <a:t>‹#›</a:t>
            </a:fld>
            <a:endParaRPr lang="en-US" dirty="0"/>
          </a:p>
        </p:txBody>
      </p:sp>
    </p:spTree>
    <p:extLst>
      <p:ext uri="{BB962C8B-B14F-4D97-AF65-F5344CB8AC3E}">
        <p14:creationId xmlns="" xmlns:p14="http://schemas.microsoft.com/office/powerpoint/2010/main" val="24595978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E4FD477-DF7F-4415-B042-7D3DB653ECB7}"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AEDE540-2265-4CE9-8768-C9F628C070B6}"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9307083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584E52C-9019-4390-9F99-E41BA537B499}"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DFE65C1-A286-49BF-BEC0-12A995BF695B}"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38952572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14087E7-0918-4534-A815-AE2D7908DBF3}"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96CF287-55E2-4BFD-BFFF-B99A174C02DB}"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40574716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Content Placeholder 2"/>
          <p:cNvSpPr>
            <a:spLocks noGrp="1"/>
          </p:cNvSpPr>
          <p:nvPr>
            <p:ph idx="1"/>
          </p:nvPr>
        </p:nvSpPr>
        <p:spPr>
          <a:xfrm>
            <a:off x="609600" y="914400"/>
            <a:ext cx="8001000" cy="5211763"/>
          </a:xfrm>
          <a:prstGeom prst="rect">
            <a:avLst/>
          </a:prstGeom>
        </p:spPr>
        <p:txBody>
          <a:bodyPr/>
          <a:lstStyle>
            <a:lvl1pPr>
              <a:lnSpc>
                <a:spcPct val="100000"/>
              </a:lnSpc>
              <a:spcBef>
                <a:spcPts val="800"/>
              </a:spcBef>
              <a:buClr>
                <a:srgbClr val="000080"/>
              </a:buClr>
              <a:buFont typeface="Wingdings" pitchFamily="2" charset="2"/>
              <a:buChar char="§"/>
              <a:defRPr sz="2200">
                <a:latin typeface="Franklin Gothic Book" pitchFamily="34" charset="0"/>
              </a:defRPr>
            </a:lvl1pPr>
            <a:lvl2pPr>
              <a:lnSpc>
                <a:spcPct val="100000"/>
              </a:lnSpc>
              <a:spcBef>
                <a:spcPts val="800"/>
              </a:spcBef>
              <a:buClr>
                <a:srgbClr val="000080"/>
              </a:buClr>
              <a:buFont typeface="Wingdings" pitchFamily="2" charset="2"/>
              <a:buChar char="§"/>
              <a:defRPr sz="2000">
                <a:latin typeface="Franklin Gothic Book" pitchFamily="34" charset="0"/>
              </a:defRPr>
            </a:lvl2pPr>
            <a:lvl3pPr>
              <a:lnSpc>
                <a:spcPct val="100000"/>
              </a:lnSpc>
              <a:spcBef>
                <a:spcPts val="800"/>
              </a:spcBef>
              <a:buClr>
                <a:srgbClr val="000080"/>
              </a:buClr>
              <a:buFont typeface="Wingdings" pitchFamily="2" charset="2"/>
              <a:buChar char="§"/>
              <a:defRPr sz="1800">
                <a:latin typeface="Franklin Gothic Book" pitchFamily="34" charset="0"/>
              </a:defRPr>
            </a:lvl3pPr>
            <a:lvl4pPr>
              <a:lnSpc>
                <a:spcPct val="100000"/>
              </a:lnSpc>
              <a:spcBef>
                <a:spcPts val="800"/>
              </a:spcBef>
              <a:buClr>
                <a:srgbClr val="000080"/>
              </a:buClr>
              <a:buFont typeface="Wingdings" pitchFamily="2" charset="2"/>
              <a:buChar char="§"/>
              <a:defRPr sz="1600">
                <a:latin typeface="Franklin Gothic Book" pitchFamily="34" charset="0"/>
              </a:defRPr>
            </a:lvl4pPr>
            <a:lvl5pPr>
              <a:lnSpc>
                <a:spcPct val="100000"/>
              </a:lnSpc>
              <a:spcBef>
                <a:spcPts val="800"/>
              </a:spcBef>
              <a:buClr>
                <a:srgbClr val="000080"/>
              </a:buClr>
              <a:buFont typeface="Wingdings" pitchFamily="2" charset="2"/>
              <a:buChar char="§"/>
              <a:defRPr sz="1600">
                <a:latin typeface="Franklin Gothic Book"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239842419"/>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B39C874-CBC3-40F4-9D7A-52FD8C8DBA9A}"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174D5B9-9506-43BD-AE85-AFFEEB55665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22143040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2EEEEB4-5698-4BD5-994B-8A08DA7A5132}"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E66EB9E-BADA-4599-B0EF-3586FC8DD5A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1653543503"/>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67094BB-B9E9-4EB9-9DC8-8627B5EF8D1A}"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69CE94F-FA37-444C-8424-73D39CD3606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20666613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5E3F148-D431-4F34-8E04-2E54032E801F}"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80DA569-392E-4A4F-A8B6-10EF17F6582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33340422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15A468D-31A8-4354-B08C-1E9CB76F152E}"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A072C0A2-3DAF-49EE-997C-27D9A28DCAF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37216916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0451304-E5C9-4231-80EC-C83706C87675}"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634D7294-C85B-4DA4-9AA0-1B1FE6D77EB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1405313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64C7DC-5DD4-42CB-B445-E573D5015C53}" type="datetime1">
              <a:rPr lang="en-US" smtClean="0"/>
              <a:pPr/>
              <a:t>11/7/2016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96D0C6C-FE9E-4961-BED5-3E405B87D3F0}" type="slidenum">
              <a:rPr lang="en-US" smtClean="0"/>
              <a:pPr/>
              <a:t>‹#›</a:t>
            </a:fld>
            <a:endParaRPr lang="en-US" dirty="0"/>
          </a:p>
        </p:txBody>
      </p:sp>
    </p:spTree>
    <p:extLst>
      <p:ext uri="{BB962C8B-B14F-4D97-AF65-F5344CB8AC3E}">
        <p14:creationId xmlns="" xmlns:p14="http://schemas.microsoft.com/office/powerpoint/2010/main" val="41177063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856DF34-9AE9-452E-B810-72DFA3450E3A}"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E1655CE-70CF-40C2-BBD2-FFB87BF8637E}"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3146930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7F28319-A6B0-4B4A-AFD6-2F2E1479B35F}"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A6B0E64-517B-43A1-920B-444A0B11643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20978149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A62EFD0-9F8A-46A0-A65E-4F7BE1891350}"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AEDE540-2265-4CE9-8768-C9F628C070B6}"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110521761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06B6E42-DAB1-4600-90F5-104890129554}"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DFE65C1-A286-49BF-BEC0-12A995BF695B}"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29392096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28217AE-F22B-489F-A46F-3F1A0171DE8B}"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96CF287-55E2-4BFD-BFFF-B99A174C02DB}"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 xmlns:p14="http://schemas.microsoft.com/office/powerpoint/2010/main" val="24000345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Content Placeholder 2"/>
          <p:cNvSpPr>
            <a:spLocks noGrp="1"/>
          </p:cNvSpPr>
          <p:nvPr>
            <p:ph idx="1"/>
          </p:nvPr>
        </p:nvSpPr>
        <p:spPr>
          <a:xfrm>
            <a:off x="609600" y="914400"/>
            <a:ext cx="8001000" cy="5211763"/>
          </a:xfrm>
          <a:prstGeom prst="rect">
            <a:avLst/>
          </a:prstGeom>
        </p:spPr>
        <p:txBody>
          <a:bodyPr/>
          <a:lstStyle>
            <a:lvl1pPr>
              <a:lnSpc>
                <a:spcPct val="100000"/>
              </a:lnSpc>
              <a:spcBef>
                <a:spcPts val="800"/>
              </a:spcBef>
              <a:buClr>
                <a:srgbClr val="000080"/>
              </a:buClr>
              <a:buFont typeface="Wingdings" pitchFamily="2" charset="2"/>
              <a:buChar char="§"/>
              <a:defRPr sz="2200">
                <a:latin typeface="Franklin Gothic Book" pitchFamily="34" charset="0"/>
              </a:defRPr>
            </a:lvl1pPr>
            <a:lvl2pPr>
              <a:lnSpc>
                <a:spcPct val="100000"/>
              </a:lnSpc>
              <a:spcBef>
                <a:spcPts val="800"/>
              </a:spcBef>
              <a:buClr>
                <a:srgbClr val="000080"/>
              </a:buClr>
              <a:buFont typeface="Wingdings" pitchFamily="2" charset="2"/>
              <a:buChar char="§"/>
              <a:defRPr sz="2000">
                <a:latin typeface="Franklin Gothic Book" pitchFamily="34" charset="0"/>
              </a:defRPr>
            </a:lvl2pPr>
            <a:lvl3pPr>
              <a:lnSpc>
                <a:spcPct val="100000"/>
              </a:lnSpc>
              <a:spcBef>
                <a:spcPts val="800"/>
              </a:spcBef>
              <a:buClr>
                <a:srgbClr val="000080"/>
              </a:buClr>
              <a:buFont typeface="Wingdings" pitchFamily="2" charset="2"/>
              <a:buChar char="§"/>
              <a:defRPr sz="1800">
                <a:latin typeface="Franklin Gothic Book" pitchFamily="34" charset="0"/>
              </a:defRPr>
            </a:lvl3pPr>
            <a:lvl4pPr>
              <a:lnSpc>
                <a:spcPct val="100000"/>
              </a:lnSpc>
              <a:spcBef>
                <a:spcPts val="800"/>
              </a:spcBef>
              <a:buClr>
                <a:srgbClr val="000080"/>
              </a:buClr>
              <a:buFont typeface="Wingdings" pitchFamily="2" charset="2"/>
              <a:buChar char="§"/>
              <a:defRPr sz="1600">
                <a:latin typeface="Franklin Gothic Book" pitchFamily="34" charset="0"/>
              </a:defRPr>
            </a:lvl4pPr>
            <a:lvl5pPr>
              <a:lnSpc>
                <a:spcPct val="100000"/>
              </a:lnSpc>
              <a:spcBef>
                <a:spcPts val="800"/>
              </a:spcBef>
              <a:buClr>
                <a:srgbClr val="000080"/>
              </a:buClr>
              <a:buFont typeface="Wingdings" pitchFamily="2" charset="2"/>
              <a:buChar char="§"/>
              <a:defRPr sz="1600">
                <a:latin typeface="Franklin Gothic Book"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969039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FF44631-9D6D-4F8A-9C24-0AE0FA7071DB}" type="datetime1">
              <a:rPr lang="en-US" smtClean="0"/>
              <a:pPr/>
              <a:t>11/7/2016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96D0C6C-FE9E-4961-BED5-3E405B87D3F0}" type="slidenum">
              <a:rPr lang="en-US" smtClean="0"/>
              <a:pPr/>
              <a:t>‹#›</a:t>
            </a:fld>
            <a:endParaRPr lang="en-US" dirty="0"/>
          </a:p>
        </p:txBody>
      </p:sp>
    </p:spTree>
    <p:extLst>
      <p:ext uri="{BB962C8B-B14F-4D97-AF65-F5344CB8AC3E}">
        <p14:creationId xmlns="" xmlns:p14="http://schemas.microsoft.com/office/powerpoint/2010/main" val="352455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727A5CC-E94C-48CA-8645-77D43E02B922}" type="datetime1">
              <a:rPr lang="en-US" smtClean="0"/>
              <a:pPr/>
              <a:t>11/7/2016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96D0C6C-FE9E-4961-BED5-3E405B87D3F0}" type="slidenum">
              <a:rPr lang="en-US" smtClean="0"/>
              <a:pPr/>
              <a:t>‹#›</a:t>
            </a:fld>
            <a:endParaRPr lang="en-US" dirty="0"/>
          </a:p>
        </p:txBody>
      </p:sp>
    </p:spTree>
    <p:extLst>
      <p:ext uri="{BB962C8B-B14F-4D97-AF65-F5344CB8AC3E}">
        <p14:creationId xmlns="" xmlns:p14="http://schemas.microsoft.com/office/powerpoint/2010/main" val="3105490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FBB08C5-2483-4564-B005-E2C5AB74D073}" type="datetime1">
              <a:rPr lang="en-US" smtClean="0"/>
              <a:pPr/>
              <a:t>11/7/2016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96D0C6C-FE9E-4961-BED5-3E405B87D3F0}" type="slidenum">
              <a:rPr lang="en-US" smtClean="0"/>
              <a:pPr/>
              <a:t>‹#›</a:t>
            </a:fld>
            <a:endParaRPr lang="en-US" dirty="0"/>
          </a:p>
        </p:txBody>
      </p:sp>
    </p:spTree>
    <p:extLst>
      <p:ext uri="{BB962C8B-B14F-4D97-AF65-F5344CB8AC3E}">
        <p14:creationId xmlns="" xmlns:p14="http://schemas.microsoft.com/office/powerpoint/2010/main" val="142185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95C305-B44E-40CD-80DD-8ED6DDF35852}" type="datetime1">
              <a:rPr lang="en-US" smtClean="0"/>
              <a:pPr/>
              <a:t>11/7/2016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a:t>
            </a:fld>
            <a:endParaRPr lang="en-US" dirty="0"/>
          </a:p>
        </p:txBody>
      </p:sp>
    </p:spTree>
    <p:extLst>
      <p:ext uri="{BB962C8B-B14F-4D97-AF65-F5344CB8AC3E}">
        <p14:creationId xmlns="" xmlns:p14="http://schemas.microsoft.com/office/powerpoint/2010/main" val="3091588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F1D86C-8319-46F5-A2F9-96C6D7BCF1BF}" type="datetime1">
              <a:rPr lang="en-US" smtClean="0"/>
              <a:pPr/>
              <a:t>11/7/2016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96D0C6C-FE9E-4961-BED5-3E405B87D3F0}" type="slidenum">
              <a:rPr lang="en-US" smtClean="0"/>
              <a:pPr/>
              <a:t>‹#›</a:t>
            </a:fld>
            <a:endParaRPr lang="en-US" dirty="0"/>
          </a:p>
        </p:txBody>
      </p:sp>
    </p:spTree>
    <p:extLst>
      <p:ext uri="{BB962C8B-B14F-4D97-AF65-F5344CB8AC3E}">
        <p14:creationId xmlns="" xmlns:p14="http://schemas.microsoft.com/office/powerpoint/2010/main" val="3712481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130FAF-BD55-45A7-91FD-3AA635A0853A}" type="datetime1">
              <a:rPr lang="en-US" smtClean="0"/>
              <a:pPr/>
              <a:t>11/7/2016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96D0C6C-FE9E-4961-BED5-3E405B87D3F0}" type="slidenum">
              <a:rPr lang="en-US" smtClean="0"/>
              <a:pPr/>
              <a:t>‹#›</a:t>
            </a:fld>
            <a:endParaRPr lang="en-US" dirty="0"/>
          </a:p>
        </p:txBody>
      </p:sp>
    </p:spTree>
    <p:extLst>
      <p:ext uri="{BB962C8B-B14F-4D97-AF65-F5344CB8AC3E}">
        <p14:creationId xmlns="" xmlns:p14="http://schemas.microsoft.com/office/powerpoint/2010/main" val="2989142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54599"/>
            <a:ext cx="7886700" cy="66011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604562"/>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8F4A76-635B-4AE9-A7F5-E7ED46991A60}" type="datetime1">
              <a:rPr lang="en-US" smtClean="0"/>
              <a:pPr/>
              <a:t>11/7/2016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6D0C6C-FE9E-4961-BED5-3E405B87D3F0}" type="slidenum">
              <a:rPr lang="en-US" smtClean="0"/>
              <a:pPr/>
              <a:t>‹#›</a:t>
            </a:fld>
            <a:endParaRPr lang="en-US" dirty="0"/>
          </a:p>
        </p:txBody>
      </p:sp>
      <p:cxnSp>
        <p:nvCxnSpPr>
          <p:cNvPr id="7" name="Straight Connector 6"/>
          <p:cNvCxnSpPr/>
          <p:nvPr userDrawn="1"/>
        </p:nvCxnSpPr>
        <p:spPr>
          <a:xfrm>
            <a:off x="0" y="914400"/>
            <a:ext cx="7543800" cy="0"/>
          </a:xfrm>
          <a:prstGeom prst="line">
            <a:avLst/>
          </a:prstGeom>
          <a:ln>
            <a:solidFill>
              <a:srgbClr val="005B99"/>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13" cstate="print">
            <a:extLst>
              <a:ext uri="{28A0092B-C50C-407E-A947-70E740481C1C}">
                <a14:useLocalDpi xmlns="" xmlns:a14="http://schemas.microsoft.com/office/drawing/2010/main" val="0"/>
              </a:ext>
            </a:extLst>
          </a:blip>
          <a:stretch>
            <a:fillRect/>
          </a:stretch>
        </p:blipFill>
        <p:spPr>
          <a:xfrm>
            <a:off x="7432135" y="606057"/>
            <a:ext cx="1715013" cy="478464"/>
          </a:xfrm>
          <a:prstGeom prst="rect">
            <a:avLst/>
          </a:prstGeom>
        </p:spPr>
      </p:pic>
    </p:spTree>
    <p:extLst>
      <p:ext uri="{BB962C8B-B14F-4D97-AF65-F5344CB8AC3E}">
        <p14:creationId xmlns="" xmlns:p14="http://schemas.microsoft.com/office/powerpoint/2010/main" val="22763618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4B563A61-F5F4-434B-B6BA-6555CA887729}"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tx1">
                    <a:tint val="75000"/>
                  </a:schemeClr>
                </a:solidFill>
                <a:latin typeface="+mn-lt"/>
                <a:cs typeface="+mn-cs"/>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440C7CE-C4B3-4E73-84BF-1626931B3346}" type="slidenum">
              <a:rPr lang="en-US">
                <a:solidFill>
                  <a:prstClr val="black">
                    <a:tint val="75000"/>
                  </a:prstClr>
                </a:solidFill>
              </a:rPr>
              <a:pPr>
                <a:defRPr/>
              </a:pPr>
              <a:t>‹#›</a:t>
            </a:fld>
            <a:endParaRPr lang="en-US" dirty="0">
              <a:solidFill>
                <a:prstClr val="black">
                  <a:tint val="75000"/>
                </a:prstClr>
              </a:solidFill>
            </a:endParaRPr>
          </a:p>
        </p:txBody>
      </p:sp>
      <p:cxnSp>
        <p:nvCxnSpPr>
          <p:cNvPr id="8" name="Straight Connector 7"/>
          <p:cNvCxnSpPr/>
          <p:nvPr userDrawn="1"/>
        </p:nvCxnSpPr>
        <p:spPr>
          <a:xfrm>
            <a:off x="0" y="1049079"/>
            <a:ext cx="7543800" cy="0"/>
          </a:xfrm>
          <a:prstGeom prst="line">
            <a:avLst/>
          </a:prstGeom>
          <a:ln>
            <a:solidFill>
              <a:srgbClr val="005B99"/>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14" cstate="print">
            <a:extLst>
              <a:ext uri="{28A0092B-C50C-407E-A947-70E740481C1C}">
                <a14:useLocalDpi xmlns="" xmlns:a14="http://schemas.microsoft.com/office/drawing/2010/main" val="0"/>
              </a:ext>
            </a:extLst>
          </a:blip>
          <a:stretch>
            <a:fillRect/>
          </a:stretch>
        </p:blipFill>
        <p:spPr>
          <a:xfrm>
            <a:off x="7432135" y="740736"/>
            <a:ext cx="1715013" cy="478464"/>
          </a:xfrm>
          <a:prstGeom prst="rect">
            <a:avLst/>
          </a:prstGeom>
        </p:spPr>
      </p:pic>
    </p:spTree>
    <p:extLst>
      <p:ext uri="{BB962C8B-B14F-4D97-AF65-F5344CB8AC3E}">
        <p14:creationId xmlns="" xmlns:p14="http://schemas.microsoft.com/office/powerpoint/2010/main" val="639958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iming>
    <p:tnLst>
      <p:par>
        <p:cTn id="1" dur="indefinite" restart="never" nodeType="tmRoot"/>
      </p:par>
    </p:tnLst>
  </p:timing>
  <p:hf hdr="0" ftr="0" dt="0"/>
  <p:txStyles>
    <p:titleStyle>
      <a:lvl1pPr algn="ctr" rtl="0" fontAlgn="base">
        <a:spcBef>
          <a:spcPct val="0"/>
        </a:spcBef>
        <a:spcAft>
          <a:spcPct val="0"/>
        </a:spcAft>
        <a:defRPr sz="3600" kern="1200">
          <a:solidFill>
            <a:schemeClr val="tx1"/>
          </a:solidFill>
          <a:latin typeface="Gill Sans MT" pitchFamily="34" charset="0"/>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1386069-2B71-46BF-B323-8C2D4EAEB548}" type="datetime1">
              <a:rPr lang="en-US" smtClean="0">
                <a:solidFill>
                  <a:prstClr val="black">
                    <a:tint val="75000"/>
                  </a:prstClr>
                </a:solidFill>
              </a:rPr>
              <a:pPr>
                <a:defRPr/>
              </a:pPr>
              <a:t>11/7/2016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tx1">
                    <a:tint val="75000"/>
                  </a:schemeClr>
                </a:solidFill>
                <a:latin typeface="+mn-lt"/>
                <a:cs typeface="+mn-cs"/>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440C7CE-C4B3-4E73-84BF-1626931B3346}" type="slidenum">
              <a:rPr lang="en-US">
                <a:solidFill>
                  <a:prstClr val="black">
                    <a:tint val="75000"/>
                  </a:prstClr>
                </a:solidFill>
              </a:rPr>
              <a:pPr>
                <a:defRPr/>
              </a:pPr>
              <a:t>‹#›</a:t>
            </a:fld>
            <a:endParaRPr lang="en-US" dirty="0">
              <a:solidFill>
                <a:prstClr val="black">
                  <a:tint val="75000"/>
                </a:prstClr>
              </a:solidFill>
            </a:endParaRPr>
          </a:p>
        </p:txBody>
      </p:sp>
      <p:cxnSp>
        <p:nvCxnSpPr>
          <p:cNvPr id="8" name="Straight Connector 7"/>
          <p:cNvCxnSpPr/>
          <p:nvPr userDrawn="1"/>
        </p:nvCxnSpPr>
        <p:spPr>
          <a:xfrm>
            <a:off x="0" y="1049079"/>
            <a:ext cx="7543800" cy="0"/>
          </a:xfrm>
          <a:prstGeom prst="line">
            <a:avLst/>
          </a:prstGeom>
          <a:ln>
            <a:solidFill>
              <a:srgbClr val="005B99"/>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14" cstate="print">
            <a:extLst>
              <a:ext uri="{28A0092B-C50C-407E-A947-70E740481C1C}">
                <a14:useLocalDpi xmlns="" xmlns:a14="http://schemas.microsoft.com/office/drawing/2010/main" val="0"/>
              </a:ext>
            </a:extLst>
          </a:blip>
          <a:stretch>
            <a:fillRect/>
          </a:stretch>
        </p:blipFill>
        <p:spPr>
          <a:xfrm>
            <a:off x="7432135" y="740736"/>
            <a:ext cx="1715013" cy="478464"/>
          </a:xfrm>
          <a:prstGeom prst="rect">
            <a:avLst/>
          </a:prstGeom>
        </p:spPr>
      </p:pic>
    </p:spTree>
    <p:extLst>
      <p:ext uri="{BB962C8B-B14F-4D97-AF65-F5344CB8AC3E}">
        <p14:creationId xmlns="" xmlns:p14="http://schemas.microsoft.com/office/powerpoint/2010/main" val="167200891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iming>
    <p:tnLst>
      <p:par>
        <p:cTn id="1" dur="indefinite" restart="never" nodeType="tmRoot"/>
      </p:par>
    </p:tnLst>
  </p:timing>
  <p:hf hdr="0" ftr="0" dt="0"/>
  <p:txStyles>
    <p:titleStyle>
      <a:lvl1pPr algn="ctr" rtl="0" fontAlgn="base">
        <a:spcBef>
          <a:spcPct val="0"/>
        </a:spcBef>
        <a:spcAft>
          <a:spcPct val="0"/>
        </a:spcAft>
        <a:defRPr sz="3600" kern="1200">
          <a:solidFill>
            <a:schemeClr val="tx1"/>
          </a:solidFill>
          <a:latin typeface="Gill Sans MT" pitchFamily="34" charset="0"/>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png"/><Relationship Id="rId9"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107235"/>
            <a:ext cx="5143500" cy="3858413"/>
          </a:xfrm>
          <a:prstGeom prst="rect">
            <a:avLst/>
          </a:prstGeom>
        </p:spPr>
      </p:pic>
      <p:sp>
        <p:nvSpPr>
          <p:cNvPr id="5" name="Subtitle 2"/>
          <p:cNvSpPr txBox="1">
            <a:spLocks/>
          </p:cNvSpPr>
          <p:nvPr/>
        </p:nvSpPr>
        <p:spPr>
          <a:xfrm>
            <a:off x="609600" y="4495800"/>
            <a:ext cx="83820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base">
              <a:spcAft>
                <a:spcPct val="0"/>
              </a:spcAft>
            </a:pPr>
            <a:endParaRPr lang="en-US" dirty="0">
              <a:solidFill>
                <a:prstClr val="black">
                  <a:tint val="75000"/>
                </a:prstClr>
              </a:solidFill>
            </a:endParaRPr>
          </a:p>
        </p:txBody>
      </p:sp>
      <p:pic>
        <p:nvPicPr>
          <p:cNvPr id="6" name="Picture 5"/>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4999265" y="13060"/>
            <a:ext cx="4144735" cy="414473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987143" y="6019800"/>
            <a:ext cx="3004457" cy="838200"/>
          </a:xfrm>
          <a:prstGeom prst="rect">
            <a:avLst/>
          </a:prstGeom>
        </p:spPr>
      </p:pic>
      <p:sp>
        <p:nvSpPr>
          <p:cNvPr id="9" name="Title 10"/>
          <p:cNvSpPr>
            <a:spLocks noGrp="1"/>
          </p:cNvSpPr>
          <p:nvPr/>
        </p:nvSpPr>
        <p:spPr>
          <a:xfrm>
            <a:off x="0" y="3429000"/>
            <a:ext cx="9144000" cy="762000"/>
          </a:xfrm>
          <a:prstGeom prst="rect">
            <a:avLst/>
          </a:prstGeom>
          <a:solidFill>
            <a:schemeClr val="accent2"/>
          </a:solidFill>
        </p:spPr>
        <p:txBody>
          <a:bodyPr vert="horz" lIns="91440" tIns="45720" rIns="91440" bIns="45720" rtlCol="0" anchor="ctr">
            <a:normAutofit fontScale="62500" lnSpcReduction="20000"/>
          </a:bodyPr>
          <a:lstStyle>
            <a:lvl1pPr algn="l" defTabSz="914400" rtl="0" eaLnBrk="1" latinLnBrk="0" hangingPunct="1">
              <a:spcBef>
                <a:spcPct val="0"/>
              </a:spcBef>
              <a:buNone/>
              <a:defRPr sz="2000" kern="1200">
                <a:solidFill>
                  <a:schemeClr val="tx1"/>
                </a:solidFill>
                <a:latin typeface="Verdana" pitchFamily="34" charset="0"/>
                <a:ea typeface="+mj-ea"/>
                <a:cs typeface="+mj-cs"/>
              </a:defRPr>
            </a:lvl1pPr>
          </a:lstStyle>
          <a:p>
            <a:pPr algn="ctr" fontAlgn="base">
              <a:spcBef>
                <a:spcPct val="20000"/>
              </a:spcBef>
              <a:spcAft>
                <a:spcPct val="0"/>
              </a:spcAft>
            </a:pPr>
            <a:r>
              <a:rPr lang="en-US" sz="3600" dirty="0" smtClean="0">
                <a:solidFill>
                  <a:prstClr val="white"/>
                </a:solidFill>
                <a:latin typeface="Trebuchet MS" panose="020B0603020202020204" pitchFamily="34" charset="0"/>
              </a:rPr>
              <a:t>Incorporating Quality and Customer Service into </a:t>
            </a:r>
          </a:p>
          <a:p>
            <a:pPr algn="ctr" fontAlgn="base">
              <a:spcBef>
                <a:spcPct val="20000"/>
              </a:spcBef>
              <a:spcAft>
                <a:spcPct val="0"/>
              </a:spcAft>
            </a:pPr>
            <a:r>
              <a:rPr lang="en-US" sz="3600" dirty="0" smtClean="0">
                <a:solidFill>
                  <a:prstClr val="white"/>
                </a:solidFill>
                <a:latin typeface="Trebuchet MS" panose="020B0603020202020204" pitchFamily="34" charset="0"/>
              </a:rPr>
              <a:t>Your Revenue Cycle</a:t>
            </a:r>
          </a:p>
        </p:txBody>
      </p:sp>
      <p:sp>
        <p:nvSpPr>
          <p:cNvPr id="10" name="Subtitle 12"/>
          <p:cNvSpPr>
            <a:spLocks noGrp="1"/>
          </p:cNvSpPr>
          <p:nvPr/>
        </p:nvSpPr>
        <p:spPr>
          <a:xfrm>
            <a:off x="762000" y="4040224"/>
            <a:ext cx="8229600" cy="2133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000" kern="1200">
                <a:solidFill>
                  <a:schemeClr val="tx1">
                    <a:tint val="75000"/>
                  </a:schemeClr>
                </a:solidFill>
                <a:latin typeface="Verdana" pitchFamily="34" charset="0"/>
                <a:ea typeface="+mn-ea"/>
                <a:cs typeface="+mn-cs"/>
              </a:defRPr>
            </a:lvl1pPr>
            <a:lvl2pPr marL="457200" indent="0" algn="ctr" defTabSz="914400" rtl="0" eaLnBrk="1" latinLnBrk="0" hangingPunct="1">
              <a:spcBef>
                <a:spcPct val="20000"/>
              </a:spcBef>
              <a:buFont typeface="Arial" pitchFamily="34" charset="0"/>
              <a:buNone/>
              <a:defRPr sz="2000" kern="1200">
                <a:solidFill>
                  <a:schemeClr val="tx1">
                    <a:tint val="75000"/>
                  </a:schemeClr>
                </a:solidFill>
                <a:latin typeface="Verdana" pitchFamily="34" charset="0"/>
                <a:ea typeface="+mn-ea"/>
                <a:cs typeface="+mn-cs"/>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Verdana" pitchFamily="34" charset="0"/>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Verdana" pitchFamily="34" charset="0"/>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Verdana"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fontAlgn="base">
              <a:spcBef>
                <a:spcPts val="0"/>
              </a:spcBef>
              <a:spcAft>
                <a:spcPct val="0"/>
              </a:spcAft>
            </a:pPr>
            <a:endParaRPr lang="en-US" sz="1600" dirty="0" smtClean="0">
              <a:solidFill>
                <a:prstClr val="black"/>
              </a:solidFill>
              <a:latin typeface="Trebuchet MS" panose="020B0603020202020204" pitchFamily="34" charset="0"/>
              <a:cs typeface="Arial" pitchFamily="34" charset="0"/>
            </a:endParaRPr>
          </a:p>
          <a:p>
            <a:pPr algn="r" fontAlgn="base">
              <a:spcBef>
                <a:spcPts val="0"/>
              </a:spcBef>
              <a:spcAft>
                <a:spcPct val="0"/>
              </a:spcAft>
            </a:pPr>
            <a:r>
              <a:rPr lang="en-US" sz="1600" dirty="0" smtClean="0">
                <a:solidFill>
                  <a:prstClr val="black"/>
                </a:solidFill>
                <a:latin typeface="Trebuchet MS" panose="020B0603020202020204" pitchFamily="34" charset="0"/>
                <a:cs typeface="Arial" pitchFamily="34" charset="0"/>
              </a:rPr>
              <a:t>2016 MAPAM Fall Conference</a:t>
            </a:r>
          </a:p>
          <a:p>
            <a:pPr algn="r" fontAlgn="base">
              <a:spcBef>
                <a:spcPts val="0"/>
              </a:spcBef>
              <a:spcAft>
                <a:spcPct val="0"/>
              </a:spcAft>
            </a:pPr>
            <a:r>
              <a:rPr lang="en-US" sz="1600" dirty="0" smtClean="0">
                <a:solidFill>
                  <a:srgbClr val="C00000"/>
                </a:solidFill>
                <a:latin typeface="Trebuchet MS" panose="020B0603020202020204" pitchFamily="34" charset="0"/>
                <a:cs typeface="Arial" pitchFamily="34" charset="0"/>
              </a:rPr>
              <a:t>“Surviving the Healthcare Apocalypse”</a:t>
            </a:r>
          </a:p>
          <a:p>
            <a:pPr algn="r" fontAlgn="base">
              <a:spcBef>
                <a:spcPts val="0"/>
              </a:spcBef>
              <a:spcAft>
                <a:spcPct val="0"/>
              </a:spcAft>
            </a:pPr>
            <a:r>
              <a:rPr lang="en-US" sz="1600" dirty="0" smtClean="0">
                <a:solidFill>
                  <a:prstClr val="black"/>
                </a:solidFill>
                <a:latin typeface="Trebuchet MS" panose="020B0603020202020204" pitchFamily="34" charset="0"/>
                <a:cs typeface="Arial" pitchFamily="34" charset="0"/>
              </a:rPr>
              <a:t>October 17-18, 2016</a:t>
            </a:r>
          </a:p>
          <a:p>
            <a:pPr algn="r" fontAlgn="base">
              <a:spcBef>
                <a:spcPts val="0"/>
              </a:spcBef>
              <a:spcAft>
                <a:spcPct val="0"/>
              </a:spcAft>
            </a:pPr>
            <a:endParaRPr lang="en-US" sz="1600" dirty="0" smtClean="0">
              <a:solidFill>
                <a:prstClr val="black"/>
              </a:solidFill>
              <a:latin typeface="Trebuchet MS" panose="020B0603020202020204" pitchFamily="34" charset="0"/>
              <a:cs typeface="Arial" pitchFamily="34" charset="0"/>
            </a:endParaRPr>
          </a:p>
          <a:p>
            <a:pPr algn="r" fontAlgn="base">
              <a:spcBef>
                <a:spcPts val="0"/>
              </a:spcBef>
              <a:spcAft>
                <a:spcPct val="0"/>
              </a:spcAft>
            </a:pPr>
            <a:r>
              <a:rPr lang="en-US" sz="1600" dirty="0" smtClean="0">
                <a:solidFill>
                  <a:prstClr val="black"/>
                </a:solidFill>
                <a:latin typeface="Trebuchet MS" panose="020B0603020202020204" pitchFamily="34" charset="0"/>
                <a:cs typeface="Arial" pitchFamily="34" charset="0"/>
              </a:rPr>
              <a:t>John Behn</a:t>
            </a:r>
          </a:p>
          <a:p>
            <a:pPr algn="r" fontAlgn="base">
              <a:spcBef>
                <a:spcPts val="0"/>
              </a:spcBef>
              <a:spcAft>
                <a:spcPct val="0"/>
              </a:spcAft>
            </a:pPr>
            <a:r>
              <a:rPr lang="en-US" sz="1600" dirty="0" smtClean="0">
                <a:solidFill>
                  <a:prstClr val="black"/>
                </a:solidFill>
                <a:latin typeface="Trebuchet MS" panose="020B0603020202020204" pitchFamily="34" charset="0"/>
                <a:cs typeface="Arial" pitchFamily="34" charset="0"/>
              </a:rPr>
              <a:t> Principal, Stroudwater Associates</a:t>
            </a:r>
          </a:p>
          <a:p>
            <a:pPr algn="r" fontAlgn="base">
              <a:spcBef>
                <a:spcPts val="0"/>
              </a:spcBef>
              <a:spcAft>
                <a:spcPct val="0"/>
              </a:spcAft>
            </a:pPr>
            <a:r>
              <a:rPr lang="en-US" sz="1600" dirty="0" smtClean="0">
                <a:solidFill>
                  <a:prstClr val="black"/>
                </a:solidFill>
                <a:latin typeface="Trebuchet MS" panose="020B0603020202020204" pitchFamily="34" charset="0"/>
                <a:cs typeface="Arial" pitchFamily="34" charset="0"/>
              </a:rPr>
              <a:t>President, Stroudwater Revenue Cycle Solutions</a:t>
            </a:r>
          </a:p>
          <a:p>
            <a:pPr algn="r" fontAlgn="base">
              <a:spcBef>
                <a:spcPts val="0"/>
              </a:spcBef>
              <a:spcAft>
                <a:spcPct val="0"/>
              </a:spcAft>
            </a:pPr>
            <a:endParaRPr lang="en-US" sz="1600" dirty="0">
              <a:solidFill>
                <a:prstClr val="black"/>
              </a:solidFill>
              <a:latin typeface="Trebuchet MS" panose="020B0603020202020204" pitchFamily="34" charset="0"/>
            </a:endParaRPr>
          </a:p>
        </p:txBody>
      </p:sp>
      <p:pic>
        <p:nvPicPr>
          <p:cNvPr id="4" name="Picture 3"/>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740584" y="75094"/>
            <a:ext cx="5638484" cy="5182706"/>
          </a:xfrm>
          <a:prstGeom prst="rect">
            <a:avLst/>
          </a:prstGeom>
        </p:spPr>
      </p:pic>
      <p:pic>
        <p:nvPicPr>
          <p:cNvPr id="13" name="Picture 12"/>
          <p:cNvPicPr>
            <a:picLocks noChangeAspect="1"/>
          </p:cNvPicPr>
          <p:nvPr/>
        </p:nvPicPr>
        <p:blipFill>
          <a:blip r:embed="rId6" cstate="print"/>
          <a:stretch>
            <a:fillRect/>
          </a:stretch>
        </p:blipFill>
        <p:spPr>
          <a:xfrm>
            <a:off x="329503" y="5514261"/>
            <a:ext cx="2334568" cy="1319126"/>
          </a:xfrm>
          <a:prstGeom prst="rect">
            <a:avLst/>
          </a:prstGeom>
        </p:spPr>
      </p:pic>
    </p:spTree>
    <p:extLst>
      <p:ext uri="{BB962C8B-B14F-4D97-AF65-F5344CB8AC3E}">
        <p14:creationId xmlns="" xmlns:p14="http://schemas.microsoft.com/office/powerpoint/2010/main" val="32590303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Customer Service</a:t>
            </a:r>
            <a:endParaRPr lang="en-US" dirty="0"/>
          </a:p>
        </p:txBody>
      </p:sp>
      <p:sp>
        <p:nvSpPr>
          <p:cNvPr id="3" name="Content Placeholder 2"/>
          <p:cNvSpPr>
            <a:spLocks noGrp="1"/>
          </p:cNvSpPr>
          <p:nvPr>
            <p:ph idx="1"/>
          </p:nvPr>
        </p:nvSpPr>
        <p:spPr/>
        <p:txBody>
          <a:bodyPr/>
          <a:lstStyle/>
          <a:p>
            <a:pPr>
              <a:lnSpc>
                <a:spcPct val="100000"/>
              </a:lnSpc>
            </a:pPr>
            <a:r>
              <a:rPr lang="en-US" dirty="0"/>
              <a:t>To be </a:t>
            </a:r>
            <a:r>
              <a:rPr lang="en-US" dirty="0" smtClean="0"/>
              <a:t>successful, </a:t>
            </a:r>
            <a:r>
              <a:rPr lang="en-US" dirty="0"/>
              <a:t>we must understand and focus upon what our </a:t>
            </a:r>
            <a:r>
              <a:rPr lang="en-US" dirty="0" smtClean="0"/>
              <a:t>customers </a:t>
            </a:r>
            <a:r>
              <a:rPr lang="en-US" dirty="0"/>
              <a:t>value:</a:t>
            </a:r>
          </a:p>
          <a:p>
            <a:pPr lvl="1">
              <a:lnSpc>
                <a:spcPct val="100000"/>
              </a:lnSpc>
            </a:pPr>
            <a:r>
              <a:rPr lang="en-US" dirty="0"/>
              <a:t>Quality</a:t>
            </a:r>
          </a:p>
          <a:p>
            <a:pPr lvl="1">
              <a:lnSpc>
                <a:spcPct val="100000"/>
              </a:lnSpc>
            </a:pPr>
            <a:r>
              <a:rPr lang="en-US" dirty="0"/>
              <a:t>Consistency</a:t>
            </a:r>
          </a:p>
          <a:p>
            <a:pPr lvl="1">
              <a:lnSpc>
                <a:spcPct val="100000"/>
              </a:lnSpc>
            </a:pPr>
            <a:r>
              <a:rPr lang="en-US" dirty="0"/>
              <a:t>Family feel</a:t>
            </a:r>
          </a:p>
          <a:p>
            <a:pPr lvl="1">
              <a:lnSpc>
                <a:spcPct val="100000"/>
              </a:lnSpc>
            </a:pPr>
            <a:r>
              <a:rPr lang="en-US" dirty="0"/>
              <a:t>Ease</a:t>
            </a:r>
          </a:p>
          <a:p>
            <a:pPr lvl="1">
              <a:lnSpc>
                <a:spcPct val="100000"/>
              </a:lnSpc>
            </a:pPr>
            <a:r>
              <a:rPr lang="en-US" dirty="0"/>
              <a:t>Confidence</a:t>
            </a:r>
          </a:p>
          <a:p>
            <a:pPr>
              <a:lnSpc>
                <a:spcPct val="100000"/>
              </a:lnSpc>
            </a:pPr>
            <a:r>
              <a:rPr lang="en-US" dirty="0"/>
              <a:t>What do </a:t>
            </a:r>
            <a:r>
              <a:rPr lang="en-US" dirty="0" smtClean="0"/>
              <a:t>your </a:t>
            </a:r>
            <a:r>
              <a:rPr lang="en-US" dirty="0"/>
              <a:t>customers value?</a:t>
            </a:r>
          </a:p>
          <a:p>
            <a:pPr>
              <a:lnSpc>
                <a:spcPct val="100000"/>
              </a:lnSpc>
            </a:pPr>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10</a:t>
            </a:fld>
            <a:endParaRPr lang="en-US" dirty="0"/>
          </a:p>
        </p:txBody>
      </p:sp>
      <p:pic>
        <p:nvPicPr>
          <p:cNvPr id="6" name="Picture 5"/>
          <p:cNvPicPr>
            <a:picLocks noChangeAspect="1"/>
          </p:cNvPicPr>
          <p:nvPr/>
        </p:nvPicPr>
        <p:blipFill>
          <a:blip r:embed="rId2" cstate="screen">
            <a:extLst>
              <a:ext uri="{28A0092B-C50C-407E-A947-70E740481C1C}">
                <a14:useLocalDpi xmlns="" xmlns:a14="http://schemas.microsoft.com/office/drawing/2010/main"/>
              </a:ext>
            </a:extLst>
          </a:blip>
          <a:stretch>
            <a:fillRect/>
          </a:stretch>
        </p:blipFill>
        <p:spPr>
          <a:xfrm>
            <a:off x="4714982" y="2120943"/>
            <a:ext cx="3004663" cy="4030005"/>
          </a:xfrm>
          <a:prstGeom prst="rect">
            <a:avLst/>
          </a:prstGeom>
        </p:spPr>
      </p:pic>
      <p:sp>
        <p:nvSpPr>
          <p:cNvPr id="7" name="Rectangle 6"/>
          <p:cNvSpPr/>
          <p:nvPr/>
        </p:nvSpPr>
        <p:spPr>
          <a:xfrm>
            <a:off x="2286000" y="6551399"/>
            <a:ext cx="4572000" cy="307777"/>
          </a:xfrm>
          <a:prstGeom prst="rect">
            <a:avLst/>
          </a:prstGeom>
        </p:spPr>
        <p:txBody>
          <a:bodyPr>
            <a:spAutoFit/>
          </a:bodyPr>
          <a:lstStyle/>
          <a:p>
            <a:pPr algn="ctr"/>
            <a:r>
              <a:rPr lang="en-US" sz="700" dirty="0">
                <a:solidFill>
                  <a:schemeClr val="bg1">
                    <a:lumMod val="50000"/>
                  </a:schemeClr>
                </a:solidFill>
              </a:rPr>
              <a:t>By Martin </a:t>
            </a:r>
            <a:r>
              <a:rPr lang="en-US" sz="700" dirty="0" err="1">
                <a:solidFill>
                  <a:schemeClr val="bg1">
                    <a:lumMod val="50000"/>
                  </a:schemeClr>
                </a:solidFill>
              </a:rPr>
              <a:t>SoulStealer</a:t>
            </a:r>
            <a:r>
              <a:rPr lang="en-US" sz="700" dirty="0">
                <a:solidFill>
                  <a:schemeClr val="bg1">
                    <a:lumMod val="50000"/>
                  </a:schemeClr>
                </a:solidFill>
              </a:rPr>
              <a:t> from London, England - Zombie Baby &amp; Nurse, CC BY 2.0, https://commons.wikimedia.org/w/index.php?curid=26198085</a:t>
            </a:r>
          </a:p>
        </p:txBody>
      </p:sp>
    </p:spTree>
    <p:extLst>
      <p:ext uri="{BB962C8B-B14F-4D97-AF65-F5344CB8AC3E}">
        <p14:creationId xmlns="" xmlns:p14="http://schemas.microsoft.com/office/powerpoint/2010/main" val="4280949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Customer Service</a:t>
            </a:r>
            <a:endParaRPr lang="en-US" dirty="0"/>
          </a:p>
        </p:txBody>
      </p:sp>
      <p:sp>
        <p:nvSpPr>
          <p:cNvPr id="3" name="Content Placeholder 2"/>
          <p:cNvSpPr>
            <a:spLocks noGrp="1"/>
          </p:cNvSpPr>
          <p:nvPr>
            <p:ph idx="1"/>
          </p:nvPr>
        </p:nvSpPr>
        <p:spPr>
          <a:xfrm>
            <a:off x="628650" y="1604562"/>
            <a:ext cx="8382000" cy="4351338"/>
          </a:xfrm>
        </p:spPr>
        <p:txBody>
          <a:bodyPr/>
          <a:lstStyle/>
          <a:p>
            <a:pPr>
              <a:lnSpc>
                <a:spcPct val="100000"/>
              </a:lnSpc>
              <a:spcBef>
                <a:spcPts val="0"/>
              </a:spcBef>
            </a:pPr>
            <a:r>
              <a:rPr lang="en-US" dirty="0">
                <a:ea typeface="MS Mincho" panose="02020609040205080304" pitchFamily="49" charset="-128"/>
                <a:cs typeface="Times New Roman" panose="02020603050405020304" pitchFamily="18" charset="0"/>
              </a:rPr>
              <a:t>When customer service is discussed in your </a:t>
            </a:r>
            <a:r>
              <a:rPr lang="en-US" dirty="0" smtClean="0">
                <a:ea typeface="MS Mincho" panose="02020609040205080304" pitchFamily="49" charset="-128"/>
                <a:cs typeface="Times New Roman" panose="02020603050405020304" pitchFamily="18" charset="0"/>
              </a:rPr>
              <a:t>facility, </a:t>
            </a:r>
            <a:r>
              <a:rPr lang="en-US" dirty="0">
                <a:ea typeface="MS Mincho" panose="02020609040205080304" pitchFamily="49" charset="-128"/>
                <a:cs typeface="Times New Roman" panose="02020603050405020304" pitchFamily="18" charset="0"/>
              </a:rPr>
              <a:t>is it lip service or is customer service a mission critical component of your revenue cycle?</a:t>
            </a:r>
          </a:p>
          <a:p>
            <a:pPr>
              <a:lnSpc>
                <a:spcPct val="100000"/>
              </a:lnSpc>
              <a:spcBef>
                <a:spcPts val="0"/>
              </a:spcBef>
            </a:pPr>
            <a:r>
              <a:rPr lang="en-US" dirty="0" smtClean="0">
                <a:ea typeface="MS Mincho" panose="02020609040205080304" pitchFamily="49" charset="-128"/>
                <a:cs typeface="Times New Roman" panose="02020603050405020304" pitchFamily="18" charset="0"/>
              </a:rPr>
              <a:t>How </a:t>
            </a:r>
            <a:r>
              <a:rPr lang="en-US" dirty="0">
                <a:ea typeface="MS Mincho" panose="02020609040205080304" pitchFamily="49" charset="-128"/>
                <a:cs typeface="Times New Roman" panose="02020603050405020304" pitchFamily="18" charset="0"/>
              </a:rPr>
              <a:t>do we know if we succeed or fail?</a:t>
            </a:r>
          </a:p>
          <a:p>
            <a:pPr>
              <a:lnSpc>
                <a:spcPct val="100000"/>
              </a:lnSpc>
              <a:spcBef>
                <a:spcPts val="0"/>
              </a:spcBef>
            </a:pPr>
            <a:r>
              <a:rPr lang="en-US" dirty="0" smtClean="0">
                <a:ea typeface="MS Mincho" panose="02020609040205080304" pitchFamily="49" charset="-128"/>
                <a:cs typeface="Times New Roman" panose="02020603050405020304" pitchFamily="18" charset="0"/>
              </a:rPr>
              <a:t>Do </a:t>
            </a:r>
            <a:r>
              <a:rPr lang="en-US" dirty="0">
                <a:ea typeface="MS Mincho" panose="02020609040205080304" pitchFamily="49" charset="-128"/>
                <a:cs typeface="Times New Roman" panose="02020603050405020304" pitchFamily="18" charset="0"/>
              </a:rPr>
              <a:t>you overpromise and </a:t>
            </a:r>
            <a:r>
              <a:rPr lang="en-US" dirty="0" smtClean="0">
                <a:ea typeface="MS Mincho" panose="02020609040205080304" pitchFamily="49" charset="-128"/>
                <a:cs typeface="Times New Roman" panose="02020603050405020304" pitchFamily="18" charset="0"/>
              </a:rPr>
              <a:t>under-deliver </a:t>
            </a:r>
            <a:r>
              <a:rPr lang="en-US" dirty="0">
                <a:ea typeface="MS Mincho" panose="02020609040205080304" pitchFamily="49" charset="-128"/>
                <a:cs typeface="Times New Roman" panose="02020603050405020304" pitchFamily="18" charset="0"/>
              </a:rPr>
              <a:t>and disappoint?</a:t>
            </a:r>
          </a:p>
          <a:p>
            <a:pPr>
              <a:lnSpc>
                <a:spcPct val="100000"/>
              </a:lnSpc>
              <a:spcBef>
                <a:spcPts val="0"/>
              </a:spcBef>
            </a:pPr>
            <a:r>
              <a:rPr lang="en-US" dirty="0" smtClean="0">
                <a:ea typeface="MS Mincho" panose="02020609040205080304" pitchFamily="49" charset="-128"/>
                <a:cs typeface="Times New Roman" panose="02020603050405020304" pitchFamily="18" charset="0"/>
              </a:rPr>
              <a:t>If </a:t>
            </a:r>
            <a:r>
              <a:rPr lang="en-US" dirty="0">
                <a:ea typeface="MS Mincho" panose="02020609040205080304" pitchFamily="49" charset="-128"/>
                <a:cs typeface="Times New Roman" panose="02020603050405020304" pitchFamily="18" charset="0"/>
              </a:rPr>
              <a:t>so, </a:t>
            </a:r>
            <a:r>
              <a:rPr lang="en-US" dirty="0" smtClean="0">
                <a:ea typeface="MS Mincho" panose="02020609040205080304" pitchFamily="49" charset="-128"/>
                <a:cs typeface="Times New Roman" panose="02020603050405020304" pitchFamily="18" charset="0"/>
              </a:rPr>
              <a:t>why?</a:t>
            </a:r>
          </a:p>
          <a:p>
            <a:pPr>
              <a:lnSpc>
                <a:spcPct val="100000"/>
              </a:lnSpc>
              <a:spcBef>
                <a:spcPts val="0"/>
              </a:spcBef>
            </a:pPr>
            <a:r>
              <a:rPr lang="en-US" dirty="0" smtClean="0">
                <a:ea typeface="MS Mincho" panose="02020609040205080304" pitchFamily="49" charset="-128"/>
                <a:cs typeface="Times New Roman" panose="02020603050405020304" pitchFamily="18" charset="0"/>
              </a:rPr>
              <a:t>Do </a:t>
            </a:r>
            <a:r>
              <a:rPr lang="en-US" dirty="0">
                <a:ea typeface="MS Mincho" panose="02020609040205080304" pitchFamily="49" charset="-128"/>
                <a:cs typeface="Times New Roman" panose="02020603050405020304" pitchFamily="18" charset="0"/>
              </a:rPr>
              <a:t>we fail because of:</a:t>
            </a:r>
          </a:p>
          <a:p>
            <a:pPr lvl="1">
              <a:lnSpc>
                <a:spcPct val="100000"/>
              </a:lnSpc>
              <a:spcBef>
                <a:spcPts val="0"/>
              </a:spcBef>
            </a:pPr>
            <a:r>
              <a:rPr lang="en-US" dirty="0" smtClean="0">
                <a:ea typeface="MS Mincho" panose="02020609040205080304" pitchFamily="49" charset="-128"/>
                <a:cs typeface="Times New Roman" panose="02020603050405020304" pitchFamily="18" charset="0"/>
              </a:rPr>
              <a:t>Missing policies and procedures </a:t>
            </a:r>
          </a:p>
          <a:p>
            <a:pPr lvl="1">
              <a:lnSpc>
                <a:spcPct val="100000"/>
              </a:lnSpc>
              <a:spcBef>
                <a:spcPts val="0"/>
              </a:spcBef>
            </a:pPr>
            <a:r>
              <a:rPr lang="en-US" dirty="0" smtClean="0">
                <a:ea typeface="MS Mincho" panose="02020609040205080304" pitchFamily="49" charset="-128"/>
                <a:cs typeface="Times New Roman" panose="02020603050405020304" pitchFamily="18" charset="0"/>
              </a:rPr>
              <a:t>Minimal administrative expectation</a:t>
            </a:r>
          </a:p>
          <a:p>
            <a:pPr lvl="1">
              <a:lnSpc>
                <a:spcPct val="100000"/>
              </a:lnSpc>
              <a:spcBef>
                <a:spcPts val="0"/>
              </a:spcBef>
            </a:pPr>
            <a:r>
              <a:rPr lang="en-US" dirty="0" smtClean="0">
                <a:ea typeface="MS Mincho" panose="02020609040205080304" pitchFamily="49" charset="-128"/>
                <a:cs typeface="Times New Roman" panose="02020603050405020304" pitchFamily="18" charset="0"/>
              </a:rPr>
              <a:t>Sub-par internal morale</a:t>
            </a:r>
          </a:p>
          <a:p>
            <a:pPr lvl="1">
              <a:lnSpc>
                <a:spcPct val="100000"/>
              </a:lnSpc>
              <a:spcBef>
                <a:spcPts val="0"/>
              </a:spcBef>
            </a:pPr>
            <a:r>
              <a:rPr lang="en-US" dirty="0" smtClean="0">
                <a:ea typeface="MS Mincho" panose="02020609040205080304" pitchFamily="49" charset="-128"/>
                <a:cs typeface="Times New Roman" panose="02020603050405020304" pitchFamily="18" charset="0"/>
              </a:rPr>
              <a:t>Lack of focus and consistency</a:t>
            </a:r>
          </a:p>
          <a:p>
            <a:pPr>
              <a:lnSpc>
                <a:spcPct val="100000"/>
              </a:lnSpc>
            </a:pPr>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11</a:t>
            </a:fld>
            <a:endParaRPr lang="en-US" dirty="0"/>
          </a:p>
        </p:txBody>
      </p:sp>
      <p:pic>
        <p:nvPicPr>
          <p:cNvPr id="5" name="Picture 4"/>
          <p:cNvPicPr>
            <a:picLocks noChangeAspect="1"/>
          </p:cNvPicPr>
          <p:nvPr/>
        </p:nvPicPr>
        <p:blipFill>
          <a:blip r:embed="rId2" cstate="screen">
            <a:extLst>
              <a:ext uri="{28A0092B-C50C-407E-A947-70E740481C1C}">
                <a14:useLocalDpi xmlns="" xmlns:a14="http://schemas.microsoft.com/office/drawing/2010/main"/>
              </a:ext>
            </a:extLst>
          </a:blip>
          <a:stretch>
            <a:fillRect/>
          </a:stretch>
        </p:blipFill>
        <p:spPr>
          <a:xfrm>
            <a:off x="5275385" y="3273761"/>
            <a:ext cx="3472508" cy="2541984"/>
          </a:xfrm>
          <a:prstGeom prst="rect">
            <a:avLst/>
          </a:prstGeom>
        </p:spPr>
      </p:pic>
      <p:sp>
        <p:nvSpPr>
          <p:cNvPr id="6" name="Rectangle 5"/>
          <p:cNvSpPr/>
          <p:nvPr/>
        </p:nvSpPr>
        <p:spPr>
          <a:xfrm>
            <a:off x="2286000" y="6538913"/>
            <a:ext cx="4572000" cy="307777"/>
          </a:xfrm>
          <a:prstGeom prst="rect">
            <a:avLst/>
          </a:prstGeom>
        </p:spPr>
        <p:txBody>
          <a:bodyPr>
            <a:spAutoFit/>
          </a:bodyPr>
          <a:lstStyle/>
          <a:p>
            <a:pPr algn="ctr"/>
            <a:r>
              <a:rPr lang="en-US" sz="700" dirty="0" smtClean="0">
                <a:solidFill>
                  <a:schemeClr val="bg1">
                    <a:lumMod val="50000"/>
                  </a:schemeClr>
                </a:solidFill>
              </a:rPr>
              <a:t>Image by </a:t>
            </a:r>
            <a:r>
              <a:rPr lang="en-US" sz="700" dirty="0">
                <a:solidFill>
                  <a:schemeClr val="bg1">
                    <a:lumMod val="50000"/>
                  </a:schemeClr>
                </a:solidFill>
              </a:rPr>
              <a:t>Martin </a:t>
            </a:r>
            <a:r>
              <a:rPr lang="en-US" sz="700" dirty="0" err="1">
                <a:solidFill>
                  <a:schemeClr val="bg1">
                    <a:lumMod val="50000"/>
                  </a:schemeClr>
                </a:solidFill>
              </a:rPr>
              <a:t>SoulStealer</a:t>
            </a:r>
            <a:r>
              <a:rPr lang="en-US" sz="700" dirty="0">
                <a:solidFill>
                  <a:schemeClr val="bg1">
                    <a:lumMod val="50000"/>
                  </a:schemeClr>
                </a:solidFill>
              </a:rPr>
              <a:t> from London, England - Family Zombie, CC BY 2.0, https://commons.wikimedia.org/w/index.php?curid=26197105</a:t>
            </a:r>
          </a:p>
        </p:txBody>
      </p:sp>
    </p:spTree>
    <p:extLst>
      <p:ext uri="{BB962C8B-B14F-4D97-AF65-F5344CB8AC3E}">
        <p14:creationId xmlns="" xmlns:p14="http://schemas.microsoft.com/office/powerpoint/2010/main" val="3580462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Customer Service</a:t>
            </a:r>
            <a:endParaRPr lang="en-US" dirty="0"/>
          </a:p>
        </p:txBody>
      </p:sp>
      <p:sp>
        <p:nvSpPr>
          <p:cNvPr id="3" name="Content Placeholder 2"/>
          <p:cNvSpPr>
            <a:spLocks noGrp="1"/>
          </p:cNvSpPr>
          <p:nvPr>
            <p:ph idx="1"/>
          </p:nvPr>
        </p:nvSpPr>
        <p:spPr>
          <a:xfrm>
            <a:off x="628650" y="1604562"/>
            <a:ext cx="7886700" cy="1986363"/>
          </a:xfrm>
        </p:spPr>
        <p:txBody>
          <a:bodyPr/>
          <a:lstStyle/>
          <a:p>
            <a:r>
              <a:rPr lang="en-US" dirty="0"/>
              <a:t>Satisfied and happy customers are the key to your financial viability</a:t>
            </a:r>
          </a:p>
          <a:p>
            <a:r>
              <a:rPr lang="en-US" dirty="0" smtClean="0"/>
              <a:t>Customers </a:t>
            </a:r>
            <a:r>
              <a:rPr lang="en-US" dirty="0"/>
              <a:t>have options</a:t>
            </a:r>
          </a:p>
          <a:p>
            <a:r>
              <a:rPr lang="en-US" dirty="0" smtClean="0"/>
              <a:t>They </a:t>
            </a:r>
            <a:r>
              <a:rPr lang="en-US" dirty="0"/>
              <a:t>are mobile</a:t>
            </a:r>
          </a:p>
          <a:p>
            <a:r>
              <a:rPr lang="en-US" dirty="0" smtClean="0"/>
              <a:t>Are </a:t>
            </a:r>
            <a:r>
              <a:rPr lang="en-US" dirty="0"/>
              <a:t>your customers your greatest marketing source or a source for concern?</a:t>
            </a:r>
          </a:p>
          <a:p>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12</a:t>
            </a:fld>
            <a:endParaRPr lang="en-US" dirty="0"/>
          </a:p>
        </p:txBody>
      </p:sp>
      <p:pic>
        <p:nvPicPr>
          <p:cNvPr id="6" name="Picture 5"/>
          <p:cNvPicPr>
            <a:picLocks noChangeAspect="1"/>
          </p:cNvPicPr>
          <p:nvPr/>
        </p:nvPicPr>
        <p:blipFill>
          <a:blip r:embed="rId2" cstate="screen">
            <a:extLst>
              <a:ext uri="{28A0092B-C50C-407E-A947-70E740481C1C}">
                <a14:useLocalDpi xmlns="" xmlns:a14="http://schemas.microsoft.com/office/drawing/2010/main"/>
              </a:ext>
            </a:extLst>
          </a:blip>
          <a:stretch>
            <a:fillRect/>
          </a:stretch>
        </p:blipFill>
        <p:spPr>
          <a:xfrm>
            <a:off x="2205405" y="3294879"/>
            <a:ext cx="4397619" cy="3061155"/>
          </a:xfrm>
          <a:prstGeom prst="rect">
            <a:avLst/>
          </a:prstGeom>
        </p:spPr>
      </p:pic>
      <p:sp>
        <p:nvSpPr>
          <p:cNvPr id="7" name="Rectangle 6"/>
          <p:cNvSpPr/>
          <p:nvPr/>
        </p:nvSpPr>
        <p:spPr>
          <a:xfrm>
            <a:off x="2118214" y="6528312"/>
            <a:ext cx="4572000" cy="307777"/>
          </a:xfrm>
          <a:prstGeom prst="rect">
            <a:avLst/>
          </a:prstGeom>
        </p:spPr>
        <p:txBody>
          <a:bodyPr>
            <a:spAutoFit/>
          </a:bodyPr>
          <a:lstStyle/>
          <a:p>
            <a:pPr algn="ctr"/>
            <a:r>
              <a:rPr lang="en-US" sz="700" dirty="0">
                <a:solidFill>
                  <a:schemeClr val="bg1">
                    <a:lumMod val="50000"/>
                  </a:schemeClr>
                </a:solidFill>
              </a:rPr>
              <a:t>By Martin </a:t>
            </a:r>
            <a:r>
              <a:rPr lang="en-US" sz="700" dirty="0" err="1">
                <a:solidFill>
                  <a:schemeClr val="bg1">
                    <a:lumMod val="50000"/>
                  </a:schemeClr>
                </a:solidFill>
              </a:rPr>
              <a:t>SoulStealer</a:t>
            </a:r>
            <a:r>
              <a:rPr lang="en-US" sz="700" dirty="0">
                <a:solidFill>
                  <a:schemeClr val="bg1">
                    <a:lumMod val="50000"/>
                  </a:schemeClr>
                </a:solidFill>
              </a:rPr>
              <a:t> from London, England - Game Of Thrones, CC BY 2.0, https://commons.wikimedia.org/w/index.php?curid=26197417</a:t>
            </a:r>
          </a:p>
        </p:txBody>
      </p:sp>
    </p:spTree>
    <p:extLst>
      <p:ext uri="{BB962C8B-B14F-4D97-AF65-F5344CB8AC3E}">
        <p14:creationId xmlns="" xmlns:p14="http://schemas.microsoft.com/office/powerpoint/2010/main" val="492787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Customer Service</a:t>
            </a:r>
            <a:endParaRPr lang="en-US" dirty="0"/>
          </a:p>
        </p:txBody>
      </p:sp>
      <p:sp>
        <p:nvSpPr>
          <p:cNvPr id="3" name="Content Placeholder 2"/>
          <p:cNvSpPr>
            <a:spLocks noGrp="1"/>
          </p:cNvSpPr>
          <p:nvPr>
            <p:ph idx="1"/>
          </p:nvPr>
        </p:nvSpPr>
        <p:spPr/>
        <p:txBody>
          <a:bodyPr/>
          <a:lstStyle/>
          <a:p>
            <a:pPr marL="0" indent="0">
              <a:lnSpc>
                <a:spcPct val="100000"/>
              </a:lnSpc>
              <a:spcBef>
                <a:spcPts val="0"/>
              </a:spcBef>
              <a:buNone/>
            </a:pPr>
            <a:r>
              <a:rPr lang="en-US" sz="2400" b="1" dirty="0">
                <a:ea typeface="MS Mincho" panose="02020609040205080304" pitchFamily="49" charset="-128"/>
                <a:cs typeface="Times New Roman" panose="02020603050405020304" pitchFamily="18" charset="0"/>
              </a:rPr>
              <a:t>Focus on the </a:t>
            </a:r>
            <a:r>
              <a:rPr lang="en-US" sz="2400" b="1" dirty="0" smtClean="0">
                <a:ea typeface="MS Mincho" panose="02020609040205080304" pitchFamily="49" charset="-128"/>
                <a:cs typeface="Times New Roman" panose="02020603050405020304" pitchFamily="18" charset="0"/>
              </a:rPr>
              <a:t>customer </a:t>
            </a:r>
            <a:r>
              <a:rPr lang="en-US" sz="2400" b="1" dirty="0">
                <a:ea typeface="MS Mincho" panose="02020609040205080304" pitchFamily="49" charset="-128"/>
                <a:cs typeface="Times New Roman" panose="02020603050405020304" pitchFamily="18" charset="0"/>
              </a:rPr>
              <a:t>– </a:t>
            </a:r>
            <a:r>
              <a:rPr lang="en-US" sz="2400" b="1" dirty="0" smtClean="0">
                <a:ea typeface="MS Mincho" panose="02020609040205080304" pitchFamily="49" charset="-128"/>
                <a:cs typeface="Times New Roman" panose="02020603050405020304" pitchFamily="18" charset="0"/>
              </a:rPr>
              <a:t>where to start</a:t>
            </a:r>
          </a:p>
          <a:p>
            <a:pPr>
              <a:lnSpc>
                <a:spcPct val="100000"/>
              </a:lnSpc>
              <a:spcBef>
                <a:spcPts val="0"/>
              </a:spcBef>
              <a:tabLst>
                <a:tab pos="457200" algn="l"/>
              </a:tabLst>
            </a:pPr>
            <a:r>
              <a:rPr lang="en-US" dirty="0" smtClean="0">
                <a:ea typeface="MS Mincho" panose="02020609040205080304" pitchFamily="49" charset="-128"/>
                <a:cs typeface="Times New Roman" panose="02020603050405020304" pitchFamily="18" charset="0"/>
              </a:rPr>
              <a:t>Define </a:t>
            </a:r>
            <a:r>
              <a:rPr lang="en-US" dirty="0">
                <a:ea typeface="MS Mincho" panose="02020609040205080304" pitchFamily="49" charset="-128"/>
                <a:cs typeface="Times New Roman" panose="02020603050405020304" pitchFamily="18" charset="0"/>
              </a:rPr>
              <a:t>what customer service will mean in your facility</a:t>
            </a:r>
          </a:p>
          <a:p>
            <a:pPr>
              <a:lnSpc>
                <a:spcPct val="100000"/>
              </a:lnSpc>
              <a:spcBef>
                <a:spcPts val="0"/>
              </a:spcBef>
              <a:tabLst>
                <a:tab pos="457200" algn="l"/>
              </a:tabLst>
            </a:pPr>
            <a:r>
              <a:rPr lang="en-US" dirty="0">
                <a:ea typeface="MS Mincho" panose="02020609040205080304" pitchFamily="49" charset="-128"/>
                <a:cs typeface="Times New Roman" panose="02020603050405020304" pitchFamily="18" charset="0"/>
              </a:rPr>
              <a:t>Define who are the customers</a:t>
            </a:r>
          </a:p>
          <a:p>
            <a:pPr lvl="1">
              <a:lnSpc>
                <a:spcPct val="100000"/>
              </a:lnSpc>
              <a:spcBef>
                <a:spcPts val="0"/>
              </a:spcBef>
              <a:tabLst>
                <a:tab pos="228600" algn="l"/>
              </a:tabLst>
            </a:pPr>
            <a:r>
              <a:rPr lang="en-US" dirty="0">
                <a:ea typeface="MS Mincho" panose="02020609040205080304" pitchFamily="49" charset="-128"/>
                <a:cs typeface="Times New Roman" panose="02020603050405020304" pitchFamily="18" charset="0"/>
              </a:rPr>
              <a:t>Internal</a:t>
            </a:r>
          </a:p>
          <a:p>
            <a:pPr lvl="1">
              <a:lnSpc>
                <a:spcPct val="100000"/>
              </a:lnSpc>
              <a:spcBef>
                <a:spcPts val="0"/>
              </a:spcBef>
              <a:tabLst>
                <a:tab pos="228600" algn="l"/>
              </a:tabLst>
            </a:pPr>
            <a:r>
              <a:rPr lang="en-US" dirty="0">
                <a:ea typeface="MS Mincho" panose="02020609040205080304" pitchFamily="49" charset="-128"/>
                <a:cs typeface="Times New Roman" panose="02020603050405020304" pitchFamily="18" charset="0"/>
              </a:rPr>
              <a:t>External</a:t>
            </a:r>
          </a:p>
          <a:p>
            <a:pPr>
              <a:lnSpc>
                <a:spcPct val="100000"/>
              </a:lnSpc>
              <a:spcBef>
                <a:spcPts val="0"/>
              </a:spcBef>
              <a:tabLst>
                <a:tab pos="457200" algn="l"/>
              </a:tabLst>
            </a:pPr>
            <a:r>
              <a:rPr lang="en-US" dirty="0">
                <a:ea typeface="MS Mincho" panose="02020609040205080304" pitchFamily="49" charset="-128"/>
                <a:cs typeface="Times New Roman" panose="02020603050405020304" pitchFamily="18" charset="0"/>
              </a:rPr>
              <a:t>Create a methodology to measure customer service</a:t>
            </a:r>
          </a:p>
          <a:p>
            <a:pPr>
              <a:lnSpc>
                <a:spcPct val="100000"/>
              </a:lnSpc>
              <a:spcBef>
                <a:spcPts val="0"/>
              </a:spcBef>
              <a:tabLst>
                <a:tab pos="457200" algn="l"/>
              </a:tabLst>
            </a:pPr>
            <a:r>
              <a:rPr lang="en-US" dirty="0">
                <a:ea typeface="MS Mincho" panose="02020609040205080304" pitchFamily="49" charset="-128"/>
                <a:cs typeface="Times New Roman" panose="02020603050405020304" pitchFamily="18" charset="0"/>
              </a:rPr>
              <a:t>Create specific policies and procedures that govern the interactions with customers</a:t>
            </a:r>
          </a:p>
          <a:p>
            <a:pPr lvl="1">
              <a:lnSpc>
                <a:spcPct val="100000"/>
              </a:lnSpc>
              <a:spcBef>
                <a:spcPts val="0"/>
              </a:spcBef>
              <a:tabLst>
                <a:tab pos="228600" algn="l"/>
              </a:tabLst>
            </a:pPr>
            <a:r>
              <a:rPr lang="en-US" dirty="0" smtClean="0">
                <a:ea typeface="MS Mincho" panose="02020609040205080304" pitchFamily="49" charset="-128"/>
                <a:cs typeface="Times New Roman" panose="02020603050405020304" pitchFamily="18" charset="0"/>
              </a:rPr>
              <a:t>Self-pay </a:t>
            </a:r>
            <a:r>
              <a:rPr lang="en-US" dirty="0">
                <a:ea typeface="MS Mincho" panose="02020609040205080304" pitchFamily="49" charset="-128"/>
                <a:cs typeface="Times New Roman" panose="02020603050405020304" pitchFamily="18" charset="0"/>
              </a:rPr>
              <a:t>polices</a:t>
            </a:r>
          </a:p>
          <a:p>
            <a:pPr lvl="1">
              <a:lnSpc>
                <a:spcPct val="100000"/>
              </a:lnSpc>
              <a:spcBef>
                <a:spcPts val="0"/>
              </a:spcBef>
              <a:tabLst>
                <a:tab pos="228600" algn="l"/>
              </a:tabLst>
            </a:pPr>
            <a:r>
              <a:rPr lang="en-US" dirty="0">
                <a:ea typeface="MS Mincho" panose="02020609040205080304" pitchFamily="49" charset="-128"/>
                <a:cs typeface="Times New Roman" panose="02020603050405020304" pitchFamily="18" charset="0"/>
              </a:rPr>
              <a:t>Advance </a:t>
            </a:r>
            <a:r>
              <a:rPr lang="en-US" dirty="0" smtClean="0">
                <a:ea typeface="MS Mincho" panose="02020609040205080304" pitchFamily="49" charset="-128"/>
                <a:cs typeface="Times New Roman" panose="02020603050405020304" pitchFamily="18" charset="0"/>
              </a:rPr>
              <a:t>payment/quoting </a:t>
            </a:r>
            <a:r>
              <a:rPr lang="en-US" dirty="0">
                <a:ea typeface="MS Mincho" panose="02020609040205080304" pitchFamily="49" charset="-128"/>
                <a:cs typeface="Times New Roman" panose="02020603050405020304" pitchFamily="18" charset="0"/>
              </a:rPr>
              <a:t>policies</a:t>
            </a:r>
          </a:p>
          <a:p>
            <a:pPr lvl="1">
              <a:lnSpc>
                <a:spcPct val="100000"/>
              </a:lnSpc>
              <a:spcBef>
                <a:spcPts val="0"/>
              </a:spcBef>
              <a:tabLst>
                <a:tab pos="228600" algn="l"/>
              </a:tabLst>
            </a:pPr>
            <a:r>
              <a:rPr lang="en-US" dirty="0">
                <a:ea typeface="MS Mincho" panose="02020609040205080304" pitchFamily="49" charset="-128"/>
                <a:cs typeface="Times New Roman" panose="02020603050405020304" pitchFamily="18" charset="0"/>
              </a:rPr>
              <a:t>Answering incoming calls in a consistent manner facility-wide</a:t>
            </a:r>
          </a:p>
          <a:p>
            <a:pPr>
              <a:lnSpc>
                <a:spcPct val="100000"/>
              </a:lnSpc>
            </a:pPr>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13</a:t>
            </a:fld>
            <a:endParaRPr lang="en-US" dirty="0"/>
          </a:p>
        </p:txBody>
      </p:sp>
    </p:spTree>
    <p:extLst>
      <p:ext uri="{BB962C8B-B14F-4D97-AF65-F5344CB8AC3E}">
        <p14:creationId xmlns="" xmlns:p14="http://schemas.microsoft.com/office/powerpoint/2010/main" val="1049094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Customer Service</a:t>
            </a:r>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14</a:t>
            </a:fld>
            <a:endParaRPr lang="en-US" dirty="0"/>
          </a:p>
        </p:txBody>
      </p:sp>
      <p:sp>
        <p:nvSpPr>
          <p:cNvPr id="8" name="Content Placeholder 7"/>
          <p:cNvSpPr>
            <a:spLocks noGrp="1"/>
          </p:cNvSpPr>
          <p:nvPr>
            <p:ph idx="1"/>
          </p:nvPr>
        </p:nvSpPr>
        <p:spPr/>
        <p:txBody>
          <a:bodyPr>
            <a:normAutofit fontScale="85000" lnSpcReduction="20000"/>
          </a:bodyPr>
          <a:lstStyle/>
          <a:p>
            <a:pPr lvl="0" rtl="0"/>
            <a:r>
              <a:rPr lang="en-US" dirty="0" smtClean="0"/>
              <a:t>Customer service applies to both </a:t>
            </a:r>
            <a:r>
              <a:rPr lang="en-US" b="1" dirty="0" smtClean="0"/>
              <a:t>internal </a:t>
            </a:r>
            <a:r>
              <a:rPr lang="en-US" dirty="0" smtClean="0"/>
              <a:t>and </a:t>
            </a:r>
            <a:r>
              <a:rPr lang="en-US" b="1" dirty="0" smtClean="0"/>
              <a:t>external</a:t>
            </a:r>
            <a:r>
              <a:rPr lang="en-US" dirty="0" smtClean="0"/>
              <a:t> customers</a:t>
            </a:r>
            <a:endParaRPr lang="en-US" dirty="0"/>
          </a:p>
          <a:p>
            <a:pPr lvl="0" rtl="0"/>
            <a:r>
              <a:rPr lang="en-US" dirty="0" smtClean="0"/>
              <a:t>Identify your customer service concerns:</a:t>
            </a:r>
            <a:endParaRPr lang="en-US" dirty="0"/>
          </a:p>
          <a:p>
            <a:pPr lvl="0" rtl="0"/>
            <a:r>
              <a:rPr lang="en-US" dirty="0" smtClean="0"/>
              <a:t>Internal</a:t>
            </a:r>
            <a:endParaRPr lang="en-US" dirty="0"/>
          </a:p>
          <a:p>
            <a:pPr lvl="1" rtl="0"/>
            <a:r>
              <a:rPr lang="en-US" dirty="0" smtClean="0"/>
              <a:t>Internal clinicians</a:t>
            </a:r>
            <a:endParaRPr lang="en-US" dirty="0"/>
          </a:p>
          <a:p>
            <a:pPr lvl="1" rtl="0"/>
            <a:r>
              <a:rPr lang="en-US" dirty="0" smtClean="0"/>
              <a:t>Department heads</a:t>
            </a:r>
            <a:endParaRPr lang="en-US" dirty="0"/>
          </a:p>
          <a:p>
            <a:pPr lvl="1" rtl="0"/>
            <a:r>
              <a:rPr lang="en-US" dirty="0" smtClean="0"/>
              <a:t>Business office staff</a:t>
            </a:r>
            <a:endParaRPr lang="en-US" dirty="0"/>
          </a:p>
          <a:p>
            <a:pPr lvl="1" rtl="0"/>
            <a:r>
              <a:rPr lang="en-US" dirty="0" smtClean="0"/>
              <a:t>Registration</a:t>
            </a:r>
            <a:endParaRPr lang="en-US" dirty="0"/>
          </a:p>
          <a:p>
            <a:pPr lvl="1" rtl="0"/>
            <a:r>
              <a:rPr lang="en-US" dirty="0" smtClean="0"/>
              <a:t>Scheduling</a:t>
            </a:r>
            <a:endParaRPr lang="en-US" dirty="0"/>
          </a:p>
          <a:p>
            <a:pPr lvl="1" rtl="0"/>
            <a:r>
              <a:rPr lang="en-US" dirty="0" smtClean="0"/>
              <a:t>Outsourced AR companies</a:t>
            </a:r>
            <a:endParaRPr lang="en-US" dirty="0"/>
          </a:p>
          <a:p>
            <a:pPr lvl="0" rtl="0"/>
            <a:r>
              <a:rPr lang="en-US" dirty="0" smtClean="0"/>
              <a:t>External</a:t>
            </a:r>
            <a:endParaRPr lang="en-US" dirty="0"/>
          </a:p>
          <a:p>
            <a:pPr lvl="1" rtl="0"/>
            <a:r>
              <a:rPr lang="en-US" dirty="0" smtClean="0"/>
              <a:t>Patients</a:t>
            </a:r>
            <a:endParaRPr lang="en-US" dirty="0"/>
          </a:p>
          <a:p>
            <a:pPr lvl="1" rtl="0"/>
            <a:r>
              <a:rPr lang="en-US" dirty="0" smtClean="0"/>
              <a:t>Families</a:t>
            </a:r>
            <a:endParaRPr lang="en-US" dirty="0"/>
          </a:p>
          <a:p>
            <a:pPr lvl="1" rtl="0"/>
            <a:r>
              <a:rPr lang="en-US" dirty="0" smtClean="0"/>
              <a:t>Visitors</a:t>
            </a:r>
            <a:endParaRPr lang="en-US" dirty="0"/>
          </a:p>
          <a:p>
            <a:pPr lvl="1" rtl="0"/>
            <a:r>
              <a:rPr lang="en-US" dirty="0" smtClean="0"/>
              <a:t>External clinicians</a:t>
            </a:r>
            <a:endParaRPr lang="en-US" dirty="0"/>
          </a:p>
          <a:p>
            <a:pPr lvl="1" rtl="0"/>
            <a:r>
              <a:rPr lang="en-US" dirty="0" smtClean="0"/>
              <a:t>Payor representatives</a:t>
            </a:r>
            <a:endParaRPr lang="en-US" dirty="0"/>
          </a:p>
          <a:p>
            <a:pPr lvl="1" rtl="0"/>
            <a:r>
              <a:rPr lang="en-US" dirty="0" smtClean="0"/>
              <a:t>Vendors</a:t>
            </a:r>
            <a:endParaRPr lang="en-US" dirty="0"/>
          </a:p>
        </p:txBody>
      </p:sp>
      <p:pic>
        <p:nvPicPr>
          <p:cNvPr id="3" name="Picture 2"/>
          <p:cNvPicPr>
            <a:picLocks noChangeAspect="1"/>
          </p:cNvPicPr>
          <p:nvPr/>
        </p:nvPicPr>
        <p:blipFill>
          <a:blip r:embed="rId2" cstate="screen">
            <a:extLst>
              <a:ext uri="{28A0092B-C50C-407E-A947-70E740481C1C}">
                <a14:useLocalDpi xmlns="" xmlns:a14="http://schemas.microsoft.com/office/drawing/2010/main"/>
              </a:ext>
            </a:extLst>
          </a:blip>
          <a:stretch>
            <a:fillRect/>
          </a:stretch>
        </p:blipFill>
        <p:spPr>
          <a:xfrm>
            <a:off x="3997120" y="2298300"/>
            <a:ext cx="4921659" cy="3657600"/>
          </a:xfrm>
          <a:prstGeom prst="rect">
            <a:avLst/>
          </a:prstGeom>
        </p:spPr>
      </p:pic>
      <p:sp>
        <p:nvSpPr>
          <p:cNvPr id="5" name="Rectangle 4"/>
          <p:cNvSpPr/>
          <p:nvPr/>
        </p:nvSpPr>
        <p:spPr>
          <a:xfrm>
            <a:off x="2286000" y="6538913"/>
            <a:ext cx="4572000" cy="307777"/>
          </a:xfrm>
          <a:prstGeom prst="rect">
            <a:avLst/>
          </a:prstGeom>
        </p:spPr>
        <p:txBody>
          <a:bodyPr>
            <a:spAutoFit/>
          </a:bodyPr>
          <a:lstStyle/>
          <a:p>
            <a:pPr algn="ctr"/>
            <a:r>
              <a:rPr lang="en-US" sz="700" dirty="0">
                <a:solidFill>
                  <a:schemeClr val="bg1">
                    <a:lumMod val="50000"/>
                  </a:schemeClr>
                </a:solidFill>
              </a:rPr>
              <a:t>By Martin </a:t>
            </a:r>
            <a:r>
              <a:rPr lang="en-US" sz="700" dirty="0" err="1">
                <a:solidFill>
                  <a:schemeClr val="bg1">
                    <a:lumMod val="50000"/>
                  </a:schemeClr>
                </a:solidFill>
              </a:rPr>
              <a:t>SoulStealer</a:t>
            </a:r>
            <a:r>
              <a:rPr lang="en-US" sz="700" dirty="0">
                <a:solidFill>
                  <a:schemeClr val="bg1">
                    <a:lumMod val="50000"/>
                  </a:schemeClr>
                </a:solidFill>
              </a:rPr>
              <a:t> from London, England - Nurse &amp; Grab, CC BY 2.0, https://commons.wikimedia.org/w/index.php?curid=26197220</a:t>
            </a:r>
          </a:p>
        </p:txBody>
      </p:sp>
    </p:spTree>
    <p:extLst>
      <p:ext uri="{BB962C8B-B14F-4D97-AF65-F5344CB8AC3E}">
        <p14:creationId xmlns="" xmlns:p14="http://schemas.microsoft.com/office/powerpoint/2010/main" val="1021495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Customer Service</a:t>
            </a:r>
            <a:endParaRPr lang="en-US" dirty="0"/>
          </a:p>
        </p:txBody>
      </p:sp>
      <p:sp>
        <p:nvSpPr>
          <p:cNvPr id="3" name="Content Placeholder 2"/>
          <p:cNvSpPr>
            <a:spLocks noGrp="1"/>
          </p:cNvSpPr>
          <p:nvPr>
            <p:ph idx="1"/>
          </p:nvPr>
        </p:nvSpPr>
        <p:spPr/>
        <p:txBody>
          <a:bodyPr>
            <a:normAutofit/>
          </a:bodyPr>
          <a:lstStyle/>
          <a:p>
            <a:pPr>
              <a:lnSpc>
                <a:spcPct val="100000"/>
              </a:lnSpc>
            </a:pPr>
            <a:r>
              <a:rPr lang="en-US" dirty="0"/>
              <a:t>To establish customer service you must:</a:t>
            </a:r>
          </a:p>
          <a:p>
            <a:pPr lvl="1">
              <a:lnSpc>
                <a:spcPct val="100000"/>
              </a:lnSpc>
            </a:pPr>
            <a:r>
              <a:rPr lang="en-US" dirty="0" smtClean="0"/>
              <a:t>Take </a:t>
            </a:r>
            <a:r>
              <a:rPr lang="en-US" dirty="0"/>
              <a:t>care of your people</a:t>
            </a:r>
          </a:p>
          <a:p>
            <a:pPr lvl="2">
              <a:lnSpc>
                <a:spcPct val="100000"/>
              </a:lnSpc>
            </a:pPr>
            <a:r>
              <a:rPr lang="en-US" dirty="0" smtClean="0"/>
              <a:t>Only </a:t>
            </a:r>
            <a:r>
              <a:rPr lang="en-US" dirty="0"/>
              <a:t>through the appropriate attention to your people will you deliver exemplary external customer service</a:t>
            </a:r>
          </a:p>
          <a:p>
            <a:pPr lvl="1">
              <a:lnSpc>
                <a:spcPct val="100000"/>
              </a:lnSpc>
            </a:pPr>
            <a:r>
              <a:rPr lang="en-US" dirty="0" smtClean="0"/>
              <a:t>Set </a:t>
            </a:r>
            <a:r>
              <a:rPr lang="en-US" dirty="0"/>
              <a:t>high, unwavering expectations</a:t>
            </a:r>
          </a:p>
          <a:p>
            <a:pPr lvl="2">
              <a:lnSpc>
                <a:spcPct val="100000"/>
              </a:lnSpc>
            </a:pPr>
            <a:r>
              <a:rPr lang="en-US" dirty="0" smtClean="0"/>
              <a:t>Administration </a:t>
            </a:r>
            <a:r>
              <a:rPr lang="en-US" dirty="0"/>
              <a:t>must set high expectations for the delivery of consistent customer service</a:t>
            </a:r>
          </a:p>
          <a:p>
            <a:pPr lvl="1">
              <a:lnSpc>
                <a:spcPct val="100000"/>
              </a:lnSpc>
            </a:pPr>
            <a:r>
              <a:rPr lang="en-US" dirty="0" smtClean="0"/>
              <a:t>There </a:t>
            </a:r>
            <a:r>
              <a:rPr lang="en-US" dirty="0"/>
              <a:t>must be consequences, training and education when we fail</a:t>
            </a:r>
          </a:p>
          <a:p>
            <a:pPr lvl="1">
              <a:lnSpc>
                <a:spcPct val="100000"/>
              </a:lnSpc>
            </a:pPr>
            <a:r>
              <a:rPr lang="en-US" dirty="0" smtClean="0"/>
              <a:t>There </a:t>
            </a:r>
            <a:r>
              <a:rPr lang="en-US" dirty="0"/>
              <a:t>must be an attention to Quality</a:t>
            </a:r>
          </a:p>
          <a:p>
            <a:pPr>
              <a:lnSpc>
                <a:spcPct val="100000"/>
              </a:lnSpc>
            </a:pPr>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15</a:t>
            </a:fld>
            <a:endParaRPr lang="en-US" dirty="0"/>
          </a:p>
        </p:txBody>
      </p:sp>
    </p:spTree>
    <p:extLst>
      <p:ext uri="{BB962C8B-B14F-4D97-AF65-F5344CB8AC3E}">
        <p14:creationId xmlns="" xmlns:p14="http://schemas.microsoft.com/office/powerpoint/2010/main" val="1016075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a:t>
            </a:r>
            <a:endParaRPr lang="en-US" dirty="0"/>
          </a:p>
        </p:txBody>
      </p:sp>
      <p:graphicFrame>
        <p:nvGraphicFramePr>
          <p:cNvPr id="5" name="Content Placeholder 4"/>
          <p:cNvGraphicFramePr>
            <a:graphicFrameLocks noGrp="1"/>
          </p:cNvGraphicFramePr>
          <p:nvPr>
            <p:ph idx="1"/>
            <p:extLst>
              <p:ext uri="{D42A27DB-BD31-4B8C-83A1-F6EECF244321}">
                <p14:modId xmlns="" xmlns:p14="http://schemas.microsoft.com/office/powerpoint/2010/main" val="3435358797"/>
              </p:ext>
            </p:extLst>
          </p:nvPr>
        </p:nvGraphicFramePr>
        <p:xfrm>
          <a:off x="628650" y="1604562"/>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B96D0C6C-FE9E-4961-BED5-3E405B87D3F0}" type="slidenum">
              <a:rPr lang="en-US" smtClean="0"/>
              <a:pPr/>
              <a:t>16</a:t>
            </a:fld>
            <a:endParaRPr lang="en-US" dirty="0"/>
          </a:p>
        </p:txBody>
      </p:sp>
    </p:spTree>
    <p:extLst>
      <p:ext uri="{BB962C8B-B14F-4D97-AF65-F5344CB8AC3E}">
        <p14:creationId xmlns="" xmlns:p14="http://schemas.microsoft.com/office/powerpoint/2010/main" val="3425139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a:t>
            </a:r>
            <a:endParaRPr lang="en-US" dirty="0"/>
          </a:p>
        </p:txBody>
      </p:sp>
      <p:sp>
        <p:nvSpPr>
          <p:cNvPr id="3" name="Content Placeholder 2"/>
          <p:cNvSpPr>
            <a:spLocks noGrp="1"/>
          </p:cNvSpPr>
          <p:nvPr>
            <p:ph idx="1"/>
          </p:nvPr>
        </p:nvSpPr>
        <p:spPr/>
        <p:txBody>
          <a:bodyPr/>
          <a:lstStyle/>
          <a:p>
            <a:pPr marL="342900" lvl="0" indent="-342900">
              <a:lnSpc>
                <a:spcPct val="100000"/>
              </a:lnSpc>
              <a:spcBef>
                <a:spcPts val="0"/>
              </a:spcBef>
              <a:tabLst>
                <a:tab pos="457200" algn="l"/>
              </a:tabLst>
            </a:pPr>
            <a:r>
              <a:rPr lang="en-US" dirty="0">
                <a:ea typeface="MS Mincho" panose="02020609040205080304" pitchFamily="49" charset="-128"/>
                <a:cs typeface="Times New Roman" panose="02020603050405020304" pitchFamily="18" charset="0"/>
              </a:rPr>
              <a:t>Every facility must design a process that demands:</a:t>
            </a:r>
          </a:p>
          <a:p>
            <a:pPr marL="742950" lvl="1" indent="-285750">
              <a:lnSpc>
                <a:spcPct val="100000"/>
              </a:lnSpc>
              <a:spcBef>
                <a:spcPts val="0"/>
              </a:spcBef>
              <a:tabLst>
                <a:tab pos="914400" algn="l"/>
              </a:tabLst>
            </a:pPr>
            <a:r>
              <a:rPr lang="en-US" dirty="0">
                <a:ea typeface="MS Mincho" panose="02020609040205080304" pitchFamily="49" charset="-128"/>
                <a:cs typeface="Times New Roman" panose="02020603050405020304" pitchFamily="18" charset="0"/>
              </a:rPr>
              <a:t>A relentless pursuit of perfection</a:t>
            </a:r>
          </a:p>
          <a:p>
            <a:pPr marL="742950" lvl="1" indent="-285750">
              <a:lnSpc>
                <a:spcPct val="100000"/>
              </a:lnSpc>
              <a:spcBef>
                <a:spcPts val="0"/>
              </a:spcBef>
              <a:tabLst>
                <a:tab pos="914400" algn="l"/>
              </a:tabLst>
            </a:pPr>
            <a:r>
              <a:rPr lang="en-US" dirty="0">
                <a:ea typeface="MS Mincho" panose="02020609040205080304" pitchFamily="49" charset="-128"/>
                <a:cs typeface="Times New Roman" panose="02020603050405020304" pitchFamily="18" charset="0"/>
              </a:rPr>
              <a:t>High standards</a:t>
            </a:r>
          </a:p>
          <a:p>
            <a:pPr marL="742950" lvl="1" indent="-285750">
              <a:lnSpc>
                <a:spcPct val="100000"/>
              </a:lnSpc>
              <a:spcBef>
                <a:spcPts val="0"/>
              </a:spcBef>
              <a:tabLst>
                <a:tab pos="914400" algn="l"/>
              </a:tabLst>
            </a:pPr>
            <a:r>
              <a:rPr lang="en-US" dirty="0">
                <a:ea typeface="MS Mincho" panose="02020609040205080304" pitchFamily="49" charset="-128"/>
                <a:cs typeface="Times New Roman" panose="02020603050405020304" pitchFamily="18" charset="0"/>
              </a:rPr>
              <a:t>Customer focus</a:t>
            </a:r>
          </a:p>
          <a:p>
            <a:pPr marL="742950" lvl="1" indent="-285750">
              <a:lnSpc>
                <a:spcPct val="100000"/>
              </a:lnSpc>
              <a:spcBef>
                <a:spcPts val="0"/>
              </a:spcBef>
              <a:tabLst>
                <a:tab pos="914400" algn="l"/>
              </a:tabLst>
            </a:pPr>
            <a:r>
              <a:rPr lang="en-US" dirty="0" smtClean="0">
                <a:ea typeface="MS Mincho" panose="02020609040205080304" pitchFamily="49" charset="-128"/>
                <a:cs typeface="Times New Roman" panose="02020603050405020304" pitchFamily="18" charset="0"/>
              </a:rPr>
              <a:t>Unrelenting/unapologetic </a:t>
            </a:r>
            <a:r>
              <a:rPr lang="en-US" dirty="0">
                <a:ea typeface="MS Mincho" panose="02020609040205080304" pitchFamily="49" charset="-128"/>
                <a:cs typeface="Times New Roman" panose="02020603050405020304" pitchFamily="18" charset="0"/>
              </a:rPr>
              <a:t>attention to detail</a:t>
            </a:r>
          </a:p>
          <a:p>
            <a:pPr marL="742950" lvl="1" indent="-285750">
              <a:lnSpc>
                <a:spcPct val="100000"/>
              </a:lnSpc>
              <a:spcBef>
                <a:spcPts val="0"/>
              </a:spcBef>
              <a:tabLst>
                <a:tab pos="914400" algn="l"/>
              </a:tabLst>
            </a:pPr>
            <a:r>
              <a:rPr lang="en-US" dirty="0">
                <a:ea typeface="MS Mincho" panose="02020609040205080304" pitchFamily="49" charset="-128"/>
                <a:cs typeface="Times New Roman" panose="02020603050405020304" pitchFamily="18" charset="0"/>
              </a:rPr>
              <a:t>Consistency</a:t>
            </a:r>
          </a:p>
          <a:p>
            <a:pPr marL="742950" lvl="1" indent="-285750">
              <a:lnSpc>
                <a:spcPct val="100000"/>
              </a:lnSpc>
              <a:spcBef>
                <a:spcPts val="0"/>
              </a:spcBef>
              <a:tabLst>
                <a:tab pos="914400" algn="l"/>
              </a:tabLst>
            </a:pPr>
            <a:r>
              <a:rPr lang="en-US" dirty="0">
                <a:ea typeface="MS Mincho" panose="02020609040205080304" pitchFamily="49" charset="-128"/>
                <a:cs typeface="Times New Roman" panose="02020603050405020304" pitchFamily="18" charset="0"/>
              </a:rPr>
              <a:t>Focus on </a:t>
            </a:r>
            <a:r>
              <a:rPr lang="en-US" dirty="0" smtClean="0">
                <a:ea typeface="MS Mincho" panose="02020609040205080304" pitchFamily="49" charset="-128"/>
                <a:cs typeface="Times New Roman" panose="02020603050405020304" pitchFamily="18" charset="0"/>
              </a:rPr>
              <a:t>outcomes/results</a:t>
            </a:r>
            <a:endParaRPr lang="en-US" dirty="0">
              <a:ea typeface="MS Mincho" panose="02020609040205080304" pitchFamily="49" charset="-128"/>
              <a:cs typeface="Times New Roman" panose="02020603050405020304" pitchFamily="18" charset="0"/>
            </a:endParaRPr>
          </a:p>
          <a:p>
            <a:pPr marL="742950" lvl="1" indent="-285750">
              <a:lnSpc>
                <a:spcPct val="100000"/>
              </a:lnSpc>
              <a:spcBef>
                <a:spcPts val="0"/>
              </a:spcBef>
              <a:tabLst>
                <a:tab pos="914400" algn="l"/>
              </a:tabLst>
            </a:pPr>
            <a:r>
              <a:rPr lang="en-US" dirty="0">
                <a:ea typeface="MS Mincho" panose="02020609040205080304" pitchFamily="49" charset="-128"/>
                <a:cs typeface="Times New Roman" panose="02020603050405020304" pitchFamily="18" charset="0"/>
              </a:rPr>
              <a:t>Doing things right the first time, every time</a:t>
            </a:r>
          </a:p>
          <a:p>
            <a:pPr>
              <a:lnSpc>
                <a:spcPct val="100000"/>
              </a:lnSpc>
            </a:pPr>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17</a:t>
            </a:fld>
            <a:endParaRPr lang="en-US" dirty="0"/>
          </a:p>
        </p:txBody>
      </p:sp>
    </p:spTree>
    <p:extLst>
      <p:ext uri="{BB962C8B-B14F-4D97-AF65-F5344CB8AC3E}">
        <p14:creationId xmlns="" xmlns:p14="http://schemas.microsoft.com/office/powerpoint/2010/main" val="3797862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a:t>
            </a:r>
            <a:endParaRPr lang="en-US" dirty="0"/>
          </a:p>
        </p:txBody>
      </p:sp>
      <p:sp>
        <p:nvSpPr>
          <p:cNvPr id="3" name="Content Placeholder 2"/>
          <p:cNvSpPr>
            <a:spLocks noGrp="1"/>
          </p:cNvSpPr>
          <p:nvPr>
            <p:ph idx="1"/>
          </p:nvPr>
        </p:nvSpPr>
        <p:spPr/>
        <p:txBody>
          <a:bodyPr/>
          <a:lstStyle/>
          <a:p>
            <a:pPr>
              <a:lnSpc>
                <a:spcPct val="100000"/>
              </a:lnSpc>
            </a:pPr>
            <a:r>
              <a:rPr lang="en-US" dirty="0"/>
              <a:t>What comes to mind when you think of the highest quality?</a:t>
            </a:r>
          </a:p>
        </p:txBody>
      </p:sp>
      <p:sp>
        <p:nvSpPr>
          <p:cNvPr id="4" name="Slide Number Placeholder 3"/>
          <p:cNvSpPr>
            <a:spLocks noGrp="1"/>
          </p:cNvSpPr>
          <p:nvPr>
            <p:ph type="sldNum" sz="quarter" idx="12"/>
          </p:nvPr>
        </p:nvSpPr>
        <p:spPr/>
        <p:txBody>
          <a:bodyPr/>
          <a:lstStyle/>
          <a:p>
            <a:fld id="{B96D0C6C-FE9E-4961-BED5-3E405B87D3F0}" type="slidenum">
              <a:rPr lang="en-US" smtClean="0"/>
              <a:pPr/>
              <a:t>18</a:t>
            </a:fld>
            <a:endParaRPr lang="en-US" dirty="0"/>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2550695"/>
            <a:ext cx="4307305" cy="4307305"/>
          </a:xfrm>
          <a:prstGeom prst="rect">
            <a:avLst/>
          </a:prstGeom>
        </p:spPr>
      </p:pic>
    </p:spTree>
    <p:extLst>
      <p:ext uri="{BB962C8B-B14F-4D97-AF65-F5344CB8AC3E}">
        <p14:creationId xmlns="" xmlns:p14="http://schemas.microsoft.com/office/powerpoint/2010/main" val="635077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96D0C6C-FE9E-4961-BED5-3E405B87D3F0}" type="slidenum">
              <a:rPr lang="en-US" smtClean="0"/>
              <a:pPr/>
              <a:t>19</a:t>
            </a:fld>
            <a:endParaRPr lang="en-US" dirty="0"/>
          </a:p>
        </p:txBody>
      </p:sp>
      <p:pic>
        <p:nvPicPr>
          <p:cNvPr id="2050" name="Picture 2" descr="Image result for mercedes benz logo"/>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6080" y="1473754"/>
            <a:ext cx="1758397" cy="1406375"/>
          </a:xfrm>
          <a:prstGeom prst="rect">
            <a:avLst/>
          </a:prstGeom>
          <a:noFill/>
          <a:ln>
            <a:solidFill>
              <a:schemeClr val="bg1">
                <a:lumMod val="50000"/>
              </a:schemeClr>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2052" name="Picture 4" descr="Image result for steinway logo"/>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82714" y="339374"/>
            <a:ext cx="2268760" cy="2268760"/>
          </a:xfrm>
          <a:prstGeom prst="rect">
            <a:avLst/>
          </a:prstGeom>
          <a:noFill/>
          <a:ln>
            <a:solidFill>
              <a:schemeClr val="bg1">
                <a:lumMod val="50000"/>
              </a:schemeClr>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2054" name="Picture 6" descr="Image result for harvard university logo"/>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151474" y="1757529"/>
            <a:ext cx="2544035" cy="2478680"/>
          </a:xfrm>
          <a:prstGeom prst="rect">
            <a:avLst/>
          </a:prstGeom>
          <a:noFill/>
          <a:ln>
            <a:solidFill>
              <a:schemeClr val="bg1">
                <a:lumMod val="50000"/>
              </a:schemeClr>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2056" name="Picture 8" descr="Image result for john deere logo"/>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555777" y="2880129"/>
            <a:ext cx="2922634" cy="2110791"/>
          </a:xfrm>
          <a:prstGeom prst="rect">
            <a:avLst/>
          </a:prstGeom>
          <a:noFill/>
          <a:ln>
            <a:solidFill>
              <a:schemeClr val="bg1">
                <a:lumMod val="50000"/>
              </a:schemeClr>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2058" name="Picture 10" descr="Image result for snap-on tools logo"/>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41324" y="5085832"/>
            <a:ext cx="5685317" cy="1137064"/>
          </a:xfrm>
          <a:prstGeom prst="rect">
            <a:avLst/>
          </a:prstGeom>
          <a:noFill/>
          <a:ln>
            <a:solidFill>
              <a:schemeClr val="bg1">
                <a:lumMod val="50000"/>
              </a:schemeClr>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2060" name="Picture 12" descr="Image result for tiffany"/>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5970496" y="4581426"/>
            <a:ext cx="1837748" cy="1837749"/>
          </a:xfrm>
          <a:prstGeom prst="rect">
            <a:avLst/>
          </a:prstGeom>
          <a:noFill/>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2062" name="Picture 14" descr="Image result for maytag logo"/>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256084" y="3497246"/>
            <a:ext cx="2121850" cy="925898"/>
          </a:xfrm>
          <a:prstGeom prst="rect">
            <a:avLst/>
          </a:prstGeom>
          <a:noFill/>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6" name="Picture 5"/>
          <p:cNvPicPr>
            <a:picLocks noChangeAspect="1"/>
          </p:cNvPicPr>
          <p:nvPr/>
        </p:nvPicPr>
        <p:blipFill>
          <a:blip r:embed="rId9" cstate="print"/>
          <a:stretch>
            <a:fillRect/>
          </a:stretch>
        </p:blipFill>
        <p:spPr>
          <a:xfrm>
            <a:off x="5645887" y="454256"/>
            <a:ext cx="2985091" cy="1134335"/>
          </a:xfrm>
          <a:prstGeom prst="rect">
            <a:avLst/>
          </a:prstGeom>
          <a:effectLst>
            <a:outerShdw blurRad="50800" dist="38100" dir="2700000" algn="tl" rotWithShape="0">
              <a:prstClr val="black">
                <a:alpha val="40000"/>
              </a:prstClr>
            </a:outerShdw>
          </a:effectLst>
        </p:spPr>
      </p:pic>
    </p:spTree>
    <p:extLst>
      <p:ext uri="{BB962C8B-B14F-4D97-AF65-F5344CB8AC3E}">
        <p14:creationId xmlns="" xmlns:p14="http://schemas.microsoft.com/office/powerpoint/2010/main" val="456613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Today’s Environment</a:t>
            </a:r>
          </a:p>
        </p:txBody>
      </p:sp>
      <p:graphicFrame>
        <p:nvGraphicFramePr>
          <p:cNvPr id="5" name="Content Placeholder 4"/>
          <p:cNvGraphicFramePr>
            <a:graphicFrameLocks noGrp="1"/>
          </p:cNvGraphicFramePr>
          <p:nvPr>
            <p:ph idx="1"/>
            <p:extLst>
              <p:ext uri="{D42A27DB-BD31-4B8C-83A1-F6EECF244321}">
                <p14:modId xmlns="" xmlns:p14="http://schemas.microsoft.com/office/powerpoint/2010/main" val="1381484291"/>
              </p:ext>
            </p:extLst>
          </p:nvPr>
        </p:nvGraphicFramePr>
        <p:xfrm>
          <a:off x="628650" y="1604562"/>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B96D0C6C-FE9E-4961-BED5-3E405B87D3F0}" type="slidenum">
              <a:rPr lang="en-US" smtClean="0"/>
              <a:pPr/>
              <a:t>2</a:t>
            </a:fld>
            <a:endParaRPr lang="en-US" dirty="0"/>
          </a:p>
        </p:txBody>
      </p:sp>
    </p:spTree>
    <p:extLst>
      <p:ext uri="{BB962C8B-B14F-4D97-AF65-F5344CB8AC3E}">
        <p14:creationId xmlns="" xmlns:p14="http://schemas.microsoft.com/office/powerpoint/2010/main" val="3037606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679947" y="2282988"/>
            <a:ext cx="2118829" cy="2810692"/>
          </a:xfrm>
          <a:prstGeom prst="rect">
            <a:avLst/>
          </a:prstGeom>
        </p:spPr>
      </p:pic>
      <p:sp>
        <p:nvSpPr>
          <p:cNvPr id="2" name="Title 1"/>
          <p:cNvSpPr>
            <a:spLocks noGrp="1"/>
          </p:cNvSpPr>
          <p:nvPr>
            <p:ph type="title"/>
          </p:nvPr>
        </p:nvSpPr>
        <p:spPr/>
        <p:txBody>
          <a:bodyPr/>
          <a:lstStyle/>
          <a:p>
            <a:r>
              <a:rPr lang="en-US" dirty="0" smtClean="0"/>
              <a:t>Quality</a:t>
            </a:r>
            <a:endParaRPr lang="en-US" dirty="0"/>
          </a:p>
        </p:txBody>
      </p:sp>
      <p:sp>
        <p:nvSpPr>
          <p:cNvPr id="3" name="Content Placeholder 2"/>
          <p:cNvSpPr>
            <a:spLocks noGrp="1"/>
          </p:cNvSpPr>
          <p:nvPr>
            <p:ph idx="1"/>
          </p:nvPr>
        </p:nvSpPr>
        <p:spPr/>
        <p:txBody>
          <a:bodyPr/>
          <a:lstStyle/>
          <a:p>
            <a:r>
              <a:rPr lang="en-US" dirty="0"/>
              <a:t>Where does your facility rank?</a:t>
            </a:r>
          </a:p>
          <a:p>
            <a:r>
              <a:rPr lang="en-US" dirty="0"/>
              <a:t>How would you know?</a:t>
            </a:r>
          </a:p>
          <a:p>
            <a:r>
              <a:rPr lang="en-US" dirty="0"/>
              <a:t>Most hospitals have a difficult time measuring </a:t>
            </a:r>
            <a:r>
              <a:rPr lang="en-US" dirty="0" smtClean="0"/>
              <a:t>business/revenue </a:t>
            </a:r>
            <a:r>
              <a:rPr lang="en-US" dirty="0"/>
              <a:t>cycle quality</a:t>
            </a:r>
          </a:p>
          <a:p>
            <a:r>
              <a:rPr lang="en-US" dirty="0"/>
              <a:t>How does your facility define and measure quality?</a:t>
            </a:r>
          </a:p>
          <a:p>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20</a:t>
            </a:fld>
            <a:endParaRPr lang="en-US" dirty="0"/>
          </a:p>
        </p:txBody>
      </p:sp>
    </p:spTree>
    <p:extLst>
      <p:ext uri="{BB962C8B-B14F-4D97-AF65-F5344CB8AC3E}">
        <p14:creationId xmlns="" xmlns:p14="http://schemas.microsoft.com/office/powerpoint/2010/main" val="4254330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a:t>
            </a:r>
            <a:endParaRPr lang="en-US" dirty="0"/>
          </a:p>
        </p:txBody>
      </p:sp>
      <p:sp>
        <p:nvSpPr>
          <p:cNvPr id="3" name="Content Placeholder 2"/>
          <p:cNvSpPr>
            <a:spLocks noGrp="1"/>
          </p:cNvSpPr>
          <p:nvPr>
            <p:ph idx="1"/>
          </p:nvPr>
        </p:nvSpPr>
        <p:spPr>
          <a:xfrm>
            <a:off x="5220586" y="1488026"/>
            <a:ext cx="3762596" cy="4351338"/>
          </a:xfrm>
        </p:spPr>
        <p:txBody>
          <a:bodyPr>
            <a:normAutofit lnSpcReduction="10000"/>
          </a:bodyPr>
          <a:lstStyle/>
          <a:p>
            <a:pPr>
              <a:lnSpc>
                <a:spcPct val="100000"/>
              </a:lnSpc>
            </a:pPr>
            <a:r>
              <a:rPr lang="en-US" dirty="0"/>
              <a:t>Quality is about doing things right the first time, every time</a:t>
            </a:r>
          </a:p>
          <a:p>
            <a:pPr>
              <a:lnSpc>
                <a:spcPct val="100000"/>
              </a:lnSpc>
            </a:pPr>
            <a:r>
              <a:rPr lang="en-US" dirty="0" smtClean="0"/>
              <a:t>The </a:t>
            </a:r>
            <a:r>
              <a:rPr lang="en-US" dirty="0"/>
              <a:t>pursuit of quality has the goal of exceeding customer expectations</a:t>
            </a:r>
          </a:p>
          <a:p>
            <a:pPr>
              <a:lnSpc>
                <a:spcPct val="100000"/>
              </a:lnSpc>
            </a:pPr>
            <a:r>
              <a:rPr lang="en-US" dirty="0" smtClean="0"/>
              <a:t>Attention </a:t>
            </a:r>
            <a:r>
              <a:rPr lang="en-US" dirty="0"/>
              <a:t>to quality lowers costs, increases margins, facilitates consistency of results and empowers internal accountability and ownership</a:t>
            </a:r>
          </a:p>
          <a:p>
            <a:pPr>
              <a:lnSpc>
                <a:spcPct val="100000"/>
              </a:lnSpc>
            </a:pPr>
            <a:r>
              <a:rPr lang="en-US" dirty="0" smtClean="0"/>
              <a:t>Quality </a:t>
            </a:r>
            <a:r>
              <a:rPr lang="en-US" dirty="0"/>
              <a:t>is about focusing on all aspects of revenue cycle operations from start to finish</a:t>
            </a:r>
          </a:p>
          <a:p>
            <a:pPr>
              <a:lnSpc>
                <a:spcPct val="100000"/>
              </a:lnSpc>
            </a:pPr>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21</a:t>
            </a:fld>
            <a:endParaRPr lang="en-US" dirty="0"/>
          </a:p>
        </p:txBody>
      </p:sp>
      <p:pic>
        <p:nvPicPr>
          <p:cNvPr id="6" name="Picture 5"/>
          <p:cNvPicPr>
            <a:picLocks noChangeAspect="1"/>
          </p:cNvPicPr>
          <p:nvPr/>
        </p:nvPicPr>
        <p:blipFill rotWithShape="1">
          <a:blip r:embed="rId2" cstate="email">
            <a:extLst>
              <a:ext uri="{28A0092B-C50C-407E-A947-70E740481C1C}">
                <a14:useLocalDpi xmlns="" xmlns:a14="http://schemas.microsoft.com/office/drawing/2010/main"/>
              </a:ext>
            </a:extLst>
          </a:blip>
          <a:srcRect/>
          <a:stretch/>
        </p:blipFill>
        <p:spPr>
          <a:xfrm>
            <a:off x="254977" y="1307370"/>
            <a:ext cx="4826977" cy="4531994"/>
          </a:xfrm>
          <a:prstGeom prst="rect">
            <a:avLst/>
          </a:prstGeom>
        </p:spPr>
      </p:pic>
      <p:sp>
        <p:nvSpPr>
          <p:cNvPr id="7" name="Rectangle 6"/>
          <p:cNvSpPr/>
          <p:nvPr/>
        </p:nvSpPr>
        <p:spPr>
          <a:xfrm>
            <a:off x="2286000" y="6538913"/>
            <a:ext cx="4572000" cy="307777"/>
          </a:xfrm>
          <a:prstGeom prst="rect">
            <a:avLst/>
          </a:prstGeom>
        </p:spPr>
        <p:txBody>
          <a:bodyPr>
            <a:spAutoFit/>
          </a:bodyPr>
          <a:lstStyle/>
          <a:p>
            <a:pPr algn="ctr"/>
            <a:r>
              <a:rPr lang="en-US" sz="700" dirty="0">
                <a:solidFill>
                  <a:schemeClr val="bg1">
                    <a:lumMod val="50000"/>
                  </a:schemeClr>
                </a:solidFill>
              </a:rPr>
              <a:t>By </a:t>
            </a:r>
            <a:r>
              <a:rPr lang="en-US" sz="700" dirty="0" err="1">
                <a:solidFill>
                  <a:schemeClr val="bg1">
                    <a:lumMod val="50000"/>
                  </a:schemeClr>
                </a:solidFill>
              </a:rPr>
              <a:t>daveynin</a:t>
            </a:r>
            <a:r>
              <a:rPr lang="en-US" sz="700" dirty="0">
                <a:solidFill>
                  <a:schemeClr val="bg1">
                    <a:lumMod val="50000"/>
                  </a:schemeClr>
                </a:solidFill>
              </a:rPr>
              <a:t> from United States (Zombie Fest 2009: Doctor zombie) [CC BY 2.0 (http://creativecommons.org/licenses/by/2.0)], via Wikimedia Commons</a:t>
            </a:r>
          </a:p>
        </p:txBody>
      </p:sp>
    </p:spTree>
    <p:extLst>
      <p:ext uri="{BB962C8B-B14F-4D97-AF65-F5344CB8AC3E}">
        <p14:creationId xmlns="" xmlns:p14="http://schemas.microsoft.com/office/powerpoint/2010/main" val="2005967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a:t>
            </a:r>
            <a:endParaRPr lang="en-US" dirty="0"/>
          </a:p>
        </p:txBody>
      </p:sp>
      <p:graphicFrame>
        <p:nvGraphicFramePr>
          <p:cNvPr id="5" name="Content Placeholder 4"/>
          <p:cNvGraphicFramePr>
            <a:graphicFrameLocks noGrp="1"/>
          </p:cNvGraphicFramePr>
          <p:nvPr>
            <p:ph idx="1"/>
            <p:extLst>
              <p:ext uri="{D42A27DB-BD31-4B8C-83A1-F6EECF244321}">
                <p14:modId xmlns="" xmlns:p14="http://schemas.microsoft.com/office/powerpoint/2010/main" val="2730599199"/>
              </p:ext>
            </p:extLst>
          </p:nvPr>
        </p:nvGraphicFramePr>
        <p:xfrm>
          <a:off x="628650" y="1360967"/>
          <a:ext cx="7886700" cy="49953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B96D0C6C-FE9E-4961-BED5-3E405B87D3F0}" type="slidenum">
              <a:rPr lang="en-US" smtClean="0"/>
              <a:pPr/>
              <a:t>22</a:t>
            </a:fld>
            <a:endParaRPr lang="en-US" dirty="0"/>
          </a:p>
        </p:txBody>
      </p:sp>
    </p:spTree>
    <p:extLst>
      <p:ext uri="{BB962C8B-B14F-4D97-AF65-F5344CB8AC3E}">
        <p14:creationId xmlns="" xmlns:p14="http://schemas.microsoft.com/office/powerpoint/2010/main" val="14422231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a:t>
            </a:r>
            <a:endParaRPr lang="en-US" dirty="0"/>
          </a:p>
        </p:txBody>
      </p:sp>
      <p:sp>
        <p:nvSpPr>
          <p:cNvPr id="3" name="Content Placeholder 2"/>
          <p:cNvSpPr>
            <a:spLocks noGrp="1"/>
          </p:cNvSpPr>
          <p:nvPr>
            <p:ph idx="1"/>
          </p:nvPr>
        </p:nvSpPr>
        <p:spPr/>
        <p:txBody>
          <a:bodyPr/>
          <a:lstStyle/>
          <a:p>
            <a:pPr>
              <a:lnSpc>
                <a:spcPct val="100000"/>
              </a:lnSpc>
              <a:spcBef>
                <a:spcPts val="0"/>
              </a:spcBef>
            </a:pPr>
            <a:r>
              <a:rPr lang="en-US" dirty="0">
                <a:ea typeface="MS Mincho" panose="02020609040205080304" pitchFamily="49" charset="-128"/>
                <a:cs typeface="Times New Roman" panose="02020603050405020304" pitchFamily="18" charset="0"/>
              </a:rPr>
              <a:t>The attention to quality within your facility is evident</a:t>
            </a:r>
          </a:p>
          <a:p>
            <a:pPr>
              <a:lnSpc>
                <a:spcPct val="100000"/>
              </a:lnSpc>
              <a:spcBef>
                <a:spcPts val="0"/>
              </a:spcBef>
            </a:pPr>
            <a:r>
              <a:rPr lang="en-US" dirty="0">
                <a:ea typeface="MS Mincho" panose="02020609040205080304" pitchFamily="49" charset="-128"/>
                <a:cs typeface="Times New Roman" panose="02020603050405020304" pitchFamily="18" charset="0"/>
              </a:rPr>
              <a:t>Just look around</a:t>
            </a:r>
          </a:p>
          <a:p>
            <a:pPr>
              <a:lnSpc>
                <a:spcPct val="100000"/>
              </a:lnSpc>
              <a:spcBef>
                <a:spcPts val="0"/>
              </a:spcBef>
            </a:pPr>
            <a:r>
              <a:rPr lang="en-US" dirty="0" smtClean="0">
                <a:ea typeface="MS Mincho" panose="02020609040205080304" pitchFamily="49" charset="-128"/>
                <a:cs typeface="Times New Roman" panose="02020603050405020304" pitchFamily="18" charset="0"/>
              </a:rPr>
              <a:t>Look </a:t>
            </a:r>
            <a:r>
              <a:rPr lang="en-US" dirty="0">
                <a:ea typeface="MS Mincho" panose="02020609040205080304" pitchFamily="49" charset="-128"/>
                <a:cs typeface="Times New Roman" panose="02020603050405020304" pitchFamily="18" charset="0"/>
              </a:rPr>
              <a:t>at:</a:t>
            </a:r>
          </a:p>
          <a:p>
            <a:pPr lvl="1">
              <a:lnSpc>
                <a:spcPct val="100000"/>
              </a:lnSpc>
              <a:spcBef>
                <a:spcPts val="0"/>
              </a:spcBef>
            </a:pPr>
            <a:r>
              <a:rPr lang="en-US" dirty="0" smtClean="0">
                <a:ea typeface="MS Mincho" panose="02020609040205080304" pitchFamily="49" charset="-128"/>
                <a:cs typeface="Times New Roman" panose="02020603050405020304" pitchFamily="18" charset="0"/>
              </a:rPr>
              <a:t>Employee workstations </a:t>
            </a:r>
          </a:p>
          <a:p>
            <a:pPr lvl="1">
              <a:lnSpc>
                <a:spcPct val="100000"/>
              </a:lnSpc>
              <a:spcBef>
                <a:spcPts val="0"/>
              </a:spcBef>
            </a:pPr>
            <a:r>
              <a:rPr lang="en-US" dirty="0" smtClean="0">
                <a:ea typeface="MS Mincho" panose="02020609040205080304" pitchFamily="49" charset="-128"/>
                <a:cs typeface="Times New Roman" panose="02020603050405020304" pitchFamily="18" charset="0"/>
              </a:rPr>
              <a:t>Content </a:t>
            </a:r>
            <a:r>
              <a:rPr lang="en-US" smtClean="0">
                <a:ea typeface="MS Mincho" panose="02020609040205080304" pitchFamily="49" charset="-128"/>
                <a:cs typeface="Times New Roman" panose="02020603050405020304" pitchFamily="18" charset="0"/>
              </a:rPr>
              <a:t>and utility </a:t>
            </a:r>
            <a:r>
              <a:rPr lang="en-US" dirty="0" smtClean="0">
                <a:ea typeface="MS Mincho" panose="02020609040205080304" pitchFamily="49" charset="-128"/>
                <a:cs typeface="Times New Roman" panose="02020603050405020304" pitchFamily="18" charset="0"/>
              </a:rPr>
              <a:t>of reports </a:t>
            </a:r>
          </a:p>
          <a:p>
            <a:pPr lvl="1">
              <a:lnSpc>
                <a:spcPct val="100000"/>
              </a:lnSpc>
              <a:spcBef>
                <a:spcPts val="0"/>
              </a:spcBef>
            </a:pPr>
            <a:r>
              <a:rPr lang="en-US" dirty="0" smtClean="0">
                <a:ea typeface="MS Mincho" panose="02020609040205080304" pitchFamily="49" charset="-128"/>
                <a:cs typeface="Times New Roman" panose="02020603050405020304" pitchFamily="18" charset="0"/>
              </a:rPr>
              <a:t>Minutes from your revenue cycle meetings</a:t>
            </a:r>
          </a:p>
          <a:p>
            <a:pPr lvl="2">
              <a:lnSpc>
                <a:spcPct val="100000"/>
              </a:lnSpc>
              <a:spcBef>
                <a:spcPts val="0"/>
              </a:spcBef>
            </a:pPr>
            <a:r>
              <a:rPr lang="en-US" dirty="0" smtClean="0">
                <a:ea typeface="MS Mincho" panose="02020609040205080304" pitchFamily="49" charset="-128"/>
                <a:cs typeface="Times New Roman" panose="02020603050405020304" pitchFamily="18" charset="0"/>
              </a:rPr>
              <a:t>Who showed up</a:t>
            </a:r>
          </a:p>
          <a:p>
            <a:pPr lvl="2">
              <a:lnSpc>
                <a:spcPct val="100000"/>
              </a:lnSpc>
              <a:spcBef>
                <a:spcPts val="0"/>
              </a:spcBef>
            </a:pPr>
            <a:r>
              <a:rPr lang="en-US" dirty="0" smtClean="0">
                <a:ea typeface="MS Mincho" panose="02020609040205080304" pitchFamily="49" charset="-128"/>
                <a:cs typeface="Times New Roman" panose="02020603050405020304" pitchFamily="18" charset="0"/>
              </a:rPr>
              <a:t>What was discussed</a:t>
            </a:r>
          </a:p>
          <a:p>
            <a:pPr lvl="2">
              <a:lnSpc>
                <a:spcPct val="100000"/>
              </a:lnSpc>
              <a:spcBef>
                <a:spcPts val="0"/>
              </a:spcBef>
            </a:pPr>
            <a:r>
              <a:rPr lang="en-US" dirty="0" smtClean="0">
                <a:ea typeface="MS Mincho" panose="02020609040205080304" pitchFamily="49" charset="-128"/>
                <a:cs typeface="Times New Roman" panose="02020603050405020304" pitchFamily="18" charset="0"/>
              </a:rPr>
              <a:t>Was action taken</a:t>
            </a:r>
          </a:p>
          <a:p>
            <a:pPr lvl="2">
              <a:lnSpc>
                <a:spcPct val="100000"/>
              </a:lnSpc>
              <a:spcBef>
                <a:spcPts val="0"/>
              </a:spcBef>
            </a:pPr>
            <a:r>
              <a:rPr lang="en-US" dirty="0" smtClean="0">
                <a:ea typeface="MS Mincho" panose="02020609040205080304" pitchFamily="49" charset="-128"/>
                <a:cs typeface="Times New Roman" panose="02020603050405020304" pitchFamily="18" charset="0"/>
              </a:rPr>
              <a:t>Were tasks assigned</a:t>
            </a:r>
          </a:p>
          <a:p>
            <a:pPr lvl="2">
              <a:lnSpc>
                <a:spcPct val="100000"/>
              </a:lnSpc>
              <a:spcBef>
                <a:spcPts val="0"/>
              </a:spcBef>
            </a:pPr>
            <a:r>
              <a:rPr lang="en-US" dirty="0" smtClean="0">
                <a:ea typeface="MS Mincho" panose="02020609040205080304" pitchFamily="49" charset="-128"/>
                <a:cs typeface="Times New Roman" panose="02020603050405020304" pitchFamily="18" charset="0"/>
              </a:rPr>
              <a:t>Who was prepared for the meetings</a:t>
            </a:r>
          </a:p>
          <a:p>
            <a:pPr>
              <a:lnSpc>
                <a:spcPct val="100000"/>
              </a:lnSpc>
            </a:pPr>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23</a:t>
            </a:fld>
            <a:endParaRPr lang="en-US" dirty="0"/>
          </a:p>
        </p:txBody>
      </p:sp>
    </p:spTree>
    <p:extLst>
      <p:ext uri="{BB962C8B-B14F-4D97-AF65-F5344CB8AC3E}">
        <p14:creationId xmlns="" xmlns:p14="http://schemas.microsoft.com/office/powerpoint/2010/main" val="2258818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2400" b="1" dirty="0"/>
              <a:t>Focus on Quality – Where to Start</a:t>
            </a:r>
          </a:p>
          <a:p>
            <a:pPr lvl="1"/>
            <a:r>
              <a:rPr lang="en-US" dirty="0"/>
              <a:t>There is no one-way, </a:t>
            </a:r>
            <a:r>
              <a:rPr lang="en-US" dirty="0" smtClean="0"/>
              <a:t>all-solving </a:t>
            </a:r>
            <a:r>
              <a:rPr lang="en-US" dirty="0"/>
              <a:t>process to address quality </a:t>
            </a:r>
            <a:r>
              <a:rPr lang="en-US" dirty="0" smtClean="0"/>
              <a:t>concerns</a:t>
            </a:r>
            <a:endParaRPr lang="en-US" dirty="0"/>
          </a:p>
          <a:p>
            <a:pPr lvl="1"/>
            <a:r>
              <a:rPr lang="en-US" dirty="0"/>
              <a:t>Design mechanisms to measure revenue cycle quality</a:t>
            </a:r>
          </a:p>
          <a:p>
            <a:pPr lvl="1"/>
            <a:r>
              <a:rPr lang="en-US" dirty="0"/>
              <a:t>Define what revenue cycle quality means in your facility</a:t>
            </a:r>
          </a:p>
          <a:p>
            <a:pPr lvl="1"/>
            <a:r>
              <a:rPr lang="en-US" dirty="0"/>
              <a:t>Facilities will have different areas of importance</a:t>
            </a:r>
          </a:p>
          <a:p>
            <a:pPr lvl="1"/>
            <a:r>
              <a:rPr lang="en-US" dirty="0"/>
              <a:t>Some will define quality:</a:t>
            </a:r>
          </a:p>
          <a:p>
            <a:pPr lvl="2"/>
            <a:r>
              <a:rPr lang="en-US" dirty="0"/>
              <a:t>Denial rate</a:t>
            </a:r>
          </a:p>
          <a:p>
            <a:pPr lvl="2"/>
            <a:r>
              <a:rPr lang="en-US" dirty="0"/>
              <a:t>First pass claim submission rate</a:t>
            </a:r>
          </a:p>
          <a:p>
            <a:pPr lvl="2"/>
            <a:r>
              <a:rPr lang="en-US" dirty="0"/>
              <a:t>Customer service measurements</a:t>
            </a:r>
          </a:p>
          <a:p>
            <a:pPr lvl="2"/>
            <a:r>
              <a:rPr lang="en-US" dirty="0"/>
              <a:t>Successful procedural quoting process</a:t>
            </a:r>
          </a:p>
          <a:p>
            <a:pPr lvl="2"/>
            <a:r>
              <a:rPr lang="en-US" dirty="0"/>
              <a:t>Total revenue capture</a:t>
            </a:r>
          </a:p>
          <a:p>
            <a:pPr lvl="2"/>
            <a:r>
              <a:rPr lang="en-US" dirty="0"/>
              <a:t>Full and complete provider documentation</a:t>
            </a:r>
          </a:p>
          <a:p>
            <a:pPr lvl="2"/>
            <a:r>
              <a:rPr lang="en-US" dirty="0"/>
              <a:t>Knowledge of and adherence to all payor guidelines</a:t>
            </a:r>
          </a:p>
          <a:p>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24</a:t>
            </a:fld>
            <a:endParaRPr lang="en-US" dirty="0"/>
          </a:p>
        </p:txBody>
      </p:sp>
    </p:spTree>
    <p:extLst>
      <p:ext uri="{BB962C8B-B14F-4D97-AF65-F5344CB8AC3E}">
        <p14:creationId xmlns="" xmlns:p14="http://schemas.microsoft.com/office/powerpoint/2010/main" val="2109049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a:t>
            </a:r>
            <a:endParaRPr lang="en-US" dirty="0"/>
          </a:p>
        </p:txBody>
      </p:sp>
      <p:sp>
        <p:nvSpPr>
          <p:cNvPr id="3" name="Content Placeholder 2"/>
          <p:cNvSpPr>
            <a:spLocks noGrp="1"/>
          </p:cNvSpPr>
          <p:nvPr>
            <p:ph idx="1"/>
          </p:nvPr>
        </p:nvSpPr>
        <p:spPr>
          <a:xfrm>
            <a:off x="224612" y="1580311"/>
            <a:ext cx="4602569" cy="4945094"/>
          </a:xfrm>
        </p:spPr>
        <p:txBody>
          <a:bodyPr>
            <a:normAutofit/>
          </a:bodyPr>
          <a:lstStyle/>
          <a:p>
            <a:pPr marL="0" marR="0">
              <a:lnSpc>
                <a:spcPct val="100000"/>
              </a:lnSpc>
              <a:spcBef>
                <a:spcPts val="0"/>
              </a:spcBef>
              <a:spcAft>
                <a:spcPts val="0"/>
              </a:spcAft>
            </a:pPr>
            <a:r>
              <a:rPr lang="en-US" sz="1800" dirty="0">
                <a:ea typeface="MS Mincho" panose="02020609040205080304" pitchFamily="49" charset="-128"/>
                <a:cs typeface="Times New Roman" panose="02020603050405020304" pitchFamily="18" charset="0"/>
              </a:rPr>
              <a:t>Your commitment to quality will have an </a:t>
            </a:r>
            <a:r>
              <a:rPr lang="en-US" sz="1800" dirty="0" smtClean="0">
                <a:ea typeface="MS Mincho" panose="02020609040205080304" pitchFamily="49" charset="-128"/>
                <a:cs typeface="Times New Roman" panose="02020603050405020304" pitchFamily="18" charset="0"/>
              </a:rPr>
              <a:t>  immediate </a:t>
            </a:r>
            <a:r>
              <a:rPr lang="en-US" sz="1800" dirty="0">
                <a:ea typeface="MS Mincho" panose="02020609040205080304" pitchFamily="49" charset="-128"/>
                <a:cs typeface="Times New Roman" panose="02020603050405020304" pitchFamily="18" charset="0"/>
              </a:rPr>
              <a:t>and long-lasting impact</a:t>
            </a:r>
          </a:p>
          <a:p>
            <a:pPr marL="742950" lvl="1" indent="-285750">
              <a:lnSpc>
                <a:spcPct val="100000"/>
              </a:lnSpc>
              <a:spcBef>
                <a:spcPts val="0"/>
              </a:spcBef>
              <a:buFont typeface="Arial" panose="020B0604020202020204" pitchFamily="34" charset="0"/>
              <a:buChar char=""/>
              <a:tabLst>
                <a:tab pos="228600" algn="l"/>
              </a:tabLst>
            </a:pPr>
            <a:r>
              <a:rPr lang="en-US" sz="1800" dirty="0">
                <a:ea typeface="MS Mincho" panose="02020609040205080304" pitchFamily="49" charset="-128"/>
                <a:cs typeface="Times New Roman" panose="02020603050405020304" pitchFamily="18" charset="0"/>
              </a:rPr>
              <a:t>Patients will experience it through:</a:t>
            </a:r>
          </a:p>
          <a:p>
            <a:pPr lvl="2">
              <a:lnSpc>
                <a:spcPct val="100000"/>
              </a:lnSpc>
              <a:spcBef>
                <a:spcPts val="0"/>
              </a:spcBef>
              <a:tabLst>
                <a:tab pos="1371600" algn="l"/>
              </a:tabLst>
            </a:pPr>
            <a:r>
              <a:rPr lang="en-US" sz="1800" dirty="0">
                <a:ea typeface="MS Mincho" panose="02020609040205080304" pitchFamily="49" charset="-128"/>
                <a:cs typeface="Times New Roman" panose="02020603050405020304" pitchFamily="18" charset="0"/>
              </a:rPr>
              <a:t>Accurate and reliable billing statements</a:t>
            </a:r>
          </a:p>
          <a:p>
            <a:pPr lvl="2">
              <a:lnSpc>
                <a:spcPct val="100000"/>
              </a:lnSpc>
              <a:spcBef>
                <a:spcPts val="0"/>
              </a:spcBef>
              <a:tabLst>
                <a:tab pos="1371600" algn="l"/>
              </a:tabLst>
            </a:pPr>
            <a:r>
              <a:rPr lang="en-US" sz="1800" dirty="0">
                <a:ea typeface="MS Mincho" panose="02020609040205080304" pitchFamily="49" charset="-128"/>
                <a:cs typeface="Times New Roman" panose="02020603050405020304" pitchFamily="18" charset="0"/>
              </a:rPr>
              <a:t>Consistent customer service</a:t>
            </a:r>
          </a:p>
          <a:p>
            <a:pPr lvl="2">
              <a:lnSpc>
                <a:spcPct val="100000"/>
              </a:lnSpc>
              <a:spcBef>
                <a:spcPts val="0"/>
              </a:spcBef>
              <a:tabLst>
                <a:tab pos="1371600" algn="l"/>
              </a:tabLst>
            </a:pPr>
            <a:r>
              <a:rPr lang="en-US" sz="1800" dirty="0">
                <a:ea typeface="MS Mincho" panose="02020609040205080304" pitchFamily="49" charset="-128"/>
                <a:cs typeface="Times New Roman" panose="02020603050405020304" pitchFamily="18" charset="0"/>
              </a:rPr>
              <a:t>Attention to detail</a:t>
            </a:r>
          </a:p>
          <a:p>
            <a:pPr lvl="2">
              <a:lnSpc>
                <a:spcPct val="100000"/>
              </a:lnSpc>
              <a:spcBef>
                <a:spcPts val="0"/>
              </a:spcBef>
              <a:tabLst>
                <a:tab pos="1371600" algn="l"/>
              </a:tabLst>
            </a:pPr>
            <a:r>
              <a:rPr lang="en-US" sz="1800" dirty="0">
                <a:ea typeface="MS Mincho" panose="02020609040205080304" pitchFamily="49" charset="-128"/>
                <a:cs typeface="Times New Roman" panose="02020603050405020304" pitchFamily="18" charset="0"/>
              </a:rPr>
              <a:t>Ease of scheduling / registration</a:t>
            </a:r>
          </a:p>
          <a:p>
            <a:pPr lvl="2">
              <a:lnSpc>
                <a:spcPct val="100000"/>
              </a:lnSpc>
              <a:spcBef>
                <a:spcPts val="0"/>
              </a:spcBef>
              <a:tabLst>
                <a:tab pos="1371600" algn="l"/>
              </a:tabLst>
            </a:pPr>
            <a:r>
              <a:rPr lang="en-US" sz="1800" dirty="0">
                <a:ea typeface="MS Mincho" panose="02020609040205080304" pitchFamily="49" charset="-128"/>
                <a:cs typeface="Times New Roman" panose="02020603050405020304" pitchFamily="18" charset="0"/>
              </a:rPr>
              <a:t>Efficient process design</a:t>
            </a:r>
          </a:p>
          <a:p>
            <a:pPr marL="742950" lvl="1" indent="-285750">
              <a:lnSpc>
                <a:spcPct val="100000"/>
              </a:lnSpc>
              <a:spcBef>
                <a:spcPts val="0"/>
              </a:spcBef>
              <a:buFont typeface="Arial" panose="020B0604020202020204" pitchFamily="34" charset="0"/>
              <a:buChar char=""/>
              <a:tabLst>
                <a:tab pos="228600" algn="l"/>
              </a:tabLst>
            </a:pPr>
            <a:r>
              <a:rPr lang="en-US" sz="1800" dirty="0" smtClean="0">
                <a:ea typeface="MS Mincho" panose="02020609040205080304" pitchFamily="49" charset="-128"/>
                <a:cs typeface="Times New Roman" panose="02020603050405020304" pitchFamily="18" charset="0"/>
              </a:rPr>
              <a:t>Employees will experience it through:</a:t>
            </a:r>
          </a:p>
          <a:p>
            <a:pPr lvl="2">
              <a:lnSpc>
                <a:spcPct val="100000"/>
              </a:lnSpc>
              <a:spcBef>
                <a:spcPts val="0"/>
              </a:spcBef>
              <a:tabLst>
                <a:tab pos="1371600" algn="l"/>
              </a:tabLst>
            </a:pPr>
            <a:r>
              <a:rPr lang="en-US" sz="1800" dirty="0" smtClean="0">
                <a:ea typeface="MS Mincho" panose="02020609040205080304" pitchFamily="49" charset="-128"/>
                <a:cs typeface="Times New Roman" panose="02020603050405020304" pitchFamily="18" charset="0"/>
              </a:rPr>
              <a:t>Administrative </a:t>
            </a:r>
            <a:r>
              <a:rPr lang="en-US" sz="1800" dirty="0">
                <a:ea typeface="MS Mincho" panose="02020609040205080304" pitchFamily="49" charset="-128"/>
                <a:cs typeface="Times New Roman" panose="02020603050405020304" pitchFamily="18" charset="0"/>
              </a:rPr>
              <a:t>commitment</a:t>
            </a:r>
          </a:p>
          <a:p>
            <a:pPr lvl="2">
              <a:lnSpc>
                <a:spcPct val="100000"/>
              </a:lnSpc>
              <a:spcBef>
                <a:spcPts val="0"/>
              </a:spcBef>
              <a:tabLst>
                <a:tab pos="1371600" algn="l"/>
              </a:tabLst>
            </a:pPr>
            <a:r>
              <a:rPr lang="en-US" sz="1800" dirty="0">
                <a:ea typeface="MS Mincho" panose="02020609040205080304" pitchFamily="49" charset="-128"/>
                <a:cs typeface="Times New Roman" panose="02020603050405020304" pitchFamily="18" charset="0"/>
              </a:rPr>
              <a:t>Process consistency</a:t>
            </a:r>
          </a:p>
          <a:p>
            <a:pPr lvl="2">
              <a:lnSpc>
                <a:spcPct val="100000"/>
              </a:lnSpc>
              <a:spcBef>
                <a:spcPts val="0"/>
              </a:spcBef>
              <a:tabLst>
                <a:tab pos="1371600" algn="l"/>
              </a:tabLst>
            </a:pPr>
            <a:r>
              <a:rPr lang="en-US" sz="1800" dirty="0">
                <a:ea typeface="MS Mincho" panose="02020609040205080304" pitchFamily="49" charset="-128"/>
                <a:cs typeface="Times New Roman" panose="02020603050405020304" pitchFamily="18" charset="0"/>
              </a:rPr>
              <a:t>High standards</a:t>
            </a:r>
          </a:p>
          <a:p>
            <a:pPr lvl="2">
              <a:lnSpc>
                <a:spcPct val="100000"/>
              </a:lnSpc>
              <a:spcBef>
                <a:spcPts val="0"/>
              </a:spcBef>
              <a:tabLst>
                <a:tab pos="1371600" algn="l"/>
              </a:tabLst>
            </a:pPr>
            <a:r>
              <a:rPr lang="en-US" sz="1800" dirty="0">
                <a:ea typeface="MS Mincho" panose="02020609040205080304" pitchFamily="49" charset="-128"/>
                <a:cs typeface="Times New Roman" panose="02020603050405020304" pitchFamily="18" charset="0"/>
              </a:rPr>
              <a:t>Attention to operational detail</a:t>
            </a:r>
          </a:p>
          <a:p>
            <a:pPr lvl="2">
              <a:lnSpc>
                <a:spcPct val="100000"/>
              </a:lnSpc>
              <a:spcBef>
                <a:spcPts val="0"/>
              </a:spcBef>
              <a:tabLst>
                <a:tab pos="1371600" algn="l"/>
              </a:tabLst>
            </a:pPr>
            <a:r>
              <a:rPr lang="en-US" sz="1800" dirty="0">
                <a:ea typeface="MS Mincho" panose="02020609040205080304" pitchFamily="49" charset="-128"/>
                <a:cs typeface="Times New Roman" panose="02020603050405020304" pitchFamily="18" charset="0"/>
              </a:rPr>
              <a:t>Accountability</a:t>
            </a:r>
          </a:p>
          <a:p>
            <a:pPr lvl="2">
              <a:lnSpc>
                <a:spcPct val="100000"/>
              </a:lnSpc>
              <a:spcBef>
                <a:spcPts val="0"/>
              </a:spcBef>
              <a:tabLst>
                <a:tab pos="1371600" algn="l"/>
              </a:tabLst>
            </a:pPr>
            <a:r>
              <a:rPr lang="en-US" sz="1800" dirty="0">
                <a:ea typeface="MS Mincho" panose="02020609040205080304" pitchFamily="49" charset="-128"/>
                <a:cs typeface="Times New Roman" panose="02020603050405020304" pitchFamily="18" charset="0"/>
              </a:rPr>
              <a:t>Ownership</a:t>
            </a:r>
          </a:p>
          <a:p>
            <a:pPr>
              <a:lnSpc>
                <a:spcPct val="100000"/>
              </a:lnSpc>
            </a:pPr>
            <a:endParaRPr lang="en-US" sz="1800"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25</a:t>
            </a:fld>
            <a:endParaRPr lang="en-US" dirty="0"/>
          </a:p>
        </p:txBody>
      </p:sp>
      <p:pic>
        <p:nvPicPr>
          <p:cNvPr id="6" name="Picture 5"/>
          <p:cNvPicPr>
            <a:picLocks noChangeAspect="1"/>
          </p:cNvPicPr>
          <p:nvPr/>
        </p:nvPicPr>
        <p:blipFill rotWithShape="1">
          <a:blip r:embed="rId2" cstate="email">
            <a:extLst>
              <a:ext uri="{28A0092B-C50C-407E-A947-70E740481C1C}">
                <a14:useLocalDpi xmlns="" xmlns:a14="http://schemas.microsoft.com/office/drawing/2010/main"/>
              </a:ext>
            </a:extLst>
          </a:blip>
          <a:srcRect/>
          <a:stretch/>
        </p:blipFill>
        <p:spPr>
          <a:xfrm>
            <a:off x="4827181" y="1529572"/>
            <a:ext cx="3339575" cy="4884127"/>
          </a:xfrm>
          <a:prstGeom prst="rect">
            <a:avLst/>
          </a:prstGeom>
        </p:spPr>
      </p:pic>
      <p:sp>
        <p:nvSpPr>
          <p:cNvPr id="7" name="Rectangle 6"/>
          <p:cNvSpPr/>
          <p:nvPr/>
        </p:nvSpPr>
        <p:spPr>
          <a:xfrm>
            <a:off x="2286000" y="6558795"/>
            <a:ext cx="4572000" cy="307777"/>
          </a:xfrm>
          <a:prstGeom prst="rect">
            <a:avLst/>
          </a:prstGeom>
        </p:spPr>
        <p:txBody>
          <a:bodyPr>
            <a:spAutoFit/>
          </a:bodyPr>
          <a:lstStyle/>
          <a:p>
            <a:pPr algn="ctr"/>
            <a:r>
              <a:rPr lang="en-US" sz="700" dirty="0">
                <a:solidFill>
                  <a:schemeClr val="bg1">
                    <a:lumMod val="50000"/>
                  </a:schemeClr>
                </a:solidFill>
              </a:rPr>
              <a:t>By Martin </a:t>
            </a:r>
            <a:r>
              <a:rPr lang="en-US" sz="700" dirty="0" err="1">
                <a:solidFill>
                  <a:schemeClr val="bg1">
                    <a:lumMod val="50000"/>
                  </a:schemeClr>
                </a:solidFill>
              </a:rPr>
              <a:t>SoulStealer</a:t>
            </a:r>
            <a:r>
              <a:rPr lang="en-US" sz="700" dirty="0">
                <a:solidFill>
                  <a:schemeClr val="bg1">
                    <a:lumMod val="50000"/>
                  </a:schemeClr>
                </a:solidFill>
              </a:rPr>
              <a:t> from London, England - A Lean To The Left, CC BY 2.0, https://commons.wikimedia.org/w/index.php?curid=26198384</a:t>
            </a:r>
          </a:p>
        </p:txBody>
      </p:sp>
    </p:spTree>
    <p:extLst>
      <p:ext uri="{BB962C8B-B14F-4D97-AF65-F5344CB8AC3E}">
        <p14:creationId xmlns="" xmlns:p14="http://schemas.microsoft.com/office/powerpoint/2010/main" val="34714933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a:t>
            </a:r>
            <a:endParaRPr lang="en-US" dirty="0"/>
          </a:p>
        </p:txBody>
      </p:sp>
      <p:sp>
        <p:nvSpPr>
          <p:cNvPr id="3" name="Content Placeholder 2"/>
          <p:cNvSpPr>
            <a:spLocks noGrp="1"/>
          </p:cNvSpPr>
          <p:nvPr>
            <p:ph idx="1"/>
          </p:nvPr>
        </p:nvSpPr>
        <p:spPr>
          <a:xfrm>
            <a:off x="628650" y="1604562"/>
            <a:ext cx="7886700" cy="3658554"/>
          </a:xfrm>
        </p:spPr>
        <p:txBody>
          <a:bodyPr/>
          <a:lstStyle/>
          <a:p>
            <a:pPr>
              <a:lnSpc>
                <a:spcPct val="100000"/>
              </a:lnSpc>
              <a:spcBef>
                <a:spcPts val="0"/>
              </a:spcBef>
            </a:pPr>
            <a:r>
              <a:rPr lang="en-US" dirty="0">
                <a:ea typeface="MS Mincho" panose="02020609040205080304" pitchFamily="49" charset="-128"/>
                <a:cs typeface="Times New Roman" panose="02020603050405020304" pitchFamily="18" charset="0"/>
              </a:rPr>
              <a:t>The road to </a:t>
            </a:r>
            <a:r>
              <a:rPr lang="en-US" dirty="0" smtClean="0">
                <a:ea typeface="MS Mincho" panose="02020609040205080304" pitchFamily="49" charset="-128"/>
                <a:cs typeface="Times New Roman" panose="02020603050405020304" pitchFamily="18" charset="0"/>
              </a:rPr>
              <a:t>quality </a:t>
            </a:r>
            <a:r>
              <a:rPr lang="en-US" dirty="0">
                <a:ea typeface="MS Mincho" panose="02020609040205080304" pitchFamily="49" charset="-128"/>
                <a:cs typeface="Times New Roman" panose="02020603050405020304" pitchFamily="18" charset="0"/>
              </a:rPr>
              <a:t>is paved with:</a:t>
            </a:r>
          </a:p>
          <a:p>
            <a:pPr lvl="1">
              <a:lnSpc>
                <a:spcPct val="100000"/>
              </a:lnSpc>
              <a:spcBef>
                <a:spcPts val="0"/>
              </a:spcBef>
            </a:pPr>
            <a:r>
              <a:rPr lang="en-US" dirty="0">
                <a:ea typeface="MS Mincho" panose="02020609040205080304" pitchFamily="49" charset="-128"/>
                <a:cs typeface="Times New Roman" panose="02020603050405020304" pitchFamily="18" charset="0"/>
              </a:rPr>
              <a:t>Continuous improvement</a:t>
            </a:r>
          </a:p>
          <a:p>
            <a:pPr lvl="1">
              <a:lnSpc>
                <a:spcPct val="100000"/>
              </a:lnSpc>
              <a:spcBef>
                <a:spcPts val="0"/>
              </a:spcBef>
            </a:pPr>
            <a:r>
              <a:rPr lang="en-US" dirty="0">
                <a:ea typeface="MS Mincho" panose="02020609040205080304" pitchFamily="49" charset="-128"/>
                <a:cs typeface="Times New Roman" panose="02020603050405020304" pitchFamily="18" charset="0"/>
              </a:rPr>
              <a:t>Employees who think like owners</a:t>
            </a:r>
          </a:p>
          <a:p>
            <a:pPr lvl="1">
              <a:lnSpc>
                <a:spcPct val="100000"/>
              </a:lnSpc>
              <a:spcBef>
                <a:spcPts val="0"/>
              </a:spcBef>
            </a:pPr>
            <a:r>
              <a:rPr lang="en-US" dirty="0">
                <a:ea typeface="MS Mincho" panose="02020609040205080304" pitchFamily="49" charset="-128"/>
                <a:cs typeface="Times New Roman" panose="02020603050405020304" pitchFamily="18" charset="0"/>
              </a:rPr>
              <a:t>High standards</a:t>
            </a:r>
          </a:p>
          <a:p>
            <a:pPr lvl="1">
              <a:lnSpc>
                <a:spcPct val="100000"/>
              </a:lnSpc>
              <a:spcBef>
                <a:spcPts val="0"/>
              </a:spcBef>
            </a:pPr>
            <a:r>
              <a:rPr lang="en-US" dirty="0">
                <a:ea typeface="MS Mincho" panose="02020609040205080304" pitchFamily="49" charset="-128"/>
                <a:cs typeface="Times New Roman" panose="02020603050405020304" pitchFamily="18" charset="0"/>
              </a:rPr>
              <a:t>High </a:t>
            </a:r>
            <a:r>
              <a:rPr lang="en-US" dirty="0" smtClean="0">
                <a:ea typeface="MS Mincho" panose="02020609040205080304" pitchFamily="49" charset="-128"/>
                <a:cs typeface="Times New Roman" panose="02020603050405020304" pitchFamily="18" charset="0"/>
              </a:rPr>
              <a:t>expectations</a:t>
            </a:r>
            <a:endParaRPr lang="en-US" dirty="0">
              <a:ea typeface="MS Mincho" panose="02020609040205080304" pitchFamily="49" charset="-128"/>
              <a:cs typeface="Times New Roman" panose="02020603050405020304" pitchFamily="18" charset="0"/>
            </a:endParaRPr>
          </a:p>
          <a:p>
            <a:pPr>
              <a:lnSpc>
                <a:spcPct val="100000"/>
              </a:lnSpc>
              <a:spcBef>
                <a:spcPts val="0"/>
              </a:spcBef>
            </a:pPr>
            <a:r>
              <a:rPr lang="en-US" dirty="0">
                <a:ea typeface="MS Mincho" panose="02020609040205080304" pitchFamily="49" charset="-128"/>
                <a:cs typeface="Times New Roman" panose="02020603050405020304" pitchFamily="18" charset="0"/>
              </a:rPr>
              <a:t>The search for </a:t>
            </a:r>
            <a:r>
              <a:rPr lang="en-US" dirty="0" smtClean="0">
                <a:ea typeface="MS Mincho" panose="02020609040205080304" pitchFamily="49" charset="-128"/>
                <a:cs typeface="Times New Roman" panose="02020603050405020304" pitchFamily="18" charset="0"/>
              </a:rPr>
              <a:t>quality requires: </a:t>
            </a:r>
            <a:endParaRPr lang="en-US" dirty="0">
              <a:ea typeface="MS Mincho" panose="02020609040205080304" pitchFamily="49" charset="-128"/>
              <a:cs typeface="Times New Roman" panose="02020603050405020304" pitchFamily="18" charset="0"/>
            </a:endParaRPr>
          </a:p>
          <a:p>
            <a:pPr lvl="1">
              <a:lnSpc>
                <a:spcPct val="100000"/>
              </a:lnSpc>
              <a:spcBef>
                <a:spcPts val="0"/>
              </a:spcBef>
            </a:pPr>
            <a:r>
              <a:rPr lang="en-US" dirty="0" smtClean="0">
                <a:ea typeface="MS Mincho" panose="02020609040205080304" pitchFamily="49" charset="-128"/>
                <a:cs typeface="Times New Roman" panose="02020603050405020304" pitchFamily="18" charset="0"/>
              </a:rPr>
              <a:t>Attention </a:t>
            </a:r>
            <a:r>
              <a:rPr lang="en-US" dirty="0">
                <a:ea typeface="MS Mincho" panose="02020609040205080304" pitchFamily="49" charset="-128"/>
                <a:cs typeface="Times New Roman" panose="02020603050405020304" pitchFamily="18" charset="0"/>
              </a:rPr>
              <a:t>to detail</a:t>
            </a:r>
          </a:p>
          <a:p>
            <a:pPr lvl="1">
              <a:lnSpc>
                <a:spcPct val="100000"/>
              </a:lnSpc>
              <a:spcBef>
                <a:spcPts val="0"/>
              </a:spcBef>
            </a:pPr>
            <a:r>
              <a:rPr lang="en-US" dirty="0">
                <a:ea typeface="MS Mincho" panose="02020609040205080304" pitchFamily="49" charset="-128"/>
                <a:cs typeface="Times New Roman" panose="02020603050405020304" pitchFamily="18" charset="0"/>
              </a:rPr>
              <a:t>Intention</a:t>
            </a:r>
          </a:p>
          <a:p>
            <a:pPr lvl="1">
              <a:lnSpc>
                <a:spcPct val="100000"/>
              </a:lnSpc>
              <a:spcBef>
                <a:spcPts val="0"/>
              </a:spcBef>
            </a:pPr>
            <a:r>
              <a:rPr lang="en-US" dirty="0">
                <a:ea typeface="MS Mincho" panose="02020609040205080304" pitchFamily="49" charset="-128"/>
                <a:cs typeface="Times New Roman" panose="02020603050405020304" pitchFamily="18" charset="0"/>
              </a:rPr>
              <a:t>Action</a:t>
            </a:r>
          </a:p>
          <a:p>
            <a:pPr lvl="1">
              <a:lnSpc>
                <a:spcPct val="100000"/>
              </a:lnSpc>
              <a:spcBef>
                <a:spcPts val="0"/>
              </a:spcBef>
            </a:pPr>
            <a:r>
              <a:rPr lang="en-US" dirty="0">
                <a:ea typeface="MS Mincho" panose="02020609040205080304" pitchFamily="49" charset="-128"/>
                <a:cs typeface="Times New Roman" panose="02020603050405020304" pitchFamily="18" charset="0"/>
              </a:rPr>
              <a:t>Persistence</a:t>
            </a:r>
          </a:p>
          <a:p>
            <a:pPr lvl="1">
              <a:lnSpc>
                <a:spcPct val="100000"/>
              </a:lnSpc>
              <a:spcBef>
                <a:spcPts val="0"/>
              </a:spcBef>
            </a:pPr>
            <a:r>
              <a:rPr lang="en-US" dirty="0" smtClean="0">
                <a:ea typeface="MS Mincho" panose="02020609040205080304" pitchFamily="49" charset="-128"/>
                <a:cs typeface="Times New Roman" panose="02020603050405020304" pitchFamily="18" charset="0"/>
              </a:rPr>
              <a:t>Ability/empowerment </a:t>
            </a:r>
            <a:r>
              <a:rPr lang="en-US" dirty="0">
                <a:ea typeface="MS Mincho" panose="02020609040205080304" pitchFamily="49" charset="-128"/>
                <a:cs typeface="Times New Roman" panose="02020603050405020304" pitchFamily="18" charset="0"/>
              </a:rPr>
              <a:t>to question everything</a:t>
            </a:r>
          </a:p>
          <a:p>
            <a:pPr>
              <a:lnSpc>
                <a:spcPct val="100000"/>
              </a:lnSpc>
            </a:pPr>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26</a:t>
            </a:fld>
            <a:endParaRPr lang="en-US" dirty="0"/>
          </a:p>
        </p:txBody>
      </p:sp>
    </p:spTree>
    <p:extLst>
      <p:ext uri="{BB962C8B-B14F-4D97-AF65-F5344CB8AC3E}">
        <p14:creationId xmlns="" xmlns:p14="http://schemas.microsoft.com/office/powerpoint/2010/main" val="2489981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Wrap-Up</a:t>
            </a:r>
            <a:endParaRPr lang="en-US" dirty="0"/>
          </a:p>
        </p:txBody>
      </p:sp>
      <p:sp>
        <p:nvSpPr>
          <p:cNvPr id="3" name="Content Placeholder 2"/>
          <p:cNvSpPr>
            <a:spLocks noGrp="1"/>
          </p:cNvSpPr>
          <p:nvPr>
            <p:ph idx="1"/>
          </p:nvPr>
        </p:nvSpPr>
        <p:spPr>
          <a:xfrm>
            <a:off x="628650" y="1604562"/>
            <a:ext cx="7886700" cy="2616564"/>
          </a:xfrm>
        </p:spPr>
        <p:txBody>
          <a:bodyPr>
            <a:normAutofit/>
          </a:bodyPr>
          <a:lstStyle/>
          <a:p>
            <a:r>
              <a:rPr lang="en-US" dirty="0"/>
              <a:t>Best class </a:t>
            </a:r>
            <a:r>
              <a:rPr lang="en-US" dirty="0" smtClean="0"/>
              <a:t>customer service and quality </a:t>
            </a:r>
            <a:r>
              <a:rPr lang="en-US" dirty="0"/>
              <a:t>are competitive weapons</a:t>
            </a:r>
          </a:p>
          <a:p>
            <a:r>
              <a:rPr lang="en-US" dirty="0" smtClean="0"/>
              <a:t>They </a:t>
            </a:r>
            <a:r>
              <a:rPr lang="en-US" dirty="0"/>
              <a:t>can either raise you to new levels or drag you into instability</a:t>
            </a:r>
          </a:p>
          <a:p>
            <a:r>
              <a:rPr lang="en-US" dirty="0" smtClean="0"/>
              <a:t>Customer service and quality must </a:t>
            </a:r>
            <a:r>
              <a:rPr lang="en-US" dirty="0"/>
              <a:t>be an obsession</a:t>
            </a:r>
          </a:p>
          <a:p>
            <a:r>
              <a:rPr lang="en-US" dirty="0" smtClean="0"/>
              <a:t>Every </a:t>
            </a:r>
            <a:r>
              <a:rPr lang="en-US" dirty="0"/>
              <a:t>aspect of your revenue cycle is a direct measurement and reflection of your </a:t>
            </a:r>
            <a:r>
              <a:rPr lang="en-US" dirty="0" smtClean="0"/>
              <a:t>hospital’s </a:t>
            </a:r>
            <a:r>
              <a:rPr lang="en-US" dirty="0"/>
              <a:t>attention </a:t>
            </a:r>
            <a:r>
              <a:rPr lang="en-US" dirty="0" smtClean="0"/>
              <a:t>and commitment to customer </a:t>
            </a:r>
            <a:r>
              <a:rPr lang="en-US" dirty="0"/>
              <a:t>service and quality</a:t>
            </a:r>
          </a:p>
          <a:p>
            <a:r>
              <a:rPr lang="en-US" b="1" dirty="0" smtClean="0"/>
              <a:t>Be </a:t>
            </a:r>
            <a:r>
              <a:rPr lang="en-US" b="1" dirty="0"/>
              <a:t>the hospital that is synonymous with customer service and quality</a:t>
            </a:r>
          </a:p>
          <a:p>
            <a:endParaRPr lang="en-US" dirty="0">
              <a:solidFill>
                <a:srgbClr val="FF0000"/>
              </a:solidFill>
            </a:endParaRPr>
          </a:p>
          <a:p>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27</a:t>
            </a:fld>
            <a:endParaRPr lang="en-US" dirty="0"/>
          </a:p>
        </p:txBody>
      </p:sp>
      <p:pic>
        <p:nvPicPr>
          <p:cNvPr id="6" name="Picture 5"/>
          <p:cNvPicPr>
            <a:picLocks noChangeAspect="1"/>
          </p:cNvPicPr>
          <p:nvPr/>
        </p:nvPicPr>
        <p:blipFill>
          <a:blip r:embed="rId2" cstate="email">
            <a:extLst>
              <a:ext uri="{28A0092B-C50C-407E-A947-70E740481C1C}">
                <a14:useLocalDpi xmlns="" xmlns:a14="http://schemas.microsoft.com/office/drawing/2010/main"/>
              </a:ext>
            </a:extLst>
          </a:blip>
          <a:stretch>
            <a:fillRect/>
          </a:stretch>
        </p:blipFill>
        <p:spPr>
          <a:xfrm>
            <a:off x="2850723" y="4116769"/>
            <a:ext cx="3442554" cy="2604707"/>
          </a:xfrm>
          <a:prstGeom prst="rect">
            <a:avLst/>
          </a:prstGeom>
        </p:spPr>
      </p:pic>
    </p:spTree>
    <p:extLst>
      <p:ext uri="{BB962C8B-B14F-4D97-AF65-F5344CB8AC3E}">
        <p14:creationId xmlns="" xmlns:p14="http://schemas.microsoft.com/office/powerpoint/2010/main" val="466046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925" y="93663"/>
            <a:ext cx="8229600" cy="1143000"/>
          </a:xfrm>
        </p:spPr>
        <p:txBody>
          <a:bodyPr/>
          <a:lstStyle/>
          <a:p>
            <a:pPr algn="l"/>
            <a:r>
              <a:rPr lang="en-US" sz="2800" dirty="0">
                <a:latin typeface="+mj-lt"/>
                <a:ea typeface="+mn-ea"/>
                <a:cs typeface="Arial" charset="0"/>
              </a:rPr>
              <a:t>Thank You</a:t>
            </a:r>
          </a:p>
        </p:txBody>
      </p:sp>
      <p:sp>
        <p:nvSpPr>
          <p:cNvPr id="3" name="Content Placeholder 2"/>
          <p:cNvSpPr>
            <a:spLocks noGrp="1"/>
          </p:cNvSpPr>
          <p:nvPr>
            <p:ph idx="1"/>
          </p:nvPr>
        </p:nvSpPr>
        <p:spPr/>
        <p:txBody>
          <a:bodyPr>
            <a:normAutofit fontScale="62500" lnSpcReduction="20000"/>
          </a:bodyPr>
          <a:lstStyle/>
          <a:p>
            <a:pPr>
              <a:lnSpc>
                <a:spcPct val="120000"/>
              </a:lnSpc>
            </a:pPr>
            <a:r>
              <a:rPr lang="en-US" dirty="0"/>
              <a:t>Stroudwater Revenue Cycle Solutions was established to help our clients navigate through uncertain times and financial stress.  Increased denials, expanding regulatory guidelines and billing complexities have combined to challenge the financial footing of all providers. </a:t>
            </a:r>
          </a:p>
          <a:p>
            <a:pPr>
              <a:lnSpc>
                <a:spcPct val="120000"/>
              </a:lnSpc>
            </a:pPr>
            <a:r>
              <a:rPr lang="en-US" dirty="0" smtClean="0"/>
              <a:t>Our </a:t>
            </a:r>
            <a:r>
              <a:rPr lang="en-US" dirty="0"/>
              <a:t>goal is to provide resources, advice and solutions that make sense and allow you to take action. </a:t>
            </a:r>
          </a:p>
          <a:p>
            <a:pPr>
              <a:lnSpc>
                <a:spcPct val="120000"/>
              </a:lnSpc>
            </a:pPr>
            <a:r>
              <a:rPr lang="en-US" dirty="0" smtClean="0"/>
              <a:t>We </a:t>
            </a:r>
            <a:r>
              <a:rPr lang="en-US" dirty="0"/>
              <a:t>focus on foundational aspects which contribute to consistent gross revenue, facilitate representative net reimbursement and mitigate compliance concerns. Stroudwater Revenue Cycle Solutions helps our clients to build processes which ensure ownership and accountability within your revenue cycle while exceeding customer demands. </a:t>
            </a:r>
          </a:p>
          <a:p>
            <a:pPr>
              <a:lnSpc>
                <a:spcPct val="120000"/>
              </a:lnSpc>
            </a:pPr>
            <a:r>
              <a:rPr lang="en-US" b="1" dirty="0" smtClean="0">
                <a:solidFill>
                  <a:schemeClr val="accent1"/>
                </a:solidFill>
                <a:latin typeface="Trebuchet MS" panose="020B0603020202020204" pitchFamily="34" charset="0"/>
              </a:rPr>
              <a:t>Contact </a:t>
            </a:r>
            <a:r>
              <a:rPr lang="en-US" b="1" dirty="0">
                <a:solidFill>
                  <a:schemeClr val="accent1"/>
                </a:solidFill>
                <a:latin typeface="Trebuchet MS" panose="020B0603020202020204" pitchFamily="34" charset="0"/>
              </a:rPr>
              <a:t>us to see how we can help</a:t>
            </a:r>
            <a:r>
              <a:rPr lang="en-US" b="1" dirty="0" smtClean="0">
                <a:solidFill>
                  <a:schemeClr val="accent1"/>
                </a:solidFill>
                <a:latin typeface="Trebuchet MS" panose="020B0603020202020204" pitchFamily="34" charset="0"/>
              </a:rPr>
              <a:t>.</a:t>
            </a:r>
          </a:p>
          <a:p>
            <a:pPr marL="0" indent="0">
              <a:lnSpc>
                <a:spcPct val="120000"/>
              </a:lnSpc>
              <a:buNone/>
            </a:pPr>
            <a:r>
              <a:rPr lang="en-US" b="1" dirty="0" smtClean="0">
                <a:solidFill>
                  <a:schemeClr val="accent1"/>
                </a:solidFill>
                <a:latin typeface="Trebuchet MS" panose="020B0603020202020204" pitchFamily="34" charset="0"/>
              </a:rPr>
              <a:t> </a:t>
            </a:r>
            <a:endParaRPr lang="en-US" b="1" dirty="0">
              <a:solidFill>
                <a:schemeClr val="accent1"/>
              </a:solidFill>
              <a:latin typeface="Trebuchet MS" panose="020B0603020202020204" pitchFamily="34" charset="0"/>
            </a:endParaRPr>
          </a:p>
          <a:p>
            <a:pPr>
              <a:lnSpc>
                <a:spcPct val="120000"/>
              </a:lnSpc>
            </a:pPr>
            <a:endParaRPr lang="en-US" dirty="0"/>
          </a:p>
        </p:txBody>
      </p:sp>
      <p:sp>
        <p:nvSpPr>
          <p:cNvPr id="5" name="Slide Number Placeholder 4"/>
          <p:cNvSpPr>
            <a:spLocks noGrp="1"/>
          </p:cNvSpPr>
          <p:nvPr>
            <p:ph type="sldNum" sz="quarter" idx="12"/>
          </p:nvPr>
        </p:nvSpPr>
        <p:spPr/>
        <p:txBody>
          <a:bodyPr/>
          <a:lstStyle/>
          <a:p>
            <a:pPr>
              <a:defRPr/>
            </a:pPr>
            <a:fld id="{2E66EB9E-BADA-4599-B0EF-3586FC8DD5A7}" type="slidenum">
              <a:rPr lang="en-US" smtClean="0">
                <a:solidFill>
                  <a:prstClr val="black">
                    <a:tint val="75000"/>
                  </a:prstClr>
                </a:solidFill>
              </a:rPr>
              <a:pPr>
                <a:defRPr/>
              </a:pPr>
              <a:t>28</a:t>
            </a:fld>
            <a:endParaRPr lang="en-US" dirty="0">
              <a:solidFill>
                <a:prstClr val="black">
                  <a:tint val="75000"/>
                </a:prstClr>
              </a:solidFill>
            </a:endParaRPr>
          </a:p>
        </p:txBody>
      </p:sp>
      <p:sp>
        <p:nvSpPr>
          <p:cNvPr id="4" name="TextBox 3"/>
          <p:cNvSpPr txBox="1"/>
          <p:nvPr/>
        </p:nvSpPr>
        <p:spPr>
          <a:xfrm>
            <a:off x="825674" y="5934670"/>
            <a:ext cx="3733800" cy="923330"/>
          </a:xfrm>
          <a:prstGeom prst="rect">
            <a:avLst/>
          </a:prstGeom>
          <a:noFill/>
        </p:spPr>
        <p:txBody>
          <a:bodyPr wrap="square" rtlCol="0">
            <a:spAutoFit/>
          </a:bodyPr>
          <a:lstStyle/>
          <a:p>
            <a:pPr fontAlgn="base">
              <a:spcBef>
                <a:spcPct val="0"/>
              </a:spcBef>
              <a:spcAft>
                <a:spcPct val="0"/>
              </a:spcAft>
            </a:pPr>
            <a:r>
              <a:rPr lang="en-US" i="1" dirty="0" smtClean="0">
                <a:solidFill>
                  <a:srgbClr val="005B99"/>
                </a:solidFill>
                <a:cs typeface="Arial" charset="0"/>
              </a:rPr>
              <a:t>John Behn, MPA</a:t>
            </a:r>
          </a:p>
          <a:p>
            <a:pPr fontAlgn="base">
              <a:spcBef>
                <a:spcPct val="0"/>
              </a:spcBef>
              <a:spcAft>
                <a:spcPct val="0"/>
              </a:spcAft>
            </a:pPr>
            <a:r>
              <a:rPr lang="en-US" i="1" dirty="0" smtClean="0">
                <a:solidFill>
                  <a:srgbClr val="005B99"/>
                </a:solidFill>
                <a:cs typeface="Arial" charset="0"/>
              </a:rPr>
              <a:t>jbehn@stroudwater.com</a:t>
            </a:r>
          </a:p>
          <a:p>
            <a:pPr fontAlgn="base">
              <a:spcBef>
                <a:spcPct val="0"/>
              </a:spcBef>
              <a:spcAft>
                <a:spcPct val="0"/>
              </a:spcAft>
            </a:pPr>
            <a:r>
              <a:rPr lang="en-US" i="1" dirty="0" smtClean="0">
                <a:solidFill>
                  <a:srgbClr val="005B99"/>
                </a:solidFill>
                <a:cs typeface="Arial" charset="0"/>
              </a:rPr>
              <a:t>207-221-8277</a:t>
            </a:r>
          </a:p>
        </p:txBody>
      </p:sp>
    </p:spTree>
    <p:extLst>
      <p:ext uri="{BB962C8B-B14F-4D97-AF65-F5344CB8AC3E}">
        <p14:creationId xmlns="" xmlns:p14="http://schemas.microsoft.com/office/powerpoint/2010/main" val="24795922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96D0C6C-FE9E-4961-BED5-3E405B87D3F0}" type="slidenum">
              <a:rPr lang="en-US" smtClean="0"/>
              <a:pPr/>
              <a:t>3</a:t>
            </a:fld>
            <a:endParaRPr lang="en-US" dirty="0"/>
          </a:p>
        </p:txBody>
      </p:sp>
      <p:pic>
        <p:nvPicPr>
          <p:cNvPr id="3" name="Picture 2"/>
          <p:cNvPicPr>
            <a:picLocks noChangeAspect="1"/>
          </p:cNvPicPr>
          <p:nvPr/>
        </p:nvPicPr>
        <p:blipFill rotWithShape="1">
          <a:blip r:embed="rId3" cstate="email">
            <a:extLst>
              <a:ext uri="{28A0092B-C50C-407E-A947-70E740481C1C}">
                <a14:useLocalDpi xmlns="" xmlns:a14="http://schemas.microsoft.com/office/drawing/2010/main"/>
              </a:ext>
            </a:extLst>
          </a:blip>
          <a:srcRect/>
          <a:stretch/>
        </p:blipFill>
        <p:spPr>
          <a:xfrm>
            <a:off x="0" y="0"/>
            <a:ext cx="9144000" cy="6858000"/>
          </a:xfrm>
          <a:prstGeom prst="rect">
            <a:avLst/>
          </a:prstGeom>
        </p:spPr>
      </p:pic>
      <p:sp>
        <p:nvSpPr>
          <p:cNvPr id="5" name="Rectangle 4"/>
          <p:cNvSpPr/>
          <p:nvPr/>
        </p:nvSpPr>
        <p:spPr>
          <a:xfrm>
            <a:off x="0" y="6519446"/>
            <a:ext cx="4572000" cy="338554"/>
          </a:xfrm>
          <a:prstGeom prst="rect">
            <a:avLst/>
          </a:prstGeom>
        </p:spPr>
        <p:txBody>
          <a:bodyPr>
            <a:spAutoFit/>
          </a:bodyPr>
          <a:lstStyle/>
          <a:p>
            <a:r>
              <a:rPr lang="en-US" sz="800" dirty="0">
                <a:solidFill>
                  <a:schemeClr val="bg1">
                    <a:lumMod val="50000"/>
                  </a:schemeClr>
                </a:solidFill>
              </a:rPr>
              <a:t>By Martin </a:t>
            </a:r>
            <a:r>
              <a:rPr lang="en-US" sz="800" dirty="0" err="1">
                <a:solidFill>
                  <a:schemeClr val="bg1">
                    <a:lumMod val="50000"/>
                  </a:schemeClr>
                </a:solidFill>
              </a:rPr>
              <a:t>SoulStealer</a:t>
            </a:r>
            <a:r>
              <a:rPr lang="en-US" sz="800" dirty="0">
                <a:solidFill>
                  <a:schemeClr val="bg1">
                    <a:lumMod val="50000"/>
                  </a:schemeClr>
                </a:solidFill>
              </a:rPr>
              <a:t> from London, England - Chainsaw Reb, CC BY 2.0, https://commons.wikimedia.org/w/index.php?curid=26197066</a:t>
            </a:r>
          </a:p>
        </p:txBody>
      </p:sp>
    </p:spTree>
    <p:extLst>
      <p:ext uri="{BB962C8B-B14F-4D97-AF65-F5344CB8AC3E}">
        <p14:creationId xmlns="" xmlns:p14="http://schemas.microsoft.com/office/powerpoint/2010/main" val="2382718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Hospitals As Vehicles for Change</a:t>
            </a:r>
            <a:endParaRPr lang="en-US" dirty="0"/>
          </a:p>
        </p:txBody>
      </p:sp>
      <p:sp>
        <p:nvSpPr>
          <p:cNvPr id="3" name="Content Placeholder 2"/>
          <p:cNvSpPr>
            <a:spLocks noGrp="1"/>
          </p:cNvSpPr>
          <p:nvPr>
            <p:ph idx="1"/>
          </p:nvPr>
        </p:nvSpPr>
        <p:spPr/>
        <p:txBody>
          <a:bodyPr/>
          <a:lstStyle/>
          <a:p>
            <a:pPr>
              <a:lnSpc>
                <a:spcPct val="100000"/>
              </a:lnSpc>
            </a:pPr>
            <a:r>
              <a:rPr lang="en-US" dirty="0"/>
              <a:t>To </a:t>
            </a:r>
            <a:r>
              <a:rPr lang="en-US" dirty="0" smtClean="0"/>
              <a:t>survive, </a:t>
            </a:r>
            <a:r>
              <a:rPr lang="en-US" dirty="0"/>
              <a:t>h</a:t>
            </a:r>
            <a:r>
              <a:rPr lang="en-US" dirty="0" smtClean="0"/>
              <a:t>ospitals </a:t>
            </a:r>
            <a:r>
              <a:rPr lang="en-US" dirty="0"/>
              <a:t>must be change agents</a:t>
            </a:r>
          </a:p>
          <a:p>
            <a:pPr>
              <a:lnSpc>
                <a:spcPct val="100000"/>
              </a:lnSpc>
            </a:pPr>
            <a:r>
              <a:rPr lang="en-US" dirty="0" smtClean="0"/>
              <a:t>Their </a:t>
            </a:r>
            <a:r>
              <a:rPr lang="en-US" dirty="0"/>
              <a:t>revenue cycles must eliminate variability, focus on consistent, compliant outcomes and exceed customer </a:t>
            </a:r>
            <a:r>
              <a:rPr lang="en-US" dirty="0" smtClean="0"/>
              <a:t>expectations</a:t>
            </a:r>
            <a:endParaRPr lang="en-US" dirty="0"/>
          </a:p>
          <a:p>
            <a:pPr>
              <a:lnSpc>
                <a:spcPct val="100000"/>
              </a:lnSpc>
            </a:pPr>
            <a:r>
              <a:rPr lang="en-US" dirty="0"/>
              <a:t>In order to create this revenue cycle </a:t>
            </a:r>
            <a:r>
              <a:rPr lang="en-US" dirty="0" smtClean="0"/>
              <a:t>model, </a:t>
            </a:r>
            <a:r>
              <a:rPr lang="en-US" dirty="0"/>
              <a:t>every hospital must incorporate a commitment to Best Class Customer Service and Quality in all areas of revenue cycle </a:t>
            </a:r>
            <a:r>
              <a:rPr lang="en-US" dirty="0" smtClean="0"/>
              <a:t>operations</a:t>
            </a:r>
            <a:endParaRPr lang="en-US" dirty="0"/>
          </a:p>
          <a:p>
            <a:pPr>
              <a:lnSpc>
                <a:spcPct val="100000"/>
              </a:lnSpc>
            </a:pPr>
            <a:r>
              <a:rPr lang="en-US" dirty="0"/>
              <a:t>How often do you discuss Revenue Cycle Quality or Customer Service?</a:t>
            </a:r>
          </a:p>
          <a:p>
            <a:pPr>
              <a:lnSpc>
                <a:spcPct val="100000"/>
              </a:lnSpc>
            </a:pPr>
            <a:r>
              <a:rPr lang="en-US" dirty="0"/>
              <a:t>Is either a part of your revenue cycle mission statement?</a:t>
            </a:r>
          </a:p>
          <a:p>
            <a:pPr>
              <a:lnSpc>
                <a:spcPct val="100000"/>
              </a:lnSpc>
            </a:pPr>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4</a:t>
            </a:fld>
            <a:endParaRPr lang="en-US" dirty="0"/>
          </a:p>
        </p:txBody>
      </p:sp>
    </p:spTree>
    <p:extLst>
      <p:ext uri="{BB962C8B-B14F-4D97-AF65-F5344CB8AC3E}">
        <p14:creationId xmlns="" xmlns:p14="http://schemas.microsoft.com/office/powerpoint/2010/main" val="3372440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Service </a:t>
            </a:r>
          </a:p>
        </p:txBody>
      </p:sp>
      <p:sp>
        <p:nvSpPr>
          <p:cNvPr id="3" name="Content Placeholder 2"/>
          <p:cNvSpPr>
            <a:spLocks noGrp="1"/>
          </p:cNvSpPr>
          <p:nvPr>
            <p:ph idx="1"/>
          </p:nvPr>
        </p:nvSpPr>
        <p:spPr>
          <a:xfrm>
            <a:off x="628650" y="1604562"/>
            <a:ext cx="7886700" cy="967188"/>
          </a:xfrm>
        </p:spPr>
        <p:txBody>
          <a:bodyPr/>
          <a:lstStyle/>
          <a:p>
            <a:r>
              <a:rPr lang="en-US" dirty="0"/>
              <a:t>When you think of best class customer </a:t>
            </a:r>
            <a:r>
              <a:rPr lang="en-US" dirty="0" smtClean="0"/>
              <a:t>service, </a:t>
            </a:r>
            <a:r>
              <a:rPr lang="en-US" dirty="0"/>
              <a:t>what images or companies come to mind?</a:t>
            </a:r>
          </a:p>
          <a:p>
            <a:pPr marL="0" indent="0">
              <a:buNone/>
            </a:pPr>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5</a:t>
            </a:fld>
            <a:endParaRPr lang="en-US" dirty="0"/>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533662" y="2149476"/>
            <a:ext cx="4286250" cy="4572000"/>
          </a:xfrm>
          <a:prstGeom prst="rect">
            <a:avLst/>
          </a:prstGeom>
        </p:spPr>
      </p:pic>
    </p:spTree>
    <p:extLst>
      <p:ext uri="{BB962C8B-B14F-4D97-AF65-F5344CB8AC3E}">
        <p14:creationId xmlns="" xmlns:p14="http://schemas.microsoft.com/office/powerpoint/2010/main" val="3154733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96D0C6C-FE9E-4961-BED5-3E405B87D3F0}" type="slidenum">
              <a:rPr lang="en-US" smtClean="0"/>
              <a:pPr/>
              <a:t>6</a:t>
            </a:fld>
            <a:endParaRPr lang="en-US" dirty="0"/>
          </a:p>
        </p:txBody>
      </p:sp>
      <p:pic>
        <p:nvPicPr>
          <p:cNvPr id="1026" name="Picture 2" descr="Image result for amazon logo"/>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695325" y="1571427"/>
            <a:ext cx="3295650" cy="1201539"/>
          </a:xfrm>
          <a:prstGeom prst="rect">
            <a:avLst/>
          </a:prstGeom>
          <a:noFill/>
          <a:ln>
            <a:solidFill>
              <a:schemeClr val="bg1">
                <a:lumMod val="50000"/>
              </a:schemeClr>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1028" name="Picture 4" descr="Image result for fedex logo"/>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743075" y="3089219"/>
            <a:ext cx="3762396" cy="1078935"/>
          </a:xfrm>
          <a:prstGeom prst="rect">
            <a:avLst/>
          </a:prstGeom>
          <a:noFill/>
          <a:ln>
            <a:solidFill>
              <a:schemeClr val="bg1">
                <a:lumMod val="50000"/>
              </a:schemeClr>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1030" name="Picture 6" descr="Image result for marriott logo"/>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503790" y="1286079"/>
            <a:ext cx="2477114" cy="1852881"/>
          </a:xfrm>
          <a:prstGeom prst="rect">
            <a:avLst/>
          </a:prstGeom>
          <a:noFill/>
          <a:ln>
            <a:solidFill>
              <a:schemeClr val="bg1">
                <a:lumMod val="50000"/>
              </a:schemeClr>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1032" name="Picture 8" descr="Image result for trader joe's logo"/>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95325" y="3985157"/>
            <a:ext cx="2095500" cy="2181226"/>
          </a:xfrm>
          <a:prstGeom prst="rect">
            <a:avLst/>
          </a:prstGeom>
          <a:noFill/>
          <a:ln>
            <a:solidFill>
              <a:schemeClr val="bg1">
                <a:lumMod val="50000"/>
              </a:schemeClr>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1034" name="Picture 10" descr="Image result for apple logo"/>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334213" y="3270015"/>
            <a:ext cx="2304874" cy="2304875"/>
          </a:xfrm>
          <a:prstGeom prst="rect">
            <a:avLst/>
          </a:prstGeom>
          <a:noFill/>
          <a:ln>
            <a:solidFill>
              <a:schemeClr val="bg1">
                <a:lumMod val="50000"/>
              </a:schemeClr>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1036" name="Picture 12" descr="Image result for usaa logo"/>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154414" y="4118413"/>
            <a:ext cx="1857375" cy="1857376"/>
          </a:xfrm>
          <a:prstGeom prst="rect">
            <a:avLst/>
          </a:prstGeom>
          <a:noFill/>
          <a:ln>
            <a:solidFill>
              <a:schemeClr val="bg1">
                <a:lumMod val="50000"/>
              </a:schemeClr>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1038" name="Picture 14" descr="Image result for state farm logo"/>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605537" y="439882"/>
            <a:ext cx="2305050" cy="2305050"/>
          </a:xfrm>
          <a:prstGeom prst="rect">
            <a:avLst/>
          </a:prstGeom>
          <a:noFill/>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2" name="Picture 2" descr="Image result for disney world logo"/>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5252524" y="5393397"/>
            <a:ext cx="2163378" cy="1155794"/>
          </a:xfrm>
          <a:prstGeom prst="rect">
            <a:avLst/>
          </a:prstGeom>
          <a:noFill/>
          <a:ln>
            <a:solidFill>
              <a:schemeClr val="bg1">
                <a:lumMod val="50000"/>
              </a:schemeClr>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1040" name="Picture 16" descr="Image result for vanguard logo"/>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327741" y="179785"/>
            <a:ext cx="4926167" cy="1391642"/>
          </a:xfrm>
          <a:prstGeom prst="rect">
            <a:avLst/>
          </a:prstGeom>
          <a:noFill/>
          <a:ln>
            <a:solidFill>
              <a:schemeClr val="bg1">
                <a:lumMod val="50000"/>
              </a:schemeClr>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96999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 xmlns:a14="http://schemas.microsoft.com/office/drawing/2010/main" val="0"/>
              </a:ext>
            </a:extLst>
          </a:blip>
          <a:srcRect b="11795"/>
          <a:stretch/>
        </p:blipFill>
        <p:spPr>
          <a:xfrm>
            <a:off x="4572000" y="4146741"/>
            <a:ext cx="2919046" cy="2574736"/>
          </a:xfrm>
          <a:prstGeom prst="rect">
            <a:avLst/>
          </a:prstGeom>
        </p:spPr>
      </p:pic>
      <p:sp>
        <p:nvSpPr>
          <p:cNvPr id="2" name="Title 1"/>
          <p:cNvSpPr>
            <a:spLocks noGrp="1"/>
          </p:cNvSpPr>
          <p:nvPr>
            <p:ph type="title"/>
          </p:nvPr>
        </p:nvSpPr>
        <p:spPr/>
        <p:txBody>
          <a:bodyPr/>
          <a:lstStyle/>
          <a:p>
            <a:r>
              <a:rPr lang="en-US" dirty="0" smtClean="0"/>
              <a:t>Customer Service</a:t>
            </a:r>
            <a:endParaRPr lang="en-US" dirty="0"/>
          </a:p>
        </p:txBody>
      </p:sp>
      <p:sp>
        <p:nvSpPr>
          <p:cNvPr id="3" name="Content Placeholder 2"/>
          <p:cNvSpPr>
            <a:spLocks noGrp="1"/>
          </p:cNvSpPr>
          <p:nvPr>
            <p:ph idx="1"/>
          </p:nvPr>
        </p:nvSpPr>
        <p:spPr/>
        <p:txBody>
          <a:bodyPr/>
          <a:lstStyle/>
          <a:p>
            <a:pPr>
              <a:lnSpc>
                <a:spcPct val="100000"/>
              </a:lnSpc>
            </a:pPr>
            <a:r>
              <a:rPr lang="en-US" dirty="0"/>
              <a:t>Did your hospital enter your mind?</a:t>
            </a:r>
          </a:p>
          <a:p>
            <a:pPr lvl="1">
              <a:lnSpc>
                <a:spcPct val="100000"/>
              </a:lnSpc>
            </a:pPr>
            <a:r>
              <a:rPr lang="en-US" dirty="0"/>
              <a:t>Many people don’t immediately think of a Hospital when they consider best class customer service</a:t>
            </a:r>
          </a:p>
          <a:p>
            <a:pPr>
              <a:lnSpc>
                <a:spcPct val="100000"/>
              </a:lnSpc>
            </a:pPr>
            <a:r>
              <a:rPr lang="en-US" dirty="0"/>
              <a:t>Why?</a:t>
            </a:r>
          </a:p>
          <a:p>
            <a:pPr lvl="1">
              <a:lnSpc>
                <a:spcPct val="100000"/>
              </a:lnSpc>
            </a:pPr>
            <a:r>
              <a:rPr lang="en-US" dirty="0"/>
              <a:t>Isn’t our core business entirely focused upon positive, life saving outcomes for our customers?</a:t>
            </a:r>
          </a:p>
          <a:p>
            <a:pPr>
              <a:lnSpc>
                <a:spcPct val="100000"/>
              </a:lnSpc>
            </a:pPr>
            <a:r>
              <a:rPr lang="en-US" dirty="0"/>
              <a:t>To be successful we need our hospital to be synonymous with best class customer service</a:t>
            </a:r>
          </a:p>
          <a:p>
            <a:pPr>
              <a:lnSpc>
                <a:spcPct val="100000"/>
              </a:lnSpc>
            </a:pPr>
            <a:endParaRPr lang="en-US" dirty="0"/>
          </a:p>
        </p:txBody>
      </p:sp>
      <p:sp>
        <p:nvSpPr>
          <p:cNvPr id="4" name="Slide Number Placeholder 3"/>
          <p:cNvSpPr>
            <a:spLocks noGrp="1"/>
          </p:cNvSpPr>
          <p:nvPr>
            <p:ph type="sldNum" sz="quarter" idx="12"/>
          </p:nvPr>
        </p:nvSpPr>
        <p:spPr/>
        <p:txBody>
          <a:bodyPr/>
          <a:lstStyle/>
          <a:p>
            <a:fld id="{B96D0C6C-FE9E-4961-BED5-3E405B87D3F0}" type="slidenum">
              <a:rPr lang="en-US" smtClean="0"/>
              <a:pPr/>
              <a:t>7</a:t>
            </a:fld>
            <a:endParaRPr lang="en-US" dirty="0"/>
          </a:p>
        </p:txBody>
      </p:sp>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174760" y="5849060"/>
            <a:ext cx="397240" cy="689853"/>
          </a:xfrm>
          <a:prstGeom prst="rect">
            <a:avLst/>
          </a:prstGeom>
        </p:spPr>
      </p:pic>
    </p:spTree>
    <p:extLst>
      <p:ext uri="{BB962C8B-B14F-4D97-AF65-F5344CB8AC3E}">
        <p14:creationId xmlns="" xmlns:p14="http://schemas.microsoft.com/office/powerpoint/2010/main" val="1658817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Customer Service</a:t>
            </a:r>
            <a:endParaRPr lang="en-US" dirty="0"/>
          </a:p>
        </p:txBody>
      </p:sp>
      <p:sp>
        <p:nvSpPr>
          <p:cNvPr id="3" name="Content Placeholder 2"/>
          <p:cNvSpPr>
            <a:spLocks noGrp="1"/>
          </p:cNvSpPr>
          <p:nvPr>
            <p:ph idx="1"/>
          </p:nvPr>
        </p:nvSpPr>
        <p:spPr/>
        <p:txBody>
          <a:bodyPr/>
          <a:lstStyle/>
          <a:p>
            <a:pPr>
              <a:lnSpc>
                <a:spcPct val="100000"/>
              </a:lnSpc>
            </a:pPr>
            <a:r>
              <a:rPr lang="en-US" b="1" dirty="0"/>
              <a:t>Focus </a:t>
            </a:r>
            <a:r>
              <a:rPr lang="en-US" b="1" dirty="0" smtClean="0"/>
              <a:t>on </a:t>
            </a:r>
            <a:r>
              <a:rPr lang="en-US" b="1" dirty="0"/>
              <a:t>the </a:t>
            </a:r>
            <a:r>
              <a:rPr lang="en-US" b="1" dirty="0" smtClean="0"/>
              <a:t>customer</a:t>
            </a:r>
            <a:endParaRPr lang="en-US" b="1" dirty="0"/>
          </a:p>
          <a:p>
            <a:pPr lvl="1">
              <a:lnSpc>
                <a:spcPct val="100000"/>
              </a:lnSpc>
            </a:pPr>
            <a:r>
              <a:rPr lang="en-US" dirty="0"/>
              <a:t>All revenue cycle activity must be developed, implemented and maintained through focus on the customer</a:t>
            </a:r>
          </a:p>
          <a:p>
            <a:pPr lvl="1">
              <a:lnSpc>
                <a:spcPct val="100000"/>
              </a:lnSpc>
            </a:pPr>
            <a:r>
              <a:rPr lang="en-US" dirty="0"/>
              <a:t>Healthcare is now a retail business</a:t>
            </a:r>
          </a:p>
          <a:p>
            <a:pPr lvl="1">
              <a:lnSpc>
                <a:spcPct val="100000"/>
              </a:lnSpc>
            </a:pPr>
            <a:r>
              <a:rPr lang="en-US" dirty="0"/>
              <a:t>Customers are asking more detailed questions and are demanding complete, concise and correct responses</a:t>
            </a:r>
          </a:p>
          <a:p>
            <a:pPr lvl="1">
              <a:lnSpc>
                <a:spcPct val="100000"/>
              </a:lnSpc>
            </a:pPr>
            <a:r>
              <a:rPr lang="en-US" dirty="0"/>
              <a:t>Focus must be placed customer service outputs, messages and methodologies</a:t>
            </a:r>
          </a:p>
        </p:txBody>
      </p:sp>
      <p:sp>
        <p:nvSpPr>
          <p:cNvPr id="4" name="Slide Number Placeholder 3"/>
          <p:cNvSpPr>
            <a:spLocks noGrp="1"/>
          </p:cNvSpPr>
          <p:nvPr>
            <p:ph type="sldNum" sz="quarter" idx="12"/>
          </p:nvPr>
        </p:nvSpPr>
        <p:spPr/>
        <p:txBody>
          <a:bodyPr/>
          <a:lstStyle/>
          <a:p>
            <a:fld id="{B96D0C6C-FE9E-4961-BED5-3E405B87D3F0}" type="slidenum">
              <a:rPr lang="en-US" smtClean="0"/>
              <a:pPr/>
              <a:t>8</a:t>
            </a:fld>
            <a:endParaRPr lang="en-US" dirty="0"/>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281011"/>
            <a:ext cx="4176346" cy="2581137"/>
          </a:xfrm>
          <a:prstGeom prst="rect">
            <a:avLst/>
          </a:prstGeom>
        </p:spPr>
      </p:pic>
    </p:spTree>
    <p:extLst>
      <p:ext uri="{BB962C8B-B14F-4D97-AF65-F5344CB8AC3E}">
        <p14:creationId xmlns="" xmlns:p14="http://schemas.microsoft.com/office/powerpoint/2010/main" val="2831688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Customer Service</a:t>
            </a:r>
            <a:endParaRPr lang="en-US" dirty="0"/>
          </a:p>
        </p:txBody>
      </p:sp>
      <p:graphicFrame>
        <p:nvGraphicFramePr>
          <p:cNvPr id="5" name="Content Placeholder 4"/>
          <p:cNvGraphicFramePr>
            <a:graphicFrameLocks noGrp="1"/>
          </p:cNvGraphicFramePr>
          <p:nvPr>
            <p:ph idx="1"/>
            <p:extLst>
              <p:ext uri="{D42A27DB-BD31-4B8C-83A1-F6EECF244321}">
                <p14:modId xmlns="" xmlns:p14="http://schemas.microsoft.com/office/powerpoint/2010/main" val="618983363"/>
              </p:ext>
            </p:extLst>
          </p:nvPr>
        </p:nvGraphicFramePr>
        <p:xfrm>
          <a:off x="628650" y="1604562"/>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B96D0C6C-FE9E-4961-BED5-3E405B87D3F0}" type="slidenum">
              <a:rPr lang="en-US" smtClean="0"/>
              <a:pPr/>
              <a:t>9</a:t>
            </a:fld>
            <a:endParaRPr lang="en-US" dirty="0"/>
          </a:p>
        </p:txBody>
      </p:sp>
    </p:spTree>
    <p:extLst>
      <p:ext uri="{BB962C8B-B14F-4D97-AF65-F5344CB8AC3E}">
        <p14:creationId xmlns="" xmlns:p14="http://schemas.microsoft.com/office/powerpoint/2010/main" val="116452162"/>
      </p:ext>
    </p:extLst>
  </p:cSld>
  <p:clrMapOvr>
    <a:masterClrMapping/>
  </p:clrMapOvr>
</p:sld>
</file>

<file path=ppt/theme/theme1.xml><?xml version="1.0" encoding="utf-8"?>
<a:theme xmlns:a="http://schemas.openxmlformats.org/drawingml/2006/main" name="Office Theme">
  <a:themeElements>
    <a:clrScheme name="SRCS colors">
      <a:dk1>
        <a:sysClr val="windowText" lastClr="000000"/>
      </a:dk1>
      <a:lt1>
        <a:sysClr val="window" lastClr="FFFFFF"/>
      </a:lt1>
      <a:dk2>
        <a:srgbClr val="44546A"/>
      </a:dk2>
      <a:lt2>
        <a:srgbClr val="E7E6E6"/>
      </a:lt2>
      <a:accent1>
        <a:srgbClr val="005B99"/>
      </a:accent1>
      <a:accent2>
        <a:srgbClr val="004371"/>
      </a:accent2>
      <a:accent3>
        <a:srgbClr val="017140"/>
      </a:accent3>
      <a:accent4>
        <a:srgbClr val="0097FE"/>
      </a:accent4>
      <a:accent5>
        <a:srgbClr val="C00000"/>
      </a:accent5>
      <a:accent6>
        <a:srgbClr val="44546A"/>
      </a:accent6>
      <a:hlink>
        <a:srgbClr val="0563C1"/>
      </a:hlink>
      <a:folHlink>
        <a:srgbClr val="7030A0"/>
      </a:folHlink>
    </a:clrScheme>
    <a:fontScheme name="Stroudwater fonts">
      <a:majorFont>
        <a:latin typeface="Trebuchet M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SRCS PPT template.potx" id="{6EF9CD8A-3B8E-45E4-85E4-8820B444B3A3}" vid="{AB109FC5-9633-4B77-8DD4-ADC919F19EA1}"/>
    </a:ext>
  </a:extLst>
</a:theme>
</file>

<file path=ppt/theme/theme2.xml><?xml version="1.0" encoding="utf-8"?>
<a:theme xmlns:a="http://schemas.openxmlformats.org/drawingml/2006/main" name="1_Office Theme">
  <a:themeElements>
    <a:clrScheme name="SRCS colors">
      <a:dk1>
        <a:sysClr val="windowText" lastClr="000000"/>
      </a:dk1>
      <a:lt1>
        <a:sysClr val="window" lastClr="FFFFFF"/>
      </a:lt1>
      <a:dk2>
        <a:srgbClr val="44546A"/>
      </a:dk2>
      <a:lt2>
        <a:srgbClr val="E7E6E6"/>
      </a:lt2>
      <a:accent1>
        <a:srgbClr val="005B99"/>
      </a:accent1>
      <a:accent2>
        <a:srgbClr val="004371"/>
      </a:accent2>
      <a:accent3>
        <a:srgbClr val="017140"/>
      </a:accent3>
      <a:accent4>
        <a:srgbClr val="0097FE"/>
      </a:accent4>
      <a:accent5>
        <a:srgbClr val="C00000"/>
      </a:accent5>
      <a:accent6>
        <a:srgbClr val="44546A"/>
      </a:accent6>
      <a:hlink>
        <a:srgbClr val="0563C1"/>
      </a:hlink>
      <a:folHlink>
        <a:srgbClr val="7030A0"/>
      </a:folHlink>
    </a:clrScheme>
    <a:fontScheme name="Stroudwater fonts">
      <a:majorFont>
        <a:latin typeface="Trebuchet M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SRCS colors">
      <a:dk1>
        <a:sysClr val="windowText" lastClr="000000"/>
      </a:dk1>
      <a:lt1>
        <a:sysClr val="window" lastClr="FFFFFF"/>
      </a:lt1>
      <a:dk2>
        <a:srgbClr val="44546A"/>
      </a:dk2>
      <a:lt2>
        <a:srgbClr val="E7E6E6"/>
      </a:lt2>
      <a:accent1>
        <a:srgbClr val="005B99"/>
      </a:accent1>
      <a:accent2>
        <a:srgbClr val="004371"/>
      </a:accent2>
      <a:accent3>
        <a:srgbClr val="017140"/>
      </a:accent3>
      <a:accent4>
        <a:srgbClr val="0097FE"/>
      </a:accent4>
      <a:accent5>
        <a:srgbClr val="C00000"/>
      </a:accent5>
      <a:accent6>
        <a:srgbClr val="44546A"/>
      </a:accent6>
      <a:hlink>
        <a:srgbClr val="0563C1"/>
      </a:hlink>
      <a:folHlink>
        <a:srgbClr val="7030A0"/>
      </a:folHlink>
    </a:clrScheme>
    <a:fontScheme name="Stroudwater fonts">
      <a:majorFont>
        <a:latin typeface="Trebuchet M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SRCS PPT template</Template>
  <TotalTime>1812</TotalTime>
  <Words>1417</Words>
  <Application>Microsoft Office PowerPoint</Application>
  <PresentationFormat>On-screen Show (4:3)</PresentationFormat>
  <Paragraphs>247</Paragraphs>
  <Slides>28</Slides>
  <Notes>1</Notes>
  <HiddenSlides>0</HiddenSlides>
  <MMClips>0</MMClips>
  <ScaleCrop>false</ScaleCrop>
  <HeadingPairs>
    <vt:vector size="4" baseType="variant">
      <vt:variant>
        <vt:lpstr>Theme</vt:lpstr>
      </vt:variant>
      <vt:variant>
        <vt:i4>3</vt:i4>
      </vt:variant>
      <vt:variant>
        <vt:lpstr>Slide Titles</vt:lpstr>
      </vt:variant>
      <vt:variant>
        <vt:i4>28</vt:i4>
      </vt:variant>
    </vt:vector>
  </HeadingPairs>
  <TitlesOfParts>
    <vt:vector size="31" baseType="lpstr">
      <vt:lpstr>Office Theme</vt:lpstr>
      <vt:lpstr>1_Office Theme</vt:lpstr>
      <vt:lpstr>2_Office Theme</vt:lpstr>
      <vt:lpstr>Slide 1</vt:lpstr>
      <vt:lpstr>Today’s Environment</vt:lpstr>
      <vt:lpstr>Slide 3</vt:lpstr>
      <vt:lpstr>Hospitals As Vehicles for Change</vt:lpstr>
      <vt:lpstr>Customer Service </vt:lpstr>
      <vt:lpstr>Slide 6</vt:lpstr>
      <vt:lpstr>Customer Service</vt:lpstr>
      <vt:lpstr>Customer Service</vt:lpstr>
      <vt:lpstr>Customer Service</vt:lpstr>
      <vt:lpstr>Customer Service</vt:lpstr>
      <vt:lpstr>Customer Service</vt:lpstr>
      <vt:lpstr>Customer Service</vt:lpstr>
      <vt:lpstr>Customer Service</vt:lpstr>
      <vt:lpstr>Customer Service</vt:lpstr>
      <vt:lpstr>Customer Service</vt:lpstr>
      <vt:lpstr>Quality</vt:lpstr>
      <vt:lpstr>Quality</vt:lpstr>
      <vt:lpstr>Quality</vt:lpstr>
      <vt:lpstr>Slide 19</vt:lpstr>
      <vt:lpstr>Quality</vt:lpstr>
      <vt:lpstr>Quality</vt:lpstr>
      <vt:lpstr>Quality</vt:lpstr>
      <vt:lpstr>Quality</vt:lpstr>
      <vt:lpstr>Quality</vt:lpstr>
      <vt:lpstr>Quality</vt:lpstr>
      <vt:lpstr>Quality</vt:lpstr>
      <vt:lpstr>Wrap-Up</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Hillary Zipper</dc:creator>
  <cp:lastModifiedBy>w.coz</cp:lastModifiedBy>
  <cp:revision>48</cp:revision>
  <dcterms:created xsi:type="dcterms:W3CDTF">2016-09-12T19:25:15Z</dcterms:created>
  <dcterms:modified xsi:type="dcterms:W3CDTF">2016-11-07T15:48:58Z</dcterms:modified>
</cp:coreProperties>
</file>