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64" r:id="rId3"/>
    <p:sldId id="259" r:id="rId4"/>
    <p:sldId id="26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5380" autoAdjust="0"/>
  </p:normalViewPr>
  <p:slideViewPr>
    <p:cSldViewPr snapToGrid="0">
      <p:cViewPr varScale="1">
        <p:scale>
          <a:sx n="71" d="100"/>
          <a:sy n="71" d="100"/>
        </p:scale>
        <p:origin x="69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9B505-B793-4918-BF4B-A6BF3953276C}" type="datetimeFigureOut">
              <a:rPr lang="en-US" smtClean="0"/>
              <a:t>9/29/2022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3D8F0E-EB45-4B48-8B6F-CAC6F944A7DB}" type="slidenum">
              <a:rPr lang="en-US" smtClean="0"/>
              <a:t>‹#›</a:t>
            </a:fld>
            <a:endParaRPr lang="en-US"/>
          </a:p>
        </p:txBody>
      </p:sp>
    </p:spTree>
    <p:extLst>
      <p:ext uri="{BB962C8B-B14F-4D97-AF65-F5344CB8AC3E}">
        <p14:creationId xmlns:p14="http://schemas.microsoft.com/office/powerpoint/2010/main" val="4099776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73D8F0E-EB45-4B48-8B6F-CAC6F944A7DB}" type="slidenum">
              <a:rPr lang="en-US" smtClean="0"/>
              <a:t>2</a:t>
            </a:fld>
            <a:endParaRPr lang="en-US"/>
          </a:p>
        </p:txBody>
      </p:sp>
    </p:spTree>
    <p:extLst>
      <p:ext uri="{BB962C8B-B14F-4D97-AF65-F5344CB8AC3E}">
        <p14:creationId xmlns:p14="http://schemas.microsoft.com/office/powerpoint/2010/main" val="3656844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330E4-3229-43A5-A884-39BB27215B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DDCDA1D-C641-4B4C-8E06-A17BA08FDB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3515B1-75F0-4196-91B6-403FC511B239}"/>
              </a:ext>
            </a:extLst>
          </p:cNvPr>
          <p:cNvSpPr>
            <a:spLocks noGrp="1"/>
          </p:cNvSpPr>
          <p:nvPr>
            <p:ph type="dt" sz="half" idx="10"/>
          </p:nvPr>
        </p:nvSpPr>
        <p:spPr/>
        <p:txBody>
          <a:bodyPr/>
          <a:lstStyle/>
          <a:p>
            <a:fld id="{5C5F025E-87B1-4FAF-955B-D576756E3BC9}" type="datetimeFigureOut">
              <a:rPr lang="en-US" smtClean="0"/>
              <a:t>9/29/2022</a:t>
            </a:fld>
            <a:endParaRPr lang="en-US"/>
          </a:p>
        </p:txBody>
      </p:sp>
      <p:sp>
        <p:nvSpPr>
          <p:cNvPr id="5" name="Footer Placeholder 4">
            <a:extLst>
              <a:ext uri="{FF2B5EF4-FFF2-40B4-BE49-F238E27FC236}">
                <a16:creationId xmlns:a16="http://schemas.microsoft.com/office/drawing/2014/main" id="{4CF66E81-D23A-4DB0-A12D-D5987D562D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3BB9D7-1863-474D-BD9B-F222CF5D2990}"/>
              </a:ext>
            </a:extLst>
          </p:cNvPr>
          <p:cNvSpPr>
            <a:spLocks noGrp="1"/>
          </p:cNvSpPr>
          <p:nvPr>
            <p:ph type="sldNum" sz="quarter" idx="12"/>
          </p:nvPr>
        </p:nvSpPr>
        <p:spPr/>
        <p:txBody>
          <a:bodyPr/>
          <a:lstStyle/>
          <a:p>
            <a:fld id="{A496082F-8B8A-45EB-9E8A-3C526942A206}" type="slidenum">
              <a:rPr lang="en-US" smtClean="0"/>
              <a:t>‹#›</a:t>
            </a:fld>
            <a:endParaRPr lang="en-US"/>
          </a:p>
        </p:txBody>
      </p:sp>
    </p:spTree>
    <p:extLst>
      <p:ext uri="{BB962C8B-B14F-4D97-AF65-F5344CB8AC3E}">
        <p14:creationId xmlns:p14="http://schemas.microsoft.com/office/powerpoint/2010/main" val="1588983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0B6F4-0E94-4152-AB29-A7A45C9D23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9B22888-84EB-4B7C-961E-207C46035A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B139B9-A3FF-4984-B186-0E86FC28ECF2}"/>
              </a:ext>
            </a:extLst>
          </p:cNvPr>
          <p:cNvSpPr>
            <a:spLocks noGrp="1"/>
          </p:cNvSpPr>
          <p:nvPr>
            <p:ph type="dt" sz="half" idx="10"/>
          </p:nvPr>
        </p:nvSpPr>
        <p:spPr/>
        <p:txBody>
          <a:bodyPr/>
          <a:lstStyle/>
          <a:p>
            <a:fld id="{5C5F025E-87B1-4FAF-955B-D576756E3BC9}" type="datetimeFigureOut">
              <a:rPr lang="en-US" smtClean="0"/>
              <a:t>9/29/2022</a:t>
            </a:fld>
            <a:endParaRPr lang="en-US"/>
          </a:p>
        </p:txBody>
      </p:sp>
      <p:sp>
        <p:nvSpPr>
          <p:cNvPr id="5" name="Footer Placeholder 4">
            <a:extLst>
              <a:ext uri="{FF2B5EF4-FFF2-40B4-BE49-F238E27FC236}">
                <a16:creationId xmlns:a16="http://schemas.microsoft.com/office/drawing/2014/main" id="{337CA1B8-5040-45F1-AD92-8BD35922EE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37554-B4BE-4D72-8A9F-25CD69651438}"/>
              </a:ext>
            </a:extLst>
          </p:cNvPr>
          <p:cNvSpPr>
            <a:spLocks noGrp="1"/>
          </p:cNvSpPr>
          <p:nvPr>
            <p:ph type="sldNum" sz="quarter" idx="12"/>
          </p:nvPr>
        </p:nvSpPr>
        <p:spPr/>
        <p:txBody>
          <a:bodyPr/>
          <a:lstStyle/>
          <a:p>
            <a:fld id="{A496082F-8B8A-45EB-9E8A-3C526942A206}" type="slidenum">
              <a:rPr lang="en-US" smtClean="0"/>
              <a:t>‹#›</a:t>
            </a:fld>
            <a:endParaRPr lang="en-US"/>
          </a:p>
        </p:txBody>
      </p:sp>
    </p:spTree>
    <p:extLst>
      <p:ext uri="{BB962C8B-B14F-4D97-AF65-F5344CB8AC3E}">
        <p14:creationId xmlns:p14="http://schemas.microsoft.com/office/powerpoint/2010/main" val="3143888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456B79-3123-413F-8ADE-1A0C3F028B0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ED9A6ED-0300-48D8-BFB5-3079F2F658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733D82-1BEE-4785-8CF1-6F21CAD143BB}"/>
              </a:ext>
            </a:extLst>
          </p:cNvPr>
          <p:cNvSpPr>
            <a:spLocks noGrp="1"/>
          </p:cNvSpPr>
          <p:nvPr>
            <p:ph type="dt" sz="half" idx="10"/>
          </p:nvPr>
        </p:nvSpPr>
        <p:spPr/>
        <p:txBody>
          <a:bodyPr/>
          <a:lstStyle/>
          <a:p>
            <a:fld id="{5C5F025E-87B1-4FAF-955B-D576756E3BC9}" type="datetimeFigureOut">
              <a:rPr lang="en-US" smtClean="0"/>
              <a:t>9/29/2022</a:t>
            </a:fld>
            <a:endParaRPr lang="en-US"/>
          </a:p>
        </p:txBody>
      </p:sp>
      <p:sp>
        <p:nvSpPr>
          <p:cNvPr id="5" name="Footer Placeholder 4">
            <a:extLst>
              <a:ext uri="{FF2B5EF4-FFF2-40B4-BE49-F238E27FC236}">
                <a16:creationId xmlns:a16="http://schemas.microsoft.com/office/drawing/2014/main" id="{535EB0B7-01E5-4E70-9E39-18A9A45F96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4C1D4E-F2A2-473D-92C5-9DBFCB7C945B}"/>
              </a:ext>
            </a:extLst>
          </p:cNvPr>
          <p:cNvSpPr>
            <a:spLocks noGrp="1"/>
          </p:cNvSpPr>
          <p:nvPr>
            <p:ph type="sldNum" sz="quarter" idx="12"/>
          </p:nvPr>
        </p:nvSpPr>
        <p:spPr/>
        <p:txBody>
          <a:bodyPr/>
          <a:lstStyle/>
          <a:p>
            <a:fld id="{A496082F-8B8A-45EB-9E8A-3C526942A206}" type="slidenum">
              <a:rPr lang="en-US" smtClean="0"/>
              <a:t>‹#›</a:t>
            </a:fld>
            <a:endParaRPr lang="en-US"/>
          </a:p>
        </p:txBody>
      </p:sp>
    </p:spTree>
    <p:extLst>
      <p:ext uri="{BB962C8B-B14F-4D97-AF65-F5344CB8AC3E}">
        <p14:creationId xmlns:p14="http://schemas.microsoft.com/office/powerpoint/2010/main" val="904635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562EA-E528-49EF-90F1-6F59320A5E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42A032-8602-4F72-9D50-EEA68CCE01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443E21-0949-4587-8B26-763B1EE1EB4A}"/>
              </a:ext>
            </a:extLst>
          </p:cNvPr>
          <p:cNvSpPr>
            <a:spLocks noGrp="1"/>
          </p:cNvSpPr>
          <p:nvPr>
            <p:ph type="dt" sz="half" idx="10"/>
          </p:nvPr>
        </p:nvSpPr>
        <p:spPr/>
        <p:txBody>
          <a:bodyPr/>
          <a:lstStyle/>
          <a:p>
            <a:fld id="{5C5F025E-87B1-4FAF-955B-D576756E3BC9}" type="datetimeFigureOut">
              <a:rPr lang="en-US" smtClean="0"/>
              <a:t>9/29/2022</a:t>
            </a:fld>
            <a:endParaRPr lang="en-US"/>
          </a:p>
        </p:txBody>
      </p:sp>
      <p:sp>
        <p:nvSpPr>
          <p:cNvPr id="5" name="Footer Placeholder 4">
            <a:extLst>
              <a:ext uri="{FF2B5EF4-FFF2-40B4-BE49-F238E27FC236}">
                <a16:creationId xmlns:a16="http://schemas.microsoft.com/office/drawing/2014/main" id="{45BF3690-24DE-4005-9A50-FCBDE238CA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C61E17-06B7-420D-AB85-1BC92FDA4852}"/>
              </a:ext>
            </a:extLst>
          </p:cNvPr>
          <p:cNvSpPr>
            <a:spLocks noGrp="1"/>
          </p:cNvSpPr>
          <p:nvPr>
            <p:ph type="sldNum" sz="quarter" idx="12"/>
          </p:nvPr>
        </p:nvSpPr>
        <p:spPr/>
        <p:txBody>
          <a:bodyPr/>
          <a:lstStyle/>
          <a:p>
            <a:fld id="{A496082F-8B8A-45EB-9E8A-3C526942A206}" type="slidenum">
              <a:rPr lang="en-US" smtClean="0"/>
              <a:t>‹#›</a:t>
            </a:fld>
            <a:endParaRPr lang="en-US"/>
          </a:p>
        </p:txBody>
      </p:sp>
    </p:spTree>
    <p:extLst>
      <p:ext uri="{BB962C8B-B14F-4D97-AF65-F5344CB8AC3E}">
        <p14:creationId xmlns:p14="http://schemas.microsoft.com/office/powerpoint/2010/main" val="1571031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45900-AE88-4F54-9E7A-036CA09434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6CA6F7E-F772-484B-8E74-DB59EC56F7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0282C0C-0D9A-4289-8685-0C9E05D21CED}"/>
              </a:ext>
            </a:extLst>
          </p:cNvPr>
          <p:cNvSpPr>
            <a:spLocks noGrp="1"/>
          </p:cNvSpPr>
          <p:nvPr>
            <p:ph type="dt" sz="half" idx="10"/>
          </p:nvPr>
        </p:nvSpPr>
        <p:spPr/>
        <p:txBody>
          <a:bodyPr/>
          <a:lstStyle/>
          <a:p>
            <a:fld id="{5C5F025E-87B1-4FAF-955B-D576756E3BC9}" type="datetimeFigureOut">
              <a:rPr lang="en-US" smtClean="0"/>
              <a:t>9/29/2022</a:t>
            </a:fld>
            <a:endParaRPr lang="en-US"/>
          </a:p>
        </p:txBody>
      </p:sp>
      <p:sp>
        <p:nvSpPr>
          <p:cNvPr id="5" name="Footer Placeholder 4">
            <a:extLst>
              <a:ext uri="{FF2B5EF4-FFF2-40B4-BE49-F238E27FC236}">
                <a16:creationId xmlns:a16="http://schemas.microsoft.com/office/drawing/2014/main" id="{E897BC71-CB18-40FE-A21D-BAA5AFDC72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0FC4C3-A45F-4C1F-8BB9-FA0BEDA8DD2D}"/>
              </a:ext>
            </a:extLst>
          </p:cNvPr>
          <p:cNvSpPr>
            <a:spLocks noGrp="1"/>
          </p:cNvSpPr>
          <p:nvPr>
            <p:ph type="sldNum" sz="quarter" idx="12"/>
          </p:nvPr>
        </p:nvSpPr>
        <p:spPr/>
        <p:txBody>
          <a:bodyPr/>
          <a:lstStyle/>
          <a:p>
            <a:fld id="{A496082F-8B8A-45EB-9E8A-3C526942A206}" type="slidenum">
              <a:rPr lang="en-US" smtClean="0"/>
              <a:t>‹#›</a:t>
            </a:fld>
            <a:endParaRPr lang="en-US"/>
          </a:p>
        </p:txBody>
      </p:sp>
    </p:spTree>
    <p:extLst>
      <p:ext uri="{BB962C8B-B14F-4D97-AF65-F5344CB8AC3E}">
        <p14:creationId xmlns:p14="http://schemas.microsoft.com/office/powerpoint/2010/main" val="586218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8B4ED-38E5-431B-BBCB-A1CA54CEC2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281A27-F5A0-4E6D-B230-1C07AD91565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8E0871-ED1E-456C-AD99-D1692D16777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2E05946-2B89-4CED-980D-ADC1FA2C5834}"/>
              </a:ext>
            </a:extLst>
          </p:cNvPr>
          <p:cNvSpPr>
            <a:spLocks noGrp="1"/>
          </p:cNvSpPr>
          <p:nvPr>
            <p:ph type="dt" sz="half" idx="10"/>
          </p:nvPr>
        </p:nvSpPr>
        <p:spPr/>
        <p:txBody>
          <a:bodyPr/>
          <a:lstStyle/>
          <a:p>
            <a:fld id="{5C5F025E-87B1-4FAF-955B-D576756E3BC9}" type="datetimeFigureOut">
              <a:rPr lang="en-US" smtClean="0"/>
              <a:t>9/29/2022</a:t>
            </a:fld>
            <a:endParaRPr lang="en-US"/>
          </a:p>
        </p:txBody>
      </p:sp>
      <p:sp>
        <p:nvSpPr>
          <p:cNvPr id="6" name="Footer Placeholder 5">
            <a:extLst>
              <a:ext uri="{FF2B5EF4-FFF2-40B4-BE49-F238E27FC236}">
                <a16:creationId xmlns:a16="http://schemas.microsoft.com/office/drawing/2014/main" id="{B59F991E-8B1D-48B3-8DF9-89A45E147B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711184-89CA-4C2E-9733-2D02752FCB58}"/>
              </a:ext>
            </a:extLst>
          </p:cNvPr>
          <p:cNvSpPr>
            <a:spLocks noGrp="1"/>
          </p:cNvSpPr>
          <p:nvPr>
            <p:ph type="sldNum" sz="quarter" idx="12"/>
          </p:nvPr>
        </p:nvSpPr>
        <p:spPr/>
        <p:txBody>
          <a:bodyPr/>
          <a:lstStyle/>
          <a:p>
            <a:fld id="{A496082F-8B8A-45EB-9E8A-3C526942A206}" type="slidenum">
              <a:rPr lang="en-US" smtClean="0"/>
              <a:t>‹#›</a:t>
            </a:fld>
            <a:endParaRPr lang="en-US"/>
          </a:p>
        </p:txBody>
      </p:sp>
    </p:spTree>
    <p:extLst>
      <p:ext uri="{BB962C8B-B14F-4D97-AF65-F5344CB8AC3E}">
        <p14:creationId xmlns:p14="http://schemas.microsoft.com/office/powerpoint/2010/main" val="2823719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47135-4A8E-40E3-B61D-0B2B67EBF0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FFC5386-5EF4-4E52-BA82-4E3D366236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D30918-319A-4400-A40A-59A7DB1699B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F2402F-6D72-49C2-8F61-B4D148CAB0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AE0911F-97B6-40C9-B1F4-C2EFD579DE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E11A718-E315-4C1C-82CF-83EA991385E5}"/>
              </a:ext>
            </a:extLst>
          </p:cNvPr>
          <p:cNvSpPr>
            <a:spLocks noGrp="1"/>
          </p:cNvSpPr>
          <p:nvPr>
            <p:ph type="dt" sz="half" idx="10"/>
          </p:nvPr>
        </p:nvSpPr>
        <p:spPr/>
        <p:txBody>
          <a:bodyPr/>
          <a:lstStyle/>
          <a:p>
            <a:fld id="{5C5F025E-87B1-4FAF-955B-D576756E3BC9}" type="datetimeFigureOut">
              <a:rPr lang="en-US" smtClean="0"/>
              <a:t>9/29/2022</a:t>
            </a:fld>
            <a:endParaRPr lang="en-US"/>
          </a:p>
        </p:txBody>
      </p:sp>
      <p:sp>
        <p:nvSpPr>
          <p:cNvPr id="8" name="Footer Placeholder 7">
            <a:extLst>
              <a:ext uri="{FF2B5EF4-FFF2-40B4-BE49-F238E27FC236}">
                <a16:creationId xmlns:a16="http://schemas.microsoft.com/office/drawing/2014/main" id="{28950E76-1145-4AE9-9878-226D5133B1D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AAD4C9D-8811-4A9E-8290-2112F98FBD1B}"/>
              </a:ext>
            </a:extLst>
          </p:cNvPr>
          <p:cNvSpPr>
            <a:spLocks noGrp="1"/>
          </p:cNvSpPr>
          <p:nvPr>
            <p:ph type="sldNum" sz="quarter" idx="12"/>
          </p:nvPr>
        </p:nvSpPr>
        <p:spPr/>
        <p:txBody>
          <a:bodyPr/>
          <a:lstStyle/>
          <a:p>
            <a:fld id="{A496082F-8B8A-45EB-9E8A-3C526942A206}" type="slidenum">
              <a:rPr lang="en-US" smtClean="0"/>
              <a:t>‹#›</a:t>
            </a:fld>
            <a:endParaRPr lang="en-US"/>
          </a:p>
        </p:txBody>
      </p:sp>
    </p:spTree>
    <p:extLst>
      <p:ext uri="{BB962C8B-B14F-4D97-AF65-F5344CB8AC3E}">
        <p14:creationId xmlns:p14="http://schemas.microsoft.com/office/powerpoint/2010/main" val="1109504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37615-76EA-4187-BFB0-A5EEDD6215A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A6283C8-A19D-40A8-B044-DE420CB98B94}"/>
              </a:ext>
            </a:extLst>
          </p:cNvPr>
          <p:cNvSpPr>
            <a:spLocks noGrp="1"/>
          </p:cNvSpPr>
          <p:nvPr>
            <p:ph type="dt" sz="half" idx="10"/>
          </p:nvPr>
        </p:nvSpPr>
        <p:spPr/>
        <p:txBody>
          <a:bodyPr/>
          <a:lstStyle/>
          <a:p>
            <a:fld id="{5C5F025E-87B1-4FAF-955B-D576756E3BC9}" type="datetimeFigureOut">
              <a:rPr lang="en-US" smtClean="0"/>
              <a:t>9/29/2022</a:t>
            </a:fld>
            <a:endParaRPr lang="en-US"/>
          </a:p>
        </p:txBody>
      </p:sp>
      <p:sp>
        <p:nvSpPr>
          <p:cNvPr id="4" name="Footer Placeholder 3">
            <a:extLst>
              <a:ext uri="{FF2B5EF4-FFF2-40B4-BE49-F238E27FC236}">
                <a16:creationId xmlns:a16="http://schemas.microsoft.com/office/drawing/2014/main" id="{A3AF423A-1B4A-419C-B3D5-8EFCE39986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3FA702-B78C-495D-85E3-23C66CB8561C}"/>
              </a:ext>
            </a:extLst>
          </p:cNvPr>
          <p:cNvSpPr>
            <a:spLocks noGrp="1"/>
          </p:cNvSpPr>
          <p:nvPr>
            <p:ph type="sldNum" sz="quarter" idx="12"/>
          </p:nvPr>
        </p:nvSpPr>
        <p:spPr/>
        <p:txBody>
          <a:bodyPr/>
          <a:lstStyle/>
          <a:p>
            <a:fld id="{A496082F-8B8A-45EB-9E8A-3C526942A206}" type="slidenum">
              <a:rPr lang="en-US" smtClean="0"/>
              <a:t>‹#›</a:t>
            </a:fld>
            <a:endParaRPr lang="en-US"/>
          </a:p>
        </p:txBody>
      </p:sp>
    </p:spTree>
    <p:extLst>
      <p:ext uri="{BB962C8B-B14F-4D97-AF65-F5344CB8AC3E}">
        <p14:creationId xmlns:p14="http://schemas.microsoft.com/office/powerpoint/2010/main" val="2876958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5287E1-A10C-44E1-B599-A23A7A6ACD9A}"/>
              </a:ext>
            </a:extLst>
          </p:cNvPr>
          <p:cNvSpPr>
            <a:spLocks noGrp="1"/>
          </p:cNvSpPr>
          <p:nvPr>
            <p:ph type="dt" sz="half" idx="10"/>
          </p:nvPr>
        </p:nvSpPr>
        <p:spPr/>
        <p:txBody>
          <a:bodyPr/>
          <a:lstStyle/>
          <a:p>
            <a:fld id="{5C5F025E-87B1-4FAF-955B-D576756E3BC9}" type="datetimeFigureOut">
              <a:rPr lang="en-US" smtClean="0"/>
              <a:t>9/29/2022</a:t>
            </a:fld>
            <a:endParaRPr lang="en-US"/>
          </a:p>
        </p:txBody>
      </p:sp>
      <p:sp>
        <p:nvSpPr>
          <p:cNvPr id="3" name="Footer Placeholder 2">
            <a:extLst>
              <a:ext uri="{FF2B5EF4-FFF2-40B4-BE49-F238E27FC236}">
                <a16:creationId xmlns:a16="http://schemas.microsoft.com/office/drawing/2014/main" id="{493EEBFF-C95D-401F-B194-580344A06D2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2988C09-CC23-4E0F-8C45-752E503BBD83}"/>
              </a:ext>
            </a:extLst>
          </p:cNvPr>
          <p:cNvSpPr>
            <a:spLocks noGrp="1"/>
          </p:cNvSpPr>
          <p:nvPr>
            <p:ph type="sldNum" sz="quarter" idx="12"/>
          </p:nvPr>
        </p:nvSpPr>
        <p:spPr/>
        <p:txBody>
          <a:bodyPr/>
          <a:lstStyle/>
          <a:p>
            <a:fld id="{A496082F-8B8A-45EB-9E8A-3C526942A206}" type="slidenum">
              <a:rPr lang="en-US" smtClean="0"/>
              <a:t>‹#›</a:t>
            </a:fld>
            <a:endParaRPr lang="en-US"/>
          </a:p>
        </p:txBody>
      </p:sp>
    </p:spTree>
    <p:extLst>
      <p:ext uri="{BB962C8B-B14F-4D97-AF65-F5344CB8AC3E}">
        <p14:creationId xmlns:p14="http://schemas.microsoft.com/office/powerpoint/2010/main" val="397071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57FB2-BAE8-4EA7-AA01-BF4A944E7D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EB836A-88CF-491D-AEE0-0FBA50FCF7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69AB081-CE59-4513-9282-92B8D98270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11AA48-7A58-4639-AD4B-42EE46151F3F}"/>
              </a:ext>
            </a:extLst>
          </p:cNvPr>
          <p:cNvSpPr>
            <a:spLocks noGrp="1"/>
          </p:cNvSpPr>
          <p:nvPr>
            <p:ph type="dt" sz="half" idx="10"/>
          </p:nvPr>
        </p:nvSpPr>
        <p:spPr/>
        <p:txBody>
          <a:bodyPr/>
          <a:lstStyle/>
          <a:p>
            <a:fld id="{5C5F025E-87B1-4FAF-955B-D576756E3BC9}" type="datetimeFigureOut">
              <a:rPr lang="en-US" smtClean="0"/>
              <a:t>9/29/2022</a:t>
            </a:fld>
            <a:endParaRPr lang="en-US"/>
          </a:p>
        </p:txBody>
      </p:sp>
      <p:sp>
        <p:nvSpPr>
          <p:cNvPr id="6" name="Footer Placeholder 5">
            <a:extLst>
              <a:ext uri="{FF2B5EF4-FFF2-40B4-BE49-F238E27FC236}">
                <a16:creationId xmlns:a16="http://schemas.microsoft.com/office/drawing/2014/main" id="{70DF5C8C-240E-411D-B60D-05ED3A4A00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956D69-1619-4040-A513-C813CC4C4585}"/>
              </a:ext>
            </a:extLst>
          </p:cNvPr>
          <p:cNvSpPr>
            <a:spLocks noGrp="1"/>
          </p:cNvSpPr>
          <p:nvPr>
            <p:ph type="sldNum" sz="quarter" idx="12"/>
          </p:nvPr>
        </p:nvSpPr>
        <p:spPr/>
        <p:txBody>
          <a:bodyPr/>
          <a:lstStyle/>
          <a:p>
            <a:fld id="{A496082F-8B8A-45EB-9E8A-3C526942A206}" type="slidenum">
              <a:rPr lang="en-US" smtClean="0"/>
              <a:t>‹#›</a:t>
            </a:fld>
            <a:endParaRPr lang="en-US"/>
          </a:p>
        </p:txBody>
      </p:sp>
    </p:spTree>
    <p:extLst>
      <p:ext uri="{BB962C8B-B14F-4D97-AF65-F5344CB8AC3E}">
        <p14:creationId xmlns:p14="http://schemas.microsoft.com/office/powerpoint/2010/main" val="984667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74C0D-8F04-45EF-BD52-A01F0ED590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7C2352-AFBA-4C52-843C-2108C7D4F3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A1A9B2-4B78-491C-B78C-F900E62C61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CEC124-CA9C-46CB-8732-8515DB5573DE}"/>
              </a:ext>
            </a:extLst>
          </p:cNvPr>
          <p:cNvSpPr>
            <a:spLocks noGrp="1"/>
          </p:cNvSpPr>
          <p:nvPr>
            <p:ph type="dt" sz="half" idx="10"/>
          </p:nvPr>
        </p:nvSpPr>
        <p:spPr/>
        <p:txBody>
          <a:bodyPr/>
          <a:lstStyle/>
          <a:p>
            <a:fld id="{5C5F025E-87B1-4FAF-955B-D576756E3BC9}" type="datetimeFigureOut">
              <a:rPr lang="en-US" smtClean="0"/>
              <a:t>9/29/2022</a:t>
            </a:fld>
            <a:endParaRPr lang="en-US"/>
          </a:p>
        </p:txBody>
      </p:sp>
      <p:sp>
        <p:nvSpPr>
          <p:cNvPr id="6" name="Footer Placeholder 5">
            <a:extLst>
              <a:ext uri="{FF2B5EF4-FFF2-40B4-BE49-F238E27FC236}">
                <a16:creationId xmlns:a16="http://schemas.microsoft.com/office/drawing/2014/main" id="{353F180B-1EF2-4E5B-A9B3-7ED4E37C8D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9F3F3F-DF4E-4029-8F6F-D4A15FDCF536}"/>
              </a:ext>
            </a:extLst>
          </p:cNvPr>
          <p:cNvSpPr>
            <a:spLocks noGrp="1"/>
          </p:cNvSpPr>
          <p:nvPr>
            <p:ph type="sldNum" sz="quarter" idx="12"/>
          </p:nvPr>
        </p:nvSpPr>
        <p:spPr/>
        <p:txBody>
          <a:bodyPr/>
          <a:lstStyle/>
          <a:p>
            <a:fld id="{A496082F-8B8A-45EB-9E8A-3C526942A206}" type="slidenum">
              <a:rPr lang="en-US" smtClean="0"/>
              <a:t>‹#›</a:t>
            </a:fld>
            <a:endParaRPr lang="en-US"/>
          </a:p>
        </p:txBody>
      </p:sp>
    </p:spTree>
    <p:extLst>
      <p:ext uri="{BB962C8B-B14F-4D97-AF65-F5344CB8AC3E}">
        <p14:creationId xmlns:p14="http://schemas.microsoft.com/office/powerpoint/2010/main" val="2038004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335AA8-A26E-475B-B1B4-09287358BC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D2F36D8-66FC-4DE3-B464-85B2457451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0EC51D-76C5-45FD-8326-890A0B714A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5F025E-87B1-4FAF-955B-D576756E3BC9}" type="datetimeFigureOut">
              <a:rPr lang="en-US" smtClean="0"/>
              <a:t>9/29/2022</a:t>
            </a:fld>
            <a:endParaRPr lang="en-US"/>
          </a:p>
        </p:txBody>
      </p:sp>
      <p:sp>
        <p:nvSpPr>
          <p:cNvPr id="5" name="Footer Placeholder 4">
            <a:extLst>
              <a:ext uri="{FF2B5EF4-FFF2-40B4-BE49-F238E27FC236}">
                <a16:creationId xmlns:a16="http://schemas.microsoft.com/office/drawing/2014/main" id="{F61C24EE-F7CE-4312-AAE7-55554F0F9B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A871779-6964-4C00-91DB-5C196215CD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96082F-8B8A-45EB-9E8A-3C526942A206}" type="slidenum">
              <a:rPr lang="en-US" smtClean="0"/>
              <a:t>‹#›</a:t>
            </a:fld>
            <a:endParaRPr lang="en-US"/>
          </a:p>
        </p:txBody>
      </p:sp>
    </p:spTree>
    <p:extLst>
      <p:ext uri="{BB962C8B-B14F-4D97-AF65-F5344CB8AC3E}">
        <p14:creationId xmlns:p14="http://schemas.microsoft.com/office/powerpoint/2010/main" val="2380108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28">
            <a:extLst>
              <a:ext uri="{FF2B5EF4-FFF2-40B4-BE49-F238E27FC236}">
                <a16:creationId xmlns:a16="http://schemas.microsoft.com/office/drawing/2014/main" id="{6CCA5F87-1D1E-45CB-8D83-FC7EEFAD99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7760961-2620-42AC-8040-D601962FAD81}"/>
              </a:ext>
            </a:extLst>
          </p:cNvPr>
          <p:cNvPicPr>
            <a:picLocks noChangeAspect="1"/>
          </p:cNvPicPr>
          <p:nvPr/>
        </p:nvPicPr>
        <p:blipFill rotWithShape="1">
          <a:blip r:embed="rId2">
            <a:extLst>
              <a:ext uri="{28A0092B-C50C-407E-A947-70E740481C1C}">
                <a14:useLocalDpi xmlns:a14="http://schemas.microsoft.com/office/drawing/2010/main" val="0"/>
              </a:ext>
            </a:extLst>
          </a:blip>
          <a:srcRect l="9091" t="20801" r="-1" b="4474"/>
          <a:stretch/>
        </p:blipFill>
        <p:spPr>
          <a:xfrm>
            <a:off x="20" y="10"/>
            <a:ext cx="8668492" cy="6857990"/>
          </a:xfrm>
          <a:prstGeom prst="rect">
            <a:avLst/>
          </a:prstGeom>
        </p:spPr>
      </p:pic>
      <p:sp>
        <p:nvSpPr>
          <p:cNvPr id="31" name="Rectangle 30">
            <a:extLst>
              <a:ext uri="{FF2B5EF4-FFF2-40B4-BE49-F238E27FC236}">
                <a16:creationId xmlns:a16="http://schemas.microsoft.com/office/drawing/2014/main" id="{7CCFC2C6-6238-4A2F-93DE-2ADF74AF63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F073ABC-0957-4F06-884F-8B98860493FA}"/>
              </a:ext>
            </a:extLst>
          </p:cNvPr>
          <p:cNvSpPr>
            <a:spLocks noGrp="1"/>
          </p:cNvSpPr>
          <p:nvPr>
            <p:ph type="ctrTitle"/>
          </p:nvPr>
        </p:nvSpPr>
        <p:spPr>
          <a:xfrm>
            <a:off x="7918704" y="671393"/>
            <a:ext cx="4023360" cy="3204134"/>
          </a:xfrm>
        </p:spPr>
        <p:txBody>
          <a:bodyPr anchor="b">
            <a:normAutofit/>
          </a:bodyPr>
          <a:lstStyle/>
          <a:p>
            <a:pPr algn="l"/>
            <a:r>
              <a:rPr lang="en-US" sz="4400" b="1">
                <a:latin typeface="Arial" panose="020B0604020202020204" pitchFamily="34" charset="0"/>
                <a:cs typeface="Arial" panose="020B0604020202020204" pitchFamily="34" charset="0"/>
              </a:rPr>
              <a:t>You’re Invited to MAPAM’S 2022 Annual Fall Conference </a:t>
            </a:r>
            <a:endParaRPr lang="en-US" sz="4400" dirty="0"/>
          </a:p>
        </p:txBody>
      </p:sp>
      <p:sp>
        <p:nvSpPr>
          <p:cNvPr id="3" name="Subtitle 2">
            <a:extLst>
              <a:ext uri="{FF2B5EF4-FFF2-40B4-BE49-F238E27FC236}">
                <a16:creationId xmlns:a16="http://schemas.microsoft.com/office/drawing/2014/main" id="{9A369447-3FE4-4627-AA91-F318556D5A79}"/>
              </a:ext>
            </a:extLst>
          </p:cNvPr>
          <p:cNvSpPr>
            <a:spLocks noGrp="1"/>
          </p:cNvSpPr>
          <p:nvPr>
            <p:ph type="subTitle" idx="1"/>
          </p:nvPr>
        </p:nvSpPr>
        <p:spPr>
          <a:xfrm>
            <a:off x="7848600" y="3783157"/>
            <a:ext cx="4023360" cy="1208141"/>
          </a:xfrm>
        </p:spPr>
        <p:txBody>
          <a:bodyPr>
            <a:normAutofit/>
          </a:bodyPr>
          <a:lstStyle/>
          <a:p>
            <a:r>
              <a:rPr lang="en-US" sz="2000" dirty="0"/>
              <a:t>Publick House </a:t>
            </a:r>
          </a:p>
          <a:p>
            <a:r>
              <a:rPr lang="en-US" sz="2000" dirty="0"/>
              <a:t>Monday, October 24, 2022</a:t>
            </a:r>
          </a:p>
          <a:p>
            <a:pPr algn="l"/>
            <a:endParaRPr lang="en-US" sz="2000" dirty="0"/>
          </a:p>
        </p:txBody>
      </p:sp>
      <p:sp>
        <p:nvSpPr>
          <p:cNvPr id="33" name="Rectangle 32">
            <a:extLst>
              <a:ext uri="{FF2B5EF4-FFF2-40B4-BE49-F238E27FC236}">
                <a16:creationId xmlns:a16="http://schemas.microsoft.com/office/drawing/2014/main"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0" name="Rectangle 34">
            <a:extLst>
              <a:ext uri="{FF2B5EF4-FFF2-40B4-BE49-F238E27FC236}">
                <a16:creationId xmlns:a16="http://schemas.microsoft.com/office/drawing/2014/main"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6512796A-E5A9-4951-8334-FEB508786951}"/>
              </a:ext>
            </a:extLst>
          </p:cNvPr>
          <p:cNvSpPr txBox="1"/>
          <p:nvPr/>
        </p:nvSpPr>
        <p:spPr>
          <a:xfrm>
            <a:off x="7918704" y="4831731"/>
            <a:ext cx="4209147" cy="369332"/>
          </a:xfrm>
          <a:prstGeom prst="rect">
            <a:avLst/>
          </a:prstGeom>
          <a:noFill/>
        </p:spPr>
        <p:txBody>
          <a:bodyPr wrap="square" rtlCol="0">
            <a:spAutoFit/>
          </a:bodyPr>
          <a:lstStyle/>
          <a:p>
            <a:r>
              <a:rPr lang="en-US" b="1" dirty="0"/>
              <a:t>The Many Hats of a Revenue Cycle Team </a:t>
            </a:r>
          </a:p>
        </p:txBody>
      </p:sp>
      <p:pic>
        <p:nvPicPr>
          <p:cNvPr id="7" name="Picture 6">
            <a:extLst>
              <a:ext uri="{FF2B5EF4-FFF2-40B4-BE49-F238E27FC236}">
                <a16:creationId xmlns:a16="http://schemas.microsoft.com/office/drawing/2014/main" id="{6DEFBE02-54A3-4A2E-895D-ECFC753C80ED}"/>
              </a:ext>
            </a:extLst>
          </p:cNvPr>
          <p:cNvPicPr>
            <a:picLocks noChangeAspect="1"/>
          </p:cNvPicPr>
          <p:nvPr/>
        </p:nvPicPr>
        <p:blipFill>
          <a:blip r:embed="rId3"/>
          <a:stretch>
            <a:fillRect/>
          </a:stretch>
        </p:blipFill>
        <p:spPr>
          <a:xfrm>
            <a:off x="8881810" y="5257821"/>
            <a:ext cx="2282934" cy="1317464"/>
          </a:xfrm>
          <a:prstGeom prst="rect">
            <a:avLst/>
          </a:prstGeom>
        </p:spPr>
      </p:pic>
    </p:spTree>
    <p:extLst>
      <p:ext uri="{BB962C8B-B14F-4D97-AF65-F5344CB8AC3E}">
        <p14:creationId xmlns:p14="http://schemas.microsoft.com/office/powerpoint/2010/main" val="156747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0097CCA1-0370-4E3D-9A4E-7A294A03E466}"/>
              </a:ext>
            </a:extLst>
          </p:cNvPr>
          <p:cNvSpPr txBox="1"/>
          <p:nvPr/>
        </p:nvSpPr>
        <p:spPr>
          <a:xfrm>
            <a:off x="5809823" y="75157"/>
            <a:ext cx="3767609" cy="923330"/>
          </a:xfrm>
          <a:prstGeom prst="rect">
            <a:avLst/>
          </a:prstGeom>
          <a:noFill/>
        </p:spPr>
        <p:txBody>
          <a:bodyPr wrap="square" rtlCol="0">
            <a:spAutoFit/>
          </a:bodyPr>
          <a:lstStyle/>
          <a:p>
            <a:r>
              <a:rPr lang="en-US" sz="5400" dirty="0">
                <a:latin typeface="Calibri Light" panose="020F0302020204030204" pitchFamily="34" charset="0"/>
                <a:cs typeface="Calibri Light" panose="020F0302020204030204" pitchFamily="34" charset="0"/>
              </a:rPr>
              <a:t>   Agenda</a:t>
            </a:r>
            <a:r>
              <a:rPr lang="en-US" dirty="0"/>
              <a:t> </a:t>
            </a:r>
          </a:p>
        </p:txBody>
      </p:sp>
      <p:pic>
        <p:nvPicPr>
          <p:cNvPr id="12" name="Picture 11">
            <a:extLst>
              <a:ext uri="{FF2B5EF4-FFF2-40B4-BE49-F238E27FC236}">
                <a16:creationId xmlns:a16="http://schemas.microsoft.com/office/drawing/2014/main" id="{7926473D-DFDB-449D-A94B-85AB21063839}"/>
              </a:ext>
            </a:extLst>
          </p:cNvPr>
          <p:cNvPicPr>
            <a:picLocks noChangeAspect="1"/>
          </p:cNvPicPr>
          <p:nvPr/>
        </p:nvPicPr>
        <p:blipFill>
          <a:blip r:embed="rId3"/>
          <a:stretch>
            <a:fillRect/>
          </a:stretch>
        </p:blipFill>
        <p:spPr>
          <a:xfrm>
            <a:off x="0" y="0"/>
            <a:ext cx="3860831" cy="6666201"/>
          </a:xfrm>
          <a:prstGeom prst="rect">
            <a:avLst/>
          </a:prstGeom>
        </p:spPr>
      </p:pic>
      <p:pic>
        <p:nvPicPr>
          <p:cNvPr id="8" name="Picture 7">
            <a:extLst>
              <a:ext uri="{FF2B5EF4-FFF2-40B4-BE49-F238E27FC236}">
                <a16:creationId xmlns:a16="http://schemas.microsoft.com/office/drawing/2014/main" id="{AB64051C-BB28-4061-BB11-CF7856BD3F73}"/>
              </a:ext>
            </a:extLst>
          </p:cNvPr>
          <p:cNvPicPr>
            <a:picLocks noChangeAspect="1"/>
          </p:cNvPicPr>
          <p:nvPr/>
        </p:nvPicPr>
        <p:blipFill>
          <a:blip r:embed="rId4"/>
          <a:stretch>
            <a:fillRect/>
          </a:stretch>
        </p:blipFill>
        <p:spPr>
          <a:xfrm>
            <a:off x="140729" y="306665"/>
            <a:ext cx="1287238" cy="742855"/>
          </a:xfrm>
          <a:prstGeom prst="rect">
            <a:avLst/>
          </a:prstGeom>
        </p:spPr>
      </p:pic>
      <p:graphicFrame>
        <p:nvGraphicFramePr>
          <p:cNvPr id="17" name="Table 16"/>
          <p:cNvGraphicFramePr>
            <a:graphicFrameLocks noGrp="1"/>
          </p:cNvGraphicFramePr>
          <p:nvPr>
            <p:extLst>
              <p:ext uri="{D42A27DB-BD31-4B8C-83A1-F6EECF244321}">
                <p14:modId xmlns:p14="http://schemas.microsoft.com/office/powerpoint/2010/main" val="1191938100"/>
              </p:ext>
            </p:extLst>
          </p:nvPr>
        </p:nvGraphicFramePr>
        <p:xfrm>
          <a:off x="2604785" y="1290918"/>
          <a:ext cx="9174836" cy="4831687"/>
        </p:xfrm>
        <a:graphic>
          <a:graphicData uri="http://schemas.openxmlformats.org/drawingml/2006/table">
            <a:tbl>
              <a:tblPr firstRow="1" firstCol="1" bandRow="1"/>
              <a:tblGrid>
                <a:gridCol w="1170771">
                  <a:extLst>
                    <a:ext uri="{9D8B030D-6E8A-4147-A177-3AD203B41FA5}">
                      <a16:colId xmlns:a16="http://schemas.microsoft.com/office/drawing/2014/main" val="42747648"/>
                    </a:ext>
                  </a:extLst>
                </a:gridCol>
                <a:gridCol w="3914311">
                  <a:extLst>
                    <a:ext uri="{9D8B030D-6E8A-4147-A177-3AD203B41FA5}">
                      <a16:colId xmlns:a16="http://schemas.microsoft.com/office/drawing/2014/main" val="781424207"/>
                    </a:ext>
                  </a:extLst>
                </a:gridCol>
                <a:gridCol w="4089754">
                  <a:extLst>
                    <a:ext uri="{9D8B030D-6E8A-4147-A177-3AD203B41FA5}">
                      <a16:colId xmlns:a16="http://schemas.microsoft.com/office/drawing/2014/main" val="4142158103"/>
                    </a:ext>
                  </a:extLst>
                </a:gridCol>
              </a:tblGrid>
              <a:tr h="393476">
                <a:tc>
                  <a:txBody>
                    <a:bodyPr/>
                    <a:lstStyle/>
                    <a:p>
                      <a:pPr marL="0" marR="0" algn="ctr">
                        <a:lnSpc>
                          <a:spcPct val="107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Time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7D31"/>
                    </a:solidFill>
                  </a:tcPr>
                </a:tc>
                <a:tc>
                  <a:txBody>
                    <a:bodyPr/>
                    <a:lstStyle/>
                    <a:p>
                      <a:pPr marL="0" marR="0" algn="ctr">
                        <a:lnSpc>
                          <a:spcPct val="107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Topic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7D31"/>
                    </a:solidFill>
                  </a:tcPr>
                </a:tc>
                <a:tc>
                  <a:txBody>
                    <a:bodyPr/>
                    <a:lstStyle/>
                    <a:p>
                      <a:pPr marL="0" marR="0" algn="ctr">
                        <a:lnSpc>
                          <a:spcPct val="107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Presenter(s)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7D31"/>
                    </a:solidFill>
                  </a:tcPr>
                </a:tc>
                <a:extLst>
                  <a:ext uri="{0D108BD9-81ED-4DB2-BD59-A6C34878D82A}">
                    <a16:rowId xmlns:a16="http://schemas.microsoft.com/office/drawing/2014/main" val="2298715200"/>
                  </a:ext>
                </a:extLst>
              </a:tr>
              <a:tr h="330634">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8:00 – 8:45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gridSpan="2">
                  <a:txBody>
                    <a:bodyPr/>
                    <a:lstStyle/>
                    <a:p>
                      <a:pPr marL="0" marR="0" algn="ctr">
                        <a:lnSpc>
                          <a:spcPct val="107000"/>
                        </a:lnSpc>
                        <a:spcBef>
                          <a:spcPts val="0"/>
                        </a:spcBef>
                        <a:spcAft>
                          <a:spcPts val="0"/>
                        </a:spcAft>
                      </a:pPr>
                      <a:r>
                        <a:rPr lang="en-US"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Breakfast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hMerge="1">
                  <a:txBody>
                    <a:bodyPr/>
                    <a:lstStyle/>
                    <a:p>
                      <a:endParaRPr lang="en-US"/>
                    </a:p>
                  </a:txBody>
                  <a:tcPr/>
                </a:tc>
                <a:extLst>
                  <a:ext uri="{0D108BD9-81ED-4DB2-BD59-A6C34878D82A}">
                    <a16:rowId xmlns:a16="http://schemas.microsoft.com/office/drawing/2014/main" val="116435635"/>
                  </a:ext>
                </a:extLst>
              </a:tr>
              <a:tr h="330634">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8:45 – 9:00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President's Greeting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Sandra Magaw, MAPAM President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92450438"/>
                  </a:ext>
                </a:extLst>
              </a:tr>
              <a:tr h="403474">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9:00 – 10:00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How to Upgrade your DRG Downgrade Game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Annabelle Seippel, Aergo Solutions and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Lindsay Knox, Emerson Hospital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5120096"/>
                  </a:ext>
                </a:extLst>
              </a:tr>
              <a:tr h="384193">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10:00 – 11:00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Credit Balances and their Hidden Risk</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Josh Robinson, Crossroads Health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65589753"/>
                  </a:ext>
                </a:extLst>
              </a:tr>
              <a:tr h="411329">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11:00 – 12:00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IPPS Updates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Larry Millner and Allison Rogers, cloudmed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2922081"/>
                  </a:ext>
                </a:extLst>
              </a:tr>
              <a:tr h="426325">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12:00 – 12:45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gridSpan="2">
                  <a:txBody>
                    <a:bodyPr/>
                    <a:lstStyle/>
                    <a:p>
                      <a:pPr marL="0" marR="0" algn="ctr">
                        <a:lnSpc>
                          <a:spcPct val="107000"/>
                        </a:lnSpc>
                        <a:spcBef>
                          <a:spcPts val="0"/>
                        </a:spcBef>
                        <a:spcAft>
                          <a:spcPts val="0"/>
                        </a:spcAft>
                      </a:pPr>
                      <a:r>
                        <a:rPr lang="en-US"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Awards Luncheon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hMerge="1">
                  <a:txBody>
                    <a:bodyPr/>
                    <a:lstStyle/>
                    <a:p>
                      <a:endParaRPr lang="en-US"/>
                    </a:p>
                  </a:txBody>
                  <a:tcPr/>
                </a:tc>
                <a:extLst>
                  <a:ext uri="{0D108BD9-81ED-4DB2-BD59-A6C34878D82A}">
                    <a16:rowId xmlns:a16="http://schemas.microsoft.com/office/drawing/2014/main" val="913341770"/>
                  </a:ext>
                </a:extLst>
              </a:tr>
              <a:tr h="403474">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12:45 – 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AAHAM Certification Program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Tim Hall and Makayla Hussey,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MAPAM/AAHAM Certification Chairs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61759913"/>
                  </a:ext>
                </a:extLst>
              </a:tr>
              <a:tr h="350629">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1:00 – 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Effectively Managing Staffing Challenges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Chris Kelly, Medix</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27058282"/>
                  </a:ext>
                </a:extLst>
              </a:tr>
              <a:tr h="403474">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2:00 – 3:00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Financial Toxicity: The Importance of Effective Financial Navigation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Jada Desmarais and Erica Napolitano,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Baker Newman, Noyes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12223187"/>
                  </a:ext>
                </a:extLst>
              </a:tr>
              <a:tr h="403474">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3:00 – 4:00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Working with the VA: Expectations, Updates, and Appeals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Jason Smartt and Mike Neilen,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Enablecomp</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64311270"/>
                  </a:ext>
                </a:extLst>
              </a:tr>
              <a:tr h="590571">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4:00 – 6:00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gridSpan="2">
                  <a:txBody>
                    <a:bodyPr/>
                    <a:lstStyle/>
                    <a:p>
                      <a:pPr marL="0" marR="0" algn="ctr">
                        <a:lnSpc>
                          <a:spcPct val="107000"/>
                        </a:lnSpc>
                        <a:spcBef>
                          <a:spcPts val="0"/>
                        </a:spcBef>
                        <a:spcAft>
                          <a:spcPts val="0"/>
                        </a:spcAft>
                      </a:pPr>
                      <a:r>
                        <a:rPr lang="en-US" sz="11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Networking Social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1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Please come wearing your favorite hat in honor of all the hats we wear every day in managing the revenue cycle!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hMerge="1">
                  <a:txBody>
                    <a:bodyPr/>
                    <a:lstStyle/>
                    <a:p>
                      <a:endParaRPr lang="en-US"/>
                    </a:p>
                  </a:txBody>
                  <a:tcPr/>
                </a:tc>
                <a:extLst>
                  <a:ext uri="{0D108BD9-81ED-4DB2-BD59-A6C34878D82A}">
                    <a16:rowId xmlns:a16="http://schemas.microsoft.com/office/drawing/2014/main" val="1740146134"/>
                  </a:ext>
                </a:extLst>
              </a:tr>
            </a:tbl>
          </a:graphicData>
        </a:graphic>
      </p:graphicFrame>
    </p:spTree>
    <p:extLst>
      <p:ext uri="{BB962C8B-B14F-4D97-AF65-F5344CB8AC3E}">
        <p14:creationId xmlns:p14="http://schemas.microsoft.com/office/powerpoint/2010/main" val="759853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72" name="Rectangle 2071">
            <a:extLst>
              <a:ext uri="{FF2B5EF4-FFF2-40B4-BE49-F238E27FC236}">
                <a16:creationId xmlns:a16="http://schemas.microsoft.com/office/drawing/2014/main" id="{F13C74B1-5B17-4795-BED0-7140497B44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EFFDE7-3CB8-4CF4-B756-F07AAEDAB8F2}"/>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dirty="0"/>
              <a:t>Registration Fees </a:t>
            </a:r>
          </a:p>
        </p:txBody>
      </p:sp>
      <p:sp>
        <p:nvSpPr>
          <p:cNvPr id="207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4" name="Content Placeholder 2063">
            <a:extLst>
              <a:ext uri="{FF2B5EF4-FFF2-40B4-BE49-F238E27FC236}">
                <a16:creationId xmlns:a16="http://schemas.microsoft.com/office/drawing/2014/main" id="{016CB72D-E203-C68C-D767-7710351BEB1B}"/>
              </a:ext>
            </a:extLst>
          </p:cNvPr>
          <p:cNvSpPr>
            <a:spLocks noGrp="1"/>
          </p:cNvSpPr>
          <p:nvPr>
            <p:ph idx="1"/>
          </p:nvPr>
        </p:nvSpPr>
        <p:spPr>
          <a:xfrm>
            <a:off x="640080" y="2872899"/>
            <a:ext cx="4243589" cy="3320668"/>
          </a:xfrm>
        </p:spPr>
        <p:txBody>
          <a:bodyPr>
            <a:normAutofit/>
          </a:bodyPr>
          <a:lstStyle/>
          <a:p>
            <a:pPr marL="0" indent="0">
              <a:buNone/>
            </a:pPr>
            <a:r>
              <a:rPr lang="en-US" sz="2200" dirty="0"/>
              <a:t>MAPAM Member $85 </a:t>
            </a:r>
          </a:p>
          <a:p>
            <a:pPr marL="0" indent="0">
              <a:buNone/>
            </a:pPr>
            <a:r>
              <a:rPr lang="en-US" sz="2200" dirty="0"/>
              <a:t>Non MAPAM Member $125</a:t>
            </a:r>
          </a:p>
          <a:p>
            <a:endParaRPr lang="en-US" sz="2200" dirty="0"/>
          </a:p>
          <a:p>
            <a:pPr marL="0" indent="0">
              <a:buNone/>
            </a:pPr>
            <a:r>
              <a:rPr lang="en-US" sz="2200" dirty="0"/>
              <a:t>If you have any questions about fees, please contact MAPAM Treasurer Makayla Hussey at mhussey@marcamassociates.com</a:t>
            </a:r>
          </a:p>
          <a:p>
            <a:endParaRPr lang="en-US" sz="2200" dirty="0"/>
          </a:p>
        </p:txBody>
      </p:sp>
      <p:pic>
        <p:nvPicPr>
          <p:cNvPr id="2050" name="Picture 2" descr="Party hat Vectors &amp; Illustrations for Free Download | Freepik">
            <a:extLst>
              <a:ext uri="{FF2B5EF4-FFF2-40B4-BE49-F238E27FC236}">
                <a16:creationId xmlns:a16="http://schemas.microsoft.com/office/drawing/2014/main" id="{8227225D-0856-41FB-95C6-C6F7A127E0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02" r="-1"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CFCCA7C-5347-4A6A-8E67-F09A7B31AE1A}"/>
              </a:ext>
            </a:extLst>
          </p:cNvPr>
          <p:cNvPicPr>
            <a:picLocks noChangeAspect="1"/>
          </p:cNvPicPr>
          <p:nvPr/>
        </p:nvPicPr>
        <p:blipFill>
          <a:blip r:embed="rId3"/>
          <a:stretch>
            <a:fillRect/>
          </a:stretch>
        </p:blipFill>
        <p:spPr>
          <a:xfrm>
            <a:off x="212046" y="5674300"/>
            <a:ext cx="1779591" cy="1026988"/>
          </a:xfrm>
          <a:prstGeom prst="rect">
            <a:avLst/>
          </a:prstGeom>
        </p:spPr>
      </p:pic>
    </p:spTree>
    <p:extLst>
      <p:ext uri="{BB962C8B-B14F-4D97-AF65-F5344CB8AC3E}">
        <p14:creationId xmlns:p14="http://schemas.microsoft.com/office/powerpoint/2010/main" val="1850041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EA7B3E7-CEF0-4FF4-BD99-62A96284B2A8}"/>
              </a:ext>
            </a:extLst>
          </p:cNvPr>
          <p:cNvPicPr>
            <a:picLocks noChangeAspect="1"/>
          </p:cNvPicPr>
          <p:nvPr/>
        </p:nvPicPr>
        <p:blipFill rotWithShape="1">
          <a:blip r:embed="rId2">
            <a:extLst>
              <a:ext uri="{28A0092B-C50C-407E-A947-70E740481C1C}">
                <a14:useLocalDpi xmlns:a14="http://schemas.microsoft.com/office/drawing/2010/main" val="0"/>
              </a:ext>
            </a:extLst>
          </a:blip>
          <a:srcRect t="6396" r="-1" b="6395"/>
          <a:stretch/>
        </p:blipFill>
        <p:spPr>
          <a:xfrm>
            <a:off x="1" y="10"/>
            <a:ext cx="9669642" cy="6857990"/>
          </a:xfrm>
          <a:prstGeom prst="rect">
            <a:avLst/>
          </a:prstGeom>
        </p:spPr>
      </p:pic>
      <p:sp>
        <p:nvSpPr>
          <p:cNvPr id="24" name="Rectangle 23">
            <a:extLst>
              <a:ext uri="{FF2B5EF4-FFF2-40B4-BE49-F238E27FC236}">
                <a16:creationId xmlns:a16="http://schemas.microsoft.com/office/drawing/2014/main" id="{D1EA859B-E555-4109-94F3-6700E046E0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FB1F576-5B37-4BD6-9706-8CD2554274DC}"/>
              </a:ext>
            </a:extLst>
          </p:cNvPr>
          <p:cNvSpPr>
            <a:spLocks noGrp="1"/>
          </p:cNvSpPr>
          <p:nvPr>
            <p:ph type="title"/>
          </p:nvPr>
        </p:nvSpPr>
        <p:spPr>
          <a:xfrm>
            <a:off x="7531610" y="365125"/>
            <a:ext cx="3822189" cy="1899912"/>
          </a:xfrm>
        </p:spPr>
        <p:txBody>
          <a:bodyPr>
            <a:normAutofit/>
          </a:bodyPr>
          <a:lstStyle/>
          <a:p>
            <a:r>
              <a:rPr lang="en-US" sz="4000" dirty="0"/>
              <a:t>Other Conference Information </a:t>
            </a:r>
          </a:p>
        </p:txBody>
      </p:sp>
      <p:sp>
        <p:nvSpPr>
          <p:cNvPr id="3" name="Content Placeholder 2">
            <a:extLst>
              <a:ext uri="{FF2B5EF4-FFF2-40B4-BE49-F238E27FC236}">
                <a16:creationId xmlns:a16="http://schemas.microsoft.com/office/drawing/2014/main" id="{CEDC3B23-80D3-4B6D-AD64-77730F726397}"/>
              </a:ext>
            </a:extLst>
          </p:cNvPr>
          <p:cNvSpPr>
            <a:spLocks noGrp="1"/>
          </p:cNvSpPr>
          <p:nvPr>
            <p:ph idx="1"/>
          </p:nvPr>
        </p:nvSpPr>
        <p:spPr>
          <a:xfrm>
            <a:off x="7531610" y="2434201"/>
            <a:ext cx="4395347" cy="3742762"/>
          </a:xfrm>
        </p:spPr>
        <p:txBody>
          <a:bodyPr>
            <a:normAutofit/>
          </a:bodyPr>
          <a:lstStyle/>
          <a:p>
            <a:pPr marL="0" indent="0">
              <a:buNone/>
            </a:pPr>
            <a:r>
              <a:rPr lang="en-US" sz="2000" b="1" dirty="0"/>
              <a:t>Location &amp; Accommodations: </a:t>
            </a:r>
            <a:r>
              <a:rPr lang="en-US" sz="2000" dirty="0"/>
              <a:t>Publick House Historic Inn 277 Main St, Sturbridge, MA 01566 </a:t>
            </a:r>
          </a:p>
          <a:p>
            <a:pPr marL="0" indent="0">
              <a:buNone/>
            </a:pPr>
            <a:r>
              <a:rPr lang="en-US" sz="2000" b="1" dirty="0"/>
              <a:t>Registration &amp; Cancellation Deadline: </a:t>
            </a:r>
            <a:r>
              <a:rPr lang="en-US" sz="2000" dirty="0"/>
              <a:t>Monday, October 17, 2022</a:t>
            </a:r>
          </a:p>
          <a:p>
            <a:pPr marL="0" indent="0">
              <a:buNone/>
            </a:pPr>
            <a:r>
              <a:rPr lang="en-US" sz="2000" b="1" dirty="0"/>
              <a:t>Dress Code: </a:t>
            </a:r>
            <a:r>
              <a:rPr lang="en-US" sz="2000" dirty="0"/>
              <a:t>Please note the dress code for the conference is business casual, but please wear your favorite hat in honor of all the different hats you wear as part of the revenue cycle. </a:t>
            </a:r>
          </a:p>
        </p:txBody>
      </p:sp>
      <p:pic>
        <p:nvPicPr>
          <p:cNvPr id="7" name="Picture 6">
            <a:extLst>
              <a:ext uri="{FF2B5EF4-FFF2-40B4-BE49-F238E27FC236}">
                <a16:creationId xmlns:a16="http://schemas.microsoft.com/office/drawing/2014/main" id="{2DDA85A3-45F1-4D81-9CDC-04C952764AA2}"/>
              </a:ext>
            </a:extLst>
          </p:cNvPr>
          <p:cNvPicPr>
            <a:picLocks noChangeAspect="1"/>
          </p:cNvPicPr>
          <p:nvPr/>
        </p:nvPicPr>
        <p:blipFill>
          <a:blip r:embed="rId3"/>
          <a:stretch>
            <a:fillRect/>
          </a:stretch>
        </p:blipFill>
        <p:spPr>
          <a:xfrm>
            <a:off x="9874470" y="5569754"/>
            <a:ext cx="2104373" cy="1214418"/>
          </a:xfrm>
          <a:prstGeom prst="rect">
            <a:avLst/>
          </a:prstGeom>
        </p:spPr>
      </p:pic>
    </p:spTree>
    <p:extLst>
      <p:ext uri="{BB962C8B-B14F-4D97-AF65-F5344CB8AC3E}">
        <p14:creationId xmlns:p14="http://schemas.microsoft.com/office/powerpoint/2010/main" val="42525030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TotalTime>
  <Words>287</Words>
  <Application>Microsoft Office PowerPoint</Application>
  <PresentationFormat>Widescreen</PresentationFormat>
  <Paragraphs>53</Paragraphs>
  <Slides>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Times New Roman</vt:lpstr>
      <vt:lpstr>Office Theme</vt:lpstr>
      <vt:lpstr>You’re Invited to MAPAM’S 2022 Annual Fall Conference </vt:lpstr>
      <vt:lpstr>PowerPoint Presentation</vt:lpstr>
      <vt:lpstr>Registration Fees </vt:lpstr>
      <vt:lpstr>Other Conference Information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You’re Invited to MAPAM’S 2022 Annual Fall Conference</dc:title>
  <dc:creator>Clark, Stephanie</dc:creator>
  <cp:lastModifiedBy>McDonough, Patrick</cp:lastModifiedBy>
  <cp:revision>10</cp:revision>
  <dcterms:created xsi:type="dcterms:W3CDTF">2022-08-26T14:47:39Z</dcterms:created>
  <dcterms:modified xsi:type="dcterms:W3CDTF">2022-09-29T18:39:53Z</dcterms:modified>
</cp:coreProperties>
</file>