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ti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256" r:id="rId5"/>
    <p:sldId id="922" r:id="rId6"/>
    <p:sldId id="321" r:id="rId7"/>
    <p:sldId id="909" r:id="rId8"/>
    <p:sldId id="920" r:id="rId9"/>
    <p:sldId id="912" r:id="rId10"/>
    <p:sldId id="907" r:id="rId11"/>
    <p:sldId id="911" r:id="rId12"/>
    <p:sldId id="913" r:id="rId13"/>
    <p:sldId id="914" r:id="rId14"/>
    <p:sldId id="918" r:id="rId15"/>
    <p:sldId id="919" r:id="rId16"/>
    <p:sldId id="916" r:id="rId17"/>
    <p:sldId id="915" r:id="rId18"/>
    <p:sldId id="917" r:id="rId19"/>
    <p:sldId id="890" r:id="rId20"/>
    <p:sldId id="901" r:id="rId21"/>
    <p:sldId id="902" r:id="rId22"/>
    <p:sldId id="903" r:id="rId23"/>
    <p:sldId id="891" r:id="rId24"/>
    <p:sldId id="910" r:id="rId25"/>
    <p:sldId id="894" r:id="rId26"/>
    <p:sldId id="906" r:id="rId27"/>
    <p:sldId id="899" r:id="rId28"/>
    <p:sldId id="900" r:id="rId29"/>
    <p:sldId id="923" r:id="rId30"/>
    <p:sldId id="921" r:id="rId31"/>
    <p:sldId id="895"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96"/>
    <a:srgbClr val="8C857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959" autoAdjust="0"/>
    <p:restoredTop sz="86667" autoAdjust="0"/>
  </p:normalViewPr>
  <p:slideViewPr>
    <p:cSldViewPr snapToGrid="0" snapToObjects="1">
      <p:cViewPr varScale="1">
        <p:scale>
          <a:sx n="79" d="100"/>
          <a:sy n="79" d="100"/>
        </p:scale>
        <p:origin x="120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93AB77-227B-4196-96E1-620625C41A64}"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2FCE47F-0E9D-4A49-83D4-68DCF789D312}">
      <dgm:prSet/>
      <dgm:spPr/>
      <dgm:t>
        <a:bodyPr/>
        <a:lstStyle/>
        <a:p>
          <a:pPr>
            <a:lnSpc>
              <a:spcPct val="100000"/>
            </a:lnSpc>
          </a:pPr>
          <a:r>
            <a:rPr lang="en-US" dirty="0"/>
            <a:t>Text Blocking from Phone Carriers</a:t>
          </a:r>
        </a:p>
      </dgm:t>
    </dgm:pt>
    <dgm:pt modelId="{C68F8150-12B3-4D53-82F3-C524C11C3303}" type="parTrans" cxnId="{10ACA90F-9330-4B4B-B46A-7B5EC8D7669A}">
      <dgm:prSet/>
      <dgm:spPr/>
      <dgm:t>
        <a:bodyPr/>
        <a:lstStyle/>
        <a:p>
          <a:endParaRPr lang="en-US"/>
        </a:p>
      </dgm:t>
    </dgm:pt>
    <dgm:pt modelId="{C71AA6E2-8927-45BD-8278-3718A6E302D8}" type="sibTrans" cxnId="{10ACA90F-9330-4B4B-B46A-7B5EC8D7669A}">
      <dgm:prSet/>
      <dgm:spPr/>
      <dgm:t>
        <a:bodyPr/>
        <a:lstStyle/>
        <a:p>
          <a:endParaRPr lang="en-US"/>
        </a:p>
      </dgm:t>
    </dgm:pt>
    <dgm:pt modelId="{30E5284C-0095-47EC-B0C3-177C566A59B9}">
      <dgm:prSet/>
      <dgm:spPr/>
      <dgm:t>
        <a:bodyPr/>
        <a:lstStyle/>
        <a:p>
          <a:pPr>
            <a:lnSpc>
              <a:spcPct val="100000"/>
            </a:lnSpc>
          </a:pPr>
          <a:r>
            <a:rPr lang="en-US" dirty="0"/>
            <a:t>H.B. 2547</a:t>
          </a:r>
        </a:p>
      </dgm:t>
    </dgm:pt>
    <dgm:pt modelId="{7FBADE09-6894-44D7-AE63-1B6D158F456E}" type="parTrans" cxnId="{3B487339-4682-4921-B24E-B251920683B2}">
      <dgm:prSet/>
      <dgm:spPr/>
      <dgm:t>
        <a:bodyPr/>
        <a:lstStyle/>
        <a:p>
          <a:endParaRPr lang="en-US"/>
        </a:p>
      </dgm:t>
    </dgm:pt>
    <dgm:pt modelId="{7F4B6708-0E39-44BE-B1EF-B266C925EC38}" type="sibTrans" cxnId="{3B487339-4682-4921-B24E-B251920683B2}">
      <dgm:prSet/>
      <dgm:spPr/>
      <dgm:t>
        <a:bodyPr/>
        <a:lstStyle/>
        <a:p>
          <a:endParaRPr lang="en-US"/>
        </a:p>
      </dgm:t>
    </dgm:pt>
    <dgm:pt modelId="{EEDFDEE2-8ADC-41AC-A076-666C3C302BFB}">
      <dgm:prSet custT="1"/>
      <dgm:spPr/>
      <dgm:t>
        <a:bodyPr/>
        <a:lstStyle/>
        <a:p>
          <a:pPr>
            <a:lnSpc>
              <a:spcPct val="100000"/>
            </a:lnSpc>
          </a:pPr>
          <a:r>
            <a:rPr lang="en-US" sz="1800" dirty="0"/>
            <a:t>If passed in current form would prohibit any collection efforts for two years on medical debt.</a:t>
          </a:r>
        </a:p>
      </dgm:t>
    </dgm:pt>
    <dgm:pt modelId="{D824AADE-7FD4-442E-8026-C8E446F0B8C9}" type="parTrans" cxnId="{54CFF702-D05B-46DF-9496-601B7BC0427D}">
      <dgm:prSet/>
      <dgm:spPr/>
      <dgm:t>
        <a:bodyPr/>
        <a:lstStyle/>
        <a:p>
          <a:endParaRPr lang="en-US"/>
        </a:p>
      </dgm:t>
    </dgm:pt>
    <dgm:pt modelId="{C4FD44A6-2777-484F-AF69-D2464725A3B4}" type="sibTrans" cxnId="{54CFF702-D05B-46DF-9496-601B7BC0427D}">
      <dgm:prSet/>
      <dgm:spPr/>
      <dgm:t>
        <a:bodyPr/>
        <a:lstStyle/>
        <a:p>
          <a:endParaRPr lang="en-US"/>
        </a:p>
      </dgm:t>
    </dgm:pt>
    <dgm:pt modelId="{BD5535BD-AE95-4504-A8FC-69E5E749E52F}" type="pres">
      <dgm:prSet presAssocID="{3F93AB77-227B-4196-96E1-620625C41A64}" presName="root" presStyleCnt="0">
        <dgm:presLayoutVars>
          <dgm:dir/>
          <dgm:resizeHandles val="exact"/>
        </dgm:presLayoutVars>
      </dgm:prSet>
      <dgm:spPr/>
      <dgm:t>
        <a:bodyPr/>
        <a:lstStyle/>
        <a:p>
          <a:endParaRPr lang="en-US"/>
        </a:p>
      </dgm:t>
    </dgm:pt>
    <dgm:pt modelId="{BAD29C26-7277-405C-BA83-73111B342CCD}" type="pres">
      <dgm:prSet presAssocID="{72FCE47F-0E9D-4A49-83D4-68DCF789D312}" presName="compNode" presStyleCnt="0"/>
      <dgm:spPr/>
    </dgm:pt>
    <dgm:pt modelId="{7F9743FB-3522-42B3-90AB-9C958FD12505}" type="pres">
      <dgm:prSet presAssocID="{72FCE47F-0E9D-4A49-83D4-68DCF789D312}" presName="bgRect" presStyleLbl="bgShp" presStyleIdx="0" presStyleCnt="2"/>
      <dgm:spPr/>
    </dgm:pt>
    <dgm:pt modelId="{7CE7AE2A-B70A-4E78-926B-C80606430A22}" type="pres">
      <dgm:prSet presAssocID="{72FCE47F-0E9D-4A49-83D4-68DCF789D312}"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 xmlns:asvg="http://schemas.microsoft.com/office/drawing/2016/SVG/main" r:embed="rId2"/>
              </a:ext>
            </a:extLst>
          </a:blip>
          <a:stretch>
            <a:fillRect/>
          </a:stretch>
        </a:blipFill>
      </dgm:spPr>
      <dgm:extLst>
        <a:ext uri="{E40237B7-FDA0-4F09-8148-C483321AD2D9}">
          <dgm14:cNvPr xmlns:dgm14="http://schemas.microsoft.com/office/drawing/2010/diagram" id="0" name="" descr="Truck"/>
        </a:ext>
      </dgm:extLst>
    </dgm:pt>
    <dgm:pt modelId="{4FF32FBA-CCA6-4EE6-9812-0F991B8D01C8}" type="pres">
      <dgm:prSet presAssocID="{72FCE47F-0E9D-4A49-83D4-68DCF789D312}" presName="spaceRect" presStyleCnt="0"/>
      <dgm:spPr/>
    </dgm:pt>
    <dgm:pt modelId="{B968444B-0112-462A-A53C-BA759ED4AFB7}" type="pres">
      <dgm:prSet presAssocID="{72FCE47F-0E9D-4A49-83D4-68DCF789D312}" presName="parTx" presStyleLbl="revTx" presStyleIdx="0" presStyleCnt="3">
        <dgm:presLayoutVars>
          <dgm:chMax val="0"/>
          <dgm:chPref val="0"/>
        </dgm:presLayoutVars>
      </dgm:prSet>
      <dgm:spPr/>
      <dgm:t>
        <a:bodyPr/>
        <a:lstStyle/>
        <a:p>
          <a:endParaRPr lang="en-US"/>
        </a:p>
      </dgm:t>
    </dgm:pt>
    <dgm:pt modelId="{8451B890-3980-49C7-9AD5-6BCB3A892931}" type="pres">
      <dgm:prSet presAssocID="{C71AA6E2-8927-45BD-8278-3718A6E302D8}" presName="sibTrans" presStyleCnt="0"/>
      <dgm:spPr/>
    </dgm:pt>
    <dgm:pt modelId="{A9C2B6A5-7F14-434A-B84B-64CFC4579C5D}" type="pres">
      <dgm:prSet presAssocID="{30E5284C-0095-47EC-B0C3-177C566A59B9}" presName="compNode" presStyleCnt="0"/>
      <dgm:spPr/>
    </dgm:pt>
    <dgm:pt modelId="{6689C07D-8A62-4BCE-A193-C42CBD3FC5C0}" type="pres">
      <dgm:prSet presAssocID="{30E5284C-0095-47EC-B0C3-177C566A59B9}" presName="bgRect" presStyleLbl="bgShp" presStyleIdx="1" presStyleCnt="2" custScaleY="175456"/>
      <dgm:spPr/>
    </dgm:pt>
    <dgm:pt modelId="{1143FDB9-7758-48EC-A57A-9E97336712A9}" type="pres">
      <dgm:prSet presAssocID="{30E5284C-0095-47EC-B0C3-177C566A59B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a:blipFill>
      </dgm:spPr>
      <dgm:extLst>
        <a:ext uri="{E40237B7-FDA0-4F09-8148-C483321AD2D9}">
          <dgm14:cNvPr xmlns:dgm14="http://schemas.microsoft.com/office/drawing/2010/diagram" id="0" name="" descr="Checkmark"/>
        </a:ext>
      </dgm:extLst>
    </dgm:pt>
    <dgm:pt modelId="{0C0BEBC5-8304-4A14-932A-356E0176E2BE}" type="pres">
      <dgm:prSet presAssocID="{30E5284C-0095-47EC-B0C3-177C566A59B9}" presName="spaceRect" presStyleCnt="0"/>
      <dgm:spPr/>
    </dgm:pt>
    <dgm:pt modelId="{4428AAFC-613A-4CC0-A5DA-B8D6D7260A44}" type="pres">
      <dgm:prSet presAssocID="{30E5284C-0095-47EC-B0C3-177C566A59B9}" presName="parTx" presStyleLbl="revTx" presStyleIdx="1" presStyleCnt="3">
        <dgm:presLayoutVars>
          <dgm:chMax val="0"/>
          <dgm:chPref val="0"/>
        </dgm:presLayoutVars>
      </dgm:prSet>
      <dgm:spPr/>
      <dgm:t>
        <a:bodyPr/>
        <a:lstStyle/>
        <a:p>
          <a:endParaRPr lang="en-US"/>
        </a:p>
      </dgm:t>
    </dgm:pt>
    <dgm:pt modelId="{DA6F94BD-683E-44C9-B743-2A109C5CF0CE}" type="pres">
      <dgm:prSet presAssocID="{30E5284C-0095-47EC-B0C3-177C566A59B9}" presName="desTx" presStyleLbl="revTx" presStyleIdx="2" presStyleCnt="3" custScaleX="114398" custLinFactNeighborX="-13616" custLinFactNeighborY="3196">
        <dgm:presLayoutVars/>
      </dgm:prSet>
      <dgm:spPr/>
      <dgm:t>
        <a:bodyPr/>
        <a:lstStyle/>
        <a:p>
          <a:endParaRPr lang="en-US"/>
        </a:p>
      </dgm:t>
    </dgm:pt>
  </dgm:ptLst>
  <dgm:cxnLst>
    <dgm:cxn modelId="{9796CEFB-6350-4784-B7D6-E603C856A1FD}" type="presOf" srcId="{EEDFDEE2-8ADC-41AC-A076-666C3C302BFB}" destId="{DA6F94BD-683E-44C9-B743-2A109C5CF0CE}" srcOrd="0" destOrd="0" presId="urn:microsoft.com/office/officeart/2018/2/layout/IconVerticalSolidList"/>
    <dgm:cxn modelId="{54CFF702-D05B-46DF-9496-601B7BC0427D}" srcId="{30E5284C-0095-47EC-B0C3-177C566A59B9}" destId="{EEDFDEE2-8ADC-41AC-A076-666C3C302BFB}" srcOrd="0" destOrd="0" parTransId="{D824AADE-7FD4-442E-8026-C8E446F0B8C9}" sibTransId="{C4FD44A6-2777-484F-AF69-D2464725A3B4}"/>
    <dgm:cxn modelId="{72A0F3AC-8853-4A92-AA7E-8BA6C4F11D16}" type="presOf" srcId="{3F93AB77-227B-4196-96E1-620625C41A64}" destId="{BD5535BD-AE95-4504-A8FC-69E5E749E52F}" srcOrd="0" destOrd="0" presId="urn:microsoft.com/office/officeart/2018/2/layout/IconVerticalSolidList"/>
    <dgm:cxn modelId="{10ACA90F-9330-4B4B-B46A-7B5EC8D7669A}" srcId="{3F93AB77-227B-4196-96E1-620625C41A64}" destId="{72FCE47F-0E9D-4A49-83D4-68DCF789D312}" srcOrd="0" destOrd="0" parTransId="{C68F8150-12B3-4D53-82F3-C524C11C3303}" sibTransId="{C71AA6E2-8927-45BD-8278-3718A6E302D8}"/>
    <dgm:cxn modelId="{1704C7CC-8A33-4254-BA88-0D67FECAE3F7}" type="presOf" srcId="{30E5284C-0095-47EC-B0C3-177C566A59B9}" destId="{4428AAFC-613A-4CC0-A5DA-B8D6D7260A44}" srcOrd="0" destOrd="0" presId="urn:microsoft.com/office/officeart/2018/2/layout/IconVerticalSolidList"/>
    <dgm:cxn modelId="{3B487339-4682-4921-B24E-B251920683B2}" srcId="{3F93AB77-227B-4196-96E1-620625C41A64}" destId="{30E5284C-0095-47EC-B0C3-177C566A59B9}" srcOrd="1" destOrd="0" parTransId="{7FBADE09-6894-44D7-AE63-1B6D158F456E}" sibTransId="{7F4B6708-0E39-44BE-B1EF-B266C925EC38}"/>
    <dgm:cxn modelId="{7AD8A9BA-173A-44BE-98E4-8A13892A41DE}" type="presOf" srcId="{72FCE47F-0E9D-4A49-83D4-68DCF789D312}" destId="{B968444B-0112-462A-A53C-BA759ED4AFB7}" srcOrd="0" destOrd="0" presId="urn:microsoft.com/office/officeart/2018/2/layout/IconVerticalSolidList"/>
    <dgm:cxn modelId="{266DC0D7-ECAD-4BED-AD8D-50679C5A7428}" type="presParOf" srcId="{BD5535BD-AE95-4504-A8FC-69E5E749E52F}" destId="{BAD29C26-7277-405C-BA83-73111B342CCD}" srcOrd="0" destOrd="0" presId="urn:microsoft.com/office/officeart/2018/2/layout/IconVerticalSolidList"/>
    <dgm:cxn modelId="{E7DC932C-4348-4600-8AC6-DA1CD2CF05DE}" type="presParOf" srcId="{BAD29C26-7277-405C-BA83-73111B342CCD}" destId="{7F9743FB-3522-42B3-90AB-9C958FD12505}" srcOrd="0" destOrd="0" presId="urn:microsoft.com/office/officeart/2018/2/layout/IconVerticalSolidList"/>
    <dgm:cxn modelId="{FCC62702-453B-4DD2-877C-67B18F56B208}" type="presParOf" srcId="{BAD29C26-7277-405C-BA83-73111B342CCD}" destId="{7CE7AE2A-B70A-4E78-926B-C80606430A22}" srcOrd="1" destOrd="0" presId="urn:microsoft.com/office/officeart/2018/2/layout/IconVerticalSolidList"/>
    <dgm:cxn modelId="{0E98802D-791B-4450-BC11-6E1046532C3C}" type="presParOf" srcId="{BAD29C26-7277-405C-BA83-73111B342CCD}" destId="{4FF32FBA-CCA6-4EE6-9812-0F991B8D01C8}" srcOrd="2" destOrd="0" presId="urn:microsoft.com/office/officeart/2018/2/layout/IconVerticalSolidList"/>
    <dgm:cxn modelId="{06345FC8-4B90-4868-98E0-A0EF13FBE1EB}" type="presParOf" srcId="{BAD29C26-7277-405C-BA83-73111B342CCD}" destId="{B968444B-0112-462A-A53C-BA759ED4AFB7}" srcOrd="3" destOrd="0" presId="urn:microsoft.com/office/officeart/2018/2/layout/IconVerticalSolidList"/>
    <dgm:cxn modelId="{E3E6E81D-9279-43BF-A636-B724828887B5}" type="presParOf" srcId="{BD5535BD-AE95-4504-A8FC-69E5E749E52F}" destId="{8451B890-3980-49C7-9AD5-6BCB3A892931}" srcOrd="1" destOrd="0" presId="urn:microsoft.com/office/officeart/2018/2/layout/IconVerticalSolidList"/>
    <dgm:cxn modelId="{F622D824-435B-470E-92F7-77159E3661D1}" type="presParOf" srcId="{BD5535BD-AE95-4504-A8FC-69E5E749E52F}" destId="{A9C2B6A5-7F14-434A-B84B-64CFC4579C5D}" srcOrd="2" destOrd="0" presId="urn:microsoft.com/office/officeart/2018/2/layout/IconVerticalSolidList"/>
    <dgm:cxn modelId="{6E12C7FD-B552-48E8-930E-DE40C4F482DD}" type="presParOf" srcId="{A9C2B6A5-7F14-434A-B84B-64CFC4579C5D}" destId="{6689C07D-8A62-4BCE-A193-C42CBD3FC5C0}" srcOrd="0" destOrd="0" presId="urn:microsoft.com/office/officeart/2018/2/layout/IconVerticalSolidList"/>
    <dgm:cxn modelId="{AF93CBE2-5187-4D69-BA36-6AB611A85C5B}" type="presParOf" srcId="{A9C2B6A5-7F14-434A-B84B-64CFC4579C5D}" destId="{1143FDB9-7758-48EC-A57A-9E97336712A9}" srcOrd="1" destOrd="0" presId="urn:microsoft.com/office/officeart/2018/2/layout/IconVerticalSolidList"/>
    <dgm:cxn modelId="{588FB2F0-380F-4A0F-AA28-7AAEAEC77ADD}" type="presParOf" srcId="{A9C2B6A5-7F14-434A-B84B-64CFC4579C5D}" destId="{0C0BEBC5-8304-4A14-932A-356E0176E2BE}" srcOrd="2" destOrd="0" presId="urn:microsoft.com/office/officeart/2018/2/layout/IconVerticalSolidList"/>
    <dgm:cxn modelId="{D88A6071-0E59-43B3-A5CA-04E21FC7F468}" type="presParOf" srcId="{A9C2B6A5-7F14-434A-B84B-64CFC4579C5D}" destId="{4428AAFC-613A-4CC0-A5DA-B8D6D7260A44}" srcOrd="3" destOrd="0" presId="urn:microsoft.com/office/officeart/2018/2/layout/IconVerticalSolidList"/>
    <dgm:cxn modelId="{BE5D039B-38DE-44A2-BCCA-041132421FD0}" type="presParOf" srcId="{A9C2B6A5-7F14-434A-B84B-64CFC4579C5D}" destId="{DA6F94BD-683E-44C9-B743-2A109C5CF0CE}"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26BBD76-DAA4-4E4F-BCC7-605875D828CA}" type="doc">
      <dgm:prSet loTypeId="urn:microsoft.com/office/officeart/2005/8/layout/process4" loCatId="process" qsTypeId="urn:microsoft.com/office/officeart/2005/8/quickstyle/simple1" qsCatId="simple" csTypeId="urn:microsoft.com/office/officeart/2005/8/colors/accent2_2" csCatId="accent2" phldr="1"/>
      <dgm:spPr/>
      <dgm:t>
        <a:bodyPr/>
        <a:lstStyle/>
        <a:p>
          <a:endParaRPr lang="en-US"/>
        </a:p>
      </dgm:t>
    </dgm:pt>
    <dgm:pt modelId="{26ACA401-B129-419C-A63C-FF24ACD38863}">
      <dgm:prSet/>
      <dgm:spPr>
        <a:solidFill>
          <a:srgbClr val="007096"/>
        </a:solidFill>
      </dgm:spPr>
      <dgm:t>
        <a:bodyPr/>
        <a:lstStyle/>
        <a:p>
          <a:r>
            <a:rPr lang="en-US" b="1" dirty="0"/>
            <a:t>Telephone Consumer Protection Act</a:t>
          </a:r>
        </a:p>
      </dgm:t>
    </dgm:pt>
    <dgm:pt modelId="{88D38CB6-572A-416A-A6E4-8E0C7B8F2A4F}" type="parTrans" cxnId="{C226DD1C-2C73-4B86-94CD-BFE7678877D3}">
      <dgm:prSet/>
      <dgm:spPr/>
      <dgm:t>
        <a:bodyPr/>
        <a:lstStyle/>
        <a:p>
          <a:endParaRPr lang="en-US"/>
        </a:p>
      </dgm:t>
    </dgm:pt>
    <dgm:pt modelId="{ADC85E05-A2F4-4D0B-83B9-1C82849BB9F6}" type="sibTrans" cxnId="{C226DD1C-2C73-4B86-94CD-BFE7678877D3}">
      <dgm:prSet/>
      <dgm:spPr/>
      <dgm:t>
        <a:bodyPr/>
        <a:lstStyle/>
        <a:p>
          <a:endParaRPr lang="en-US"/>
        </a:p>
      </dgm:t>
    </dgm:pt>
    <dgm:pt modelId="{8F095607-9283-4E97-9BDC-75A6D501A093}">
      <dgm:prSet custT="1"/>
      <dgm:spPr/>
      <dgm:t>
        <a:bodyPr/>
        <a:lstStyle/>
        <a:p>
          <a:r>
            <a:rPr lang="en-US" sz="1800" dirty="0"/>
            <a:t>ACA</a:t>
          </a:r>
          <a:r>
            <a:rPr lang="en-US" sz="1800" baseline="0" dirty="0"/>
            <a:t> is continuing to lead efforts to urge the FCC to define “autodialer” and provide other clarifications for circuit splits</a:t>
          </a:r>
          <a:endParaRPr lang="en-US" sz="1800" dirty="0"/>
        </a:p>
      </dgm:t>
    </dgm:pt>
    <dgm:pt modelId="{CF0305F8-8F1B-4813-80E9-A32231FCBD33}" type="parTrans" cxnId="{71BDC6D4-6421-4A17-AA2C-3AC654AD9C8F}">
      <dgm:prSet/>
      <dgm:spPr/>
      <dgm:t>
        <a:bodyPr/>
        <a:lstStyle/>
        <a:p>
          <a:endParaRPr lang="en-US"/>
        </a:p>
      </dgm:t>
    </dgm:pt>
    <dgm:pt modelId="{C820CC65-A816-4524-BC18-05A5A32D2D0B}" type="sibTrans" cxnId="{71BDC6D4-6421-4A17-AA2C-3AC654AD9C8F}">
      <dgm:prSet/>
      <dgm:spPr/>
      <dgm:t>
        <a:bodyPr/>
        <a:lstStyle/>
        <a:p>
          <a:endParaRPr lang="en-US"/>
        </a:p>
      </dgm:t>
    </dgm:pt>
    <dgm:pt modelId="{6D54B64F-AC88-45B9-A5C4-6C98B6BD5C61}">
      <dgm:prSet/>
      <dgm:spPr>
        <a:solidFill>
          <a:srgbClr val="007096"/>
        </a:solidFill>
      </dgm:spPr>
      <dgm:t>
        <a:bodyPr/>
        <a:lstStyle/>
        <a:p>
          <a:r>
            <a:rPr lang="en-US" b="1" dirty="0"/>
            <a:t>2021 Prospects</a:t>
          </a:r>
        </a:p>
      </dgm:t>
    </dgm:pt>
    <dgm:pt modelId="{4FB9A1DA-F5E0-44F7-AF19-0BF464182C1E}" type="parTrans" cxnId="{EE608754-6AC1-4A4C-9CFE-846288F96C34}">
      <dgm:prSet/>
      <dgm:spPr/>
      <dgm:t>
        <a:bodyPr/>
        <a:lstStyle/>
        <a:p>
          <a:endParaRPr lang="en-US"/>
        </a:p>
      </dgm:t>
    </dgm:pt>
    <dgm:pt modelId="{1E6DF971-060B-4635-B01F-004251F26E4D}" type="sibTrans" cxnId="{EE608754-6AC1-4A4C-9CFE-846288F96C34}">
      <dgm:prSet/>
      <dgm:spPr/>
      <dgm:t>
        <a:bodyPr/>
        <a:lstStyle/>
        <a:p>
          <a:endParaRPr lang="en-US"/>
        </a:p>
      </dgm:t>
    </dgm:pt>
    <dgm:pt modelId="{37455142-0C02-4CC6-BC52-061544566353}">
      <dgm:prSet/>
      <dgm:spPr/>
      <dgm:t>
        <a:bodyPr/>
        <a:lstStyle/>
        <a:p>
          <a:r>
            <a:rPr lang="en-US" dirty="0"/>
            <a:t>Supreme Court struck down ATDS definition in Facebook</a:t>
          </a:r>
        </a:p>
      </dgm:t>
    </dgm:pt>
    <dgm:pt modelId="{0E2AE063-EC6F-4D43-9EE1-810D347E2C77}" type="parTrans" cxnId="{293F5759-D508-4939-99C8-D1363F3D19AD}">
      <dgm:prSet/>
      <dgm:spPr/>
      <dgm:t>
        <a:bodyPr/>
        <a:lstStyle/>
        <a:p>
          <a:endParaRPr lang="en-US"/>
        </a:p>
      </dgm:t>
    </dgm:pt>
    <dgm:pt modelId="{FB956599-D148-48EA-8786-61B1CC778538}" type="sibTrans" cxnId="{293F5759-D508-4939-99C8-D1363F3D19AD}">
      <dgm:prSet/>
      <dgm:spPr/>
      <dgm:t>
        <a:bodyPr/>
        <a:lstStyle/>
        <a:p>
          <a:endParaRPr lang="en-US"/>
        </a:p>
      </dgm:t>
    </dgm:pt>
    <dgm:pt modelId="{4C224E09-BB18-4931-BC2F-51CAEE15A4C0}">
      <dgm:prSet/>
      <dgm:spPr/>
      <dgm:t>
        <a:bodyPr/>
        <a:lstStyle/>
        <a:p>
          <a:r>
            <a:rPr lang="en-US" i="1" dirty="0"/>
            <a:t>William P. Barr et al. v American Association of Political Consultants et al </a:t>
          </a:r>
        </a:p>
      </dgm:t>
    </dgm:pt>
    <dgm:pt modelId="{B617E075-6D77-4D9F-BE8D-217587A5DE66}" type="parTrans" cxnId="{D0A26B7F-3676-4793-AFD4-EE6BAA626DA9}">
      <dgm:prSet/>
      <dgm:spPr/>
      <dgm:t>
        <a:bodyPr/>
        <a:lstStyle/>
        <a:p>
          <a:endParaRPr lang="en-US"/>
        </a:p>
      </dgm:t>
    </dgm:pt>
    <dgm:pt modelId="{8D81057E-F6C4-4A9C-B1E6-9B7F5BCC1FE7}" type="sibTrans" cxnId="{D0A26B7F-3676-4793-AFD4-EE6BAA626DA9}">
      <dgm:prSet/>
      <dgm:spPr/>
      <dgm:t>
        <a:bodyPr/>
        <a:lstStyle/>
        <a:p>
          <a:endParaRPr lang="en-US"/>
        </a:p>
      </dgm:t>
    </dgm:pt>
    <dgm:pt modelId="{0BC8394D-FC54-42D7-B40C-F3CB204B4E9A}">
      <dgm:prSet/>
      <dgm:spPr/>
      <dgm:t>
        <a:bodyPr/>
        <a:lstStyle/>
        <a:p>
          <a:r>
            <a:rPr lang="en-US" dirty="0"/>
            <a:t>Congress</a:t>
          </a:r>
          <a:r>
            <a:rPr lang="en-US" baseline="0" dirty="0"/>
            <a:t> already drafting legislation responding to </a:t>
          </a:r>
          <a:r>
            <a:rPr lang="en-US" i="1" baseline="0" dirty="0"/>
            <a:t>Facebook</a:t>
          </a:r>
          <a:r>
            <a:rPr lang="en-US" baseline="0" dirty="0"/>
            <a:t> decision</a:t>
          </a:r>
          <a:endParaRPr lang="en-US" dirty="0"/>
        </a:p>
      </dgm:t>
    </dgm:pt>
    <dgm:pt modelId="{B625DD77-289D-4E45-9C5B-C06FAC680F17}" type="parTrans" cxnId="{08122E36-D284-4E3C-BE2C-51CFF57891DC}">
      <dgm:prSet/>
      <dgm:spPr/>
      <dgm:t>
        <a:bodyPr/>
        <a:lstStyle/>
        <a:p>
          <a:endParaRPr lang="en-US"/>
        </a:p>
      </dgm:t>
    </dgm:pt>
    <dgm:pt modelId="{BA978744-25F9-4355-9C2C-5A976E7DDB2E}" type="sibTrans" cxnId="{08122E36-D284-4E3C-BE2C-51CFF57891DC}">
      <dgm:prSet/>
      <dgm:spPr/>
      <dgm:t>
        <a:bodyPr/>
        <a:lstStyle/>
        <a:p>
          <a:endParaRPr lang="en-US"/>
        </a:p>
      </dgm:t>
    </dgm:pt>
    <dgm:pt modelId="{D081D768-905D-452C-ABAD-74191B44A711}" type="pres">
      <dgm:prSet presAssocID="{326BBD76-DAA4-4E4F-BCC7-605875D828CA}" presName="Name0" presStyleCnt="0">
        <dgm:presLayoutVars>
          <dgm:dir/>
          <dgm:animLvl val="lvl"/>
          <dgm:resizeHandles val="exact"/>
        </dgm:presLayoutVars>
      </dgm:prSet>
      <dgm:spPr/>
      <dgm:t>
        <a:bodyPr/>
        <a:lstStyle/>
        <a:p>
          <a:endParaRPr lang="en-US"/>
        </a:p>
      </dgm:t>
    </dgm:pt>
    <dgm:pt modelId="{541A4325-1491-4272-8098-85DD912E661D}" type="pres">
      <dgm:prSet presAssocID="{6D54B64F-AC88-45B9-A5C4-6C98B6BD5C61}" presName="boxAndChildren" presStyleCnt="0"/>
      <dgm:spPr/>
    </dgm:pt>
    <dgm:pt modelId="{B307B7E9-798E-429D-A1BC-7D4C4B869B9E}" type="pres">
      <dgm:prSet presAssocID="{6D54B64F-AC88-45B9-A5C4-6C98B6BD5C61}" presName="parentTextBox" presStyleLbl="node1" presStyleIdx="0" presStyleCnt="2"/>
      <dgm:spPr/>
      <dgm:t>
        <a:bodyPr/>
        <a:lstStyle/>
        <a:p>
          <a:endParaRPr lang="en-US"/>
        </a:p>
      </dgm:t>
    </dgm:pt>
    <dgm:pt modelId="{6A3C87DD-81E6-4B71-8D96-E2DCE1E6A1B0}" type="pres">
      <dgm:prSet presAssocID="{6D54B64F-AC88-45B9-A5C4-6C98B6BD5C61}" presName="entireBox" presStyleLbl="node1" presStyleIdx="0" presStyleCnt="2"/>
      <dgm:spPr/>
      <dgm:t>
        <a:bodyPr/>
        <a:lstStyle/>
        <a:p>
          <a:endParaRPr lang="en-US"/>
        </a:p>
      </dgm:t>
    </dgm:pt>
    <dgm:pt modelId="{1E5B9ECD-EF43-49C1-99BB-65C54E1982B2}" type="pres">
      <dgm:prSet presAssocID="{6D54B64F-AC88-45B9-A5C4-6C98B6BD5C61}" presName="descendantBox" presStyleCnt="0"/>
      <dgm:spPr/>
    </dgm:pt>
    <dgm:pt modelId="{5471DF94-4AB9-4250-A82A-AFFCDA4A0C00}" type="pres">
      <dgm:prSet presAssocID="{37455142-0C02-4CC6-BC52-061544566353}" presName="childTextBox" presStyleLbl="fgAccFollowNode1" presStyleIdx="0" presStyleCnt="4" custScaleX="95527">
        <dgm:presLayoutVars>
          <dgm:bulletEnabled val="1"/>
        </dgm:presLayoutVars>
      </dgm:prSet>
      <dgm:spPr/>
      <dgm:t>
        <a:bodyPr/>
        <a:lstStyle/>
        <a:p>
          <a:endParaRPr lang="en-US"/>
        </a:p>
      </dgm:t>
    </dgm:pt>
    <dgm:pt modelId="{74AA0BE0-DAA9-4B8A-8AB5-6C3C48287E4A}" type="pres">
      <dgm:prSet presAssocID="{4C224E09-BB18-4931-BC2F-51CAEE15A4C0}" presName="childTextBox" presStyleLbl="fgAccFollowNode1" presStyleIdx="1" presStyleCnt="4">
        <dgm:presLayoutVars>
          <dgm:bulletEnabled val="1"/>
        </dgm:presLayoutVars>
      </dgm:prSet>
      <dgm:spPr/>
      <dgm:t>
        <a:bodyPr/>
        <a:lstStyle/>
        <a:p>
          <a:endParaRPr lang="en-US"/>
        </a:p>
      </dgm:t>
    </dgm:pt>
    <dgm:pt modelId="{C4445AEB-95DB-410C-AC7D-1E5F971C5BDF}" type="pres">
      <dgm:prSet presAssocID="{0BC8394D-FC54-42D7-B40C-F3CB204B4E9A}" presName="childTextBox" presStyleLbl="fgAccFollowNode1" presStyleIdx="2" presStyleCnt="4">
        <dgm:presLayoutVars>
          <dgm:bulletEnabled val="1"/>
        </dgm:presLayoutVars>
      </dgm:prSet>
      <dgm:spPr/>
      <dgm:t>
        <a:bodyPr/>
        <a:lstStyle/>
        <a:p>
          <a:endParaRPr lang="en-US"/>
        </a:p>
      </dgm:t>
    </dgm:pt>
    <dgm:pt modelId="{30B72417-3022-4028-914A-78FA4F800ABB}" type="pres">
      <dgm:prSet presAssocID="{ADC85E05-A2F4-4D0B-83B9-1C82849BB9F6}" presName="sp" presStyleCnt="0"/>
      <dgm:spPr/>
    </dgm:pt>
    <dgm:pt modelId="{6A6C0165-E2D5-4E31-A90A-14910F89A34E}" type="pres">
      <dgm:prSet presAssocID="{26ACA401-B129-419C-A63C-FF24ACD38863}" presName="arrowAndChildren" presStyleCnt="0"/>
      <dgm:spPr/>
    </dgm:pt>
    <dgm:pt modelId="{9C0F4032-C539-4268-9821-DAF4A186E36D}" type="pres">
      <dgm:prSet presAssocID="{26ACA401-B129-419C-A63C-FF24ACD38863}" presName="parentTextArrow" presStyleLbl="node1" presStyleIdx="0" presStyleCnt="2"/>
      <dgm:spPr/>
      <dgm:t>
        <a:bodyPr/>
        <a:lstStyle/>
        <a:p>
          <a:endParaRPr lang="en-US"/>
        </a:p>
      </dgm:t>
    </dgm:pt>
    <dgm:pt modelId="{E09EE2E5-DFBB-4710-AE7F-FF4E13373A68}" type="pres">
      <dgm:prSet presAssocID="{26ACA401-B129-419C-A63C-FF24ACD38863}" presName="arrow" presStyleLbl="node1" presStyleIdx="1" presStyleCnt="2"/>
      <dgm:spPr/>
      <dgm:t>
        <a:bodyPr/>
        <a:lstStyle/>
        <a:p>
          <a:endParaRPr lang="en-US"/>
        </a:p>
      </dgm:t>
    </dgm:pt>
    <dgm:pt modelId="{21B1F9F6-E903-45D9-A9A8-F51C1FC328FD}" type="pres">
      <dgm:prSet presAssocID="{26ACA401-B129-419C-A63C-FF24ACD38863}" presName="descendantArrow" presStyleCnt="0"/>
      <dgm:spPr/>
    </dgm:pt>
    <dgm:pt modelId="{D7FD92AC-0683-44BE-B787-ED36F1231C6F}" type="pres">
      <dgm:prSet presAssocID="{8F095607-9283-4E97-9BDC-75A6D501A093}" presName="childTextArrow" presStyleLbl="fgAccFollowNode1" presStyleIdx="3" presStyleCnt="4" custScaleX="100000">
        <dgm:presLayoutVars>
          <dgm:bulletEnabled val="1"/>
        </dgm:presLayoutVars>
      </dgm:prSet>
      <dgm:spPr/>
      <dgm:t>
        <a:bodyPr/>
        <a:lstStyle/>
        <a:p>
          <a:endParaRPr lang="en-US"/>
        </a:p>
      </dgm:t>
    </dgm:pt>
  </dgm:ptLst>
  <dgm:cxnLst>
    <dgm:cxn modelId="{640C3C95-526D-49BA-85EE-7B3F036C6DF0}" type="presOf" srcId="{26ACA401-B129-419C-A63C-FF24ACD38863}" destId="{E09EE2E5-DFBB-4710-AE7F-FF4E13373A68}" srcOrd="1" destOrd="0" presId="urn:microsoft.com/office/officeart/2005/8/layout/process4"/>
    <dgm:cxn modelId="{B62936CD-842C-4B0E-ADE1-A92955A12223}" type="presOf" srcId="{4C224E09-BB18-4931-BC2F-51CAEE15A4C0}" destId="{74AA0BE0-DAA9-4B8A-8AB5-6C3C48287E4A}" srcOrd="0" destOrd="0" presId="urn:microsoft.com/office/officeart/2005/8/layout/process4"/>
    <dgm:cxn modelId="{293F5759-D508-4939-99C8-D1363F3D19AD}" srcId="{6D54B64F-AC88-45B9-A5C4-6C98B6BD5C61}" destId="{37455142-0C02-4CC6-BC52-061544566353}" srcOrd="0" destOrd="0" parTransId="{0E2AE063-EC6F-4D43-9EE1-810D347E2C77}" sibTransId="{FB956599-D148-48EA-8786-61B1CC778538}"/>
    <dgm:cxn modelId="{71BDC6D4-6421-4A17-AA2C-3AC654AD9C8F}" srcId="{26ACA401-B129-419C-A63C-FF24ACD38863}" destId="{8F095607-9283-4E97-9BDC-75A6D501A093}" srcOrd="0" destOrd="0" parTransId="{CF0305F8-8F1B-4813-80E9-A32231FCBD33}" sibTransId="{C820CC65-A816-4524-BC18-05A5A32D2D0B}"/>
    <dgm:cxn modelId="{08122E36-D284-4E3C-BE2C-51CFF57891DC}" srcId="{6D54B64F-AC88-45B9-A5C4-6C98B6BD5C61}" destId="{0BC8394D-FC54-42D7-B40C-F3CB204B4E9A}" srcOrd="2" destOrd="0" parTransId="{B625DD77-289D-4E45-9C5B-C06FAC680F17}" sibTransId="{BA978744-25F9-4355-9C2C-5A976E7DDB2E}"/>
    <dgm:cxn modelId="{EE608754-6AC1-4A4C-9CFE-846288F96C34}" srcId="{326BBD76-DAA4-4E4F-BCC7-605875D828CA}" destId="{6D54B64F-AC88-45B9-A5C4-6C98B6BD5C61}" srcOrd="1" destOrd="0" parTransId="{4FB9A1DA-F5E0-44F7-AF19-0BF464182C1E}" sibTransId="{1E6DF971-060B-4635-B01F-004251F26E4D}"/>
    <dgm:cxn modelId="{D0A26B7F-3676-4793-AFD4-EE6BAA626DA9}" srcId="{6D54B64F-AC88-45B9-A5C4-6C98B6BD5C61}" destId="{4C224E09-BB18-4931-BC2F-51CAEE15A4C0}" srcOrd="1" destOrd="0" parTransId="{B617E075-6D77-4D9F-BE8D-217587A5DE66}" sibTransId="{8D81057E-F6C4-4A9C-B1E6-9B7F5BCC1FE7}"/>
    <dgm:cxn modelId="{8B0BCECE-373C-4721-A9EF-33D59CB50F29}" type="presOf" srcId="{37455142-0C02-4CC6-BC52-061544566353}" destId="{5471DF94-4AB9-4250-A82A-AFFCDA4A0C00}" srcOrd="0" destOrd="0" presId="urn:microsoft.com/office/officeart/2005/8/layout/process4"/>
    <dgm:cxn modelId="{50F0C93D-4BF6-4C59-938C-E7A5C65CEF5B}" type="presOf" srcId="{0BC8394D-FC54-42D7-B40C-F3CB204B4E9A}" destId="{C4445AEB-95DB-410C-AC7D-1E5F971C5BDF}" srcOrd="0" destOrd="0" presId="urn:microsoft.com/office/officeart/2005/8/layout/process4"/>
    <dgm:cxn modelId="{AF15FE06-6590-4496-8E35-EB8358EFF599}" type="presOf" srcId="{6D54B64F-AC88-45B9-A5C4-6C98B6BD5C61}" destId="{B307B7E9-798E-429D-A1BC-7D4C4B869B9E}" srcOrd="0" destOrd="0" presId="urn:microsoft.com/office/officeart/2005/8/layout/process4"/>
    <dgm:cxn modelId="{F33F7920-26DB-4097-88DC-88A516E85B14}" type="presOf" srcId="{26ACA401-B129-419C-A63C-FF24ACD38863}" destId="{9C0F4032-C539-4268-9821-DAF4A186E36D}" srcOrd="0" destOrd="0" presId="urn:microsoft.com/office/officeart/2005/8/layout/process4"/>
    <dgm:cxn modelId="{4ED6DA41-210F-4C05-9D42-9CEE6280A173}" type="presOf" srcId="{326BBD76-DAA4-4E4F-BCC7-605875D828CA}" destId="{D081D768-905D-452C-ABAD-74191B44A711}" srcOrd="0" destOrd="0" presId="urn:microsoft.com/office/officeart/2005/8/layout/process4"/>
    <dgm:cxn modelId="{615FDDB8-B47A-45BC-B5F1-FFF94A09A0B8}" type="presOf" srcId="{8F095607-9283-4E97-9BDC-75A6D501A093}" destId="{D7FD92AC-0683-44BE-B787-ED36F1231C6F}" srcOrd="0" destOrd="0" presId="urn:microsoft.com/office/officeart/2005/8/layout/process4"/>
    <dgm:cxn modelId="{C226DD1C-2C73-4B86-94CD-BFE7678877D3}" srcId="{326BBD76-DAA4-4E4F-BCC7-605875D828CA}" destId="{26ACA401-B129-419C-A63C-FF24ACD38863}" srcOrd="0" destOrd="0" parTransId="{88D38CB6-572A-416A-A6E4-8E0C7B8F2A4F}" sibTransId="{ADC85E05-A2F4-4D0B-83B9-1C82849BB9F6}"/>
    <dgm:cxn modelId="{9136FE48-D24D-4990-8D77-B45EF515FD10}" type="presOf" srcId="{6D54B64F-AC88-45B9-A5C4-6C98B6BD5C61}" destId="{6A3C87DD-81E6-4B71-8D96-E2DCE1E6A1B0}" srcOrd="1" destOrd="0" presId="urn:microsoft.com/office/officeart/2005/8/layout/process4"/>
    <dgm:cxn modelId="{52C07088-66A2-4E5C-97A0-F5B45B65C167}" type="presParOf" srcId="{D081D768-905D-452C-ABAD-74191B44A711}" destId="{541A4325-1491-4272-8098-85DD912E661D}" srcOrd="0" destOrd="0" presId="urn:microsoft.com/office/officeart/2005/8/layout/process4"/>
    <dgm:cxn modelId="{C03B5710-5146-430C-8C84-FA8C06490A3F}" type="presParOf" srcId="{541A4325-1491-4272-8098-85DD912E661D}" destId="{B307B7E9-798E-429D-A1BC-7D4C4B869B9E}" srcOrd="0" destOrd="0" presId="urn:microsoft.com/office/officeart/2005/8/layout/process4"/>
    <dgm:cxn modelId="{E0137ABD-A33B-4BF2-BA4B-30C0AC57F642}" type="presParOf" srcId="{541A4325-1491-4272-8098-85DD912E661D}" destId="{6A3C87DD-81E6-4B71-8D96-E2DCE1E6A1B0}" srcOrd="1" destOrd="0" presId="urn:microsoft.com/office/officeart/2005/8/layout/process4"/>
    <dgm:cxn modelId="{56568956-1CF1-4C47-AF9C-8C906112B6CD}" type="presParOf" srcId="{541A4325-1491-4272-8098-85DD912E661D}" destId="{1E5B9ECD-EF43-49C1-99BB-65C54E1982B2}" srcOrd="2" destOrd="0" presId="urn:microsoft.com/office/officeart/2005/8/layout/process4"/>
    <dgm:cxn modelId="{1EF17001-3518-4790-9D16-0B978F5EAAC5}" type="presParOf" srcId="{1E5B9ECD-EF43-49C1-99BB-65C54E1982B2}" destId="{5471DF94-4AB9-4250-A82A-AFFCDA4A0C00}" srcOrd="0" destOrd="0" presId="urn:microsoft.com/office/officeart/2005/8/layout/process4"/>
    <dgm:cxn modelId="{898A8B99-3902-4165-81C7-AE82418CC49B}" type="presParOf" srcId="{1E5B9ECD-EF43-49C1-99BB-65C54E1982B2}" destId="{74AA0BE0-DAA9-4B8A-8AB5-6C3C48287E4A}" srcOrd="1" destOrd="0" presId="urn:microsoft.com/office/officeart/2005/8/layout/process4"/>
    <dgm:cxn modelId="{E8CD8C01-D0D3-485C-B567-C0F57262AD52}" type="presParOf" srcId="{1E5B9ECD-EF43-49C1-99BB-65C54E1982B2}" destId="{C4445AEB-95DB-410C-AC7D-1E5F971C5BDF}" srcOrd="2" destOrd="0" presId="urn:microsoft.com/office/officeart/2005/8/layout/process4"/>
    <dgm:cxn modelId="{6C491ABB-7F13-4BB6-9101-4EF184C56B95}" type="presParOf" srcId="{D081D768-905D-452C-ABAD-74191B44A711}" destId="{30B72417-3022-4028-914A-78FA4F800ABB}" srcOrd="1" destOrd="0" presId="urn:microsoft.com/office/officeart/2005/8/layout/process4"/>
    <dgm:cxn modelId="{81709E37-8F7D-4584-8E7D-0F5F3D89A174}" type="presParOf" srcId="{D081D768-905D-452C-ABAD-74191B44A711}" destId="{6A6C0165-E2D5-4E31-A90A-14910F89A34E}" srcOrd="2" destOrd="0" presId="urn:microsoft.com/office/officeart/2005/8/layout/process4"/>
    <dgm:cxn modelId="{9DDFDA2B-33A2-4C1A-8A32-67941A43FA1E}" type="presParOf" srcId="{6A6C0165-E2D5-4E31-A90A-14910F89A34E}" destId="{9C0F4032-C539-4268-9821-DAF4A186E36D}" srcOrd="0" destOrd="0" presId="urn:microsoft.com/office/officeart/2005/8/layout/process4"/>
    <dgm:cxn modelId="{8BB46CC9-BF13-4562-A3D0-3FB41CEB7C8C}" type="presParOf" srcId="{6A6C0165-E2D5-4E31-A90A-14910F89A34E}" destId="{E09EE2E5-DFBB-4710-AE7F-FF4E13373A68}" srcOrd="1" destOrd="0" presId="urn:microsoft.com/office/officeart/2005/8/layout/process4"/>
    <dgm:cxn modelId="{D8A84236-0FBB-49F4-B9C1-70C54F695156}" type="presParOf" srcId="{6A6C0165-E2D5-4E31-A90A-14910F89A34E}" destId="{21B1F9F6-E903-45D9-A9A8-F51C1FC328FD}" srcOrd="2" destOrd="0" presId="urn:microsoft.com/office/officeart/2005/8/layout/process4"/>
    <dgm:cxn modelId="{B0082A5E-42A2-49C1-A541-2744C538A77F}" type="presParOf" srcId="{21B1F9F6-E903-45D9-A9A8-F51C1FC328FD}" destId="{D7FD92AC-0683-44BE-B787-ED36F1231C6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9743FB-3522-42B3-90AB-9C958FD12505}">
      <dsp:nvSpPr>
        <dsp:cNvPr id="0" name=""/>
        <dsp:cNvSpPr/>
      </dsp:nvSpPr>
      <dsp:spPr>
        <a:xfrm>
          <a:off x="-84041" y="247624"/>
          <a:ext cx="7376262" cy="144883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E7AE2A-B70A-4E78-926B-C80606430A22}">
      <dsp:nvSpPr>
        <dsp:cNvPr id="0" name=""/>
        <dsp:cNvSpPr/>
      </dsp:nvSpPr>
      <dsp:spPr>
        <a:xfrm>
          <a:off x="354230" y="573612"/>
          <a:ext cx="796858" cy="796858"/>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968444B-0112-462A-A53C-BA759ED4AFB7}">
      <dsp:nvSpPr>
        <dsp:cNvPr id="0" name=""/>
        <dsp:cNvSpPr/>
      </dsp:nvSpPr>
      <dsp:spPr>
        <a:xfrm>
          <a:off x="1589361" y="247624"/>
          <a:ext cx="5699586" cy="1448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335" tIns="153335" rIns="153335" bIns="153335" numCol="1" spcCol="1270" anchor="ctr" anchorCtr="0">
          <a:noAutofit/>
        </a:bodyPr>
        <a:lstStyle/>
        <a:p>
          <a:pPr lvl="0" algn="l" defTabSz="1111250">
            <a:lnSpc>
              <a:spcPct val="100000"/>
            </a:lnSpc>
            <a:spcBef>
              <a:spcPct val="0"/>
            </a:spcBef>
            <a:spcAft>
              <a:spcPct val="35000"/>
            </a:spcAft>
          </a:pPr>
          <a:r>
            <a:rPr lang="en-US" sz="2500" kern="1200" dirty="0"/>
            <a:t>Text Blocking from Phone Carriers</a:t>
          </a:r>
        </a:p>
      </dsp:txBody>
      <dsp:txXfrm>
        <a:off x="1589361" y="247624"/>
        <a:ext cx="5699586" cy="1448833"/>
      </dsp:txXfrm>
    </dsp:sp>
    <dsp:sp modelId="{6689C07D-8A62-4BCE-A193-C42CBD3FC5C0}">
      <dsp:nvSpPr>
        <dsp:cNvPr id="0" name=""/>
        <dsp:cNvSpPr/>
      </dsp:nvSpPr>
      <dsp:spPr>
        <a:xfrm>
          <a:off x="-84041" y="2058666"/>
          <a:ext cx="7376262" cy="254206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43FDB9-7758-48EC-A57A-9E97336712A9}">
      <dsp:nvSpPr>
        <dsp:cNvPr id="0" name=""/>
        <dsp:cNvSpPr/>
      </dsp:nvSpPr>
      <dsp:spPr>
        <a:xfrm>
          <a:off x="354230" y="2931269"/>
          <a:ext cx="796858" cy="796858"/>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428AAFC-613A-4CC0-A5DA-B8D6D7260A44}">
      <dsp:nvSpPr>
        <dsp:cNvPr id="0" name=""/>
        <dsp:cNvSpPr/>
      </dsp:nvSpPr>
      <dsp:spPr>
        <a:xfrm>
          <a:off x="1589361" y="2605282"/>
          <a:ext cx="3319317" cy="1448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335" tIns="153335" rIns="153335" bIns="153335" numCol="1" spcCol="1270" anchor="ctr" anchorCtr="0">
          <a:noAutofit/>
        </a:bodyPr>
        <a:lstStyle/>
        <a:p>
          <a:pPr lvl="0" algn="l" defTabSz="1111250">
            <a:lnSpc>
              <a:spcPct val="100000"/>
            </a:lnSpc>
            <a:spcBef>
              <a:spcPct val="0"/>
            </a:spcBef>
            <a:spcAft>
              <a:spcPct val="35000"/>
            </a:spcAft>
          </a:pPr>
          <a:r>
            <a:rPr lang="en-US" sz="2500" kern="1200" dirty="0"/>
            <a:t>H.B. 2547</a:t>
          </a:r>
        </a:p>
      </dsp:txBody>
      <dsp:txXfrm>
        <a:off x="1589361" y="2605282"/>
        <a:ext cx="3319317" cy="1448833"/>
      </dsp:txXfrm>
    </dsp:sp>
    <dsp:sp modelId="{DA6F94BD-683E-44C9-B743-2A109C5CF0CE}">
      <dsp:nvSpPr>
        <dsp:cNvPr id="0" name=""/>
        <dsp:cNvSpPr/>
      </dsp:nvSpPr>
      <dsp:spPr>
        <a:xfrm>
          <a:off x="4413226" y="2651586"/>
          <a:ext cx="2722979" cy="14488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335" tIns="153335" rIns="153335" bIns="153335" numCol="1" spcCol="1270" anchor="ctr" anchorCtr="0">
          <a:noAutofit/>
        </a:bodyPr>
        <a:lstStyle/>
        <a:p>
          <a:pPr lvl="0" algn="l" defTabSz="800100">
            <a:lnSpc>
              <a:spcPct val="100000"/>
            </a:lnSpc>
            <a:spcBef>
              <a:spcPct val="0"/>
            </a:spcBef>
            <a:spcAft>
              <a:spcPct val="35000"/>
            </a:spcAft>
          </a:pPr>
          <a:r>
            <a:rPr lang="en-US" sz="1800" kern="1200" dirty="0"/>
            <a:t>If passed in current form would prohibit any collection efforts for two years on medical debt.</a:t>
          </a:r>
        </a:p>
      </dsp:txBody>
      <dsp:txXfrm>
        <a:off x="4413226" y="2651586"/>
        <a:ext cx="2722979" cy="14488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3C87DD-81E6-4B71-8D96-E2DCE1E6A1B0}">
      <dsp:nvSpPr>
        <dsp:cNvPr id="0" name=""/>
        <dsp:cNvSpPr/>
      </dsp:nvSpPr>
      <dsp:spPr>
        <a:xfrm>
          <a:off x="0" y="3361855"/>
          <a:ext cx="8229600" cy="2205741"/>
        </a:xfrm>
        <a:prstGeom prst="rect">
          <a:avLst/>
        </a:prstGeom>
        <a:solidFill>
          <a:srgbClr val="00709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en-US" sz="3400" b="1" kern="1200" dirty="0"/>
            <a:t>2021 Prospects</a:t>
          </a:r>
        </a:p>
      </dsp:txBody>
      <dsp:txXfrm>
        <a:off x="0" y="3361855"/>
        <a:ext cx="8229600" cy="1191100"/>
      </dsp:txXfrm>
    </dsp:sp>
    <dsp:sp modelId="{5471DF94-4AB9-4250-A82A-AFFCDA4A0C00}">
      <dsp:nvSpPr>
        <dsp:cNvPr id="0" name=""/>
        <dsp:cNvSpPr/>
      </dsp:nvSpPr>
      <dsp:spPr>
        <a:xfrm>
          <a:off x="5933" y="4508841"/>
          <a:ext cx="2656323" cy="1014641"/>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kern="1200" dirty="0"/>
            <a:t>Supreme Court struck down ATDS definition in Facebook</a:t>
          </a:r>
        </a:p>
      </dsp:txBody>
      <dsp:txXfrm>
        <a:off x="5933" y="4508841"/>
        <a:ext cx="2656323" cy="1014641"/>
      </dsp:txXfrm>
    </dsp:sp>
    <dsp:sp modelId="{74AA0BE0-DAA9-4B8A-8AB5-6C3C48287E4A}">
      <dsp:nvSpPr>
        <dsp:cNvPr id="0" name=""/>
        <dsp:cNvSpPr/>
      </dsp:nvSpPr>
      <dsp:spPr>
        <a:xfrm>
          <a:off x="2662257" y="4508841"/>
          <a:ext cx="2780704" cy="1014641"/>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i="1" kern="1200" dirty="0"/>
            <a:t>William P. Barr et al. v American Association of Political Consultants et al </a:t>
          </a:r>
        </a:p>
      </dsp:txBody>
      <dsp:txXfrm>
        <a:off x="2662257" y="4508841"/>
        <a:ext cx="2780704" cy="1014641"/>
      </dsp:txXfrm>
    </dsp:sp>
    <dsp:sp modelId="{C4445AEB-95DB-410C-AC7D-1E5F971C5BDF}">
      <dsp:nvSpPr>
        <dsp:cNvPr id="0" name=""/>
        <dsp:cNvSpPr/>
      </dsp:nvSpPr>
      <dsp:spPr>
        <a:xfrm>
          <a:off x="5442961" y="4508841"/>
          <a:ext cx="2780704" cy="1014641"/>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kern="1200" dirty="0"/>
            <a:t>Congress</a:t>
          </a:r>
          <a:r>
            <a:rPr lang="en-US" sz="1700" kern="1200" baseline="0" dirty="0"/>
            <a:t> already drafting legislation responding to </a:t>
          </a:r>
          <a:r>
            <a:rPr lang="en-US" sz="1700" i="1" kern="1200" baseline="0" dirty="0"/>
            <a:t>Facebook</a:t>
          </a:r>
          <a:r>
            <a:rPr lang="en-US" sz="1700" kern="1200" baseline="0" dirty="0"/>
            <a:t> decision</a:t>
          </a:r>
          <a:endParaRPr lang="en-US" sz="1700" kern="1200" dirty="0"/>
        </a:p>
      </dsp:txBody>
      <dsp:txXfrm>
        <a:off x="5442961" y="4508841"/>
        <a:ext cx="2780704" cy="1014641"/>
      </dsp:txXfrm>
    </dsp:sp>
    <dsp:sp modelId="{E09EE2E5-DFBB-4710-AE7F-FF4E13373A68}">
      <dsp:nvSpPr>
        <dsp:cNvPr id="0" name=""/>
        <dsp:cNvSpPr/>
      </dsp:nvSpPr>
      <dsp:spPr>
        <a:xfrm rot="10800000">
          <a:off x="0" y="2511"/>
          <a:ext cx="8229600" cy="3392430"/>
        </a:xfrm>
        <a:prstGeom prst="upArrowCallout">
          <a:avLst/>
        </a:prstGeom>
        <a:solidFill>
          <a:srgbClr val="00709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808" tIns="241808" rIns="241808" bIns="241808" numCol="1" spcCol="1270" anchor="ctr" anchorCtr="0">
          <a:noAutofit/>
        </a:bodyPr>
        <a:lstStyle/>
        <a:p>
          <a:pPr lvl="0" algn="ctr" defTabSz="1511300">
            <a:lnSpc>
              <a:spcPct val="90000"/>
            </a:lnSpc>
            <a:spcBef>
              <a:spcPct val="0"/>
            </a:spcBef>
            <a:spcAft>
              <a:spcPct val="35000"/>
            </a:spcAft>
          </a:pPr>
          <a:r>
            <a:rPr lang="en-US" sz="3400" b="1" kern="1200" dirty="0"/>
            <a:t>Telephone Consumer Protection Act</a:t>
          </a:r>
        </a:p>
      </dsp:txBody>
      <dsp:txXfrm rot="-10800000">
        <a:off x="0" y="2511"/>
        <a:ext cx="8229600" cy="1190743"/>
      </dsp:txXfrm>
    </dsp:sp>
    <dsp:sp modelId="{D7FD92AC-0683-44BE-B787-ED36F1231C6F}">
      <dsp:nvSpPr>
        <dsp:cNvPr id="0" name=""/>
        <dsp:cNvSpPr/>
      </dsp:nvSpPr>
      <dsp:spPr>
        <a:xfrm>
          <a:off x="0" y="1193254"/>
          <a:ext cx="8229600" cy="1014336"/>
        </a:xfrm>
        <a:prstGeom prst="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22860" rIns="128016" bIns="22860" numCol="1" spcCol="1270" anchor="ctr" anchorCtr="0">
          <a:noAutofit/>
        </a:bodyPr>
        <a:lstStyle/>
        <a:p>
          <a:pPr lvl="0" algn="ctr" defTabSz="800100">
            <a:lnSpc>
              <a:spcPct val="90000"/>
            </a:lnSpc>
            <a:spcBef>
              <a:spcPct val="0"/>
            </a:spcBef>
            <a:spcAft>
              <a:spcPct val="35000"/>
            </a:spcAft>
          </a:pPr>
          <a:r>
            <a:rPr lang="en-US" sz="1800" kern="1200" dirty="0"/>
            <a:t>ACA</a:t>
          </a:r>
          <a:r>
            <a:rPr lang="en-US" sz="1800" kern="1200" baseline="0" dirty="0"/>
            <a:t> is continuing to lead efforts to urge the FCC to define “autodialer” and provide other clarifications for circuit splits</a:t>
          </a:r>
          <a:endParaRPr lang="en-US" sz="1800" kern="1200" dirty="0"/>
        </a:p>
      </dsp:txBody>
      <dsp:txXfrm>
        <a:off x="0" y="1193254"/>
        <a:ext cx="8229600" cy="101433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99A044-F6E6-D74D-9351-D337799D850E}" type="datetimeFigureOut">
              <a:rPr lang="en-US" smtClean="0"/>
              <a:t>11/9/2021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0E510E5-CADC-944C-919C-79DD26271ADE}" type="slidenum">
              <a:rPr lang="en-US" smtClean="0"/>
              <a:t>‹#›</a:t>
            </a:fld>
            <a:endParaRPr lang="en-US" dirty="0"/>
          </a:p>
        </p:txBody>
      </p:sp>
    </p:spTree>
    <p:extLst>
      <p:ext uri="{BB962C8B-B14F-4D97-AF65-F5344CB8AC3E}">
        <p14:creationId xmlns:p14="http://schemas.microsoft.com/office/powerpoint/2010/main" val="14662959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17D500-1B34-6041-977A-9C67A8D2D682}" type="datetimeFigureOut">
              <a:rPr lang="en-US" smtClean="0"/>
              <a:t>11/9/2021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CF8EED-4B2A-5D4E-BEAD-E29F5372DC76}" type="slidenum">
              <a:rPr lang="en-US" smtClean="0"/>
              <a:t>‹#›</a:t>
            </a:fld>
            <a:endParaRPr lang="en-US" dirty="0"/>
          </a:p>
        </p:txBody>
      </p:sp>
    </p:spTree>
    <p:extLst>
      <p:ext uri="{BB962C8B-B14F-4D97-AF65-F5344CB8AC3E}">
        <p14:creationId xmlns:p14="http://schemas.microsoft.com/office/powerpoint/2010/main" val="1054257217"/>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7CF8EED-4B2A-5D4E-BEAD-E29F5372DC76}" type="slidenum">
              <a:rPr lang="en-US" smtClean="0"/>
              <a:t>2</a:t>
            </a:fld>
            <a:endParaRPr lang="en-US" dirty="0"/>
          </a:p>
        </p:txBody>
      </p:sp>
    </p:spTree>
    <p:extLst>
      <p:ext uri="{BB962C8B-B14F-4D97-AF65-F5344CB8AC3E}">
        <p14:creationId xmlns:p14="http://schemas.microsoft.com/office/powerpoint/2010/main" val="30175950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12</a:t>
            </a:fld>
            <a:endParaRPr lang="en-US" dirty="0"/>
          </a:p>
        </p:txBody>
      </p:sp>
    </p:spTree>
    <p:extLst>
      <p:ext uri="{BB962C8B-B14F-4D97-AF65-F5344CB8AC3E}">
        <p14:creationId xmlns:p14="http://schemas.microsoft.com/office/powerpoint/2010/main" val="3731939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13</a:t>
            </a:fld>
            <a:endParaRPr lang="en-US" dirty="0"/>
          </a:p>
        </p:txBody>
      </p:sp>
    </p:spTree>
    <p:extLst>
      <p:ext uri="{BB962C8B-B14F-4D97-AF65-F5344CB8AC3E}">
        <p14:creationId xmlns:p14="http://schemas.microsoft.com/office/powerpoint/2010/main" val="2444946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14</a:t>
            </a:fld>
            <a:endParaRPr lang="en-US" dirty="0"/>
          </a:p>
        </p:txBody>
      </p:sp>
    </p:spTree>
    <p:extLst>
      <p:ext uri="{BB962C8B-B14F-4D97-AF65-F5344CB8AC3E}">
        <p14:creationId xmlns:p14="http://schemas.microsoft.com/office/powerpoint/2010/main" val="2043653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15</a:t>
            </a:fld>
            <a:endParaRPr lang="en-US" dirty="0"/>
          </a:p>
        </p:txBody>
      </p:sp>
    </p:spTree>
    <p:extLst>
      <p:ext uri="{BB962C8B-B14F-4D97-AF65-F5344CB8AC3E}">
        <p14:creationId xmlns:p14="http://schemas.microsoft.com/office/powerpoint/2010/main" val="577502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EA86D5-DAAC-427F-B1F6-40E587F8F168}" type="slidenum">
              <a:rPr lang="en-US" smtClean="0"/>
              <a:t>16</a:t>
            </a:fld>
            <a:endParaRPr lang="en-US" dirty="0"/>
          </a:p>
        </p:txBody>
      </p:sp>
    </p:spTree>
    <p:extLst>
      <p:ext uri="{BB962C8B-B14F-4D97-AF65-F5344CB8AC3E}">
        <p14:creationId xmlns:p14="http://schemas.microsoft.com/office/powerpoint/2010/main" val="23851160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EA86D5-DAAC-427F-B1F6-40E587F8F168}" type="slidenum">
              <a:rPr lang="en-US" smtClean="0"/>
              <a:t>17</a:t>
            </a:fld>
            <a:endParaRPr lang="en-US" dirty="0"/>
          </a:p>
        </p:txBody>
      </p:sp>
    </p:spTree>
    <p:extLst>
      <p:ext uri="{BB962C8B-B14F-4D97-AF65-F5344CB8AC3E}">
        <p14:creationId xmlns:p14="http://schemas.microsoft.com/office/powerpoint/2010/main" val="1623325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EA86D5-DAAC-427F-B1F6-40E587F8F168}" type="slidenum">
              <a:rPr lang="en-US" smtClean="0"/>
              <a:t>18</a:t>
            </a:fld>
            <a:endParaRPr lang="en-US" dirty="0"/>
          </a:p>
        </p:txBody>
      </p:sp>
    </p:spTree>
    <p:extLst>
      <p:ext uri="{BB962C8B-B14F-4D97-AF65-F5344CB8AC3E}">
        <p14:creationId xmlns:p14="http://schemas.microsoft.com/office/powerpoint/2010/main" val="920545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EA86D5-DAAC-427F-B1F6-40E587F8F168}" type="slidenum">
              <a:rPr lang="en-US" smtClean="0"/>
              <a:t>19</a:t>
            </a:fld>
            <a:endParaRPr lang="en-US" dirty="0"/>
          </a:p>
        </p:txBody>
      </p:sp>
    </p:spTree>
    <p:extLst>
      <p:ext uri="{BB962C8B-B14F-4D97-AF65-F5344CB8AC3E}">
        <p14:creationId xmlns:p14="http://schemas.microsoft.com/office/powerpoint/2010/main" val="40032322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Courier New" panose="02070309020205020404" pitchFamily="49" charset="0"/>
              <a:buChar char="o"/>
            </a:pPr>
            <a:r>
              <a:rPr lang="en-US" sz="1200" b="0" i="0" kern="1200" dirty="0">
                <a:solidFill>
                  <a:schemeClr val="tx1"/>
                </a:solidFill>
                <a:effectLst/>
                <a:latin typeface="+mn-lt"/>
                <a:ea typeface="+mn-ea"/>
                <a:cs typeface="+mn-cs"/>
              </a:rPr>
              <a:t>ACA How: Regulation F Implementation is a series of videos to help guide you through what exactly is needed to be done to comply with Reg F. This product picks apart every section of regulation F, and instructs you on HOW you need to adjust the way you do business. Enjoy 15 hours of education, taught by industry-leading professionals, all broken down into 3 to 5 minute easy-to-navigate tutorials.</a:t>
            </a:r>
            <a:endParaRPr lang="en-US" dirty="0"/>
          </a:p>
        </p:txBody>
      </p:sp>
      <p:sp>
        <p:nvSpPr>
          <p:cNvPr id="4" name="Slide Number Placeholder 3"/>
          <p:cNvSpPr>
            <a:spLocks noGrp="1"/>
          </p:cNvSpPr>
          <p:nvPr>
            <p:ph type="sldNum" sz="quarter" idx="5"/>
          </p:nvPr>
        </p:nvSpPr>
        <p:spPr/>
        <p:txBody>
          <a:bodyPr/>
          <a:lstStyle/>
          <a:p>
            <a:fld id="{E4EA86D5-DAAC-427F-B1F6-40E587F8F168}" type="slidenum">
              <a:rPr lang="en-US" smtClean="0"/>
              <a:t>20</a:t>
            </a:fld>
            <a:endParaRPr lang="en-US" dirty="0"/>
          </a:p>
        </p:txBody>
      </p:sp>
    </p:spTree>
    <p:extLst>
      <p:ext uri="{BB962C8B-B14F-4D97-AF65-F5344CB8AC3E}">
        <p14:creationId xmlns:p14="http://schemas.microsoft.com/office/powerpoint/2010/main" val="166076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EA86D5-DAAC-427F-B1F6-40E587F8F168}" type="slidenum">
              <a:rPr lang="en-US" smtClean="0"/>
              <a:t>21</a:t>
            </a:fld>
            <a:endParaRPr lang="en-US" dirty="0"/>
          </a:p>
        </p:txBody>
      </p:sp>
    </p:spTree>
    <p:extLst>
      <p:ext uri="{BB962C8B-B14F-4D97-AF65-F5344CB8AC3E}">
        <p14:creationId xmlns:p14="http://schemas.microsoft.com/office/powerpoint/2010/main" val="995786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a:solidFill>
                  <a:schemeClr val="tx1"/>
                </a:solidFill>
                <a:effectLst/>
                <a:latin typeface="+mn-lt"/>
                <a:ea typeface="+mn-ea"/>
                <a:cs typeface="+mn-cs"/>
              </a:rPr>
              <a:t>ACA is an international association that engages with companies throughout the world.</a:t>
            </a:r>
          </a:p>
          <a:p>
            <a:endParaRPr lang="en-US" sz="1200" kern="1200" dirty="0">
              <a:solidFill>
                <a:schemeClr val="tx1"/>
              </a:solidFill>
              <a:effectLst/>
              <a:latin typeface="+mn-lt"/>
              <a:ea typeface="+mn-ea"/>
              <a:cs typeface="+mn-cs"/>
            </a:endParaRPr>
          </a:p>
          <a:p>
            <a:pPr lvl="0"/>
            <a:r>
              <a:rPr lang="en-US" b="1" u="sng" dirty="0"/>
              <a:t>New ACA Designations</a:t>
            </a:r>
          </a:p>
          <a:p>
            <a:pPr lvl="0"/>
            <a:r>
              <a:rPr lang="en-US" dirty="0"/>
              <a:t>In the last year, the association added three new professional designations including two Leadership designations and an Attorney designation. </a:t>
            </a:r>
          </a:p>
          <a:p>
            <a:pPr lvl="0"/>
            <a:endParaRPr lang="en-US" dirty="0"/>
          </a:p>
          <a:p>
            <a:pPr lvl="0"/>
            <a:r>
              <a:rPr lang="en-US" dirty="0"/>
              <a:t>The Professional Collection Management (PCM) and Collection Industry Professional (CIP) recognize individuals who are responsible for managing a collection floor and for others who have a management role in the Industry. The Credit and Collections Compliance Attorney designation (CCCA) provides attorneys with the foundation in the various consumer financial protection laws. </a:t>
            </a:r>
          </a:p>
          <a:p>
            <a:pPr lvl="0"/>
            <a:endParaRPr lang="en-US" dirty="0"/>
          </a:p>
          <a:p>
            <a:pPr lvl="0"/>
            <a:r>
              <a:rPr lang="en-US" dirty="0"/>
              <a:t>We offer conferences and events that connect ARM industry professionals, including our largest event of the year, the Convention &amp; Expo in July. </a:t>
            </a:r>
          </a:p>
          <a:p>
            <a:endParaRPr lang="en-US" dirty="0"/>
          </a:p>
        </p:txBody>
      </p:sp>
      <p:sp>
        <p:nvSpPr>
          <p:cNvPr id="4" name="Slide Number Placeholder 3"/>
          <p:cNvSpPr>
            <a:spLocks noGrp="1"/>
          </p:cNvSpPr>
          <p:nvPr>
            <p:ph type="sldNum" sz="quarter" idx="10"/>
          </p:nvPr>
        </p:nvSpPr>
        <p:spPr/>
        <p:txBody>
          <a:bodyPr/>
          <a:lstStyle/>
          <a:p>
            <a:fld id="{B7CF8EED-4B2A-5D4E-BEAD-E29F5372DC76}" type="slidenum">
              <a:rPr lang="en-US" smtClean="0"/>
              <a:t>3</a:t>
            </a:fld>
            <a:endParaRPr lang="en-US" dirty="0"/>
          </a:p>
        </p:txBody>
      </p:sp>
    </p:spTree>
    <p:extLst>
      <p:ext uri="{BB962C8B-B14F-4D97-AF65-F5344CB8AC3E}">
        <p14:creationId xmlns:p14="http://schemas.microsoft.com/office/powerpoint/2010/main" val="20894705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22</a:t>
            </a:fld>
            <a:endParaRPr lang="en-US" dirty="0"/>
          </a:p>
        </p:txBody>
      </p:sp>
    </p:spTree>
    <p:extLst>
      <p:ext uri="{BB962C8B-B14F-4D97-AF65-F5344CB8AC3E}">
        <p14:creationId xmlns:p14="http://schemas.microsoft.com/office/powerpoint/2010/main" val="17374977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rPr>
              <a:t>ACA is tracking over 850 bills across the country.</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Every state will hold a legislative session this year</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Last year we tracked over 750 bills and an additional 1,800 COVID related executive orders and emergency regulations.  This year we are over 800 bills being tracked.</a:t>
            </a:r>
          </a:p>
          <a:p>
            <a:pPr marL="0" marR="0">
              <a:spcBef>
                <a:spcPts val="0"/>
              </a:spcBef>
              <a:spcAft>
                <a:spcPts val="0"/>
              </a:spcAft>
            </a:pPr>
            <a:r>
              <a:rPr lang="en-US" sz="1800" dirty="0">
                <a:effectLst/>
                <a:latin typeface="Calibri" panose="020F0502020204030204" pitchFamily="34" charset="0"/>
                <a:ea typeface="Calibri" panose="020F0502020204030204" pitchFamily="34" charset="0"/>
              </a:rPr>
              <a:t> </a:t>
            </a:r>
          </a:p>
          <a:p>
            <a:r>
              <a:rPr lang="en-US" sz="1800" dirty="0">
                <a:effectLst/>
                <a:latin typeface="Calibri" panose="020F0502020204030204" pitchFamily="34" charset="0"/>
                <a:ea typeface="Calibri" panose="020F0502020204030204" pitchFamily="34" charset="0"/>
              </a:rPr>
              <a:t>ACA works with our state units and a network of 30 state-level lobbyists to best position the industry in state capitols across the country.</a:t>
            </a:r>
          </a:p>
          <a:p>
            <a:endParaRPr lang="en-US" sz="1800" kern="1200" dirty="0">
              <a:solidFill>
                <a:schemeClr val="tx1"/>
              </a:solidFill>
              <a:effectLst/>
              <a:latin typeface="Calibri" panose="020F0502020204030204" pitchFamily="34" charset="0"/>
              <a:ea typeface="+mn-ea"/>
              <a:cs typeface="+mn-cs"/>
            </a:endParaRPr>
          </a:p>
          <a:p>
            <a:r>
              <a:rPr lang="en-US" sz="1800" kern="1200" dirty="0">
                <a:solidFill>
                  <a:schemeClr val="tx1"/>
                </a:solidFill>
                <a:effectLst/>
                <a:latin typeface="Calibri" panose="020F0502020204030204" pitchFamily="34" charset="0"/>
                <a:ea typeface="+mn-ea"/>
                <a:cs typeface="+mn-cs"/>
              </a:rPr>
              <a:t>A lot of state session are starting to adjourn for the summer but many of these states will carry over legislation to next year.  We will continue to work these bills over the recess and through next year’s session.</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 </a:t>
            </a:r>
          </a:p>
          <a:p>
            <a:endParaRPr lang="en-US" sz="1800" dirty="0"/>
          </a:p>
        </p:txBody>
      </p:sp>
      <p:sp>
        <p:nvSpPr>
          <p:cNvPr id="4" name="Slide Number Placeholder 3"/>
          <p:cNvSpPr>
            <a:spLocks noGrp="1"/>
          </p:cNvSpPr>
          <p:nvPr>
            <p:ph type="sldNum" sz="quarter" idx="5"/>
          </p:nvPr>
        </p:nvSpPr>
        <p:spPr/>
        <p:txBody>
          <a:bodyPr/>
          <a:lstStyle/>
          <a:p>
            <a:fld id="{B7CF8EED-4B2A-5D4E-BEAD-E29F5372DC76}" type="slidenum">
              <a:rPr lang="en-US" smtClean="0"/>
              <a:t>23</a:t>
            </a:fld>
            <a:endParaRPr lang="en-US" dirty="0"/>
          </a:p>
        </p:txBody>
      </p:sp>
    </p:spTree>
    <p:extLst>
      <p:ext uri="{BB962C8B-B14F-4D97-AF65-F5344CB8AC3E}">
        <p14:creationId xmlns:p14="http://schemas.microsoft.com/office/powerpoint/2010/main" val="30456954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24</a:t>
            </a:fld>
            <a:endParaRPr lang="en-US" dirty="0"/>
          </a:p>
        </p:txBody>
      </p:sp>
    </p:spTree>
    <p:extLst>
      <p:ext uri="{BB962C8B-B14F-4D97-AF65-F5344CB8AC3E}">
        <p14:creationId xmlns:p14="http://schemas.microsoft.com/office/powerpoint/2010/main" val="24780571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While there have been so many bills and regulations that we have been fighting and  amending over the last several month the regulations in DC are still at the forefront.</a:t>
            </a:r>
          </a:p>
          <a:p>
            <a:pPr marL="0" marR="0">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212326"/>
                </a:solidFill>
                <a:effectLst/>
                <a:latin typeface="Calibri" panose="020F0502020204030204" pitchFamily="34" charset="0"/>
                <a:ea typeface="Calibri" panose="020F0502020204030204" pitchFamily="34" charset="0"/>
                <a:cs typeface="Calibri" panose="020F0502020204030204" pitchFamily="34" charset="0"/>
              </a:rPr>
              <a:t>In D.C., we were able to replace a really bad bill with an amended bill that put the industry in a much better place.  This was done with an Industry Advancement Fund grant that helped us hire a lobbyist in D.C. Our lobbyist worked with a coalition of industry lobbyist to amend the bill to get clarification on call limitations (</a:t>
            </a:r>
            <a:r>
              <a:rPr lang="en-US" sz="1800" dirty="0">
                <a:effectLst/>
                <a:latin typeface="Calibri" panose="020F0502020204030204" pitchFamily="34" charset="0"/>
                <a:ea typeface="Times New Roman" panose="02020603050405020304" pitchFamily="18" charset="0"/>
                <a:cs typeface="Calibri" panose="020F0502020204030204" pitchFamily="34" charset="0"/>
              </a:rPr>
              <a:t>calls initiated by the consumer or made by a debt collector at the request of a consumer do not count toward the call limit of three calls in any 7-day period)  The amendments also removed pre-charge off documentation requirements. </a:t>
            </a:r>
            <a:endParaRPr lang="en-US" sz="1800" dirty="0"/>
          </a:p>
        </p:txBody>
      </p:sp>
      <p:sp>
        <p:nvSpPr>
          <p:cNvPr id="4" name="Slide Number Placeholder 3"/>
          <p:cNvSpPr>
            <a:spLocks noGrp="1"/>
          </p:cNvSpPr>
          <p:nvPr>
            <p:ph type="sldNum" sz="quarter" idx="5"/>
          </p:nvPr>
        </p:nvSpPr>
        <p:spPr/>
        <p:txBody>
          <a:bodyPr/>
          <a:lstStyle/>
          <a:p>
            <a:fld id="{B7CF8EED-4B2A-5D4E-BEAD-E29F5372DC76}" type="slidenum">
              <a:rPr lang="en-US" smtClean="0"/>
              <a:t>25</a:t>
            </a:fld>
            <a:endParaRPr lang="en-US" dirty="0"/>
          </a:p>
        </p:txBody>
      </p:sp>
    </p:spTree>
    <p:extLst>
      <p:ext uri="{BB962C8B-B14F-4D97-AF65-F5344CB8AC3E}">
        <p14:creationId xmlns:p14="http://schemas.microsoft.com/office/powerpoint/2010/main" val="33725942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endParaRPr lang="en-US" sz="1800" dirty="0"/>
          </a:p>
        </p:txBody>
      </p:sp>
      <p:sp>
        <p:nvSpPr>
          <p:cNvPr id="4" name="Slide Number Placeholder 3"/>
          <p:cNvSpPr>
            <a:spLocks noGrp="1"/>
          </p:cNvSpPr>
          <p:nvPr>
            <p:ph type="sldNum" sz="quarter" idx="5"/>
          </p:nvPr>
        </p:nvSpPr>
        <p:spPr/>
        <p:txBody>
          <a:bodyPr/>
          <a:lstStyle/>
          <a:p>
            <a:fld id="{B7CF8EED-4B2A-5D4E-BEAD-E29F5372DC76}" type="slidenum">
              <a:rPr lang="en-US" smtClean="0"/>
              <a:t>26</a:t>
            </a:fld>
            <a:endParaRPr lang="en-US" dirty="0"/>
          </a:p>
        </p:txBody>
      </p:sp>
    </p:spTree>
    <p:extLst>
      <p:ext uri="{BB962C8B-B14F-4D97-AF65-F5344CB8AC3E}">
        <p14:creationId xmlns:p14="http://schemas.microsoft.com/office/powerpoint/2010/main" val="3439988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0" i="0" kern="1200" dirty="0">
                <a:solidFill>
                  <a:schemeClr val="tx1"/>
                </a:solidFill>
                <a:effectLst/>
                <a:latin typeface="+mn-lt"/>
                <a:ea typeface="+mn-ea"/>
                <a:cs typeface="+mn-cs"/>
              </a:rPr>
              <a:t>“ACA’s successful request for a preliminary injunction in Massachusetts came at a critical time as many state and local lawmakers were considering similar restrictions,” Madden said. “ACA’s timely success clearly exposed the overreach being considered by some lawmakers and provided a tangible reference point for our industry advocates fighting for a common-sense approach to any emergency laws or regulations.”</a:t>
            </a:r>
            <a:endParaRPr lang="en-US" sz="1800" dirty="0"/>
          </a:p>
        </p:txBody>
      </p:sp>
      <p:sp>
        <p:nvSpPr>
          <p:cNvPr id="4" name="Slide Number Placeholder 3"/>
          <p:cNvSpPr>
            <a:spLocks noGrp="1"/>
          </p:cNvSpPr>
          <p:nvPr>
            <p:ph type="sldNum" sz="quarter" idx="5"/>
          </p:nvPr>
        </p:nvSpPr>
        <p:spPr/>
        <p:txBody>
          <a:bodyPr/>
          <a:lstStyle/>
          <a:p>
            <a:fld id="{B7CF8EED-4B2A-5D4E-BEAD-E29F5372DC76}" type="slidenum">
              <a:rPr lang="en-US" smtClean="0"/>
              <a:t>27</a:t>
            </a:fld>
            <a:endParaRPr lang="en-US" dirty="0"/>
          </a:p>
        </p:txBody>
      </p:sp>
    </p:spTree>
    <p:extLst>
      <p:ext uri="{BB962C8B-B14F-4D97-AF65-F5344CB8AC3E}">
        <p14:creationId xmlns:p14="http://schemas.microsoft.com/office/powerpoint/2010/main" val="40283975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28</a:t>
            </a:fld>
            <a:endParaRPr lang="en-US" dirty="0"/>
          </a:p>
        </p:txBody>
      </p:sp>
    </p:spTree>
    <p:extLst>
      <p:ext uri="{BB962C8B-B14F-4D97-AF65-F5344CB8AC3E}">
        <p14:creationId xmlns:p14="http://schemas.microsoft.com/office/powerpoint/2010/main" val="912119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 staff, ACA Board officers and members from across the country continue to meet frequently with the CFPB.</a:t>
            </a:r>
          </a:p>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4</a:t>
            </a:fld>
            <a:endParaRPr lang="en-US" dirty="0"/>
          </a:p>
        </p:txBody>
      </p:sp>
    </p:spTree>
    <p:extLst>
      <p:ext uri="{BB962C8B-B14F-4D97-AF65-F5344CB8AC3E}">
        <p14:creationId xmlns:p14="http://schemas.microsoft.com/office/powerpoint/2010/main" val="3882189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5</a:t>
            </a:fld>
            <a:endParaRPr lang="en-US" dirty="0"/>
          </a:p>
        </p:txBody>
      </p:sp>
    </p:spTree>
    <p:extLst>
      <p:ext uri="{BB962C8B-B14F-4D97-AF65-F5344CB8AC3E}">
        <p14:creationId xmlns:p14="http://schemas.microsoft.com/office/powerpoint/2010/main" val="41411522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 staff, ACA Board officers and members from across the country continue to meet frequently with the CFPB.</a:t>
            </a:r>
          </a:p>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6</a:t>
            </a:fld>
            <a:endParaRPr lang="en-US" dirty="0"/>
          </a:p>
        </p:txBody>
      </p:sp>
    </p:spTree>
    <p:extLst>
      <p:ext uri="{BB962C8B-B14F-4D97-AF65-F5344CB8AC3E}">
        <p14:creationId xmlns:p14="http://schemas.microsoft.com/office/powerpoint/2010/main" val="35169301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When you hear folks refer to “the new debt collection rule,” they’re referring to Reg F, as amended by two final rules issued by the CFPB: one issued on Oct. 30, 2020, and a second one issued on Dec. 18, 2020.</a:t>
            </a:r>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7</a:t>
            </a:fld>
            <a:endParaRPr lang="en-US" dirty="0"/>
          </a:p>
        </p:txBody>
      </p:sp>
    </p:spTree>
    <p:extLst>
      <p:ext uri="{BB962C8B-B14F-4D97-AF65-F5344CB8AC3E}">
        <p14:creationId xmlns:p14="http://schemas.microsoft.com/office/powerpoint/2010/main" val="17943524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 staff, ACA Board officers and members from across the country continue to meet frequently with the CFPB.</a:t>
            </a:r>
          </a:p>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8</a:t>
            </a:fld>
            <a:endParaRPr lang="en-US" dirty="0"/>
          </a:p>
        </p:txBody>
      </p:sp>
    </p:spTree>
    <p:extLst>
      <p:ext uri="{BB962C8B-B14F-4D97-AF65-F5344CB8AC3E}">
        <p14:creationId xmlns:p14="http://schemas.microsoft.com/office/powerpoint/2010/main" val="1639750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9</a:t>
            </a:fld>
            <a:endParaRPr lang="en-US" dirty="0"/>
          </a:p>
        </p:txBody>
      </p:sp>
    </p:spTree>
    <p:extLst>
      <p:ext uri="{BB962C8B-B14F-4D97-AF65-F5344CB8AC3E}">
        <p14:creationId xmlns:p14="http://schemas.microsoft.com/office/powerpoint/2010/main" val="3350502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CF8EED-4B2A-5D4E-BEAD-E29F5372DC76}" type="slidenum">
              <a:rPr lang="en-US" smtClean="0"/>
              <a:t>10</a:t>
            </a:fld>
            <a:endParaRPr lang="en-US" dirty="0"/>
          </a:p>
        </p:txBody>
      </p:sp>
    </p:spTree>
    <p:extLst>
      <p:ext uri="{BB962C8B-B14F-4D97-AF65-F5344CB8AC3E}">
        <p14:creationId xmlns:p14="http://schemas.microsoft.com/office/powerpoint/2010/main" val="9454516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235903F0-BCF6-E242-8769-D1463E1E35F0}"/>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722313" y="1738350"/>
            <a:ext cx="4769450" cy="1916962"/>
          </a:xfrm>
        </p:spPr>
        <p:txBody>
          <a:bodyPr anchor="t"/>
          <a:lstStyle>
            <a:lvl1pPr algn="l">
              <a:defRPr sz="4000" b="0" i="0" cap="none"/>
            </a:lvl1pPr>
          </a:lstStyle>
          <a:p>
            <a:r>
              <a:rPr lang="en-US" dirty="0"/>
              <a:t>Click to edit Master title style</a:t>
            </a:r>
          </a:p>
        </p:txBody>
      </p:sp>
      <p:sp>
        <p:nvSpPr>
          <p:cNvPr id="3" name="Text Placeholder 2"/>
          <p:cNvSpPr>
            <a:spLocks noGrp="1"/>
          </p:cNvSpPr>
          <p:nvPr>
            <p:ph type="body" idx="1"/>
          </p:nvPr>
        </p:nvSpPr>
        <p:spPr>
          <a:xfrm>
            <a:off x="722313" y="3910636"/>
            <a:ext cx="7772400" cy="1500187"/>
          </a:xfrm>
        </p:spPr>
        <p:txBody>
          <a:bodyPr anchor="t" anchorCtr="0"/>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3E8EB013-06AC-DA4A-BF9E-C3925F410946}" type="datetime1">
              <a:rPr lang="en-US" smtClean="0"/>
              <a:t>11/9/2021</a:t>
            </a:fld>
            <a:endParaRPr lang="en-US" dirty="0"/>
          </a:p>
        </p:txBody>
      </p:sp>
      <p:sp>
        <p:nvSpPr>
          <p:cNvPr id="5" name="Footer Placeholder 4"/>
          <p:cNvSpPr>
            <a:spLocks noGrp="1"/>
          </p:cNvSpPr>
          <p:nvPr>
            <p:ph type="ftr" sz="quarter" idx="11"/>
          </p:nvPr>
        </p:nvSpPr>
        <p:spPr/>
        <p:txBody>
          <a:bodyPr/>
          <a:lstStyle/>
          <a:p>
            <a:r>
              <a:rPr lang="en-US" dirty="0"/>
              <a:t>© 2020 ACA International.</a:t>
            </a:r>
          </a:p>
        </p:txBody>
      </p:sp>
      <p:sp>
        <p:nvSpPr>
          <p:cNvPr id="6" name="Slide Number Placeholder 5"/>
          <p:cNvSpPr>
            <a:spLocks noGrp="1"/>
          </p:cNvSpPr>
          <p:nvPr>
            <p:ph type="sldNum" sz="quarter" idx="12"/>
          </p:nvPr>
        </p:nvSpPr>
        <p:spPr/>
        <p:txBody>
          <a:bodyPr/>
          <a:lstStyle/>
          <a:p>
            <a:fld id="{221F816F-746F-5842-B41B-DC753BE1E216}" type="slidenum">
              <a:rPr lang="en-US" smtClean="0"/>
              <a:t>‹#›</a:t>
            </a:fld>
            <a:endParaRPr lang="en-US" dirty="0"/>
          </a:p>
        </p:txBody>
      </p:sp>
    </p:spTree>
    <p:extLst>
      <p:ext uri="{BB962C8B-B14F-4D97-AF65-F5344CB8AC3E}">
        <p14:creationId xmlns:p14="http://schemas.microsoft.com/office/powerpoint/2010/main" val="92322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F5BBBC-39AF-EC4E-B023-93409359AEF8}" type="datetime1">
              <a:rPr lang="en-US" smtClean="0"/>
              <a:t>11/9/2021</a:t>
            </a:fld>
            <a:endParaRPr lang="en-US" dirty="0"/>
          </a:p>
        </p:txBody>
      </p:sp>
      <p:sp>
        <p:nvSpPr>
          <p:cNvPr id="5" name="Footer Placeholder 4"/>
          <p:cNvSpPr>
            <a:spLocks noGrp="1"/>
          </p:cNvSpPr>
          <p:nvPr>
            <p:ph type="ftr" sz="quarter" idx="11"/>
          </p:nvPr>
        </p:nvSpPr>
        <p:spPr/>
        <p:txBody>
          <a:bodyPr/>
          <a:lstStyle/>
          <a:p>
            <a:r>
              <a:rPr lang="en-US" dirty="0"/>
              <a:t>© 2020 ACA International.</a:t>
            </a:r>
          </a:p>
        </p:txBody>
      </p:sp>
      <p:sp>
        <p:nvSpPr>
          <p:cNvPr id="6" name="Slide Number Placeholder 5"/>
          <p:cNvSpPr>
            <a:spLocks noGrp="1"/>
          </p:cNvSpPr>
          <p:nvPr>
            <p:ph type="sldNum" sz="quarter" idx="12"/>
          </p:nvPr>
        </p:nvSpPr>
        <p:spPr/>
        <p:txBody>
          <a:bodyPr/>
          <a:lstStyle/>
          <a:p>
            <a:fld id="{221F816F-746F-5842-B41B-DC753BE1E216}" type="slidenum">
              <a:rPr lang="en-US" smtClean="0"/>
              <a:t>‹#›</a:t>
            </a:fld>
            <a:endParaRPr lang="en-US" dirty="0"/>
          </a:p>
        </p:txBody>
      </p:sp>
    </p:spTree>
    <p:extLst>
      <p:ext uri="{BB962C8B-B14F-4D97-AF65-F5344CB8AC3E}">
        <p14:creationId xmlns:p14="http://schemas.microsoft.com/office/powerpoint/2010/main" val="3357270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7C0BC0D-4F03-894D-8D5D-103C60BAB664}" type="datetime1">
              <a:rPr lang="en-US" smtClean="0"/>
              <a:t>11/9/2021</a:t>
            </a:fld>
            <a:endParaRPr lang="en-US" dirty="0"/>
          </a:p>
        </p:txBody>
      </p:sp>
      <p:sp>
        <p:nvSpPr>
          <p:cNvPr id="5" name="Footer Placeholder 4"/>
          <p:cNvSpPr>
            <a:spLocks noGrp="1"/>
          </p:cNvSpPr>
          <p:nvPr>
            <p:ph type="ftr" sz="quarter" idx="11"/>
          </p:nvPr>
        </p:nvSpPr>
        <p:spPr/>
        <p:txBody>
          <a:bodyPr/>
          <a:lstStyle/>
          <a:p>
            <a:r>
              <a:rPr lang="en-US" dirty="0"/>
              <a:t>© 2020 ACA International.</a:t>
            </a:r>
          </a:p>
        </p:txBody>
      </p:sp>
      <p:sp>
        <p:nvSpPr>
          <p:cNvPr id="6" name="Slide Number Placeholder 5"/>
          <p:cNvSpPr>
            <a:spLocks noGrp="1"/>
          </p:cNvSpPr>
          <p:nvPr>
            <p:ph type="sldNum" sz="quarter" idx="12"/>
          </p:nvPr>
        </p:nvSpPr>
        <p:spPr/>
        <p:txBody>
          <a:bodyPr/>
          <a:lstStyle/>
          <a:p>
            <a:fld id="{221F816F-746F-5842-B41B-DC753BE1E216}" type="slidenum">
              <a:rPr lang="en-US" smtClean="0"/>
              <a:t>‹#›</a:t>
            </a:fld>
            <a:endParaRPr lang="en-US" dirty="0"/>
          </a:p>
        </p:txBody>
      </p:sp>
    </p:spTree>
    <p:extLst>
      <p:ext uri="{BB962C8B-B14F-4D97-AF65-F5344CB8AC3E}">
        <p14:creationId xmlns:p14="http://schemas.microsoft.com/office/powerpoint/2010/main" val="3985389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Title, Subtitle ">
    <p:spTree>
      <p:nvGrpSpPr>
        <p:cNvPr id="1" name=""/>
        <p:cNvGrpSpPr/>
        <p:nvPr/>
      </p:nvGrpSpPr>
      <p:grpSpPr>
        <a:xfrm>
          <a:off x="0" y="0"/>
          <a:ext cx="0" cy="0"/>
          <a:chOff x="0" y="0"/>
          <a:chExt cx="0" cy="0"/>
        </a:xfrm>
      </p:grpSpPr>
      <p:sp>
        <p:nvSpPr>
          <p:cNvPr id="10" name="Entity Name Placeholder"/>
          <p:cNvSpPr>
            <a:spLocks noGrp="1"/>
          </p:cNvSpPr>
          <p:nvPr>
            <p:ph type="ftr" sz="quarter" idx="3"/>
          </p:nvPr>
        </p:nvSpPr>
        <p:spPr>
          <a:xfrm>
            <a:off x="5765041" y="6449387"/>
            <a:ext cx="2895600" cy="288000"/>
          </a:xfrm>
          <a:prstGeom prst="rect">
            <a:avLst/>
          </a:prstGeom>
        </p:spPr>
        <p:txBody>
          <a:bodyPr vert="horz" lIns="0" tIns="45720" rIns="0" bIns="45720" rtlCol="0" anchor="ctr"/>
          <a:lstStyle>
            <a:lvl1pPr algn="ctr">
              <a:defRPr sz="800">
                <a:solidFill>
                  <a:schemeClr val="accent1"/>
                </a:solidFill>
                <a:latin typeface="Calibri" panose="020F0502020204030204" pitchFamily="34" charset="0"/>
              </a:defRPr>
            </a:lvl1pPr>
          </a:lstStyle>
          <a:p>
            <a:pPr algn="r"/>
            <a:r>
              <a:rPr lang="de-DE" dirty="0"/>
              <a:t>Hogan Lovells</a:t>
            </a:r>
          </a:p>
        </p:txBody>
      </p:sp>
      <p:sp>
        <p:nvSpPr>
          <p:cNvPr id="9" name="Slide Number"/>
          <p:cNvSpPr>
            <a:spLocks noGrp="1"/>
          </p:cNvSpPr>
          <p:nvPr>
            <p:ph type="sldNum" sz="quarter" idx="4"/>
          </p:nvPr>
        </p:nvSpPr>
        <p:spPr>
          <a:xfrm>
            <a:off x="8676542" y="6482519"/>
            <a:ext cx="305532" cy="215444"/>
          </a:xfrm>
          <a:prstGeom prst="rect">
            <a:avLst/>
          </a:prstGeom>
        </p:spPr>
        <p:txBody>
          <a:bodyPr vert="horz" wrap="none" lIns="0" tIns="45720" rIns="91440" bIns="45720" rtlCol="0" anchor="ctr">
            <a:spAutoFit/>
          </a:bodyPr>
          <a:lstStyle>
            <a:lvl1pPr algn="r">
              <a:defRPr sz="800">
                <a:solidFill>
                  <a:schemeClr val="accent1"/>
                </a:solidFill>
                <a:latin typeface="Calibri" panose="020F0502020204030204" pitchFamily="34" charset="0"/>
              </a:defRPr>
            </a:lvl1pPr>
          </a:lstStyle>
          <a:p>
            <a:r>
              <a:rPr lang="en-GB" dirty="0"/>
              <a:t>|  </a:t>
            </a:r>
            <a:fld id="{6967D197-2218-4700-B211-63EF06F51A7E}" type="slidenum">
              <a:rPr lang="en-GB" smtClean="0"/>
              <a:t>‹#›</a:t>
            </a:fld>
            <a:endParaRPr lang="en-GB" dirty="0"/>
          </a:p>
        </p:txBody>
      </p:sp>
      <p:cxnSp>
        <p:nvCxnSpPr>
          <p:cNvPr id="8" name="Line under Title"/>
          <p:cNvCxnSpPr/>
          <p:nvPr userDrawn="1"/>
        </p:nvCxnSpPr>
        <p:spPr>
          <a:xfrm flipH="1">
            <a:off x="288000" y="980303"/>
            <a:ext cx="8568000" cy="0"/>
          </a:xfrm>
          <a:prstGeom prst="line">
            <a:avLst/>
          </a:prstGeom>
          <a:ln w="635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Content"/>
          <p:cNvSpPr>
            <a:spLocks noGrp="1"/>
          </p:cNvSpPr>
          <p:nvPr>
            <p:ph sz="quarter" idx="12"/>
          </p:nvPr>
        </p:nvSpPr>
        <p:spPr>
          <a:xfrm>
            <a:off x="288000" y="1795201"/>
            <a:ext cx="8568000" cy="46410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Subtitle"/>
          <p:cNvSpPr>
            <a:spLocks noGrp="1"/>
          </p:cNvSpPr>
          <p:nvPr>
            <p:ph type="body" sz="quarter" idx="13"/>
          </p:nvPr>
        </p:nvSpPr>
        <p:spPr>
          <a:xfrm>
            <a:off x="287339" y="980017"/>
            <a:ext cx="8569325" cy="595200"/>
          </a:xfrm>
        </p:spPr>
        <p:txBody>
          <a:bodyPr>
            <a:normAutofit/>
          </a:bodyPr>
          <a:lstStyle>
            <a:lvl1pPr marL="0" indent="0">
              <a:buNone/>
              <a:defRPr sz="2400">
                <a:solidFill>
                  <a:schemeClr val="accent1"/>
                </a:solidFill>
                <a:latin typeface="+mj-lt"/>
              </a:defRPr>
            </a:lvl1pPr>
            <a:lvl2pPr marL="273050" indent="0">
              <a:buNone/>
              <a:defRPr/>
            </a:lvl2pPr>
            <a:lvl3pPr marL="544512" indent="0">
              <a:buNone/>
              <a:defRPr/>
            </a:lvl3pPr>
            <a:lvl4pPr marL="809625" indent="0">
              <a:buNone/>
              <a:defRPr/>
            </a:lvl4pPr>
            <a:lvl5pPr marL="1081087" indent="0">
              <a:buNone/>
              <a:defRPr/>
            </a:lvl5pPr>
          </a:lstStyle>
          <a:p>
            <a:pPr lvl="0"/>
            <a:r>
              <a:rPr lang="en-US"/>
              <a:t>Click to edit Master text styles</a:t>
            </a:r>
          </a:p>
        </p:txBody>
      </p:sp>
      <p:sp>
        <p:nvSpPr>
          <p:cNvPr id="2" name="Slide Title"/>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22979450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itle, Subtitle and Content Dark">
    <p:spTree>
      <p:nvGrpSpPr>
        <p:cNvPr id="1" name=""/>
        <p:cNvGrpSpPr/>
        <p:nvPr/>
      </p:nvGrpSpPr>
      <p:grpSpPr>
        <a:xfrm>
          <a:off x="0" y="0"/>
          <a:ext cx="0" cy="0"/>
          <a:chOff x="0" y="0"/>
          <a:chExt cx="0" cy="0"/>
        </a:xfrm>
      </p:grpSpPr>
      <p:sp>
        <p:nvSpPr>
          <p:cNvPr id="14" name="Text Placeholder 2"/>
          <p:cNvSpPr>
            <a:spLocks noGrp="1"/>
          </p:cNvSpPr>
          <p:nvPr>
            <p:ph idx="1"/>
          </p:nvPr>
        </p:nvSpPr>
        <p:spPr bwMode="black">
          <a:xfrm>
            <a:off x="339853" y="1297666"/>
            <a:ext cx="8311895" cy="1190069"/>
          </a:xfrm>
          <a:prstGeom prst="rect">
            <a:avLst/>
          </a:prstGeom>
        </p:spPr>
        <p:txBody>
          <a:bodyPr rtlCol="0"/>
          <a:lstStyle>
            <a:lvl1pPr>
              <a:defRPr lang="en-US" b="0" i="0" smtClean="0">
                <a:latin typeface="Roboto Light" pitchFamily="2" charset="0"/>
                <a:ea typeface="Roboto Light" pitchFamily="2" charset="0"/>
              </a:defRPr>
            </a:lvl1pPr>
            <a:lvl2pPr marL="457200" indent="-166688">
              <a:tabLst/>
              <a:defRPr lang="en-US" b="0" i="0" smtClean="0">
                <a:latin typeface="Roboto Light" pitchFamily="2" charset="0"/>
                <a:ea typeface="Roboto Light" pitchFamily="2" charset="0"/>
              </a:defRPr>
            </a:lvl2pPr>
            <a:lvl3pPr>
              <a:defRPr lang="en-US" b="0" i="0" smtClean="0">
                <a:latin typeface="Roboto Light" pitchFamily="2" charset="0"/>
                <a:ea typeface="Roboto Light" pitchFamily="2" charset="0"/>
              </a:defRPr>
            </a:lvl3pPr>
            <a:lvl4pPr>
              <a:defRPr lang="en-US" dirty="0"/>
            </a:lvl4pPr>
          </a:lstStyle>
          <a:p>
            <a:pPr lvl="0"/>
            <a:r>
              <a:rPr lang="en-US"/>
              <a:t>Click to edit Master text styles</a:t>
            </a:r>
          </a:p>
          <a:p>
            <a:pPr lvl="1"/>
            <a:r>
              <a:rPr lang="en-US"/>
              <a:t>Second level</a:t>
            </a:r>
          </a:p>
          <a:p>
            <a:pPr lvl="2"/>
            <a:r>
              <a:rPr lang="en-US"/>
              <a:t>Third level</a:t>
            </a:r>
          </a:p>
        </p:txBody>
      </p:sp>
      <p:sp>
        <p:nvSpPr>
          <p:cNvPr id="11" name="Title 1">
            <a:extLst>
              <a:ext uri="{FF2B5EF4-FFF2-40B4-BE49-F238E27FC236}">
                <a16:creationId xmlns:a16="http://schemas.microsoft.com/office/drawing/2014/main" id="{B8E65E97-9155-6F41-BD56-DE15494947C0}"/>
              </a:ext>
            </a:extLst>
          </p:cNvPr>
          <p:cNvSpPr>
            <a:spLocks noGrp="1"/>
          </p:cNvSpPr>
          <p:nvPr>
            <p:ph type="title"/>
          </p:nvPr>
        </p:nvSpPr>
        <p:spPr bwMode="black">
          <a:xfrm>
            <a:off x="342900" y="366817"/>
            <a:ext cx="8458200" cy="420511"/>
          </a:xfrm>
        </p:spPr>
        <p:txBody>
          <a:bodyPr>
            <a:normAutofit/>
          </a:bodyPr>
          <a:lstStyle>
            <a:lvl1pPr>
              <a:lnSpc>
                <a:spcPct val="100000"/>
              </a:lnSpc>
              <a:defRPr lang="en-US" sz="1800" b="1" i="0" kern="1200" dirty="0" smtClean="0">
                <a:solidFill>
                  <a:schemeClr val="accent2"/>
                </a:solidFill>
                <a:latin typeface="Sharp Sans Semibold" pitchFamily="2" charset="77"/>
                <a:ea typeface="Sharp Sans Semibold" pitchFamily="2" charset="77"/>
                <a:cs typeface="Sharp Sans Semibold" pitchFamily="2" charset="77"/>
              </a:defRPr>
            </a:lvl1pPr>
          </a:lstStyle>
          <a:p>
            <a:r>
              <a:rPr lang="en-US"/>
              <a:t>Click to edit Master title style</a:t>
            </a:r>
            <a:endParaRPr lang="en-US" dirty="0"/>
          </a:p>
        </p:txBody>
      </p:sp>
      <p:sp>
        <p:nvSpPr>
          <p:cNvPr id="12" name="Text Placeholder 11">
            <a:extLst>
              <a:ext uri="{FF2B5EF4-FFF2-40B4-BE49-F238E27FC236}">
                <a16:creationId xmlns:a16="http://schemas.microsoft.com/office/drawing/2014/main" id="{311C4371-F084-3245-8D2F-27743F3AEBDD}"/>
              </a:ext>
            </a:extLst>
          </p:cNvPr>
          <p:cNvSpPr>
            <a:spLocks noGrp="1"/>
          </p:cNvSpPr>
          <p:nvPr>
            <p:ph type="body" sz="quarter" idx="13"/>
          </p:nvPr>
        </p:nvSpPr>
        <p:spPr bwMode="black">
          <a:xfrm>
            <a:off x="342900" y="867688"/>
            <a:ext cx="8458200" cy="246221"/>
          </a:xfrm>
        </p:spPr>
        <p:txBody>
          <a:bodyPr/>
          <a:lstStyle>
            <a:lvl1pPr marL="0" indent="0">
              <a:buNone/>
              <a:defRPr lang="en-US" sz="1200" b="0" i="0" dirty="0" smtClean="0">
                <a:solidFill>
                  <a:schemeClr val="tx1"/>
                </a:solidFill>
                <a:latin typeface="Sharp Sans Book" pitchFamily="2" charset="77"/>
                <a:ea typeface="Sharp Sans Book" pitchFamily="2" charset="77"/>
                <a:cs typeface="Sharp Sans Book" pitchFamily="2" charset="77"/>
              </a:defRPr>
            </a:lvl1pPr>
          </a:lstStyle>
          <a:p>
            <a:pPr lvl="0"/>
            <a:r>
              <a:rPr lang="en-US"/>
              <a:t>Click to edit Master text styles</a:t>
            </a:r>
          </a:p>
        </p:txBody>
      </p:sp>
    </p:spTree>
    <p:extLst>
      <p:ext uri="{BB962C8B-B14F-4D97-AF65-F5344CB8AC3E}">
        <p14:creationId xmlns:p14="http://schemas.microsoft.com/office/powerpoint/2010/main" val="835744214"/>
      </p:ext>
    </p:extLst>
  </p:cSld>
  <p:clrMapOvr>
    <a:masterClrMapping/>
  </p:clrMapOvr>
  <p:extLst>
    <p:ext uri="{DCECCB84-F9BA-43D5-87BE-67443E8EF086}">
      <p15:sldGuideLst xmlns:p15="http://schemas.microsoft.com/office/powerpoint/2012/main">
        <p15:guide id="1" orient="horz" pos="732">
          <p15:clr>
            <a:srgbClr val="FBAE40"/>
          </p15:clr>
        </p15:guide>
        <p15:guide id="2" orient="horz" pos="92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a:t>Click to edit Master title style</a:t>
            </a:r>
          </a:p>
        </p:txBody>
      </p:sp>
      <p:sp>
        <p:nvSpPr>
          <p:cNvPr id="3" name="Subtitle 2"/>
          <p:cNvSpPr>
            <a:spLocks noGrp="1"/>
          </p:cNvSpPr>
          <p:nvPr>
            <p:ph type="subTitle" idx="1"/>
          </p:nvPr>
        </p:nvSpPr>
        <p:spPr>
          <a:xfrm>
            <a:off x="685800" y="3876261"/>
            <a:ext cx="6400800" cy="1752600"/>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A2F454E2-EF88-3C43-A53D-BC1DBF18F9DE}" type="datetime1">
              <a:rPr lang="en-US" smtClean="0"/>
              <a:t>11/9/2021</a:t>
            </a:fld>
            <a:endParaRPr lang="en-US" dirty="0"/>
          </a:p>
        </p:txBody>
      </p:sp>
      <p:sp>
        <p:nvSpPr>
          <p:cNvPr id="5" name="Footer Placeholder 4"/>
          <p:cNvSpPr>
            <a:spLocks noGrp="1"/>
          </p:cNvSpPr>
          <p:nvPr>
            <p:ph type="ftr" sz="quarter" idx="11"/>
          </p:nvPr>
        </p:nvSpPr>
        <p:spPr/>
        <p:txBody>
          <a:bodyPr/>
          <a:lstStyle/>
          <a:p>
            <a:r>
              <a:rPr lang="en-US" dirty="0"/>
              <a:t>© 2020 ACA International.</a:t>
            </a:r>
          </a:p>
        </p:txBody>
      </p:sp>
      <p:sp>
        <p:nvSpPr>
          <p:cNvPr id="6" name="Slide Number Placeholder 5"/>
          <p:cNvSpPr>
            <a:spLocks noGrp="1"/>
          </p:cNvSpPr>
          <p:nvPr>
            <p:ph type="sldNum" sz="quarter" idx="12"/>
          </p:nvPr>
        </p:nvSpPr>
        <p:spPr/>
        <p:txBody>
          <a:bodyPr/>
          <a:lstStyle/>
          <a:p>
            <a:fld id="{221F816F-746F-5842-B41B-DC753BE1E216}" type="slidenum">
              <a:rPr lang="en-US" smtClean="0"/>
              <a:t>‹#›</a:t>
            </a:fld>
            <a:endParaRPr lang="en-US" dirty="0"/>
          </a:p>
        </p:txBody>
      </p:sp>
    </p:spTree>
    <p:extLst>
      <p:ext uri="{BB962C8B-B14F-4D97-AF65-F5344CB8AC3E}">
        <p14:creationId xmlns:p14="http://schemas.microsoft.com/office/powerpoint/2010/main" val="2029510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5A6981C-43E0-4145-936C-50B84744C89E}" type="datetime1">
              <a:rPr lang="en-US" smtClean="0"/>
              <a:t>11/9/2021</a:t>
            </a:fld>
            <a:endParaRPr lang="en-US" dirty="0"/>
          </a:p>
        </p:txBody>
      </p:sp>
      <p:sp>
        <p:nvSpPr>
          <p:cNvPr id="5" name="Footer Placeholder 4"/>
          <p:cNvSpPr>
            <a:spLocks noGrp="1"/>
          </p:cNvSpPr>
          <p:nvPr>
            <p:ph type="ftr" sz="quarter" idx="11"/>
          </p:nvPr>
        </p:nvSpPr>
        <p:spPr/>
        <p:txBody>
          <a:bodyPr/>
          <a:lstStyle/>
          <a:p>
            <a:r>
              <a:rPr lang="en-US" dirty="0"/>
              <a:t>© 2020 ACA International.</a:t>
            </a:r>
          </a:p>
        </p:txBody>
      </p:sp>
      <p:sp>
        <p:nvSpPr>
          <p:cNvPr id="6" name="Slide Number Placeholder 5"/>
          <p:cNvSpPr>
            <a:spLocks noGrp="1"/>
          </p:cNvSpPr>
          <p:nvPr>
            <p:ph type="sldNum" sz="quarter" idx="12"/>
          </p:nvPr>
        </p:nvSpPr>
        <p:spPr/>
        <p:txBody>
          <a:bodyPr/>
          <a:lstStyle/>
          <a:p>
            <a:fld id="{221F816F-746F-5842-B41B-DC753BE1E216}" type="slidenum">
              <a:rPr lang="en-US" smtClean="0"/>
              <a:t>‹#›</a:t>
            </a:fld>
            <a:endParaRPr lang="en-US" dirty="0"/>
          </a:p>
        </p:txBody>
      </p:sp>
    </p:spTree>
    <p:extLst>
      <p:ext uri="{BB962C8B-B14F-4D97-AF65-F5344CB8AC3E}">
        <p14:creationId xmlns:p14="http://schemas.microsoft.com/office/powerpoint/2010/main" val="1210656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B20683-B9B9-8E45-8FD0-17FB4E4A6C2F}" type="datetime1">
              <a:rPr lang="en-US" smtClean="0"/>
              <a:t>11/9/2021</a:t>
            </a:fld>
            <a:endParaRPr lang="en-US" dirty="0"/>
          </a:p>
        </p:txBody>
      </p:sp>
      <p:sp>
        <p:nvSpPr>
          <p:cNvPr id="6" name="Footer Placeholder 5"/>
          <p:cNvSpPr>
            <a:spLocks noGrp="1"/>
          </p:cNvSpPr>
          <p:nvPr>
            <p:ph type="ftr" sz="quarter" idx="11"/>
          </p:nvPr>
        </p:nvSpPr>
        <p:spPr/>
        <p:txBody>
          <a:bodyPr/>
          <a:lstStyle/>
          <a:p>
            <a:r>
              <a:rPr lang="en-US" dirty="0"/>
              <a:t>© 2020 ACA International.</a:t>
            </a:r>
          </a:p>
        </p:txBody>
      </p:sp>
      <p:sp>
        <p:nvSpPr>
          <p:cNvPr id="7" name="Slide Number Placeholder 6"/>
          <p:cNvSpPr>
            <a:spLocks noGrp="1"/>
          </p:cNvSpPr>
          <p:nvPr>
            <p:ph type="sldNum" sz="quarter" idx="12"/>
          </p:nvPr>
        </p:nvSpPr>
        <p:spPr/>
        <p:txBody>
          <a:bodyPr/>
          <a:lstStyle/>
          <a:p>
            <a:fld id="{221F816F-746F-5842-B41B-DC753BE1E216}" type="slidenum">
              <a:rPr lang="en-US" smtClean="0"/>
              <a:t>‹#›</a:t>
            </a:fld>
            <a:endParaRPr lang="en-US" dirty="0"/>
          </a:p>
        </p:txBody>
      </p:sp>
    </p:spTree>
    <p:extLst>
      <p:ext uri="{BB962C8B-B14F-4D97-AF65-F5344CB8AC3E}">
        <p14:creationId xmlns:p14="http://schemas.microsoft.com/office/powerpoint/2010/main" val="1083804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30BFC4E-933F-E94F-83E9-52D5724473A9}" type="datetime1">
              <a:rPr lang="en-US" smtClean="0"/>
              <a:t>11/9/2021</a:t>
            </a:fld>
            <a:endParaRPr lang="en-US" dirty="0"/>
          </a:p>
        </p:txBody>
      </p:sp>
      <p:sp>
        <p:nvSpPr>
          <p:cNvPr id="8" name="Footer Placeholder 7"/>
          <p:cNvSpPr>
            <a:spLocks noGrp="1"/>
          </p:cNvSpPr>
          <p:nvPr>
            <p:ph type="ftr" sz="quarter" idx="11"/>
          </p:nvPr>
        </p:nvSpPr>
        <p:spPr/>
        <p:txBody>
          <a:bodyPr/>
          <a:lstStyle/>
          <a:p>
            <a:r>
              <a:rPr lang="en-US" dirty="0"/>
              <a:t>© 2020 ACA International.</a:t>
            </a:r>
          </a:p>
        </p:txBody>
      </p:sp>
      <p:sp>
        <p:nvSpPr>
          <p:cNvPr id="9" name="Slide Number Placeholder 8"/>
          <p:cNvSpPr>
            <a:spLocks noGrp="1"/>
          </p:cNvSpPr>
          <p:nvPr>
            <p:ph type="sldNum" sz="quarter" idx="12"/>
          </p:nvPr>
        </p:nvSpPr>
        <p:spPr/>
        <p:txBody>
          <a:bodyPr/>
          <a:lstStyle/>
          <a:p>
            <a:fld id="{221F816F-746F-5842-B41B-DC753BE1E216}" type="slidenum">
              <a:rPr lang="en-US" smtClean="0"/>
              <a:t>‹#›</a:t>
            </a:fld>
            <a:endParaRPr lang="en-US" dirty="0"/>
          </a:p>
        </p:txBody>
      </p:sp>
    </p:spTree>
    <p:extLst>
      <p:ext uri="{BB962C8B-B14F-4D97-AF65-F5344CB8AC3E}">
        <p14:creationId xmlns:p14="http://schemas.microsoft.com/office/powerpoint/2010/main" val="2637410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8E7DD8F-16F6-C24D-839E-73EEB521A07D}" type="datetime1">
              <a:rPr lang="en-US" smtClean="0"/>
              <a:t>11/9/2021</a:t>
            </a:fld>
            <a:endParaRPr lang="en-US" dirty="0"/>
          </a:p>
        </p:txBody>
      </p:sp>
      <p:sp>
        <p:nvSpPr>
          <p:cNvPr id="4" name="Footer Placeholder 3"/>
          <p:cNvSpPr>
            <a:spLocks noGrp="1"/>
          </p:cNvSpPr>
          <p:nvPr>
            <p:ph type="ftr" sz="quarter" idx="11"/>
          </p:nvPr>
        </p:nvSpPr>
        <p:spPr/>
        <p:txBody>
          <a:bodyPr/>
          <a:lstStyle/>
          <a:p>
            <a:r>
              <a:rPr lang="en-US" dirty="0"/>
              <a:t>© 2020 ACA International.</a:t>
            </a:r>
          </a:p>
        </p:txBody>
      </p:sp>
      <p:sp>
        <p:nvSpPr>
          <p:cNvPr id="5" name="Slide Number Placeholder 4"/>
          <p:cNvSpPr>
            <a:spLocks noGrp="1"/>
          </p:cNvSpPr>
          <p:nvPr>
            <p:ph type="sldNum" sz="quarter" idx="12"/>
          </p:nvPr>
        </p:nvSpPr>
        <p:spPr/>
        <p:txBody>
          <a:bodyPr/>
          <a:lstStyle/>
          <a:p>
            <a:fld id="{221F816F-746F-5842-B41B-DC753BE1E216}" type="slidenum">
              <a:rPr lang="en-US" smtClean="0"/>
              <a:t>‹#›</a:t>
            </a:fld>
            <a:endParaRPr lang="en-US" dirty="0"/>
          </a:p>
        </p:txBody>
      </p:sp>
    </p:spTree>
    <p:extLst>
      <p:ext uri="{BB962C8B-B14F-4D97-AF65-F5344CB8AC3E}">
        <p14:creationId xmlns:p14="http://schemas.microsoft.com/office/powerpoint/2010/main" val="3857548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273621-9DE3-134D-A45D-B3960C1CC3AF}" type="datetime1">
              <a:rPr lang="en-US" smtClean="0"/>
              <a:t>11/9/2021</a:t>
            </a:fld>
            <a:endParaRPr lang="en-US" dirty="0"/>
          </a:p>
        </p:txBody>
      </p:sp>
      <p:sp>
        <p:nvSpPr>
          <p:cNvPr id="3" name="Footer Placeholder 2"/>
          <p:cNvSpPr>
            <a:spLocks noGrp="1"/>
          </p:cNvSpPr>
          <p:nvPr>
            <p:ph type="ftr" sz="quarter" idx="11"/>
          </p:nvPr>
        </p:nvSpPr>
        <p:spPr/>
        <p:txBody>
          <a:bodyPr/>
          <a:lstStyle/>
          <a:p>
            <a:r>
              <a:rPr lang="en-US" dirty="0"/>
              <a:t>© 2020 ACA International.</a:t>
            </a:r>
          </a:p>
        </p:txBody>
      </p:sp>
      <p:sp>
        <p:nvSpPr>
          <p:cNvPr id="4" name="Slide Number Placeholder 3"/>
          <p:cNvSpPr>
            <a:spLocks noGrp="1"/>
          </p:cNvSpPr>
          <p:nvPr>
            <p:ph type="sldNum" sz="quarter" idx="12"/>
          </p:nvPr>
        </p:nvSpPr>
        <p:spPr/>
        <p:txBody>
          <a:bodyPr/>
          <a:lstStyle/>
          <a:p>
            <a:fld id="{221F816F-746F-5842-B41B-DC753BE1E216}" type="slidenum">
              <a:rPr lang="en-US" smtClean="0"/>
              <a:t>‹#›</a:t>
            </a:fld>
            <a:endParaRPr lang="en-US" dirty="0"/>
          </a:p>
        </p:txBody>
      </p:sp>
    </p:spTree>
    <p:extLst>
      <p:ext uri="{BB962C8B-B14F-4D97-AF65-F5344CB8AC3E}">
        <p14:creationId xmlns:p14="http://schemas.microsoft.com/office/powerpoint/2010/main" val="424949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63176C8-68F9-B44B-AFAF-E32FCABE687B}" type="datetime1">
              <a:rPr lang="en-US" smtClean="0"/>
              <a:t>11/9/2021</a:t>
            </a:fld>
            <a:endParaRPr lang="en-US" dirty="0"/>
          </a:p>
        </p:txBody>
      </p:sp>
      <p:sp>
        <p:nvSpPr>
          <p:cNvPr id="6" name="Footer Placeholder 5"/>
          <p:cNvSpPr>
            <a:spLocks noGrp="1"/>
          </p:cNvSpPr>
          <p:nvPr>
            <p:ph type="ftr" sz="quarter" idx="11"/>
          </p:nvPr>
        </p:nvSpPr>
        <p:spPr/>
        <p:txBody>
          <a:bodyPr/>
          <a:lstStyle/>
          <a:p>
            <a:r>
              <a:rPr lang="en-US" dirty="0"/>
              <a:t>© 2020 ACA International.</a:t>
            </a:r>
          </a:p>
        </p:txBody>
      </p:sp>
      <p:sp>
        <p:nvSpPr>
          <p:cNvPr id="7" name="Slide Number Placeholder 6"/>
          <p:cNvSpPr>
            <a:spLocks noGrp="1"/>
          </p:cNvSpPr>
          <p:nvPr>
            <p:ph type="sldNum" sz="quarter" idx="12"/>
          </p:nvPr>
        </p:nvSpPr>
        <p:spPr/>
        <p:txBody>
          <a:bodyPr/>
          <a:lstStyle/>
          <a:p>
            <a:fld id="{221F816F-746F-5842-B41B-DC753BE1E216}" type="slidenum">
              <a:rPr lang="en-US" smtClean="0"/>
              <a:t>‹#›</a:t>
            </a:fld>
            <a:endParaRPr lang="en-US" dirty="0"/>
          </a:p>
        </p:txBody>
      </p:sp>
    </p:spTree>
    <p:extLst>
      <p:ext uri="{BB962C8B-B14F-4D97-AF65-F5344CB8AC3E}">
        <p14:creationId xmlns:p14="http://schemas.microsoft.com/office/powerpoint/2010/main" val="27494686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B93824-4FD1-9C4B-BDF9-E16E3E14EA1C}" type="datetime1">
              <a:rPr lang="en-US" smtClean="0"/>
              <a:t>11/9/2021</a:t>
            </a:fld>
            <a:endParaRPr lang="en-US" dirty="0"/>
          </a:p>
        </p:txBody>
      </p:sp>
      <p:sp>
        <p:nvSpPr>
          <p:cNvPr id="6" name="Footer Placeholder 5"/>
          <p:cNvSpPr>
            <a:spLocks noGrp="1"/>
          </p:cNvSpPr>
          <p:nvPr>
            <p:ph type="ftr" sz="quarter" idx="11"/>
          </p:nvPr>
        </p:nvSpPr>
        <p:spPr/>
        <p:txBody>
          <a:bodyPr/>
          <a:lstStyle/>
          <a:p>
            <a:r>
              <a:rPr lang="en-US" dirty="0"/>
              <a:t>© 2020 ACA International.</a:t>
            </a:r>
          </a:p>
        </p:txBody>
      </p:sp>
      <p:sp>
        <p:nvSpPr>
          <p:cNvPr id="7" name="Slide Number Placeholder 6"/>
          <p:cNvSpPr>
            <a:spLocks noGrp="1"/>
          </p:cNvSpPr>
          <p:nvPr>
            <p:ph type="sldNum" sz="quarter" idx="12"/>
          </p:nvPr>
        </p:nvSpPr>
        <p:spPr/>
        <p:txBody>
          <a:bodyPr/>
          <a:lstStyle/>
          <a:p>
            <a:fld id="{221F816F-746F-5842-B41B-DC753BE1E216}" type="slidenum">
              <a:rPr lang="en-US" smtClean="0"/>
              <a:t>‹#›</a:t>
            </a:fld>
            <a:endParaRPr lang="en-US" dirty="0"/>
          </a:p>
        </p:txBody>
      </p:sp>
    </p:spTree>
    <p:extLst>
      <p:ext uri="{BB962C8B-B14F-4D97-AF65-F5344CB8AC3E}">
        <p14:creationId xmlns:p14="http://schemas.microsoft.com/office/powerpoint/2010/main" val="2941245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7F9B389E-E553-D242-8105-1108A17B33EE}"/>
              </a:ext>
            </a:extLst>
          </p:cNvPr>
          <p:cNvPicPr>
            <a:picLocks noChangeAspect="1"/>
          </p:cNvPicPr>
          <p:nvPr userDrawn="1"/>
        </p:nvPicPr>
        <p:blipFill>
          <a:blip r:embed="rId15"/>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752258" y="637167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7C6B81-B612-0148-A155-6E2EA71106DC}" type="datetime1">
              <a:rPr lang="en-US" smtClean="0"/>
              <a:t>11/9/2021</a:t>
            </a:fld>
            <a:endParaRPr lang="en-US" dirty="0"/>
          </a:p>
        </p:txBody>
      </p:sp>
      <p:sp>
        <p:nvSpPr>
          <p:cNvPr id="5" name="Footer Placeholder 4"/>
          <p:cNvSpPr>
            <a:spLocks noGrp="1"/>
          </p:cNvSpPr>
          <p:nvPr>
            <p:ph type="ftr" sz="quarter" idx="3"/>
          </p:nvPr>
        </p:nvSpPr>
        <p:spPr>
          <a:xfrm>
            <a:off x="457200" y="6545132"/>
            <a:ext cx="2895600" cy="365125"/>
          </a:xfrm>
          <a:prstGeom prst="rect">
            <a:avLst/>
          </a:prstGeom>
        </p:spPr>
        <p:txBody>
          <a:bodyPr vert="horz" lIns="91440" tIns="45720" rIns="91440" bIns="45720" rtlCol="0" anchor="ctr"/>
          <a:lstStyle>
            <a:lvl1pPr algn="l">
              <a:defRPr sz="1000">
                <a:solidFill>
                  <a:schemeClr val="bg1"/>
                </a:solidFill>
              </a:defRPr>
            </a:lvl1pPr>
          </a:lstStyle>
          <a:p>
            <a:r>
              <a:rPr lang="en-US" dirty="0"/>
              <a:t>© 2020 ACA International.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1F816F-746F-5842-B41B-DC753BE1E216}" type="slidenum">
              <a:rPr lang="en-US" smtClean="0"/>
              <a:t>‹#›</a:t>
            </a:fld>
            <a:endParaRPr lang="en-US" dirty="0"/>
          </a:p>
        </p:txBody>
      </p:sp>
    </p:spTree>
    <p:extLst>
      <p:ext uri="{BB962C8B-B14F-4D97-AF65-F5344CB8AC3E}">
        <p14:creationId xmlns:p14="http://schemas.microsoft.com/office/powerpoint/2010/main" val="2308785661"/>
      </p:ext>
    </p:extLst>
  </p:cSld>
  <p:clrMap bg1="lt1" tx1="dk1" bg2="lt2" tx2="dk2" accent1="accent1" accent2="accent2" accent3="accent3" accent4="accent4" accent5="accent5" accent6="accent6" hlink="hlink" folHlink="folHlink"/>
  <p:sldLayoutIdLst>
    <p:sldLayoutId id="2147483651" r:id="rId1"/>
    <p:sldLayoutId id="2147483649"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Lst>
  <p:hf sldNum="0" hdr="0" dt="0"/>
  <p:txStyles>
    <p:titleStyle>
      <a:lvl1pPr algn="l" defTabSz="457200" rtl="0" eaLnBrk="1" latinLnBrk="0" hangingPunct="1">
        <a:spcBef>
          <a:spcPct val="0"/>
        </a:spcBef>
        <a:buNone/>
        <a:defRPr sz="4400" kern="1200">
          <a:solidFill>
            <a:srgbClr val="007096"/>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8C857B"/>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8C857B"/>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8C857B"/>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8C857B"/>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8C857B"/>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ti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hyperlink" Target="http://www.acainternational.org/"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25.svg"/><Relationship Id="rId5" Type="http://schemas.openxmlformats.org/officeDocument/2006/relationships/image" Target="../media/image21.png"/><Relationship Id="rId4" Type="http://schemas.openxmlformats.org/officeDocument/2006/relationships/image" Target="../media/image23.svg"/></Relationships>
</file>

<file path=ppt/slides/_rels/slide2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3.xml"/><Relationship Id="rId6" Type="http://schemas.openxmlformats.org/officeDocument/2006/relationships/image" Target="../media/image29.svg"/><Relationship Id="rId5" Type="http://schemas.openxmlformats.org/officeDocument/2006/relationships/image" Target="../media/image23.png"/><Relationship Id="rId4" Type="http://schemas.openxmlformats.org/officeDocument/2006/relationships/image" Target="../media/image23.sv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hyperlink" Target="https://creativecommons.org/licenses/by-nc-sa/3.0/" TargetMode="External"/><Relationship Id="rId4" Type="http://schemas.openxmlformats.org/officeDocument/2006/relationships/hyperlink" Target="https://www.flickr.com/photos/afagen/6994942657/"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umbrella, rain&#10;&#10;Description automatically generated">
            <a:extLst>
              <a:ext uri="{FF2B5EF4-FFF2-40B4-BE49-F238E27FC236}">
                <a16:creationId xmlns:a16="http://schemas.microsoft.com/office/drawing/2014/main" id="{CF0763CD-3516-5243-BF0F-D15A326CD558}"/>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751819" y="2908300"/>
            <a:ext cx="7880391" cy="1336223"/>
          </a:xfrm>
        </p:spPr>
        <p:txBody>
          <a:bodyPr>
            <a:noAutofit/>
          </a:bodyPr>
          <a:lstStyle/>
          <a:p>
            <a:r>
              <a:rPr lang="en-US" sz="3600" b="1" dirty="0">
                <a:solidFill>
                  <a:schemeClr val="bg1"/>
                </a:solidFill>
                <a:latin typeface="+mn-lt"/>
              </a:rPr>
              <a:t>What You Need to Know </a:t>
            </a:r>
            <a:br>
              <a:rPr lang="en-US" sz="3600" b="1" dirty="0">
                <a:solidFill>
                  <a:schemeClr val="bg1"/>
                </a:solidFill>
                <a:latin typeface="+mn-lt"/>
              </a:rPr>
            </a:br>
            <a:r>
              <a:rPr lang="en-US" sz="3600" b="1" dirty="0">
                <a:solidFill>
                  <a:schemeClr val="bg1"/>
                </a:solidFill>
                <a:latin typeface="+mn-lt"/>
              </a:rPr>
              <a:t>About Regulation F</a:t>
            </a:r>
          </a:p>
        </p:txBody>
      </p:sp>
      <p:sp>
        <p:nvSpPr>
          <p:cNvPr id="3" name="Subtitle 2"/>
          <p:cNvSpPr>
            <a:spLocks noGrp="1"/>
          </p:cNvSpPr>
          <p:nvPr>
            <p:ph type="subTitle" idx="1"/>
          </p:nvPr>
        </p:nvSpPr>
        <p:spPr>
          <a:xfrm>
            <a:off x="671601" y="4776882"/>
            <a:ext cx="8354656" cy="1642391"/>
          </a:xfrm>
        </p:spPr>
        <p:txBody>
          <a:bodyPr>
            <a:normAutofit/>
          </a:bodyPr>
          <a:lstStyle/>
          <a:p>
            <a:r>
              <a:rPr lang="en-US" dirty="0">
                <a:solidFill>
                  <a:schemeClr val="bg1"/>
                </a:solidFill>
              </a:rPr>
              <a:t>Jay Gonsalves</a:t>
            </a:r>
          </a:p>
          <a:p>
            <a:r>
              <a:rPr lang="en-US" dirty="0">
                <a:solidFill>
                  <a:schemeClr val="bg1"/>
                </a:solidFill>
              </a:rPr>
              <a:t>President, Action Collection Agencies</a:t>
            </a:r>
          </a:p>
        </p:txBody>
      </p:sp>
      <p:sp>
        <p:nvSpPr>
          <p:cNvPr id="4" name="Footer Placeholder 3"/>
          <p:cNvSpPr>
            <a:spLocks noGrp="1"/>
          </p:cNvSpPr>
          <p:nvPr>
            <p:ph type="ftr" sz="quarter" idx="11"/>
          </p:nvPr>
        </p:nvSpPr>
        <p:spPr/>
        <p:txBody>
          <a:bodyPr/>
          <a:lstStyle/>
          <a:p>
            <a:r>
              <a:rPr lang="en-US" dirty="0"/>
              <a:t>© 2021 ACA International.</a:t>
            </a:r>
          </a:p>
        </p:txBody>
      </p:sp>
    </p:spTree>
    <p:extLst>
      <p:ext uri="{BB962C8B-B14F-4D97-AF65-F5344CB8AC3E}">
        <p14:creationId xmlns:p14="http://schemas.microsoft.com/office/powerpoint/2010/main" val="2602785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BD994F1-B198-A14E-ACAF-75B9D5CFBD3E}"/>
              </a:ext>
            </a:extLst>
          </p:cNvPr>
          <p:cNvSpPr txBox="1"/>
          <p:nvPr/>
        </p:nvSpPr>
        <p:spPr>
          <a:xfrm>
            <a:off x="287337" y="1952346"/>
            <a:ext cx="8029838" cy="4641041"/>
          </a:xfrm>
          <a:prstGeom prst="rect">
            <a:avLst/>
          </a:prstGeom>
        </p:spPr>
        <p:txBody>
          <a:bodyPr vert="horz" lIns="91440" tIns="45720" rIns="91440" bIns="45720" rtlCol="0">
            <a:noAutofit/>
          </a:bodyPr>
          <a:lstStyle/>
          <a:p>
            <a:pPr>
              <a:lnSpc>
                <a:spcPct val="90000"/>
              </a:lnSpc>
              <a:spcBef>
                <a:spcPct val="20000"/>
              </a:spcBef>
            </a:pPr>
            <a:r>
              <a:rPr lang="en-US" sz="2000" dirty="0">
                <a:solidFill>
                  <a:srgbClr val="8C857B"/>
                </a:solidFill>
              </a:rPr>
              <a:t>The CFPB created a standard form validation notice that provides a safe harbor from liability under the FDCPA.</a:t>
            </a:r>
          </a:p>
          <a:p>
            <a:pPr>
              <a:lnSpc>
                <a:spcPct val="90000"/>
              </a:lnSpc>
              <a:spcBef>
                <a:spcPct val="20000"/>
              </a:spcBef>
            </a:pPr>
            <a:r>
              <a:rPr lang="en-US" sz="2000" dirty="0">
                <a:solidFill>
                  <a:srgbClr val="8C857B"/>
                </a:solidFill>
              </a:rPr>
              <a:t/>
            </a:r>
            <a:br>
              <a:rPr lang="en-US" sz="2000" dirty="0">
                <a:solidFill>
                  <a:srgbClr val="8C857B"/>
                </a:solidFill>
              </a:rPr>
            </a:br>
            <a:endParaRPr lang="en-US" sz="2000" dirty="0">
              <a:solidFill>
                <a:srgbClr val="8C857B"/>
              </a:solidFill>
            </a:endParaRPr>
          </a:p>
          <a:p>
            <a:pPr>
              <a:lnSpc>
                <a:spcPct val="90000"/>
              </a:lnSpc>
              <a:spcBef>
                <a:spcPct val="20000"/>
              </a:spcBef>
            </a:pPr>
            <a:r>
              <a:rPr lang="en-US" sz="2000" b="1" dirty="0">
                <a:solidFill>
                  <a:srgbClr val="8C857B"/>
                </a:solidFill>
              </a:rPr>
              <a:t>Q: Can I use one validation notice if I am contacting a consumer about multiple debts? </a:t>
            </a:r>
          </a:p>
          <a:p>
            <a:pPr>
              <a:lnSpc>
                <a:spcPct val="90000"/>
              </a:lnSpc>
              <a:spcBef>
                <a:spcPct val="20000"/>
              </a:spcBef>
            </a:pPr>
            <a:r>
              <a:rPr lang="en-US" sz="2000" dirty="0">
                <a:solidFill>
                  <a:srgbClr val="8C857B"/>
                </a:solidFill>
              </a:rPr>
              <a:t>		</a:t>
            </a:r>
          </a:p>
          <a:p>
            <a:pPr>
              <a:lnSpc>
                <a:spcPct val="90000"/>
              </a:lnSpc>
              <a:spcBef>
                <a:spcPct val="20000"/>
              </a:spcBef>
            </a:pPr>
            <a:r>
              <a:rPr lang="en-US" sz="2000" b="1" dirty="0">
                <a:solidFill>
                  <a:srgbClr val="8C857B"/>
                </a:solidFill>
              </a:rPr>
              <a:t>A: Yes</a:t>
            </a:r>
            <a:r>
              <a:rPr lang="en-US" sz="2000" dirty="0">
                <a:solidFill>
                  <a:srgbClr val="8C857B"/>
                </a:solidFill>
              </a:rPr>
              <a:t>. A collector who combines multiple debts on a single validation notice complies with Reg F by disclosing either a single, cumulative itemization on the validation notice or a separate itemization of each debt on a separate page or pages in the same communication. </a:t>
            </a:r>
          </a:p>
          <a:p>
            <a:pPr marL="342900" indent="-342900">
              <a:lnSpc>
                <a:spcPct val="90000"/>
              </a:lnSpc>
              <a:spcBef>
                <a:spcPct val="20000"/>
              </a:spcBef>
              <a:buFont typeface="Arial" panose="020B0604020202020204" pitchFamily="34" charset="0"/>
              <a:buChar char="•"/>
            </a:pPr>
            <a:endParaRPr lang="en-US" sz="2000" dirty="0">
              <a:solidFill>
                <a:srgbClr val="8C857B"/>
              </a:solidFill>
            </a:endParaRPr>
          </a:p>
        </p:txBody>
      </p:sp>
      <p:sp>
        <p:nvSpPr>
          <p:cNvPr id="21" name="Text Placeholder 2">
            <a:extLst>
              <a:ext uri="{FF2B5EF4-FFF2-40B4-BE49-F238E27FC236}">
                <a16:creationId xmlns:a16="http://schemas.microsoft.com/office/drawing/2014/main" id="{1928A21F-56CD-437C-9D62-49745221E5D9}"/>
              </a:ext>
            </a:extLst>
          </p:cNvPr>
          <p:cNvSpPr>
            <a:spLocks noGrp="1"/>
          </p:cNvSpPr>
          <p:nvPr>
            <p:ph type="body" sz="quarter" idx="13"/>
          </p:nvPr>
        </p:nvSpPr>
        <p:spPr>
          <a:xfrm>
            <a:off x="287337" y="1120038"/>
            <a:ext cx="8569325" cy="595200"/>
          </a:xfrm>
        </p:spPr>
        <p:txBody>
          <a:bodyPr vert="horz" lIns="91440" tIns="45720" rIns="91440" bIns="45720" rtlCol="0">
            <a:normAutofit/>
          </a:bodyPr>
          <a:lstStyle/>
          <a:p>
            <a:r>
              <a:rPr lang="en-US" kern="1200" dirty="0">
                <a:latin typeface="+mj-lt"/>
                <a:ea typeface="+mn-ea"/>
                <a:cs typeface="+mn-cs"/>
              </a:rPr>
              <a:t>What is the model validation notice?</a:t>
            </a:r>
          </a:p>
        </p:txBody>
      </p:sp>
      <p:sp>
        <p:nvSpPr>
          <p:cNvPr id="16" name="Title 1">
            <a:extLst>
              <a:ext uri="{FF2B5EF4-FFF2-40B4-BE49-F238E27FC236}">
                <a16:creationId xmlns:a16="http://schemas.microsoft.com/office/drawing/2014/main" id="{6A629177-89B6-4254-9B49-EDA7BD5C0CEC}"/>
              </a:ext>
            </a:extLst>
          </p:cNvPr>
          <p:cNvSpPr>
            <a:spLocks noGrp="1"/>
          </p:cNvSpPr>
          <p:nvPr>
            <p:ph type="title"/>
          </p:nvPr>
        </p:nvSpPr>
        <p:spPr>
          <a:xfrm>
            <a:off x="457199" y="120613"/>
            <a:ext cx="8229600" cy="1143000"/>
          </a:xfrm>
        </p:spPr>
        <p:txBody>
          <a:bodyPr vert="horz" lIns="91440" tIns="45720" rIns="91440" bIns="45720" rtlCol="0" anchor="ctr">
            <a:normAutofit/>
          </a:bodyPr>
          <a:lstStyle/>
          <a:p>
            <a:r>
              <a:rPr lang="en-US" b="1" dirty="0"/>
              <a:t>Highlights from Reg F</a:t>
            </a:r>
          </a:p>
        </p:txBody>
      </p:sp>
      <p:sp>
        <p:nvSpPr>
          <p:cNvPr id="6" name="TextBox 5">
            <a:extLst>
              <a:ext uri="{FF2B5EF4-FFF2-40B4-BE49-F238E27FC236}">
                <a16:creationId xmlns:a16="http://schemas.microsoft.com/office/drawing/2014/main" id="{A67BDCF7-4108-DF4B-B4FD-A6EF683545DD}"/>
              </a:ext>
            </a:extLst>
          </p:cNvPr>
          <p:cNvSpPr txBox="1"/>
          <p:nvPr/>
        </p:nvSpPr>
        <p:spPr>
          <a:xfrm>
            <a:off x="-460375" y="1715238"/>
            <a:ext cx="4041775" cy="3951288"/>
          </a:xfrm>
          <a:prstGeom prst="rect">
            <a:avLst/>
          </a:prstGeom>
        </p:spPr>
        <p:txBody>
          <a:bodyPr vert="horz" lIns="91440" tIns="45720" rIns="91440" bIns="45720" rtlCol="0">
            <a:normAutofit/>
          </a:bodyPr>
          <a:lstStyle/>
          <a:p>
            <a:pPr>
              <a:spcBef>
                <a:spcPct val="20000"/>
              </a:spcBef>
              <a:buFont typeface="Arial"/>
            </a:pPr>
            <a:endParaRPr lang="en-US" sz="2400" dirty="0">
              <a:solidFill>
                <a:srgbClr val="8C857B"/>
              </a:solidFill>
            </a:endParaRPr>
          </a:p>
        </p:txBody>
      </p:sp>
      <p:sp>
        <p:nvSpPr>
          <p:cNvPr id="7" name="Footer Placeholder 3">
            <a:extLst>
              <a:ext uri="{FF2B5EF4-FFF2-40B4-BE49-F238E27FC236}">
                <a16:creationId xmlns:a16="http://schemas.microsoft.com/office/drawing/2014/main" id="{2EF6809D-1B4E-994F-81A8-6F74FD8C87C0}"/>
              </a:ext>
            </a:extLst>
          </p:cNvPr>
          <p:cNvSpPr txBox="1">
            <a:spLocks/>
          </p:cNvSpPr>
          <p:nvPr/>
        </p:nvSpPr>
        <p:spPr>
          <a:xfrm>
            <a:off x="457200" y="6545132"/>
            <a:ext cx="2895600"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1000" dirty="0">
                <a:solidFill>
                  <a:schemeClr val="bg1"/>
                </a:solidFill>
              </a:rPr>
              <a:t>© 2021 ACA International.</a:t>
            </a:r>
          </a:p>
        </p:txBody>
      </p:sp>
    </p:spTree>
    <p:extLst>
      <p:ext uri="{BB962C8B-B14F-4D97-AF65-F5344CB8AC3E}">
        <p14:creationId xmlns:p14="http://schemas.microsoft.com/office/powerpoint/2010/main" val="358077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A130DB2-B320-CF4D-9C6A-C34D507CC4A1}"/>
              </a:ext>
            </a:extLst>
          </p:cNvPr>
          <p:cNvSpPr>
            <a:spLocks noGrp="1"/>
          </p:cNvSpPr>
          <p:nvPr>
            <p:ph type="title"/>
          </p:nvPr>
        </p:nvSpPr>
        <p:spPr>
          <a:xfrm>
            <a:off x="457200" y="1539433"/>
            <a:ext cx="1753565" cy="1759352"/>
          </a:xfrm>
        </p:spPr>
        <p:txBody>
          <a:bodyPr>
            <a:normAutofit/>
          </a:bodyPr>
          <a:lstStyle/>
          <a:p>
            <a:r>
              <a:rPr lang="en-US" sz="2400" b="1" dirty="0"/>
              <a:t>CFPB’s Model Validation Notice</a:t>
            </a:r>
          </a:p>
        </p:txBody>
      </p:sp>
      <p:sp>
        <p:nvSpPr>
          <p:cNvPr id="6" name="Footer Placeholder 3">
            <a:extLst>
              <a:ext uri="{FF2B5EF4-FFF2-40B4-BE49-F238E27FC236}">
                <a16:creationId xmlns:a16="http://schemas.microsoft.com/office/drawing/2014/main" id="{63281A80-0B00-A141-9678-A0B14D813EA2}"/>
              </a:ext>
            </a:extLst>
          </p:cNvPr>
          <p:cNvSpPr txBox="1">
            <a:spLocks/>
          </p:cNvSpPr>
          <p:nvPr/>
        </p:nvSpPr>
        <p:spPr>
          <a:xfrm>
            <a:off x="457200" y="6545132"/>
            <a:ext cx="2895600"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1000" dirty="0">
                <a:solidFill>
                  <a:schemeClr val="bg1"/>
                </a:solidFill>
              </a:rPr>
              <a:t>© 2021 ACA International.</a:t>
            </a:r>
          </a:p>
        </p:txBody>
      </p:sp>
      <p:pic>
        <p:nvPicPr>
          <p:cNvPr id="7" name="image1.png">
            <a:extLst>
              <a:ext uri="{FF2B5EF4-FFF2-40B4-BE49-F238E27FC236}">
                <a16:creationId xmlns:a16="http://schemas.microsoft.com/office/drawing/2014/main" id="{981BFC02-63E9-6B4A-A3FF-70AEA2501891}"/>
              </a:ext>
            </a:extLst>
          </p:cNvPr>
          <p:cNvPicPr>
            <a:picLocks/>
          </p:cNvPicPr>
          <p:nvPr/>
        </p:nvPicPr>
        <p:blipFill>
          <a:blip r:embed="rId2" cstate="print"/>
          <a:stretch>
            <a:fillRect/>
          </a:stretch>
        </p:blipFill>
        <p:spPr>
          <a:xfrm>
            <a:off x="2213345" y="568194"/>
            <a:ext cx="5322888" cy="5976938"/>
          </a:xfrm>
          <a:prstGeom prst="rect">
            <a:avLst/>
          </a:prstGeom>
        </p:spPr>
      </p:pic>
    </p:spTree>
    <p:extLst>
      <p:ext uri="{BB962C8B-B14F-4D97-AF65-F5344CB8AC3E}">
        <p14:creationId xmlns:p14="http://schemas.microsoft.com/office/powerpoint/2010/main" val="341673771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BD994F1-B198-A14E-ACAF-75B9D5CFBD3E}"/>
              </a:ext>
            </a:extLst>
          </p:cNvPr>
          <p:cNvSpPr txBox="1"/>
          <p:nvPr/>
        </p:nvSpPr>
        <p:spPr>
          <a:xfrm>
            <a:off x="801645" y="1904091"/>
            <a:ext cx="8029838" cy="4641041"/>
          </a:xfrm>
          <a:prstGeom prst="rect">
            <a:avLst/>
          </a:prstGeom>
        </p:spPr>
        <p:txBody>
          <a:bodyPr vert="horz" lIns="91440" tIns="45720" rIns="91440" bIns="45720" rtlCol="0">
            <a:noAutofit/>
          </a:bodyPr>
          <a:lstStyle/>
          <a:p>
            <a:pPr>
              <a:lnSpc>
                <a:spcPct val="90000"/>
              </a:lnSpc>
              <a:spcBef>
                <a:spcPct val="20000"/>
              </a:spcBef>
            </a:pPr>
            <a:r>
              <a:rPr lang="en-US" sz="2000" dirty="0">
                <a:solidFill>
                  <a:srgbClr val="8C857B"/>
                </a:solidFill>
              </a:rPr>
              <a:t>Itemization Date means ANY one of the following:</a:t>
            </a:r>
          </a:p>
          <a:p>
            <a:pPr marL="342900" indent="-342900">
              <a:lnSpc>
                <a:spcPct val="90000"/>
              </a:lnSpc>
              <a:spcBef>
                <a:spcPct val="20000"/>
              </a:spcBef>
              <a:buFont typeface="Arial" panose="020B0604020202020204" pitchFamily="34" charset="0"/>
              <a:buChar char="•"/>
            </a:pPr>
            <a:r>
              <a:rPr lang="en-US" sz="2000" dirty="0">
                <a:solidFill>
                  <a:srgbClr val="8C857B"/>
                </a:solidFill>
              </a:rPr>
              <a:t>Does not matter which date—but must be consistent</a:t>
            </a:r>
          </a:p>
          <a:p>
            <a:pPr>
              <a:lnSpc>
                <a:spcPct val="90000"/>
              </a:lnSpc>
              <a:spcBef>
                <a:spcPct val="20000"/>
              </a:spcBef>
            </a:pPr>
            <a:endParaRPr lang="en-US" sz="2000" dirty="0">
              <a:solidFill>
                <a:srgbClr val="8C857B"/>
              </a:solidFill>
            </a:endParaRPr>
          </a:p>
          <a:p>
            <a:pPr>
              <a:lnSpc>
                <a:spcPct val="90000"/>
              </a:lnSpc>
              <a:spcBef>
                <a:spcPct val="20000"/>
              </a:spcBef>
            </a:pPr>
            <a:r>
              <a:rPr lang="en-US" sz="2000" dirty="0">
                <a:solidFill>
                  <a:srgbClr val="8C857B"/>
                </a:solidFill>
              </a:rPr>
              <a:t>(1) Last Statement Date</a:t>
            </a:r>
          </a:p>
          <a:p>
            <a:pPr>
              <a:lnSpc>
                <a:spcPct val="90000"/>
              </a:lnSpc>
              <a:spcBef>
                <a:spcPct val="20000"/>
              </a:spcBef>
            </a:pPr>
            <a:endParaRPr lang="en-US" sz="2000" dirty="0">
              <a:solidFill>
                <a:srgbClr val="8C857B"/>
              </a:solidFill>
            </a:endParaRPr>
          </a:p>
          <a:p>
            <a:pPr>
              <a:lnSpc>
                <a:spcPct val="90000"/>
              </a:lnSpc>
              <a:spcBef>
                <a:spcPct val="20000"/>
              </a:spcBef>
            </a:pPr>
            <a:r>
              <a:rPr lang="en-US" sz="2000" dirty="0">
                <a:solidFill>
                  <a:srgbClr val="8C857B"/>
                </a:solidFill>
              </a:rPr>
              <a:t>(2) Charge-Off Date</a:t>
            </a:r>
          </a:p>
          <a:p>
            <a:pPr>
              <a:lnSpc>
                <a:spcPct val="90000"/>
              </a:lnSpc>
              <a:spcBef>
                <a:spcPct val="20000"/>
              </a:spcBef>
            </a:pPr>
            <a:endParaRPr lang="en-US" sz="2000" dirty="0">
              <a:solidFill>
                <a:srgbClr val="8C857B"/>
              </a:solidFill>
            </a:endParaRPr>
          </a:p>
          <a:p>
            <a:pPr>
              <a:lnSpc>
                <a:spcPct val="90000"/>
              </a:lnSpc>
              <a:spcBef>
                <a:spcPct val="20000"/>
              </a:spcBef>
            </a:pPr>
            <a:r>
              <a:rPr lang="en-US" sz="2000" dirty="0">
                <a:solidFill>
                  <a:srgbClr val="8C857B"/>
                </a:solidFill>
              </a:rPr>
              <a:t>(3) Last Payment Date</a:t>
            </a:r>
          </a:p>
          <a:p>
            <a:pPr>
              <a:lnSpc>
                <a:spcPct val="90000"/>
              </a:lnSpc>
              <a:spcBef>
                <a:spcPct val="20000"/>
              </a:spcBef>
            </a:pPr>
            <a:endParaRPr lang="en-US" sz="2000" dirty="0">
              <a:solidFill>
                <a:srgbClr val="8C857B"/>
              </a:solidFill>
            </a:endParaRPr>
          </a:p>
          <a:p>
            <a:pPr>
              <a:lnSpc>
                <a:spcPct val="90000"/>
              </a:lnSpc>
              <a:spcBef>
                <a:spcPct val="20000"/>
              </a:spcBef>
            </a:pPr>
            <a:r>
              <a:rPr lang="en-US" sz="2000" b="1" dirty="0">
                <a:solidFill>
                  <a:srgbClr val="8C857B"/>
                </a:solidFill>
              </a:rPr>
              <a:t>(4) Transaction Date</a:t>
            </a:r>
          </a:p>
          <a:p>
            <a:pPr>
              <a:lnSpc>
                <a:spcPct val="90000"/>
              </a:lnSpc>
              <a:spcBef>
                <a:spcPct val="20000"/>
              </a:spcBef>
            </a:pPr>
            <a:endParaRPr lang="en-US" sz="2000" dirty="0">
              <a:solidFill>
                <a:srgbClr val="8C857B"/>
              </a:solidFill>
            </a:endParaRPr>
          </a:p>
          <a:p>
            <a:pPr>
              <a:lnSpc>
                <a:spcPct val="90000"/>
              </a:lnSpc>
              <a:spcBef>
                <a:spcPct val="20000"/>
              </a:spcBef>
            </a:pPr>
            <a:r>
              <a:rPr lang="en-US" sz="2000" dirty="0">
                <a:solidFill>
                  <a:srgbClr val="8C857B"/>
                </a:solidFill>
              </a:rPr>
              <a:t>(5) Judgment Date</a:t>
            </a:r>
          </a:p>
          <a:p>
            <a:pPr>
              <a:lnSpc>
                <a:spcPct val="90000"/>
              </a:lnSpc>
              <a:spcBef>
                <a:spcPct val="20000"/>
              </a:spcBef>
            </a:pPr>
            <a:endParaRPr lang="en-US" sz="2000" dirty="0">
              <a:solidFill>
                <a:srgbClr val="8C857B"/>
              </a:solidFill>
            </a:endParaRPr>
          </a:p>
          <a:p>
            <a:pPr>
              <a:lnSpc>
                <a:spcPct val="90000"/>
              </a:lnSpc>
              <a:spcBef>
                <a:spcPct val="20000"/>
              </a:spcBef>
            </a:pPr>
            <a:endParaRPr lang="en-US" sz="2000" dirty="0">
              <a:solidFill>
                <a:srgbClr val="8C857B"/>
              </a:solidFill>
            </a:endParaRPr>
          </a:p>
          <a:p>
            <a:pPr>
              <a:lnSpc>
                <a:spcPct val="90000"/>
              </a:lnSpc>
              <a:spcBef>
                <a:spcPct val="20000"/>
              </a:spcBef>
            </a:pPr>
            <a:endParaRPr lang="en-US" sz="2000" dirty="0">
              <a:solidFill>
                <a:srgbClr val="8C857B"/>
              </a:solidFill>
            </a:endParaRPr>
          </a:p>
        </p:txBody>
      </p:sp>
      <p:sp>
        <p:nvSpPr>
          <p:cNvPr id="21" name="Text Placeholder 2">
            <a:extLst>
              <a:ext uri="{FF2B5EF4-FFF2-40B4-BE49-F238E27FC236}">
                <a16:creationId xmlns:a16="http://schemas.microsoft.com/office/drawing/2014/main" id="{1928A21F-56CD-437C-9D62-49745221E5D9}"/>
              </a:ext>
            </a:extLst>
          </p:cNvPr>
          <p:cNvSpPr>
            <a:spLocks noGrp="1"/>
          </p:cNvSpPr>
          <p:nvPr>
            <p:ph type="body" sz="quarter" idx="13"/>
          </p:nvPr>
        </p:nvSpPr>
        <p:spPr>
          <a:xfrm>
            <a:off x="801645" y="1148576"/>
            <a:ext cx="8569325" cy="595200"/>
          </a:xfrm>
        </p:spPr>
        <p:txBody>
          <a:bodyPr vert="horz" lIns="91440" tIns="45720" rIns="91440" bIns="45720" rtlCol="0">
            <a:normAutofit/>
          </a:bodyPr>
          <a:lstStyle/>
          <a:p>
            <a:r>
              <a:rPr lang="en-US" kern="1200" dirty="0">
                <a:latin typeface="+mj-lt"/>
                <a:ea typeface="+mn-ea"/>
                <a:cs typeface="+mn-cs"/>
              </a:rPr>
              <a:t>Itemization Dates</a:t>
            </a:r>
          </a:p>
        </p:txBody>
      </p:sp>
      <p:sp>
        <p:nvSpPr>
          <p:cNvPr id="16" name="Title 1">
            <a:extLst>
              <a:ext uri="{FF2B5EF4-FFF2-40B4-BE49-F238E27FC236}">
                <a16:creationId xmlns:a16="http://schemas.microsoft.com/office/drawing/2014/main" id="{6A629177-89B6-4254-9B49-EDA7BD5C0CEC}"/>
              </a:ext>
            </a:extLst>
          </p:cNvPr>
          <p:cNvSpPr>
            <a:spLocks noGrp="1"/>
          </p:cNvSpPr>
          <p:nvPr>
            <p:ph type="title"/>
          </p:nvPr>
        </p:nvSpPr>
        <p:spPr>
          <a:xfrm>
            <a:off x="457199" y="120613"/>
            <a:ext cx="8229600" cy="1143000"/>
          </a:xfrm>
        </p:spPr>
        <p:txBody>
          <a:bodyPr vert="horz" lIns="91440" tIns="45720" rIns="91440" bIns="45720" rtlCol="0" anchor="ctr">
            <a:normAutofit/>
          </a:bodyPr>
          <a:lstStyle/>
          <a:p>
            <a:r>
              <a:rPr lang="en-US" b="1" dirty="0"/>
              <a:t>Highlights from Reg F</a:t>
            </a:r>
          </a:p>
        </p:txBody>
      </p:sp>
      <p:sp>
        <p:nvSpPr>
          <p:cNvPr id="6" name="TextBox 5">
            <a:extLst>
              <a:ext uri="{FF2B5EF4-FFF2-40B4-BE49-F238E27FC236}">
                <a16:creationId xmlns:a16="http://schemas.microsoft.com/office/drawing/2014/main" id="{A67BDCF7-4108-DF4B-B4FD-A6EF683545DD}"/>
              </a:ext>
            </a:extLst>
          </p:cNvPr>
          <p:cNvSpPr txBox="1"/>
          <p:nvPr/>
        </p:nvSpPr>
        <p:spPr>
          <a:xfrm>
            <a:off x="-460375" y="1715238"/>
            <a:ext cx="4041775" cy="3951288"/>
          </a:xfrm>
          <a:prstGeom prst="rect">
            <a:avLst/>
          </a:prstGeom>
        </p:spPr>
        <p:txBody>
          <a:bodyPr vert="horz" lIns="91440" tIns="45720" rIns="91440" bIns="45720" rtlCol="0">
            <a:normAutofit/>
          </a:bodyPr>
          <a:lstStyle/>
          <a:p>
            <a:pPr>
              <a:spcBef>
                <a:spcPct val="20000"/>
              </a:spcBef>
              <a:buFont typeface="Arial"/>
            </a:pPr>
            <a:endParaRPr lang="en-US" sz="2400" dirty="0">
              <a:solidFill>
                <a:srgbClr val="8C857B"/>
              </a:solidFill>
            </a:endParaRPr>
          </a:p>
        </p:txBody>
      </p:sp>
      <p:sp>
        <p:nvSpPr>
          <p:cNvPr id="7" name="Footer Placeholder 3">
            <a:extLst>
              <a:ext uri="{FF2B5EF4-FFF2-40B4-BE49-F238E27FC236}">
                <a16:creationId xmlns:a16="http://schemas.microsoft.com/office/drawing/2014/main" id="{8E03DF47-F4A0-7249-96B6-00C05346BB05}"/>
              </a:ext>
            </a:extLst>
          </p:cNvPr>
          <p:cNvSpPr txBox="1">
            <a:spLocks/>
          </p:cNvSpPr>
          <p:nvPr/>
        </p:nvSpPr>
        <p:spPr>
          <a:xfrm>
            <a:off x="457200" y="6545132"/>
            <a:ext cx="2895600"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1000" dirty="0">
                <a:solidFill>
                  <a:schemeClr val="bg1"/>
                </a:solidFill>
              </a:rPr>
              <a:t>© 2021 ACA International.</a:t>
            </a:r>
          </a:p>
        </p:txBody>
      </p:sp>
    </p:spTree>
    <p:extLst>
      <p:ext uri="{BB962C8B-B14F-4D97-AF65-F5344CB8AC3E}">
        <p14:creationId xmlns:p14="http://schemas.microsoft.com/office/powerpoint/2010/main" val="284938068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BD994F1-B198-A14E-ACAF-75B9D5CFBD3E}"/>
              </a:ext>
            </a:extLst>
          </p:cNvPr>
          <p:cNvSpPr txBox="1"/>
          <p:nvPr/>
        </p:nvSpPr>
        <p:spPr>
          <a:xfrm>
            <a:off x="287337" y="2096346"/>
            <a:ext cx="8029838" cy="4641041"/>
          </a:xfrm>
          <a:prstGeom prst="rect">
            <a:avLst/>
          </a:prstGeom>
        </p:spPr>
        <p:txBody>
          <a:bodyPr vert="horz" lIns="91440" tIns="45720" rIns="91440" bIns="45720" rtlCol="0">
            <a:noAutofit/>
          </a:bodyPr>
          <a:lstStyle/>
          <a:p>
            <a:pPr marL="342900" indent="-342900">
              <a:lnSpc>
                <a:spcPct val="90000"/>
              </a:lnSpc>
              <a:spcBef>
                <a:spcPct val="20000"/>
              </a:spcBef>
              <a:buFont typeface="Arial" panose="020B0604020202020204" pitchFamily="34" charset="0"/>
              <a:buChar char="•"/>
            </a:pPr>
            <a:r>
              <a:rPr lang="en-US" sz="2000" dirty="0">
                <a:solidFill>
                  <a:srgbClr val="8C857B"/>
                </a:solidFill>
              </a:rPr>
              <a:t>The CFPB has suggested that those who collect medical debts may want to choose the transaction date as their itemization date.</a:t>
            </a:r>
          </a:p>
          <a:p>
            <a:pPr marL="342900" indent="-342900">
              <a:lnSpc>
                <a:spcPct val="90000"/>
              </a:lnSpc>
              <a:spcBef>
                <a:spcPct val="20000"/>
              </a:spcBef>
              <a:buFont typeface="Arial" panose="020B0604020202020204" pitchFamily="34" charset="0"/>
              <a:buChar char="•"/>
            </a:pPr>
            <a:endParaRPr lang="en-US" sz="2000" dirty="0">
              <a:solidFill>
                <a:srgbClr val="8C857B"/>
              </a:solidFill>
            </a:endParaRPr>
          </a:p>
          <a:p>
            <a:pPr marL="342900" indent="-342900">
              <a:lnSpc>
                <a:spcPct val="90000"/>
              </a:lnSpc>
              <a:spcBef>
                <a:spcPct val="20000"/>
              </a:spcBef>
              <a:buFont typeface="Arial" panose="020B0604020202020204" pitchFamily="34" charset="0"/>
              <a:buChar char="•"/>
            </a:pPr>
            <a:r>
              <a:rPr lang="en-US" sz="2000" dirty="0">
                <a:solidFill>
                  <a:srgbClr val="8C857B"/>
                </a:solidFill>
              </a:rPr>
              <a:t>Reg F indicates that if you have multiple transactions dates, you may use any of those dates for the itemization date.</a:t>
            </a:r>
          </a:p>
          <a:p>
            <a:pPr marL="342900" indent="-342900">
              <a:lnSpc>
                <a:spcPct val="90000"/>
              </a:lnSpc>
              <a:spcBef>
                <a:spcPct val="20000"/>
              </a:spcBef>
              <a:buFont typeface="Arial" panose="020B0604020202020204" pitchFamily="34" charset="0"/>
              <a:buChar char="•"/>
            </a:pPr>
            <a:endParaRPr lang="en-US" sz="2000" dirty="0">
              <a:solidFill>
                <a:srgbClr val="8C857B"/>
              </a:solidFill>
            </a:endParaRPr>
          </a:p>
          <a:p>
            <a:pPr marL="342900" indent="-342900">
              <a:lnSpc>
                <a:spcPct val="90000"/>
              </a:lnSpc>
              <a:spcBef>
                <a:spcPct val="20000"/>
              </a:spcBef>
              <a:buFont typeface="Arial" panose="020B0604020202020204" pitchFamily="34" charset="0"/>
              <a:buChar char="•"/>
            </a:pPr>
            <a:r>
              <a:rPr lang="en-US" sz="2000" dirty="0">
                <a:solidFill>
                  <a:srgbClr val="8C857B"/>
                </a:solidFill>
              </a:rPr>
              <a:t>Medical providers may combine multiple dates of service into one account or use family billing that combines separate bills for family members into one account.</a:t>
            </a:r>
          </a:p>
          <a:p>
            <a:pPr>
              <a:lnSpc>
                <a:spcPct val="90000"/>
              </a:lnSpc>
              <a:spcBef>
                <a:spcPct val="20000"/>
              </a:spcBef>
            </a:pPr>
            <a:endParaRPr lang="en-US" sz="2000" dirty="0">
              <a:solidFill>
                <a:srgbClr val="8C857B"/>
              </a:solidFill>
            </a:endParaRPr>
          </a:p>
          <a:p>
            <a:pPr marL="342900" indent="-342900">
              <a:lnSpc>
                <a:spcPct val="90000"/>
              </a:lnSpc>
              <a:spcBef>
                <a:spcPct val="20000"/>
              </a:spcBef>
              <a:buFont typeface="Arial" panose="020B0604020202020204" pitchFamily="34" charset="0"/>
              <a:buChar char="•"/>
            </a:pPr>
            <a:endParaRPr lang="en-US" sz="2000" dirty="0">
              <a:solidFill>
                <a:srgbClr val="8C857B"/>
              </a:solidFill>
            </a:endParaRPr>
          </a:p>
        </p:txBody>
      </p:sp>
      <p:sp>
        <p:nvSpPr>
          <p:cNvPr id="21" name="Text Placeholder 2">
            <a:extLst>
              <a:ext uri="{FF2B5EF4-FFF2-40B4-BE49-F238E27FC236}">
                <a16:creationId xmlns:a16="http://schemas.microsoft.com/office/drawing/2014/main" id="{1928A21F-56CD-437C-9D62-49745221E5D9}"/>
              </a:ext>
            </a:extLst>
          </p:cNvPr>
          <p:cNvSpPr>
            <a:spLocks noGrp="1"/>
          </p:cNvSpPr>
          <p:nvPr>
            <p:ph type="body" sz="quarter" idx="13"/>
          </p:nvPr>
        </p:nvSpPr>
        <p:spPr>
          <a:xfrm>
            <a:off x="287337" y="1120038"/>
            <a:ext cx="8569325" cy="595200"/>
          </a:xfrm>
        </p:spPr>
        <p:txBody>
          <a:bodyPr vert="horz" lIns="91440" tIns="45720" rIns="91440" bIns="45720" rtlCol="0">
            <a:normAutofit/>
          </a:bodyPr>
          <a:lstStyle/>
          <a:p>
            <a:r>
              <a:rPr lang="en-US" kern="1200" dirty="0">
                <a:latin typeface="+mj-lt"/>
                <a:ea typeface="+mn-ea"/>
                <a:cs typeface="+mn-cs"/>
              </a:rPr>
              <a:t>What do I use as an itemization debt for medical debts?</a:t>
            </a:r>
          </a:p>
        </p:txBody>
      </p:sp>
      <p:sp>
        <p:nvSpPr>
          <p:cNvPr id="16" name="Title 1">
            <a:extLst>
              <a:ext uri="{FF2B5EF4-FFF2-40B4-BE49-F238E27FC236}">
                <a16:creationId xmlns:a16="http://schemas.microsoft.com/office/drawing/2014/main" id="{6A629177-89B6-4254-9B49-EDA7BD5C0CEC}"/>
              </a:ext>
            </a:extLst>
          </p:cNvPr>
          <p:cNvSpPr>
            <a:spLocks noGrp="1"/>
          </p:cNvSpPr>
          <p:nvPr>
            <p:ph type="title"/>
          </p:nvPr>
        </p:nvSpPr>
        <p:spPr>
          <a:xfrm>
            <a:off x="457199" y="120613"/>
            <a:ext cx="8229600" cy="1143000"/>
          </a:xfrm>
        </p:spPr>
        <p:txBody>
          <a:bodyPr vert="horz" lIns="91440" tIns="45720" rIns="91440" bIns="45720" rtlCol="0" anchor="ctr">
            <a:normAutofit/>
          </a:bodyPr>
          <a:lstStyle/>
          <a:p>
            <a:r>
              <a:rPr lang="en-US" b="1" dirty="0"/>
              <a:t>Highlights from Reg F</a:t>
            </a:r>
          </a:p>
        </p:txBody>
      </p:sp>
      <p:sp>
        <p:nvSpPr>
          <p:cNvPr id="6" name="TextBox 5">
            <a:extLst>
              <a:ext uri="{FF2B5EF4-FFF2-40B4-BE49-F238E27FC236}">
                <a16:creationId xmlns:a16="http://schemas.microsoft.com/office/drawing/2014/main" id="{A67BDCF7-4108-DF4B-B4FD-A6EF683545DD}"/>
              </a:ext>
            </a:extLst>
          </p:cNvPr>
          <p:cNvSpPr txBox="1"/>
          <p:nvPr/>
        </p:nvSpPr>
        <p:spPr>
          <a:xfrm>
            <a:off x="-460375" y="1715238"/>
            <a:ext cx="4041775" cy="3951288"/>
          </a:xfrm>
          <a:prstGeom prst="rect">
            <a:avLst/>
          </a:prstGeom>
        </p:spPr>
        <p:txBody>
          <a:bodyPr vert="horz" lIns="91440" tIns="45720" rIns="91440" bIns="45720" rtlCol="0">
            <a:normAutofit/>
          </a:bodyPr>
          <a:lstStyle/>
          <a:p>
            <a:pPr>
              <a:spcBef>
                <a:spcPct val="20000"/>
              </a:spcBef>
              <a:buFont typeface="Arial"/>
            </a:pPr>
            <a:endParaRPr lang="en-US" sz="2400" dirty="0">
              <a:solidFill>
                <a:srgbClr val="8C857B"/>
              </a:solidFill>
            </a:endParaRPr>
          </a:p>
        </p:txBody>
      </p:sp>
      <p:sp>
        <p:nvSpPr>
          <p:cNvPr id="7" name="Footer Placeholder 3">
            <a:extLst>
              <a:ext uri="{FF2B5EF4-FFF2-40B4-BE49-F238E27FC236}">
                <a16:creationId xmlns:a16="http://schemas.microsoft.com/office/drawing/2014/main" id="{FD6D262D-7920-6749-A523-0B5E4CB7969D}"/>
              </a:ext>
            </a:extLst>
          </p:cNvPr>
          <p:cNvSpPr txBox="1">
            <a:spLocks/>
          </p:cNvSpPr>
          <p:nvPr/>
        </p:nvSpPr>
        <p:spPr>
          <a:xfrm>
            <a:off x="457200" y="6545132"/>
            <a:ext cx="2895600"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1000" dirty="0">
                <a:solidFill>
                  <a:schemeClr val="bg1"/>
                </a:solidFill>
              </a:rPr>
              <a:t>© 2021 ACA International.</a:t>
            </a:r>
          </a:p>
        </p:txBody>
      </p:sp>
    </p:spTree>
    <p:extLst>
      <p:ext uri="{BB962C8B-B14F-4D97-AF65-F5344CB8AC3E}">
        <p14:creationId xmlns:p14="http://schemas.microsoft.com/office/powerpoint/2010/main" val="22933984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BD994F1-B198-A14E-ACAF-75B9D5CFBD3E}"/>
              </a:ext>
            </a:extLst>
          </p:cNvPr>
          <p:cNvSpPr txBox="1"/>
          <p:nvPr/>
        </p:nvSpPr>
        <p:spPr>
          <a:xfrm>
            <a:off x="287337" y="1910351"/>
            <a:ext cx="8029838" cy="4641041"/>
          </a:xfrm>
          <a:prstGeom prst="rect">
            <a:avLst/>
          </a:prstGeom>
        </p:spPr>
        <p:txBody>
          <a:bodyPr vert="horz" lIns="91440" tIns="45720" rIns="91440" bIns="45720" rtlCol="0">
            <a:noAutofit/>
          </a:bodyPr>
          <a:lstStyle/>
          <a:p>
            <a:pPr marL="342900" indent="-342900">
              <a:lnSpc>
                <a:spcPct val="90000"/>
              </a:lnSpc>
              <a:spcBef>
                <a:spcPct val="20000"/>
              </a:spcBef>
              <a:buFont typeface="Arial" panose="020B0604020202020204" pitchFamily="34" charset="0"/>
              <a:buChar char="•"/>
            </a:pPr>
            <a:r>
              <a:rPr lang="en-US" sz="2000" dirty="0">
                <a:solidFill>
                  <a:srgbClr val="8C857B"/>
                </a:solidFill>
              </a:rPr>
              <a:t>Reg F should not change the process of handling FCRA disputes, E-OSCAR disputes or credit report disputes​. It should not change duplicative dispute handling procedures​.</a:t>
            </a:r>
          </a:p>
          <a:p>
            <a:pPr marL="342900" indent="-342900">
              <a:lnSpc>
                <a:spcPct val="90000"/>
              </a:lnSpc>
              <a:spcBef>
                <a:spcPct val="20000"/>
              </a:spcBef>
              <a:buFont typeface="Arial" panose="020B0604020202020204" pitchFamily="34" charset="0"/>
              <a:buChar char="•"/>
            </a:pPr>
            <a:endParaRPr lang="en-US" sz="2000" dirty="0">
              <a:solidFill>
                <a:srgbClr val="8C857B"/>
              </a:solidFill>
            </a:endParaRPr>
          </a:p>
          <a:p>
            <a:pPr marL="342900" indent="-342900">
              <a:lnSpc>
                <a:spcPct val="90000"/>
              </a:lnSpc>
              <a:spcBef>
                <a:spcPct val="20000"/>
              </a:spcBef>
              <a:buFont typeface="Arial" panose="020B0604020202020204" pitchFamily="34" charset="0"/>
              <a:buChar char="•"/>
            </a:pPr>
            <a:r>
              <a:rPr lang="en-US" sz="2000" dirty="0">
                <a:solidFill>
                  <a:srgbClr val="8C857B"/>
                </a:solidFill>
              </a:rPr>
              <a:t>Can continue to handle third-party disputes in the same way. </a:t>
            </a:r>
          </a:p>
          <a:p>
            <a:pPr marL="342900" indent="-342900">
              <a:lnSpc>
                <a:spcPct val="90000"/>
              </a:lnSpc>
              <a:spcBef>
                <a:spcPct val="20000"/>
              </a:spcBef>
              <a:buFont typeface="Arial" panose="020B0604020202020204" pitchFamily="34" charset="0"/>
              <a:buChar char="•"/>
            </a:pPr>
            <a:endParaRPr lang="en-US" sz="2000" dirty="0">
              <a:solidFill>
                <a:srgbClr val="8C857B"/>
              </a:solidFill>
            </a:endParaRPr>
          </a:p>
          <a:p>
            <a:pPr marL="342900" indent="-342900">
              <a:lnSpc>
                <a:spcPct val="90000"/>
              </a:lnSpc>
              <a:spcBef>
                <a:spcPct val="20000"/>
              </a:spcBef>
              <a:buFont typeface="Arial" panose="020B0604020202020204" pitchFamily="34" charset="0"/>
              <a:buChar char="•"/>
            </a:pPr>
            <a:r>
              <a:rPr lang="en-US" sz="2000" b="1" dirty="0">
                <a:solidFill>
                  <a:srgbClr val="8C857B"/>
                </a:solidFill>
              </a:rPr>
              <a:t>Dispute Intake Process &amp; the Model Validation Notice​</a:t>
            </a:r>
          </a:p>
          <a:p>
            <a:pPr marL="800100" lvl="1" indent="-342900">
              <a:lnSpc>
                <a:spcPct val="90000"/>
              </a:lnSpc>
              <a:spcBef>
                <a:spcPct val="20000"/>
              </a:spcBef>
              <a:buFont typeface="Arial" panose="020B0604020202020204" pitchFamily="34" charset="0"/>
              <a:buChar char="•"/>
            </a:pPr>
            <a:r>
              <a:rPr lang="en-US" sz="2000" dirty="0">
                <a:solidFill>
                  <a:srgbClr val="8C857B"/>
                </a:solidFill>
              </a:rPr>
              <a:t>Expect an increase of disputes off the initial letter​.</a:t>
            </a:r>
          </a:p>
          <a:p>
            <a:pPr marL="800100" lvl="1" indent="-342900">
              <a:lnSpc>
                <a:spcPct val="90000"/>
              </a:lnSpc>
              <a:spcBef>
                <a:spcPct val="20000"/>
              </a:spcBef>
              <a:buFont typeface="Arial" panose="020B0604020202020204" pitchFamily="34" charset="0"/>
              <a:buChar char="•"/>
            </a:pPr>
            <a:r>
              <a:rPr lang="en-US" sz="2000" dirty="0">
                <a:solidFill>
                  <a:srgbClr val="8C857B"/>
                </a:solidFill>
              </a:rPr>
              <a:t>Expect to receive them electronically &amp; build out processes for how to handle​.</a:t>
            </a:r>
          </a:p>
          <a:p>
            <a:pPr marL="800100" lvl="1" indent="-342900">
              <a:lnSpc>
                <a:spcPct val="90000"/>
              </a:lnSpc>
              <a:spcBef>
                <a:spcPct val="20000"/>
              </a:spcBef>
              <a:buFont typeface="Arial" panose="020B0604020202020204" pitchFamily="34" charset="0"/>
              <a:buChar char="•"/>
            </a:pPr>
            <a:r>
              <a:rPr lang="en-US" sz="2000" dirty="0">
                <a:solidFill>
                  <a:srgbClr val="8C857B"/>
                </a:solidFill>
              </a:rPr>
              <a:t>Allow electronic means for consumers to self-serve​.</a:t>
            </a:r>
          </a:p>
        </p:txBody>
      </p:sp>
      <p:sp>
        <p:nvSpPr>
          <p:cNvPr id="21" name="Text Placeholder 2">
            <a:extLst>
              <a:ext uri="{FF2B5EF4-FFF2-40B4-BE49-F238E27FC236}">
                <a16:creationId xmlns:a16="http://schemas.microsoft.com/office/drawing/2014/main" id="{1928A21F-56CD-437C-9D62-49745221E5D9}"/>
              </a:ext>
            </a:extLst>
          </p:cNvPr>
          <p:cNvSpPr>
            <a:spLocks noGrp="1"/>
          </p:cNvSpPr>
          <p:nvPr>
            <p:ph type="body" sz="quarter" idx="13"/>
          </p:nvPr>
        </p:nvSpPr>
        <p:spPr>
          <a:xfrm>
            <a:off x="287337" y="1120038"/>
            <a:ext cx="8569325" cy="595200"/>
          </a:xfrm>
        </p:spPr>
        <p:txBody>
          <a:bodyPr vert="horz" lIns="91440" tIns="45720" rIns="91440" bIns="45720" rtlCol="0">
            <a:normAutofit/>
          </a:bodyPr>
          <a:lstStyle/>
          <a:p>
            <a:r>
              <a:rPr lang="en-US" kern="1200" dirty="0">
                <a:latin typeface="+mj-lt"/>
                <a:ea typeface="+mn-ea"/>
                <a:cs typeface="+mn-cs"/>
              </a:rPr>
              <a:t>How does Reg F address disputes?</a:t>
            </a:r>
          </a:p>
        </p:txBody>
      </p:sp>
      <p:sp>
        <p:nvSpPr>
          <p:cNvPr id="16" name="Title 1">
            <a:extLst>
              <a:ext uri="{FF2B5EF4-FFF2-40B4-BE49-F238E27FC236}">
                <a16:creationId xmlns:a16="http://schemas.microsoft.com/office/drawing/2014/main" id="{6A629177-89B6-4254-9B49-EDA7BD5C0CEC}"/>
              </a:ext>
            </a:extLst>
          </p:cNvPr>
          <p:cNvSpPr>
            <a:spLocks noGrp="1"/>
          </p:cNvSpPr>
          <p:nvPr>
            <p:ph type="title"/>
          </p:nvPr>
        </p:nvSpPr>
        <p:spPr>
          <a:xfrm>
            <a:off x="457199" y="120613"/>
            <a:ext cx="8229600" cy="1143000"/>
          </a:xfrm>
        </p:spPr>
        <p:txBody>
          <a:bodyPr vert="horz" lIns="91440" tIns="45720" rIns="91440" bIns="45720" rtlCol="0" anchor="ctr">
            <a:normAutofit/>
          </a:bodyPr>
          <a:lstStyle/>
          <a:p>
            <a:r>
              <a:rPr lang="en-US" b="1" dirty="0"/>
              <a:t>Highlights from Reg F</a:t>
            </a:r>
          </a:p>
        </p:txBody>
      </p:sp>
      <p:sp>
        <p:nvSpPr>
          <p:cNvPr id="6" name="TextBox 5">
            <a:extLst>
              <a:ext uri="{FF2B5EF4-FFF2-40B4-BE49-F238E27FC236}">
                <a16:creationId xmlns:a16="http://schemas.microsoft.com/office/drawing/2014/main" id="{A67BDCF7-4108-DF4B-B4FD-A6EF683545DD}"/>
              </a:ext>
            </a:extLst>
          </p:cNvPr>
          <p:cNvSpPr txBox="1"/>
          <p:nvPr/>
        </p:nvSpPr>
        <p:spPr>
          <a:xfrm>
            <a:off x="-460375" y="1715238"/>
            <a:ext cx="4041775" cy="3951288"/>
          </a:xfrm>
          <a:prstGeom prst="rect">
            <a:avLst/>
          </a:prstGeom>
        </p:spPr>
        <p:txBody>
          <a:bodyPr vert="horz" lIns="91440" tIns="45720" rIns="91440" bIns="45720" rtlCol="0">
            <a:normAutofit/>
          </a:bodyPr>
          <a:lstStyle/>
          <a:p>
            <a:pPr>
              <a:spcBef>
                <a:spcPct val="20000"/>
              </a:spcBef>
              <a:buFont typeface="Arial"/>
            </a:pPr>
            <a:endParaRPr lang="en-US" sz="2400" dirty="0">
              <a:solidFill>
                <a:srgbClr val="8C857B"/>
              </a:solidFill>
            </a:endParaRPr>
          </a:p>
        </p:txBody>
      </p:sp>
      <p:sp>
        <p:nvSpPr>
          <p:cNvPr id="7" name="Footer Placeholder 3">
            <a:extLst>
              <a:ext uri="{FF2B5EF4-FFF2-40B4-BE49-F238E27FC236}">
                <a16:creationId xmlns:a16="http://schemas.microsoft.com/office/drawing/2014/main" id="{E729928B-6D76-8644-BCCB-09030F848BD7}"/>
              </a:ext>
            </a:extLst>
          </p:cNvPr>
          <p:cNvSpPr txBox="1">
            <a:spLocks/>
          </p:cNvSpPr>
          <p:nvPr/>
        </p:nvSpPr>
        <p:spPr>
          <a:xfrm>
            <a:off x="457200" y="6545132"/>
            <a:ext cx="2895600"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1000" dirty="0">
                <a:solidFill>
                  <a:schemeClr val="bg1"/>
                </a:solidFill>
              </a:rPr>
              <a:t>© 2021 ACA International.</a:t>
            </a:r>
          </a:p>
        </p:txBody>
      </p:sp>
    </p:spTree>
    <p:extLst>
      <p:ext uri="{BB962C8B-B14F-4D97-AF65-F5344CB8AC3E}">
        <p14:creationId xmlns:p14="http://schemas.microsoft.com/office/powerpoint/2010/main" val="358211088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BD994F1-B198-A14E-ACAF-75B9D5CFBD3E}"/>
              </a:ext>
            </a:extLst>
          </p:cNvPr>
          <p:cNvSpPr txBox="1"/>
          <p:nvPr/>
        </p:nvSpPr>
        <p:spPr>
          <a:xfrm>
            <a:off x="287337" y="1910351"/>
            <a:ext cx="8029838" cy="4641041"/>
          </a:xfrm>
          <a:prstGeom prst="rect">
            <a:avLst/>
          </a:prstGeom>
        </p:spPr>
        <p:txBody>
          <a:bodyPr vert="horz" lIns="91440" tIns="45720" rIns="91440" bIns="45720" rtlCol="0">
            <a:noAutofit/>
          </a:bodyPr>
          <a:lstStyle/>
          <a:p>
            <a:pPr>
              <a:lnSpc>
                <a:spcPct val="90000"/>
              </a:lnSpc>
              <a:spcBef>
                <a:spcPct val="20000"/>
              </a:spcBef>
            </a:pPr>
            <a:r>
              <a:rPr lang="en-US" sz="2000" dirty="0">
                <a:solidFill>
                  <a:srgbClr val="8C857B"/>
                </a:solidFill>
              </a:rPr>
              <a:t>Yes, with several critical guiderails.</a:t>
            </a:r>
          </a:p>
          <a:p>
            <a:pPr marL="342900" indent="-342900">
              <a:lnSpc>
                <a:spcPct val="90000"/>
              </a:lnSpc>
              <a:spcBef>
                <a:spcPct val="20000"/>
              </a:spcBef>
              <a:buFont typeface="Arial" panose="020B0604020202020204" pitchFamily="34" charset="0"/>
              <a:buChar char="•"/>
            </a:pPr>
            <a:endParaRPr lang="en-US" sz="2000" dirty="0">
              <a:solidFill>
                <a:srgbClr val="8C857B"/>
              </a:solidFill>
            </a:endParaRPr>
          </a:p>
          <a:p>
            <a:pPr marL="342900" indent="-342900">
              <a:lnSpc>
                <a:spcPct val="90000"/>
              </a:lnSpc>
              <a:spcBef>
                <a:spcPct val="20000"/>
              </a:spcBef>
              <a:buFont typeface="Arial" panose="020B0604020202020204" pitchFamily="34" charset="0"/>
              <a:buChar char="•"/>
            </a:pPr>
            <a:r>
              <a:rPr lang="en-US" sz="2000" dirty="0">
                <a:solidFill>
                  <a:srgbClr val="8C857B"/>
                </a:solidFill>
              </a:rPr>
              <a:t>A debt collector may communicate with a consumer via an email address obtained directly from the consumer, from the creditor or from a prior debt collector. </a:t>
            </a:r>
            <a:br>
              <a:rPr lang="en-US" sz="2000" dirty="0">
                <a:solidFill>
                  <a:srgbClr val="8C857B"/>
                </a:solidFill>
              </a:rPr>
            </a:br>
            <a:endParaRPr lang="en-US" sz="2000" dirty="0">
              <a:solidFill>
                <a:srgbClr val="8C857B"/>
              </a:solidFill>
            </a:endParaRPr>
          </a:p>
          <a:p>
            <a:pPr marL="342900" indent="-342900">
              <a:lnSpc>
                <a:spcPct val="90000"/>
              </a:lnSpc>
              <a:spcBef>
                <a:spcPct val="20000"/>
              </a:spcBef>
              <a:buFont typeface="Arial" panose="020B0604020202020204" pitchFamily="34" charset="0"/>
              <a:buChar char="•"/>
            </a:pPr>
            <a:r>
              <a:rPr lang="en-US" sz="2000" dirty="0">
                <a:solidFill>
                  <a:srgbClr val="8C857B"/>
                </a:solidFill>
              </a:rPr>
              <a:t>A debt collector may communicate with a consumer via text message to a given telephone number if it has the consumer’s express or implied consent to do so. The debt collector must take steps to ensure that the telephone number remains assigned to the consumer.</a:t>
            </a:r>
          </a:p>
          <a:p>
            <a:pPr marL="342900" indent="-342900">
              <a:lnSpc>
                <a:spcPct val="90000"/>
              </a:lnSpc>
              <a:spcBef>
                <a:spcPct val="20000"/>
              </a:spcBef>
              <a:buFont typeface="Arial" panose="020B0604020202020204" pitchFamily="34" charset="0"/>
              <a:buChar char="•"/>
            </a:pPr>
            <a:endParaRPr lang="en-US" sz="2000" dirty="0">
              <a:solidFill>
                <a:srgbClr val="8C857B"/>
              </a:solidFill>
            </a:endParaRPr>
          </a:p>
          <a:p>
            <a:pPr marL="342900" indent="-342900">
              <a:lnSpc>
                <a:spcPct val="90000"/>
              </a:lnSpc>
              <a:spcBef>
                <a:spcPct val="20000"/>
              </a:spcBef>
              <a:buFont typeface="Arial" panose="020B0604020202020204" pitchFamily="34" charset="0"/>
              <a:buChar char="•"/>
            </a:pPr>
            <a:r>
              <a:rPr lang="en-US" sz="2000" dirty="0">
                <a:solidFill>
                  <a:srgbClr val="8C857B"/>
                </a:solidFill>
              </a:rPr>
              <a:t>For both options, collectors must provide a clear and conspicuous opt-out method. </a:t>
            </a:r>
          </a:p>
        </p:txBody>
      </p:sp>
      <p:sp>
        <p:nvSpPr>
          <p:cNvPr id="21" name="Text Placeholder 2">
            <a:extLst>
              <a:ext uri="{FF2B5EF4-FFF2-40B4-BE49-F238E27FC236}">
                <a16:creationId xmlns:a16="http://schemas.microsoft.com/office/drawing/2014/main" id="{1928A21F-56CD-437C-9D62-49745221E5D9}"/>
              </a:ext>
            </a:extLst>
          </p:cNvPr>
          <p:cNvSpPr>
            <a:spLocks noGrp="1"/>
          </p:cNvSpPr>
          <p:nvPr>
            <p:ph type="body" sz="quarter" idx="13"/>
          </p:nvPr>
        </p:nvSpPr>
        <p:spPr>
          <a:xfrm>
            <a:off x="287337" y="1120038"/>
            <a:ext cx="8569325" cy="595200"/>
          </a:xfrm>
        </p:spPr>
        <p:txBody>
          <a:bodyPr vert="horz" lIns="91440" tIns="45720" rIns="91440" bIns="45720" rtlCol="0">
            <a:normAutofit fontScale="92500"/>
          </a:bodyPr>
          <a:lstStyle/>
          <a:p>
            <a:r>
              <a:rPr lang="en-US" dirty="0"/>
              <a:t>Does Reg F permit email and text messages to consumers</a:t>
            </a:r>
            <a:r>
              <a:rPr lang="en-US" kern="1200" dirty="0">
                <a:latin typeface="+mj-lt"/>
                <a:ea typeface="+mn-ea"/>
                <a:cs typeface="+mn-cs"/>
              </a:rPr>
              <a:t>?</a:t>
            </a:r>
          </a:p>
        </p:txBody>
      </p:sp>
      <p:sp>
        <p:nvSpPr>
          <p:cNvPr id="16" name="Title 1">
            <a:extLst>
              <a:ext uri="{FF2B5EF4-FFF2-40B4-BE49-F238E27FC236}">
                <a16:creationId xmlns:a16="http://schemas.microsoft.com/office/drawing/2014/main" id="{6A629177-89B6-4254-9B49-EDA7BD5C0CEC}"/>
              </a:ext>
            </a:extLst>
          </p:cNvPr>
          <p:cNvSpPr>
            <a:spLocks noGrp="1"/>
          </p:cNvSpPr>
          <p:nvPr>
            <p:ph type="title"/>
          </p:nvPr>
        </p:nvSpPr>
        <p:spPr>
          <a:xfrm>
            <a:off x="457199" y="120613"/>
            <a:ext cx="8229600" cy="1143000"/>
          </a:xfrm>
        </p:spPr>
        <p:txBody>
          <a:bodyPr vert="horz" lIns="91440" tIns="45720" rIns="91440" bIns="45720" rtlCol="0" anchor="ctr">
            <a:normAutofit/>
          </a:bodyPr>
          <a:lstStyle/>
          <a:p>
            <a:r>
              <a:rPr lang="en-US" b="1" dirty="0"/>
              <a:t>Highlights from Reg F</a:t>
            </a:r>
          </a:p>
        </p:txBody>
      </p:sp>
      <p:sp>
        <p:nvSpPr>
          <p:cNvPr id="6" name="TextBox 5">
            <a:extLst>
              <a:ext uri="{FF2B5EF4-FFF2-40B4-BE49-F238E27FC236}">
                <a16:creationId xmlns:a16="http://schemas.microsoft.com/office/drawing/2014/main" id="{A67BDCF7-4108-DF4B-B4FD-A6EF683545DD}"/>
              </a:ext>
            </a:extLst>
          </p:cNvPr>
          <p:cNvSpPr txBox="1"/>
          <p:nvPr/>
        </p:nvSpPr>
        <p:spPr>
          <a:xfrm>
            <a:off x="-460375" y="1715238"/>
            <a:ext cx="4041775" cy="3951288"/>
          </a:xfrm>
          <a:prstGeom prst="rect">
            <a:avLst/>
          </a:prstGeom>
        </p:spPr>
        <p:txBody>
          <a:bodyPr vert="horz" lIns="91440" tIns="45720" rIns="91440" bIns="45720" rtlCol="0">
            <a:normAutofit/>
          </a:bodyPr>
          <a:lstStyle/>
          <a:p>
            <a:pPr>
              <a:spcBef>
                <a:spcPct val="20000"/>
              </a:spcBef>
              <a:buFont typeface="Arial"/>
            </a:pPr>
            <a:endParaRPr lang="en-US" sz="2400" dirty="0">
              <a:solidFill>
                <a:srgbClr val="8C857B"/>
              </a:solidFill>
            </a:endParaRPr>
          </a:p>
        </p:txBody>
      </p:sp>
      <p:sp>
        <p:nvSpPr>
          <p:cNvPr id="7" name="Footer Placeholder 3">
            <a:extLst>
              <a:ext uri="{FF2B5EF4-FFF2-40B4-BE49-F238E27FC236}">
                <a16:creationId xmlns:a16="http://schemas.microsoft.com/office/drawing/2014/main" id="{8E03DF47-F4A0-7249-96B6-00C05346BB05}"/>
              </a:ext>
            </a:extLst>
          </p:cNvPr>
          <p:cNvSpPr txBox="1">
            <a:spLocks/>
          </p:cNvSpPr>
          <p:nvPr/>
        </p:nvSpPr>
        <p:spPr>
          <a:xfrm>
            <a:off x="457200" y="6545132"/>
            <a:ext cx="2895600"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1000" dirty="0">
                <a:solidFill>
                  <a:schemeClr val="bg1"/>
                </a:solidFill>
              </a:rPr>
              <a:t>© 2021 ACA International.</a:t>
            </a:r>
          </a:p>
        </p:txBody>
      </p:sp>
    </p:spTree>
    <p:extLst>
      <p:ext uri="{BB962C8B-B14F-4D97-AF65-F5344CB8AC3E}">
        <p14:creationId xmlns:p14="http://schemas.microsoft.com/office/powerpoint/2010/main" val="25750921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BABCB-64BA-4858-A2F7-5A265D52A7BB}"/>
              </a:ext>
            </a:extLst>
          </p:cNvPr>
          <p:cNvSpPr>
            <a:spLocks noGrp="1"/>
          </p:cNvSpPr>
          <p:nvPr>
            <p:ph type="title"/>
          </p:nvPr>
        </p:nvSpPr>
        <p:spPr>
          <a:xfrm>
            <a:off x="457200" y="274638"/>
            <a:ext cx="8229600" cy="1143000"/>
          </a:xfrm>
        </p:spPr>
        <p:txBody>
          <a:bodyPr anchor="ctr">
            <a:normAutofit/>
          </a:bodyPr>
          <a:lstStyle/>
          <a:p>
            <a:r>
              <a:rPr lang="en-US" b="1" dirty="0"/>
              <a:t>Reg F and Health Care</a:t>
            </a:r>
            <a:endParaRPr lang="en-US" dirty="0"/>
          </a:p>
        </p:txBody>
      </p:sp>
      <p:sp>
        <p:nvSpPr>
          <p:cNvPr id="4" name="Content Placeholder 3">
            <a:extLst>
              <a:ext uri="{FF2B5EF4-FFF2-40B4-BE49-F238E27FC236}">
                <a16:creationId xmlns:a16="http://schemas.microsoft.com/office/drawing/2014/main" id="{8A2694C5-1603-49DA-9AE9-5BD16B968828}"/>
              </a:ext>
            </a:extLst>
          </p:cNvPr>
          <p:cNvSpPr>
            <a:spLocks noGrp="1"/>
          </p:cNvSpPr>
          <p:nvPr>
            <p:ph sz="half" idx="1"/>
          </p:nvPr>
        </p:nvSpPr>
        <p:spPr>
          <a:xfrm>
            <a:off x="457200" y="1600200"/>
            <a:ext cx="4038600" cy="4525963"/>
          </a:xfrm>
        </p:spPr>
        <p:txBody>
          <a:bodyPr>
            <a:normAutofit/>
          </a:bodyPr>
          <a:lstStyle/>
          <a:p>
            <a:pPr marL="0" indent="0">
              <a:lnSpc>
                <a:spcPct val="90000"/>
              </a:lnSpc>
              <a:buNone/>
            </a:pPr>
            <a:r>
              <a:rPr lang="en-US" sz="2000" dirty="0"/>
              <a:t>Health care providers should work with their debt collection agency partners to determine:</a:t>
            </a:r>
          </a:p>
          <a:p>
            <a:pPr marL="0" indent="0">
              <a:lnSpc>
                <a:spcPct val="90000"/>
              </a:lnSpc>
              <a:buNone/>
            </a:pPr>
            <a:endParaRPr lang="en-US" sz="2000" dirty="0"/>
          </a:p>
          <a:p>
            <a:pPr marL="400050" lvl="1">
              <a:lnSpc>
                <a:spcPct val="90000"/>
              </a:lnSpc>
            </a:pPr>
            <a:r>
              <a:rPr lang="en-US" sz="2000" dirty="0"/>
              <a:t>The timing for the itemization date. </a:t>
            </a:r>
          </a:p>
          <a:p>
            <a:pPr marL="400050" lvl="1">
              <a:lnSpc>
                <a:spcPct val="90000"/>
              </a:lnSpc>
            </a:pPr>
            <a:r>
              <a:rPr lang="en-US" sz="2000" dirty="0"/>
              <a:t>Information sharing and account assignment(s) for collections.</a:t>
            </a:r>
          </a:p>
          <a:p>
            <a:pPr marL="400050" lvl="1">
              <a:lnSpc>
                <a:spcPct val="90000"/>
              </a:lnSpc>
            </a:pPr>
            <a:r>
              <a:rPr lang="en-US" sz="2000" dirty="0"/>
              <a:t>Digital communication strategies and getting patients' consent and communication preferences at date of service.</a:t>
            </a:r>
          </a:p>
          <a:p>
            <a:pPr>
              <a:lnSpc>
                <a:spcPct val="90000"/>
              </a:lnSpc>
            </a:pPr>
            <a:endParaRPr lang="en-US" sz="2000" dirty="0"/>
          </a:p>
        </p:txBody>
      </p:sp>
      <p:pic>
        <p:nvPicPr>
          <p:cNvPr id="7" name="Picture 6" descr="Doctor explaining paperwork to a patient in an examination room">
            <a:extLst>
              <a:ext uri="{FF2B5EF4-FFF2-40B4-BE49-F238E27FC236}">
                <a16:creationId xmlns:a16="http://schemas.microsoft.com/office/drawing/2014/main" id="{41C62384-434D-5948-9B59-08B23F0110C9}"/>
              </a:ext>
            </a:extLst>
          </p:cNvPr>
          <p:cNvPicPr>
            <a:picLocks noChangeAspect="1"/>
          </p:cNvPicPr>
          <p:nvPr/>
        </p:nvPicPr>
        <p:blipFill rotWithShape="1">
          <a:blip r:embed="rId3"/>
          <a:srcRect l="16868" r="23569" b="-1"/>
          <a:stretch/>
        </p:blipFill>
        <p:spPr>
          <a:xfrm>
            <a:off x="4572000" y="1749972"/>
            <a:ext cx="3664590" cy="4106819"/>
          </a:xfrm>
          <a:prstGeom prst="rect">
            <a:avLst/>
          </a:prstGeom>
          <a:noFill/>
        </p:spPr>
      </p:pic>
      <p:sp>
        <p:nvSpPr>
          <p:cNvPr id="5" name="Footer Placeholder 3">
            <a:extLst>
              <a:ext uri="{FF2B5EF4-FFF2-40B4-BE49-F238E27FC236}">
                <a16:creationId xmlns:a16="http://schemas.microsoft.com/office/drawing/2014/main" id="{34731133-F4D8-6D4C-805F-B83262347615}"/>
              </a:ext>
            </a:extLst>
          </p:cNvPr>
          <p:cNvSpPr>
            <a:spLocks noGrp="1"/>
          </p:cNvSpPr>
          <p:nvPr>
            <p:ph type="ftr" sz="quarter" idx="11"/>
          </p:nvPr>
        </p:nvSpPr>
        <p:spPr>
          <a:xfrm>
            <a:off x="457200" y="6545132"/>
            <a:ext cx="2895600" cy="365125"/>
          </a:xfrm>
        </p:spPr>
        <p:txBody>
          <a:bodyPr vert="horz" lIns="91440" tIns="45720" rIns="91440" bIns="45720" rtlCol="0" anchor="ctr">
            <a:normAutofit/>
          </a:bodyPr>
          <a:lstStyle/>
          <a:p>
            <a:pPr>
              <a:spcAft>
                <a:spcPts val="600"/>
              </a:spcAft>
            </a:pPr>
            <a:r>
              <a:rPr lang="en-US" kern="1200" dirty="0"/>
              <a:t>© 2021 ACA International.</a:t>
            </a:r>
          </a:p>
        </p:txBody>
      </p:sp>
    </p:spTree>
    <p:extLst>
      <p:ext uri="{BB962C8B-B14F-4D97-AF65-F5344CB8AC3E}">
        <p14:creationId xmlns:p14="http://schemas.microsoft.com/office/powerpoint/2010/main" val="21278510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BABCB-64BA-4858-A2F7-5A265D52A7BB}"/>
              </a:ext>
            </a:extLst>
          </p:cNvPr>
          <p:cNvSpPr>
            <a:spLocks noGrp="1"/>
          </p:cNvSpPr>
          <p:nvPr>
            <p:ph type="title"/>
          </p:nvPr>
        </p:nvSpPr>
        <p:spPr>
          <a:xfrm>
            <a:off x="457200" y="274638"/>
            <a:ext cx="8229600" cy="1143000"/>
          </a:xfrm>
        </p:spPr>
        <p:txBody>
          <a:bodyPr anchor="ctr">
            <a:normAutofit/>
          </a:bodyPr>
          <a:lstStyle/>
          <a:p>
            <a:r>
              <a:rPr lang="en-US" b="1" dirty="0"/>
              <a:t>Reg F and Health Care</a:t>
            </a:r>
            <a:endParaRPr lang="en-US" dirty="0"/>
          </a:p>
        </p:txBody>
      </p:sp>
      <p:pic>
        <p:nvPicPr>
          <p:cNvPr id="9" name="Picture 8" descr="Calendar dates">
            <a:extLst>
              <a:ext uri="{FF2B5EF4-FFF2-40B4-BE49-F238E27FC236}">
                <a16:creationId xmlns:a16="http://schemas.microsoft.com/office/drawing/2014/main" id="{AA14B992-5AA9-D049-BA7C-AF812500596D}"/>
              </a:ext>
            </a:extLst>
          </p:cNvPr>
          <p:cNvPicPr>
            <a:picLocks noChangeAspect="1"/>
          </p:cNvPicPr>
          <p:nvPr/>
        </p:nvPicPr>
        <p:blipFill>
          <a:blip r:embed="rId3"/>
          <a:stretch>
            <a:fillRect/>
          </a:stretch>
        </p:blipFill>
        <p:spPr>
          <a:xfrm>
            <a:off x="457200" y="2515299"/>
            <a:ext cx="4038600" cy="2695765"/>
          </a:xfrm>
          <a:prstGeom prst="rect">
            <a:avLst/>
          </a:prstGeom>
          <a:noFill/>
        </p:spPr>
      </p:pic>
      <p:sp>
        <p:nvSpPr>
          <p:cNvPr id="4" name="Content Placeholder 3">
            <a:extLst>
              <a:ext uri="{FF2B5EF4-FFF2-40B4-BE49-F238E27FC236}">
                <a16:creationId xmlns:a16="http://schemas.microsoft.com/office/drawing/2014/main" id="{8A2694C5-1603-49DA-9AE9-5BD16B968828}"/>
              </a:ext>
            </a:extLst>
          </p:cNvPr>
          <p:cNvSpPr>
            <a:spLocks noGrp="1"/>
          </p:cNvSpPr>
          <p:nvPr>
            <p:ph sz="half" idx="2"/>
          </p:nvPr>
        </p:nvSpPr>
        <p:spPr>
          <a:xfrm>
            <a:off x="4648200" y="1600200"/>
            <a:ext cx="3612931" cy="4248807"/>
          </a:xfrm>
        </p:spPr>
        <p:txBody>
          <a:bodyPr>
            <a:normAutofit/>
          </a:bodyPr>
          <a:lstStyle/>
          <a:p>
            <a:pPr marL="0" indent="0">
              <a:lnSpc>
                <a:spcPct val="90000"/>
              </a:lnSpc>
              <a:buNone/>
            </a:pPr>
            <a:r>
              <a:rPr lang="en-US" sz="2600" b="1" dirty="0"/>
              <a:t>Itemization Date</a:t>
            </a:r>
            <a:br>
              <a:rPr lang="en-US" sz="2600" b="1" dirty="0"/>
            </a:br>
            <a:endParaRPr lang="en-US" sz="2600" dirty="0"/>
          </a:p>
          <a:p>
            <a:pPr marL="0" indent="0">
              <a:lnSpc>
                <a:spcPct val="90000"/>
              </a:lnSpc>
              <a:buNone/>
            </a:pPr>
            <a:r>
              <a:rPr lang="en-US" sz="2200" dirty="0"/>
              <a:t>What data or information will drive any changes to your placement date to ensure you have the right information in your collection system to calculate and verify that “itemization date” you choose to use in your collection notice?</a:t>
            </a:r>
          </a:p>
          <a:p>
            <a:pPr marL="0" indent="0">
              <a:lnSpc>
                <a:spcPct val="90000"/>
              </a:lnSpc>
              <a:buNone/>
            </a:pPr>
            <a:endParaRPr lang="en-US" sz="2600" dirty="0"/>
          </a:p>
          <a:p>
            <a:pPr marL="0" indent="0">
              <a:lnSpc>
                <a:spcPct val="90000"/>
              </a:lnSpc>
              <a:buNone/>
            </a:pPr>
            <a:endParaRPr lang="en-US" sz="2600" dirty="0"/>
          </a:p>
        </p:txBody>
      </p:sp>
      <p:sp>
        <p:nvSpPr>
          <p:cNvPr id="5" name="Footer Placeholder 3">
            <a:extLst>
              <a:ext uri="{FF2B5EF4-FFF2-40B4-BE49-F238E27FC236}">
                <a16:creationId xmlns:a16="http://schemas.microsoft.com/office/drawing/2014/main" id="{34731133-F4D8-6D4C-805F-B83262347615}"/>
              </a:ext>
            </a:extLst>
          </p:cNvPr>
          <p:cNvSpPr>
            <a:spLocks noGrp="1"/>
          </p:cNvSpPr>
          <p:nvPr>
            <p:ph type="ftr" sz="quarter" idx="11"/>
          </p:nvPr>
        </p:nvSpPr>
        <p:spPr>
          <a:xfrm>
            <a:off x="457200" y="6545132"/>
            <a:ext cx="2895600" cy="365125"/>
          </a:xfrm>
        </p:spPr>
        <p:txBody>
          <a:bodyPr vert="horz" lIns="91440" tIns="45720" rIns="91440" bIns="45720" rtlCol="0" anchor="ctr">
            <a:normAutofit/>
          </a:bodyPr>
          <a:lstStyle/>
          <a:p>
            <a:pPr>
              <a:spcAft>
                <a:spcPts val="600"/>
              </a:spcAft>
            </a:pPr>
            <a:r>
              <a:rPr lang="en-US" kern="1200" dirty="0"/>
              <a:t>© 2021 ACA International.</a:t>
            </a:r>
          </a:p>
        </p:txBody>
      </p:sp>
    </p:spTree>
    <p:extLst>
      <p:ext uri="{BB962C8B-B14F-4D97-AF65-F5344CB8AC3E}">
        <p14:creationId xmlns:p14="http://schemas.microsoft.com/office/powerpoint/2010/main" val="8194936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BABCB-64BA-4858-A2F7-5A265D52A7BB}"/>
              </a:ext>
            </a:extLst>
          </p:cNvPr>
          <p:cNvSpPr>
            <a:spLocks noGrp="1"/>
          </p:cNvSpPr>
          <p:nvPr>
            <p:ph type="title"/>
          </p:nvPr>
        </p:nvSpPr>
        <p:spPr>
          <a:xfrm>
            <a:off x="457200" y="274638"/>
            <a:ext cx="8229600" cy="1143000"/>
          </a:xfrm>
        </p:spPr>
        <p:txBody>
          <a:bodyPr anchor="ctr">
            <a:normAutofit/>
          </a:bodyPr>
          <a:lstStyle/>
          <a:p>
            <a:r>
              <a:rPr lang="en-US" b="1" dirty="0"/>
              <a:t>Reg F and Health Care</a:t>
            </a:r>
            <a:endParaRPr lang="en-US" dirty="0"/>
          </a:p>
        </p:txBody>
      </p:sp>
      <p:sp>
        <p:nvSpPr>
          <p:cNvPr id="4" name="Content Placeholder 3">
            <a:extLst>
              <a:ext uri="{FF2B5EF4-FFF2-40B4-BE49-F238E27FC236}">
                <a16:creationId xmlns:a16="http://schemas.microsoft.com/office/drawing/2014/main" id="{8A2694C5-1603-49DA-9AE9-5BD16B968828}"/>
              </a:ext>
            </a:extLst>
          </p:cNvPr>
          <p:cNvSpPr>
            <a:spLocks noGrp="1"/>
          </p:cNvSpPr>
          <p:nvPr>
            <p:ph sz="half" idx="1"/>
          </p:nvPr>
        </p:nvSpPr>
        <p:spPr>
          <a:xfrm>
            <a:off x="457200" y="1600200"/>
            <a:ext cx="4038600" cy="4525963"/>
          </a:xfrm>
        </p:spPr>
        <p:txBody>
          <a:bodyPr>
            <a:normAutofit/>
          </a:bodyPr>
          <a:lstStyle/>
          <a:p>
            <a:pPr marL="0" indent="0">
              <a:lnSpc>
                <a:spcPct val="90000"/>
              </a:lnSpc>
              <a:buNone/>
            </a:pPr>
            <a:r>
              <a:rPr lang="en-US" sz="2400" b="1" dirty="0"/>
              <a:t>Information Sharing and Account Assignments for Collections</a:t>
            </a:r>
          </a:p>
          <a:p>
            <a:pPr marL="0" indent="0">
              <a:lnSpc>
                <a:spcPct val="90000"/>
              </a:lnSpc>
              <a:buNone/>
            </a:pPr>
            <a:endParaRPr lang="en-US" sz="2400" dirty="0"/>
          </a:p>
          <a:p>
            <a:pPr marL="0" indent="0">
              <a:lnSpc>
                <a:spcPct val="90000"/>
              </a:lnSpc>
              <a:buNone/>
            </a:pPr>
            <a:r>
              <a:rPr lang="en-US" sz="2200" dirty="0"/>
              <a:t>What permissions to share information related to a medical debt are health care providers obtaining and passing along to their debt collection partners?</a:t>
            </a:r>
          </a:p>
          <a:p>
            <a:pPr marL="0" indent="0">
              <a:lnSpc>
                <a:spcPct val="90000"/>
              </a:lnSpc>
              <a:buNone/>
            </a:pPr>
            <a:endParaRPr lang="en-US" sz="2400" dirty="0"/>
          </a:p>
        </p:txBody>
      </p:sp>
      <p:pic>
        <p:nvPicPr>
          <p:cNvPr id="15" name="Picture 14" descr="Woman signing contract">
            <a:extLst>
              <a:ext uri="{FF2B5EF4-FFF2-40B4-BE49-F238E27FC236}">
                <a16:creationId xmlns:a16="http://schemas.microsoft.com/office/drawing/2014/main" id="{7645289E-6A2D-C242-AF5A-B620CB37F2AC}"/>
              </a:ext>
            </a:extLst>
          </p:cNvPr>
          <p:cNvPicPr>
            <a:picLocks noChangeAspect="1"/>
          </p:cNvPicPr>
          <p:nvPr/>
        </p:nvPicPr>
        <p:blipFill rotWithShape="1">
          <a:blip r:embed="rId3"/>
          <a:srcRect l="20215" r="20223" b="-1"/>
          <a:stretch/>
        </p:blipFill>
        <p:spPr>
          <a:xfrm>
            <a:off x="4648202" y="1600200"/>
            <a:ext cx="3675993" cy="4119598"/>
          </a:xfrm>
          <a:prstGeom prst="rect">
            <a:avLst/>
          </a:prstGeom>
          <a:noFill/>
        </p:spPr>
      </p:pic>
      <p:sp>
        <p:nvSpPr>
          <p:cNvPr id="5" name="Footer Placeholder 3">
            <a:extLst>
              <a:ext uri="{FF2B5EF4-FFF2-40B4-BE49-F238E27FC236}">
                <a16:creationId xmlns:a16="http://schemas.microsoft.com/office/drawing/2014/main" id="{34731133-F4D8-6D4C-805F-B83262347615}"/>
              </a:ext>
            </a:extLst>
          </p:cNvPr>
          <p:cNvSpPr>
            <a:spLocks noGrp="1"/>
          </p:cNvSpPr>
          <p:nvPr>
            <p:ph type="ftr" sz="quarter" idx="11"/>
          </p:nvPr>
        </p:nvSpPr>
        <p:spPr>
          <a:xfrm>
            <a:off x="457200" y="6545132"/>
            <a:ext cx="2895600" cy="365125"/>
          </a:xfrm>
        </p:spPr>
        <p:txBody>
          <a:bodyPr vert="horz" lIns="91440" tIns="45720" rIns="91440" bIns="45720" rtlCol="0" anchor="ctr">
            <a:normAutofit/>
          </a:bodyPr>
          <a:lstStyle/>
          <a:p>
            <a:pPr>
              <a:spcAft>
                <a:spcPts val="600"/>
              </a:spcAft>
            </a:pPr>
            <a:r>
              <a:rPr lang="en-US" kern="1200" dirty="0"/>
              <a:t>© 2021 ACA International.</a:t>
            </a:r>
          </a:p>
        </p:txBody>
      </p:sp>
    </p:spTree>
    <p:extLst>
      <p:ext uri="{BB962C8B-B14F-4D97-AF65-F5344CB8AC3E}">
        <p14:creationId xmlns:p14="http://schemas.microsoft.com/office/powerpoint/2010/main" val="482376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BABCB-64BA-4858-A2F7-5A265D52A7BB}"/>
              </a:ext>
            </a:extLst>
          </p:cNvPr>
          <p:cNvSpPr>
            <a:spLocks noGrp="1"/>
          </p:cNvSpPr>
          <p:nvPr>
            <p:ph type="title"/>
          </p:nvPr>
        </p:nvSpPr>
        <p:spPr>
          <a:xfrm>
            <a:off x="457200" y="274638"/>
            <a:ext cx="8229600" cy="1143000"/>
          </a:xfrm>
        </p:spPr>
        <p:txBody>
          <a:bodyPr anchor="ctr">
            <a:normAutofit/>
          </a:bodyPr>
          <a:lstStyle/>
          <a:p>
            <a:r>
              <a:rPr lang="en-US" b="1" dirty="0"/>
              <a:t>Reg F and Health Care</a:t>
            </a:r>
            <a:endParaRPr lang="en-US" dirty="0"/>
          </a:p>
        </p:txBody>
      </p:sp>
      <p:pic>
        <p:nvPicPr>
          <p:cNvPr id="7" name="Picture 6" descr="Doctor using digital tablet in a hospital corridor">
            <a:extLst>
              <a:ext uri="{FF2B5EF4-FFF2-40B4-BE49-F238E27FC236}">
                <a16:creationId xmlns:a16="http://schemas.microsoft.com/office/drawing/2014/main" id="{EEAEB89E-BBD5-A440-BE2D-257B871931CF}"/>
              </a:ext>
            </a:extLst>
          </p:cNvPr>
          <p:cNvPicPr>
            <a:picLocks noChangeAspect="1"/>
          </p:cNvPicPr>
          <p:nvPr/>
        </p:nvPicPr>
        <p:blipFill rotWithShape="1">
          <a:blip r:embed="rId3"/>
          <a:srcRect l="37531" r="2906" b="-1"/>
          <a:stretch/>
        </p:blipFill>
        <p:spPr>
          <a:xfrm>
            <a:off x="457200" y="1600200"/>
            <a:ext cx="4038600" cy="4525963"/>
          </a:xfrm>
          <a:prstGeom prst="rect">
            <a:avLst/>
          </a:prstGeom>
          <a:noFill/>
        </p:spPr>
      </p:pic>
      <p:sp>
        <p:nvSpPr>
          <p:cNvPr id="4" name="Content Placeholder 3">
            <a:extLst>
              <a:ext uri="{FF2B5EF4-FFF2-40B4-BE49-F238E27FC236}">
                <a16:creationId xmlns:a16="http://schemas.microsoft.com/office/drawing/2014/main" id="{8A2694C5-1603-49DA-9AE9-5BD16B968828}"/>
              </a:ext>
            </a:extLst>
          </p:cNvPr>
          <p:cNvSpPr>
            <a:spLocks noGrp="1"/>
          </p:cNvSpPr>
          <p:nvPr>
            <p:ph sz="half" idx="2"/>
          </p:nvPr>
        </p:nvSpPr>
        <p:spPr>
          <a:xfrm>
            <a:off x="4648200" y="1600200"/>
            <a:ext cx="4038600" cy="4525963"/>
          </a:xfrm>
        </p:spPr>
        <p:txBody>
          <a:bodyPr>
            <a:normAutofit/>
          </a:bodyPr>
          <a:lstStyle/>
          <a:p>
            <a:pPr marL="0" indent="0">
              <a:lnSpc>
                <a:spcPct val="90000"/>
              </a:lnSpc>
              <a:buNone/>
            </a:pPr>
            <a:r>
              <a:rPr lang="en-US" sz="2600" b="1" dirty="0"/>
              <a:t>Digital Communications</a:t>
            </a:r>
          </a:p>
          <a:p>
            <a:pPr marL="0" indent="0">
              <a:lnSpc>
                <a:spcPct val="90000"/>
              </a:lnSpc>
              <a:buNone/>
            </a:pPr>
            <a:endParaRPr lang="en-US" sz="2600" dirty="0"/>
          </a:p>
          <a:p>
            <a:pPr marL="0" indent="0">
              <a:lnSpc>
                <a:spcPct val="90000"/>
              </a:lnSpc>
              <a:buNone/>
            </a:pPr>
            <a:r>
              <a:rPr lang="en-US" sz="2200" dirty="0"/>
              <a:t>What digital communications preferences, data and consents are health care providers capturing at point of service?</a:t>
            </a:r>
          </a:p>
        </p:txBody>
      </p:sp>
      <p:sp>
        <p:nvSpPr>
          <p:cNvPr id="5" name="Footer Placeholder 3">
            <a:extLst>
              <a:ext uri="{FF2B5EF4-FFF2-40B4-BE49-F238E27FC236}">
                <a16:creationId xmlns:a16="http://schemas.microsoft.com/office/drawing/2014/main" id="{34731133-F4D8-6D4C-805F-B83262347615}"/>
              </a:ext>
            </a:extLst>
          </p:cNvPr>
          <p:cNvSpPr>
            <a:spLocks noGrp="1"/>
          </p:cNvSpPr>
          <p:nvPr>
            <p:ph type="ftr" sz="quarter" idx="11"/>
          </p:nvPr>
        </p:nvSpPr>
        <p:spPr>
          <a:xfrm>
            <a:off x="457200" y="6545132"/>
            <a:ext cx="2895600" cy="365125"/>
          </a:xfrm>
        </p:spPr>
        <p:txBody>
          <a:bodyPr vert="horz" lIns="91440" tIns="45720" rIns="91440" bIns="45720" rtlCol="0" anchor="ctr">
            <a:normAutofit/>
          </a:bodyPr>
          <a:lstStyle/>
          <a:p>
            <a:pPr>
              <a:spcAft>
                <a:spcPts val="600"/>
              </a:spcAft>
            </a:pPr>
            <a:r>
              <a:rPr lang="en-US" kern="1200" dirty="0"/>
              <a:t>© 2021 ACA International.</a:t>
            </a:r>
          </a:p>
        </p:txBody>
      </p:sp>
    </p:spTree>
    <p:extLst>
      <p:ext uri="{BB962C8B-B14F-4D97-AF65-F5344CB8AC3E}">
        <p14:creationId xmlns:p14="http://schemas.microsoft.com/office/powerpoint/2010/main" val="1407893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vert="horz" lIns="91440" tIns="45720" rIns="91440" bIns="45720" rtlCol="0" anchor="ctr">
            <a:noAutofit/>
          </a:bodyPr>
          <a:lstStyle/>
          <a:p>
            <a:pPr algn="ctr" defTabSz="914400"/>
            <a:r>
              <a:rPr lang="en-US" sz="3200" b="1" dirty="0"/>
              <a:t>Jay Gonsalves</a:t>
            </a:r>
          </a:p>
        </p:txBody>
      </p:sp>
      <p:sp>
        <p:nvSpPr>
          <p:cNvPr id="3" name="Content Placeholder 2"/>
          <p:cNvSpPr>
            <a:spLocks noGrp="1"/>
          </p:cNvSpPr>
          <p:nvPr>
            <p:ph sz="half" idx="2"/>
          </p:nvPr>
        </p:nvSpPr>
        <p:spPr>
          <a:xfrm>
            <a:off x="4343400" y="1718402"/>
            <a:ext cx="3962401" cy="4525963"/>
          </a:xfrm>
        </p:spPr>
        <p:txBody>
          <a:bodyPr vert="horz" lIns="91440" tIns="45720" rIns="91440" bIns="45720" rtlCol="0">
            <a:noAutofit/>
          </a:bodyPr>
          <a:lstStyle/>
          <a:p>
            <a:pPr marL="0" indent="0" fontAlgn="base">
              <a:buNone/>
            </a:pPr>
            <a:r>
              <a:rPr lang="en-US" sz="1800" dirty="0"/>
              <a:t>Jay Gonsalves, IFCCE, MCE, is president of Action Collection Agencies in Middleboro, Mass. </a:t>
            </a:r>
          </a:p>
          <a:p>
            <a:pPr marL="0" indent="0" fontAlgn="base">
              <a:buNone/>
            </a:pPr>
            <a:endParaRPr lang="en-US" sz="1800" dirty="0"/>
          </a:p>
          <a:p>
            <a:pPr marL="0" indent="0" fontAlgn="base">
              <a:buNone/>
            </a:pPr>
            <a:r>
              <a:rPr lang="en-US" sz="1800" dirty="0"/>
              <a:t>Gonsalves has been a professional in the collection industry for more than 30 years. </a:t>
            </a:r>
          </a:p>
          <a:p>
            <a:pPr marL="0" indent="0" fontAlgn="base">
              <a:buNone/>
            </a:pPr>
            <a:endParaRPr lang="en-US" sz="1800" dirty="0"/>
          </a:p>
          <a:p>
            <a:pPr marL="0" indent="0" fontAlgn="base">
              <a:buNone/>
            </a:pPr>
            <a:r>
              <a:rPr lang="en-US" sz="1800" dirty="0"/>
              <a:t>He has been actively involved in ACA International at both the local and national levels. He served as ACA’s 2008/09 president. </a:t>
            </a:r>
          </a:p>
        </p:txBody>
      </p:sp>
      <p:sp>
        <p:nvSpPr>
          <p:cNvPr id="5" name="Footer Placeholder 4"/>
          <p:cNvSpPr>
            <a:spLocks noGrp="1"/>
          </p:cNvSpPr>
          <p:nvPr>
            <p:ph type="ftr" sz="quarter" idx="11"/>
          </p:nvPr>
        </p:nvSpPr>
        <p:spPr>
          <a:xfrm>
            <a:off x="457200" y="6545132"/>
            <a:ext cx="2895600" cy="365125"/>
          </a:xfrm>
        </p:spPr>
        <p:txBody>
          <a:bodyPr vert="horz" lIns="91440" tIns="45720" rIns="91440" bIns="45720" rtlCol="0" anchor="ctr">
            <a:normAutofit/>
          </a:bodyPr>
          <a:lstStyle/>
          <a:p>
            <a:pPr defTabSz="914400">
              <a:spcAft>
                <a:spcPts val="600"/>
              </a:spcAft>
              <a:defRPr/>
            </a:pPr>
            <a:r>
              <a:rPr lang="en-US" kern="1200" dirty="0"/>
              <a:t>© 2021 ACA International.</a:t>
            </a:r>
          </a:p>
        </p:txBody>
      </p:sp>
      <p:pic>
        <p:nvPicPr>
          <p:cNvPr id="6" name="Picture 5" descr="A person wearing a suit and tie&#10;&#10;Description automatically generated with medium confidence">
            <a:extLst>
              <a:ext uri="{FF2B5EF4-FFF2-40B4-BE49-F238E27FC236}">
                <a16:creationId xmlns:a16="http://schemas.microsoft.com/office/drawing/2014/main" id="{C91370BD-E206-CE44-A70A-8FBB0A7F4D9C}"/>
              </a:ext>
            </a:extLst>
          </p:cNvPr>
          <p:cNvPicPr>
            <a:picLocks noChangeAspect="1"/>
          </p:cNvPicPr>
          <p:nvPr/>
        </p:nvPicPr>
        <p:blipFill>
          <a:blip r:embed="rId3"/>
          <a:stretch>
            <a:fillRect/>
          </a:stretch>
        </p:blipFill>
        <p:spPr>
          <a:xfrm>
            <a:off x="697092" y="1718403"/>
            <a:ext cx="2928289" cy="3906894"/>
          </a:xfrm>
          <a:prstGeom prst="rect">
            <a:avLst/>
          </a:prstGeom>
        </p:spPr>
      </p:pic>
    </p:spTree>
    <p:extLst>
      <p:ext uri="{BB962C8B-B14F-4D97-AF65-F5344CB8AC3E}">
        <p14:creationId xmlns:p14="http://schemas.microsoft.com/office/powerpoint/2010/main" val="1031151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BABCB-64BA-4858-A2F7-5A265D52A7BB}"/>
              </a:ext>
            </a:extLst>
          </p:cNvPr>
          <p:cNvSpPr>
            <a:spLocks noGrp="1"/>
          </p:cNvSpPr>
          <p:nvPr>
            <p:ph type="title"/>
          </p:nvPr>
        </p:nvSpPr>
        <p:spPr>
          <a:xfrm>
            <a:off x="457200" y="587504"/>
            <a:ext cx="8229600" cy="1143000"/>
          </a:xfrm>
        </p:spPr>
        <p:txBody>
          <a:bodyPr anchor="ctr">
            <a:normAutofit/>
          </a:bodyPr>
          <a:lstStyle/>
          <a:p>
            <a:pPr>
              <a:lnSpc>
                <a:spcPct val="90000"/>
              </a:lnSpc>
            </a:pPr>
            <a:r>
              <a:rPr lang="en-US" sz="3700" b="1" dirty="0"/>
              <a:t>ACA How: Reg F Implementation</a:t>
            </a:r>
            <a:endParaRPr lang="en-US" sz="3700" dirty="0"/>
          </a:p>
        </p:txBody>
      </p:sp>
      <p:sp>
        <p:nvSpPr>
          <p:cNvPr id="4" name="Content Placeholder 3">
            <a:extLst>
              <a:ext uri="{FF2B5EF4-FFF2-40B4-BE49-F238E27FC236}">
                <a16:creationId xmlns:a16="http://schemas.microsoft.com/office/drawing/2014/main" id="{8A2694C5-1603-49DA-9AE9-5BD16B968828}"/>
              </a:ext>
            </a:extLst>
          </p:cNvPr>
          <p:cNvSpPr>
            <a:spLocks noGrp="1"/>
          </p:cNvSpPr>
          <p:nvPr>
            <p:ph sz="half" idx="1"/>
          </p:nvPr>
        </p:nvSpPr>
        <p:spPr>
          <a:xfrm>
            <a:off x="457201" y="2332037"/>
            <a:ext cx="4038600" cy="4525963"/>
          </a:xfrm>
        </p:spPr>
        <p:txBody>
          <a:bodyPr>
            <a:normAutofit/>
          </a:bodyPr>
          <a:lstStyle/>
          <a:p>
            <a:pPr marL="0" indent="0">
              <a:buNone/>
            </a:pPr>
            <a:r>
              <a:rPr lang="en-US" sz="2100" dirty="0"/>
              <a:t>ACA developed a comprehensive Reg F implementation guide that dives deep into how to comply with the new regulations in your operations. Visit </a:t>
            </a:r>
            <a:r>
              <a:rPr lang="en-US" sz="2100" dirty="0">
                <a:hlinkClick r:id="rId3"/>
              </a:rPr>
              <a:t>www.acainternational.org</a:t>
            </a:r>
            <a:r>
              <a:rPr lang="en-US" sz="2100" dirty="0"/>
              <a:t> to learn more.</a:t>
            </a:r>
          </a:p>
          <a:p>
            <a:endParaRPr lang="en-US" dirty="0"/>
          </a:p>
        </p:txBody>
      </p:sp>
      <p:pic>
        <p:nvPicPr>
          <p:cNvPr id="11" name="Picture 10" descr="Text, logo&#10;&#10;Description automatically generated">
            <a:extLst>
              <a:ext uri="{FF2B5EF4-FFF2-40B4-BE49-F238E27FC236}">
                <a16:creationId xmlns:a16="http://schemas.microsoft.com/office/drawing/2014/main" id="{D3504972-C14B-3F45-B4A3-C2BBEE7C5965}"/>
              </a:ext>
            </a:extLst>
          </p:cNvPr>
          <p:cNvPicPr>
            <a:picLocks noChangeAspect="1"/>
          </p:cNvPicPr>
          <p:nvPr/>
        </p:nvPicPr>
        <p:blipFill>
          <a:blip r:embed="rId4"/>
          <a:stretch>
            <a:fillRect/>
          </a:stretch>
        </p:blipFill>
        <p:spPr>
          <a:xfrm>
            <a:off x="4648200" y="2726341"/>
            <a:ext cx="4038600" cy="1706121"/>
          </a:xfrm>
          <a:prstGeom prst="rect">
            <a:avLst/>
          </a:prstGeom>
          <a:noFill/>
        </p:spPr>
      </p:pic>
      <p:sp>
        <p:nvSpPr>
          <p:cNvPr id="5" name="Footer Placeholder 3">
            <a:extLst>
              <a:ext uri="{FF2B5EF4-FFF2-40B4-BE49-F238E27FC236}">
                <a16:creationId xmlns:a16="http://schemas.microsoft.com/office/drawing/2014/main" id="{34731133-F4D8-6D4C-805F-B83262347615}"/>
              </a:ext>
            </a:extLst>
          </p:cNvPr>
          <p:cNvSpPr>
            <a:spLocks noGrp="1"/>
          </p:cNvSpPr>
          <p:nvPr>
            <p:ph type="ftr" sz="quarter" idx="11"/>
          </p:nvPr>
        </p:nvSpPr>
        <p:spPr>
          <a:xfrm>
            <a:off x="457200" y="6545132"/>
            <a:ext cx="2895600" cy="365125"/>
          </a:xfrm>
        </p:spPr>
        <p:txBody>
          <a:bodyPr vert="horz" lIns="91440" tIns="45720" rIns="91440" bIns="45720" rtlCol="0" anchor="ctr">
            <a:normAutofit/>
          </a:bodyPr>
          <a:lstStyle/>
          <a:p>
            <a:pPr>
              <a:spcAft>
                <a:spcPts val="600"/>
              </a:spcAft>
            </a:pPr>
            <a:r>
              <a:rPr lang="en-US" kern="1200" dirty="0"/>
              <a:t>© 2021 ACA International.</a:t>
            </a:r>
          </a:p>
        </p:txBody>
      </p:sp>
    </p:spTree>
    <p:extLst>
      <p:ext uri="{BB962C8B-B14F-4D97-AF65-F5344CB8AC3E}">
        <p14:creationId xmlns:p14="http://schemas.microsoft.com/office/powerpoint/2010/main" val="2071534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425B9-D7D3-470B-8C67-9475F48F97BF}"/>
              </a:ext>
            </a:extLst>
          </p:cNvPr>
          <p:cNvSpPr>
            <a:spLocks noGrp="1"/>
          </p:cNvSpPr>
          <p:nvPr>
            <p:ph type="title"/>
          </p:nvPr>
        </p:nvSpPr>
        <p:spPr>
          <a:xfrm>
            <a:off x="457200" y="521805"/>
            <a:ext cx="8229600" cy="1143000"/>
          </a:xfrm>
        </p:spPr>
        <p:txBody>
          <a:bodyPr>
            <a:normAutofit/>
          </a:bodyPr>
          <a:lstStyle/>
          <a:p>
            <a:pPr algn="ctr"/>
            <a:r>
              <a:rPr lang="en-US" sz="4000" b="1" dirty="0"/>
              <a:t>Other Federal Issues</a:t>
            </a:r>
          </a:p>
        </p:txBody>
      </p:sp>
      <p:graphicFrame>
        <p:nvGraphicFramePr>
          <p:cNvPr id="6" name="Content Placeholder 2">
            <a:extLst>
              <a:ext uri="{FF2B5EF4-FFF2-40B4-BE49-F238E27FC236}">
                <a16:creationId xmlns:a16="http://schemas.microsoft.com/office/drawing/2014/main" id="{2F1299DD-E836-412A-AEE0-B62B4E143CCB}"/>
              </a:ext>
            </a:extLst>
          </p:cNvPr>
          <p:cNvGraphicFramePr>
            <a:graphicFrameLocks noGrp="1"/>
          </p:cNvGraphicFramePr>
          <p:nvPr>
            <p:ph sz="half" idx="1"/>
            <p:extLst>
              <p:ext uri="{D42A27DB-BD31-4B8C-83A1-F6EECF244321}">
                <p14:modId xmlns:p14="http://schemas.microsoft.com/office/powerpoint/2010/main" val="215707555"/>
              </p:ext>
            </p:extLst>
          </p:nvPr>
        </p:nvGraphicFramePr>
        <p:xfrm>
          <a:off x="558558" y="1487839"/>
          <a:ext cx="7376262" cy="48483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oter Placeholder 3">
            <a:extLst>
              <a:ext uri="{FF2B5EF4-FFF2-40B4-BE49-F238E27FC236}">
                <a16:creationId xmlns:a16="http://schemas.microsoft.com/office/drawing/2014/main" id="{73B4F620-338F-D749-B08C-4866D728FC27}"/>
              </a:ext>
            </a:extLst>
          </p:cNvPr>
          <p:cNvSpPr>
            <a:spLocks noGrp="1"/>
          </p:cNvSpPr>
          <p:nvPr>
            <p:ph type="ftr" sz="quarter" idx="11"/>
          </p:nvPr>
        </p:nvSpPr>
        <p:spPr>
          <a:xfrm>
            <a:off x="457200" y="6545132"/>
            <a:ext cx="2895600" cy="365125"/>
          </a:xfrm>
        </p:spPr>
        <p:txBody>
          <a:bodyPr vert="horz" lIns="91440" tIns="45720" rIns="91440" bIns="45720" rtlCol="0" anchor="ctr">
            <a:normAutofit/>
          </a:bodyPr>
          <a:lstStyle/>
          <a:p>
            <a:pPr>
              <a:spcAft>
                <a:spcPts val="600"/>
              </a:spcAft>
            </a:pPr>
            <a:r>
              <a:rPr lang="en-US" kern="1200" dirty="0">
                <a:latin typeface="+mn-lt"/>
                <a:ea typeface="+mn-ea"/>
                <a:cs typeface="+mn-cs"/>
              </a:rPr>
              <a:t>© 2021 ACA International.</a:t>
            </a:r>
          </a:p>
        </p:txBody>
      </p:sp>
    </p:spTree>
    <p:extLst>
      <p:ext uri="{BB962C8B-B14F-4D97-AF65-F5344CB8AC3E}">
        <p14:creationId xmlns:p14="http://schemas.microsoft.com/office/powerpoint/2010/main" val="3244741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3">
            <a:extLst>
              <a:ext uri="{FF2B5EF4-FFF2-40B4-BE49-F238E27FC236}">
                <a16:creationId xmlns:a16="http://schemas.microsoft.com/office/drawing/2014/main" id="{9FBD491C-7180-4AA5-94E5-113CA7100F0E}"/>
              </a:ext>
            </a:extLst>
          </p:cNvPr>
          <p:cNvSpPr>
            <a:spLocks noGrp="1"/>
          </p:cNvSpPr>
          <p:nvPr>
            <p:ph type="ftr" sz="quarter" idx="11"/>
          </p:nvPr>
        </p:nvSpPr>
        <p:spPr>
          <a:xfrm>
            <a:off x="457200" y="6545132"/>
            <a:ext cx="2895600" cy="365125"/>
          </a:xfrm>
        </p:spPr>
        <p:txBody>
          <a:bodyPr/>
          <a:lstStyle/>
          <a:p>
            <a:pPr>
              <a:spcAft>
                <a:spcPts val="600"/>
              </a:spcAft>
            </a:pPr>
            <a:r>
              <a:rPr lang="en-US" dirty="0"/>
              <a:t>© 2021 ACA International.</a:t>
            </a:r>
          </a:p>
        </p:txBody>
      </p:sp>
      <p:graphicFrame>
        <p:nvGraphicFramePr>
          <p:cNvPr id="6" name="Content Placeholder 2">
            <a:extLst>
              <a:ext uri="{FF2B5EF4-FFF2-40B4-BE49-F238E27FC236}">
                <a16:creationId xmlns:a16="http://schemas.microsoft.com/office/drawing/2014/main" id="{3D289090-677C-4FDC-8230-65FF7ACEEB13}"/>
              </a:ext>
            </a:extLst>
          </p:cNvPr>
          <p:cNvGraphicFramePr>
            <a:graphicFrameLocks noGrp="1"/>
          </p:cNvGraphicFramePr>
          <p:nvPr>
            <p:ph idx="1"/>
            <p:extLst>
              <p:ext uri="{D42A27DB-BD31-4B8C-83A1-F6EECF244321}">
                <p14:modId xmlns:p14="http://schemas.microsoft.com/office/powerpoint/2010/main" val="2798241750"/>
              </p:ext>
            </p:extLst>
          </p:nvPr>
        </p:nvGraphicFramePr>
        <p:xfrm>
          <a:off x="457200" y="556054"/>
          <a:ext cx="8229600" cy="5570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hidden="1">
            <a:extLst>
              <a:ext uri="{FF2B5EF4-FFF2-40B4-BE49-F238E27FC236}">
                <a16:creationId xmlns:a16="http://schemas.microsoft.com/office/drawing/2014/main" id="{988ED481-BECF-4E34-867A-AC8F90631CC2}"/>
              </a:ext>
            </a:extLst>
          </p:cNvPr>
          <p:cNvSpPr>
            <a:spLocks noGrp="1"/>
          </p:cNvSpPr>
          <p:nvPr>
            <p:ph type="sldNum" sz="quarter" idx="12"/>
          </p:nvPr>
        </p:nvSpPr>
        <p:spPr>
          <a:xfrm>
            <a:off x="7648709" y="6261090"/>
            <a:ext cx="1008358" cy="365125"/>
          </a:xfrm>
        </p:spPr>
        <p:txBody>
          <a:bodyPr>
            <a:normAutofit/>
          </a:bodyPr>
          <a:lstStyle/>
          <a:p>
            <a:pPr>
              <a:spcAft>
                <a:spcPts val="600"/>
              </a:spcAft>
              <a:defRPr/>
            </a:pPr>
            <a:fld id="{E5B7FFD6-CF36-4276-9CE6-A59DB8FF50D2}" type="slidenum">
              <a:rPr lang="en-US">
                <a:solidFill>
                  <a:schemeClr val="bg1">
                    <a:alpha val="80000"/>
                  </a:schemeClr>
                </a:solidFill>
              </a:rPr>
              <a:pPr>
                <a:spcAft>
                  <a:spcPts val="600"/>
                </a:spcAft>
                <a:defRPr/>
              </a:pPr>
              <a:t>22</a:t>
            </a:fld>
            <a:endParaRPr lang="en-US" dirty="0">
              <a:solidFill>
                <a:schemeClr val="bg1">
                  <a:alpha val="80000"/>
                </a:schemeClr>
              </a:solidFill>
            </a:endParaRPr>
          </a:p>
        </p:txBody>
      </p:sp>
    </p:spTree>
    <p:extLst>
      <p:ext uri="{BB962C8B-B14F-4D97-AF65-F5344CB8AC3E}">
        <p14:creationId xmlns:p14="http://schemas.microsoft.com/office/powerpoint/2010/main" val="172057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7F58AB3-F24D-4F23-B471-644D048DB59A}"/>
              </a:ext>
            </a:extLst>
          </p:cNvPr>
          <p:cNvSpPr>
            <a:spLocks noGrp="1"/>
          </p:cNvSpPr>
          <p:nvPr>
            <p:ph type="title"/>
          </p:nvPr>
        </p:nvSpPr>
        <p:spPr>
          <a:xfrm>
            <a:off x="1055803" y="511892"/>
            <a:ext cx="8229600" cy="758054"/>
          </a:xfrm>
        </p:spPr>
        <p:txBody>
          <a:bodyPr vert="horz" lIns="91440" tIns="45720" rIns="91440" bIns="45720" rtlCol="0" anchor="ctr">
            <a:noAutofit/>
          </a:bodyPr>
          <a:lstStyle/>
          <a:p>
            <a:r>
              <a:rPr lang="en-US" b="1" dirty="0">
                <a:effectLst/>
                <a:latin typeface="Calibri" panose="020F0502020204030204" pitchFamily="34" charset="0"/>
                <a:ea typeface="Calibri" panose="020F0502020204030204" pitchFamily="34" charset="0"/>
              </a:rPr>
              <a:t>A Busy Year at the State Level</a:t>
            </a:r>
            <a:r>
              <a:rPr lang="en-US" dirty="0">
                <a:effectLst/>
                <a:latin typeface="Calibri" panose="020F0502020204030204" pitchFamily="34" charset="0"/>
                <a:ea typeface="Calibri" panose="020F0502020204030204" pitchFamily="34" charset="0"/>
              </a:rPr>
              <a:t/>
            </a:r>
            <a:br>
              <a:rPr lang="en-US" dirty="0">
                <a:effectLst/>
                <a:latin typeface="Calibri" panose="020F0502020204030204" pitchFamily="34" charset="0"/>
                <a:ea typeface="Calibri" panose="020F0502020204030204" pitchFamily="34" charset="0"/>
              </a:rPr>
            </a:br>
            <a:endParaRPr lang="en-US" b="1" kern="1200" dirty="0">
              <a:latin typeface="+mj-lt"/>
              <a:ea typeface="+mj-ea"/>
              <a:cs typeface="+mj-cs"/>
            </a:endParaRPr>
          </a:p>
        </p:txBody>
      </p:sp>
      <p:sp>
        <p:nvSpPr>
          <p:cNvPr id="6" name="TextBox 5">
            <a:extLst>
              <a:ext uri="{FF2B5EF4-FFF2-40B4-BE49-F238E27FC236}">
                <a16:creationId xmlns:a16="http://schemas.microsoft.com/office/drawing/2014/main" id="{D14F815E-78F8-4DA8-9B6A-52D8961606BE}"/>
              </a:ext>
            </a:extLst>
          </p:cNvPr>
          <p:cNvSpPr txBox="1"/>
          <p:nvPr/>
        </p:nvSpPr>
        <p:spPr>
          <a:xfrm>
            <a:off x="3228006" y="1178927"/>
            <a:ext cx="5168742" cy="4683513"/>
          </a:xfrm>
          <a:prstGeom prst="rect">
            <a:avLst/>
          </a:prstGeom>
        </p:spPr>
        <p:txBody>
          <a:bodyPr vert="horz" lIns="91440" tIns="45720" rIns="91440" bIns="45720" rtlCol="0">
            <a:noAutofit/>
          </a:bodyPr>
          <a:lstStyle/>
          <a:p>
            <a:pPr marL="342900" marR="0" indent="-342900">
              <a:spcBef>
                <a:spcPts val="0"/>
              </a:spcBef>
              <a:spcAft>
                <a:spcPts val="0"/>
              </a:spcAft>
              <a:buFont typeface="Arial" panose="020B0604020202020204" pitchFamily="34" charset="0"/>
              <a:buChar char="•"/>
            </a:pPr>
            <a:r>
              <a:rPr lang="en-US" b="1" dirty="0">
                <a:solidFill>
                  <a:schemeClr val="tx1">
                    <a:lumMod val="50000"/>
                    <a:lumOff val="50000"/>
                  </a:schemeClr>
                </a:solidFill>
                <a:effectLst/>
                <a:ea typeface="Calibri" panose="020F0502020204030204" pitchFamily="34" charset="0"/>
              </a:rPr>
              <a:t>All 50 states are holding legislative sessions in 2021.</a:t>
            </a:r>
          </a:p>
          <a:p>
            <a:pPr marR="0">
              <a:spcBef>
                <a:spcPts val="0"/>
              </a:spcBef>
              <a:spcAft>
                <a:spcPts val="0"/>
              </a:spcAft>
            </a:pPr>
            <a:endParaRPr lang="en-US" b="1" dirty="0">
              <a:solidFill>
                <a:schemeClr val="tx1">
                  <a:lumMod val="50000"/>
                  <a:lumOff val="50000"/>
                </a:schemeClr>
              </a:solidFill>
              <a:effectLst/>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b="1" dirty="0">
                <a:solidFill>
                  <a:schemeClr val="tx1">
                    <a:lumMod val="50000"/>
                    <a:lumOff val="50000"/>
                  </a:schemeClr>
                </a:solidFill>
                <a:effectLst/>
                <a:ea typeface="Calibri" panose="020F0502020204030204" pitchFamily="34" charset="0"/>
              </a:rPr>
              <a:t>ACA is tracking 850+ state-level bills that would impact the debt collection industry.</a:t>
            </a:r>
          </a:p>
          <a:p>
            <a:pPr marR="0">
              <a:spcBef>
                <a:spcPts val="0"/>
              </a:spcBef>
              <a:spcAft>
                <a:spcPts val="0"/>
              </a:spcAft>
            </a:pPr>
            <a:endParaRPr lang="en-US" b="1" dirty="0">
              <a:solidFill>
                <a:schemeClr val="tx1">
                  <a:lumMod val="50000"/>
                  <a:lumOff val="50000"/>
                </a:schemeClr>
              </a:solidFill>
              <a:effectLst/>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b="1" dirty="0">
                <a:solidFill>
                  <a:schemeClr val="tx1">
                    <a:lumMod val="50000"/>
                    <a:lumOff val="50000"/>
                  </a:schemeClr>
                </a:solidFill>
                <a:effectLst/>
                <a:ea typeface="Calibri" panose="020F0502020204030204" pitchFamily="34" charset="0"/>
              </a:rPr>
              <a:t>While many states adjourned early this summer, most states are convening limited special sessions.</a:t>
            </a:r>
          </a:p>
          <a:p>
            <a:pPr marL="342900" marR="0" indent="-342900">
              <a:spcBef>
                <a:spcPts val="0"/>
              </a:spcBef>
              <a:spcAft>
                <a:spcPts val="0"/>
              </a:spcAft>
              <a:buFont typeface="Arial" panose="020B0604020202020204" pitchFamily="34" charset="0"/>
              <a:buChar char="•"/>
            </a:pPr>
            <a:endParaRPr lang="en-US" b="1" dirty="0">
              <a:solidFill>
                <a:schemeClr val="tx1">
                  <a:lumMod val="50000"/>
                  <a:lumOff val="50000"/>
                </a:schemeClr>
              </a:solidFill>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b="1" dirty="0">
                <a:solidFill>
                  <a:schemeClr val="tx1">
                    <a:lumMod val="50000"/>
                    <a:lumOff val="50000"/>
                  </a:schemeClr>
                </a:solidFill>
                <a:ea typeface="Calibri" panose="020F0502020204030204" pitchFamily="34" charset="0"/>
              </a:rPr>
              <a:t>These special sessions are being called to make up for lost time due to COVID-19 protocols and for redistricting issues. </a:t>
            </a:r>
          </a:p>
          <a:p>
            <a:pPr marL="342900" marR="0" indent="-342900">
              <a:spcBef>
                <a:spcPts val="0"/>
              </a:spcBef>
              <a:spcAft>
                <a:spcPts val="0"/>
              </a:spcAft>
              <a:buFont typeface="Arial" panose="020B0604020202020204" pitchFamily="34" charset="0"/>
              <a:buChar char="•"/>
            </a:pPr>
            <a:endParaRPr lang="en-US" b="1" dirty="0">
              <a:solidFill>
                <a:schemeClr val="tx1">
                  <a:lumMod val="50000"/>
                  <a:lumOff val="50000"/>
                </a:schemeClr>
              </a:solidFill>
              <a:ea typeface="Calibri" panose="020F0502020204030204" pitchFamily="34" charset="0"/>
            </a:endParaRPr>
          </a:p>
          <a:p>
            <a:pPr marL="342900" marR="0" indent="-342900">
              <a:spcBef>
                <a:spcPts val="0"/>
              </a:spcBef>
              <a:spcAft>
                <a:spcPts val="0"/>
              </a:spcAft>
              <a:buFont typeface="Arial" panose="020B0604020202020204" pitchFamily="34" charset="0"/>
              <a:buChar char="•"/>
            </a:pPr>
            <a:r>
              <a:rPr lang="en-US" b="1" dirty="0">
                <a:solidFill>
                  <a:schemeClr val="tx1">
                    <a:lumMod val="50000"/>
                    <a:lumOff val="50000"/>
                  </a:schemeClr>
                </a:solidFill>
                <a:ea typeface="Calibri" panose="020F0502020204030204" pitchFamily="34" charset="0"/>
              </a:rPr>
              <a:t>Roughly half will </a:t>
            </a:r>
            <a:r>
              <a:rPr lang="en-US" b="1" dirty="0">
                <a:solidFill>
                  <a:schemeClr val="tx1">
                    <a:lumMod val="50000"/>
                    <a:lumOff val="50000"/>
                  </a:schemeClr>
                </a:solidFill>
                <a:effectLst/>
                <a:ea typeface="Calibri" panose="020F0502020204030204" pitchFamily="34" charset="0"/>
              </a:rPr>
              <a:t>carry over legislation </a:t>
            </a:r>
            <a:br>
              <a:rPr lang="en-US" b="1" dirty="0">
                <a:solidFill>
                  <a:schemeClr val="tx1">
                    <a:lumMod val="50000"/>
                    <a:lumOff val="50000"/>
                  </a:schemeClr>
                </a:solidFill>
                <a:effectLst/>
                <a:ea typeface="Calibri" panose="020F0502020204030204" pitchFamily="34" charset="0"/>
              </a:rPr>
            </a:br>
            <a:r>
              <a:rPr lang="en-US" b="1" dirty="0">
                <a:solidFill>
                  <a:schemeClr val="tx1">
                    <a:lumMod val="50000"/>
                    <a:lumOff val="50000"/>
                  </a:schemeClr>
                </a:solidFill>
                <a:effectLst/>
                <a:ea typeface="Calibri" panose="020F0502020204030204" pitchFamily="34" charset="0"/>
              </a:rPr>
              <a:t>to the 2022 session.</a:t>
            </a:r>
          </a:p>
          <a:p>
            <a:pPr marL="342900" indent="-342900">
              <a:lnSpc>
                <a:spcPct val="90000"/>
              </a:lnSpc>
              <a:spcBef>
                <a:spcPct val="20000"/>
              </a:spcBef>
              <a:buFont typeface="Arial" panose="020B0604020202020204" pitchFamily="34" charset="0"/>
              <a:buChar char="•"/>
            </a:pPr>
            <a:endParaRPr lang="en-US" b="1" dirty="0">
              <a:solidFill>
                <a:schemeClr val="tx1">
                  <a:lumMod val="50000"/>
                  <a:lumOff val="50000"/>
                </a:schemeClr>
              </a:solidFill>
            </a:endParaRPr>
          </a:p>
        </p:txBody>
      </p:sp>
      <p:sp>
        <p:nvSpPr>
          <p:cNvPr id="4" name="Footer Placeholder 3">
            <a:extLst>
              <a:ext uri="{FF2B5EF4-FFF2-40B4-BE49-F238E27FC236}">
                <a16:creationId xmlns:a16="http://schemas.microsoft.com/office/drawing/2014/main" id="{4816F7EF-2714-4439-A389-C808F83975E8}"/>
              </a:ext>
            </a:extLst>
          </p:cNvPr>
          <p:cNvSpPr>
            <a:spLocks noGrp="1"/>
          </p:cNvSpPr>
          <p:nvPr>
            <p:ph type="ftr" sz="quarter" idx="11"/>
          </p:nvPr>
        </p:nvSpPr>
        <p:spPr>
          <a:xfrm>
            <a:off x="457200" y="6545132"/>
            <a:ext cx="2895600" cy="365125"/>
          </a:xfrm>
        </p:spPr>
        <p:txBody>
          <a:bodyPr vert="horz" lIns="91440" tIns="45720" rIns="91440" bIns="45720" rtlCol="0" anchor="ctr">
            <a:normAutofit/>
          </a:bodyPr>
          <a:lstStyle/>
          <a:p>
            <a:pPr>
              <a:spcAft>
                <a:spcPts val="600"/>
              </a:spcAft>
            </a:pPr>
            <a:r>
              <a:rPr lang="en-US" kern="1200" dirty="0">
                <a:latin typeface="+mn-lt"/>
                <a:ea typeface="+mn-ea"/>
                <a:cs typeface="+mn-cs"/>
              </a:rPr>
              <a:t>© 2021 ACA International.</a:t>
            </a:r>
          </a:p>
        </p:txBody>
      </p:sp>
      <p:pic>
        <p:nvPicPr>
          <p:cNvPr id="13" name="Picture 12">
            <a:extLst>
              <a:ext uri="{FF2B5EF4-FFF2-40B4-BE49-F238E27FC236}">
                <a16:creationId xmlns:a16="http://schemas.microsoft.com/office/drawing/2014/main" id="{A19FFEC0-84FC-4BA2-915E-F4AA382F15B6}"/>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457200" y="2383334"/>
            <a:ext cx="2770806" cy="1665254"/>
          </a:xfrm>
          <a:prstGeom prst="rect">
            <a:avLst/>
          </a:prstGeom>
        </p:spPr>
      </p:pic>
    </p:spTree>
    <p:extLst>
      <p:ext uri="{BB962C8B-B14F-4D97-AF65-F5344CB8AC3E}">
        <p14:creationId xmlns:p14="http://schemas.microsoft.com/office/powerpoint/2010/main" val="377973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AE9DC8-FCD4-4DA9-BC18-3326C1367B13}"/>
              </a:ext>
            </a:extLst>
          </p:cNvPr>
          <p:cNvSpPr>
            <a:spLocks noGrp="1"/>
          </p:cNvSpPr>
          <p:nvPr>
            <p:ph idx="1"/>
          </p:nvPr>
        </p:nvSpPr>
        <p:spPr>
          <a:xfrm>
            <a:off x="555458" y="1250602"/>
            <a:ext cx="6172199" cy="5717724"/>
          </a:xfrm>
        </p:spPr>
        <p:txBody>
          <a:bodyPr>
            <a:normAutofit/>
          </a:bodyPr>
          <a:lstStyle/>
          <a:p>
            <a:pPr marL="0" marR="0" indent="0">
              <a:spcBef>
                <a:spcPts val="0"/>
              </a:spcBef>
              <a:spcAft>
                <a:spcPts val="0"/>
              </a:spcAft>
              <a:buNone/>
            </a:pPr>
            <a:r>
              <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Ohio SB 13:</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After 2+ years of lobbying by the </a:t>
            </a:r>
            <a:r>
              <a:rPr lang="en-US" sz="1800" dirty="0">
                <a:latin typeface="Calibri" panose="020F0502020204030204" pitchFamily="34" charset="0"/>
                <a:ea typeface="Calibri" panose="020F0502020204030204" pitchFamily="34" charset="0"/>
                <a:cs typeface="Calibri" panose="020F0502020204030204" pitchFamily="34" charset="0"/>
              </a:rPr>
              <a:t>Ohio Receivables Management Association and </a:t>
            </a:r>
            <a:r>
              <a:rPr lang="en-US" sz="1800" dirty="0">
                <a:effectLst/>
                <a:latin typeface="Calibri" panose="020F0502020204030204" pitchFamily="34" charset="0"/>
                <a:ea typeface="Calibri" panose="020F0502020204030204" pitchFamily="34" charset="0"/>
                <a:cs typeface="Calibri" panose="020F0502020204030204" pitchFamily="34" charset="0"/>
              </a:rPr>
              <a:t>numerous grassroots campaigns, the governor signed the legislation. The bill as introduced would have reduced the SOL on all written and oral contracts to 3 years. </a:t>
            </a:r>
            <a:r>
              <a:rPr lang="en-US" sz="1800" b="1" dirty="0">
                <a:solidFill>
                  <a:srgbClr val="007096"/>
                </a:solidFill>
                <a:effectLst/>
                <a:latin typeface="Calibri" panose="020F0502020204030204" pitchFamily="34" charset="0"/>
                <a:ea typeface="Calibri" panose="020F0502020204030204" pitchFamily="34" charset="0"/>
                <a:cs typeface="Calibri" panose="020F0502020204030204" pitchFamily="34" charset="0"/>
              </a:rPr>
              <a:t>The final bill creates a 6-year SOL for consumer transactions.</a:t>
            </a:r>
          </a:p>
          <a:p>
            <a:pPr marL="0" marR="0" indent="0">
              <a:spcBef>
                <a:spcPts val="0"/>
              </a:spcBef>
              <a:spcAft>
                <a:spcPts val="0"/>
              </a:spcAft>
              <a:buNone/>
            </a:pPr>
            <a:r>
              <a:rPr lang="en-US" sz="1800" dirty="0">
                <a:effectLst/>
                <a:latin typeface="Calibri" panose="020F0502020204030204" pitchFamily="34" charset="0"/>
                <a:ea typeface="Calibri" panose="020F0502020204030204" pitchFamily="34" charset="0"/>
                <a:cs typeface="Calibri" panose="020F0502020204030204" pitchFamily="34" charset="0"/>
              </a:rPr>
              <a:t> </a:t>
            </a:r>
          </a:p>
          <a:p>
            <a:pPr marL="0" marR="0" indent="0">
              <a:spcBef>
                <a:spcPts val="0"/>
              </a:spcBef>
              <a:spcAft>
                <a:spcPts val="0"/>
              </a:spcAft>
              <a:buNone/>
            </a:pPr>
            <a:r>
              <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Nevada SB 248:</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This bill </a:t>
            </a:r>
            <a:r>
              <a:rPr lang="en-US" sz="1800" b="1" dirty="0">
                <a:solidFill>
                  <a:srgbClr val="007096"/>
                </a:solidFill>
                <a:effectLst/>
                <a:latin typeface="Calibri" panose="020F0502020204030204" pitchFamily="34" charset="0"/>
                <a:ea typeface="Calibri" panose="020F0502020204030204" pitchFamily="34" charset="0"/>
                <a:cs typeface="Calibri" panose="020F0502020204030204" pitchFamily="34" charset="0"/>
              </a:rPr>
              <a:t>p</a:t>
            </a:r>
            <a:r>
              <a:rPr lang="en-US" sz="1800" b="1" dirty="0">
                <a:solidFill>
                  <a:srgbClr val="007096"/>
                </a:solidFill>
                <a:latin typeface="Calibri" panose="020F0502020204030204" pitchFamily="34" charset="0"/>
                <a:ea typeface="Calibri" panose="020F0502020204030204" pitchFamily="34" charset="0"/>
                <a:cs typeface="Calibri" panose="020F0502020204030204" pitchFamily="34" charset="0"/>
              </a:rPr>
              <a:t>laces new restrictions on medical debt collection. Requires conflicting state and federal disclosures and no action for 60 days. Initial notice sent via certified mail. </a:t>
            </a:r>
            <a:r>
              <a:rPr lang="en-US" sz="1800" dirty="0">
                <a:effectLst/>
                <a:latin typeface="Calibri" panose="020F0502020204030204" pitchFamily="34" charset="0"/>
                <a:ea typeface="Calibri" panose="020F0502020204030204" pitchFamily="34" charset="0"/>
                <a:cs typeface="Calibri" panose="020F0502020204030204" pitchFamily="34" charset="0"/>
              </a:rPr>
              <a:t>ACA and the Nevada Unit filed for a temporary restraining order in federal court. Still awaiting a ruling. </a:t>
            </a:r>
            <a:br>
              <a:rPr lang="en-US" sz="1800" dirty="0">
                <a:effectLst/>
                <a:latin typeface="Calibri" panose="020F0502020204030204" pitchFamily="34" charset="0"/>
                <a:ea typeface="Calibri" panose="020F0502020204030204" pitchFamily="34" charset="0"/>
                <a:cs typeface="Calibri" panose="020F0502020204030204" pitchFamily="34" charset="0"/>
              </a:rPr>
            </a:br>
            <a:endParaRPr lang="en-US" sz="1800" dirty="0">
              <a:effectLst/>
              <a:latin typeface="Calibri" panose="020F0502020204030204" pitchFamily="34" charset="0"/>
              <a:ea typeface="Calibri" panose="020F0502020204030204" pitchFamily="34" charset="0"/>
              <a:cs typeface="Calibri" panose="020F0502020204030204" pitchFamily="34" charset="0"/>
            </a:endParaRPr>
          </a:p>
          <a:p>
            <a:pPr marL="0" marR="0" indent="0">
              <a:spcBef>
                <a:spcPts val="0"/>
              </a:spcBef>
              <a:spcAft>
                <a:spcPts val="0"/>
              </a:spcAft>
              <a:buNone/>
            </a:pPr>
            <a:r>
              <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New Hampshire HB 109:</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800" b="1" dirty="0">
                <a:solidFill>
                  <a:srgbClr val="007096"/>
                </a:solidFill>
                <a:effectLst/>
                <a:latin typeface="Calibri" panose="020F0502020204030204" pitchFamily="34" charset="0"/>
                <a:ea typeface="Calibri" panose="020F0502020204030204" pitchFamily="34" charset="0"/>
                <a:cs typeface="Calibri" panose="020F0502020204030204" pitchFamily="34" charset="0"/>
              </a:rPr>
              <a:t>This bill would have prohibited a collection agency from leaving a voicemail. </a:t>
            </a:r>
            <a:r>
              <a:rPr lang="en-US" sz="1800" dirty="0">
                <a:effectLst/>
                <a:latin typeface="Calibri" panose="020F0502020204030204" pitchFamily="34" charset="0"/>
                <a:ea typeface="Calibri" panose="020F0502020204030204" pitchFamily="34" charset="0"/>
                <a:cs typeface="Calibri" panose="020F0502020204030204" pitchFamily="34" charset="0"/>
              </a:rPr>
              <a:t>The New England Collectors Association lobbied and testified against it before the bill was voted down in committee.</a:t>
            </a:r>
            <a:endParaRPr lang="en-US" sz="1800" dirty="0">
              <a:effectLst/>
              <a:latin typeface="Calibri" panose="020F0502020204030204" pitchFamily="34" charset="0"/>
              <a:ea typeface="Calibri" panose="020F0502020204030204" pitchFamily="34" charset="0"/>
            </a:endParaRPr>
          </a:p>
          <a:p>
            <a:pPr marL="0" indent="0">
              <a:buClr>
                <a:schemeClr val="accent3"/>
              </a:buClr>
              <a:buNone/>
            </a:pPr>
            <a:endParaRPr lang="en-US" sz="1800" dirty="0">
              <a:effectLst/>
              <a:latin typeface="Calibri" panose="020F0502020204030204" pitchFamily="34" charset="0"/>
              <a:ea typeface="Calibri" panose="020F0502020204030204" pitchFamily="34" charset="0"/>
            </a:endParaRPr>
          </a:p>
        </p:txBody>
      </p:sp>
      <p:sp>
        <p:nvSpPr>
          <p:cNvPr id="3" name="Title 2">
            <a:extLst>
              <a:ext uri="{FF2B5EF4-FFF2-40B4-BE49-F238E27FC236}">
                <a16:creationId xmlns:a16="http://schemas.microsoft.com/office/drawing/2014/main" id="{6CBBD154-0E96-4030-8F1D-6F06C164089F}"/>
              </a:ext>
            </a:extLst>
          </p:cNvPr>
          <p:cNvSpPr>
            <a:spLocks noGrp="1"/>
          </p:cNvSpPr>
          <p:nvPr>
            <p:ph type="title"/>
          </p:nvPr>
        </p:nvSpPr>
        <p:spPr>
          <a:xfrm>
            <a:off x="433332" y="240632"/>
            <a:ext cx="8542888" cy="871344"/>
          </a:xfrm>
        </p:spPr>
        <p:txBody>
          <a:bodyPr>
            <a:noAutofit/>
          </a:bodyPr>
          <a:lstStyle/>
          <a:p>
            <a:pPr algn="ctr"/>
            <a:r>
              <a:rPr lang="en-US" sz="4000" dirty="0">
                <a:solidFill>
                  <a:srgbClr val="007096"/>
                </a:solidFill>
                <a:effectLst/>
                <a:latin typeface="Calibri" panose="020F0502020204030204" pitchFamily="34" charset="0"/>
                <a:ea typeface="Calibri" panose="020F0502020204030204" pitchFamily="34" charset="0"/>
              </a:rPr>
              <a:t>2021 State Legislative Highlights</a:t>
            </a:r>
            <a:endParaRPr lang="en-US" sz="4000" dirty="0">
              <a:solidFill>
                <a:srgbClr val="007096"/>
              </a:solidFill>
            </a:endParaRPr>
          </a:p>
        </p:txBody>
      </p:sp>
      <p:sp>
        <p:nvSpPr>
          <p:cNvPr id="8" name="Footer Placeholder 3">
            <a:extLst>
              <a:ext uri="{FF2B5EF4-FFF2-40B4-BE49-F238E27FC236}">
                <a16:creationId xmlns:a16="http://schemas.microsoft.com/office/drawing/2014/main" id="{260B896D-477A-BE43-83E7-526E1A00D9E6}"/>
              </a:ext>
            </a:extLst>
          </p:cNvPr>
          <p:cNvSpPr txBox="1">
            <a:spLocks/>
          </p:cNvSpPr>
          <p:nvPr/>
        </p:nvSpPr>
        <p:spPr>
          <a:xfrm>
            <a:off x="745957" y="6603201"/>
            <a:ext cx="2895600" cy="365125"/>
          </a:xfrm>
          <a:prstGeom prst="rect">
            <a:avLst/>
          </a:prstGeom>
        </p:spPr>
        <p:txBody>
          <a:bodyPr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1000" dirty="0">
                <a:solidFill>
                  <a:schemeClr val="bg1"/>
                </a:solidFill>
              </a:rPr>
              <a:t>© 2021 ACA International.</a:t>
            </a:r>
          </a:p>
        </p:txBody>
      </p:sp>
      <p:pic>
        <p:nvPicPr>
          <p:cNvPr id="5" name="Graphic 4" descr="Monthly calendar with solid fill">
            <a:extLst>
              <a:ext uri="{FF2B5EF4-FFF2-40B4-BE49-F238E27FC236}">
                <a16:creationId xmlns:a16="http://schemas.microsoft.com/office/drawing/2014/main" id="{A94E3B44-252B-F941-8F23-8642CE74CEF7}"/>
              </a:ext>
            </a:extLst>
          </p:cNvPr>
          <p:cNvPicPr>
            <a:picLocks noChangeAspect="1"/>
          </p:cNvPicPr>
          <p:nvPr/>
        </p:nvPicPr>
        <p:blipFill>
          <a:blip r:embed="rId3">
            <a:extLst>
              <a:ext uri="{96DAC541-7B7A-43D3-8B79-37D633B846F1}">
                <asvg:svgBlip xmlns="" xmlns:asvg="http://schemas.microsoft.com/office/drawing/2016/SVG/main" r:embed="rId4"/>
              </a:ext>
            </a:extLst>
          </a:blip>
          <a:stretch>
            <a:fillRect/>
          </a:stretch>
        </p:blipFill>
        <p:spPr>
          <a:xfrm>
            <a:off x="6942980" y="1417390"/>
            <a:ext cx="914400" cy="914400"/>
          </a:xfrm>
          <a:prstGeom prst="rect">
            <a:avLst/>
          </a:prstGeom>
        </p:spPr>
      </p:pic>
      <p:pic>
        <p:nvPicPr>
          <p:cNvPr id="9" name="Graphic 8" descr="First aid kit with solid fill">
            <a:extLst>
              <a:ext uri="{FF2B5EF4-FFF2-40B4-BE49-F238E27FC236}">
                <a16:creationId xmlns:a16="http://schemas.microsoft.com/office/drawing/2014/main" id="{6F682B6A-1D45-DE40-B892-AFA94DB12992}"/>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6942980" y="3357831"/>
            <a:ext cx="914400" cy="914400"/>
          </a:xfrm>
          <a:prstGeom prst="rect">
            <a:avLst/>
          </a:prstGeom>
        </p:spPr>
      </p:pic>
      <p:pic>
        <p:nvPicPr>
          <p:cNvPr id="12" name="Graphic 11" descr="Voice with solid fill">
            <a:extLst>
              <a:ext uri="{FF2B5EF4-FFF2-40B4-BE49-F238E27FC236}">
                <a16:creationId xmlns:a16="http://schemas.microsoft.com/office/drawing/2014/main" id="{B907905D-0E5E-D944-9DCC-47BB2813188D}"/>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6942980" y="4841072"/>
            <a:ext cx="914400" cy="914400"/>
          </a:xfrm>
          <a:prstGeom prst="rect">
            <a:avLst/>
          </a:prstGeom>
        </p:spPr>
      </p:pic>
    </p:spTree>
    <p:extLst>
      <p:ext uri="{BB962C8B-B14F-4D97-AF65-F5344CB8AC3E}">
        <p14:creationId xmlns:p14="http://schemas.microsoft.com/office/powerpoint/2010/main" val="1659027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AE9DC8-FCD4-4DA9-BC18-3326C1367B13}"/>
              </a:ext>
            </a:extLst>
          </p:cNvPr>
          <p:cNvSpPr>
            <a:spLocks noGrp="1"/>
          </p:cNvSpPr>
          <p:nvPr>
            <p:ph idx="1"/>
          </p:nvPr>
        </p:nvSpPr>
        <p:spPr>
          <a:xfrm>
            <a:off x="300556" y="1579717"/>
            <a:ext cx="6950328" cy="5714621"/>
          </a:xfrm>
        </p:spPr>
        <p:txBody>
          <a:bodyPr>
            <a:normAutofit/>
          </a:bodyPr>
          <a:lstStyle/>
          <a:p>
            <a:pPr marL="0" marR="0" indent="0">
              <a:spcBef>
                <a:spcPts val="0"/>
              </a:spcBef>
              <a:spcAft>
                <a:spcPts val="0"/>
              </a:spcAft>
              <a:buNone/>
            </a:pPr>
            <a:r>
              <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Virginia SB 1340</a:t>
            </a:r>
            <a:r>
              <a:rPr lang="en-US" sz="1800" b="1" dirty="0">
                <a:solidFill>
                  <a:schemeClr val="tx1"/>
                </a:solidFill>
                <a:latin typeface="Calibri" panose="020F0502020204030204" pitchFamily="34" charset="0"/>
                <a:ea typeface="Calibri" panose="020F0502020204030204" pitchFamily="34" charset="0"/>
                <a:cs typeface="Calibri" panose="020F0502020204030204" pitchFamily="34" charset="0"/>
              </a:rPr>
              <a:t>:</a:t>
            </a:r>
            <a:r>
              <a:rPr lang="en-US"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800" b="1" dirty="0">
                <a:solidFill>
                  <a:srgbClr val="007096"/>
                </a:solidFill>
                <a:effectLst/>
                <a:latin typeface="Calibri" panose="020F0502020204030204" pitchFamily="34" charset="0"/>
                <a:ea typeface="Calibri" panose="020F0502020204030204" pitchFamily="34" charset="0"/>
                <a:cs typeface="Calibri" panose="020F0502020204030204" pitchFamily="34" charset="0"/>
              </a:rPr>
              <a:t>Legislation would have lowered the SOL on all medical debt to 3 years. </a:t>
            </a: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The Virginia Collectors Association worked to get it </a:t>
            </a:r>
            <a:r>
              <a:rPr lang="en-US" sz="180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tabled for the session.</a:t>
            </a:r>
            <a:endParaRPr lang="en-US" sz="1800" dirty="0">
              <a:solidFill>
                <a:schemeClr val="tx1">
                  <a:lumMod val="50000"/>
                  <a:lumOff val="50000"/>
                </a:schemeClr>
              </a:solidFill>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solidFill>
                <a:schemeClr val="tx1">
                  <a:lumMod val="50000"/>
                  <a:lumOff val="50000"/>
                </a:schemeClr>
              </a:solidFill>
              <a:effectLst/>
              <a:latin typeface="Calibri" panose="020F0502020204030204" pitchFamily="34" charset="0"/>
              <a:ea typeface="Calibri" panose="020F0502020204030204" pitchFamily="34" charset="0"/>
            </a:endParaRPr>
          </a:p>
          <a:p>
            <a:pPr marL="0" marR="0" indent="0">
              <a:spcBef>
                <a:spcPts val="0"/>
              </a:spcBef>
              <a:spcAft>
                <a:spcPts val="0"/>
              </a:spcAft>
              <a:buNone/>
            </a:pPr>
            <a:r>
              <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Hawaii:</a:t>
            </a:r>
            <a:r>
              <a:rPr lang="en-US" sz="180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 </a:t>
            </a:r>
            <a:r>
              <a:rPr lang="en-US" sz="1800" b="1" dirty="0">
                <a:solidFill>
                  <a:srgbClr val="007096"/>
                </a:solidFill>
                <a:effectLst/>
                <a:latin typeface="Calibri" panose="020F0502020204030204" pitchFamily="34" charset="0"/>
                <a:ea typeface="Calibri" panose="020F0502020204030204" pitchFamily="34" charset="0"/>
                <a:cs typeface="Calibri" panose="020F0502020204030204" pitchFamily="34" charset="0"/>
              </a:rPr>
              <a:t>Multiple garnishment bills have been introduced, </a:t>
            </a:r>
            <a:r>
              <a:rPr lang="en-US" sz="180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including one to prohibit garnishment on all consumer debt. The Hawaii Collectors Association worked with an industry coalition to have the legislation amended. Current pending versions would only affect consumers impacted by COVID-19.  </a:t>
            </a:r>
            <a:endParaRPr lang="en-US" sz="1600" dirty="0">
              <a:solidFill>
                <a:schemeClr val="tx1">
                  <a:lumMod val="50000"/>
                  <a:lumOff val="50000"/>
                </a:schemeClr>
              </a:solidFill>
              <a:effectLst/>
              <a:latin typeface="Calibri" panose="020F0502020204030204" pitchFamily="34" charset="0"/>
              <a:ea typeface="Calibri" panose="020F0502020204030204" pitchFamily="34" charset="0"/>
            </a:endParaRPr>
          </a:p>
          <a:p>
            <a:pPr marL="0" marR="0" indent="0">
              <a:spcBef>
                <a:spcPts val="0"/>
              </a:spcBef>
              <a:spcAft>
                <a:spcPts val="0"/>
              </a:spcAft>
              <a:buNone/>
            </a:pPr>
            <a:endPar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marL="0" marR="0" indent="0">
              <a:spcBef>
                <a:spcPts val="0"/>
              </a:spcBef>
              <a:spcAft>
                <a:spcPts val="0"/>
              </a:spcAft>
              <a:buNone/>
            </a:pPr>
            <a:r>
              <a:rPr lang="en-US"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Washington, D.C.:</a:t>
            </a:r>
            <a:r>
              <a:rPr lang="en-US" sz="1800" dirty="0">
                <a:solidFill>
                  <a:schemeClr val="tx1">
                    <a:lumMod val="50000"/>
                    <a:lumOff val="50000"/>
                  </a:schemeClr>
                </a:solidFill>
                <a:effectLst/>
                <a:latin typeface="Calibri" panose="020F0502020204030204" pitchFamily="34" charset="0"/>
                <a:ea typeface="Calibri" panose="020F0502020204030204" pitchFamily="34" charset="0"/>
                <a:cs typeface="Calibri" panose="020F0502020204030204" pitchFamily="34" charset="0"/>
              </a:rPr>
              <a:t> Passed an emergency bill to regulate debt collections. </a:t>
            </a:r>
            <a:r>
              <a:rPr lang="en-US" sz="1800" b="1" dirty="0">
                <a:solidFill>
                  <a:srgbClr val="007096"/>
                </a:solidFill>
                <a:effectLst/>
                <a:latin typeface="Calibri" panose="020F0502020204030204" pitchFamily="34" charset="0"/>
                <a:ea typeface="Calibri" panose="020F0502020204030204" pitchFamily="34" charset="0"/>
                <a:cs typeface="Calibri" panose="020F0502020204030204" pitchFamily="34" charset="0"/>
              </a:rPr>
              <a:t>Limits number of calls per week, requires pre-post charge-off documentation. </a:t>
            </a:r>
            <a:r>
              <a:rPr lang="en-US" sz="1800" b="1" dirty="0">
                <a:solidFill>
                  <a:srgbClr val="007096"/>
                </a:solidFill>
                <a:latin typeface="Calibri" panose="020F0502020204030204" pitchFamily="34" charset="0"/>
                <a:ea typeface="Calibri" panose="020F0502020204030204" pitchFamily="34" charset="0"/>
                <a:cs typeface="Calibri" panose="020F0502020204030204" pitchFamily="34" charset="0"/>
              </a:rPr>
              <a:t>ACA helped hire a lobbyist through a IAF grant. </a:t>
            </a: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A new bill was passed to replace the original legislation with several industry- supported amendments. A third permanent bill will be considered this fall.</a:t>
            </a:r>
            <a:endParaRPr lang="en-US" sz="1800" dirty="0">
              <a:effectLst/>
              <a:latin typeface="Calibri" panose="020F0502020204030204" pitchFamily="34" charset="0"/>
              <a:ea typeface="Calibri" panose="020F0502020204030204" pitchFamily="34" charset="0"/>
            </a:endParaRPr>
          </a:p>
        </p:txBody>
      </p:sp>
      <p:sp>
        <p:nvSpPr>
          <p:cNvPr id="3" name="Title 2">
            <a:extLst>
              <a:ext uri="{FF2B5EF4-FFF2-40B4-BE49-F238E27FC236}">
                <a16:creationId xmlns:a16="http://schemas.microsoft.com/office/drawing/2014/main" id="{6CBBD154-0E96-4030-8F1D-6F06C164089F}"/>
              </a:ext>
            </a:extLst>
          </p:cNvPr>
          <p:cNvSpPr>
            <a:spLocks noGrp="1"/>
          </p:cNvSpPr>
          <p:nvPr>
            <p:ph type="title"/>
          </p:nvPr>
        </p:nvSpPr>
        <p:spPr>
          <a:xfrm>
            <a:off x="148156" y="623122"/>
            <a:ext cx="8542888" cy="871344"/>
          </a:xfrm>
        </p:spPr>
        <p:txBody>
          <a:bodyPr>
            <a:noAutofit/>
          </a:bodyPr>
          <a:lstStyle/>
          <a:p>
            <a:pPr algn="ctr"/>
            <a:r>
              <a:rPr lang="en-US" sz="4000" dirty="0">
                <a:solidFill>
                  <a:srgbClr val="007096"/>
                </a:solidFill>
                <a:effectLst/>
                <a:latin typeface="Calibri" panose="020F0502020204030204" pitchFamily="34" charset="0"/>
                <a:ea typeface="Calibri" panose="020F0502020204030204" pitchFamily="34" charset="0"/>
              </a:rPr>
              <a:t>2021 State Legislative Highlights</a:t>
            </a:r>
            <a:br>
              <a:rPr lang="en-US" sz="4000" dirty="0">
                <a:solidFill>
                  <a:srgbClr val="007096"/>
                </a:solidFill>
                <a:effectLst/>
                <a:latin typeface="Calibri" panose="020F0502020204030204" pitchFamily="34" charset="0"/>
                <a:ea typeface="Calibri" panose="020F0502020204030204" pitchFamily="34" charset="0"/>
              </a:rPr>
            </a:br>
            <a:endParaRPr lang="en-US" sz="4000" dirty="0">
              <a:solidFill>
                <a:srgbClr val="007096"/>
              </a:solidFill>
            </a:endParaRPr>
          </a:p>
        </p:txBody>
      </p:sp>
      <p:pic>
        <p:nvPicPr>
          <p:cNvPr id="7" name="Picture 6" descr="Monthly calendar with solid fill">
            <a:extLst>
              <a:ext uri="{FF2B5EF4-FFF2-40B4-BE49-F238E27FC236}">
                <a16:creationId xmlns:a16="http://schemas.microsoft.com/office/drawing/2014/main" id="{3B4BCCB1-008B-4DAA-BA8C-6EB874A4ED81}"/>
              </a:ext>
            </a:extLst>
          </p:cNvPr>
          <p:cNvPicPr>
            <a:picLocks noChangeAspect="1"/>
          </p:cNvPicPr>
          <p:nvPr/>
        </p:nvPicPr>
        <p:blipFill>
          <a:blip r:embed="rId3">
            <a:extLst>
              <a:ext uri="{96DAC541-7B7A-43D3-8B79-37D633B846F1}">
                <asvg:svgBlip xmlns="" xmlns:asvg="http://schemas.microsoft.com/office/drawing/2016/SVG/main" r:embed="rId4"/>
              </a:ext>
            </a:extLst>
          </a:blip>
          <a:srcRect/>
          <a:stretch/>
        </p:blipFill>
        <p:spPr>
          <a:xfrm>
            <a:off x="7250884" y="1494466"/>
            <a:ext cx="914400" cy="914400"/>
          </a:xfrm>
          <a:prstGeom prst="rect">
            <a:avLst/>
          </a:prstGeom>
        </p:spPr>
      </p:pic>
      <p:sp>
        <p:nvSpPr>
          <p:cNvPr id="8" name="Footer Placeholder 3">
            <a:extLst>
              <a:ext uri="{FF2B5EF4-FFF2-40B4-BE49-F238E27FC236}">
                <a16:creationId xmlns:a16="http://schemas.microsoft.com/office/drawing/2014/main" id="{B2FEF19F-4E4A-6D45-A2B6-64165BE84169}"/>
              </a:ext>
            </a:extLst>
          </p:cNvPr>
          <p:cNvSpPr txBox="1">
            <a:spLocks/>
          </p:cNvSpPr>
          <p:nvPr/>
        </p:nvSpPr>
        <p:spPr>
          <a:xfrm>
            <a:off x="457200" y="6545132"/>
            <a:ext cx="2895600" cy="365125"/>
          </a:xfrm>
          <a:prstGeom prst="rect">
            <a:avLst/>
          </a:prstGeom>
        </p:spPr>
        <p:txBody>
          <a:bodyPr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1000" dirty="0">
                <a:solidFill>
                  <a:schemeClr val="bg1"/>
                </a:solidFill>
              </a:rPr>
              <a:t>© 2021 ACA International.</a:t>
            </a:r>
          </a:p>
        </p:txBody>
      </p:sp>
      <p:pic>
        <p:nvPicPr>
          <p:cNvPr id="5" name="Graphic 4" descr="Piggy Bank with solid fill">
            <a:extLst>
              <a:ext uri="{FF2B5EF4-FFF2-40B4-BE49-F238E27FC236}">
                <a16:creationId xmlns:a16="http://schemas.microsoft.com/office/drawing/2014/main" id="{5812A2E3-A527-BE4A-8735-19393CE43B49}"/>
              </a:ext>
            </a:extLst>
          </p:cNvPr>
          <p:cNvPicPr>
            <a:picLocks noChangeAspect="1"/>
          </p:cNvPicPr>
          <p:nvPr/>
        </p:nvPicPr>
        <p:blipFill>
          <a:blip r:embed="rId5">
            <a:extLst>
              <a:ext uri="{96DAC541-7B7A-43D3-8B79-37D633B846F1}">
                <asvg:svgBlip xmlns="" xmlns:asvg="http://schemas.microsoft.com/office/drawing/2016/SVG/main" r:embed="rId6"/>
              </a:ext>
            </a:extLst>
          </a:blip>
          <a:stretch>
            <a:fillRect/>
          </a:stretch>
        </p:blipFill>
        <p:spPr>
          <a:xfrm>
            <a:off x="7250884" y="2858839"/>
            <a:ext cx="914400" cy="914400"/>
          </a:xfrm>
          <a:prstGeom prst="rect">
            <a:avLst/>
          </a:prstGeom>
        </p:spPr>
      </p:pic>
      <p:pic>
        <p:nvPicPr>
          <p:cNvPr id="12" name="Graphic 11" descr="Telephone with solid fill">
            <a:extLst>
              <a:ext uri="{FF2B5EF4-FFF2-40B4-BE49-F238E27FC236}">
                <a16:creationId xmlns:a16="http://schemas.microsoft.com/office/drawing/2014/main" id="{9083FD2F-2C64-5F4F-A722-24CD345CCE2C}"/>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7250884" y="4565591"/>
            <a:ext cx="914400" cy="914400"/>
          </a:xfrm>
          <a:prstGeom prst="rect">
            <a:avLst/>
          </a:prstGeom>
        </p:spPr>
      </p:pic>
    </p:spTree>
    <p:extLst>
      <p:ext uri="{BB962C8B-B14F-4D97-AF65-F5344CB8AC3E}">
        <p14:creationId xmlns:p14="http://schemas.microsoft.com/office/powerpoint/2010/main" val="642984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AE9DC8-FCD4-4DA9-BC18-3326C1367B13}"/>
              </a:ext>
            </a:extLst>
          </p:cNvPr>
          <p:cNvSpPr>
            <a:spLocks noGrp="1"/>
          </p:cNvSpPr>
          <p:nvPr>
            <p:ph idx="1"/>
          </p:nvPr>
        </p:nvSpPr>
        <p:spPr>
          <a:xfrm>
            <a:off x="457200" y="1281667"/>
            <a:ext cx="6950328" cy="5714621"/>
          </a:xfrm>
        </p:spPr>
        <p:txBody>
          <a:bodyPr>
            <a:normAutofit lnSpcReduction="10000"/>
          </a:bodyPr>
          <a:lstStyle/>
          <a:p>
            <a:pPr marL="0" indent="0">
              <a:spcBef>
                <a:spcPts val="0"/>
              </a:spcBef>
              <a:buNone/>
            </a:pPr>
            <a:r>
              <a:rPr lang="en-US" sz="18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HB 462: Rep. William Straus (D)</a:t>
            </a:r>
          </a:p>
          <a:p>
            <a:pPr>
              <a:spcBef>
                <a:spcPts val="0"/>
              </a:spcBef>
            </a:pPr>
            <a:r>
              <a:rPr lang="en-US" sz="18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Summary</a:t>
            </a: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This measure specifies exemptions to the prohibition on robocalls from being made to any mobile telephone or another hands-free device (would include debt collection calls).</a:t>
            </a:r>
          </a:p>
          <a:p>
            <a:pPr>
              <a:spcBef>
                <a:spcPts val="0"/>
              </a:spcBef>
            </a:pPr>
            <a:r>
              <a:rPr lang="en-US" sz="18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Status</a:t>
            </a: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In Joint Committee on Consumer Protection and Professional Licensure. Hearing held. No action reported.</a:t>
            </a:r>
          </a:p>
          <a:p>
            <a:pPr marL="0" indent="0">
              <a:spcBef>
                <a:spcPts val="0"/>
              </a:spcBef>
              <a:buNone/>
            </a:pP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a:t>
            </a:r>
          </a:p>
          <a:p>
            <a:pPr marL="0" indent="0">
              <a:spcBef>
                <a:spcPts val="0"/>
              </a:spcBef>
              <a:buNone/>
            </a:pPr>
            <a:r>
              <a:rPr lang="en-US" sz="18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HB 469: Rep. Joseph Wagner (D)</a:t>
            </a:r>
          </a:p>
          <a:p>
            <a:pPr>
              <a:spcBef>
                <a:spcPts val="0"/>
              </a:spcBef>
            </a:pPr>
            <a:r>
              <a:rPr lang="en-US" sz="18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Summary</a:t>
            </a: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This measure prohibits robocalls to cellphones except those in several categories, including from governmental agencies, employers and doctors, and within a 'pre-existing business relationship.</a:t>
            </a:r>
          </a:p>
          <a:p>
            <a:pPr>
              <a:spcBef>
                <a:spcPts val="0"/>
              </a:spcBef>
            </a:pPr>
            <a:r>
              <a:rPr lang="en-US" sz="18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Status</a:t>
            </a: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In Joint Committee on Consumer Protection and Professional Licensure. Hearing held. No action reported.</a:t>
            </a:r>
          </a:p>
          <a:p>
            <a:pPr marL="0" indent="0">
              <a:spcBef>
                <a:spcPts val="0"/>
              </a:spcBef>
              <a:buNone/>
            </a:pP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a:t>
            </a:r>
          </a:p>
          <a:p>
            <a:pPr marL="0" indent="0">
              <a:spcBef>
                <a:spcPts val="0"/>
              </a:spcBef>
              <a:buNone/>
            </a:pPr>
            <a:r>
              <a:rPr lang="en-US" sz="18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SB 663: Sen. James Eldridge (D)  &amp;  HB 1168:  Rep. Tram Nguyen (D)</a:t>
            </a:r>
          </a:p>
          <a:p>
            <a:pPr>
              <a:spcBef>
                <a:spcPts val="0"/>
              </a:spcBef>
            </a:pPr>
            <a:r>
              <a:rPr lang="en-US" sz="18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Summary</a:t>
            </a: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Would shorten the statute of limitations to 4 years.  Would exempt weekly wages less than 90x the federal or state minimum wage from garnishment or attachment</a:t>
            </a:r>
          </a:p>
          <a:p>
            <a:pPr>
              <a:spcBef>
                <a:spcPts val="0"/>
              </a:spcBef>
            </a:pPr>
            <a:r>
              <a:rPr lang="en-US" sz="1800" b="1"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Status</a:t>
            </a: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 In the Joint Financial Services Committee. Hearing held. No action reported.</a:t>
            </a:r>
          </a:p>
          <a:p>
            <a:pPr>
              <a:spcBef>
                <a:spcPts val="0"/>
              </a:spcBef>
            </a:pPr>
            <a:endPar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itle 2">
            <a:extLst>
              <a:ext uri="{FF2B5EF4-FFF2-40B4-BE49-F238E27FC236}">
                <a16:creationId xmlns:a16="http://schemas.microsoft.com/office/drawing/2014/main" id="{6CBBD154-0E96-4030-8F1D-6F06C164089F}"/>
              </a:ext>
            </a:extLst>
          </p:cNvPr>
          <p:cNvSpPr>
            <a:spLocks noGrp="1"/>
          </p:cNvSpPr>
          <p:nvPr>
            <p:ph type="title"/>
          </p:nvPr>
        </p:nvSpPr>
        <p:spPr>
          <a:xfrm>
            <a:off x="148156" y="324292"/>
            <a:ext cx="8542888" cy="871344"/>
          </a:xfrm>
        </p:spPr>
        <p:txBody>
          <a:bodyPr>
            <a:noAutofit/>
          </a:bodyPr>
          <a:lstStyle/>
          <a:p>
            <a:pPr algn="ctr"/>
            <a:r>
              <a:rPr lang="en-US" sz="4000" dirty="0">
                <a:solidFill>
                  <a:srgbClr val="007096"/>
                </a:solidFill>
                <a:effectLst/>
                <a:latin typeface="Calibri" panose="020F0502020204030204" pitchFamily="34" charset="0"/>
                <a:ea typeface="Calibri" panose="020F0502020204030204" pitchFamily="34" charset="0"/>
              </a:rPr>
              <a:t>Pending Massachusetts Legislation</a:t>
            </a:r>
            <a:endParaRPr lang="en-US" sz="4000" dirty="0">
              <a:solidFill>
                <a:srgbClr val="007096"/>
              </a:solidFill>
            </a:endParaRPr>
          </a:p>
        </p:txBody>
      </p:sp>
      <p:sp>
        <p:nvSpPr>
          <p:cNvPr id="8" name="Footer Placeholder 3">
            <a:extLst>
              <a:ext uri="{FF2B5EF4-FFF2-40B4-BE49-F238E27FC236}">
                <a16:creationId xmlns:a16="http://schemas.microsoft.com/office/drawing/2014/main" id="{B2FEF19F-4E4A-6D45-A2B6-64165BE84169}"/>
              </a:ext>
            </a:extLst>
          </p:cNvPr>
          <p:cNvSpPr txBox="1">
            <a:spLocks/>
          </p:cNvSpPr>
          <p:nvPr/>
        </p:nvSpPr>
        <p:spPr>
          <a:xfrm>
            <a:off x="457200" y="6545132"/>
            <a:ext cx="2895600" cy="365125"/>
          </a:xfrm>
          <a:prstGeom prst="rect">
            <a:avLst/>
          </a:prstGeom>
        </p:spPr>
        <p:txBody>
          <a:bodyPr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1000" dirty="0">
                <a:solidFill>
                  <a:schemeClr val="bg1"/>
                </a:solidFill>
              </a:rPr>
              <a:t>© 2021 ACA International.</a:t>
            </a:r>
          </a:p>
        </p:txBody>
      </p:sp>
    </p:spTree>
    <p:extLst>
      <p:ext uri="{BB962C8B-B14F-4D97-AF65-F5344CB8AC3E}">
        <p14:creationId xmlns:p14="http://schemas.microsoft.com/office/powerpoint/2010/main" val="2779832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AAE9DC8-FCD4-4DA9-BC18-3326C1367B13}"/>
              </a:ext>
            </a:extLst>
          </p:cNvPr>
          <p:cNvSpPr>
            <a:spLocks noGrp="1"/>
          </p:cNvSpPr>
          <p:nvPr>
            <p:ph idx="1"/>
          </p:nvPr>
        </p:nvSpPr>
        <p:spPr>
          <a:xfrm>
            <a:off x="273548" y="1883550"/>
            <a:ext cx="6950328" cy="5714621"/>
          </a:xfrm>
        </p:spPr>
        <p:txBody>
          <a:bodyPr>
            <a:normAutofit/>
          </a:bodyPr>
          <a:lstStyle/>
          <a:p>
            <a:pPr>
              <a:spcBef>
                <a:spcPts val="0"/>
              </a:spcBef>
            </a:pP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In 2020, ACA filed a lawsuit challenging Massachusetts Attorney General Maura Healey’s emergency debt collection regulation, which almost entirely halted collection calls to Massachusetts consumers.</a:t>
            </a:r>
          </a:p>
          <a:p>
            <a:pPr>
              <a:spcBef>
                <a:spcPts val="0"/>
              </a:spcBef>
            </a:pPr>
            <a:endPar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a:spcBef>
                <a:spcPts val="0"/>
              </a:spcBef>
            </a:pP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ACA’s lawsuit challenged the regulation on a number of grounds, including infringement on members’ First Amendment guarantee of free speech; the 14th Amendment’s guarantees of due process and equal protection of the laws; and the separation of powers doctrine.</a:t>
            </a:r>
          </a:p>
          <a:p>
            <a:pPr marL="0" marR="0" indent="0">
              <a:spcBef>
                <a:spcPts val="0"/>
              </a:spcBef>
              <a:spcAft>
                <a:spcPts val="0"/>
              </a:spcAft>
              <a:buNone/>
            </a:pPr>
            <a:endPar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a:p>
            <a:pPr>
              <a:spcBef>
                <a:spcPts val="0"/>
              </a:spcBef>
            </a:pPr>
            <a:r>
              <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rPr>
              <a:t>Judge Richard G. Stearns of the U.S. District Court for the District of Massachusetts, who also issued a memorandum opinion and order granting ACA’s motion for a temporary restraining order and preliminary injunction against the attorney general’s restrictions, approved dismissal of the case Jan. 13.</a:t>
            </a:r>
          </a:p>
          <a:p>
            <a:pPr marL="0" marR="0" indent="0">
              <a:spcBef>
                <a:spcPts val="0"/>
              </a:spcBef>
              <a:spcAft>
                <a:spcPts val="0"/>
              </a:spcAft>
              <a:buNone/>
            </a:pPr>
            <a:endParaRPr lang="en-US" sz="1800" dirty="0">
              <a:solidFill>
                <a:schemeClr val="tx1">
                  <a:lumMod val="50000"/>
                  <a:lumOff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itle 2">
            <a:extLst>
              <a:ext uri="{FF2B5EF4-FFF2-40B4-BE49-F238E27FC236}">
                <a16:creationId xmlns:a16="http://schemas.microsoft.com/office/drawing/2014/main" id="{6CBBD154-0E96-4030-8F1D-6F06C164089F}"/>
              </a:ext>
            </a:extLst>
          </p:cNvPr>
          <p:cNvSpPr>
            <a:spLocks noGrp="1"/>
          </p:cNvSpPr>
          <p:nvPr>
            <p:ph type="title"/>
          </p:nvPr>
        </p:nvSpPr>
        <p:spPr>
          <a:xfrm>
            <a:off x="148156" y="623122"/>
            <a:ext cx="8542888" cy="871344"/>
          </a:xfrm>
        </p:spPr>
        <p:txBody>
          <a:bodyPr>
            <a:noAutofit/>
          </a:bodyPr>
          <a:lstStyle/>
          <a:p>
            <a:pPr algn="ctr"/>
            <a:r>
              <a:rPr lang="en-US" sz="4000" dirty="0">
                <a:solidFill>
                  <a:srgbClr val="007096"/>
                </a:solidFill>
                <a:effectLst/>
                <a:latin typeface="Calibri" panose="020F0502020204030204" pitchFamily="34" charset="0"/>
                <a:ea typeface="Calibri" panose="020F0502020204030204" pitchFamily="34" charset="0"/>
              </a:rPr>
              <a:t>ACA’s Successful Case Against Mass. Debt Collection Regulation</a:t>
            </a:r>
            <a:endParaRPr lang="en-US" sz="4000" dirty="0">
              <a:solidFill>
                <a:srgbClr val="007096"/>
              </a:solidFill>
            </a:endParaRPr>
          </a:p>
        </p:txBody>
      </p:sp>
      <p:sp>
        <p:nvSpPr>
          <p:cNvPr id="8" name="Footer Placeholder 3">
            <a:extLst>
              <a:ext uri="{FF2B5EF4-FFF2-40B4-BE49-F238E27FC236}">
                <a16:creationId xmlns:a16="http://schemas.microsoft.com/office/drawing/2014/main" id="{B2FEF19F-4E4A-6D45-A2B6-64165BE84169}"/>
              </a:ext>
            </a:extLst>
          </p:cNvPr>
          <p:cNvSpPr txBox="1">
            <a:spLocks/>
          </p:cNvSpPr>
          <p:nvPr/>
        </p:nvSpPr>
        <p:spPr>
          <a:xfrm>
            <a:off x="457200" y="6545132"/>
            <a:ext cx="2895600" cy="365125"/>
          </a:xfrm>
          <a:prstGeom prst="rect">
            <a:avLst/>
          </a:prstGeom>
        </p:spPr>
        <p:txBody>
          <a:bodyPr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1000" dirty="0">
                <a:solidFill>
                  <a:schemeClr val="bg1"/>
                </a:solidFill>
              </a:rPr>
              <a:t>© 2021 ACA International.</a:t>
            </a:r>
          </a:p>
        </p:txBody>
      </p:sp>
    </p:spTree>
    <p:extLst>
      <p:ext uri="{BB962C8B-B14F-4D97-AF65-F5344CB8AC3E}">
        <p14:creationId xmlns:p14="http://schemas.microsoft.com/office/powerpoint/2010/main" val="1030235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AC14EC-B059-4155-A01D-760E7477D184}"/>
              </a:ext>
            </a:extLst>
          </p:cNvPr>
          <p:cNvSpPr>
            <a:spLocks noGrp="1"/>
          </p:cNvSpPr>
          <p:nvPr>
            <p:ph type="title"/>
          </p:nvPr>
        </p:nvSpPr>
        <p:spPr>
          <a:xfrm>
            <a:off x="2267720" y="2891289"/>
            <a:ext cx="4769450" cy="1916962"/>
          </a:xfrm>
        </p:spPr>
        <p:txBody>
          <a:bodyPr>
            <a:normAutofit/>
          </a:bodyPr>
          <a:lstStyle/>
          <a:p>
            <a:r>
              <a:rPr lang="en-US" sz="4400" b="1" dirty="0"/>
              <a:t>Questions?</a:t>
            </a:r>
          </a:p>
        </p:txBody>
      </p:sp>
      <p:sp>
        <p:nvSpPr>
          <p:cNvPr id="4" name="Footer Placeholder 3">
            <a:extLst>
              <a:ext uri="{FF2B5EF4-FFF2-40B4-BE49-F238E27FC236}">
                <a16:creationId xmlns:a16="http://schemas.microsoft.com/office/drawing/2014/main" id="{5EF27CA4-C0DD-4128-9BD4-CF5D55DAE6AE}"/>
              </a:ext>
            </a:extLst>
          </p:cNvPr>
          <p:cNvSpPr>
            <a:spLocks noGrp="1"/>
          </p:cNvSpPr>
          <p:nvPr>
            <p:ph type="ftr" sz="quarter" idx="11"/>
          </p:nvPr>
        </p:nvSpPr>
        <p:spPr/>
        <p:txBody>
          <a:bodyPr/>
          <a:lstStyle/>
          <a:p>
            <a:r>
              <a:rPr lang="en-US" dirty="0"/>
              <a:t>© 2021 ACA International.</a:t>
            </a:r>
          </a:p>
        </p:txBody>
      </p:sp>
    </p:spTree>
    <p:extLst>
      <p:ext uri="{BB962C8B-B14F-4D97-AF65-F5344CB8AC3E}">
        <p14:creationId xmlns:p14="http://schemas.microsoft.com/office/powerpoint/2010/main" val="213584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vert="horz" lIns="91440" tIns="45720" rIns="91440" bIns="45720" rtlCol="0" anchor="ctr">
            <a:noAutofit/>
          </a:bodyPr>
          <a:lstStyle/>
          <a:p>
            <a:pPr algn="ctr" defTabSz="914400"/>
            <a:r>
              <a:rPr lang="en-US" sz="3200" b="1" dirty="0"/>
              <a:t>ACA International: </a:t>
            </a:r>
            <a:br>
              <a:rPr lang="en-US" sz="3200" b="1" dirty="0"/>
            </a:br>
            <a:r>
              <a:rPr lang="en-US" sz="3200" b="1" dirty="0"/>
              <a:t>The Association of Credit and </a:t>
            </a:r>
            <a:br>
              <a:rPr lang="en-US" sz="3200" b="1" dirty="0"/>
            </a:br>
            <a:r>
              <a:rPr lang="en-US" sz="3200" b="1" dirty="0"/>
              <a:t>Collection Professionals</a:t>
            </a:r>
          </a:p>
        </p:txBody>
      </p:sp>
      <p:pic>
        <p:nvPicPr>
          <p:cNvPr id="9" name="Content Placeholder 8">
            <a:extLst>
              <a:ext uri="{FF2B5EF4-FFF2-40B4-BE49-F238E27FC236}">
                <a16:creationId xmlns:a16="http://schemas.microsoft.com/office/drawing/2014/main" id="{ECA577C5-BB42-4B8C-81E1-DB31FD53889B}"/>
              </a:ext>
            </a:extLst>
          </p:cNvPr>
          <p:cNvPicPr>
            <a:picLocks noGrp="1" noChangeAspect="1"/>
          </p:cNvPicPr>
          <p:nvPr>
            <p:ph sz="half" idx="1"/>
          </p:nvPr>
        </p:nvPicPr>
        <p:blipFill rotWithShape="1">
          <a:blip r:embed="rId3"/>
          <a:srcRect l="37290" t="-680" r="3222" b="680"/>
          <a:stretch/>
        </p:blipFill>
        <p:spPr>
          <a:xfrm>
            <a:off x="533399" y="2074219"/>
            <a:ext cx="3721101" cy="41701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ontent Placeholder 2"/>
          <p:cNvSpPr>
            <a:spLocks noGrp="1"/>
          </p:cNvSpPr>
          <p:nvPr>
            <p:ph sz="half" idx="2"/>
          </p:nvPr>
        </p:nvSpPr>
        <p:spPr>
          <a:xfrm>
            <a:off x="4343400" y="1718402"/>
            <a:ext cx="3962401" cy="4525963"/>
          </a:xfrm>
        </p:spPr>
        <p:txBody>
          <a:bodyPr vert="horz" lIns="91440" tIns="45720" rIns="91440" bIns="45720" rtlCol="0">
            <a:noAutofit/>
          </a:bodyPr>
          <a:lstStyle/>
          <a:p>
            <a:pPr marL="114300" indent="0" defTabSz="914400">
              <a:lnSpc>
                <a:spcPct val="90000"/>
              </a:lnSpc>
              <a:buNone/>
            </a:pPr>
            <a:endParaRPr lang="en-US" sz="1800" b="1" dirty="0"/>
          </a:p>
          <a:p>
            <a:pPr marL="114300" indent="0" defTabSz="914400">
              <a:lnSpc>
                <a:spcPct val="90000"/>
              </a:lnSpc>
              <a:buNone/>
            </a:pPr>
            <a:r>
              <a:rPr lang="en-US" sz="1800" b="1" dirty="0"/>
              <a:t>Membership: </a:t>
            </a:r>
            <a:r>
              <a:rPr lang="en-US" sz="1800" dirty="0"/>
              <a:t/>
            </a:r>
            <a:br>
              <a:rPr lang="en-US" sz="1800" dirty="0"/>
            </a:br>
            <a:r>
              <a:rPr lang="en-US" sz="1800" dirty="0"/>
              <a:t>Third-party collection agencies, law firms, creditors, health care providers and vendor affiliates</a:t>
            </a:r>
          </a:p>
          <a:p>
            <a:pPr indent="-228600" defTabSz="914400">
              <a:lnSpc>
                <a:spcPct val="90000"/>
              </a:lnSpc>
              <a:buFont typeface="Arial" panose="020B0604020202020204" pitchFamily="34" charset="0"/>
              <a:buChar char="•"/>
            </a:pPr>
            <a:endParaRPr lang="en-US" sz="1800" dirty="0"/>
          </a:p>
          <a:p>
            <a:pPr marL="114300" indent="0" defTabSz="914400">
              <a:lnSpc>
                <a:spcPct val="90000"/>
              </a:lnSpc>
              <a:buNone/>
            </a:pPr>
            <a:r>
              <a:rPr lang="en-US" sz="1800" b="1" dirty="0"/>
              <a:t>Mission: </a:t>
            </a:r>
          </a:p>
          <a:p>
            <a:pPr marL="457200" defTabSz="914400">
              <a:lnSpc>
                <a:spcPct val="90000"/>
              </a:lnSpc>
            </a:pPr>
            <a:r>
              <a:rPr lang="en-US" sz="1800" dirty="0"/>
              <a:t>Establishes ethical standards.</a:t>
            </a:r>
          </a:p>
          <a:p>
            <a:pPr marL="457200" defTabSz="914400">
              <a:lnSpc>
                <a:spcPct val="90000"/>
              </a:lnSpc>
            </a:pPr>
            <a:r>
              <a:rPr lang="en-US" sz="1800" dirty="0"/>
              <a:t>Produces a wide variety of products, services, and publications.</a:t>
            </a:r>
          </a:p>
          <a:p>
            <a:pPr marL="457200" defTabSz="914400">
              <a:lnSpc>
                <a:spcPct val="90000"/>
              </a:lnSpc>
            </a:pPr>
            <a:r>
              <a:rPr lang="en-US" sz="1800" dirty="0"/>
              <a:t>Articulates the value of the accounts receivable management industry to policymakers and consumers.</a:t>
            </a:r>
          </a:p>
          <a:p>
            <a:pPr marL="114300" indent="0" defTabSz="914400">
              <a:lnSpc>
                <a:spcPct val="90000"/>
              </a:lnSpc>
              <a:buNone/>
            </a:pPr>
            <a:endParaRPr lang="en-US" sz="1800" b="1" dirty="0"/>
          </a:p>
          <a:p>
            <a:pPr indent="-228600" defTabSz="914400">
              <a:lnSpc>
                <a:spcPct val="90000"/>
              </a:lnSpc>
              <a:buFont typeface="Arial" panose="020B0604020202020204" pitchFamily="34" charset="0"/>
              <a:buChar char="•"/>
            </a:pPr>
            <a:endParaRPr lang="en-US" sz="1800" dirty="0"/>
          </a:p>
          <a:p>
            <a:pPr marL="0" indent="-228600" defTabSz="914400">
              <a:lnSpc>
                <a:spcPct val="90000"/>
              </a:lnSpc>
              <a:buFont typeface="Arial" panose="020B0604020202020204" pitchFamily="34" charset="0"/>
              <a:buChar char="•"/>
            </a:pPr>
            <a:endParaRPr lang="en-US" sz="1800" dirty="0"/>
          </a:p>
          <a:p>
            <a:pPr indent="-228600" defTabSz="914400">
              <a:lnSpc>
                <a:spcPct val="90000"/>
              </a:lnSpc>
              <a:buFont typeface="Arial" panose="020B0604020202020204" pitchFamily="34" charset="0"/>
              <a:buChar char="•"/>
            </a:pPr>
            <a:endParaRPr lang="en-US" sz="1800" dirty="0"/>
          </a:p>
        </p:txBody>
      </p:sp>
      <p:sp>
        <p:nvSpPr>
          <p:cNvPr id="5" name="Footer Placeholder 4"/>
          <p:cNvSpPr>
            <a:spLocks noGrp="1"/>
          </p:cNvSpPr>
          <p:nvPr>
            <p:ph type="ftr" sz="quarter" idx="11"/>
          </p:nvPr>
        </p:nvSpPr>
        <p:spPr>
          <a:xfrm>
            <a:off x="457200" y="6545132"/>
            <a:ext cx="2895600" cy="365125"/>
          </a:xfrm>
        </p:spPr>
        <p:txBody>
          <a:bodyPr vert="horz" lIns="91440" tIns="45720" rIns="91440" bIns="45720" rtlCol="0" anchor="ctr">
            <a:normAutofit/>
          </a:bodyPr>
          <a:lstStyle/>
          <a:p>
            <a:pPr defTabSz="914400">
              <a:spcAft>
                <a:spcPts val="600"/>
              </a:spcAft>
              <a:defRPr/>
            </a:pPr>
            <a:r>
              <a:rPr lang="en-US" kern="1200" dirty="0"/>
              <a:t>© 2021 ACA International.</a:t>
            </a:r>
          </a:p>
        </p:txBody>
      </p:sp>
    </p:spTree>
    <p:extLst>
      <p:ext uri="{BB962C8B-B14F-4D97-AF65-F5344CB8AC3E}">
        <p14:creationId xmlns:p14="http://schemas.microsoft.com/office/powerpoint/2010/main" val="899651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A629177-89B6-4254-9B49-EDA7BD5C0CEC}"/>
              </a:ext>
            </a:extLst>
          </p:cNvPr>
          <p:cNvSpPr>
            <a:spLocks noGrp="1"/>
          </p:cNvSpPr>
          <p:nvPr>
            <p:ph type="title"/>
          </p:nvPr>
        </p:nvSpPr>
        <p:spPr>
          <a:xfrm>
            <a:off x="457200" y="274638"/>
            <a:ext cx="8229600" cy="1143000"/>
          </a:xfrm>
        </p:spPr>
        <p:txBody>
          <a:bodyPr vert="horz" lIns="91440" tIns="45720" rIns="91440" bIns="45720" rtlCol="0" anchor="ctr">
            <a:normAutofit/>
          </a:bodyPr>
          <a:lstStyle/>
          <a:p>
            <a:pPr>
              <a:lnSpc>
                <a:spcPct val="90000"/>
              </a:lnSpc>
            </a:pPr>
            <a:r>
              <a:rPr lang="en-US" sz="3700" b="1" kern="1200" dirty="0">
                <a:latin typeface="+mj-lt"/>
                <a:ea typeface="+mj-ea"/>
                <a:cs typeface="+mj-cs"/>
              </a:rPr>
              <a:t>Consumer Financial </a:t>
            </a:r>
            <a:br>
              <a:rPr lang="en-US" sz="3700" b="1" kern="1200" dirty="0">
                <a:latin typeface="+mj-lt"/>
                <a:ea typeface="+mj-ea"/>
                <a:cs typeface="+mj-cs"/>
              </a:rPr>
            </a:br>
            <a:r>
              <a:rPr lang="en-US" sz="3700" b="1" kern="1200" dirty="0">
                <a:latin typeface="+mj-lt"/>
                <a:ea typeface="+mj-ea"/>
                <a:cs typeface="+mj-cs"/>
              </a:rPr>
              <a:t>Protection Bureau</a:t>
            </a:r>
          </a:p>
        </p:txBody>
      </p:sp>
      <p:sp>
        <p:nvSpPr>
          <p:cNvPr id="10" name="TextBox 9">
            <a:extLst>
              <a:ext uri="{FF2B5EF4-FFF2-40B4-BE49-F238E27FC236}">
                <a16:creationId xmlns:a16="http://schemas.microsoft.com/office/drawing/2014/main" id="{7BD994F1-B198-A14E-ACAF-75B9D5CFBD3E}"/>
              </a:ext>
            </a:extLst>
          </p:cNvPr>
          <p:cNvSpPr txBox="1"/>
          <p:nvPr/>
        </p:nvSpPr>
        <p:spPr>
          <a:xfrm>
            <a:off x="457200" y="1600200"/>
            <a:ext cx="4038600" cy="4525963"/>
          </a:xfrm>
          <a:prstGeom prst="rect">
            <a:avLst/>
          </a:prstGeom>
        </p:spPr>
        <p:txBody>
          <a:bodyPr vert="horz" lIns="91440" tIns="45720" rIns="91440" bIns="45720" rtlCol="0">
            <a:normAutofit lnSpcReduction="10000"/>
          </a:bodyPr>
          <a:lstStyle/>
          <a:p>
            <a:pPr marL="285750" indent="-285750">
              <a:lnSpc>
                <a:spcPct val="90000"/>
              </a:lnSpc>
              <a:spcBef>
                <a:spcPct val="20000"/>
              </a:spcBef>
              <a:buFont typeface="Arial"/>
              <a:buChar char="•"/>
            </a:pPr>
            <a:r>
              <a:rPr lang="en-US" dirty="0">
                <a:solidFill>
                  <a:srgbClr val="8C857B"/>
                </a:solidFill>
              </a:rPr>
              <a:t>The CFPB is charged with protecting consumers from “unfair, deceptive, or abusive” acts or practices by financial service providers, including debt collectors. </a:t>
            </a:r>
            <a:br>
              <a:rPr lang="en-US" dirty="0">
                <a:solidFill>
                  <a:srgbClr val="8C857B"/>
                </a:solidFill>
              </a:rPr>
            </a:br>
            <a:endParaRPr lang="en-US" dirty="0">
              <a:solidFill>
                <a:srgbClr val="8C857B"/>
              </a:solidFill>
            </a:endParaRPr>
          </a:p>
          <a:p>
            <a:pPr marL="285750" indent="-285750">
              <a:lnSpc>
                <a:spcPct val="90000"/>
              </a:lnSpc>
              <a:spcBef>
                <a:spcPct val="20000"/>
              </a:spcBef>
              <a:buFont typeface="Arial"/>
              <a:buChar char="•"/>
            </a:pPr>
            <a:r>
              <a:rPr lang="en-US" dirty="0">
                <a:solidFill>
                  <a:srgbClr val="8C857B"/>
                </a:solidFill>
              </a:rPr>
              <a:t>The CFPB's creation was authorized by the Dodd-Frank Wall Street Reform and Consumer Protection Act in 2010—a response to the financial crisis of 2007-08.</a:t>
            </a:r>
            <a:br>
              <a:rPr lang="en-US" dirty="0">
                <a:solidFill>
                  <a:srgbClr val="8C857B"/>
                </a:solidFill>
              </a:rPr>
            </a:br>
            <a:endParaRPr lang="en-US" dirty="0">
              <a:solidFill>
                <a:srgbClr val="8C857B"/>
              </a:solidFill>
            </a:endParaRPr>
          </a:p>
          <a:p>
            <a:pPr marL="285750" indent="-285750">
              <a:lnSpc>
                <a:spcPct val="90000"/>
              </a:lnSpc>
              <a:spcBef>
                <a:spcPct val="20000"/>
              </a:spcBef>
              <a:buFont typeface="Arial"/>
              <a:buChar char="•"/>
            </a:pPr>
            <a:r>
              <a:rPr lang="en-US" dirty="0">
                <a:solidFill>
                  <a:srgbClr val="8C857B"/>
                </a:solidFill>
              </a:rPr>
              <a:t>The agency was originally proposed in 2007 by then Harvard Law School professor Elizabeth Warren.</a:t>
            </a:r>
          </a:p>
        </p:txBody>
      </p:sp>
      <p:pic>
        <p:nvPicPr>
          <p:cNvPr id="8" name="Picture 7">
            <a:extLst>
              <a:ext uri="{FF2B5EF4-FFF2-40B4-BE49-F238E27FC236}">
                <a16:creationId xmlns:a16="http://schemas.microsoft.com/office/drawing/2014/main" id="{ABA9E7A5-D90E-9449-AD85-AA4AFD691009}"/>
              </a:ext>
            </a:extLst>
          </p:cNvPr>
          <p:cNvPicPr>
            <a:picLocks noChangeAspect="1"/>
          </p:cNvPicPr>
          <p:nvPr/>
        </p:nvPicPr>
        <p:blipFill rotWithShape="1">
          <a:blip r:embed="rId3">
            <a:extLst>
              <a:ext uri="{837473B0-CC2E-450A-ABE3-18F120FF3D39}">
                <a1611:picAttrSrcUrl xmlns="" xmlns:a1611="http://schemas.microsoft.com/office/drawing/2016/11/main" r:id="rId4"/>
              </a:ext>
            </a:extLst>
          </a:blip>
          <a:srcRect l="4458" r="27949" b="-1"/>
          <a:stretch/>
        </p:blipFill>
        <p:spPr>
          <a:xfrm>
            <a:off x="4648200" y="1600200"/>
            <a:ext cx="4038600" cy="4525963"/>
          </a:xfrm>
          <a:prstGeom prst="rect">
            <a:avLst/>
          </a:prstGeom>
          <a:no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Footer Placeholder 3">
            <a:extLst>
              <a:ext uri="{FF2B5EF4-FFF2-40B4-BE49-F238E27FC236}">
                <a16:creationId xmlns:a16="http://schemas.microsoft.com/office/drawing/2014/main" id="{906D1CE5-3975-44EC-8325-3E0A1972B16D}"/>
              </a:ext>
            </a:extLst>
          </p:cNvPr>
          <p:cNvSpPr>
            <a:spLocks noGrp="1"/>
          </p:cNvSpPr>
          <p:nvPr>
            <p:ph type="ftr" sz="quarter" idx="11"/>
          </p:nvPr>
        </p:nvSpPr>
        <p:spPr>
          <a:xfrm>
            <a:off x="457200" y="6545132"/>
            <a:ext cx="2895600" cy="365125"/>
          </a:xfrm>
        </p:spPr>
        <p:txBody>
          <a:bodyPr vert="horz" lIns="91440" tIns="45720" rIns="91440" bIns="45720" rtlCol="0" anchor="ctr">
            <a:normAutofit/>
          </a:bodyPr>
          <a:lstStyle/>
          <a:p>
            <a:pPr>
              <a:spcAft>
                <a:spcPts val="600"/>
              </a:spcAft>
            </a:pPr>
            <a:r>
              <a:rPr lang="en-US" kern="1200" dirty="0">
                <a:latin typeface="+mn-lt"/>
                <a:ea typeface="+mn-ea"/>
                <a:cs typeface="+mn-cs"/>
              </a:rPr>
              <a:t>© 2021 ACA International.</a:t>
            </a:r>
          </a:p>
        </p:txBody>
      </p:sp>
      <p:sp>
        <p:nvSpPr>
          <p:cNvPr id="6" name="TextBox 5">
            <a:extLst>
              <a:ext uri="{FF2B5EF4-FFF2-40B4-BE49-F238E27FC236}">
                <a16:creationId xmlns:a16="http://schemas.microsoft.com/office/drawing/2014/main" id="{A67BDCF7-4108-DF4B-B4FD-A6EF683545DD}"/>
              </a:ext>
            </a:extLst>
          </p:cNvPr>
          <p:cNvSpPr txBox="1"/>
          <p:nvPr/>
        </p:nvSpPr>
        <p:spPr>
          <a:xfrm>
            <a:off x="4645025" y="2174875"/>
            <a:ext cx="4041775" cy="3951288"/>
          </a:xfrm>
          <a:prstGeom prst="rect">
            <a:avLst/>
          </a:prstGeom>
        </p:spPr>
        <p:txBody>
          <a:bodyPr vert="horz" lIns="91440" tIns="45720" rIns="91440" bIns="45720" rtlCol="0">
            <a:normAutofit/>
          </a:bodyPr>
          <a:lstStyle/>
          <a:p>
            <a:pPr>
              <a:spcBef>
                <a:spcPct val="20000"/>
              </a:spcBef>
              <a:buFont typeface="Arial"/>
            </a:pPr>
            <a:endParaRPr lang="en-US" sz="2400" dirty="0">
              <a:solidFill>
                <a:srgbClr val="8C857B"/>
              </a:solidFill>
            </a:endParaRPr>
          </a:p>
        </p:txBody>
      </p:sp>
      <p:sp>
        <p:nvSpPr>
          <p:cNvPr id="2" name="TextBox 1">
            <a:extLst>
              <a:ext uri="{FF2B5EF4-FFF2-40B4-BE49-F238E27FC236}">
                <a16:creationId xmlns:a16="http://schemas.microsoft.com/office/drawing/2014/main" id="{2974DD81-E871-4F4F-9756-2CE18D65F246}"/>
              </a:ext>
            </a:extLst>
          </p:cNvPr>
          <p:cNvSpPr txBox="1"/>
          <p:nvPr/>
        </p:nvSpPr>
        <p:spPr>
          <a:xfrm>
            <a:off x="5836341" y="5926108"/>
            <a:ext cx="2850459" cy="200055"/>
          </a:xfrm>
          <a:prstGeom prst="rect">
            <a:avLst/>
          </a:prstGeom>
          <a:solidFill>
            <a:srgbClr val="000000"/>
          </a:solidFill>
        </p:spPr>
        <p:txBody>
          <a:bodyPr wrap="none" rtlCol="0">
            <a:spAutoFit/>
          </a:bodyPr>
          <a:lstStyle/>
          <a:p>
            <a:pPr algn="r">
              <a:spcAft>
                <a:spcPts val="600"/>
              </a:spcAft>
            </a:pPr>
            <a:r>
              <a:rPr lang="en-US" sz="700" dirty="0">
                <a:solidFill>
                  <a:srgbClr val="FFFFFF"/>
                </a:solidFill>
                <a:hlinkClick r:id="rId4" tooltip="https://www.flickr.com/photos/afagen/6994942657/">
                  <a:extLst>
                    <a:ext uri="{A12FA001-AC4F-418D-AE19-62706E023703}">
                      <ahyp:hlinkClr xmlns="" xmlns:ahyp="http://schemas.microsoft.com/office/drawing/2018/hyperlinkcolor" val="tx"/>
                    </a:ext>
                  </a:extLst>
                </a:hlinkClick>
              </a:rPr>
              <a:t>This Photo</a:t>
            </a:r>
            <a:r>
              <a:rPr lang="en-US" sz="700" dirty="0">
                <a:solidFill>
                  <a:srgbClr val="FFFFFF"/>
                </a:solidFill>
              </a:rPr>
              <a:t> by Unknown Author is licensed under </a:t>
            </a:r>
            <a:r>
              <a:rPr lang="en-US" sz="700" dirty="0">
                <a:solidFill>
                  <a:srgbClr val="FFFFFF"/>
                </a:solidFill>
                <a:hlinkClick r:id="rId5" tooltip="https://creativecommons.org/licenses/by-nc-sa/3.0/">
                  <a:extLst>
                    <a:ext uri="{A12FA001-AC4F-418D-AE19-62706E023703}">
                      <ahyp:hlinkClr xmlns="" xmlns:ahyp="http://schemas.microsoft.com/office/drawing/2018/hyperlinkcolor" val="tx"/>
                    </a:ext>
                  </a:extLst>
                </a:hlinkClick>
              </a:rPr>
              <a:t>CC BY-SA-NC</a:t>
            </a:r>
            <a:endParaRPr lang="en-US" sz="700" dirty="0">
              <a:solidFill>
                <a:srgbClr val="FFFFFF"/>
              </a:solidFill>
            </a:endParaRPr>
          </a:p>
        </p:txBody>
      </p:sp>
    </p:spTree>
    <p:extLst>
      <p:ext uri="{BB962C8B-B14F-4D97-AF65-F5344CB8AC3E}">
        <p14:creationId xmlns:p14="http://schemas.microsoft.com/office/powerpoint/2010/main" val="335485979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A629177-89B6-4254-9B49-EDA7BD5C0CEC}"/>
              </a:ext>
            </a:extLst>
          </p:cNvPr>
          <p:cNvSpPr>
            <a:spLocks noGrp="1"/>
          </p:cNvSpPr>
          <p:nvPr>
            <p:ph type="title"/>
          </p:nvPr>
        </p:nvSpPr>
        <p:spPr>
          <a:xfrm>
            <a:off x="457200" y="274638"/>
            <a:ext cx="8229600" cy="1143000"/>
          </a:xfrm>
        </p:spPr>
        <p:txBody>
          <a:bodyPr vert="horz" lIns="91440" tIns="45720" rIns="91440" bIns="45720" rtlCol="0" anchor="ctr">
            <a:normAutofit/>
          </a:bodyPr>
          <a:lstStyle/>
          <a:p>
            <a:pPr>
              <a:lnSpc>
                <a:spcPct val="90000"/>
              </a:lnSpc>
            </a:pPr>
            <a:r>
              <a:rPr lang="en-US" sz="3700" b="1" kern="1200" dirty="0">
                <a:latin typeface="+mj-lt"/>
                <a:ea typeface="+mj-ea"/>
                <a:cs typeface="+mj-cs"/>
              </a:rPr>
              <a:t>What is the FDCPA?</a:t>
            </a:r>
          </a:p>
        </p:txBody>
      </p:sp>
      <p:sp>
        <p:nvSpPr>
          <p:cNvPr id="10" name="TextBox 9">
            <a:extLst>
              <a:ext uri="{FF2B5EF4-FFF2-40B4-BE49-F238E27FC236}">
                <a16:creationId xmlns:a16="http://schemas.microsoft.com/office/drawing/2014/main" id="{7BD994F1-B198-A14E-ACAF-75B9D5CFBD3E}"/>
              </a:ext>
            </a:extLst>
          </p:cNvPr>
          <p:cNvSpPr txBox="1"/>
          <p:nvPr/>
        </p:nvSpPr>
        <p:spPr>
          <a:xfrm>
            <a:off x="457200" y="1417638"/>
            <a:ext cx="4038600" cy="4708525"/>
          </a:xfrm>
          <a:prstGeom prst="rect">
            <a:avLst/>
          </a:prstGeom>
        </p:spPr>
        <p:txBody>
          <a:bodyPr vert="horz" lIns="91440" tIns="45720" rIns="91440" bIns="45720" rtlCol="0">
            <a:noAutofit/>
          </a:bodyPr>
          <a:lstStyle/>
          <a:p>
            <a:pPr marL="285750" indent="-285750">
              <a:lnSpc>
                <a:spcPct val="90000"/>
              </a:lnSpc>
              <a:spcBef>
                <a:spcPct val="20000"/>
              </a:spcBef>
              <a:buFont typeface="Arial"/>
              <a:buChar char="•"/>
            </a:pPr>
            <a:r>
              <a:rPr lang="en-US" dirty="0">
                <a:solidFill>
                  <a:srgbClr val="8C857B"/>
                </a:solidFill>
              </a:rPr>
              <a:t>The Fair Debt Collection Practices Act (FDCPA) and Regulation F (Reg F), both administered principally by the CFPB, regulate third-party debt collectors. </a:t>
            </a:r>
          </a:p>
          <a:p>
            <a:pPr marL="285750" indent="-285750">
              <a:lnSpc>
                <a:spcPct val="90000"/>
              </a:lnSpc>
              <a:spcBef>
                <a:spcPct val="20000"/>
              </a:spcBef>
              <a:buFont typeface="Arial"/>
              <a:buChar char="•"/>
            </a:pPr>
            <a:endParaRPr lang="en-US" dirty="0">
              <a:solidFill>
                <a:srgbClr val="8C857B"/>
              </a:solidFill>
            </a:endParaRPr>
          </a:p>
          <a:p>
            <a:pPr marL="285750" indent="-285750">
              <a:lnSpc>
                <a:spcPct val="90000"/>
              </a:lnSpc>
              <a:spcBef>
                <a:spcPct val="20000"/>
              </a:spcBef>
              <a:buFont typeface="Arial"/>
              <a:buChar char="•"/>
            </a:pPr>
            <a:r>
              <a:rPr lang="en-US" dirty="0">
                <a:solidFill>
                  <a:srgbClr val="8C857B"/>
                </a:solidFill>
              </a:rPr>
              <a:t>The FDCPA, which became effective in March 1978, was designed to eliminate abusive, deceptive, and unfair debt collection practices. It also protects reputable debt collectors from unfair competition and encourages consistent state action to protect consumers from abuses in debt collection.</a:t>
            </a:r>
            <a:br>
              <a:rPr lang="en-US" dirty="0">
                <a:solidFill>
                  <a:srgbClr val="8C857B"/>
                </a:solidFill>
              </a:rPr>
            </a:br>
            <a:endParaRPr lang="en-US" dirty="0">
              <a:solidFill>
                <a:srgbClr val="8C857B"/>
              </a:solidFill>
            </a:endParaRPr>
          </a:p>
        </p:txBody>
      </p:sp>
      <p:pic>
        <p:nvPicPr>
          <p:cNvPr id="8" name="Picture 7" descr="Metallic spheres connected in mesh">
            <a:extLst>
              <a:ext uri="{FF2B5EF4-FFF2-40B4-BE49-F238E27FC236}">
                <a16:creationId xmlns:a16="http://schemas.microsoft.com/office/drawing/2014/main" id="{ABA9E7A5-D90E-9449-AD85-AA4AFD691009}"/>
              </a:ext>
            </a:extLst>
          </p:cNvPr>
          <p:cNvPicPr>
            <a:picLocks noChangeAspect="1"/>
          </p:cNvPicPr>
          <p:nvPr/>
        </p:nvPicPr>
        <p:blipFill>
          <a:blip r:embed="rId3"/>
          <a:srcRect l="20263" r="20263"/>
          <a:stretch/>
        </p:blipFill>
        <p:spPr>
          <a:xfrm>
            <a:off x="4648200" y="1417638"/>
            <a:ext cx="4038600" cy="4525963"/>
          </a:xfrm>
          <a:prstGeom prst="rect">
            <a:avLst/>
          </a:prstGeom>
          <a:solidFill>
            <a:schemeClr val="accent2"/>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Footer Placeholder 3">
            <a:extLst>
              <a:ext uri="{FF2B5EF4-FFF2-40B4-BE49-F238E27FC236}">
                <a16:creationId xmlns:a16="http://schemas.microsoft.com/office/drawing/2014/main" id="{906D1CE5-3975-44EC-8325-3E0A1972B16D}"/>
              </a:ext>
            </a:extLst>
          </p:cNvPr>
          <p:cNvSpPr>
            <a:spLocks noGrp="1"/>
          </p:cNvSpPr>
          <p:nvPr>
            <p:ph type="ftr" sz="quarter" idx="11"/>
          </p:nvPr>
        </p:nvSpPr>
        <p:spPr>
          <a:xfrm>
            <a:off x="457200" y="6545132"/>
            <a:ext cx="2895600" cy="365125"/>
          </a:xfrm>
        </p:spPr>
        <p:txBody>
          <a:bodyPr vert="horz" lIns="91440" tIns="45720" rIns="91440" bIns="45720" rtlCol="0" anchor="ctr">
            <a:normAutofit/>
          </a:bodyPr>
          <a:lstStyle/>
          <a:p>
            <a:pPr>
              <a:spcAft>
                <a:spcPts val="600"/>
              </a:spcAft>
            </a:pPr>
            <a:r>
              <a:rPr lang="en-US" kern="1200" dirty="0">
                <a:latin typeface="+mn-lt"/>
                <a:ea typeface="+mn-ea"/>
                <a:cs typeface="+mn-cs"/>
              </a:rPr>
              <a:t>© 2021 ACA International.</a:t>
            </a:r>
          </a:p>
        </p:txBody>
      </p:sp>
      <p:sp>
        <p:nvSpPr>
          <p:cNvPr id="6" name="TextBox 5">
            <a:extLst>
              <a:ext uri="{FF2B5EF4-FFF2-40B4-BE49-F238E27FC236}">
                <a16:creationId xmlns:a16="http://schemas.microsoft.com/office/drawing/2014/main" id="{A67BDCF7-4108-DF4B-B4FD-A6EF683545DD}"/>
              </a:ext>
            </a:extLst>
          </p:cNvPr>
          <p:cNvSpPr txBox="1"/>
          <p:nvPr/>
        </p:nvSpPr>
        <p:spPr>
          <a:xfrm>
            <a:off x="4645025" y="2174875"/>
            <a:ext cx="4041775" cy="3951288"/>
          </a:xfrm>
          <a:prstGeom prst="rect">
            <a:avLst/>
          </a:prstGeom>
        </p:spPr>
        <p:txBody>
          <a:bodyPr vert="horz" lIns="91440" tIns="45720" rIns="91440" bIns="45720" rtlCol="0">
            <a:normAutofit/>
          </a:bodyPr>
          <a:lstStyle/>
          <a:p>
            <a:pPr>
              <a:spcBef>
                <a:spcPct val="20000"/>
              </a:spcBef>
              <a:buFont typeface="Arial"/>
            </a:pPr>
            <a:endParaRPr lang="en-US" sz="2400" dirty="0">
              <a:solidFill>
                <a:srgbClr val="8C857B"/>
              </a:solidFill>
            </a:endParaRPr>
          </a:p>
        </p:txBody>
      </p:sp>
    </p:spTree>
    <p:extLst>
      <p:ext uri="{BB962C8B-B14F-4D97-AF65-F5344CB8AC3E}">
        <p14:creationId xmlns:p14="http://schemas.microsoft.com/office/powerpoint/2010/main" val="8764597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A629177-89B6-4254-9B49-EDA7BD5C0CEC}"/>
              </a:ext>
            </a:extLst>
          </p:cNvPr>
          <p:cNvSpPr>
            <a:spLocks noGrp="1"/>
          </p:cNvSpPr>
          <p:nvPr>
            <p:ph type="title"/>
          </p:nvPr>
        </p:nvSpPr>
        <p:spPr>
          <a:xfrm>
            <a:off x="457200" y="274638"/>
            <a:ext cx="8229600" cy="1143000"/>
          </a:xfrm>
        </p:spPr>
        <p:txBody>
          <a:bodyPr vert="horz" lIns="91440" tIns="45720" rIns="91440" bIns="45720" rtlCol="0" anchor="ctr">
            <a:normAutofit/>
          </a:bodyPr>
          <a:lstStyle/>
          <a:p>
            <a:pPr algn="ctr">
              <a:lnSpc>
                <a:spcPct val="90000"/>
              </a:lnSpc>
            </a:pPr>
            <a:r>
              <a:rPr lang="en-US" sz="3700" b="1" kern="1200" dirty="0">
                <a:latin typeface="+mj-lt"/>
                <a:ea typeface="+mj-ea"/>
                <a:cs typeface="+mj-cs"/>
              </a:rPr>
              <a:t>Developing the Debt </a:t>
            </a:r>
            <a:br>
              <a:rPr lang="en-US" sz="3700" b="1" kern="1200" dirty="0">
                <a:latin typeface="+mj-lt"/>
                <a:ea typeface="+mj-ea"/>
                <a:cs typeface="+mj-cs"/>
              </a:rPr>
            </a:br>
            <a:r>
              <a:rPr lang="en-US" sz="3700" b="1" kern="1200" dirty="0">
                <a:latin typeface="+mj-lt"/>
                <a:ea typeface="+mj-ea"/>
                <a:cs typeface="+mj-cs"/>
              </a:rPr>
              <a:t>Collection Rule</a:t>
            </a:r>
          </a:p>
        </p:txBody>
      </p:sp>
      <p:sp>
        <p:nvSpPr>
          <p:cNvPr id="21" name="Text Placeholder 2">
            <a:extLst>
              <a:ext uri="{FF2B5EF4-FFF2-40B4-BE49-F238E27FC236}">
                <a16:creationId xmlns:a16="http://schemas.microsoft.com/office/drawing/2014/main" id="{1928A21F-56CD-437C-9D62-49745221E5D9}"/>
              </a:ext>
            </a:extLst>
          </p:cNvPr>
          <p:cNvSpPr>
            <a:spLocks noGrp="1"/>
          </p:cNvSpPr>
          <p:nvPr>
            <p:ph type="body" idx="1"/>
          </p:nvPr>
        </p:nvSpPr>
        <p:spPr>
          <a:xfrm>
            <a:off x="457200" y="1535113"/>
            <a:ext cx="4040188" cy="639762"/>
          </a:xfrm>
        </p:spPr>
        <p:txBody>
          <a:bodyPr>
            <a:normAutofit/>
          </a:bodyPr>
          <a:lstStyle/>
          <a:p>
            <a:r>
              <a:rPr lang="en-US" dirty="0">
                <a:solidFill>
                  <a:schemeClr val="tx1"/>
                </a:solidFill>
              </a:rPr>
              <a:t>A Long Process…</a:t>
            </a:r>
            <a:endParaRPr lang="en-US" b="0" dirty="0">
              <a:solidFill>
                <a:schemeClr val="tx1"/>
              </a:solidFill>
            </a:endParaRPr>
          </a:p>
        </p:txBody>
      </p:sp>
      <p:pic>
        <p:nvPicPr>
          <p:cNvPr id="8" name="Picture 7" descr="Clock and calendar on table">
            <a:extLst>
              <a:ext uri="{FF2B5EF4-FFF2-40B4-BE49-F238E27FC236}">
                <a16:creationId xmlns:a16="http://schemas.microsoft.com/office/drawing/2014/main" id="{ABA9E7A5-D90E-9449-AD85-AA4AFD691009}"/>
              </a:ext>
            </a:extLst>
          </p:cNvPr>
          <p:cNvPicPr>
            <a:picLocks noChangeAspect="1"/>
          </p:cNvPicPr>
          <p:nvPr/>
        </p:nvPicPr>
        <p:blipFill rotWithShape="1">
          <a:blip r:embed="rId3"/>
          <a:srcRect l="36462" t="-421" r="730" b="421"/>
          <a:stretch/>
        </p:blipFill>
        <p:spPr>
          <a:xfrm>
            <a:off x="647577" y="2364814"/>
            <a:ext cx="3333136" cy="3541604"/>
          </a:xfrm>
          <a:prstGeom prst="rect">
            <a:avLst/>
          </a:prstGeom>
          <a:no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A67BDCF7-4108-DF4B-B4FD-A6EF683545DD}"/>
              </a:ext>
            </a:extLst>
          </p:cNvPr>
          <p:cNvSpPr txBox="1"/>
          <p:nvPr/>
        </p:nvSpPr>
        <p:spPr>
          <a:xfrm>
            <a:off x="4645025" y="2174875"/>
            <a:ext cx="4041775" cy="3951288"/>
          </a:xfrm>
          <a:prstGeom prst="rect">
            <a:avLst/>
          </a:prstGeom>
        </p:spPr>
        <p:txBody>
          <a:bodyPr vert="horz" lIns="91440" tIns="45720" rIns="91440" bIns="45720" rtlCol="0">
            <a:normAutofit/>
          </a:bodyPr>
          <a:lstStyle/>
          <a:p>
            <a:pPr>
              <a:spcBef>
                <a:spcPct val="20000"/>
              </a:spcBef>
              <a:buFont typeface="Arial"/>
            </a:pPr>
            <a:endParaRPr lang="en-US" sz="2400" dirty="0">
              <a:solidFill>
                <a:srgbClr val="8C857B"/>
              </a:solidFill>
            </a:endParaRPr>
          </a:p>
        </p:txBody>
      </p:sp>
      <p:sp>
        <p:nvSpPr>
          <p:cNvPr id="4" name="Footer Placeholder 3">
            <a:extLst>
              <a:ext uri="{FF2B5EF4-FFF2-40B4-BE49-F238E27FC236}">
                <a16:creationId xmlns:a16="http://schemas.microsoft.com/office/drawing/2014/main" id="{906D1CE5-3975-44EC-8325-3E0A1972B16D}"/>
              </a:ext>
            </a:extLst>
          </p:cNvPr>
          <p:cNvSpPr>
            <a:spLocks noGrp="1"/>
          </p:cNvSpPr>
          <p:nvPr>
            <p:ph type="ftr" sz="quarter" idx="11"/>
          </p:nvPr>
        </p:nvSpPr>
        <p:spPr>
          <a:xfrm>
            <a:off x="457200" y="6545132"/>
            <a:ext cx="2895600" cy="365125"/>
          </a:xfrm>
        </p:spPr>
        <p:txBody>
          <a:bodyPr vert="horz" lIns="91440" tIns="45720" rIns="91440" bIns="45720" rtlCol="0" anchor="ctr">
            <a:normAutofit/>
          </a:bodyPr>
          <a:lstStyle/>
          <a:p>
            <a:pPr>
              <a:spcAft>
                <a:spcPts val="600"/>
              </a:spcAft>
            </a:pPr>
            <a:r>
              <a:rPr lang="en-US" kern="1200" dirty="0">
                <a:latin typeface="+mn-lt"/>
                <a:ea typeface="+mn-ea"/>
                <a:cs typeface="+mn-cs"/>
              </a:rPr>
              <a:t>© 2021 ACA International.</a:t>
            </a:r>
          </a:p>
        </p:txBody>
      </p:sp>
      <p:sp>
        <p:nvSpPr>
          <p:cNvPr id="10" name="TextBox 9">
            <a:extLst>
              <a:ext uri="{FF2B5EF4-FFF2-40B4-BE49-F238E27FC236}">
                <a16:creationId xmlns:a16="http://schemas.microsoft.com/office/drawing/2014/main" id="{7BD994F1-B198-A14E-ACAF-75B9D5CFBD3E}"/>
              </a:ext>
            </a:extLst>
          </p:cNvPr>
          <p:cNvSpPr txBox="1"/>
          <p:nvPr/>
        </p:nvSpPr>
        <p:spPr>
          <a:xfrm>
            <a:off x="4572000" y="2026860"/>
            <a:ext cx="3562273"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8C857B"/>
                </a:solidFill>
              </a:rPr>
              <a:t>October 2013: </a:t>
            </a:r>
            <a:r>
              <a:rPr lang="en-US" dirty="0">
                <a:solidFill>
                  <a:srgbClr val="8C857B"/>
                </a:solidFill>
              </a:rPr>
              <a:t>CFPB announces plan to issue rule for debt collection industry.</a:t>
            </a:r>
            <a:br>
              <a:rPr lang="en-US" dirty="0">
                <a:solidFill>
                  <a:srgbClr val="8C857B"/>
                </a:solidFill>
              </a:rPr>
            </a:br>
            <a:endParaRPr lang="en-US" dirty="0">
              <a:solidFill>
                <a:srgbClr val="8C857B"/>
              </a:solidFill>
            </a:endParaRPr>
          </a:p>
          <a:p>
            <a:pPr marL="285750" indent="-285750">
              <a:buFont typeface="Arial" panose="020B0604020202020204" pitchFamily="34" charset="0"/>
              <a:buChar char="•"/>
            </a:pPr>
            <a:r>
              <a:rPr lang="en-US" b="1" dirty="0">
                <a:solidFill>
                  <a:srgbClr val="8C857B"/>
                </a:solidFill>
              </a:rPr>
              <a:t>May 2019: </a:t>
            </a:r>
            <a:r>
              <a:rPr lang="en-US" dirty="0">
                <a:solidFill>
                  <a:srgbClr val="8C857B"/>
                </a:solidFill>
              </a:rPr>
              <a:t>CFPB releases proposed rule.</a:t>
            </a:r>
            <a:br>
              <a:rPr lang="en-US" dirty="0">
                <a:solidFill>
                  <a:srgbClr val="8C857B"/>
                </a:solidFill>
              </a:rPr>
            </a:br>
            <a:endParaRPr lang="en-US" dirty="0">
              <a:solidFill>
                <a:srgbClr val="8C857B"/>
              </a:solidFill>
            </a:endParaRPr>
          </a:p>
          <a:p>
            <a:pPr marL="285750" indent="-285750">
              <a:buFont typeface="Arial" panose="020B0604020202020204" pitchFamily="34" charset="0"/>
              <a:buChar char="•"/>
            </a:pPr>
            <a:r>
              <a:rPr lang="en-US" b="1" dirty="0">
                <a:solidFill>
                  <a:srgbClr val="8C857B"/>
                </a:solidFill>
              </a:rPr>
              <a:t>End of 2020: </a:t>
            </a:r>
            <a:r>
              <a:rPr lang="en-US" dirty="0">
                <a:solidFill>
                  <a:srgbClr val="8C857B"/>
                </a:solidFill>
              </a:rPr>
              <a:t>CFPB finalizes two rules for the debt collection industry.</a:t>
            </a:r>
          </a:p>
          <a:p>
            <a:pPr marL="285750" indent="-285750">
              <a:buFont typeface="Arial" panose="020B0604020202020204" pitchFamily="34" charset="0"/>
              <a:buChar char="•"/>
            </a:pPr>
            <a:endParaRPr lang="en-US" dirty="0">
              <a:solidFill>
                <a:srgbClr val="8C857B"/>
              </a:solidFill>
            </a:endParaRPr>
          </a:p>
          <a:p>
            <a:pPr marL="285750" indent="-285750">
              <a:buFont typeface="Arial" panose="020B0604020202020204" pitchFamily="34" charset="0"/>
              <a:buChar char="•"/>
            </a:pPr>
            <a:r>
              <a:rPr lang="en-US" b="1" dirty="0">
                <a:solidFill>
                  <a:srgbClr val="8C857B"/>
                </a:solidFill>
              </a:rPr>
              <a:t>November 2021</a:t>
            </a:r>
            <a:r>
              <a:rPr lang="en-US" dirty="0">
                <a:solidFill>
                  <a:srgbClr val="8C857B"/>
                </a:solidFill>
              </a:rPr>
              <a:t>: The rules—known as Reg F—go into effect.</a:t>
            </a:r>
            <a:endParaRPr lang="en-US" dirty="0"/>
          </a:p>
        </p:txBody>
      </p:sp>
    </p:spTree>
    <p:extLst>
      <p:ext uri="{BB962C8B-B14F-4D97-AF65-F5344CB8AC3E}">
        <p14:creationId xmlns:p14="http://schemas.microsoft.com/office/powerpoint/2010/main" val="35367559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99CC4-E456-4549-AA8F-8C732879D006}"/>
              </a:ext>
            </a:extLst>
          </p:cNvPr>
          <p:cNvSpPr>
            <a:spLocks noGrp="1"/>
          </p:cNvSpPr>
          <p:nvPr>
            <p:ph type="title"/>
          </p:nvPr>
        </p:nvSpPr>
        <p:spPr>
          <a:xfrm>
            <a:off x="4776895" y="395349"/>
            <a:ext cx="4041776" cy="1143000"/>
          </a:xfrm>
        </p:spPr>
        <p:txBody>
          <a:bodyPr/>
          <a:lstStyle/>
          <a:p>
            <a:r>
              <a:rPr lang="en-US" b="1" dirty="0"/>
              <a:t>&amp; Reg F</a:t>
            </a:r>
          </a:p>
        </p:txBody>
      </p:sp>
      <p:sp>
        <p:nvSpPr>
          <p:cNvPr id="3" name="Text Placeholder 2">
            <a:extLst>
              <a:ext uri="{FF2B5EF4-FFF2-40B4-BE49-F238E27FC236}">
                <a16:creationId xmlns:a16="http://schemas.microsoft.com/office/drawing/2014/main" id="{9D5D1A41-A2C1-064B-A96D-AD2715C27338}"/>
              </a:ext>
            </a:extLst>
          </p:cNvPr>
          <p:cNvSpPr>
            <a:spLocks noGrp="1"/>
          </p:cNvSpPr>
          <p:nvPr>
            <p:ph type="body" idx="1"/>
          </p:nvPr>
        </p:nvSpPr>
        <p:spPr>
          <a:xfrm>
            <a:off x="457200" y="1858230"/>
            <a:ext cx="4040188" cy="639762"/>
          </a:xfrm>
        </p:spPr>
        <p:txBody>
          <a:bodyPr/>
          <a:lstStyle/>
          <a:p>
            <a:r>
              <a:rPr lang="en-US" dirty="0"/>
              <a:t>What is Reg F?</a:t>
            </a:r>
          </a:p>
        </p:txBody>
      </p:sp>
      <p:sp>
        <p:nvSpPr>
          <p:cNvPr id="4" name="Content Placeholder 3">
            <a:extLst>
              <a:ext uri="{FF2B5EF4-FFF2-40B4-BE49-F238E27FC236}">
                <a16:creationId xmlns:a16="http://schemas.microsoft.com/office/drawing/2014/main" id="{CFEF86A5-A81C-C044-B036-7ED6C5D33CF0}"/>
              </a:ext>
            </a:extLst>
          </p:cNvPr>
          <p:cNvSpPr>
            <a:spLocks noGrp="1"/>
          </p:cNvSpPr>
          <p:nvPr>
            <p:ph sz="half" idx="2"/>
          </p:nvPr>
        </p:nvSpPr>
        <p:spPr>
          <a:xfrm>
            <a:off x="457200" y="2497992"/>
            <a:ext cx="4040188" cy="3951288"/>
          </a:xfrm>
        </p:spPr>
        <p:txBody>
          <a:bodyPr>
            <a:normAutofit/>
          </a:bodyPr>
          <a:lstStyle/>
          <a:p>
            <a:r>
              <a:rPr lang="en-US" sz="2200" b="1" dirty="0"/>
              <a:t>Regulation F</a:t>
            </a:r>
            <a:r>
              <a:rPr lang="en-US" sz="2200" dirty="0"/>
              <a:t> is the biggest thing to hit the debt collection industry since the inception of the FDCPA.</a:t>
            </a:r>
          </a:p>
          <a:p>
            <a:r>
              <a:rPr lang="en-US" sz="2200" dirty="0"/>
              <a:t>It’s a federal regulation issued by the CFPB.</a:t>
            </a:r>
          </a:p>
          <a:p>
            <a:r>
              <a:rPr lang="en-US" sz="2200" dirty="0"/>
              <a:t>It goes into effect on </a:t>
            </a:r>
            <a:r>
              <a:rPr lang="en-US" sz="2200" b="1" dirty="0"/>
              <a:t>Nov. 30, 2021. </a:t>
            </a:r>
          </a:p>
        </p:txBody>
      </p:sp>
      <p:sp>
        <p:nvSpPr>
          <p:cNvPr id="5" name="Text Placeholder 4">
            <a:extLst>
              <a:ext uri="{FF2B5EF4-FFF2-40B4-BE49-F238E27FC236}">
                <a16:creationId xmlns:a16="http://schemas.microsoft.com/office/drawing/2014/main" id="{9599593D-C62C-A84C-8942-620D31758B36}"/>
              </a:ext>
            </a:extLst>
          </p:cNvPr>
          <p:cNvSpPr>
            <a:spLocks noGrp="1"/>
          </p:cNvSpPr>
          <p:nvPr>
            <p:ph type="body" sz="quarter" idx="3"/>
          </p:nvPr>
        </p:nvSpPr>
        <p:spPr>
          <a:xfrm>
            <a:off x="4645025" y="1858230"/>
            <a:ext cx="4041775" cy="639762"/>
          </a:xfrm>
        </p:spPr>
        <p:txBody>
          <a:bodyPr/>
          <a:lstStyle/>
          <a:p>
            <a:r>
              <a:rPr lang="en-US" dirty="0"/>
              <a:t>What’s in it?</a:t>
            </a:r>
          </a:p>
        </p:txBody>
      </p:sp>
      <p:sp>
        <p:nvSpPr>
          <p:cNvPr id="6" name="Content Placeholder 5">
            <a:extLst>
              <a:ext uri="{FF2B5EF4-FFF2-40B4-BE49-F238E27FC236}">
                <a16:creationId xmlns:a16="http://schemas.microsoft.com/office/drawing/2014/main" id="{17E05EEC-504E-AE41-ABD7-5E5F42AADBC9}"/>
              </a:ext>
            </a:extLst>
          </p:cNvPr>
          <p:cNvSpPr>
            <a:spLocks noGrp="1"/>
          </p:cNvSpPr>
          <p:nvPr>
            <p:ph sz="quarter" idx="4"/>
          </p:nvPr>
        </p:nvSpPr>
        <p:spPr>
          <a:xfrm>
            <a:off x="4645025" y="2497992"/>
            <a:ext cx="4041775" cy="3951288"/>
          </a:xfrm>
        </p:spPr>
        <p:txBody>
          <a:bodyPr>
            <a:normAutofit/>
          </a:bodyPr>
          <a:lstStyle/>
          <a:p>
            <a:r>
              <a:rPr lang="en-US" sz="2200" dirty="0"/>
              <a:t>The final rule addresses, among other things, </a:t>
            </a:r>
            <a:r>
              <a:rPr lang="en-US" sz="2200" b="1" dirty="0"/>
              <a:t>communications</a:t>
            </a:r>
            <a:r>
              <a:rPr lang="en-US" sz="2200" dirty="0"/>
              <a:t> </a:t>
            </a:r>
            <a:r>
              <a:rPr lang="en-US" sz="2200" b="1" dirty="0"/>
              <a:t>in connection with debt collection</a:t>
            </a:r>
            <a:r>
              <a:rPr lang="en-US" sz="2200" dirty="0"/>
              <a:t>, including letters, emails, text messages and phone calls.</a:t>
            </a:r>
          </a:p>
        </p:txBody>
      </p:sp>
      <p:sp>
        <p:nvSpPr>
          <p:cNvPr id="7" name="Footer Placeholder 6">
            <a:extLst>
              <a:ext uri="{FF2B5EF4-FFF2-40B4-BE49-F238E27FC236}">
                <a16:creationId xmlns:a16="http://schemas.microsoft.com/office/drawing/2014/main" id="{4A5B9CF2-F339-3A49-BC9D-06C31BFB7A68}"/>
              </a:ext>
            </a:extLst>
          </p:cNvPr>
          <p:cNvSpPr>
            <a:spLocks noGrp="1"/>
          </p:cNvSpPr>
          <p:nvPr>
            <p:ph type="ftr" sz="quarter" idx="11"/>
          </p:nvPr>
        </p:nvSpPr>
        <p:spPr/>
        <p:txBody>
          <a:bodyPr/>
          <a:lstStyle/>
          <a:p>
            <a:r>
              <a:rPr lang="en-US" dirty="0"/>
              <a:t>© 2020 ACA International.</a:t>
            </a:r>
          </a:p>
        </p:txBody>
      </p:sp>
      <p:pic>
        <p:nvPicPr>
          <p:cNvPr id="10" name="Picture 9">
            <a:extLst>
              <a:ext uri="{FF2B5EF4-FFF2-40B4-BE49-F238E27FC236}">
                <a16:creationId xmlns:a16="http://schemas.microsoft.com/office/drawing/2014/main" id="{5F080CCD-C70E-2E43-A08A-B56C96118229}"/>
              </a:ext>
            </a:extLst>
          </p:cNvPr>
          <p:cNvPicPr>
            <a:picLocks noChangeAspect="1"/>
          </p:cNvPicPr>
          <p:nvPr/>
        </p:nvPicPr>
        <p:blipFill>
          <a:blip r:embed="rId3"/>
          <a:stretch>
            <a:fillRect/>
          </a:stretch>
        </p:blipFill>
        <p:spPr>
          <a:xfrm>
            <a:off x="1113232" y="529431"/>
            <a:ext cx="3516027" cy="868287"/>
          </a:xfrm>
          <a:prstGeom prst="rect">
            <a:avLst/>
          </a:prstGeom>
        </p:spPr>
      </p:pic>
    </p:spTree>
    <p:extLst>
      <p:ext uri="{BB962C8B-B14F-4D97-AF65-F5344CB8AC3E}">
        <p14:creationId xmlns:p14="http://schemas.microsoft.com/office/powerpoint/2010/main" val="852778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A629177-89B6-4254-9B49-EDA7BD5C0CEC}"/>
              </a:ext>
            </a:extLst>
          </p:cNvPr>
          <p:cNvSpPr>
            <a:spLocks noGrp="1"/>
          </p:cNvSpPr>
          <p:nvPr>
            <p:ph type="title"/>
          </p:nvPr>
        </p:nvSpPr>
        <p:spPr>
          <a:xfrm>
            <a:off x="457200" y="274638"/>
            <a:ext cx="8229600" cy="1143000"/>
          </a:xfrm>
        </p:spPr>
        <p:txBody>
          <a:bodyPr vert="horz" lIns="91440" tIns="45720" rIns="91440" bIns="45720" rtlCol="0" anchor="ctr">
            <a:normAutofit/>
          </a:bodyPr>
          <a:lstStyle/>
          <a:p>
            <a:pPr algn="ctr">
              <a:lnSpc>
                <a:spcPct val="90000"/>
              </a:lnSpc>
            </a:pPr>
            <a:r>
              <a:rPr lang="en-US" sz="3700" b="1" kern="1200" dirty="0">
                <a:latin typeface="+mj-lt"/>
                <a:ea typeface="+mj-ea"/>
                <a:cs typeface="+mj-cs"/>
              </a:rPr>
              <a:t>Working with the CFPB Today</a:t>
            </a:r>
          </a:p>
        </p:txBody>
      </p:sp>
      <p:sp>
        <p:nvSpPr>
          <p:cNvPr id="21" name="Text Placeholder 2">
            <a:extLst>
              <a:ext uri="{FF2B5EF4-FFF2-40B4-BE49-F238E27FC236}">
                <a16:creationId xmlns:a16="http://schemas.microsoft.com/office/drawing/2014/main" id="{1928A21F-56CD-437C-9D62-49745221E5D9}"/>
              </a:ext>
            </a:extLst>
          </p:cNvPr>
          <p:cNvSpPr>
            <a:spLocks noGrp="1"/>
          </p:cNvSpPr>
          <p:nvPr>
            <p:ph type="body" idx="1"/>
          </p:nvPr>
        </p:nvSpPr>
        <p:spPr>
          <a:xfrm>
            <a:off x="457200" y="1535113"/>
            <a:ext cx="4040188" cy="639762"/>
          </a:xfrm>
        </p:spPr>
        <p:txBody>
          <a:bodyPr>
            <a:normAutofit fontScale="77500" lnSpcReduction="20000"/>
          </a:bodyPr>
          <a:lstStyle/>
          <a:p>
            <a:r>
              <a:rPr lang="en-US" dirty="0">
                <a:solidFill>
                  <a:schemeClr val="tx1"/>
                </a:solidFill>
              </a:rPr>
              <a:t>Rohit Chopra</a:t>
            </a:r>
          </a:p>
          <a:p>
            <a:r>
              <a:rPr lang="en-US" b="0" dirty="0">
                <a:solidFill>
                  <a:schemeClr val="tx1"/>
                </a:solidFill>
              </a:rPr>
              <a:t>New CFPB director</a:t>
            </a:r>
          </a:p>
        </p:txBody>
      </p:sp>
      <p:pic>
        <p:nvPicPr>
          <p:cNvPr id="8" name="Picture 7" descr="A person smiling in front of a flag&#10;&#10;Description automatically generated with medium confidence">
            <a:extLst>
              <a:ext uri="{FF2B5EF4-FFF2-40B4-BE49-F238E27FC236}">
                <a16:creationId xmlns:a16="http://schemas.microsoft.com/office/drawing/2014/main" id="{ABA9E7A5-D90E-9449-AD85-AA4AFD691009}"/>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490" b="-1396"/>
          <a:stretch/>
        </p:blipFill>
        <p:spPr>
          <a:xfrm>
            <a:off x="648929" y="2366252"/>
            <a:ext cx="3333136" cy="3541604"/>
          </a:xfrm>
          <a:prstGeom prst="rect">
            <a:avLst/>
          </a:prstGeom>
          <a:no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TextBox 5">
            <a:extLst>
              <a:ext uri="{FF2B5EF4-FFF2-40B4-BE49-F238E27FC236}">
                <a16:creationId xmlns:a16="http://schemas.microsoft.com/office/drawing/2014/main" id="{A67BDCF7-4108-DF4B-B4FD-A6EF683545DD}"/>
              </a:ext>
            </a:extLst>
          </p:cNvPr>
          <p:cNvSpPr txBox="1"/>
          <p:nvPr/>
        </p:nvSpPr>
        <p:spPr>
          <a:xfrm>
            <a:off x="4645025" y="2174875"/>
            <a:ext cx="4041775" cy="3951288"/>
          </a:xfrm>
          <a:prstGeom prst="rect">
            <a:avLst/>
          </a:prstGeom>
        </p:spPr>
        <p:txBody>
          <a:bodyPr vert="horz" lIns="91440" tIns="45720" rIns="91440" bIns="45720" rtlCol="0">
            <a:normAutofit/>
          </a:bodyPr>
          <a:lstStyle/>
          <a:p>
            <a:pPr>
              <a:spcBef>
                <a:spcPct val="20000"/>
              </a:spcBef>
              <a:buFont typeface="Arial"/>
            </a:pPr>
            <a:endParaRPr lang="en-US" sz="2400" dirty="0">
              <a:solidFill>
                <a:srgbClr val="8C857B"/>
              </a:solidFill>
            </a:endParaRPr>
          </a:p>
        </p:txBody>
      </p:sp>
      <p:sp>
        <p:nvSpPr>
          <p:cNvPr id="4" name="Footer Placeholder 3">
            <a:extLst>
              <a:ext uri="{FF2B5EF4-FFF2-40B4-BE49-F238E27FC236}">
                <a16:creationId xmlns:a16="http://schemas.microsoft.com/office/drawing/2014/main" id="{906D1CE5-3975-44EC-8325-3E0A1972B16D}"/>
              </a:ext>
            </a:extLst>
          </p:cNvPr>
          <p:cNvSpPr>
            <a:spLocks noGrp="1"/>
          </p:cNvSpPr>
          <p:nvPr>
            <p:ph type="ftr" sz="quarter" idx="11"/>
          </p:nvPr>
        </p:nvSpPr>
        <p:spPr>
          <a:xfrm>
            <a:off x="457200" y="6545132"/>
            <a:ext cx="2895600" cy="365125"/>
          </a:xfrm>
        </p:spPr>
        <p:txBody>
          <a:bodyPr vert="horz" lIns="91440" tIns="45720" rIns="91440" bIns="45720" rtlCol="0" anchor="ctr">
            <a:normAutofit/>
          </a:bodyPr>
          <a:lstStyle/>
          <a:p>
            <a:pPr>
              <a:spcAft>
                <a:spcPts val="600"/>
              </a:spcAft>
            </a:pPr>
            <a:r>
              <a:rPr lang="en-US" kern="1200" dirty="0">
                <a:latin typeface="+mn-lt"/>
                <a:ea typeface="+mn-ea"/>
                <a:cs typeface="+mn-cs"/>
              </a:rPr>
              <a:t>© 2021 ACA International.</a:t>
            </a:r>
          </a:p>
        </p:txBody>
      </p:sp>
      <p:sp>
        <p:nvSpPr>
          <p:cNvPr id="10" name="TextBox 9">
            <a:extLst>
              <a:ext uri="{FF2B5EF4-FFF2-40B4-BE49-F238E27FC236}">
                <a16:creationId xmlns:a16="http://schemas.microsoft.com/office/drawing/2014/main" id="{7BD994F1-B198-A14E-ACAF-75B9D5CFBD3E}"/>
              </a:ext>
            </a:extLst>
          </p:cNvPr>
          <p:cNvSpPr txBox="1"/>
          <p:nvPr/>
        </p:nvSpPr>
        <p:spPr>
          <a:xfrm>
            <a:off x="4572000" y="2026860"/>
            <a:ext cx="3562273" cy="4247317"/>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8C857B"/>
                </a:solidFill>
              </a:rPr>
              <a:t>Rohit Chopra’s nomination as CFPB director was advanced by the Senate in Sept.</a:t>
            </a:r>
            <a:br>
              <a:rPr lang="en-US" dirty="0">
                <a:solidFill>
                  <a:srgbClr val="8C857B"/>
                </a:solidFill>
              </a:rPr>
            </a:br>
            <a:endParaRPr lang="en-US" dirty="0">
              <a:solidFill>
                <a:srgbClr val="8C857B"/>
              </a:solidFill>
            </a:endParaRPr>
          </a:p>
          <a:p>
            <a:pPr marL="285750" indent="-285750">
              <a:buFont typeface="Arial" panose="020B0604020202020204" pitchFamily="34" charset="0"/>
              <a:buChar char="•"/>
            </a:pPr>
            <a:r>
              <a:rPr lang="en-US" dirty="0">
                <a:solidFill>
                  <a:srgbClr val="8C857B"/>
                </a:solidFill>
              </a:rPr>
              <a:t>Chopra had previously served as CFPB assistant director and student loan ombudsman.</a:t>
            </a:r>
            <a:br>
              <a:rPr lang="en-US" dirty="0">
                <a:solidFill>
                  <a:srgbClr val="8C857B"/>
                </a:solidFill>
              </a:rPr>
            </a:br>
            <a:endParaRPr lang="en-US" dirty="0">
              <a:solidFill>
                <a:srgbClr val="8C857B"/>
              </a:solidFill>
            </a:endParaRPr>
          </a:p>
          <a:p>
            <a:pPr marL="285750" indent="-285750">
              <a:buFont typeface="Arial" panose="020B0604020202020204" pitchFamily="34" charset="0"/>
              <a:buChar char="•"/>
            </a:pPr>
            <a:r>
              <a:rPr lang="en-US" dirty="0">
                <a:solidFill>
                  <a:srgbClr val="8C857B"/>
                </a:solidFill>
              </a:rPr>
              <a:t>Chopra is expected to focus on enforcement activity – rulemaking by enforcement is a concern.</a:t>
            </a:r>
          </a:p>
          <a:p>
            <a:endParaRPr lang="en-US" dirty="0"/>
          </a:p>
        </p:txBody>
      </p:sp>
    </p:spTree>
    <p:extLst>
      <p:ext uri="{BB962C8B-B14F-4D97-AF65-F5344CB8AC3E}">
        <p14:creationId xmlns:p14="http://schemas.microsoft.com/office/powerpoint/2010/main" val="2805594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BD994F1-B198-A14E-ACAF-75B9D5CFBD3E}"/>
              </a:ext>
            </a:extLst>
          </p:cNvPr>
          <p:cNvSpPr txBox="1"/>
          <p:nvPr/>
        </p:nvSpPr>
        <p:spPr>
          <a:xfrm>
            <a:off x="287337" y="1991184"/>
            <a:ext cx="8029838" cy="4641041"/>
          </a:xfrm>
          <a:prstGeom prst="rect">
            <a:avLst/>
          </a:prstGeom>
        </p:spPr>
        <p:txBody>
          <a:bodyPr vert="horz" lIns="91440" tIns="45720" rIns="91440" bIns="45720" rtlCol="0">
            <a:noAutofit/>
          </a:bodyPr>
          <a:lstStyle/>
          <a:p>
            <a:pPr marL="342900" indent="-342900">
              <a:lnSpc>
                <a:spcPct val="90000"/>
              </a:lnSpc>
              <a:spcBef>
                <a:spcPct val="20000"/>
              </a:spcBef>
              <a:buFont typeface="Arial" panose="020B0604020202020204" pitchFamily="34" charset="0"/>
              <a:buChar char="•"/>
            </a:pPr>
            <a:r>
              <a:rPr lang="en-US" sz="2000" dirty="0">
                <a:solidFill>
                  <a:srgbClr val="8C857B"/>
                </a:solidFill>
              </a:rPr>
              <a:t>A LCM is intended to be a short voicemail message that a debt collector can leave for a consumer without fear of making an unintended third-party disclosure. </a:t>
            </a:r>
          </a:p>
          <a:p>
            <a:pPr marL="342900" indent="-342900">
              <a:lnSpc>
                <a:spcPct val="90000"/>
              </a:lnSpc>
              <a:spcBef>
                <a:spcPct val="20000"/>
              </a:spcBef>
              <a:buFont typeface="Arial" panose="020B0604020202020204" pitchFamily="34" charset="0"/>
              <a:buChar char="•"/>
            </a:pPr>
            <a:endParaRPr lang="en-US" sz="2000" dirty="0">
              <a:solidFill>
                <a:srgbClr val="8C857B"/>
              </a:solidFill>
            </a:endParaRPr>
          </a:p>
          <a:p>
            <a:pPr marL="342900" indent="-342900">
              <a:lnSpc>
                <a:spcPct val="90000"/>
              </a:lnSpc>
              <a:spcBef>
                <a:spcPct val="20000"/>
              </a:spcBef>
              <a:buFont typeface="Arial" panose="020B0604020202020204" pitchFamily="34" charset="0"/>
              <a:buChar char="•"/>
            </a:pPr>
            <a:r>
              <a:rPr lang="en-US" sz="2000" dirty="0">
                <a:solidFill>
                  <a:srgbClr val="8C857B"/>
                </a:solidFill>
              </a:rPr>
              <a:t>Reg F states that if a voicemail message stays within the definitional bounds of a LCM, it cannot result in a prohibited third-party disclosure.</a:t>
            </a:r>
          </a:p>
          <a:p>
            <a:pPr marL="342900" indent="-342900">
              <a:lnSpc>
                <a:spcPct val="90000"/>
              </a:lnSpc>
              <a:spcBef>
                <a:spcPct val="20000"/>
              </a:spcBef>
              <a:buFont typeface="Arial" panose="020B0604020202020204" pitchFamily="34" charset="0"/>
              <a:buChar char="•"/>
            </a:pPr>
            <a:endParaRPr lang="en-US" sz="2000" dirty="0">
              <a:solidFill>
                <a:srgbClr val="8C857B"/>
              </a:solidFill>
            </a:endParaRPr>
          </a:p>
          <a:p>
            <a:pPr marL="342900" indent="-342900">
              <a:lnSpc>
                <a:spcPct val="90000"/>
              </a:lnSpc>
              <a:spcBef>
                <a:spcPct val="20000"/>
              </a:spcBef>
              <a:buFont typeface="Arial" panose="020B0604020202020204" pitchFamily="34" charset="0"/>
              <a:buChar char="•"/>
            </a:pPr>
            <a:r>
              <a:rPr lang="en-US" sz="2000" dirty="0">
                <a:solidFill>
                  <a:srgbClr val="8C857B"/>
                </a:solidFill>
              </a:rPr>
              <a:t>Debt collectors who plan to leave a LCM need to understand how their name will appear on consumers’ caller ID displays.</a:t>
            </a:r>
          </a:p>
        </p:txBody>
      </p:sp>
      <p:sp>
        <p:nvSpPr>
          <p:cNvPr id="21" name="Text Placeholder 2">
            <a:extLst>
              <a:ext uri="{FF2B5EF4-FFF2-40B4-BE49-F238E27FC236}">
                <a16:creationId xmlns:a16="http://schemas.microsoft.com/office/drawing/2014/main" id="{1928A21F-56CD-437C-9D62-49745221E5D9}"/>
              </a:ext>
            </a:extLst>
          </p:cNvPr>
          <p:cNvSpPr>
            <a:spLocks noGrp="1"/>
          </p:cNvSpPr>
          <p:nvPr>
            <p:ph type="body" sz="quarter" idx="13"/>
          </p:nvPr>
        </p:nvSpPr>
        <p:spPr>
          <a:xfrm>
            <a:off x="287337" y="1120038"/>
            <a:ext cx="8569325" cy="595200"/>
          </a:xfrm>
        </p:spPr>
        <p:txBody>
          <a:bodyPr vert="horz" lIns="91440" tIns="45720" rIns="91440" bIns="45720" rtlCol="0">
            <a:normAutofit/>
          </a:bodyPr>
          <a:lstStyle/>
          <a:p>
            <a:r>
              <a:rPr lang="en-US" kern="1200" dirty="0">
                <a:latin typeface="+mj-lt"/>
                <a:ea typeface="+mn-ea"/>
                <a:cs typeface="+mn-cs"/>
              </a:rPr>
              <a:t>What is a “limited-content message”?</a:t>
            </a:r>
          </a:p>
        </p:txBody>
      </p:sp>
      <p:sp>
        <p:nvSpPr>
          <p:cNvPr id="16" name="Title 1">
            <a:extLst>
              <a:ext uri="{FF2B5EF4-FFF2-40B4-BE49-F238E27FC236}">
                <a16:creationId xmlns:a16="http://schemas.microsoft.com/office/drawing/2014/main" id="{6A629177-89B6-4254-9B49-EDA7BD5C0CEC}"/>
              </a:ext>
            </a:extLst>
          </p:cNvPr>
          <p:cNvSpPr>
            <a:spLocks noGrp="1"/>
          </p:cNvSpPr>
          <p:nvPr>
            <p:ph type="title"/>
          </p:nvPr>
        </p:nvSpPr>
        <p:spPr>
          <a:xfrm>
            <a:off x="457199" y="120613"/>
            <a:ext cx="8229600" cy="1143000"/>
          </a:xfrm>
        </p:spPr>
        <p:txBody>
          <a:bodyPr vert="horz" lIns="91440" tIns="45720" rIns="91440" bIns="45720" rtlCol="0" anchor="ctr">
            <a:normAutofit/>
          </a:bodyPr>
          <a:lstStyle/>
          <a:p>
            <a:r>
              <a:rPr lang="en-US" b="1" dirty="0"/>
              <a:t>Highlights from Reg F</a:t>
            </a:r>
          </a:p>
        </p:txBody>
      </p:sp>
      <p:sp>
        <p:nvSpPr>
          <p:cNvPr id="6" name="TextBox 5">
            <a:extLst>
              <a:ext uri="{FF2B5EF4-FFF2-40B4-BE49-F238E27FC236}">
                <a16:creationId xmlns:a16="http://schemas.microsoft.com/office/drawing/2014/main" id="{A67BDCF7-4108-DF4B-B4FD-A6EF683545DD}"/>
              </a:ext>
            </a:extLst>
          </p:cNvPr>
          <p:cNvSpPr txBox="1"/>
          <p:nvPr/>
        </p:nvSpPr>
        <p:spPr>
          <a:xfrm>
            <a:off x="-460375" y="1715238"/>
            <a:ext cx="4041775" cy="3951288"/>
          </a:xfrm>
          <a:prstGeom prst="rect">
            <a:avLst/>
          </a:prstGeom>
        </p:spPr>
        <p:txBody>
          <a:bodyPr vert="horz" lIns="91440" tIns="45720" rIns="91440" bIns="45720" rtlCol="0">
            <a:normAutofit/>
          </a:bodyPr>
          <a:lstStyle/>
          <a:p>
            <a:pPr>
              <a:spcBef>
                <a:spcPct val="20000"/>
              </a:spcBef>
              <a:buFont typeface="Arial"/>
            </a:pPr>
            <a:endParaRPr lang="en-US" sz="2400" dirty="0">
              <a:solidFill>
                <a:srgbClr val="8C857B"/>
              </a:solidFill>
            </a:endParaRPr>
          </a:p>
        </p:txBody>
      </p:sp>
      <p:sp>
        <p:nvSpPr>
          <p:cNvPr id="9" name="Footer Placeholder 3">
            <a:extLst>
              <a:ext uri="{FF2B5EF4-FFF2-40B4-BE49-F238E27FC236}">
                <a16:creationId xmlns:a16="http://schemas.microsoft.com/office/drawing/2014/main" id="{93B41425-200F-DF4C-B16B-21C98CD96D90}"/>
              </a:ext>
            </a:extLst>
          </p:cNvPr>
          <p:cNvSpPr txBox="1">
            <a:spLocks/>
          </p:cNvSpPr>
          <p:nvPr/>
        </p:nvSpPr>
        <p:spPr>
          <a:xfrm>
            <a:off x="457200" y="6545132"/>
            <a:ext cx="2895600" cy="36512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spcAft>
                <a:spcPts val="600"/>
              </a:spcAft>
            </a:pPr>
            <a:r>
              <a:rPr lang="en-US" sz="1000" dirty="0">
                <a:solidFill>
                  <a:schemeClr val="bg1"/>
                </a:solidFill>
              </a:rPr>
              <a:t>© 2021 ACA International.</a:t>
            </a:r>
          </a:p>
        </p:txBody>
      </p:sp>
    </p:spTree>
    <p:extLst>
      <p:ext uri="{BB962C8B-B14F-4D97-AF65-F5344CB8AC3E}">
        <p14:creationId xmlns:p14="http://schemas.microsoft.com/office/powerpoint/2010/main" val="16839359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23DEBC020F7A548B0CEBDA1B8D129EE" ma:contentTypeVersion="12" ma:contentTypeDescription="Create a new document." ma:contentTypeScope="" ma:versionID="539aabc6ed28cc68162130a93d099b34">
  <xsd:schema xmlns:xsd="http://www.w3.org/2001/XMLSchema" xmlns:xs="http://www.w3.org/2001/XMLSchema" xmlns:p="http://schemas.microsoft.com/office/2006/metadata/properties" xmlns:ns3="e066c808-b1de-4766-a0a9-cfbae3c4ac52" xmlns:ns4="f5765f19-5ee5-45da-b193-6b615dcd7c63" targetNamespace="http://schemas.microsoft.com/office/2006/metadata/properties" ma:root="true" ma:fieldsID="b051a13305f07be24ff3860ddafc2262" ns3:_="" ns4:_="">
    <xsd:import namespace="e066c808-b1de-4766-a0a9-cfbae3c4ac52"/>
    <xsd:import namespace="f5765f19-5ee5-45da-b193-6b615dcd7c6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66c808-b1de-4766-a0a9-cfbae3c4ac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5765f19-5ee5-45da-b193-6b615dcd7c63"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73B4470-1B31-4395-BA8D-072ACFF574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66c808-b1de-4766-a0a9-cfbae3c4ac52"/>
    <ds:schemaRef ds:uri="f5765f19-5ee5-45da-b193-6b615dcd7c6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89F3A8-52D2-4B4C-AA5F-2DED35CA04D5}">
  <ds:schemaRefs>
    <ds:schemaRef ds:uri="http://schemas.microsoft.com/sharepoint/v3/contenttype/forms"/>
  </ds:schemaRefs>
</ds:datastoreItem>
</file>

<file path=customXml/itemProps3.xml><?xml version="1.0" encoding="utf-8"?>
<ds:datastoreItem xmlns:ds="http://schemas.openxmlformats.org/officeDocument/2006/customXml" ds:itemID="{FD4413CF-2516-42B9-AAD3-49A959E1CEC3}">
  <ds:schemaRefs>
    <ds:schemaRef ds:uri="http://schemas.openxmlformats.org/package/2006/metadata/core-properties"/>
    <ds:schemaRef ds:uri="http://www.w3.org/XML/1998/namespace"/>
    <ds:schemaRef ds:uri="e066c808-b1de-4766-a0a9-cfbae3c4ac52"/>
    <ds:schemaRef ds:uri="http://purl.org/dc/terms/"/>
    <ds:schemaRef ds:uri="http://purl.org/dc/dcmitype/"/>
    <ds:schemaRef ds:uri="http://schemas.microsoft.com/office/infopath/2007/PartnerControls"/>
    <ds:schemaRef ds:uri="http://schemas.microsoft.com/office/2006/documentManagement/types"/>
    <ds:schemaRef ds:uri="f5765f19-5ee5-45da-b193-6b615dcd7c63"/>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36248</TotalTime>
  <Words>1932</Words>
  <Application>Microsoft Office PowerPoint</Application>
  <PresentationFormat>On-screen Show (4:3)</PresentationFormat>
  <Paragraphs>259</Paragraphs>
  <Slides>28</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Calibri</vt:lpstr>
      <vt:lpstr>Century Gothic</vt:lpstr>
      <vt:lpstr>Courier New</vt:lpstr>
      <vt:lpstr>Roboto Light</vt:lpstr>
      <vt:lpstr>Sharp Sans Book</vt:lpstr>
      <vt:lpstr>Sharp Sans Semibold</vt:lpstr>
      <vt:lpstr>Times New Roman</vt:lpstr>
      <vt:lpstr>Office Theme</vt:lpstr>
      <vt:lpstr>What You Need to Know  About Regulation F</vt:lpstr>
      <vt:lpstr>Jay Gonsalves</vt:lpstr>
      <vt:lpstr>ACA International:  The Association of Credit and  Collection Professionals</vt:lpstr>
      <vt:lpstr>Consumer Financial  Protection Bureau</vt:lpstr>
      <vt:lpstr>What is the FDCPA?</vt:lpstr>
      <vt:lpstr>Developing the Debt  Collection Rule</vt:lpstr>
      <vt:lpstr>&amp; Reg F</vt:lpstr>
      <vt:lpstr>Working with the CFPB Today</vt:lpstr>
      <vt:lpstr>Highlights from Reg F</vt:lpstr>
      <vt:lpstr>Highlights from Reg F</vt:lpstr>
      <vt:lpstr>CFPB’s Model Validation Notice</vt:lpstr>
      <vt:lpstr>Highlights from Reg F</vt:lpstr>
      <vt:lpstr>Highlights from Reg F</vt:lpstr>
      <vt:lpstr>Highlights from Reg F</vt:lpstr>
      <vt:lpstr>Highlights from Reg F</vt:lpstr>
      <vt:lpstr>Reg F and Health Care</vt:lpstr>
      <vt:lpstr>Reg F and Health Care</vt:lpstr>
      <vt:lpstr>Reg F and Health Care</vt:lpstr>
      <vt:lpstr>Reg F and Health Care</vt:lpstr>
      <vt:lpstr>ACA How: Reg F Implementation</vt:lpstr>
      <vt:lpstr>Other Federal Issues</vt:lpstr>
      <vt:lpstr>PowerPoint Presentation</vt:lpstr>
      <vt:lpstr>A Busy Year at the State Level </vt:lpstr>
      <vt:lpstr>2021 State Legislative Highlights</vt:lpstr>
      <vt:lpstr>2021 State Legislative Highlights </vt:lpstr>
      <vt:lpstr>Pending Massachusetts Legislation</vt:lpstr>
      <vt:lpstr>ACA’s Successful Case Against Mass. Debt Collection Regulation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Credit Grantor Consortium</dc:title>
  <dc:creator>Anne Rosso</dc:creator>
  <cp:lastModifiedBy>Jay Gonsalves mail</cp:lastModifiedBy>
  <cp:revision>223</cp:revision>
  <dcterms:created xsi:type="dcterms:W3CDTF">2020-09-02T01:32:35Z</dcterms:created>
  <dcterms:modified xsi:type="dcterms:W3CDTF">2021-11-09T16:31:46Z</dcterms:modified>
</cp:coreProperties>
</file>