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9" r:id="rId1"/>
  </p:sldMasterIdLst>
  <p:notesMasterIdLst>
    <p:notesMasterId r:id="rId22"/>
  </p:notesMasterIdLst>
  <p:handoutMasterIdLst>
    <p:handoutMasterId r:id="rId23"/>
  </p:handoutMasterIdLst>
  <p:sldIdLst>
    <p:sldId id="267" r:id="rId2"/>
    <p:sldId id="272" r:id="rId3"/>
    <p:sldId id="307" r:id="rId4"/>
    <p:sldId id="288" r:id="rId5"/>
    <p:sldId id="318" r:id="rId6"/>
    <p:sldId id="316" r:id="rId7"/>
    <p:sldId id="317" r:id="rId8"/>
    <p:sldId id="303" r:id="rId9"/>
    <p:sldId id="320" r:id="rId10"/>
    <p:sldId id="319" r:id="rId11"/>
    <p:sldId id="326" r:id="rId12"/>
    <p:sldId id="328" r:id="rId13"/>
    <p:sldId id="325" r:id="rId14"/>
    <p:sldId id="330" r:id="rId15"/>
    <p:sldId id="329" r:id="rId16"/>
    <p:sldId id="323" r:id="rId17"/>
    <p:sldId id="331" r:id="rId18"/>
    <p:sldId id="327" r:id="rId19"/>
    <p:sldId id="322" r:id="rId20"/>
    <p:sldId id="264" r:id="rId21"/>
  </p:sldIdLst>
  <p:sldSz cx="9144000" cy="6858000" type="screen4x3"/>
  <p:notesSz cx="7010400" cy="9296400"/>
  <p:defaultTextStyle>
    <a:defPPr>
      <a:defRPr lang="en-US"/>
    </a:defPPr>
    <a:lvl1pPr algn="l" rtl="0" fontAlgn="base">
      <a:spcBef>
        <a:spcPct val="0"/>
      </a:spcBef>
      <a:spcAft>
        <a:spcPct val="0"/>
      </a:spcAft>
      <a:defRPr sz="3200" kern="1200">
        <a:solidFill>
          <a:srgbClr val="000000"/>
        </a:solidFill>
        <a:latin typeface="Gill Sans"/>
        <a:ea typeface="ヒラギノ角ゴ ProN W3"/>
        <a:cs typeface="ヒラギノ角ゴ ProN W3"/>
        <a:sym typeface="Gill Sans"/>
      </a:defRPr>
    </a:lvl1pPr>
    <a:lvl2pPr marL="457200" algn="l" rtl="0" fontAlgn="base">
      <a:spcBef>
        <a:spcPct val="0"/>
      </a:spcBef>
      <a:spcAft>
        <a:spcPct val="0"/>
      </a:spcAft>
      <a:defRPr sz="3200" kern="1200">
        <a:solidFill>
          <a:srgbClr val="000000"/>
        </a:solidFill>
        <a:latin typeface="Gill Sans"/>
        <a:ea typeface="ヒラギノ角ゴ ProN W3"/>
        <a:cs typeface="ヒラギノ角ゴ ProN W3"/>
        <a:sym typeface="Gill Sans"/>
      </a:defRPr>
    </a:lvl2pPr>
    <a:lvl3pPr marL="914400" algn="l" rtl="0" fontAlgn="base">
      <a:spcBef>
        <a:spcPct val="0"/>
      </a:spcBef>
      <a:spcAft>
        <a:spcPct val="0"/>
      </a:spcAft>
      <a:defRPr sz="3200" kern="1200">
        <a:solidFill>
          <a:srgbClr val="000000"/>
        </a:solidFill>
        <a:latin typeface="Gill Sans"/>
        <a:ea typeface="ヒラギノ角ゴ ProN W3"/>
        <a:cs typeface="ヒラギノ角ゴ ProN W3"/>
        <a:sym typeface="Gill Sans"/>
      </a:defRPr>
    </a:lvl3pPr>
    <a:lvl4pPr marL="1371600" algn="l" rtl="0" fontAlgn="base">
      <a:spcBef>
        <a:spcPct val="0"/>
      </a:spcBef>
      <a:spcAft>
        <a:spcPct val="0"/>
      </a:spcAft>
      <a:defRPr sz="3200" kern="1200">
        <a:solidFill>
          <a:srgbClr val="000000"/>
        </a:solidFill>
        <a:latin typeface="Gill Sans"/>
        <a:ea typeface="ヒラギノ角ゴ ProN W3"/>
        <a:cs typeface="ヒラギノ角ゴ ProN W3"/>
        <a:sym typeface="Gill Sans"/>
      </a:defRPr>
    </a:lvl4pPr>
    <a:lvl5pPr marL="1828800" algn="l" rtl="0" fontAlgn="base">
      <a:spcBef>
        <a:spcPct val="0"/>
      </a:spcBef>
      <a:spcAft>
        <a:spcPct val="0"/>
      </a:spcAft>
      <a:defRPr sz="3200" kern="1200">
        <a:solidFill>
          <a:srgbClr val="000000"/>
        </a:solidFill>
        <a:latin typeface="Gill Sans"/>
        <a:ea typeface="ヒラギノ角ゴ ProN W3"/>
        <a:cs typeface="ヒラギノ角ゴ ProN W3"/>
        <a:sym typeface="Gill Sans"/>
      </a:defRPr>
    </a:lvl5pPr>
    <a:lvl6pPr marL="2286000" algn="l" defTabSz="914400" rtl="0" eaLnBrk="1" latinLnBrk="0" hangingPunct="1">
      <a:defRPr sz="3200" kern="1200">
        <a:solidFill>
          <a:srgbClr val="000000"/>
        </a:solidFill>
        <a:latin typeface="Gill Sans"/>
        <a:ea typeface="ヒラギノ角ゴ ProN W3"/>
        <a:cs typeface="ヒラギノ角ゴ ProN W3"/>
        <a:sym typeface="Gill Sans"/>
      </a:defRPr>
    </a:lvl6pPr>
    <a:lvl7pPr marL="2743200" algn="l" defTabSz="914400" rtl="0" eaLnBrk="1" latinLnBrk="0" hangingPunct="1">
      <a:defRPr sz="3200" kern="1200">
        <a:solidFill>
          <a:srgbClr val="000000"/>
        </a:solidFill>
        <a:latin typeface="Gill Sans"/>
        <a:ea typeface="ヒラギノ角ゴ ProN W3"/>
        <a:cs typeface="ヒラギノ角ゴ ProN W3"/>
        <a:sym typeface="Gill Sans"/>
      </a:defRPr>
    </a:lvl7pPr>
    <a:lvl8pPr marL="3200400" algn="l" defTabSz="914400" rtl="0" eaLnBrk="1" latinLnBrk="0" hangingPunct="1">
      <a:defRPr sz="3200" kern="1200">
        <a:solidFill>
          <a:srgbClr val="000000"/>
        </a:solidFill>
        <a:latin typeface="Gill Sans"/>
        <a:ea typeface="ヒラギノ角ゴ ProN W3"/>
        <a:cs typeface="ヒラギノ角ゴ ProN W3"/>
        <a:sym typeface="Gill Sans"/>
      </a:defRPr>
    </a:lvl8pPr>
    <a:lvl9pPr marL="3657600" algn="l" defTabSz="914400" rtl="0" eaLnBrk="1" latinLnBrk="0" hangingPunct="1">
      <a:defRPr sz="3200" kern="1200">
        <a:solidFill>
          <a:srgbClr val="000000"/>
        </a:solidFill>
        <a:latin typeface="Gill Sans"/>
        <a:ea typeface="ヒラギノ角ゴ ProN W3"/>
        <a:cs typeface="ヒラギノ角ゴ ProN W3"/>
        <a:sym typeface="Gill San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fferts, Jason W. (CCA)" initials="LJW(" lastIdx="2" clrIdx="0">
    <p:extLst>
      <p:ext uri="{19B8F6BF-5375-455C-9EA6-DF929625EA0E}">
        <p15:presenceInfo xmlns:p15="http://schemas.microsoft.com/office/powerpoint/2012/main" xmlns="" userId="S-1-5-21-1078081533-706699826-839522115-38817" providerId="AD"/>
      </p:ext>
    </p:extLst>
  </p:cmAuthor>
  <p:cmAuthor id="2" name="Conte, Niki (CCA)" initials="CN(" lastIdx="2" clrIdx="1">
    <p:extLst>
      <p:ext uri="{19B8F6BF-5375-455C-9EA6-DF929625EA0E}">
        <p15:presenceInfo xmlns:p15="http://schemas.microsoft.com/office/powerpoint/2012/main" xmlns="" userId="S-1-5-21-1078081533-706699826-839522115-1268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ECF5E7"/>
    <a:srgbClr val="99CCFF"/>
    <a:srgbClr val="8AD6DE"/>
    <a:srgbClr val="006595"/>
    <a:srgbClr val="6FC9D3"/>
    <a:srgbClr val="5C5A5A"/>
    <a:srgbClr val="DC8E2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932" autoAdjust="0"/>
    <p:restoredTop sz="94937" autoAdjust="0"/>
  </p:normalViewPr>
  <p:slideViewPr>
    <p:cSldViewPr>
      <p:cViewPr varScale="1">
        <p:scale>
          <a:sx n="98" d="100"/>
          <a:sy n="98" d="100"/>
        </p:scale>
        <p:origin x="-90"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8" d="100"/>
          <a:sy n="88" d="100"/>
        </p:scale>
        <p:origin x="-3870" y="-120"/>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5E0AE748-C2FB-44BC-A17D-AD935CAE0D26}" type="datetimeFigureOut">
              <a:rPr lang="en-US" smtClean="0"/>
              <a:t>12/8/2016</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A9EE7DD8-FF64-4F91-8DFA-A9E7342E3CFC}"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idx="1"/>
          </p:nvPr>
        </p:nvSpPr>
        <p:spPr>
          <a:xfrm>
            <a:off x="3970938" y="1"/>
            <a:ext cx="3037840" cy="464820"/>
          </a:xfrm>
          <a:prstGeom prst="rect">
            <a:avLst/>
          </a:prstGeom>
        </p:spPr>
        <p:txBody>
          <a:bodyPr vert="horz" lIns="92757" tIns="46378" rIns="92757" bIns="46378" rtlCol="0"/>
          <a:lstStyle>
            <a:lvl1pPr algn="r">
              <a:defRPr sz="1200"/>
            </a:lvl1pPr>
          </a:lstStyle>
          <a:p>
            <a:fld id="{A81CF917-B189-4F49-A574-08DA6FE17DDA}" type="datetimeFigureOut">
              <a:rPr lang="en-US" smtClean="0"/>
              <a:pPr/>
              <a:t>12/8/2016</a:t>
            </a:fld>
            <a:endParaRPr lang="en-US"/>
          </a:p>
        </p:txBody>
      </p:sp>
      <p:sp>
        <p:nvSpPr>
          <p:cNvPr id="4" name="Slide Image Placeholder 3"/>
          <p:cNvSpPr>
            <a:spLocks noGrp="1" noRot="1" noChangeAspect="1"/>
          </p:cNvSpPr>
          <p:nvPr>
            <p:ph type="sldImg" idx="2"/>
          </p:nvPr>
        </p:nvSpPr>
        <p:spPr>
          <a:xfrm>
            <a:off x="1181100" y="696913"/>
            <a:ext cx="4648200" cy="3487737"/>
          </a:xfrm>
          <a:prstGeom prst="rect">
            <a:avLst/>
          </a:prstGeom>
          <a:noFill/>
          <a:ln w="12700">
            <a:solidFill>
              <a:prstClr val="black"/>
            </a:solidFill>
          </a:ln>
        </p:spPr>
        <p:txBody>
          <a:bodyPr vert="horz" lIns="92757" tIns="46378" rIns="92757" bIns="46378"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2757" tIns="46378" rIns="92757" bIns="4637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2757" tIns="46378" rIns="92757" bIns="4637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2757" tIns="46378" rIns="92757" bIns="46378" rtlCol="0" anchor="b"/>
          <a:lstStyle>
            <a:lvl1pPr algn="r">
              <a:defRPr sz="1200"/>
            </a:lvl1pPr>
          </a:lstStyle>
          <a:p>
            <a:fld id="{B0E7921A-F259-40FA-A0E5-1374889742D1}" type="slidenum">
              <a:rPr lang="en-US" smtClean="0"/>
              <a:pPr/>
              <a:t>‹#›</a:t>
            </a:fld>
            <a:endParaRPr lang="en-US"/>
          </a:p>
        </p:txBody>
      </p:sp>
    </p:spTree>
    <p:extLst>
      <p:ext uri="{BB962C8B-B14F-4D97-AF65-F5344CB8AC3E}">
        <p14:creationId xmlns:p14="http://schemas.microsoft.com/office/powerpoint/2010/main" xmlns="" val="2808471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Terri to introduce</a:t>
            </a:r>
            <a:endParaRPr lang="en-US" dirty="0"/>
          </a:p>
        </p:txBody>
      </p:sp>
      <p:sp>
        <p:nvSpPr>
          <p:cNvPr id="4" name="Slide Number Placeholder 3"/>
          <p:cNvSpPr>
            <a:spLocks noGrp="1"/>
          </p:cNvSpPr>
          <p:nvPr>
            <p:ph type="sldNum" sz="quarter" idx="10"/>
          </p:nvPr>
        </p:nvSpPr>
        <p:spPr/>
        <p:txBody>
          <a:bodyPr/>
          <a:lstStyle/>
          <a:p>
            <a:fld id="{B0E7921A-F259-40FA-A0E5-1374889742D1}" type="slidenum">
              <a:rPr lang="en-US" smtClean="0"/>
              <a:pPr/>
              <a:t>1</a:t>
            </a:fld>
            <a:endParaRPr lang="en-US"/>
          </a:p>
        </p:txBody>
      </p:sp>
    </p:spTree>
    <p:extLst>
      <p:ext uri="{BB962C8B-B14F-4D97-AF65-F5344CB8AC3E}">
        <p14:creationId xmlns:p14="http://schemas.microsoft.com/office/powerpoint/2010/main" xmlns="" val="18886442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E7921A-F259-40FA-A0E5-1374889742D1}" type="slidenum">
              <a:rPr lang="en-US" smtClean="0"/>
              <a:pPr/>
              <a:t>13</a:t>
            </a:fld>
            <a:endParaRPr lang="en-US" dirty="0"/>
          </a:p>
        </p:txBody>
      </p:sp>
    </p:spTree>
    <p:extLst>
      <p:ext uri="{BB962C8B-B14F-4D97-AF65-F5344CB8AC3E}">
        <p14:creationId xmlns:p14="http://schemas.microsoft.com/office/powerpoint/2010/main" xmlns="" val="2162298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E7921A-F259-40FA-A0E5-1374889742D1}" type="slidenum">
              <a:rPr lang="en-US" smtClean="0"/>
              <a:pPr/>
              <a:t>14</a:t>
            </a:fld>
            <a:endParaRPr lang="en-US" dirty="0"/>
          </a:p>
        </p:txBody>
      </p:sp>
    </p:spTree>
    <p:extLst>
      <p:ext uri="{BB962C8B-B14F-4D97-AF65-F5344CB8AC3E}">
        <p14:creationId xmlns:p14="http://schemas.microsoft.com/office/powerpoint/2010/main" xmlns="" val="40200600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E7921A-F259-40FA-A0E5-1374889742D1}" type="slidenum">
              <a:rPr lang="en-US" smtClean="0"/>
              <a:pPr/>
              <a:t>15</a:t>
            </a:fld>
            <a:endParaRPr lang="en-US" dirty="0"/>
          </a:p>
        </p:txBody>
      </p:sp>
    </p:spTree>
    <p:extLst>
      <p:ext uri="{BB962C8B-B14F-4D97-AF65-F5344CB8AC3E}">
        <p14:creationId xmlns:p14="http://schemas.microsoft.com/office/powerpoint/2010/main" xmlns="" val="9904259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E7921A-F259-40FA-A0E5-1374889742D1}" type="slidenum">
              <a:rPr lang="en-US" smtClean="0"/>
              <a:pPr/>
              <a:t>16</a:t>
            </a:fld>
            <a:endParaRPr lang="en-US" dirty="0"/>
          </a:p>
        </p:txBody>
      </p:sp>
    </p:spTree>
    <p:extLst>
      <p:ext uri="{BB962C8B-B14F-4D97-AF65-F5344CB8AC3E}">
        <p14:creationId xmlns:p14="http://schemas.microsoft.com/office/powerpoint/2010/main" xmlns="" val="19510804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E7921A-F259-40FA-A0E5-1374889742D1}" type="slidenum">
              <a:rPr lang="en-US" smtClean="0"/>
              <a:pPr/>
              <a:t>17</a:t>
            </a:fld>
            <a:endParaRPr lang="en-US" dirty="0"/>
          </a:p>
        </p:txBody>
      </p:sp>
    </p:spTree>
    <p:extLst>
      <p:ext uri="{BB962C8B-B14F-4D97-AF65-F5344CB8AC3E}">
        <p14:creationId xmlns:p14="http://schemas.microsoft.com/office/powerpoint/2010/main" xmlns="" val="3973971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E7921A-F259-40FA-A0E5-1374889742D1}" type="slidenum">
              <a:rPr lang="en-US" smtClean="0"/>
              <a:pPr/>
              <a:t>18</a:t>
            </a:fld>
            <a:endParaRPr lang="en-US" dirty="0"/>
          </a:p>
        </p:txBody>
      </p:sp>
    </p:spTree>
    <p:extLst>
      <p:ext uri="{BB962C8B-B14F-4D97-AF65-F5344CB8AC3E}">
        <p14:creationId xmlns:p14="http://schemas.microsoft.com/office/powerpoint/2010/main" xmlns="" val="32695107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709613"/>
            <a:ext cx="4724400" cy="3544887"/>
          </a:xfrm>
        </p:spPr>
      </p:sp>
      <p:sp>
        <p:nvSpPr>
          <p:cNvPr id="3" name="Notes Placeholder 2"/>
          <p:cNvSpPr>
            <a:spLocks noGrp="1"/>
          </p:cNvSpPr>
          <p:nvPr>
            <p:ph type="body" idx="1"/>
          </p:nvPr>
        </p:nvSpPr>
        <p:spPr/>
        <p:txBody>
          <a:bodyPr/>
          <a:lstStyle/>
          <a:p>
            <a:r>
              <a:rPr lang="en-US" dirty="0" smtClean="0"/>
              <a:t>Maria</a:t>
            </a:r>
            <a:endParaRPr lang="en-US" dirty="0"/>
          </a:p>
        </p:txBody>
      </p:sp>
      <p:sp>
        <p:nvSpPr>
          <p:cNvPr id="4" name="Slide Number Placeholder 3"/>
          <p:cNvSpPr>
            <a:spLocks noGrp="1"/>
          </p:cNvSpPr>
          <p:nvPr>
            <p:ph type="sldNum" sz="quarter" idx="10"/>
          </p:nvPr>
        </p:nvSpPr>
        <p:spPr/>
        <p:txBody>
          <a:bodyPr/>
          <a:lstStyle/>
          <a:p>
            <a:fld id="{B0E7921A-F259-40FA-A0E5-1374889742D1}" type="slidenum">
              <a:rPr lang="en-US" smtClean="0"/>
              <a:pPr/>
              <a:t>19</a:t>
            </a:fld>
            <a:endParaRPr lang="en-US"/>
          </a:p>
        </p:txBody>
      </p:sp>
    </p:spTree>
    <p:extLst>
      <p:ext uri="{BB962C8B-B14F-4D97-AF65-F5344CB8AC3E}">
        <p14:creationId xmlns:p14="http://schemas.microsoft.com/office/powerpoint/2010/main" xmlns="" val="10794605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709613"/>
            <a:ext cx="4724400" cy="3544887"/>
          </a:xfrm>
        </p:spPr>
      </p:sp>
      <p:sp>
        <p:nvSpPr>
          <p:cNvPr id="3" name="Notes Placeholder 2"/>
          <p:cNvSpPr>
            <a:spLocks noGrp="1"/>
          </p:cNvSpPr>
          <p:nvPr>
            <p:ph type="body" idx="1"/>
          </p:nvPr>
        </p:nvSpPr>
        <p:spPr/>
        <p:txBody>
          <a:bodyPr/>
          <a:lstStyle/>
          <a:p>
            <a:r>
              <a:rPr lang="en-US" dirty="0" smtClean="0"/>
              <a:t>Niki</a:t>
            </a:r>
            <a:endParaRPr lang="en-US" dirty="0"/>
          </a:p>
        </p:txBody>
      </p:sp>
      <p:sp>
        <p:nvSpPr>
          <p:cNvPr id="4" name="Slide Number Placeholder 3"/>
          <p:cNvSpPr>
            <a:spLocks noGrp="1"/>
          </p:cNvSpPr>
          <p:nvPr>
            <p:ph type="sldNum" sz="quarter" idx="10"/>
          </p:nvPr>
        </p:nvSpPr>
        <p:spPr/>
        <p:txBody>
          <a:bodyPr/>
          <a:lstStyle/>
          <a:p>
            <a:fld id="{B0E7921A-F259-40FA-A0E5-1374889742D1}" type="slidenum">
              <a:rPr lang="en-US" smtClean="0"/>
              <a:pPr/>
              <a:t>2</a:t>
            </a:fld>
            <a:endParaRPr lang="en-US"/>
          </a:p>
        </p:txBody>
      </p:sp>
    </p:spTree>
    <p:extLst>
      <p:ext uri="{BB962C8B-B14F-4D97-AF65-F5344CB8AC3E}">
        <p14:creationId xmlns:p14="http://schemas.microsoft.com/office/powerpoint/2010/main" xmlns="" val="757907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Niki</a:t>
            </a:r>
            <a:endParaRPr lang="en-US" dirty="0"/>
          </a:p>
        </p:txBody>
      </p:sp>
      <p:sp>
        <p:nvSpPr>
          <p:cNvPr id="4" name="Slide Number Placeholder 3"/>
          <p:cNvSpPr>
            <a:spLocks noGrp="1"/>
          </p:cNvSpPr>
          <p:nvPr>
            <p:ph type="sldNum" sz="quarter" idx="10"/>
          </p:nvPr>
        </p:nvSpPr>
        <p:spPr/>
        <p:txBody>
          <a:bodyPr/>
          <a:lstStyle/>
          <a:p>
            <a:fld id="{B0E7921A-F259-40FA-A0E5-1374889742D1}" type="slidenum">
              <a:rPr lang="en-US" smtClean="0"/>
              <a:pPr/>
              <a:t>3</a:t>
            </a:fld>
            <a:endParaRPr lang="en-US"/>
          </a:p>
        </p:txBody>
      </p:sp>
    </p:spTree>
    <p:extLst>
      <p:ext uri="{BB962C8B-B14F-4D97-AF65-F5344CB8AC3E}">
        <p14:creationId xmlns:p14="http://schemas.microsoft.com/office/powerpoint/2010/main" xmlns="" val="37716901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49" name="Slide Image Placeholder 1"/>
          <p:cNvSpPr>
            <a:spLocks noGrp="1" noRot="1" noChangeAspect="1"/>
          </p:cNvSpPr>
          <p:nvPr>
            <p:ph type="sldImg"/>
          </p:nvPr>
        </p:nvSpPr>
        <p:spPr bwMode="auto">
          <a:noFill/>
          <a:ln>
            <a:solidFill>
              <a:srgbClr val="000000"/>
            </a:solidFill>
            <a:miter lim="800000"/>
            <a:headEnd/>
            <a:tailEnd/>
          </a:ln>
        </p:spPr>
      </p:sp>
      <p:sp>
        <p:nvSpPr>
          <p:cNvPr id="334850"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0" i="0" u="none" dirty="0" smtClean="0"/>
              <a:t>Niki</a:t>
            </a:r>
          </a:p>
        </p:txBody>
      </p:sp>
      <p:sp>
        <p:nvSpPr>
          <p:cNvPr id="4" name="Slide Number Placeholder 3"/>
          <p:cNvSpPr>
            <a:spLocks noGrp="1"/>
          </p:cNvSpPr>
          <p:nvPr>
            <p:ph type="sldNum" sz="quarter" idx="5"/>
          </p:nvPr>
        </p:nvSpPr>
        <p:spPr/>
        <p:txBody>
          <a:bodyPr/>
          <a:lstStyle/>
          <a:p>
            <a:pPr>
              <a:defRPr/>
            </a:pPr>
            <a:fld id="{21775A04-C19C-40BA-8B75-0877D9F9D128}" type="slidenum">
              <a:rPr lang="en-US" smtClean="0"/>
              <a:pPr>
                <a:defRPr/>
              </a:pPr>
              <a:t>5</a:t>
            </a:fld>
            <a:endParaRPr lang="en-US" dirty="0"/>
          </a:p>
        </p:txBody>
      </p:sp>
    </p:spTree>
    <p:extLst>
      <p:ext uri="{BB962C8B-B14F-4D97-AF65-F5344CB8AC3E}">
        <p14:creationId xmlns:p14="http://schemas.microsoft.com/office/powerpoint/2010/main" xmlns="" val="2300869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Maria</a:t>
            </a:r>
            <a:endParaRPr lang="en-US" dirty="0"/>
          </a:p>
        </p:txBody>
      </p:sp>
      <p:sp>
        <p:nvSpPr>
          <p:cNvPr id="4" name="Slide Number Placeholder 3"/>
          <p:cNvSpPr>
            <a:spLocks noGrp="1"/>
          </p:cNvSpPr>
          <p:nvPr>
            <p:ph type="sldNum" sz="quarter" idx="10"/>
          </p:nvPr>
        </p:nvSpPr>
        <p:spPr/>
        <p:txBody>
          <a:bodyPr/>
          <a:lstStyle/>
          <a:p>
            <a:fld id="{B0E7921A-F259-40FA-A0E5-1374889742D1}" type="slidenum">
              <a:rPr lang="en-US" smtClean="0"/>
              <a:pPr/>
              <a:t>6</a:t>
            </a:fld>
            <a:endParaRPr lang="en-US"/>
          </a:p>
        </p:txBody>
      </p:sp>
    </p:spTree>
    <p:extLst>
      <p:ext uri="{BB962C8B-B14F-4D97-AF65-F5344CB8AC3E}">
        <p14:creationId xmlns:p14="http://schemas.microsoft.com/office/powerpoint/2010/main" xmlns="" val="3935870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dirty="0" smtClean="0"/>
              <a:t>Niki</a:t>
            </a:r>
          </a:p>
        </p:txBody>
      </p:sp>
      <p:sp>
        <p:nvSpPr>
          <p:cNvPr id="4" name="Slide Number Placeholder 3"/>
          <p:cNvSpPr>
            <a:spLocks noGrp="1"/>
          </p:cNvSpPr>
          <p:nvPr>
            <p:ph type="sldNum" sz="quarter" idx="10"/>
          </p:nvPr>
        </p:nvSpPr>
        <p:spPr/>
        <p:txBody>
          <a:bodyPr/>
          <a:lstStyle/>
          <a:p>
            <a:fld id="{B0E7921A-F259-40FA-A0E5-1374889742D1}" type="slidenum">
              <a:rPr lang="en-US" smtClean="0"/>
              <a:pPr/>
              <a:t>7</a:t>
            </a:fld>
            <a:endParaRPr lang="en-US"/>
          </a:p>
        </p:txBody>
      </p:sp>
    </p:spTree>
    <p:extLst>
      <p:ext uri="{BB962C8B-B14F-4D97-AF65-F5344CB8AC3E}">
        <p14:creationId xmlns:p14="http://schemas.microsoft.com/office/powerpoint/2010/main" xmlns="" val="2416093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Maria</a:t>
            </a:r>
            <a:endParaRPr lang="en-US" dirty="0"/>
          </a:p>
        </p:txBody>
      </p:sp>
      <p:sp>
        <p:nvSpPr>
          <p:cNvPr id="4" name="Slide Number Placeholder 3"/>
          <p:cNvSpPr>
            <a:spLocks noGrp="1"/>
          </p:cNvSpPr>
          <p:nvPr>
            <p:ph type="sldNum" sz="quarter" idx="10"/>
          </p:nvPr>
        </p:nvSpPr>
        <p:spPr/>
        <p:txBody>
          <a:bodyPr/>
          <a:lstStyle/>
          <a:p>
            <a:fld id="{B0E7921A-F259-40FA-A0E5-1374889742D1}" type="slidenum">
              <a:rPr lang="en-US" smtClean="0"/>
              <a:pPr/>
              <a:t>8</a:t>
            </a:fld>
            <a:endParaRPr lang="en-US"/>
          </a:p>
        </p:txBody>
      </p:sp>
    </p:spTree>
    <p:extLst>
      <p:ext uri="{BB962C8B-B14F-4D97-AF65-F5344CB8AC3E}">
        <p14:creationId xmlns:p14="http://schemas.microsoft.com/office/powerpoint/2010/main" xmlns="" val="1549910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Bill</a:t>
            </a:r>
            <a:endParaRPr lang="en-US" dirty="0"/>
          </a:p>
        </p:txBody>
      </p:sp>
      <p:sp>
        <p:nvSpPr>
          <p:cNvPr id="4" name="Slide Number Placeholder 3"/>
          <p:cNvSpPr>
            <a:spLocks noGrp="1"/>
          </p:cNvSpPr>
          <p:nvPr>
            <p:ph type="sldNum" sz="quarter" idx="10"/>
          </p:nvPr>
        </p:nvSpPr>
        <p:spPr/>
        <p:txBody>
          <a:bodyPr/>
          <a:lstStyle/>
          <a:p>
            <a:fld id="{B0E7921A-F259-40FA-A0E5-1374889742D1}" type="slidenum">
              <a:rPr lang="en-US" smtClean="0"/>
              <a:pPr/>
              <a:t>9</a:t>
            </a:fld>
            <a:endParaRPr lang="en-US" dirty="0"/>
          </a:p>
        </p:txBody>
      </p:sp>
    </p:spTree>
    <p:extLst>
      <p:ext uri="{BB962C8B-B14F-4D97-AF65-F5344CB8AC3E}">
        <p14:creationId xmlns:p14="http://schemas.microsoft.com/office/powerpoint/2010/main" xmlns="" val="2864393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Maria</a:t>
            </a:r>
            <a:endParaRPr lang="en-US" dirty="0"/>
          </a:p>
        </p:txBody>
      </p:sp>
      <p:sp>
        <p:nvSpPr>
          <p:cNvPr id="4" name="Slide Number Placeholder 3"/>
          <p:cNvSpPr>
            <a:spLocks noGrp="1"/>
          </p:cNvSpPr>
          <p:nvPr>
            <p:ph type="sldNum" sz="quarter" idx="10"/>
          </p:nvPr>
        </p:nvSpPr>
        <p:spPr/>
        <p:txBody>
          <a:bodyPr/>
          <a:lstStyle/>
          <a:p>
            <a:fld id="{B0E7921A-F259-40FA-A0E5-1374889742D1}" type="slidenum">
              <a:rPr lang="en-US" smtClean="0"/>
              <a:pPr/>
              <a:t>10</a:t>
            </a:fld>
            <a:endParaRPr lang="en-US"/>
          </a:p>
        </p:txBody>
      </p:sp>
    </p:spTree>
    <p:extLst>
      <p:ext uri="{BB962C8B-B14F-4D97-AF65-F5344CB8AC3E}">
        <p14:creationId xmlns:p14="http://schemas.microsoft.com/office/powerpoint/2010/main" xmlns="" val="9639500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2 presenters">
    <p:spTree>
      <p:nvGrpSpPr>
        <p:cNvPr id="1" name=""/>
        <p:cNvGrpSpPr/>
        <p:nvPr/>
      </p:nvGrpSpPr>
      <p:grpSpPr>
        <a:xfrm>
          <a:off x="0" y="0"/>
          <a:ext cx="0" cy="0"/>
          <a:chOff x="0" y="0"/>
          <a:chExt cx="0" cy="0"/>
        </a:xfrm>
      </p:grpSpPr>
      <p:sp>
        <p:nvSpPr>
          <p:cNvPr id="2" name="Rectangle 1"/>
          <p:cNvSpPr/>
          <p:nvPr userDrawn="1"/>
        </p:nvSpPr>
        <p:spPr bwMode="auto">
          <a:xfrm>
            <a:off x="0" y="0"/>
            <a:ext cx="9144000" cy="6858000"/>
          </a:xfrm>
          <a:prstGeom prst="rect">
            <a:avLst/>
          </a:prstGeom>
          <a:solidFill>
            <a:schemeClr val="accent3"/>
          </a:solidFill>
          <a:ln w="25400" cap="flat" cmpd="sng" algn="ctr">
            <a:noFill/>
            <a:prstDash val="solid"/>
            <a:round/>
            <a:headEnd type="none" w="med" len="med"/>
            <a:tailEnd type="none" w="med" len="med"/>
          </a:ln>
          <a:effectLst/>
          <a:extLst/>
        </p:spPr>
        <p:txBody>
          <a:bodyPr/>
          <a:lstStyle/>
          <a:p>
            <a:pPr algn="ctr"/>
            <a:endParaRPr lang="en-US">
              <a:latin typeface="ITC Franklin Gothic Std Book" pitchFamily="34" charset="0"/>
            </a:endParaRPr>
          </a:p>
        </p:txBody>
      </p:sp>
      <p:pic>
        <p:nvPicPr>
          <p:cNvPr id="3" name="Picture 5"/>
          <p:cNvPicPr>
            <a:picLocks noChangeAspect="1" noChangeArrowheads="1"/>
          </p:cNvPicPr>
          <p:nvPr userDrawn="1"/>
        </p:nvPicPr>
        <p:blipFill>
          <a:blip r:embed="rId2">
            <a:extLst>
              <a:ext uri="{28A0092B-C50C-407E-A947-70E740481C1C}">
                <a14:useLocalDpi xmlns:a14="http://schemas.microsoft.com/office/drawing/2010/main" xmlns="" val="0"/>
              </a:ext>
            </a:extLst>
          </a:blip>
          <a:srcRect l="5132" r="7130" b="476"/>
          <a:stretch>
            <a:fillRect/>
          </a:stretch>
        </p:blipFill>
        <p:spPr bwMode="auto">
          <a:xfrm>
            <a:off x="4572000" y="0"/>
            <a:ext cx="4572000" cy="3457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sp>
        <p:nvSpPr>
          <p:cNvPr id="4" name="Line 6"/>
          <p:cNvSpPr>
            <a:spLocks noChangeShapeType="1"/>
          </p:cNvSpPr>
          <p:nvPr userDrawn="1"/>
        </p:nvSpPr>
        <p:spPr bwMode="auto">
          <a:xfrm>
            <a:off x="0" y="3457575"/>
            <a:ext cx="9144000" cy="0"/>
          </a:xfrm>
          <a:prstGeom prst="line">
            <a:avLst/>
          </a:prstGeom>
          <a:noFill/>
          <a:ln w="63500">
            <a:solidFill>
              <a:srgbClr val="6CB33F"/>
            </a:solidFill>
            <a:round/>
            <a:headEnd/>
            <a:tailEnd/>
          </a:ln>
          <a:extLst>
            <a:ext uri="{909E8E84-426E-40dd-AFC4-6F175D3DCCD1}">
              <a14:hiddenFill xmlns="" xmlns:a14="http://schemas.microsoft.com/office/drawing/2010/main">
                <a:noFill/>
              </a14:hiddenFill>
            </a:ext>
          </a:extLst>
        </p:spPr>
        <p:txBody>
          <a:bodyPr/>
          <a:lstStyle/>
          <a:p>
            <a:endParaRPr lang="en-US"/>
          </a:p>
        </p:txBody>
      </p:sp>
      <p:pic>
        <p:nvPicPr>
          <p:cNvPr id="5" name="Picture 7"/>
          <p:cNvPicPr>
            <a:picLocks noChangeAspect="1" noChangeArrowheads="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685800" y="1135063"/>
            <a:ext cx="3070225" cy="1074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xmlns="" val="170139936"/>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3 presenters">
    <p:spTree>
      <p:nvGrpSpPr>
        <p:cNvPr id="1" name=""/>
        <p:cNvGrpSpPr/>
        <p:nvPr/>
      </p:nvGrpSpPr>
      <p:grpSpPr>
        <a:xfrm>
          <a:off x="0" y="0"/>
          <a:ext cx="0" cy="0"/>
          <a:chOff x="0" y="0"/>
          <a:chExt cx="0" cy="0"/>
        </a:xfrm>
      </p:grpSpPr>
      <p:sp>
        <p:nvSpPr>
          <p:cNvPr id="2" name="Rectangle 1"/>
          <p:cNvSpPr/>
          <p:nvPr userDrawn="1"/>
        </p:nvSpPr>
        <p:spPr bwMode="auto">
          <a:xfrm>
            <a:off x="0" y="0"/>
            <a:ext cx="9144000" cy="6858000"/>
          </a:xfrm>
          <a:prstGeom prst="rect">
            <a:avLst/>
          </a:prstGeom>
          <a:solidFill>
            <a:schemeClr val="accent3"/>
          </a:solidFill>
          <a:ln w="25400" cap="flat" cmpd="sng" algn="ctr">
            <a:noFill/>
            <a:prstDash val="solid"/>
            <a:round/>
            <a:headEnd type="none" w="med" len="med"/>
            <a:tailEnd type="none" w="med" len="med"/>
          </a:ln>
          <a:effectLst/>
          <a:extLst/>
        </p:spPr>
        <p:txBody>
          <a:bodyPr/>
          <a:lstStyle/>
          <a:p>
            <a:pPr algn="ctr"/>
            <a:endParaRPr lang="en-US">
              <a:latin typeface="ITC Franklin Gothic Std Book" pitchFamily="34" charset="0"/>
            </a:endParaRPr>
          </a:p>
        </p:txBody>
      </p:sp>
      <p:pic>
        <p:nvPicPr>
          <p:cNvPr id="4" name="Picture 5"/>
          <p:cNvPicPr>
            <a:picLocks noChangeAspect="1" noChangeArrowheads="1"/>
          </p:cNvPicPr>
          <p:nvPr userDrawn="1"/>
        </p:nvPicPr>
        <p:blipFill>
          <a:blip r:embed="rId2">
            <a:extLst>
              <a:ext uri="{28A0092B-C50C-407E-A947-70E740481C1C}">
                <a14:useLocalDpi xmlns:a14="http://schemas.microsoft.com/office/drawing/2010/main" xmlns="" val="0"/>
              </a:ext>
            </a:extLst>
          </a:blip>
          <a:srcRect l="2979" t="3903" r="7970" b="8769"/>
          <a:stretch>
            <a:fillRect/>
          </a:stretch>
        </p:blipFill>
        <p:spPr bwMode="auto">
          <a:xfrm>
            <a:off x="4572000" y="-17463"/>
            <a:ext cx="4572000" cy="2989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pic>
        <p:nvPicPr>
          <p:cNvPr id="5" name="Picture 7"/>
          <p:cNvPicPr>
            <a:picLocks noChangeAspect="1" noChangeArrowheads="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685800" y="990600"/>
            <a:ext cx="3070225" cy="1074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sp>
        <p:nvSpPr>
          <p:cNvPr id="6" name="Line 9"/>
          <p:cNvSpPr>
            <a:spLocks noChangeShapeType="1"/>
          </p:cNvSpPr>
          <p:nvPr userDrawn="1"/>
        </p:nvSpPr>
        <p:spPr bwMode="auto">
          <a:xfrm>
            <a:off x="0" y="2971800"/>
            <a:ext cx="9144000" cy="0"/>
          </a:xfrm>
          <a:prstGeom prst="line">
            <a:avLst/>
          </a:prstGeom>
          <a:noFill/>
          <a:ln w="63500">
            <a:solidFill>
              <a:srgbClr val="6CB33F"/>
            </a:solidFill>
            <a:round/>
            <a:headEnd/>
            <a:tailEnd/>
          </a:ln>
          <a:extLst>
            <a:ext uri="{909E8E84-426E-40dd-AFC4-6F175D3DCCD1}">
              <a14:hiddenFill xmlns=""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xmlns="" val="3057240156"/>
      </p:ext>
    </p:extLst>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no photo">
    <p:spTree>
      <p:nvGrpSpPr>
        <p:cNvPr id="1" name=""/>
        <p:cNvGrpSpPr/>
        <p:nvPr/>
      </p:nvGrpSpPr>
      <p:grpSpPr>
        <a:xfrm>
          <a:off x="0" y="0"/>
          <a:ext cx="0" cy="0"/>
          <a:chOff x="0" y="0"/>
          <a:chExt cx="0" cy="0"/>
        </a:xfrm>
      </p:grpSpPr>
      <p:sp>
        <p:nvSpPr>
          <p:cNvPr id="2" name="Rectangle 1"/>
          <p:cNvSpPr/>
          <p:nvPr userDrawn="1"/>
        </p:nvSpPr>
        <p:spPr bwMode="auto">
          <a:xfrm>
            <a:off x="0" y="0"/>
            <a:ext cx="9144000" cy="6858000"/>
          </a:xfrm>
          <a:prstGeom prst="rect">
            <a:avLst/>
          </a:prstGeom>
          <a:solidFill>
            <a:schemeClr val="accent3"/>
          </a:solidFill>
          <a:ln w="25400" cap="flat" cmpd="sng" algn="ctr">
            <a:noFill/>
            <a:prstDash val="solid"/>
            <a:round/>
            <a:headEnd type="none" w="med" len="med"/>
            <a:tailEnd type="none" w="med" len="med"/>
          </a:ln>
          <a:effectLst/>
          <a:extLst/>
        </p:spPr>
        <p:txBody>
          <a:bodyPr/>
          <a:lstStyle/>
          <a:p>
            <a:pPr algn="ctr"/>
            <a:endParaRPr lang="en-US">
              <a:latin typeface="ITC Franklin Gothic Std Book" pitchFamily="34" charset="0"/>
            </a:endParaRPr>
          </a:p>
        </p:txBody>
      </p:sp>
      <p:pic>
        <p:nvPicPr>
          <p:cNvPr id="3" name="Picture 7"/>
          <p:cNvPicPr>
            <a:picLocks noChangeAspect="1" noChangeArrowheads="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685800" y="914400"/>
            <a:ext cx="3070225" cy="1074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sp>
        <p:nvSpPr>
          <p:cNvPr id="4" name="Line 9"/>
          <p:cNvSpPr>
            <a:spLocks noChangeShapeType="1"/>
          </p:cNvSpPr>
          <p:nvPr userDrawn="1"/>
        </p:nvSpPr>
        <p:spPr bwMode="auto">
          <a:xfrm>
            <a:off x="0" y="2819400"/>
            <a:ext cx="9144000" cy="0"/>
          </a:xfrm>
          <a:prstGeom prst="line">
            <a:avLst/>
          </a:prstGeom>
          <a:noFill/>
          <a:ln w="63500">
            <a:solidFill>
              <a:srgbClr val="6CB33F"/>
            </a:solidFill>
            <a:round/>
            <a:headEnd/>
            <a:tailEnd/>
          </a:ln>
          <a:extLst>
            <a:ext uri="{909E8E84-426E-40dd-AFC4-6F175D3DCCD1}">
              <a14:hiddenFill xmlns=""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xmlns="" val="3193084673"/>
      </p:ext>
    </p:extLst>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slide">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xmlns=""/>
              </a:ext>
            </a:extLst>
          </a:blip>
          <a:srcRect r="-78"/>
          <a:stretch/>
        </p:blipFill>
        <p:spPr>
          <a:xfrm>
            <a:off x="0" y="0"/>
            <a:ext cx="9144000" cy="6858000"/>
          </a:xfrm>
          <a:prstGeom prst="rect">
            <a:avLst/>
          </a:prstGeom>
        </p:spPr>
      </p:pic>
      <p:sp>
        <p:nvSpPr>
          <p:cNvPr id="5" name="Text Placeholder 4"/>
          <p:cNvSpPr>
            <a:spLocks noGrp="1"/>
          </p:cNvSpPr>
          <p:nvPr>
            <p:ph type="body" sz="quarter" idx="10" hasCustomPrompt="1"/>
          </p:nvPr>
        </p:nvSpPr>
        <p:spPr>
          <a:xfrm>
            <a:off x="2895600" y="3352800"/>
            <a:ext cx="6096000" cy="990600"/>
          </a:xfrm>
        </p:spPr>
        <p:txBody>
          <a:bodyPr/>
          <a:lstStyle>
            <a:lvl1pPr>
              <a:spcAft>
                <a:spcPts val="0"/>
              </a:spcAft>
              <a:defRPr sz="3000" b="1">
                <a:solidFill>
                  <a:srgbClr val="006595"/>
                </a:solidFill>
                <a:latin typeface="Rockwell" pitchFamily="18" charset="0"/>
              </a:defRPr>
            </a:lvl1pPr>
            <a:lvl2pPr marL="7938" indent="0">
              <a:spcBef>
                <a:spcPts val="0"/>
              </a:spcBef>
              <a:buNone/>
              <a:defRPr sz="2400">
                <a:solidFill>
                  <a:srgbClr val="006595"/>
                </a:solidFill>
                <a:latin typeface="Franklin Gothic Book"/>
              </a:defRPr>
            </a:lvl2pPr>
          </a:lstStyle>
          <a:p>
            <a:pPr lvl="0"/>
            <a:r>
              <a:rPr lang="en-US" dirty="0" smtClean="0"/>
              <a:t>Click to edit section title</a:t>
            </a:r>
          </a:p>
          <a:p>
            <a:pPr lvl="1"/>
            <a:r>
              <a:rPr lang="en-US" dirty="0" smtClean="0"/>
              <a:t>Secondary information</a:t>
            </a:r>
            <a:endParaRPr lang="en-US" dirty="0"/>
          </a:p>
        </p:txBody>
      </p:sp>
      <p:sp>
        <p:nvSpPr>
          <p:cNvPr id="7" name="Slide Number Placeholder 6"/>
          <p:cNvSpPr>
            <a:spLocks noGrp="1"/>
          </p:cNvSpPr>
          <p:nvPr>
            <p:ph type="sldNum" sz="quarter" idx="11"/>
          </p:nvPr>
        </p:nvSpPr>
        <p:spPr/>
        <p:txBody>
          <a:bodyPr/>
          <a:lstStyle/>
          <a:p>
            <a:fld id="{254B5E65-296D-440E-9811-9528B653460B}" type="slidenum">
              <a:rPr lang="en-US" smtClean="0"/>
              <a:pPr/>
              <a:t>‹#›</a:t>
            </a:fld>
            <a:endParaRPr lang="en-US" dirty="0"/>
          </a:p>
        </p:txBody>
      </p:sp>
    </p:spTree>
    <p:extLst>
      <p:ext uri="{BB962C8B-B14F-4D97-AF65-F5344CB8AC3E}">
        <p14:creationId xmlns:p14="http://schemas.microsoft.com/office/powerpoint/2010/main" xmlns="" val="2945257524"/>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 dates">
    <p:spTree>
      <p:nvGrpSpPr>
        <p:cNvPr id="1" name=""/>
        <p:cNvGrpSpPr/>
        <p:nvPr/>
      </p:nvGrpSpPr>
      <p:grpSpPr>
        <a:xfrm>
          <a:off x="0" y="0"/>
          <a:ext cx="0" cy="0"/>
          <a:chOff x="0" y="0"/>
          <a:chExt cx="0" cy="0"/>
        </a:xfrm>
      </p:grpSpPr>
      <p:sp>
        <p:nvSpPr>
          <p:cNvPr id="2" name="Title 1"/>
          <p:cNvSpPr>
            <a:spLocks noGrp="1"/>
          </p:cNvSpPr>
          <p:nvPr>
            <p:ph type="title"/>
          </p:nvPr>
        </p:nvSpPr>
        <p:spPr>
          <a:xfrm>
            <a:off x="457200" y="128589"/>
            <a:ext cx="7498080" cy="1016000"/>
          </a:xfrm>
        </p:spPr>
        <p:txBody>
          <a:bodyPr/>
          <a:lstStyle>
            <a:lvl1pPr>
              <a:defRPr sz="3200" baseline="0">
                <a:latin typeface="Rockwell Std" pitchFamily="18" charset="0"/>
              </a:defRPr>
            </a:lvl1pPr>
            <a:lvl2pPr>
              <a:defRPr>
                <a:latin typeface="Rockwell"/>
              </a:defRPr>
            </a:lvl2pPr>
          </a:lstStyle>
          <a:p>
            <a:pPr lvl="1"/>
            <a:r>
              <a:rPr lang="en-US" smtClean="0"/>
              <a:t>Click to edit Master title style</a:t>
            </a:r>
            <a:endParaRPr lang="en-US" dirty="0"/>
          </a:p>
        </p:txBody>
      </p:sp>
      <p:sp>
        <p:nvSpPr>
          <p:cNvPr id="3" name="Text Box 3"/>
          <p:cNvSpPr txBox="1">
            <a:spLocks noGrp="1" noChangeArrowheads="1"/>
          </p:cNvSpPr>
          <p:nvPr>
            <p:ph type="sldNum" sz="quarter" idx="10"/>
          </p:nvPr>
        </p:nvSpPr>
        <p:spPr/>
        <p:txBody>
          <a:bodyPr/>
          <a:lstStyle>
            <a:lvl1pPr eaLnBrk="1" hangingPunct="1">
              <a:defRPr sz="1100">
                <a:solidFill>
                  <a:srgbClr val="B2B1B1"/>
                </a:solidFill>
                <a:latin typeface="ITC Franklin Gothic Std Book" pitchFamily="34" charset="0"/>
                <a:ea typeface="MS PGothic" pitchFamily="34" charset="-128"/>
                <a:cs typeface="ヒラギノ明朝 ProN W3"/>
                <a:sym typeface="Rockwell" pitchFamily="18" charset="0"/>
              </a:defRPr>
            </a:lvl1pPr>
            <a:lvl2pPr marL="742950" indent="-285750" eaLnBrk="0" hangingPunct="0">
              <a:defRPr sz="3200">
                <a:solidFill>
                  <a:srgbClr val="000000"/>
                </a:solidFill>
                <a:latin typeface="Gill Sans"/>
                <a:ea typeface="ヒラギノ角ゴ ProN W3"/>
                <a:cs typeface="ヒラギノ角ゴ ProN W3"/>
                <a:sym typeface="Gill Sans"/>
              </a:defRPr>
            </a:lvl2pPr>
            <a:lvl3pPr marL="1143000" indent="-228600" eaLnBrk="0" hangingPunct="0">
              <a:defRPr sz="3200">
                <a:solidFill>
                  <a:srgbClr val="000000"/>
                </a:solidFill>
                <a:latin typeface="Gill Sans"/>
                <a:ea typeface="ヒラギノ角ゴ ProN W3"/>
                <a:cs typeface="ヒラギノ角ゴ ProN W3"/>
                <a:sym typeface="Gill Sans"/>
              </a:defRPr>
            </a:lvl3pPr>
            <a:lvl4pPr marL="1600200" indent="-228600" eaLnBrk="0" hangingPunct="0">
              <a:defRPr sz="3200">
                <a:solidFill>
                  <a:srgbClr val="000000"/>
                </a:solidFill>
                <a:latin typeface="Gill Sans"/>
                <a:ea typeface="ヒラギノ角ゴ ProN W3"/>
                <a:cs typeface="ヒラギノ角ゴ ProN W3"/>
                <a:sym typeface="Gill Sans"/>
              </a:defRPr>
            </a:lvl4pPr>
            <a:lvl5pPr marL="2057400" indent="-228600" eaLnBrk="0" hangingPunct="0">
              <a:defRPr sz="32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sz="32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sz="32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sz="32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sz="3200">
                <a:solidFill>
                  <a:srgbClr val="000000"/>
                </a:solidFill>
                <a:latin typeface="Gill Sans"/>
                <a:ea typeface="ヒラギノ角ゴ ProN W3"/>
                <a:cs typeface="ヒラギノ角ゴ ProN W3"/>
                <a:sym typeface="Gill Sans"/>
              </a:defRPr>
            </a:lvl9pPr>
          </a:lstStyle>
          <a:p>
            <a:fld id="{254B5E65-296D-440E-9811-9528B653460B}" type="slidenum">
              <a:rPr lang="en-US" smtClean="0"/>
              <a:pPr/>
              <a:t>‹#›</a:t>
            </a:fld>
            <a:endParaRPr lang="en-US" dirty="0"/>
          </a:p>
        </p:txBody>
      </p:sp>
    </p:spTree>
    <p:extLst>
      <p:ext uri="{BB962C8B-B14F-4D97-AF65-F5344CB8AC3E}">
        <p14:creationId xmlns:p14="http://schemas.microsoft.com/office/powerpoint/2010/main" xmlns="" val="29255761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noChangeArrowheads="1"/>
          </p:cNvSpPr>
          <p:nvPr>
            <p:ph idx="1"/>
          </p:nvPr>
        </p:nvSpPr>
        <p:spPr bwMode="auto">
          <a:xfrm>
            <a:off x="457200" y="1598613"/>
            <a:ext cx="8229600" cy="448056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lvl1pPr marL="0" marR="0" indent="0" algn="l" defTabSz="914400" rtl="0" eaLnBrk="0" fontAlgn="base" latinLnBrk="0" hangingPunct="0">
              <a:lnSpc>
                <a:spcPct val="100000"/>
              </a:lnSpc>
              <a:spcBef>
                <a:spcPts val="800"/>
              </a:spcBef>
              <a:spcAft>
                <a:spcPct val="0"/>
              </a:spcAft>
              <a:buClr>
                <a:srgbClr val="5C5A5A"/>
              </a:buClr>
              <a:buSzPct val="100000"/>
              <a:buFontTx/>
              <a:buNone/>
              <a:tabLst/>
              <a:defRPr/>
            </a:lvl1pPr>
          </a:lstStyle>
          <a:p>
            <a:pPr lvl="0"/>
            <a:r>
              <a:rPr lang="en-US" noProof="0" smtClean="0"/>
              <a:t>Click to edit Master text styles</a:t>
            </a:r>
          </a:p>
        </p:txBody>
      </p:sp>
    </p:spTree>
    <p:extLst>
      <p:ext uri="{BB962C8B-B14F-4D97-AF65-F5344CB8AC3E}">
        <p14:creationId xmlns:p14="http://schemas.microsoft.com/office/powerpoint/2010/main" xmlns="" val="305457354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Box 3"/>
          <p:cNvSpPr txBox="1">
            <a:spLocks noGrp="1" noChangeArrowheads="1"/>
          </p:cNvSpPr>
          <p:nvPr>
            <p:ph type="sldNum" sz="quarter" idx="10"/>
          </p:nvPr>
        </p:nvSpPr>
        <p:spPr>
          <a:ln/>
        </p:spPr>
        <p:txBody>
          <a:bodyPr/>
          <a:lstStyle>
            <a:lvl1pPr>
              <a:defRPr sz="1200">
                <a:latin typeface="Rockwell" pitchFamily="18" charset="0"/>
              </a:defRPr>
            </a:lvl1pPr>
          </a:lstStyle>
          <a:p>
            <a:fld id="{254B5E65-296D-440E-9811-9528B653460B}" type="slidenum">
              <a:rPr lang="en-US" smtClean="0"/>
              <a:pPr/>
              <a:t>‹#›</a:t>
            </a:fld>
            <a:endParaRPr lang="en-US" dirty="0"/>
          </a:p>
        </p:txBody>
      </p:sp>
    </p:spTree>
    <p:extLst>
      <p:ext uri="{BB962C8B-B14F-4D97-AF65-F5344CB8AC3E}">
        <p14:creationId xmlns:p14="http://schemas.microsoft.com/office/powerpoint/2010/main" xmlns="" val="74572084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a:ln/>
        </p:spPr>
        <p:txBody>
          <a:bodyPr/>
          <a:lstStyle>
            <a:lvl1pPr>
              <a:defRPr/>
            </a:lvl1pPr>
          </a:lstStyle>
          <a:p>
            <a:fld id="{254B5E65-296D-440E-9811-9528B653460B}" type="slidenum">
              <a:rPr lang="en-US" smtClean="0"/>
              <a:pPr/>
              <a:t>‹#›</a:t>
            </a:fld>
            <a:endParaRPr lang="en-US" dirty="0"/>
          </a:p>
        </p:txBody>
      </p:sp>
    </p:spTree>
    <p:extLst>
      <p:ext uri="{BB962C8B-B14F-4D97-AF65-F5344CB8AC3E}">
        <p14:creationId xmlns:p14="http://schemas.microsoft.com/office/powerpoint/2010/main" xmlns="" val="3109834958"/>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3000"/>
            </a:lvl1pPr>
            <a:lvl2pPr>
              <a:defRPr sz="2600"/>
            </a:lvl2pPr>
            <a:lvl3pPr>
              <a:defRPr sz="2200"/>
            </a:lvl3pPr>
            <a:lvl4pPr>
              <a:defRPr sz="1700"/>
            </a:lvl4pPr>
            <a:lvl5pPr>
              <a:defRPr sz="17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457200" y="6356367"/>
            <a:ext cx="2133600" cy="365125"/>
          </a:xfrm>
          <a:prstGeom prst="rect">
            <a:avLst/>
          </a:prstGeom>
        </p:spPr>
        <p:txBody>
          <a:bodyPr/>
          <a:lstStyle/>
          <a:p>
            <a:fld id="{2503E754-F453-4353-958C-DA59ED086670}" type="datetime1">
              <a:rPr lang="en-US" smtClean="0"/>
              <a:pPr/>
              <a:t>12/8/2016</a:t>
            </a:fld>
            <a:endParaRPr lang="en-US" dirty="0"/>
          </a:p>
        </p:txBody>
      </p:sp>
      <p:sp>
        <p:nvSpPr>
          <p:cNvPr id="6" name="Slide Number Placeholder 5"/>
          <p:cNvSpPr>
            <a:spLocks noGrp="1"/>
          </p:cNvSpPr>
          <p:nvPr>
            <p:ph type="sldNum" sz="quarter" idx="12"/>
          </p:nvPr>
        </p:nvSpPr>
        <p:spPr>
          <a:xfrm>
            <a:off x="7010400" y="6416675"/>
            <a:ext cx="2133600" cy="365125"/>
          </a:xfrm>
        </p:spPr>
        <p:txBody>
          <a:bodyPr/>
          <a:lstStyle/>
          <a:p>
            <a:fld id="{B2A86CA2-F66F-4E2B-900C-6E5E27810F03}" type="slidenum">
              <a:rPr lang="en-US" smtClean="0"/>
              <a:pPr/>
              <a:t>‹#›</a:t>
            </a:fld>
            <a:endParaRPr lang="en-US" dirty="0"/>
          </a:p>
        </p:txBody>
      </p:sp>
      <p:sp>
        <p:nvSpPr>
          <p:cNvPr id="9" name="Title Placeholder 1"/>
          <p:cNvSpPr>
            <a:spLocks noGrp="1"/>
          </p:cNvSpPr>
          <p:nvPr>
            <p:ph type="title"/>
          </p:nvPr>
        </p:nvSpPr>
        <p:spPr>
          <a:xfrm>
            <a:off x="1146448" y="306188"/>
            <a:ext cx="7637735" cy="903116"/>
          </a:xfrm>
          <a:prstGeom prst="rect">
            <a:avLst/>
          </a:prstGeom>
        </p:spPr>
        <p:txBody>
          <a:bodyPr vert="horz" lIns="98431" tIns="49217" rIns="98431" bIns="49217" rtlCol="0" anchor="ctr">
            <a:normAutofit/>
          </a:bodyPr>
          <a:lstStyle>
            <a:lvl1pPr>
              <a:defRPr cap="all" baseline="0"/>
            </a:lvl1pPr>
          </a:lstStyle>
          <a:p>
            <a:r>
              <a:rPr lang="en-US" smtClean="0"/>
              <a:t>Click to edit Master title style</a:t>
            </a:r>
            <a:endParaRPr lang="en-US" dirty="0"/>
          </a:p>
        </p:txBody>
      </p:sp>
    </p:spTree>
    <p:extLst>
      <p:ext uri="{BB962C8B-B14F-4D97-AF65-F5344CB8AC3E}">
        <p14:creationId xmlns:p14="http://schemas.microsoft.com/office/powerpoint/2010/main" xmlns="" val="345444197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457200" y="128588"/>
            <a:ext cx="7265988" cy="10144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vert="horz" wrap="square" lIns="0" tIns="0" rIns="0" bIns="0" numCol="1" anchor="ctr" anchorCtr="0" compatLnSpc="1">
            <a:prstTxWarp prst="textNoShape">
              <a:avLst/>
            </a:prstTxWarp>
          </a:bodyPr>
          <a:lstStyle/>
          <a:p>
            <a:pPr lvl="0"/>
            <a:r>
              <a:rPr lang="en-US" smtClean="0">
                <a:sym typeface="Rockwell" charset="0"/>
              </a:rPr>
              <a:t>Click to edit Master title style</a:t>
            </a:r>
            <a:endParaRPr lang="en-US" dirty="0">
              <a:sym typeface="Rockwell" charset="0"/>
            </a:endParaRPr>
          </a:p>
        </p:txBody>
      </p:sp>
      <p:sp>
        <p:nvSpPr>
          <p:cNvPr id="2050" name="Rectangle 2"/>
          <p:cNvSpPr>
            <a:spLocks noGrp="1" noChangeArrowheads="1"/>
          </p:cNvSpPr>
          <p:nvPr>
            <p:ph type="body" idx="1"/>
          </p:nvPr>
        </p:nvSpPr>
        <p:spPr bwMode="auto">
          <a:xfrm>
            <a:off x="457200" y="1598613"/>
            <a:ext cx="8229600" cy="447992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vert="horz" wrap="square" lIns="38100" tIns="38100" rIns="38100" bIns="38100" numCol="1" anchor="t" anchorCtr="0" compatLnSpc="1">
            <a:prstTxWarp prst="textNoShape">
              <a:avLst/>
            </a:prstTxWarp>
          </a:bodyPr>
          <a:lstStyle/>
          <a:p>
            <a:pPr lvl="0"/>
            <a:r>
              <a:rPr lang="en-US" dirty="0" smtClean="0"/>
              <a:t>Click to edit Master text styles</a:t>
            </a:r>
          </a:p>
          <a:p>
            <a:pPr lvl="1"/>
            <a:r>
              <a:rPr lang="en-US" dirty="0" smtClean="0"/>
              <a:t>First level bullets</a:t>
            </a:r>
          </a:p>
          <a:p>
            <a:pPr lvl="2"/>
            <a:r>
              <a:rPr lang="en-US" dirty="0" smtClean="0"/>
              <a:t>Second level bullets</a:t>
            </a:r>
          </a:p>
          <a:p>
            <a:pPr lvl="3"/>
            <a:r>
              <a:rPr lang="en-US" dirty="0" smtClean="0"/>
              <a:t>Third level bullets</a:t>
            </a:r>
          </a:p>
          <a:p>
            <a:pPr lvl="4"/>
            <a:r>
              <a:rPr lang="en-US" dirty="0" smtClean="0"/>
              <a:t>Fourth level bullets</a:t>
            </a:r>
            <a:endParaRPr lang="en-US" dirty="0"/>
          </a:p>
        </p:txBody>
      </p:sp>
      <p:sp>
        <p:nvSpPr>
          <p:cNvPr id="2051" name="Text Box 3"/>
          <p:cNvSpPr txBox="1">
            <a:spLocks noGrp="1" noChangeArrowheads="1"/>
          </p:cNvSpPr>
          <p:nvPr>
            <p:ph type="sldNum" sz="quarter" idx="4"/>
          </p:nvPr>
        </p:nvSpPr>
        <p:spPr bwMode="auto">
          <a:xfrm>
            <a:off x="8686800" y="6480175"/>
            <a:ext cx="255588" cy="2540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vert="horz" wrap="none" lIns="91440" tIns="45720" rIns="91440" bIns="45720" numCol="1" anchor="ctr" anchorCtr="0" compatLnSpc="1">
            <a:prstTxWarp prst="textNoShape">
              <a:avLst/>
            </a:prstTxWarp>
          </a:bodyPr>
          <a:lstStyle>
            <a:lvl1pPr algn="r" eaLnBrk="1" hangingPunct="1">
              <a:defRPr sz="1200">
                <a:solidFill>
                  <a:srgbClr val="B2B1B1"/>
                </a:solidFill>
                <a:latin typeface="Rockwell" pitchFamily="18" charset="0"/>
                <a:ea typeface="MS PGothic" pitchFamily="34" charset="-128"/>
                <a:cs typeface="Rockwell" pitchFamily="18" charset="0"/>
                <a:sym typeface="Rockwell" pitchFamily="18" charset="0"/>
              </a:defRPr>
            </a:lvl1pPr>
            <a:lvl2pPr marL="742950" indent="-285750" eaLnBrk="0" hangingPunct="0">
              <a:defRPr sz="3200">
                <a:solidFill>
                  <a:srgbClr val="000000"/>
                </a:solidFill>
                <a:latin typeface="Gill Sans"/>
                <a:ea typeface="ヒラギノ角ゴ ProN W3"/>
                <a:cs typeface="ヒラギノ角ゴ ProN W3"/>
                <a:sym typeface="Gill Sans"/>
              </a:defRPr>
            </a:lvl2pPr>
            <a:lvl3pPr marL="1143000" indent="-228600" eaLnBrk="0" hangingPunct="0">
              <a:defRPr sz="3200">
                <a:solidFill>
                  <a:srgbClr val="000000"/>
                </a:solidFill>
                <a:latin typeface="Gill Sans"/>
                <a:ea typeface="ヒラギノ角ゴ ProN W3"/>
                <a:cs typeface="ヒラギノ角ゴ ProN W3"/>
                <a:sym typeface="Gill Sans"/>
              </a:defRPr>
            </a:lvl3pPr>
            <a:lvl4pPr marL="1600200" indent="-228600" eaLnBrk="0" hangingPunct="0">
              <a:defRPr sz="3200">
                <a:solidFill>
                  <a:srgbClr val="000000"/>
                </a:solidFill>
                <a:latin typeface="Gill Sans"/>
                <a:ea typeface="ヒラギノ角ゴ ProN W3"/>
                <a:cs typeface="ヒラギノ角ゴ ProN W3"/>
                <a:sym typeface="Gill Sans"/>
              </a:defRPr>
            </a:lvl4pPr>
            <a:lvl5pPr marL="2057400" indent="-228600" eaLnBrk="0" hangingPunct="0">
              <a:defRPr sz="32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sz="32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sz="32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sz="32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sz="3200">
                <a:solidFill>
                  <a:srgbClr val="000000"/>
                </a:solidFill>
                <a:latin typeface="Gill Sans"/>
                <a:ea typeface="ヒラギノ角ゴ ProN W3"/>
                <a:cs typeface="ヒラギノ角ゴ ProN W3"/>
                <a:sym typeface="Gill Sans"/>
              </a:defRPr>
            </a:lvl9pPr>
          </a:lstStyle>
          <a:p>
            <a:fld id="{254B5E65-296D-440E-9811-9528B653460B}" type="slidenum">
              <a:rPr lang="en-US" smtClean="0"/>
              <a:pPr/>
              <a:t>‹#›</a:t>
            </a:fld>
            <a:endParaRPr lang="en-US" dirty="0"/>
          </a:p>
        </p:txBody>
      </p:sp>
      <p:sp>
        <p:nvSpPr>
          <p:cNvPr id="1029" name="Line 1"/>
          <p:cNvSpPr>
            <a:spLocks noChangeShapeType="1"/>
          </p:cNvSpPr>
          <p:nvPr/>
        </p:nvSpPr>
        <p:spPr bwMode="auto">
          <a:xfrm>
            <a:off x="0" y="1279525"/>
            <a:ext cx="9144000" cy="0"/>
          </a:xfrm>
          <a:prstGeom prst="line">
            <a:avLst/>
          </a:prstGeom>
          <a:noFill/>
          <a:ln w="63500">
            <a:solidFill>
              <a:srgbClr val="6CB33F"/>
            </a:solidFill>
            <a:round/>
            <a:headEnd/>
            <a:tailEnd/>
          </a:ln>
          <a:extLst>
            <a:ext uri="{909E8E84-426E-40dd-AFC4-6F175D3DCCD1}">
              <a14:hiddenFill xmlns="" xmlns:a14="http://schemas.microsoft.com/office/drawing/2010/main">
                <a:noFill/>
              </a14:hiddenFill>
            </a:ext>
          </a:extLst>
        </p:spPr>
        <p:txBody>
          <a:bodyPr/>
          <a:lstStyle/>
          <a:p>
            <a:endParaRPr lang="en-US"/>
          </a:p>
        </p:txBody>
      </p:sp>
      <p:pic>
        <p:nvPicPr>
          <p:cNvPr id="1030"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8077200" y="55666"/>
            <a:ext cx="776288" cy="116353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6" r:id="rId4"/>
    <p:sldLayoutId id="2147483724" r:id="rId5"/>
    <p:sldLayoutId id="2147483725" r:id="rId6"/>
    <p:sldLayoutId id="2147483719" r:id="rId7"/>
    <p:sldLayoutId id="2147483720" r:id="rId8"/>
    <p:sldLayoutId id="2147483728" r:id="rId9"/>
  </p:sldLayoutIdLst>
  <p:transition/>
  <p:hf hdr="0" ftr="0" dt="0"/>
  <p:txStyles>
    <p:titleStyle>
      <a:lvl1pPr algn="l" rtl="0" eaLnBrk="1" fontAlgn="base" hangingPunct="1">
        <a:spcBef>
          <a:spcPct val="0"/>
        </a:spcBef>
        <a:spcAft>
          <a:spcPct val="0"/>
        </a:spcAft>
        <a:defRPr sz="3200" b="1">
          <a:solidFill>
            <a:srgbClr val="006595"/>
          </a:solidFill>
          <a:latin typeface="Rockwell"/>
          <a:ea typeface="+mj-ea"/>
          <a:cs typeface="+mj-cs"/>
          <a:sym typeface="Rockwell" pitchFamily="18" charset="0"/>
        </a:defRPr>
      </a:lvl1pPr>
      <a:lvl2pPr algn="l" rtl="0" eaLnBrk="1" fontAlgn="base" hangingPunct="1">
        <a:spcBef>
          <a:spcPct val="0"/>
        </a:spcBef>
        <a:spcAft>
          <a:spcPct val="0"/>
        </a:spcAft>
        <a:defRPr sz="3200" b="1">
          <a:solidFill>
            <a:srgbClr val="006595"/>
          </a:solidFill>
          <a:latin typeface="Rockwell Std" pitchFamily="18" charset="0"/>
          <a:ea typeface="ヒラギノ明朝 ProN W6" charset="0"/>
          <a:cs typeface="ヒラギノ明朝 ProN W6" charset="0"/>
          <a:sym typeface="Rockwell" pitchFamily="18" charset="0"/>
        </a:defRPr>
      </a:lvl2pPr>
      <a:lvl3pPr algn="l" rtl="0" eaLnBrk="1" fontAlgn="base" hangingPunct="1">
        <a:spcBef>
          <a:spcPct val="0"/>
        </a:spcBef>
        <a:spcAft>
          <a:spcPct val="0"/>
        </a:spcAft>
        <a:defRPr sz="3200" b="1">
          <a:solidFill>
            <a:srgbClr val="006595"/>
          </a:solidFill>
          <a:latin typeface="Rockwell Std" pitchFamily="18" charset="0"/>
          <a:ea typeface="ヒラギノ明朝 ProN W6" charset="0"/>
          <a:cs typeface="ヒラギノ明朝 ProN W6" charset="0"/>
          <a:sym typeface="Rockwell" pitchFamily="18" charset="0"/>
        </a:defRPr>
      </a:lvl3pPr>
      <a:lvl4pPr algn="l" rtl="0" eaLnBrk="1" fontAlgn="base" hangingPunct="1">
        <a:spcBef>
          <a:spcPct val="0"/>
        </a:spcBef>
        <a:spcAft>
          <a:spcPct val="0"/>
        </a:spcAft>
        <a:defRPr sz="3200" b="1">
          <a:solidFill>
            <a:srgbClr val="006595"/>
          </a:solidFill>
          <a:latin typeface="Rockwell Std" pitchFamily="18" charset="0"/>
          <a:ea typeface="ヒラギノ明朝 ProN W6" charset="0"/>
          <a:cs typeface="ヒラギノ明朝 ProN W6" charset="0"/>
          <a:sym typeface="Rockwell" pitchFamily="18" charset="0"/>
        </a:defRPr>
      </a:lvl4pPr>
      <a:lvl5pPr algn="l" rtl="0" eaLnBrk="1" fontAlgn="base" hangingPunct="1">
        <a:spcBef>
          <a:spcPct val="0"/>
        </a:spcBef>
        <a:spcAft>
          <a:spcPct val="0"/>
        </a:spcAft>
        <a:defRPr sz="3200" b="1">
          <a:solidFill>
            <a:srgbClr val="006595"/>
          </a:solidFill>
          <a:latin typeface="Rockwell Std" pitchFamily="18" charset="0"/>
          <a:ea typeface="ヒラギノ明朝 ProN W6" charset="0"/>
          <a:cs typeface="ヒラギノ明朝 ProN W6" charset="0"/>
          <a:sym typeface="Rockwell" pitchFamily="18" charset="0"/>
        </a:defRPr>
      </a:lvl5pPr>
      <a:lvl6pPr marL="457200" algn="l" rtl="0" eaLnBrk="1" fontAlgn="base" hangingPunct="1">
        <a:spcBef>
          <a:spcPct val="0"/>
        </a:spcBef>
        <a:spcAft>
          <a:spcPct val="0"/>
        </a:spcAft>
        <a:defRPr sz="3400" b="1">
          <a:solidFill>
            <a:srgbClr val="006595"/>
          </a:solidFill>
          <a:latin typeface="Rockwell" charset="0"/>
          <a:ea typeface="ヒラギノ明朝 ProN W6" charset="0"/>
          <a:cs typeface="ヒラギノ明朝 ProN W6" charset="0"/>
          <a:sym typeface="Rockwell" charset="0"/>
        </a:defRPr>
      </a:lvl6pPr>
      <a:lvl7pPr marL="914400" algn="l" rtl="0" eaLnBrk="1" fontAlgn="base" hangingPunct="1">
        <a:spcBef>
          <a:spcPct val="0"/>
        </a:spcBef>
        <a:spcAft>
          <a:spcPct val="0"/>
        </a:spcAft>
        <a:defRPr sz="3400" b="1">
          <a:solidFill>
            <a:srgbClr val="006595"/>
          </a:solidFill>
          <a:latin typeface="Rockwell" charset="0"/>
          <a:ea typeface="ヒラギノ明朝 ProN W6" charset="0"/>
          <a:cs typeface="ヒラギノ明朝 ProN W6" charset="0"/>
          <a:sym typeface="Rockwell" charset="0"/>
        </a:defRPr>
      </a:lvl7pPr>
      <a:lvl8pPr marL="1371600" algn="l" rtl="0" eaLnBrk="1" fontAlgn="base" hangingPunct="1">
        <a:spcBef>
          <a:spcPct val="0"/>
        </a:spcBef>
        <a:spcAft>
          <a:spcPct val="0"/>
        </a:spcAft>
        <a:defRPr sz="3400" b="1">
          <a:solidFill>
            <a:srgbClr val="006595"/>
          </a:solidFill>
          <a:latin typeface="Rockwell" charset="0"/>
          <a:ea typeface="ヒラギノ明朝 ProN W6" charset="0"/>
          <a:cs typeface="ヒラギノ明朝 ProN W6" charset="0"/>
          <a:sym typeface="Rockwell" charset="0"/>
        </a:defRPr>
      </a:lvl8pPr>
      <a:lvl9pPr marL="1828800" algn="l" rtl="0" eaLnBrk="1" fontAlgn="base" hangingPunct="1">
        <a:spcBef>
          <a:spcPct val="0"/>
        </a:spcBef>
        <a:spcAft>
          <a:spcPct val="0"/>
        </a:spcAft>
        <a:defRPr sz="3400" b="1">
          <a:solidFill>
            <a:srgbClr val="006595"/>
          </a:solidFill>
          <a:latin typeface="Rockwell" charset="0"/>
          <a:ea typeface="ヒラギノ明朝 ProN W6" charset="0"/>
          <a:cs typeface="ヒラギノ明朝 ProN W6" charset="0"/>
          <a:sym typeface="Rockwell" charset="0"/>
        </a:defRPr>
      </a:lvl9pPr>
    </p:titleStyle>
    <p:bodyStyle>
      <a:lvl1pPr marL="342900" indent="-342900" algn="l" rtl="0" eaLnBrk="1" fontAlgn="base" hangingPunct="1">
        <a:spcBef>
          <a:spcPts val="1200"/>
        </a:spcBef>
        <a:spcAft>
          <a:spcPts val="600"/>
        </a:spcAft>
        <a:buClr>
          <a:srgbClr val="5C5A5A"/>
        </a:buClr>
        <a:buSzPct val="100000"/>
        <a:defRPr sz="2400" b="0">
          <a:solidFill>
            <a:schemeClr val="tx1"/>
          </a:solidFill>
          <a:latin typeface="+mn-lt"/>
          <a:ea typeface="+mn-ea"/>
          <a:cs typeface="+mn-cs"/>
          <a:sym typeface="Rockwell" pitchFamily="18" charset="0"/>
        </a:defRPr>
      </a:lvl1pPr>
      <a:lvl2pPr marL="227013" indent="-219075" algn="l" rtl="0" eaLnBrk="1" fontAlgn="base" hangingPunct="1">
        <a:spcBef>
          <a:spcPts val="600"/>
        </a:spcBef>
        <a:spcAft>
          <a:spcPct val="0"/>
        </a:spcAft>
        <a:buClr>
          <a:srgbClr val="5C5A5A"/>
        </a:buClr>
        <a:buSzPct val="100000"/>
        <a:buFont typeface="Symbol" pitchFamily="18" charset="2"/>
        <a:buChar char=""/>
        <a:tabLst/>
        <a:defRPr sz="1800">
          <a:solidFill>
            <a:schemeClr val="tx1"/>
          </a:solidFill>
          <a:latin typeface="+mn-lt"/>
          <a:ea typeface="+mn-ea"/>
          <a:cs typeface="+mn-cs"/>
          <a:sym typeface="Rockwell" pitchFamily="18" charset="0"/>
        </a:defRPr>
      </a:lvl2pPr>
      <a:lvl3pPr marL="593725" indent="-228600" algn="l" rtl="0" eaLnBrk="1" fontAlgn="base" hangingPunct="1">
        <a:spcBef>
          <a:spcPts val="600"/>
        </a:spcBef>
        <a:spcAft>
          <a:spcPct val="0"/>
        </a:spcAft>
        <a:buClr>
          <a:srgbClr val="5C5A5A"/>
        </a:buClr>
        <a:buSzPct val="100000"/>
        <a:buFont typeface="Arial" pitchFamily="34" charset="0"/>
        <a:buChar char="−"/>
        <a:defRPr sz="1600">
          <a:solidFill>
            <a:schemeClr val="tx1"/>
          </a:solidFill>
          <a:latin typeface="+mn-lt"/>
          <a:ea typeface="+mn-ea"/>
          <a:cs typeface="+mn-cs"/>
          <a:sym typeface="Rockwell" pitchFamily="18" charset="0"/>
        </a:defRPr>
      </a:lvl3pPr>
      <a:lvl4pPr marL="958850" indent="-228600" algn="l" rtl="0" eaLnBrk="1" fontAlgn="base" hangingPunct="1">
        <a:spcBef>
          <a:spcPts val="600"/>
        </a:spcBef>
        <a:spcAft>
          <a:spcPct val="0"/>
        </a:spcAft>
        <a:buClr>
          <a:srgbClr val="5C5A5A"/>
        </a:buClr>
        <a:buSzPct val="80000"/>
        <a:buFont typeface="Wingdings" pitchFamily="2" charset="2"/>
        <a:buChar char="§"/>
        <a:defRPr sz="1400">
          <a:solidFill>
            <a:schemeClr val="tx1"/>
          </a:solidFill>
          <a:latin typeface="+mn-lt"/>
          <a:ea typeface="+mn-ea"/>
          <a:cs typeface="+mn-cs"/>
          <a:sym typeface="Rockwell" pitchFamily="18" charset="0"/>
        </a:defRPr>
      </a:lvl4pPr>
      <a:lvl5pPr marL="1325563" indent="-228600" algn="l" rtl="0" eaLnBrk="1" fontAlgn="base" hangingPunct="1">
        <a:spcBef>
          <a:spcPts val="600"/>
        </a:spcBef>
        <a:spcAft>
          <a:spcPct val="0"/>
        </a:spcAft>
        <a:buClr>
          <a:srgbClr val="5C5A5A"/>
        </a:buClr>
        <a:buSzPct val="85000"/>
        <a:buBlip>
          <a:blip r:embed="rId12"/>
        </a:buBlip>
        <a:defRPr sz="1200">
          <a:solidFill>
            <a:schemeClr val="tx1"/>
          </a:solidFill>
          <a:latin typeface="+mn-lt"/>
          <a:ea typeface="+mn-ea"/>
          <a:cs typeface="+mn-cs"/>
          <a:sym typeface="Rockwell" pitchFamily="18" charset="0"/>
        </a:defRPr>
      </a:lvl5pPr>
      <a:lvl6pPr marL="2476500" indent="-228600" algn="l" rtl="0" eaLnBrk="1" fontAlgn="base" hangingPunct="1">
        <a:spcBef>
          <a:spcPts val="500"/>
        </a:spcBef>
        <a:spcAft>
          <a:spcPct val="0"/>
        </a:spcAft>
        <a:buClr>
          <a:srgbClr val="5C5A5A"/>
        </a:buClr>
        <a:buSzPct val="100000"/>
        <a:buFont typeface="Arial" charset="0"/>
        <a:buChar char="»"/>
        <a:defRPr sz="2000">
          <a:solidFill>
            <a:schemeClr val="tx1"/>
          </a:solidFill>
          <a:latin typeface="+mn-lt"/>
          <a:ea typeface="+mn-ea"/>
          <a:cs typeface="+mn-cs"/>
          <a:sym typeface="Rockwell" charset="0"/>
        </a:defRPr>
      </a:lvl6pPr>
      <a:lvl7pPr marL="2933700" indent="-228600" algn="l" rtl="0" eaLnBrk="1" fontAlgn="base" hangingPunct="1">
        <a:spcBef>
          <a:spcPts val="500"/>
        </a:spcBef>
        <a:spcAft>
          <a:spcPct val="0"/>
        </a:spcAft>
        <a:buClr>
          <a:srgbClr val="5C5A5A"/>
        </a:buClr>
        <a:buSzPct val="100000"/>
        <a:buFont typeface="Arial" charset="0"/>
        <a:buChar char="»"/>
        <a:defRPr sz="2000">
          <a:solidFill>
            <a:schemeClr val="tx1"/>
          </a:solidFill>
          <a:latin typeface="+mn-lt"/>
          <a:ea typeface="+mn-ea"/>
          <a:cs typeface="+mn-cs"/>
          <a:sym typeface="Rockwell" charset="0"/>
        </a:defRPr>
      </a:lvl7pPr>
      <a:lvl8pPr marL="3390900" indent="-228600" algn="l" rtl="0" eaLnBrk="1" fontAlgn="base" hangingPunct="1">
        <a:spcBef>
          <a:spcPts val="500"/>
        </a:spcBef>
        <a:spcAft>
          <a:spcPct val="0"/>
        </a:spcAft>
        <a:buClr>
          <a:srgbClr val="5C5A5A"/>
        </a:buClr>
        <a:buSzPct val="100000"/>
        <a:buFont typeface="Arial" charset="0"/>
        <a:buChar char="»"/>
        <a:defRPr sz="2000">
          <a:solidFill>
            <a:schemeClr val="tx1"/>
          </a:solidFill>
          <a:latin typeface="+mn-lt"/>
          <a:ea typeface="+mn-ea"/>
          <a:cs typeface="+mn-cs"/>
          <a:sym typeface="Rockwell" charset="0"/>
        </a:defRPr>
      </a:lvl8pPr>
      <a:lvl9pPr marL="3848100" indent="-228600" algn="l" rtl="0" eaLnBrk="1" fontAlgn="base" hangingPunct="1">
        <a:spcBef>
          <a:spcPts val="500"/>
        </a:spcBef>
        <a:spcAft>
          <a:spcPct val="0"/>
        </a:spcAft>
        <a:buClr>
          <a:srgbClr val="5C5A5A"/>
        </a:buClr>
        <a:buSzPct val="100000"/>
        <a:buFont typeface="Arial" charset="0"/>
        <a:buChar char="»"/>
        <a:defRPr sz="2000">
          <a:solidFill>
            <a:schemeClr val="tx1"/>
          </a:solidFill>
          <a:latin typeface="+mn-lt"/>
          <a:ea typeface="+mn-ea"/>
          <a:cs typeface="+mn-cs"/>
          <a:sym typeface="Rockwell"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mahealthconnector.org/about/contact" TargetMode="External"/><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hyperlink" Target="https://www.mahealthconnector.org/help-center"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8" Type="http://schemas.openxmlformats.org/officeDocument/2006/relationships/hyperlink" Target="https://betterhealthconnector.com/wellness-track" TargetMode="External"/><Relationship Id="rId3" Type="http://schemas.openxmlformats.org/officeDocument/2006/relationships/hyperlink" Target="http://www.mahealthconnector.org/" TargetMode="External"/><Relationship Id="rId7" Type="http://schemas.openxmlformats.org/officeDocument/2006/relationships/hyperlink" Target="http://www.mahealthconnector.org/get-started/small-businesses"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hyperlink" Target="https://betterhealthconnector.com/about/contact" TargetMode="External"/><Relationship Id="rId5" Type="http://schemas.openxmlformats.org/officeDocument/2006/relationships/hyperlink" Target="https://betterhealthconnector.com/enrollment-assisters" TargetMode="External"/><Relationship Id="rId10" Type="http://schemas.openxmlformats.org/officeDocument/2006/relationships/hyperlink" Target="https://betterhealthconnector.com/get-started/small-businesses/certified-broker-directory" TargetMode="External"/><Relationship Id="rId4" Type="http://schemas.openxmlformats.org/officeDocument/2006/relationships/hyperlink" Target="http://www.mahealthconnector.org/help-center/resource-download-center" TargetMode="External"/><Relationship Id="rId9" Type="http://schemas.openxmlformats.org/officeDocument/2006/relationships/hyperlink" Target="http://www.mahealthconnector.org/learn/tools-resources/small-businesses/coverage-options-for-non-benefits-eligible-employee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1.jpeg"/><Relationship Id="rId1" Type="http://schemas.openxmlformats.org/officeDocument/2006/relationships/slideLayout" Target="../slideLayouts/slideLayout5.xml"/><Relationship Id="rId4" Type="http://schemas.openxmlformats.org/officeDocument/2006/relationships/hyperlink" Target="mailto:sarah.buonopane@state.ma.u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hyperlink" Target="https://www.mahealthconnector.org/help-center/resource-download-center"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
          <p:cNvSpPr>
            <a:spLocks/>
          </p:cNvSpPr>
          <p:nvPr/>
        </p:nvSpPr>
        <p:spPr bwMode="auto">
          <a:xfrm>
            <a:off x="685800" y="3429000"/>
            <a:ext cx="8458200" cy="3429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0" tIns="0" rIns="0" bIns="0"/>
          <a:lstStyle/>
          <a:p>
            <a:pPr>
              <a:lnSpc>
                <a:spcPts val="3200"/>
              </a:lnSpc>
            </a:pPr>
            <a:r>
              <a:rPr lang="en-US" b="1" dirty="0" smtClean="0">
                <a:solidFill>
                  <a:srgbClr val="006595"/>
                </a:solidFill>
                <a:latin typeface="Rockwell" pitchFamily="18" charset="0"/>
                <a:ea typeface="MS PGothic" pitchFamily="34" charset="-128"/>
                <a:sym typeface="Rockwell" pitchFamily="18" charset="0"/>
              </a:rPr>
              <a:t>Health Connector Overview and Open Enrollment Update </a:t>
            </a:r>
            <a:endParaRPr lang="en-US" sz="1200" dirty="0" smtClean="0">
              <a:solidFill>
                <a:schemeClr val="tx1"/>
              </a:solidFill>
              <a:latin typeface="Franklin Gothic Book" pitchFamily="34" charset="0"/>
              <a:ea typeface="MS PGothic" pitchFamily="34" charset="-128"/>
              <a:sym typeface="Franklin Gothic Book" pitchFamily="34" charset="0"/>
            </a:endParaRPr>
          </a:p>
          <a:p>
            <a:pPr>
              <a:spcAft>
                <a:spcPts val="0"/>
              </a:spcAft>
            </a:pPr>
            <a:endParaRPr lang="en-US" sz="1200" dirty="0">
              <a:solidFill>
                <a:schemeClr val="tx1"/>
              </a:solidFill>
              <a:latin typeface="Franklin Gothic Book" pitchFamily="34" charset="0"/>
              <a:ea typeface="MS PGothic" pitchFamily="34" charset="-128"/>
              <a:sym typeface="Franklin Gothic Book" pitchFamily="34" charset="0"/>
            </a:endParaRPr>
          </a:p>
          <a:p>
            <a:pPr>
              <a:spcAft>
                <a:spcPts val="0"/>
              </a:spcAft>
            </a:pPr>
            <a:endParaRPr lang="en-US" sz="1200" dirty="0">
              <a:solidFill>
                <a:schemeClr val="tx1"/>
              </a:solidFill>
              <a:latin typeface="Franklin Gothic Book" pitchFamily="34" charset="0"/>
              <a:ea typeface="MS PGothic" pitchFamily="34" charset="-128"/>
              <a:sym typeface="Franklin Gothic Book" pitchFamily="34" charset="0"/>
            </a:endParaRPr>
          </a:p>
          <a:p>
            <a:pPr>
              <a:spcAft>
                <a:spcPts val="0"/>
              </a:spcAft>
            </a:pPr>
            <a:r>
              <a:rPr lang="en-US" sz="1200" dirty="0" smtClean="0">
                <a:solidFill>
                  <a:schemeClr val="tx1"/>
                </a:solidFill>
                <a:latin typeface="Franklin Gothic Book" pitchFamily="34" charset="0"/>
                <a:ea typeface="MS PGothic" pitchFamily="34" charset="-128"/>
                <a:sym typeface="Franklin Gothic Book" pitchFamily="34" charset="0"/>
              </a:rPr>
              <a:t>SARAH BUONOPANE</a:t>
            </a:r>
          </a:p>
          <a:p>
            <a:pPr>
              <a:spcAft>
                <a:spcPts val="0"/>
              </a:spcAft>
            </a:pPr>
            <a:r>
              <a:rPr lang="en-US" sz="1200" dirty="0" smtClean="0">
                <a:solidFill>
                  <a:schemeClr val="tx1"/>
                </a:solidFill>
                <a:latin typeface="Franklin Gothic Book" pitchFamily="34" charset="0"/>
                <a:ea typeface="MS PGothic" pitchFamily="34" charset="-128"/>
                <a:sym typeface="Franklin Gothic Book" pitchFamily="34" charset="0"/>
              </a:rPr>
              <a:t>Senior Outreach Coordinator and Policy Analyst </a:t>
            </a:r>
          </a:p>
          <a:p>
            <a:pPr>
              <a:spcAft>
                <a:spcPts val="0"/>
              </a:spcAft>
            </a:pPr>
            <a:endParaRPr lang="en-US" sz="1200" dirty="0" smtClean="0">
              <a:solidFill>
                <a:schemeClr val="tx1"/>
              </a:solidFill>
              <a:latin typeface="Franklin Gothic Book" pitchFamily="34" charset="0"/>
              <a:ea typeface="MS PGothic" pitchFamily="34" charset="-128"/>
              <a:sym typeface="Franklin Gothic Book" pitchFamily="34" charset="0"/>
            </a:endParaRPr>
          </a:p>
          <a:p>
            <a:pPr>
              <a:spcAft>
                <a:spcPts val="1200"/>
              </a:spcAft>
            </a:pPr>
            <a:r>
              <a:rPr lang="en-US" sz="1200" dirty="0" smtClean="0">
                <a:solidFill>
                  <a:schemeClr val="tx1"/>
                </a:solidFill>
                <a:latin typeface="Franklin Gothic Book" pitchFamily="34" charset="0"/>
                <a:ea typeface="MS PGothic" pitchFamily="34" charset="-128"/>
                <a:sym typeface="Franklin Gothic Book" pitchFamily="34" charset="0"/>
              </a:rPr>
              <a:t>December 9, 2016</a:t>
            </a:r>
            <a:endParaRPr lang="en-US" sz="1200" dirty="0">
              <a:solidFill>
                <a:schemeClr val="tx1"/>
              </a:solidFill>
              <a:latin typeface="Franklin Gothic Book" pitchFamily="34" charset="0"/>
              <a:ea typeface="MS PGothic" pitchFamily="34" charset="-128"/>
              <a:sym typeface="Franklin Gothic Book"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199" y="1385045"/>
            <a:ext cx="8610601" cy="5183187"/>
          </a:xfrm>
        </p:spPr>
        <p:txBody>
          <a:bodyPr/>
          <a:lstStyle/>
          <a:p>
            <a:pPr marL="0" lvl="2" indent="0" eaLnBrk="0" hangingPunct="0">
              <a:spcBef>
                <a:spcPts val="300"/>
              </a:spcBef>
              <a:spcAft>
                <a:spcPts val="300"/>
              </a:spcAft>
              <a:buClr>
                <a:schemeClr val="accent1">
                  <a:lumMod val="75000"/>
                </a:schemeClr>
              </a:buClr>
              <a:buSzPct val="120000"/>
              <a:buNone/>
            </a:pPr>
            <a:r>
              <a:rPr lang="en-US" sz="1800" b="1" i="1" kern="1200" dirty="0">
                <a:solidFill>
                  <a:srgbClr val="DC8E28"/>
                </a:solidFill>
                <a:latin typeface="Rockwell" pitchFamily="18" charset="0"/>
                <a:ea typeface="MS PGothic" pitchFamily="34" charset="-128"/>
                <a:cs typeface="Rockwell" pitchFamily="18" charset="0"/>
                <a:sym typeface="Gill Sans"/>
              </a:rPr>
              <a:t>Some individuals may seek help when enrolling in coverage. Enrollment assistance is available through the Health Connector’s Customer Service Centers and across Massachusetts through Assisters (Navigators and Certified Application </a:t>
            </a:r>
            <a:r>
              <a:rPr lang="en-US" sz="1800" b="1" i="1" kern="1200" dirty="0" smtClean="0">
                <a:solidFill>
                  <a:srgbClr val="DC8E28"/>
                </a:solidFill>
                <a:latin typeface="Rockwell" pitchFamily="18" charset="0"/>
                <a:ea typeface="MS PGothic" pitchFamily="34" charset="-128"/>
                <a:cs typeface="Rockwell" pitchFamily="18" charset="0"/>
                <a:sym typeface="Gill Sans"/>
              </a:rPr>
              <a:t>Counselors).</a:t>
            </a:r>
            <a:endParaRPr lang="en-US" sz="1050" b="1" i="1" kern="1200" dirty="0">
              <a:solidFill>
                <a:srgbClr val="DC8E28"/>
              </a:solidFill>
              <a:latin typeface="Rockwell" pitchFamily="18" charset="0"/>
              <a:ea typeface="MS PGothic" pitchFamily="34" charset="-128"/>
              <a:cs typeface="Rockwell" pitchFamily="18" charset="0"/>
              <a:sym typeface="Gill Sans"/>
            </a:endParaRPr>
          </a:p>
          <a:p>
            <a:pPr marL="0" lvl="2" indent="0" eaLnBrk="0" hangingPunct="0">
              <a:spcBef>
                <a:spcPts val="300"/>
              </a:spcBef>
              <a:spcAft>
                <a:spcPts val="300"/>
              </a:spcAft>
              <a:buClr>
                <a:schemeClr val="accent1">
                  <a:lumMod val="75000"/>
                </a:schemeClr>
              </a:buClr>
              <a:buSzPct val="120000"/>
              <a:buNone/>
            </a:pPr>
            <a:r>
              <a:rPr lang="en-US" sz="1600" b="1" kern="1200" dirty="0" smtClean="0">
                <a:latin typeface="Franklin Gothic Book" pitchFamily="34" charset="0"/>
                <a:ea typeface="MS PGothic" pitchFamily="34" charset="-128"/>
                <a:cs typeface="FranklinGothicURWBoo" pitchFamily="2" charset="0"/>
              </a:rPr>
              <a:t/>
            </a:r>
            <a:br>
              <a:rPr lang="en-US" sz="1600" b="1" kern="1200" dirty="0" smtClean="0">
                <a:latin typeface="Franklin Gothic Book" pitchFamily="34" charset="0"/>
                <a:ea typeface="MS PGothic" pitchFamily="34" charset="-128"/>
                <a:cs typeface="FranklinGothicURWBoo" pitchFamily="2" charset="0"/>
              </a:rPr>
            </a:br>
            <a:r>
              <a:rPr lang="en-US" sz="1800" dirty="0">
                <a:solidFill>
                  <a:schemeClr val="bg2"/>
                </a:solidFill>
                <a:latin typeface="Franklin Gothic Book" panose="020B0503020102020204" pitchFamily="34" charset="0"/>
              </a:rPr>
              <a:t>Customer Service:</a:t>
            </a:r>
          </a:p>
          <a:p>
            <a:pPr marL="341313" indent="-341313">
              <a:lnSpc>
                <a:spcPct val="113000"/>
              </a:lnSpc>
              <a:spcBef>
                <a:spcPts val="600"/>
              </a:spcBef>
              <a:buFont typeface="Symbol" pitchFamily="18" charset="2"/>
              <a:buChar char="·"/>
            </a:pPr>
            <a:r>
              <a:rPr lang="en-US" sz="1600" kern="1200" dirty="0">
                <a:solidFill>
                  <a:schemeClr val="bg2"/>
                </a:solidFill>
                <a:latin typeface="Franklin Gothic Book" pitchFamily="34" charset="0"/>
                <a:ea typeface="MS PGothic" pitchFamily="34" charset="-128"/>
                <a:cs typeface="FranklinGothicURWBoo" pitchFamily="2" charset="0"/>
              </a:rPr>
              <a:t>The Health Connector also has a </a:t>
            </a:r>
            <a:r>
              <a:rPr lang="en-US" sz="1600" kern="1200" dirty="0" smtClean="0">
                <a:solidFill>
                  <a:schemeClr val="bg2"/>
                </a:solidFill>
                <a:latin typeface="Franklin Gothic Book" pitchFamily="34" charset="0"/>
                <a:ea typeface="MS PGothic" pitchFamily="34" charset="-128"/>
                <a:cs typeface="FranklinGothicURWBoo" pitchFamily="2" charset="0"/>
              </a:rPr>
              <a:t>customer </a:t>
            </a:r>
            <a:r>
              <a:rPr lang="en-US" sz="1600" kern="1200" dirty="0">
                <a:solidFill>
                  <a:schemeClr val="bg2"/>
                </a:solidFill>
                <a:latin typeface="Franklin Gothic Book" pitchFamily="34" charset="0"/>
                <a:ea typeface="MS PGothic" pitchFamily="34" charset="-128"/>
                <a:cs typeface="FranklinGothicURWBoo" pitchFamily="2" charset="0"/>
              </a:rPr>
              <a:t>service line and </a:t>
            </a:r>
            <a:r>
              <a:rPr lang="en-US" sz="1600" kern="1200" dirty="0" smtClean="0">
                <a:solidFill>
                  <a:schemeClr val="bg2"/>
                </a:solidFill>
                <a:latin typeface="Franklin Gothic Book" pitchFamily="34" charset="0"/>
                <a:ea typeface="MS PGothic" pitchFamily="34" charset="-128"/>
                <a:cs typeface="FranklinGothicURWBoo" pitchFamily="2" charset="0"/>
              </a:rPr>
              <a:t>walk-in </a:t>
            </a:r>
            <a:r>
              <a:rPr lang="en-US" sz="1600" kern="1200" dirty="0">
                <a:solidFill>
                  <a:schemeClr val="bg2"/>
                </a:solidFill>
                <a:latin typeface="Franklin Gothic Book" pitchFamily="34" charset="0"/>
                <a:ea typeface="MS PGothic" pitchFamily="34" charset="-128"/>
                <a:cs typeface="FranklinGothicURWBoo" pitchFamily="2" charset="0"/>
              </a:rPr>
              <a:t>centers around the Commonwealth located in Boston, </a:t>
            </a:r>
            <a:r>
              <a:rPr lang="en-US" sz="1600" kern="1200" dirty="0" smtClean="0">
                <a:solidFill>
                  <a:schemeClr val="bg2"/>
                </a:solidFill>
                <a:latin typeface="Franklin Gothic Book" pitchFamily="34" charset="0"/>
                <a:ea typeface="MS PGothic" pitchFamily="34" charset="-128"/>
                <a:cs typeface="FranklinGothicURWBoo" pitchFamily="2" charset="0"/>
              </a:rPr>
              <a:t>Worcester and Springfield (year-round), as well as in Brockton, Fall River and Lowell (during Open Enrollment only)</a:t>
            </a:r>
            <a:endParaRPr lang="en-US" sz="1600" kern="1200" dirty="0">
              <a:solidFill>
                <a:schemeClr val="bg2"/>
              </a:solidFill>
              <a:latin typeface="Franklin Gothic Book" pitchFamily="34" charset="0"/>
              <a:ea typeface="MS PGothic" pitchFamily="34" charset="-128"/>
              <a:cs typeface="FranklinGothicURWBoo" pitchFamily="2" charset="0"/>
            </a:endParaRPr>
          </a:p>
          <a:p>
            <a:pPr marL="341313" indent="-341313">
              <a:lnSpc>
                <a:spcPct val="113000"/>
              </a:lnSpc>
              <a:spcBef>
                <a:spcPts val="600"/>
              </a:spcBef>
              <a:buFont typeface="Symbol" pitchFamily="18" charset="2"/>
              <a:buChar char="·"/>
            </a:pPr>
            <a:r>
              <a:rPr lang="en-US" sz="1600" kern="1200" dirty="0">
                <a:solidFill>
                  <a:schemeClr val="bg2"/>
                </a:solidFill>
                <a:latin typeface="Franklin Gothic Book" pitchFamily="34" charset="0"/>
                <a:ea typeface="MS PGothic" pitchFamily="34" charset="-128"/>
                <a:cs typeface="FranklinGothicURWBoo" pitchFamily="2" charset="0"/>
              </a:rPr>
              <a:t>For information on how </a:t>
            </a:r>
            <a:r>
              <a:rPr lang="en-US" sz="1600" kern="1200" dirty="0" smtClean="0">
                <a:solidFill>
                  <a:schemeClr val="bg2"/>
                </a:solidFill>
                <a:latin typeface="Franklin Gothic Book" pitchFamily="34" charset="0"/>
                <a:ea typeface="MS PGothic" pitchFamily="34" charset="-128"/>
                <a:cs typeface="FranklinGothicURWBoo" pitchFamily="2" charset="0"/>
              </a:rPr>
              <a:t>to contact </a:t>
            </a:r>
            <a:r>
              <a:rPr lang="en-US" sz="1600" kern="1200" dirty="0">
                <a:solidFill>
                  <a:schemeClr val="bg2"/>
                </a:solidFill>
                <a:latin typeface="Franklin Gothic Book" pitchFamily="34" charset="0"/>
                <a:ea typeface="MS PGothic" pitchFamily="34" charset="-128"/>
                <a:cs typeface="FranklinGothicURWBoo" pitchFamily="2" charset="0"/>
              </a:rPr>
              <a:t>the Health Connector visit </a:t>
            </a:r>
            <a:r>
              <a:rPr lang="en-US" sz="1600" u="sng" dirty="0">
                <a:latin typeface="Franklin Gothic Book" panose="020B0503020102020204" pitchFamily="34" charset="0"/>
                <a:hlinkClick r:id="rId3"/>
              </a:rPr>
              <a:t>https://</a:t>
            </a:r>
            <a:r>
              <a:rPr lang="en-US" sz="1600" u="sng" dirty="0" smtClean="0">
                <a:latin typeface="Franklin Gothic Book" panose="020B0503020102020204" pitchFamily="34" charset="0"/>
                <a:hlinkClick r:id="rId3"/>
              </a:rPr>
              <a:t>www.mahealthconnector.org/about/contact</a:t>
            </a:r>
            <a:endParaRPr lang="en-US" sz="1600" kern="1200" dirty="0" smtClean="0">
              <a:latin typeface="Franklin Gothic Book" pitchFamily="34" charset="0"/>
              <a:ea typeface="MS PGothic" pitchFamily="34" charset="-128"/>
              <a:cs typeface="FranklinGothicURWBoo" pitchFamily="2" charset="0"/>
              <a:sym typeface="Gill Sans"/>
            </a:endParaRPr>
          </a:p>
          <a:p>
            <a:pPr marL="0" indent="0">
              <a:lnSpc>
                <a:spcPct val="113000"/>
              </a:lnSpc>
              <a:spcBef>
                <a:spcPts val="600"/>
              </a:spcBef>
            </a:pPr>
            <a:r>
              <a:rPr lang="en-US" sz="1800" dirty="0">
                <a:solidFill>
                  <a:schemeClr val="bg2"/>
                </a:solidFill>
                <a:latin typeface="Franklin Gothic Book" panose="020B0503020102020204" pitchFamily="34" charset="0"/>
                <a:sym typeface="Gill Sans"/>
              </a:rPr>
              <a:t>Assisters:</a:t>
            </a:r>
          </a:p>
          <a:p>
            <a:pPr marL="341313" indent="-341313">
              <a:lnSpc>
                <a:spcPct val="113000"/>
              </a:lnSpc>
              <a:spcBef>
                <a:spcPts val="600"/>
              </a:spcBef>
              <a:buFont typeface="Symbol" pitchFamily="18" charset="2"/>
              <a:buChar char="·"/>
            </a:pPr>
            <a:r>
              <a:rPr lang="en-US" sz="1600" kern="1200" dirty="0" smtClean="0">
                <a:solidFill>
                  <a:schemeClr val="bg2"/>
                </a:solidFill>
                <a:latin typeface="Franklin Gothic Book" pitchFamily="34" charset="0"/>
                <a:ea typeface="MS PGothic" pitchFamily="34" charset="-128"/>
                <a:cs typeface="FranklinGothicURWBoo" pitchFamily="2" charset="0"/>
                <a:sym typeface="Gill Sans"/>
              </a:rPr>
              <a:t>These trained and </a:t>
            </a:r>
            <a:r>
              <a:rPr lang="en-US" sz="1600" kern="1200" dirty="0">
                <a:solidFill>
                  <a:schemeClr val="bg2"/>
                </a:solidFill>
                <a:latin typeface="Franklin Gothic Book" pitchFamily="34" charset="0"/>
                <a:ea typeface="MS PGothic" pitchFamily="34" charset="-128"/>
                <a:cs typeface="FranklinGothicURWBoo" pitchFamily="2" charset="0"/>
                <a:sym typeface="Gill Sans"/>
              </a:rPr>
              <a:t>certified individuals, including Navigators and Certified Application Counselors, can help from application through enrollment into new health insurance plans and answer </a:t>
            </a:r>
            <a:r>
              <a:rPr lang="en-US" sz="1600" kern="1200" dirty="0" smtClean="0">
                <a:solidFill>
                  <a:schemeClr val="bg2"/>
                </a:solidFill>
                <a:latin typeface="Franklin Gothic Book" pitchFamily="34" charset="0"/>
                <a:ea typeface="MS PGothic" pitchFamily="34" charset="-128"/>
                <a:cs typeface="FranklinGothicURWBoo" pitchFamily="2" charset="0"/>
                <a:sym typeface="Gill Sans"/>
              </a:rPr>
              <a:t>questions </a:t>
            </a:r>
            <a:r>
              <a:rPr lang="en-US" sz="1600" kern="1200" dirty="0">
                <a:solidFill>
                  <a:schemeClr val="bg2"/>
                </a:solidFill>
                <a:latin typeface="Franklin Gothic Book" pitchFamily="34" charset="0"/>
                <a:ea typeface="MS PGothic" pitchFamily="34" charset="-128"/>
                <a:cs typeface="FranklinGothicURWBoo" pitchFamily="2" charset="0"/>
                <a:sym typeface="Gill Sans"/>
              </a:rPr>
              <a:t>about </a:t>
            </a:r>
            <a:r>
              <a:rPr lang="en-US" sz="1600" kern="1200" dirty="0" smtClean="0">
                <a:solidFill>
                  <a:schemeClr val="bg2"/>
                </a:solidFill>
                <a:latin typeface="Franklin Gothic Book" pitchFamily="34" charset="0"/>
                <a:ea typeface="MS PGothic" pitchFamily="34" charset="-128"/>
                <a:cs typeface="FranklinGothicURWBoo" pitchFamily="2" charset="0"/>
                <a:sym typeface="Gill Sans"/>
              </a:rPr>
              <a:t>eligibility</a:t>
            </a:r>
            <a:r>
              <a:rPr lang="en-US" sz="1600" kern="1200" dirty="0">
                <a:solidFill>
                  <a:schemeClr val="bg2"/>
                </a:solidFill>
                <a:latin typeface="Franklin Gothic Book" pitchFamily="34" charset="0"/>
                <a:ea typeface="MS PGothic" pitchFamily="34" charset="-128"/>
                <a:cs typeface="FranklinGothicURWBoo" pitchFamily="2" charset="0"/>
                <a:sym typeface="Gill Sans"/>
              </a:rPr>
              <a:t>, application, payments, plan details, and health care reform rules and </a:t>
            </a:r>
            <a:r>
              <a:rPr lang="en-US" sz="1600" kern="1200" dirty="0" smtClean="0">
                <a:solidFill>
                  <a:schemeClr val="bg2"/>
                </a:solidFill>
                <a:latin typeface="Franklin Gothic Book" pitchFamily="34" charset="0"/>
                <a:ea typeface="MS PGothic" pitchFamily="34" charset="-128"/>
                <a:cs typeface="FranklinGothicURWBoo" pitchFamily="2" charset="0"/>
                <a:sym typeface="Gill Sans"/>
              </a:rPr>
              <a:t>requirements</a:t>
            </a:r>
            <a:endParaRPr lang="en-US" sz="1600" kern="1200" dirty="0">
              <a:solidFill>
                <a:schemeClr val="bg2"/>
              </a:solidFill>
              <a:latin typeface="Franklin Gothic Book" pitchFamily="34" charset="0"/>
              <a:ea typeface="MS PGothic" pitchFamily="34" charset="-128"/>
              <a:cs typeface="FranklinGothicURWBoo" pitchFamily="2" charset="0"/>
              <a:sym typeface="Gill Sans"/>
            </a:endParaRPr>
          </a:p>
          <a:p>
            <a:pPr marL="341313" indent="-341313">
              <a:lnSpc>
                <a:spcPct val="113000"/>
              </a:lnSpc>
              <a:spcBef>
                <a:spcPts val="600"/>
              </a:spcBef>
              <a:buFont typeface="Symbol" pitchFamily="18" charset="2"/>
              <a:buChar char="·"/>
            </a:pPr>
            <a:r>
              <a:rPr lang="en-US" sz="1600" kern="1200" dirty="0">
                <a:solidFill>
                  <a:schemeClr val="bg2"/>
                </a:solidFill>
                <a:latin typeface="Franklin Gothic Book" pitchFamily="34" charset="0"/>
                <a:ea typeface="MS PGothic" pitchFamily="34" charset="-128"/>
                <a:cs typeface="FranklinGothicURWBoo" pitchFamily="2" charset="0"/>
                <a:sym typeface="Gill Sans"/>
              </a:rPr>
              <a:t>To find an Assister </a:t>
            </a:r>
            <a:r>
              <a:rPr lang="en-US" sz="1600" kern="1200" dirty="0" smtClean="0">
                <a:solidFill>
                  <a:schemeClr val="bg2"/>
                </a:solidFill>
                <a:latin typeface="Franklin Gothic Book" pitchFamily="34" charset="0"/>
                <a:ea typeface="MS PGothic" pitchFamily="34" charset="-128"/>
                <a:cs typeface="FranklinGothicURWBoo" pitchFamily="2" charset="0"/>
                <a:sym typeface="Gill Sans"/>
              </a:rPr>
              <a:t>visit </a:t>
            </a:r>
            <a:r>
              <a:rPr lang="en-US" sz="1600" kern="1200" dirty="0" smtClean="0">
                <a:solidFill>
                  <a:schemeClr val="bg2"/>
                </a:solidFill>
                <a:latin typeface="Franklin Gothic Book" panose="020B0503020102020204" pitchFamily="34" charset="0"/>
                <a:ea typeface="ヒラギノ角ゴ ProN W3"/>
                <a:cs typeface="Arial" pitchFamily="34" charset="0"/>
                <a:hlinkClick r:id="rId4"/>
              </a:rPr>
              <a:t>https</a:t>
            </a:r>
            <a:r>
              <a:rPr lang="en-US" sz="1600" kern="1200" dirty="0">
                <a:solidFill>
                  <a:schemeClr val="bg2"/>
                </a:solidFill>
                <a:latin typeface="Franklin Gothic Book" panose="020B0503020102020204" pitchFamily="34" charset="0"/>
                <a:ea typeface="ヒラギノ角ゴ ProN W3"/>
                <a:cs typeface="Arial" pitchFamily="34" charset="0"/>
                <a:hlinkClick r:id="rId4"/>
              </a:rPr>
              <a:t>://</a:t>
            </a:r>
            <a:r>
              <a:rPr lang="en-US" sz="1600" kern="1200" dirty="0" smtClean="0">
                <a:solidFill>
                  <a:schemeClr val="bg2"/>
                </a:solidFill>
                <a:latin typeface="Franklin Gothic Book" panose="020B0503020102020204" pitchFamily="34" charset="0"/>
                <a:ea typeface="ヒラギノ角ゴ ProN W3"/>
                <a:cs typeface="Arial" pitchFamily="34" charset="0"/>
                <a:hlinkClick r:id="rId4"/>
              </a:rPr>
              <a:t>www.mahealthconnector.org/help-center</a:t>
            </a:r>
            <a:endParaRPr lang="en-US" sz="1600" kern="1200" dirty="0" smtClean="0">
              <a:solidFill>
                <a:schemeClr val="bg2"/>
              </a:solidFill>
              <a:latin typeface="Franklin Gothic Book" panose="020B0503020102020204" pitchFamily="34" charset="0"/>
              <a:ea typeface="ヒラギノ角ゴ ProN W3"/>
              <a:cs typeface="Arial" pitchFamily="34" charset="0"/>
            </a:endParaRPr>
          </a:p>
        </p:txBody>
      </p:sp>
      <p:sp>
        <p:nvSpPr>
          <p:cNvPr id="4" name="Title 3"/>
          <p:cNvSpPr>
            <a:spLocks noGrp="1"/>
          </p:cNvSpPr>
          <p:nvPr>
            <p:ph type="title"/>
          </p:nvPr>
        </p:nvSpPr>
        <p:spPr>
          <a:xfrm>
            <a:off x="350852" y="171713"/>
            <a:ext cx="8326983" cy="903116"/>
          </a:xfrm>
        </p:spPr>
        <p:txBody>
          <a:bodyPr>
            <a:normAutofit fontScale="90000"/>
          </a:bodyPr>
          <a:lstStyle/>
          <a:p>
            <a:r>
              <a:rPr lang="en-US" cap="none" dirty="0" smtClean="0"/>
              <a:t>Enrolling in health insurance </a:t>
            </a:r>
            <a:br>
              <a:rPr lang="en-US" cap="none" dirty="0" smtClean="0"/>
            </a:br>
            <a:r>
              <a:rPr lang="en-US" cap="none" dirty="0" smtClean="0"/>
              <a:t>coverage </a:t>
            </a:r>
            <a:endParaRPr lang="en-US" cap="none" dirty="0"/>
          </a:p>
        </p:txBody>
      </p:sp>
      <p:sp>
        <p:nvSpPr>
          <p:cNvPr id="5" name="Slide Number Placeholder 3"/>
          <p:cNvSpPr>
            <a:spLocks noGrp="1"/>
          </p:cNvSpPr>
          <p:nvPr>
            <p:ph type="sldNum" sz="quarter" idx="4294967295"/>
          </p:nvPr>
        </p:nvSpPr>
        <p:spPr>
          <a:xfrm>
            <a:off x="8686800" y="6480175"/>
            <a:ext cx="255588" cy="254000"/>
          </a:xfrm>
          <a:prstGeom prst="rect">
            <a:avLst/>
          </a:prstGeom>
          <a:noFill/>
          <a:ln>
            <a:noFill/>
          </a:ln>
          <a:effectLst/>
        </p:spPr>
        <p:txBody>
          <a:bodyPr vert="horz" wrap="none" lIns="91440" tIns="45720" rIns="91440" bIns="45720" numCol="1" anchor="ctr" anchorCtr="0" compatLnSpc="1">
            <a:prstTxWarp prst="textNoShape">
              <a:avLst/>
            </a:prstTxWarp>
          </a:bodyPr>
          <a:lstStyle/>
          <a:p>
            <a:fld id="{EF5F00FD-E42C-42F0-A818-0AEA8646919D}" type="slidenum">
              <a:rPr lang="en-US" sz="1100">
                <a:latin typeface="+mn-lt"/>
                <a:cs typeface="ヒラギノ明朝 ProN W3"/>
              </a:rPr>
              <a:pPr/>
              <a:t>10</a:t>
            </a:fld>
            <a:endParaRPr lang="en-US" sz="1100" dirty="0">
              <a:latin typeface="+mn-lt"/>
              <a:cs typeface="ヒラギノ明朝 ProN W3"/>
            </a:endParaRPr>
          </a:p>
        </p:txBody>
      </p:sp>
    </p:spTree>
    <p:extLst>
      <p:ext uri="{BB962C8B-B14F-4D97-AF65-F5344CB8AC3E}">
        <p14:creationId xmlns:p14="http://schemas.microsoft.com/office/powerpoint/2010/main" xmlns="" val="8135326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CF5E7"/>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Health Connector Open Enrollment 2017</a:t>
            </a:r>
            <a:endParaRPr lang="en-US" dirty="0"/>
          </a:p>
        </p:txBody>
      </p:sp>
    </p:spTree>
    <p:extLst>
      <p:ext uri="{BB962C8B-B14F-4D97-AF65-F5344CB8AC3E}">
        <p14:creationId xmlns:p14="http://schemas.microsoft.com/office/powerpoint/2010/main" xmlns="" val="340832034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2017 Open Enrollment</a:t>
            </a:r>
            <a:endParaRPr lang="en-US" dirty="0"/>
          </a:p>
        </p:txBody>
      </p:sp>
      <p:sp>
        <p:nvSpPr>
          <p:cNvPr id="3" name="Content Placeholder 2"/>
          <p:cNvSpPr>
            <a:spLocks noGrp="1"/>
          </p:cNvSpPr>
          <p:nvPr>
            <p:ph idx="1"/>
          </p:nvPr>
        </p:nvSpPr>
        <p:spPr>
          <a:xfrm>
            <a:off x="457200" y="1447800"/>
            <a:ext cx="8001000" cy="4707573"/>
          </a:xfrm>
        </p:spPr>
        <p:txBody>
          <a:bodyPr/>
          <a:lstStyle/>
          <a:p>
            <a:pPr marL="0" lvl="1" indent="0" eaLnBrk="0" hangingPunct="0">
              <a:spcAft>
                <a:spcPts val="600"/>
              </a:spcAft>
              <a:buNone/>
            </a:pPr>
            <a:r>
              <a:rPr lang="en-US" b="1" i="1" kern="1200" dirty="0">
                <a:solidFill>
                  <a:srgbClr val="DC8E28"/>
                </a:solidFill>
                <a:latin typeface="Rockwell"/>
                <a:ea typeface="ヒラギノ角ゴ ProN W3"/>
                <a:cs typeface="ヒラギノ角ゴ ProN W3"/>
                <a:sym typeface="Gill Sans"/>
              </a:rPr>
              <a:t>Open Enrollment is the time of year when individuals and families may enroll in non-group coverage or switch existing Health Connector coverage for any reason, without needing a qualifying </a:t>
            </a:r>
            <a:r>
              <a:rPr lang="en-US" b="1" i="1" kern="1200" dirty="0" smtClean="0">
                <a:solidFill>
                  <a:srgbClr val="DC8E28"/>
                </a:solidFill>
                <a:latin typeface="Rockwell"/>
                <a:ea typeface="ヒラギノ角ゴ ProN W3"/>
                <a:cs typeface="ヒラギノ角ゴ ProN W3"/>
                <a:sym typeface="Gill Sans"/>
              </a:rPr>
              <a:t>event.</a:t>
            </a:r>
          </a:p>
          <a:p>
            <a:pPr marL="0" lvl="1" indent="0" eaLnBrk="0" hangingPunct="0">
              <a:spcAft>
                <a:spcPts val="600"/>
              </a:spcAft>
              <a:buNone/>
            </a:pPr>
            <a:endParaRPr lang="en-US" dirty="0">
              <a:solidFill>
                <a:schemeClr val="bg2"/>
              </a:solidFill>
              <a:latin typeface="Franklin Gothic Book" panose="020B0503020102020204" pitchFamily="34" charset="0"/>
              <a:sym typeface="Gill Sans"/>
            </a:endParaRPr>
          </a:p>
          <a:p>
            <a:pPr marL="285750" lvl="1" indent="-285750" eaLnBrk="0" hangingPunct="0">
              <a:spcAft>
                <a:spcPts val="600"/>
              </a:spcAft>
            </a:pPr>
            <a:r>
              <a:rPr lang="en-US" dirty="0">
                <a:solidFill>
                  <a:schemeClr val="bg2"/>
                </a:solidFill>
                <a:latin typeface="Franklin Gothic Book" panose="020B0503020102020204" pitchFamily="34" charset="0"/>
                <a:sym typeface="Gill Sans"/>
              </a:rPr>
              <a:t>This year Open Enrollment is November 1, 2016- January 31, 2017</a:t>
            </a:r>
          </a:p>
          <a:p>
            <a:pPr marL="652462" lvl="2" indent="-285750" eaLnBrk="0" hangingPunct="0">
              <a:spcAft>
                <a:spcPts val="600"/>
              </a:spcAft>
            </a:pPr>
            <a:r>
              <a:rPr lang="en-US" dirty="0">
                <a:solidFill>
                  <a:schemeClr val="bg2"/>
                </a:solidFill>
                <a:latin typeface="Franklin Gothic Book" panose="020B0503020102020204" pitchFamily="34" charset="0"/>
                <a:sym typeface="Gill Sans"/>
              </a:rPr>
              <a:t>Health Connector members can begin shopping and make new plan selections on November 1, but any new plan selection will not be effective until January 1, 2017</a:t>
            </a:r>
          </a:p>
          <a:p>
            <a:pPr marL="652462" lvl="2" indent="-285750" eaLnBrk="0" hangingPunct="0">
              <a:spcAft>
                <a:spcPts val="600"/>
              </a:spcAft>
            </a:pPr>
            <a:r>
              <a:rPr lang="en-US" dirty="0">
                <a:solidFill>
                  <a:schemeClr val="bg2"/>
                </a:solidFill>
                <a:latin typeface="Franklin Gothic Book" panose="020B0503020102020204" pitchFamily="34" charset="0"/>
                <a:sym typeface="Gill Sans"/>
              </a:rPr>
              <a:t>New applicants can submit applications and enroll for coverage starting January 1, 2017 without experiencing a qualifying event. If new members would like coverage in 2016, they must have a qualifying event </a:t>
            </a:r>
          </a:p>
          <a:p>
            <a:pPr marL="652462" lvl="2" indent="-285750" eaLnBrk="0" hangingPunct="0">
              <a:spcAft>
                <a:spcPts val="600"/>
              </a:spcAft>
            </a:pPr>
            <a:r>
              <a:rPr lang="en-US" dirty="0">
                <a:solidFill>
                  <a:schemeClr val="bg2"/>
                </a:solidFill>
                <a:latin typeface="Franklin Gothic Book" panose="020B0503020102020204" pitchFamily="34" charset="0"/>
                <a:sym typeface="Gill Sans"/>
              </a:rPr>
              <a:t>Any Health Connector members enrolled in 2016 will be redetermined and renewed into a plan for 2017</a:t>
            </a:r>
          </a:p>
          <a:p>
            <a:pPr marL="366712" lvl="2" indent="0" eaLnBrk="0" hangingPunct="0">
              <a:spcAft>
                <a:spcPts val="600"/>
              </a:spcAft>
              <a:buNone/>
            </a:pPr>
            <a:endParaRPr lang="en-US" sz="1400" kern="1200" dirty="0">
              <a:solidFill>
                <a:schemeClr val="bg2"/>
              </a:solidFill>
              <a:latin typeface="Franklin Gothic Book" pitchFamily="34" charset="0"/>
              <a:ea typeface="MS PGothic" pitchFamily="34" charset="-128"/>
              <a:cs typeface="FranklinGothicURWBoo" pitchFamily="2" charset="0"/>
              <a:sym typeface="Gill Sans"/>
            </a:endParaRPr>
          </a:p>
          <a:p>
            <a:pPr>
              <a:spcBef>
                <a:spcPts val="600"/>
              </a:spcBef>
              <a:spcAft>
                <a:spcPts val="600"/>
              </a:spcAft>
            </a:pPr>
            <a:endParaRPr lang="en-US" dirty="0"/>
          </a:p>
          <a:p>
            <a:pPr>
              <a:spcBef>
                <a:spcPts val="600"/>
              </a:spcBef>
              <a:spcAft>
                <a:spcPts val="600"/>
              </a:spcAft>
            </a:pPr>
            <a:endParaRPr lang="en-US" dirty="0"/>
          </a:p>
        </p:txBody>
      </p:sp>
      <p:sp>
        <p:nvSpPr>
          <p:cNvPr id="5" name="Rectangle 4"/>
          <p:cNvSpPr/>
          <p:nvPr/>
        </p:nvSpPr>
        <p:spPr>
          <a:xfrm>
            <a:off x="8686800" y="6477000"/>
            <a:ext cx="341760" cy="261610"/>
          </a:xfrm>
          <a:prstGeom prst="rect">
            <a:avLst/>
          </a:prstGeom>
        </p:spPr>
        <p:txBody>
          <a:bodyPr wrap="none">
            <a:spAutoFit/>
          </a:bodyPr>
          <a:lstStyle/>
          <a:p>
            <a:pPr algn="r"/>
            <a:r>
              <a:rPr lang="en-US" sz="1100" dirty="0">
                <a:solidFill>
                  <a:srgbClr val="B2B1B1"/>
                </a:solidFill>
                <a:latin typeface="+mn-lt"/>
                <a:ea typeface="MS PGothic" pitchFamily="34" charset="-128"/>
                <a:cs typeface="ヒラギノ明朝 ProN W3"/>
                <a:sym typeface="Rockwell" pitchFamily="18" charset="0"/>
              </a:rPr>
              <a:t>12</a:t>
            </a:r>
          </a:p>
        </p:txBody>
      </p:sp>
    </p:spTree>
    <p:extLst>
      <p:ext uri="{BB962C8B-B14F-4D97-AF65-F5344CB8AC3E}">
        <p14:creationId xmlns:p14="http://schemas.microsoft.com/office/powerpoint/2010/main" xmlns="" val="518035013"/>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8588"/>
            <a:ext cx="7772400" cy="1014412"/>
          </a:xfrm>
        </p:spPr>
        <p:txBody>
          <a:bodyPr/>
          <a:lstStyle/>
          <a:p>
            <a:r>
              <a:rPr lang="en-US" cap="none" dirty="0" smtClean="0"/>
              <a:t>2017 Open Enrollment (cont’d)  </a:t>
            </a:r>
            <a:endParaRPr lang="en-US" dirty="0"/>
          </a:p>
        </p:txBody>
      </p:sp>
      <p:sp>
        <p:nvSpPr>
          <p:cNvPr id="3" name="Content Placeholder 2"/>
          <p:cNvSpPr>
            <a:spLocks noGrp="1"/>
          </p:cNvSpPr>
          <p:nvPr>
            <p:ph idx="1"/>
          </p:nvPr>
        </p:nvSpPr>
        <p:spPr>
          <a:xfrm>
            <a:off x="457200" y="1522410"/>
            <a:ext cx="8229600" cy="4957765"/>
          </a:xfrm>
        </p:spPr>
        <p:txBody>
          <a:bodyPr/>
          <a:lstStyle/>
          <a:p>
            <a:pPr marL="0" indent="0">
              <a:spcBef>
                <a:spcPts val="300"/>
              </a:spcBef>
            </a:pPr>
            <a:r>
              <a:rPr lang="en-US" sz="2000" b="1" i="1" kern="1200" dirty="0">
                <a:solidFill>
                  <a:srgbClr val="DC8E28"/>
                </a:solidFill>
                <a:latin typeface="Rockwell"/>
                <a:ea typeface="MS PGothic" pitchFamily="34" charset="-128"/>
                <a:cs typeface="Rockwell" pitchFamily="18" charset="0"/>
              </a:rPr>
              <a:t>Changes for the 2017 Open Enrollment Period: </a:t>
            </a:r>
          </a:p>
          <a:p>
            <a:pPr marL="285750" lvl="1" indent="-285750">
              <a:lnSpc>
                <a:spcPct val="114000"/>
              </a:lnSpc>
              <a:spcBef>
                <a:spcPts val="300"/>
              </a:spcBef>
              <a:spcAft>
                <a:spcPts val="600"/>
              </a:spcAft>
              <a:buFont typeface="Arial" charset="0"/>
              <a:buChar char="•"/>
              <a:tabLst>
                <a:tab pos="354965" algn="l"/>
              </a:tabLst>
              <a:defRPr/>
            </a:pPr>
            <a:r>
              <a:rPr lang="en-US" sz="1800" dirty="0">
                <a:solidFill>
                  <a:schemeClr val="bg2"/>
                </a:solidFill>
                <a:latin typeface="Franklin Gothic Book" panose="020B0503020102020204" pitchFamily="34" charset="0"/>
              </a:rPr>
              <a:t>Eligibility Redetermination: Federally-Required Program Integrity Updates:</a:t>
            </a:r>
          </a:p>
          <a:p>
            <a:pPr marL="804863" lvl="1" indent="-347663">
              <a:lnSpc>
                <a:spcPct val="114000"/>
              </a:lnSpc>
              <a:spcBef>
                <a:spcPts val="300"/>
              </a:spcBef>
              <a:spcAft>
                <a:spcPts val="300"/>
              </a:spcAft>
              <a:buFont typeface="Symbol" panose="05050102010706020507" pitchFamily="18" charset="2"/>
              <a:buChar char=""/>
              <a:tabLst>
                <a:tab pos="354965" algn="l"/>
              </a:tabLst>
              <a:defRPr/>
            </a:pPr>
            <a:r>
              <a:rPr lang="en-US" sz="1600" dirty="0">
                <a:solidFill>
                  <a:schemeClr val="bg2"/>
                </a:solidFill>
                <a:latin typeface="Franklin Gothic Book" panose="020B0503020102020204" pitchFamily="34" charset="0"/>
              </a:rPr>
              <a:t>IRS income comparison: The Health Connector may use income data from the IRS or state DOR to determine eligibility for subsidies</a:t>
            </a:r>
          </a:p>
          <a:p>
            <a:pPr marL="804863" lvl="1" indent="-347663">
              <a:lnSpc>
                <a:spcPct val="114000"/>
              </a:lnSpc>
              <a:spcBef>
                <a:spcPts val="300"/>
              </a:spcBef>
              <a:spcAft>
                <a:spcPts val="300"/>
              </a:spcAft>
              <a:buFont typeface="Symbol" panose="05050102010706020507" pitchFamily="18" charset="2"/>
              <a:buChar char=""/>
              <a:tabLst>
                <a:tab pos="354965" algn="l"/>
              </a:tabLst>
              <a:defRPr/>
            </a:pPr>
            <a:r>
              <a:rPr lang="en-US" sz="1600" dirty="0">
                <a:solidFill>
                  <a:schemeClr val="bg2"/>
                </a:solidFill>
                <a:latin typeface="Franklin Gothic Book" panose="020B0503020102020204" pitchFamily="34" charset="0"/>
              </a:rPr>
              <a:t>Mandatory tax filing: Members will have had to file taxes to keep subsidies</a:t>
            </a:r>
          </a:p>
          <a:p>
            <a:pPr marL="804863" lvl="1" indent="-347663">
              <a:lnSpc>
                <a:spcPct val="114000"/>
              </a:lnSpc>
              <a:spcBef>
                <a:spcPts val="300"/>
              </a:spcBef>
              <a:spcAft>
                <a:spcPts val="300"/>
              </a:spcAft>
              <a:buFont typeface="Symbol" panose="05050102010706020507" pitchFamily="18" charset="2"/>
              <a:buChar char=""/>
              <a:tabLst>
                <a:tab pos="354965" algn="l"/>
              </a:tabLst>
              <a:defRPr/>
            </a:pPr>
            <a:r>
              <a:rPr lang="en-US" sz="1600" dirty="0">
                <a:solidFill>
                  <a:schemeClr val="bg2"/>
                </a:solidFill>
                <a:latin typeface="Franklin Gothic Book" panose="020B0503020102020204" pitchFamily="34" charset="0"/>
              </a:rPr>
              <a:t>New process for mixed households: Households with both Health Connector and </a:t>
            </a:r>
            <a:r>
              <a:rPr lang="en-US" sz="1600" dirty="0" err="1">
                <a:solidFill>
                  <a:schemeClr val="bg2"/>
                </a:solidFill>
                <a:latin typeface="Franklin Gothic Book" panose="020B0503020102020204" pitchFamily="34" charset="0"/>
              </a:rPr>
              <a:t>MassHealth</a:t>
            </a:r>
            <a:r>
              <a:rPr lang="en-US" sz="1600" dirty="0">
                <a:solidFill>
                  <a:schemeClr val="bg2"/>
                </a:solidFill>
                <a:latin typeface="Franklin Gothic Book" panose="020B0503020102020204" pitchFamily="34" charset="0"/>
              </a:rPr>
              <a:t> eligible individuals will be processed </a:t>
            </a:r>
            <a:r>
              <a:rPr lang="en-US" sz="1600" dirty="0" smtClean="0">
                <a:solidFill>
                  <a:schemeClr val="bg2"/>
                </a:solidFill>
                <a:latin typeface="Franklin Gothic Book" panose="020B0503020102020204" pitchFamily="34" charset="0"/>
              </a:rPr>
              <a:t>together</a:t>
            </a:r>
            <a:endParaRPr lang="en-US" sz="1400" kern="1200" dirty="0" smtClean="0">
              <a:solidFill>
                <a:srgbClr val="5C5A5A"/>
              </a:solidFill>
              <a:latin typeface="Franklin Gothic Book" pitchFamily="34" charset="0"/>
              <a:ea typeface="MS PGothic" pitchFamily="34" charset="-128"/>
              <a:cs typeface="Rockwell" pitchFamily="18" charset="0"/>
            </a:endParaRPr>
          </a:p>
          <a:p>
            <a:pPr marL="285750" lvl="1" indent="-285750">
              <a:lnSpc>
                <a:spcPct val="114000"/>
              </a:lnSpc>
              <a:spcBef>
                <a:spcPts val="300"/>
              </a:spcBef>
              <a:spcAft>
                <a:spcPts val="600"/>
              </a:spcAft>
              <a:buFont typeface="Arial" charset="0"/>
              <a:buChar char="•"/>
              <a:tabLst>
                <a:tab pos="354965" algn="l"/>
              </a:tabLst>
              <a:defRPr/>
            </a:pPr>
            <a:r>
              <a:rPr lang="en-US" sz="1800" dirty="0">
                <a:solidFill>
                  <a:schemeClr val="bg2"/>
                </a:solidFill>
                <a:latin typeface="Franklin Gothic Book" panose="020B0503020102020204" pitchFamily="34" charset="0"/>
              </a:rPr>
              <a:t>Plan Renewal:</a:t>
            </a:r>
          </a:p>
          <a:p>
            <a:pPr marL="804863" lvl="1" indent="-347663">
              <a:lnSpc>
                <a:spcPct val="114000"/>
              </a:lnSpc>
              <a:spcBef>
                <a:spcPts val="300"/>
              </a:spcBef>
              <a:spcAft>
                <a:spcPts val="300"/>
              </a:spcAft>
              <a:buFont typeface="Symbol" panose="05050102010706020507" pitchFamily="18" charset="2"/>
              <a:buChar char=""/>
              <a:tabLst>
                <a:tab pos="354965" algn="l"/>
              </a:tabLst>
              <a:defRPr/>
            </a:pPr>
            <a:r>
              <a:rPr lang="en-US" sz="1600" dirty="0">
                <a:solidFill>
                  <a:schemeClr val="bg2"/>
                </a:solidFill>
                <a:latin typeface="Franklin Gothic Book" panose="020B0503020102020204" pitchFamily="34" charset="0"/>
              </a:rPr>
              <a:t>Due to some carrier premium increases, we anticipate increased costs for a significant subset of our membership</a:t>
            </a:r>
          </a:p>
          <a:p>
            <a:pPr marL="804863" lvl="1" indent="-347663">
              <a:lnSpc>
                <a:spcPct val="114000"/>
              </a:lnSpc>
              <a:spcBef>
                <a:spcPts val="300"/>
              </a:spcBef>
              <a:spcAft>
                <a:spcPts val="300"/>
              </a:spcAft>
              <a:buFont typeface="Symbol" panose="05050102010706020507" pitchFamily="18" charset="2"/>
              <a:buChar char=""/>
              <a:tabLst>
                <a:tab pos="354965" algn="l"/>
              </a:tabLst>
              <a:defRPr/>
            </a:pPr>
            <a:r>
              <a:rPr lang="en-US" sz="1600" dirty="0">
                <a:solidFill>
                  <a:schemeClr val="bg2"/>
                </a:solidFill>
                <a:latin typeface="Franklin Gothic Book" panose="020B0503020102020204" pitchFamily="34" charset="0"/>
              </a:rPr>
              <a:t>These premium increases could impact: </a:t>
            </a:r>
          </a:p>
          <a:p>
            <a:pPr marL="1171575" lvl="2" indent="-347663">
              <a:lnSpc>
                <a:spcPct val="114000"/>
              </a:lnSpc>
              <a:spcBef>
                <a:spcPts val="300"/>
              </a:spcBef>
              <a:spcAft>
                <a:spcPts val="300"/>
              </a:spcAft>
              <a:buFont typeface="Symbol" panose="05050102010706020507" pitchFamily="18" charset="2"/>
              <a:buChar char=""/>
              <a:tabLst>
                <a:tab pos="354965" algn="l"/>
              </a:tabLst>
              <a:defRPr/>
            </a:pPr>
            <a:r>
              <a:rPr lang="en-US" sz="1600" dirty="0">
                <a:solidFill>
                  <a:schemeClr val="bg2"/>
                </a:solidFill>
                <a:latin typeface="Franklin Gothic Book" panose="020B0503020102020204" pitchFamily="34" charset="0"/>
              </a:rPr>
              <a:t>Unsubsidized members, particularly Harvard Pilgrim HealthCare and Neighborhood Health Plan members </a:t>
            </a:r>
          </a:p>
          <a:p>
            <a:pPr marL="1171575" lvl="2" indent="-347663">
              <a:lnSpc>
                <a:spcPct val="114000"/>
              </a:lnSpc>
              <a:spcBef>
                <a:spcPts val="300"/>
              </a:spcBef>
              <a:spcAft>
                <a:spcPts val="300"/>
              </a:spcAft>
              <a:buFont typeface="Symbol" panose="05050102010706020507" pitchFamily="18" charset="2"/>
              <a:buChar char=""/>
              <a:tabLst>
                <a:tab pos="354965" algn="l"/>
              </a:tabLst>
              <a:defRPr/>
            </a:pPr>
            <a:r>
              <a:rPr lang="en-US" sz="1600" dirty="0" err="1">
                <a:solidFill>
                  <a:schemeClr val="bg2"/>
                </a:solidFill>
                <a:latin typeface="Franklin Gothic Book" panose="020B0503020102020204" pitchFamily="34" charset="0"/>
              </a:rPr>
              <a:t>ConnectorCare</a:t>
            </a:r>
            <a:r>
              <a:rPr lang="en-US" sz="1600" dirty="0">
                <a:solidFill>
                  <a:schemeClr val="bg2"/>
                </a:solidFill>
                <a:latin typeface="Franklin Gothic Book" panose="020B0503020102020204" pitchFamily="34" charset="0"/>
              </a:rPr>
              <a:t> members enrolled in higher-cost carriers </a:t>
            </a:r>
          </a:p>
          <a:p>
            <a:pPr marL="804863" lvl="1" indent="-347663">
              <a:lnSpc>
                <a:spcPct val="114000"/>
              </a:lnSpc>
              <a:spcAft>
                <a:spcPts val="600"/>
              </a:spcAft>
              <a:buFont typeface="Symbol" panose="05050102010706020507" pitchFamily="18" charset="2"/>
              <a:buChar char=""/>
              <a:tabLst>
                <a:tab pos="354965" algn="l"/>
              </a:tabLst>
              <a:defRPr/>
            </a:pPr>
            <a:endParaRPr lang="en-US" sz="1400" b="1" kern="1200" dirty="0">
              <a:solidFill>
                <a:srgbClr val="5C5A5A"/>
              </a:solidFill>
              <a:latin typeface="Franklin Gothic Book" pitchFamily="34" charset="0"/>
              <a:ea typeface="MS PGothic" pitchFamily="34" charset="-128"/>
              <a:cs typeface="Rockwell" pitchFamily="18" charset="0"/>
            </a:endParaRPr>
          </a:p>
          <a:p>
            <a:pPr marL="285750" indent="-285750">
              <a:spcBef>
                <a:spcPts val="600"/>
              </a:spcBef>
              <a:buFont typeface="Arial" charset="0"/>
              <a:buChar char="•"/>
            </a:pPr>
            <a:endParaRPr lang="en-US" sz="1600" b="1" dirty="0">
              <a:solidFill>
                <a:srgbClr val="5C5A5A"/>
              </a:solidFill>
              <a:latin typeface="Franklin Gothic Book" panose="020B0503020102020204" pitchFamily="34" charset="0"/>
              <a:ea typeface="ＭＳ Ｐゴシック" pitchFamily="34" charset="-128"/>
            </a:endParaRPr>
          </a:p>
        </p:txBody>
      </p:sp>
      <p:sp>
        <p:nvSpPr>
          <p:cNvPr id="5" name="Rectangle 4"/>
          <p:cNvSpPr/>
          <p:nvPr/>
        </p:nvSpPr>
        <p:spPr>
          <a:xfrm>
            <a:off x="8515920" y="6538929"/>
            <a:ext cx="341760" cy="261610"/>
          </a:xfrm>
          <a:prstGeom prst="rect">
            <a:avLst/>
          </a:prstGeom>
        </p:spPr>
        <p:txBody>
          <a:bodyPr wrap="none">
            <a:spAutoFit/>
          </a:bodyPr>
          <a:lstStyle/>
          <a:p>
            <a:pPr lvl="0" algn="r"/>
            <a:r>
              <a:rPr lang="en-US" sz="1100" dirty="0" smtClean="0">
                <a:solidFill>
                  <a:srgbClr val="B2B1B1"/>
                </a:solidFill>
                <a:latin typeface="ITC Franklin Gothic Std Book"/>
                <a:ea typeface="MS PGothic" pitchFamily="34" charset="-128"/>
                <a:cs typeface="ヒラギノ明朝 ProN W3"/>
                <a:sym typeface="Rockwell" pitchFamily="18" charset="0"/>
              </a:rPr>
              <a:t>13</a:t>
            </a:r>
            <a:endParaRPr lang="en-US" sz="1100" dirty="0">
              <a:solidFill>
                <a:srgbClr val="B2B1B1"/>
              </a:solidFill>
              <a:latin typeface="ITC Franklin Gothic Std Book"/>
              <a:ea typeface="MS PGothic" pitchFamily="34" charset="-128"/>
              <a:cs typeface="ヒラギノ明朝 ProN W3"/>
              <a:sym typeface="Rockwell" pitchFamily="18" charset="0"/>
            </a:endParaRPr>
          </a:p>
        </p:txBody>
      </p:sp>
    </p:spTree>
    <p:extLst>
      <p:ext uri="{BB962C8B-B14F-4D97-AF65-F5344CB8AC3E}">
        <p14:creationId xmlns:p14="http://schemas.microsoft.com/office/powerpoint/2010/main" xmlns="" val="41886226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2017 Product Shelf </a:t>
            </a:r>
            <a:endParaRPr lang="en-US" dirty="0"/>
          </a:p>
        </p:txBody>
      </p:sp>
      <p:sp>
        <p:nvSpPr>
          <p:cNvPr id="3" name="Content Placeholder 2"/>
          <p:cNvSpPr>
            <a:spLocks noGrp="1"/>
          </p:cNvSpPr>
          <p:nvPr>
            <p:ph idx="1"/>
          </p:nvPr>
        </p:nvSpPr>
        <p:spPr>
          <a:xfrm>
            <a:off x="457200" y="1295399"/>
            <a:ext cx="8485188" cy="5184775"/>
          </a:xfrm>
        </p:spPr>
        <p:txBody>
          <a:bodyPr/>
          <a:lstStyle/>
          <a:p>
            <a:pPr marL="0" lvl="1" indent="0">
              <a:spcAft>
                <a:spcPts val="600"/>
              </a:spcAft>
              <a:buNone/>
              <a:defRPr/>
            </a:pPr>
            <a:r>
              <a:rPr lang="en-US" sz="2000" b="1" i="1" kern="1200" dirty="0" smtClean="0">
                <a:solidFill>
                  <a:srgbClr val="DC8E28"/>
                </a:solidFill>
                <a:latin typeface="Rockwell"/>
                <a:ea typeface="MS PGothic" pitchFamily="34" charset="-128"/>
                <a:cs typeface="Rockwell" pitchFamily="18" charset="0"/>
                <a:sym typeface="Gill Sans"/>
              </a:rPr>
              <a:t>The </a:t>
            </a:r>
            <a:r>
              <a:rPr lang="en-US" sz="2000" b="1" i="1" kern="1200" dirty="0">
                <a:solidFill>
                  <a:srgbClr val="DC8E28"/>
                </a:solidFill>
                <a:latin typeface="Rockwell"/>
                <a:ea typeface="MS PGothic" pitchFamily="34" charset="-128"/>
                <a:cs typeface="Rockwell" pitchFamily="18" charset="0"/>
                <a:sym typeface="Gill Sans"/>
              </a:rPr>
              <a:t>2017 Qualified Health and Dental </a:t>
            </a:r>
            <a:r>
              <a:rPr lang="en-US" sz="2000" b="1" i="1" kern="1200" dirty="0" smtClean="0">
                <a:solidFill>
                  <a:srgbClr val="DC8E28"/>
                </a:solidFill>
                <a:latin typeface="Rockwell"/>
                <a:ea typeface="MS PGothic" pitchFamily="34" charset="-128"/>
                <a:cs typeface="Rockwell" pitchFamily="18" charset="0"/>
                <a:sym typeface="Gill Sans"/>
              </a:rPr>
              <a:t>Plans </a:t>
            </a:r>
            <a:r>
              <a:rPr lang="en-US" sz="2000" b="1" i="1" kern="1200" dirty="0">
                <a:solidFill>
                  <a:srgbClr val="DC8E28"/>
                </a:solidFill>
                <a:latin typeface="Rockwell"/>
                <a:ea typeface="MS PGothic" pitchFamily="34" charset="-128"/>
                <a:cs typeface="Rockwell" pitchFamily="18" charset="0"/>
                <a:sym typeface="Gill Sans"/>
              </a:rPr>
              <a:t>available through the Health Connector will offer a range of plan designs, carriers and premiums. </a:t>
            </a:r>
            <a:endParaRPr lang="en-US" sz="2000" b="1" i="1" kern="1200" dirty="0">
              <a:solidFill>
                <a:srgbClr val="DC8E28"/>
              </a:solidFill>
              <a:latin typeface="Rockwell"/>
              <a:ea typeface="MS PGothic" pitchFamily="34" charset="-128"/>
              <a:cs typeface="Rockwell" pitchFamily="18" charset="0"/>
            </a:endParaRPr>
          </a:p>
          <a:p>
            <a:pPr marL="0" lvl="1" indent="0" eaLnBrk="0" hangingPunct="0">
              <a:spcAft>
                <a:spcPts val="600"/>
              </a:spcAft>
              <a:buNone/>
            </a:pPr>
            <a:r>
              <a:rPr lang="en-US" dirty="0" err="1" smtClean="0">
                <a:solidFill>
                  <a:schemeClr val="bg2"/>
                </a:solidFill>
                <a:latin typeface="Franklin Gothic Book" panose="020B0503020102020204" pitchFamily="34" charset="0"/>
              </a:rPr>
              <a:t>ConnectorCare</a:t>
            </a:r>
            <a:r>
              <a:rPr lang="en-US" dirty="0" smtClean="0">
                <a:solidFill>
                  <a:schemeClr val="bg2"/>
                </a:solidFill>
                <a:latin typeface="Franklin Gothic Book" panose="020B0503020102020204" pitchFamily="34" charset="0"/>
              </a:rPr>
              <a:t> Plans</a:t>
            </a:r>
          </a:p>
          <a:p>
            <a:pPr marL="714375" lvl="2" indent="-347663" eaLnBrk="0" hangingPunct="0">
              <a:spcAft>
                <a:spcPts val="600"/>
              </a:spcAft>
              <a:buFont typeface="Symbol" pitchFamily="18" charset="2"/>
              <a:buChar char="·"/>
              <a:tabLst>
                <a:tab pos="354965" algn="l"/>
              </a:tabLst>
              <a:defRPr/>
            </a:pPr>
            <a:r>
              <a:rPr lang="en-US" sz="1500" kern="1200" dirty="0">
                <a:solidFill>
                  <a:schemeClr val="bg2"/>
                </a:solidFill>
                <a:latin typeface="Franklin Gothic Book" pitchFamily="34" charset="0"/>
                <a:ea typeface="MS PGothic" pitchFamily="34" charset="-128"/>
                <a:cs typeface="Rockwell" pitchFamily="18" charset="0"/>
              </a:rPr>
              <a:t>All of the </a:t>
            </a:r>
            <a:r>
              <a:rPr lang="en-US" sz="1500" kern="1200" dirty="0" err="1">
                <a:solidFill>
                  <a:schemeClr val="bg2"/>
                </a:solidFill>
                <a:latin typeface="Franklin Gothic Book" pitchFamily="34" charset="0"/>
                <a:ea typeface="MS PGothic" pitchFamily="34" charset="-128"/>
                <a:cs typeface="Rockwell" pitchFamily="18" charset="0"/>
              </a:rPr>
              <a:t>ConnectorCare</a:t>
            </a:r>
            <a:r>
              <a:rPr lang="en-US" sz="1500" kern="1200" dirty="0">
                <a:solidFill>
                  <a:schemeClr val="bg2"/>
                </a:solidFill>
                <a:latin typeface="Franklin Gothic Book" pitchFamily="34" charset="0"/>
                <a:ea typeface="MS PGothic" pitchFamily="34" charset="-128"/>
                <a:cs typeface="Rockwell" pitchFamily="18" charset="0"/>
              </a:rPr>
              <a:t> carriers are available in 2017; BMC </a:t>
            </a:r>
            <a:r>
              <a:rPr lang="en-US" sz="1500" kern="1200" dirty="0" err="1">
                <a:solidFill>
                  <a:schemeClr val="bg2"/>
                </a:solidFill>
                <a:latin typeface="Franklin Gothic Book" pitchFamily="34" charset="0"/>
                <a:ea typeface="MS PGothic" pitchFamily="34" charset="-128"/>
                <a:cs typeface="Rockwell" pitchFamily="18" charset="0"/>
              </a:rPr>
              <a:t>Healthnet</a:t>
            </a:r>
            <a:r>
              <a:rPr lang="en-US" sz="1500" kern="1200" dirty="0">
                <a:solidFill>
                  <a:schemeClr val="bg2"/>
                </a:solidFill>
                <a:latin typeface="Franklin Gothic Book" pitchFamily="34" charset="0"/>
                <a:ea typeface="MS PGothic" pitchFamily="34" charset="-128"/>
                <a:cs typeface="Rockwell" pitchFamily="18" charset="0"/>
              </a:rPr>
              <a:t> Plan, </a:t>
            </a:r>
            <a:r>
              <a:rPr lang="en-US" sz="1500" kern="1200" dirty="0" err="1">
                <a:solidFill>
                  <a:schemeClr val="bg2"/>
                </a:solidFill>
                <a:latin typeface="Franklin Gothic Book" pitchFamily="34" charset="0"/>
                <a:ea typeface="MS PGothic" pitchFamily="34" charset="-128"/>
                <a:cs typeface="Rockwell" pitchFamily="18" charset="0"/>
              </a:rPr>
              <a:t>CeltiCare</a:t>
            </a:r>
            <a:r>
              <a:rPr lang="en-US" sz="1500" kern="1200" dirty="0">
                <a:solidFill>
                  <a:schemeClr val="bg2"/>
                </a:solidFill>
                <a:latin typeface="Franklin Gothic Book" pitchFamily="34" charset="0"/>
                <a:ea typeface="MS PGothic" pitchFamily="34" charset="-128"/>
                <a:cs typeface="Rockwell" pitchFamily="18" charset="0"/>
              </a:rPr>
              <a:t>, Fallon, Health New England, Neighborhood Health Plan, Minuteman and Tufts-Direct </a:t>
            </a:r>
            <a:br>
              <a:rPr lang="en-US" sz="1500" kern="1200" dirty="0">
                <a:solidFill>
                  <a:schemeClr val="bg2"/>
                </a:solidFill>
                <a:latin typeface="Franklin Gothic Book" pitchFamily="34" charset="0"/>
                <a:ea typeface="MS PGothic" pitchFamily="34" charset="-128"/>
                <a:cs typeface="Rockwell" pitchFamily="18" charset="0"/>
              </a:rPr>
            </a:br>
            <a:r>
              <a:rPr lang="en-US" sz="1500" kern="1200" dirty="0">
                <a:solidFill>
                  <a:schemeClr val="bg2"/>
                </a:solidFill>
                <a:latin typeface="Franklin Gothic Book" pitchFamily="34" charset="0"/>
                <a:ea typeface="MS PGothic" pitchFamily="34" charset="-128"/>
                <a:cs typeface="Rockwell" pitchFamily="18" charset="0"/>
              </a:rPr>
              <a:t>(7 carriers in total)</a:t>
            </a:r>
          </a:p>
          <a:p>
            <a:pPr marL="0" lvl="1" indent="0" eaLnBrk="0" hangingPunct="0">
              <a:spcAft>
                <a:spcPts val="600"/>
              </a:spcAft>
              <a:buNone/>
              <a:tabLst>
                <a:tab pos="354965" algn="l"/>
              </a:tabLst>
              <a:defRPr/>
            </a:pPr>
            <a:r>
              <a:rPr lang="en-US" dirty="0" smtClean="0">
                <a:solidFill>
                  <a:schemeClr val="bg2"/>
                </a:solidFill>
                <a:latin typeface="Franklin Gothic Book" panose="020B0503020102020204" pitchFamily="34" charset="0"/>
              </a:rPr>
              <a:t>Qualified Health Plans</a:t>
            </a:r>
          </a:p>
          <a:p>
            <a:pPr marL="714375" lvl="2" indent="-347663" eaLnBrk="0" hangingPunct="0">
              <a:spcAft>
                <a:spcPts val="600"/>
              </a:spcAft>
              <a:buFont typeface="Symbol" pitchFamily="18" charset="2"/>
              <a:buChar char="·"/>
              <a:tabLst>
                <a:tab pos="354965" algn="l"/>
              </a:tabLst>
              <a:defRPr/>
            </a:pPr>
            <a:r>
              <a:rPr lang="en-US" sz="1500" kern="1200" dirty="0">
                <a:solidFill>
                  <a:schemeClr val="bg2"/>
                </a:solidFill>
                <a:latin typeface="Franklin Gothic Book" pitchFamily="34" charset="0"/>
                <a:ea typeface="MS PGothic" pitchFamily="34" charset="-128"/>
                <a:cs typeface="Rockwell" pitchFamily="18" charset="0"/>
              </a:rPr>
              <a:t>In addition to the carriers mentioned above, Blue Cross Blue Shield, Harvard Pilgrim, and Tufts Premier will be available for non group and group enrollment in 2017 (10 carriers in total, 62 QHPs) </a:t>
            </a:r>
          </a:p>
          <a:p>
            <a:pPr marL="0" lvl="1" indent="0" eaLnBrk="0" hangingPunct="0">
              <a:spcAft>
                <a:spcPts val="600"/>
              </a:spcAft>
              <a:buNone/>
              <a:tabLst>
                <a:tab pos="354965" algn="l"/>
              </a:tabLst>
              <a:defRPr/>
            </a:pPr>
            <a:r>
              <a:rPr lang="en-US" dirty="0" smtClean="0">
                <a:solidFill>
                  <a:schemeClr val="bg2"/>
                </a:solidFill>
                <a:latin typeface="Franklin Gothic Book" panose="020B0503020102020204" pitchFamily="34" charset="0"/>
              </a:rPr>
              <a:t>Qualified Dental Plans</a:t>
            </a:r>
          </a:p>
          <a:p>
            <a:pPr marL="714375" lvl="2" indent="-347663" eaLnBrk="0" hangingPunct="0">
              <a:spcAft>
                <a:spcPts val="600"/>
              </a:spcAft>
              <a:buFont typeface="Symbol" pitchFamily="18" charset="2"/>
              <a:buChar char="·"/>
              <a:tabLst>
                <a:tab pos="354965" algn="l"/>
              </a:tabLst>
              <a:defRPr/>
            </a:pPr>
            <a:r>
              <a:rPr lang="en-US" sz="1500" kern="1200" dirty="0">
                <a:solidFill>
                  <a:schemeClr val="bg2"/>
                </a:solidFill>
                <a:latin typeface="Franklin Gothic Book" pitchFamily="34" charset="0"/>
                <a:ea typeface="MS PGothic" pitchFamily="34" charset="-128"/>
                <a:cs typeface="Rockwell" pitchFamily="18" charset="0"/>
              </a:rPr>
              <a:t>In 2017, Altus Dental and Delta Dental of MA are available for non-group enrollment. In addition to Altus and Delta Dental, Blue Cross Blue Shield of MA and Guardian will also be available for group enrollment; (4 carriers in total)</a:t>
            </a:r>
          </a:p>
        </p:txBody>
      </p:sp>
      <p:sp>
        <p:nvSpPr>
          <p:cNvPr id="5" name="Rectangle 4"/>
          <p:cNvSpPr/>
          <p:nvPr/>
        </p:nvSpPr>
        <p:spPr>
          <a:xfrm>
            <a:off x="8629098" y="6501768"/>
            <a:ext cx="341760" cy="261610"/>
          </a:xfrm>
          <a:prstGeom prst="rect">
            <a:avLst/>
          </a:prstGeom>
        </p:spPr>
        <p:txBody>
          <a:bodyPr wrap="none">
            <a:spAutoFit/>
          </a:bodyPr>
          <a:lstStyle/>
          <a:p>
            <a:pPr lvl="0" algn="r"/>
            <a:r>
              <a:rPr lang="en-US" sz="1100" dirty="0" smtClean="0">
                <a:solidFill>
                  <a:srgbClr val="B2B1B1"/>
                </a:solidFill>
                <a:latin typeface="ITC Franklin Gothic Std Book"/>
                <a:ea typeface="MS PGothic" pitchFamily="34" charset="-128"/>
                <a:cs typeface="ヒラギノ明朝 ProN W3"/>
                <a:sym typeface="Rockwell" pitchFamily="18" charset="0"/>
              </a:rPr>
              <a:t>14</a:t>
            </a:r>
            <a:endParaRPr lang="en-US" sz="1100" dirty="0">
              <a:solidFill>
                <a:srgbClr val="B2B1B1"/>
              </a:solidFill>
              <a:latin typeface="ITC Franklin Gothic Std Book"/>
              <a:ea typeface="MS PGothic" pitchFamily="34" charset="-128"/>
              <a:cs typeface="ヒラギノ明朝 ProN W3"/>
              <a:sym typeface="Rockwell" pitchFamily="18" charset="0"/>
            </a:endParaRPr>
          </a:p>
        </p:txBody>
      </p:sp>
    </p:spTree>
    <p:extLst>
      <p:ext uri="{BB962C8B-B14F-4D97-AF65-F5344CB8AC3E}">
        <p14:creationId xmlns:p14="http://schemas.microsoft.com/office/powerpoint/2010/main" xmlns="" val="2882084643"/>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2017 Product Shelf (cont’d) </a:t>
            </a:r>
            <a:endParaRPr lang="en-US" dirty="0"/>
          </a:p>
        </p:txBody>
      </p:sp>
      <p:sp>
        <p:nvSpPr>
          <p:cNvPr id="3" name="Content Placeholder 2"/>
          <p:cNvSpPr>
            <a:spLocks noGrp="1"/>
          </p:cNvSpPr>
          <p:nvPr>
            <p:ph idx="1"/>
          </p:nvPr>
        </p:nvSpPr>
        <p:spPr>
          <a:xfrm>
            <a:off x="304800" y="1524000"/>
            <a:ext cx="8612779" cy="4953000"/>
          </a:xfrm>
        </p:spPr>
        <p:txBody>
          <a:bodyPr/>
          <a:lstStyle/>
          <a:p>
            <a:pPr marL="0" lvl="1" indent="0">
              <a:spcAft>
                <a:spcPts val="600"/>
              </a:spcAft>
              <a:buNone/>
              <a:defRPr/>
            </a:pPr>
            <a:r>
              <a:rPr lang="en-US" sz="2000" b="1" i="1" kern="1200" dirty="0">
                <a:solidFill>
                  <a:srgbClr val="DC8E28"/>
                </a:solidFill>
                <a:latin typeface="Rockwell"/>
                <a:ea typeface="MS PGothic" pitchFamily="34" charset="-128"/>
                <a:cs typeface="Rockwell" pitchFamily="18" charset="0"/>
              </a:rPr>
              <a:t>The Health Connector will strongly encourage all members to comparison shop in order find a 2017 plan that meets their  healthcare needs – including cost.</a:t>
            </a:r>
            <a:r>
              <a:rPr lang="en-US" sz="2000" b="1" i="1" kern="1200" dirty="0">
                <a:solidFill>
                  <a:srgbClr val="DC8E28"/>
                </a:solidFill>
                <a:latin typeface="Rockwell"/>
                <a:ea typeface="MS PGothic" pitchFamily="34" charset="-128"/>
                <a:cs typeface="Rockwell" pitchFamily="18" charset="0"/>
                <a:sym typeface="Gill Sans"/>
              </a:rPr>
              <a:t> </a:t>
            </a:r>
            <a:endParaRPr lang="en-US" sz="2000" b="1" i="1" kern="1200" dirty="0" smtClean="0">
              <a:solidFill>
                <a:srgbClr val="DC8E28"/>
              </a:solidFill>
              <a:latin typeface="Rockwell"/>
              <a:ea typeface="MS PGothic" pitchFamily="34" charset="-128"/>
              <a:cs typeface="Rockwell" pitchFamily="18" charset="0"/>
              <a:sym typeface="Gill Sans"/>
            </a:endParaRPr>
          </a:p>
          <a:p>
            <a:pPr marL="285750" lvl="1" indent="-285750">
              <a:spcAft>
                <a:spcPts val="600"/>
              </a:spcAft>
              <a:defRPr/>
            </a:pPr>
            <a:r>
              <a:rPr lang="en-US" dirty="0" smtClean="0">
                <a:solidFill>
                  <a:schemeClr val="bg2"/>
                </a:solidFill>
                <a:latin typeface="Franklin Gothic Book" panose="020B0503020102020204" pitchFamily="34" charset="0"/>
              </a:rPr>
              <a:t>Rising premium costs, for certain medical carriers and plans, means many members will experience high renewal increases</a:t>
            </a:r>
          </a:p>
          <a:p>
            <a:pPr marL="742950" lvl="1" indent="-285750">
              <a:spcAft>
                <a:spcPts val="600"/>
              </a:spcAft>
              <a:tabLst>
                <a:tab pos="354965" algn="l"/>
              </a:tabLst>
              <a:defRPr/>
            </a:pPr>
            <a:r>
              <a:rPr lang="en-US" sz="1500" kern="1200" dirty="0" smtClean="0">
                <a:solidFill>
                  <a:schemeClr val="bg2"/>
                </a:solidFill>
                <a:latin typeface="Franklin Gothic Book" pitchFamily="34" charset="0"/>
                <a:ea typeface="MS PGothic" pitchFamily="34" charset="-128"/>
                <a:cs typeface="Rockwell" pitchFamily="18" charset="0"/>
              </a:rPr>
              <a:t>Many unsubsidized and APTC-only enrollees, particularly those enrolled in Harvard Pilgrim HealthCare and Neighborhood Health Plan, will see large premium increases for their renewal plans</a:t>
            </a:r>
          </a:p>
          <a:p>
            <a:pPr marL="742950" lvl="1" indent="-285750">
              <a:spcAft>
                <a:spcPts val="600"/>
              </a:spcAft>
              <a:tabLst>
                <a:tab pos="354965" algn="l"/>
              </a:tabLst>
              <a:defRPr/>
            </a:pPr>
            <a:r>
              <a:rPr lang="en-US" sz="1500" kern="1200" dirty="0" smtClean="0">
                <a:solidFill>
                  <a:schemeClr val="bg2"/>
                </a:solidFill>
                <a:latin typeface="Franklin Gothic Book" pitchFamily="34" charset="0"/>
                <a:ea typeface="MS PGothic" pitchFamily="34" charset="-128"/>
                <a:cs typeface="Rockwell" pitchFamily="18" charset="0"/>
              </a:rPr>
              <a:t>Rising </a:t>
            </a:r>
            <a:r>
              <a:rPr lang="en-US" sz="1500" kern="1200" dirty="0">
                <a:solidFill>
                  <a:schemeClr val="bg2"/>
                </a:solidFill>
                <a:latin typeface="Franklin Gothic Book" pitchFamily="34" charset="0"/>
                <a:ea typeface="MS PGothic" pitchFamily="34" charset="-128"/>
                <a:cs typeface="Rockwell" pitchFamily="18" charset="0"/>
              </a:rPr>
              <a:t>premium costs will also </a:t>
            </a:r>
            <a:r>
              <a:rPr lang="en-US" sz="1500" kern="1200" dirty="0" smtClean="0">
                <a:solidFill>
                  <a:schemeClr val="bg2"/>
                </a:solidFill>
                <a:latin typeface="Franklin Gothic Book" pitchFamily="34" charset="0"/>
                <a:ea typeface="MS PGothic" pitchFamily="34" charset="-128"/>
                <a:cs typeface="Rockwell" pitchFamily="18" charset="0"/>
              </a:rPr>
              <a:t>impact ConnectorCare members enrolled in higher cost carriers.  These members will experience </a:t>
            </a:r>
            <a:r>
              <a:rPr lang="en-US" sz="1500" kern="1200" dirty="0">
                <a:solidFill>
                  <a:schemeClr val="bg2"/>
                </a:solidFill>
                <a:latin typeface="Franklin Gothic Book" pitchFamily="34" charset="0"/>
                <a:ea typeface="MS PGothic" pitchFamily="34" charset="-128"/>
                <a:cs typeface="Rockwell" pitchFamily="18" charset="0"/>
              </a:rPr>
              <a:t>large increases in </a:t>
            </a:r>
            <a:r>
              <a:rPr lang="en-US" sz="1500" kern="1200" dirty="0" smtClean="0">
                <a:solidFill>
                  <a:schemeClr val="bg2"/>
                </a:solidFill>
                <a:latin typeface="Franklin Gothic Book" pitchFamily="34" charset="0"/>
                <a:ea typeface="MS PGothic" pitchFamily="34" charset="-128"/>
                <a:cs typeface="Rockwell" pitchFamily="18" charset="0"/>
              </a:rPr>
              <a:t>the contributions for their renewal plans</a:t>
            </a:r>
            <a:endParaRPr lang="en-US" sz="1500" kern="1200" dirty="0">
              <a:solidFill>
                <a:schemeClr val="bg2"/>
              </a:solidFill>
              <a:latin typeface="Franklin Gothic Book" pitchFamily="34" charset="0"/>
              <a:ea typeface="MS PGothic" pitchFamily="34" charset="-128"/>
              <a:cs typeface="Rockwell" pitchFamily="18" charset="0"/>
            </a:endParaRPr>
          </a:p>
          <a:p>
            <a:pPr marL="347663" lvl="1" indent="-347663" eaLnBrk="0" hangingPunct="0">
              <a:spcAft>
                <a:spcPts val="600"/>
              </a:spcAft>
              <a:buFont typeface="Symbol" pitchFamily="18" charset="2"/>
              <a:buChar char="·"/>
            </a:pPr>
            <a:r>
              <a:rPr lang="en-US" dirty="0" smtClean="0">
                <a:solidFill>
                  <a:schemeClr val="bg2"/>
                </a:solidFill>
                <a:latin typeface="Franklin Gothic Book" panose="020B0503020102020204" pitchFamily="34" charset="0"/>
              </a:rPr>
              <a:t>Despite these increases, almost all of our enrollees facing steep increases can find similar (or identical) plan options with lower costs from other carriers</a:t>
            </a:r>
          </a:p>
          <a:p>
            <a:pPr marL="742950" lvl="1" indent="-285750">
              <a:spcAft>
                <a:spcPts val="600"/>
              </a:spcAft>
              <a:tabLst>
                <a:tab pos="354965" algn="l"/>
              </a:tabLst>
              <a:defRPr/>
            </a:pPr>
            <a:r>
              <a:rPr lang="en-US" sz="1500" kern="1200" dirty="0">
                <a:solidFill>
                  <a:schemeClr val="bg2"/>
                </a:solidFill>
                <a:latin typeface="Franklin Gothic Book" pitchFamily="34" charset="0"/>
                <a:ea typeface="MS PGothic" pitchFamily="34" charset="-128"/>
                <a:cs typeface="Rockwell" pitchFamily="18" charset="0"/>
              </a:rPr>
              <a:t>All of our carriers offer networks with high quality providers</a:t>
            </a:r>
          </a:p>
          <a:p>
            <a:pPr marL="742950" lvl="1" indent="-285750">
              <a:spcAft>
                <a:spcPts val="600"/>
              </a:spcAft>
              <a:tabLst>
                <a:tab pos="354965" algn="l"/>
              </a:tabLst>
              <a:defRPr/>
            </a:pPr>
            <a:r>
              <a:rPr lang="en-US" sz="1500" kern="1200" dirty="0">
                <a:solidFill>
                  <a:schemeClr val="bg2"/>
                </a:solidFill>
                <a:latin typeface="Franklin Gothic Book" pitchFamily="34" charset="0"/>
                <a:ea typeface="MS PGothic" pitchFamily="34" charset="-128"/>
                <a:cs typeface="Rockwell" pitchFamily="18" charset="0"/>
              </a:rPr>
              <a:t>Many enrollees who shop </a:t>
            </a:r>
            <a:r>
              <a:rPr lang="en-US" sz="1500" kern="1200" dirty="0" smtClean="0">
                <a:solidFill>
                  <a:schemeClr val="bg2"/>
                </a:solidFill>
                <a:latin typeface="Franklin Gothic Book" pitchFamily="34" charset="0"/>
                <a:ea typeface="MS PGothic" pitchFamily="34" charset="-128"/>
                <a:cs typeface="Rockwell" pitchFamily="18" charset="0"/>
              </a:rPr>
              <a:t>will find plans </a:t>
            </a:r>
            <a:r>
              <a:rPr lang="en-US" sz="1500" kern="1200" dirty="0">
                <a:solidFill>
                  <a:schemeClr val="bg2"/>
                </a:solidFill>
                <a:latin typeface="Franklin Gothic Book" pitchFamily="34" charset="0"/>
                <a:ea typeface="MS PGothic" pitchFamily="34" charset="-128"/>
                <a:cs typeface="Rockwell" pitchFamily="18" charset="0"/>
              </a:rPr>
              <a:t>with lower costs than their renewal plan </a:t>
            </a:r>
            <a:r>
              <a:rPr lang="en-US" sz="1500" u="sng" kern="1200" dirty="0">
                <a:solidFill>
                  <a:schemeClr val="bg2"/>
                </a:solidFill>
                <a:latin typeface="Franklin Gothic Book" pitchFamily="34" charset="0"/>
                <a:ea typeface="MS PGothic" pitchFamily="34" charset="-128"/>
                <a:cs typeface="Rockwell" pitchFamily="18" charset="0"/>
              </a:rPr>
              <a:t>and</a:t>
            </a:r>
            <a:r>
              <a:rPr lang="en-US" sz="1500" kern="1200" dirty="0">
                <a:solidFill>
                  <a:schemeClr val="bg2"/>
                </a:solidFill>
                <a:latin typeface="Franklin Gothic Book" pitchFamily="34" charset="0"/>
                <a:ea typeface="MS PGothic" pitchFamily="34" charset="-128"/>
                <a:cs typeface="Rockwell" pitchFamily="18" charset="0"/>
              </a:rPr>
              <a:t> their current </a:t>
            </a:r>
            <a:r>
              <a:rPr lang="en-US" sz="1500" kern="1200" dirty="0" smtClean="0">
                <a:solidFill>
                  <a:schemeClr val="bg2"/>
                </a:solidFill>
                <a:latin typeface="Franklin Gothic Book" pitchFamily="34" charset="0"/>
                <a:ea typeface="MS PGothic" pitchFamily="34" charset="-128"/>
                <a:cs typeface="Rockwell" pitchFamily="18" charset="0"/>
              </a:rPr>
              <a:t>plan</a:t>
            </a:r>
            <a:endParaRPr lang="en-US" sz="1500" kern="1200" dirty="0">
              <a:solidFill>
                <a:schemeClr val="bg2"/>
              </a:solidFill>
              <a:latin typeface="Franklin Gothic Book" pitchFamily="34" charset="0"/>
              <a:ea typeface="MS PGothic" pitchFamily="34" charset="-128"/>
              <a:cs typeface="Rockwell" pitchFamily="18" charset="0"/>
            </a:endParaRPr>
          </a:p>
        </p:txBody>
      </p:sp>
      <p:sp>
        <p:nvSpPr>
          <p:cNvPr id="5" name="Rectangle 4"/>
          <p:cNvSpPr/>
          <p:nvPr/>
        </p:nvSpPr>
        <p:spPr>
          <a:xfrm>
            <a:off x="8686800" y="6477000"/>
            <a:ext cx="341760" cy="261610"/>
          </a:xfrm>
          <a:prstGeom prst="rect">
            <a:avLst/>
          </a:prstGeom>
        </p:spPr>
        <p:txBody>
          <a:bodyPr wrap="none">
            <a:spAutoFit/>
          </a:bodyPr>
          <a:lstStyle/>
          <a:p>
            <a:pPr lvl="0" algn="r"/>
            <a:r>
              <a:rPr lang="en-US" sz="1100" dirty="0" smtClean="0">
                <a:solidFill>
                  <a:srgbClr val="B2B1B1"/>
                </a:solidFill>
                <a:latin typeface="ITC Franklin Gothic Std Book"/>
                <a:ea typeface="MS PGothic" pitchFamily="34" charset="-128"/>
                <a:cs typeface="ヒラギノ明朝 ProN W3"/>
                <a:sym typeface="Rockwell" pitchFamily="18" charset="0"/>
              </a:rPr>
              <a:t>15</a:t>
            </a:r>
            <a:endParaRPr lang="en-US" sz="1100" dirty="0">
              <a:solidFill>
                <a:srgbClr val="B2B1B1"/>
              </a:solidFill>
              <a:latin typeface="ITC Franklin Gothic Std Book"/>
              <a:ea typeface="MS PGothic" pitchFamily="34" charset="-128"/>
              <a:cs typeface="ヒラギノ明朝 ProN W3"/>
              <a:sym typeface="Rockwell" pitchFamily="18" charset="0"/>
            </a:endParaRPr>
          </a:p>
        </p:txBody>
      </p:sp>
    </p:spTree>
    <p:extLst>
      <p:ext uri="{BB962C8B-B14F-4D97-AF65-F5344CB8AC3E}">
        <p14:creationId xmlns:p14="http://schemas.microsoft.com/office/powerpoint/2010/main" xmlns="" val="2416232325"/>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2017 Product Shelf (cont’d) </a:t>
            </a:r>
            <a:endParaRPr lang="en-US" dirty="0"/>
          </a:p>
        </p:txBody>
      </p:sp>
      <p:sp>
        <p:nvSpPr>
          <p:cNvPr id="6" name="TextBox 5"/>
          <p:cNvSpPr txBox="1"/>
          <p:nvPr/>
        </p:nvSpPr>
        <p:spPr>
          <a:xfrm>
            <a:off x="1975541" y="2590800"/>
            <a:ext cx="5335307" cy="369332"/>
          </a:xfrm>
          <a:prstGeom prst="rect">
            <a:avLst/>
          </a:prstGeom>
          <a:noFill/>
        </p:spPr>
        <p:txBody>
          <a:bodyPr wrap="none" rtlCol="0">
            <a:spAutoFit/>
          </a:bodyPr>
          <a:lstStyle/>
          <a:p>
            <a:pPr algn="ctr"/>
            <a:r>
              <a:rPr lang="en-US" sz="1800" b="1" dirty="0" smtClean="0">
                <a:solidFill>
                  <a:schemeClr val="tx1"/>
                </a:solidFill>
                <a:latin typeface="Franklin Gothic Book" panose="020B0503020102020204" pitchFamily="34" charset="0"/>
              </a:rPr>
              <a:t>ConnectorCare Member Contribution Range for 2017</a:t>
            </a:r>
            <a:endParaRPr lang="en-US" sz="1800" b="1" dirty="0">
              <a:solidFill>
                <a:schemeClr val="tx1"/>
              </a:solidFill>
              <a:latin typeface="Franklin Gothic Book" panose="020B0503020102020204" pitchFamily="34" charset="0"/>
            </a:endParaRPr>
          </a:p>
        </p:txBody>
      </p:sp>
      <p:pic>
        <p:nvPicPr>
          <p:cNvPr id="9" name="Picture 8"/>
          <p:cNvPicPr>
            <a:picLocks noChangeAspect="1"/>
          </p:cNvPicPr>
          <p:nvPr/>
        </p:nvPicPr>
        <p:blipFill>
          <a:blip r:embed="rId3"/>
          <a:stretch>
            <a:fillRect/>
          </a:stretch>
        </p:blipFill>
        <p:spPr>
          <a:xfrm>
            <a:off x="662424" y="2958712"/>
            <a:ext cx="7967402" cy="1779014"/>
          </a:xfrm>
          <a:prstGeom prst="rect">
            <a:avLst/>
          </a:prstGeom>
          <a:ln>
            <a:noFill/>
          </a:ln>
          <a:effectLst>
            <a:outerShdw blurRad="292100" dist="139700" dir="2700000" algn="tl" rotWithShape="0">
              <a:srgbClr val="333333">
                <a:alpha val="65000"/>
              </a:srgbClr>
            </a:outerShdw>
          </a:effectLst>
        </p:spPr>
      </p:pic>
      <p:sp>
        <p:nvSpPr>
          <p:cNvPr id="8" name="Content Placeholder 2"/>
          <p:cNvSpPr>
            <a:spLocks noGrp="1"/>
          </p:cNvSpPr>
          <p:nvPr>
            <p:ph idx="1"/>
          </p:nvPr>
        </p:nvSpPr>
        <p:spPr>
          <a:xfrm>
            <a:off x="329406" y="1447800"/>
            <a:ext cx="8485188" cy="1066800"/>
          </a:xfrm>
        </p:spPr>
        <p:txBody>
          <a:bodyPr/>
          <a:lstStyle/>
          <a:p>
            <a:pPr marL="0" lvl="1" indent="0" eaLnBrk="0" hangingPunct="0">
              <a:spcAft>
                <a:spcPts val="600"/>
              </a:spcAft>
              <a:buNone/>
            </a:pPr>
            <a:r>
              <a:rPr lang="en-US" b="1" i="1" kern="1200" dirty="0" smtClean="0">
                <a:solidFill>
                  <a:srgbClr val="DC8E28"/>
                </a:solidFill>
                <a:latin typeface="Rockwell"/>
                <a:ea typeface="MS PGothic" pitchFamily="34" charset="-128"/>
                <a:cs typeface="Rockwell" pitchFamily="18" charset="0"/>
              </a:rPr>
              <a:t>Premiums are changing for </a:t>
            </a:r>
            <a:r>
              <a:rPr lang="en-US" b="1" i="1" kern="1200" dirty="0" err="1" smtClean="0">
                <a:solidFill>
                  <a:srgbClr val="DC8E28"/>
                </a:solidFill>
                <a:latin typeface="Rockwell"/>
                <a:ea typeface="MS PGothic" pitchFamily="34" charset="-128"/>
                <a:cs typeface="Rockwell" pitchFamily="18" charset="0"/>
              </a:rPr>
              <a:t>ConnectorCare</a:t>
            </a:r>
            <a:r>
              <a:rPr lang="en-US" b="1" i="1" kern="1200" dirty="0" smtClean="0">
                <a:solidFill>
                  <a:srgbClr val="DC8E28"/>
                </a:solidFill>
                <a:latin typeface="Rockwell"/>
                <a:ea typeface="MS PGothic" pitchFamily="34" charset="-128"/>
                <a:cs typeface="Rockwell" pitchFamily="18" charset="0"/>
              </a:rPr>
              <a:t> member in 2017. Some members enrolled in higher cost carriers may have a higher premium.</a:t>
            </a:r>
            <a:endParaRPr lang="en-US" b="1" i="1" kern="1200" dirty="0">
              <a:solidFill>
                <a:srgbClr val="DC8E28"/>
              </a:solidFill>
              <a:latin typeface="Rockwell"/>
              <a:ea typeface="MS PGothic" pitchFamily="34" charset="-128"/>
              <a:cs typeface="Rockwell" pitchFamily="18" charset="0"/>
            </a:endParaRPr>
          </a:p>
        </p:txBody>
      </p:sp>
      <p:sp>
        <p:nvSpPr>
          <p:cNvPr id="3" name="Rectangle 2"/>
          <p:cNvSpPr/>
          <p:nvPr/>
        </p:nvSpPr>
        <p:spPr>
          <a:xfrm>
            <a:off x="8628151" y="6477000"/>
            <a:ext cx="341760" cy="261610"/>
          </a:xfrm>
          <a:prstGeom prst="rect">
            <a:avLst/>
          </a:prstGeom>
        </p:spPr>
        <p:txBody>
          <a:bodyPr wrap="none">
            <a:spAutoFit/>
          </a:bodyPr>
          <a:lstStyle/>
          <a:p>
            <a:pPr lvl="0" algn="r"/>
            <a:r>
              <a:rPr lang="en-US" sz="1100" dirty="0" smtClean="0">
                <a:solidFill>
                  <a:srgbClr val="B2B1B1"/>
                </a:solidFill>
                <a:latin typeface="ITC Franklin Gothic Std Book"/>
                <a:ea typeface="MS PGothic" pitchFamily="34" charset="-128"/>
                <a:cs typeface="ヒラギノ明朝 ProN W3"/>
                <a:sym typeface="Rockwell" pitchFamily="18" charset="0"/>
              </a:rPr>
              <a:t>16</a:t>
            </a:r>
            <a:endParaRPr lang="en-US" sz="1100" dirty="0">
              <a:solidFill>
                <a:srgbClr val="B2B1B1"/>
              </a:solidFill>
              <a:latin typeface="ITC Franklin Gothic Std Book"/>
              <a:ea typeface="MS PGothic" pitchFamily="34" charset="-128"/>
              <a:cs typeface="ヒラギノ明朝 ProN W3"/>
              <a:sym typeface="Rockwell" pitchFamily="18" charset="0"/>
            </a:endParaRPr>
          </a:p>
        </p:txBody>
      </p:sp>
    </p:spTree>
    <p:extLst>
      <p:ext uri="{BB962C8B-B14F-4D97-AF65-F5344CB8AC3E}">
        <p14:creationId xmlns:p14="http://schemas.microsoft.com/office/powerpoint/2010/main" xmlns="" val="267745328"/>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8736012" y="6477000"/>
            <a:ext cx="255588" cy="254000"/>
          </a:xfrm>
        </p:spPr>
        <p:txBody>
          <a:bodyPr/>
          <a:lstStyle/>
          <a:p>
            <a:fld id="{254B5E65-296D-440E-9811-9528B653460B}" type="slidenum">
              <a:rPr lang="en-US" smtClean="0"/>
              <a:pPr/>
              <a:t>17</a:t>
            </a:fld>
            <a:endParaRPr lang="en-US" dirty="0"/>
          </a:p>
        </p:txBody>
      </p:sp>
      <p:sp>
        <p:nvSpPr>
          <p:cNvPr id="3" name="Title 2"/>
          <p:cNvSpPr>
            <a:spLocks noGrp="1"/>
          </p:cNvSpPr>
          <p:nvPr>
            <p:ph type="title"/>
          </p:nvPr>
        </p:nvSpPr>
        <p:spPr/>
        <p:txBody>
          <a:bodyPr/>
          <a:lstStyle/>
          <a:p>
            <a:r>
              <a:rPr lang="en-US" dirty="0" smtClean="0"/>
              <a:t>NEW! </a:t>
            </a:r>
            <a:r>
              <a:rPr lang="en-US" dirty="0" err="1" smtClean="0"/>
              <a:t>ConnectorCare</a:t>
            </a:r>
            <a:r>
              <a:rPr lang="en-US" dirty="0" smtClean="0"/>
              <a:t>: </a:t>
            </a:r>
            <a:br>
              <a:rPr lang="en-US" dirty="0" smtClean="0"/>
            </a:br>
            <a:r>
              <a:rPr lang="en-US" dirty="0" smtClean="0"/>
              <a:t>Enhanced Opioid Treatment</a:t>
            </a:r>
            <a:endParaRPr lang="en-US" dirty="0"/>
          </a:p>
        </p:txBody>
      </p:sp>
      <p:sp>
        <p:nvSpPr>
          <p:cNvPr id="4" name="Content Placeholder 2"/>
          <p:cNvSpPr txBox="1">
            <a:spLocks/>
          </p:cNvSpPr>
          <p:nvPr/>
        </p:nvSpPr>
        <p:spPr>
          <a:xfrm>
            <a:off x="228600" y="1447800"/>
            <a:ext cx="8534400" cy="5029200"/>
          </a:xfrm>
          <a:prstGeom prst="rect">
            <a:avLst/>
          </a:prstGeom>
        </p:spPr>
        <p:txBody>
          <a:bodyPr/>
          <a:lstStyle>
            <a:lvl1pPr marL="342900" indent="-342900" algn="l" rtl="0" eaLnBrk="1" fontAlgn="base" hangingPunct="1">
              <a:spcBef>
                <a:spcPts val="1200"/>
              </a:spcBef>
              <a:spcAft>
                <a:spcPts val="600"/>
              </a:spcAft>
              <a:buClr>
                <a:srgbClr val="5C5A5A"/>
              </a:buClr>
              <a:buSzPct val="100000"/>
              <a:defRPr sz="2400" b="0">
                <a:solidFill>
                  <a:schemeClr val="tx1"/>
                </a:solidFill>
                <a:latin typeface="+mn-lt"/>
                <a:ea typeface="+mn-ea"/>
                <a:cs typeface="+mn-cs"/>
                <a:sym typeface="Rockwell" pitchFamily="18" charset="0"/>
              </a:defRPr>
            </a:lvl1pPr>
            <a:lvl2pPr marL="227013" indent="-219075" algn="l" rtl="0" eaLnBrk="1" fontAlgn="base" hangingPunct="1">
              <a:spcBef>
                <a:spcPts val="600"/>
              </a:spcBef>
              <a:spcAft>
                <a:spcPct val="0"/>
              </a:spcAft>
              <a:buClr>
                <a:srgbClr val="5C5A5A"/>
              </a:buClr>
              <a:buSzPct val="100000"/>
              <a:buFont typeface="Symbol" pitchFamily="18" charset="2"/>
              <a:buChar char=""/>
              <a:tabLst/>
              <a:defRPr sz="1800">
                <a:solidFill>
                  <a:schemeClr val="tx1"/>
                </a:solidFill>
                <a:latin typeface="+mn-lt"/>
                <a:ea typeface="+mn-ea"/>
                <a:cs typeface="+mn-cs"/>
                <a:sym typeface="Rockwell" pitchFamily="18" charset="0"/>
              </a:defRPr>
            </a:lvl2pPr>
            <a:lvl3pPr marL="593725" indent="-228600" algn="l" rtl="0" eaLnBrk="1" fontAlgn="base" hangingPunct="1">
              <a:spcBef>
                <a:spcPts val="600"/>
              </a:spcBef>
              <a:spcAft>
                <a:spcPct val="0"/>
              </a:spcAft>
              <a:buClr>
                <a:srgbClr val="5C5A5A"/>
              </a:buClr>
              <a:buSzPct val="100000"/>
              <a:buFont typeface="Arial" pitchFamily="34" charset="0"/>
              <a:buChar char="−"/>
              <a:defRPr sz="1600">
                <a:solidFill>
                  <a:schemeClr val="tx1"/>
                </a:solidFill>
                <a:latin typeface="+mn-lt"/>
                <a:ea typeface="+mn-ea"/>
                <a:cs typeface="+mn-cs"/>
                <a:sym typeface="Rockwell" pitchFamily="18" charset="0"/>
              </a:defRPr>
            </a:lvl3pPr>
            <a:lvl4pPr marL="958850" indent="-228600" algn="l" rtl="0" eaLnBrk="1" fontAlgn="base" hangingPunct="1">
              <a:spcBef>
                <a:spcPts val="600"/>
              </a:spcBef>
              <a:spcAft>
                <a:spcPct val="0"/>
              </a:spcAft>
              <a:buClr>
                <a:srgbClr val="5C5A5A"/>
              </a:buClr>
              <a:buSzPct val="80000"/>
              <a:buFont typeface="Wingdings" pitchFamily="2" charset="2"/>
              <a:buChar char="§"/>
              <a:defRPr sz="1400">
                <a:solidFill>
                  <a:schemeClr val="tx1"/>
                </a:solidFill>
                <a:latin typeface="+mn-lt"/>
                <a:ea typeface="+mn-ea"/>
                <a:cs typeface="+mn-cs"/>
                <a:sym typeface="Rockwell" pitchFamily="18" charset="0"/>
              </a:defRPr>
            </a:lvl4pPr>
            <a:lvl5pPr marL="1325563" indent="-228600" algn="l" rtl="0" eaLnBrk="1" fontAlgn="base" hangingPunct="1">
              <a:spcBef>
                <a:spcPts val="600"/>
              </a:spcBef>
              <a:spcAft>
                <a:spcPct val="0"/>
              </a:spcAft>
              <a:buClr>
                <a:srgbClr val="5C5A5A"/>
              </a:buClr>
              <a:buSzPct val="85000"/>
              <a:buBlip>
                <a:blip r:embed="rId3"/>
              </a:buBlip>
              <a:defRPr sz="1200">
                <a:solidFill>
                  <a:schemeClr val="tx1"/>
                </a:solidFill>
                <a:latin typeface="+mn-lt"/>
                <a:ea typeface="+mn-ea"/>
                <a:cs typeface="+mn-cs"/>
                <a:sym typeface="Rockwell" pitchFamily="18" charset="0"/>
              </a:defRPr>
            </a:lvl5pPr>
            <a:lvl6pPr marL="2476500" indent="-228600" algn="l" rtl="0" eaLnBrk="1" fontAlgn="base" hangingPunct="1">
              <a:spcBef>
                <a:spcPts val="500"/>
              </a:spcBef>
              <a:spcAft>
                <a:spcPct val="0"/>
              </a:spcAft>
              <a:buClr>
                <a:srgbClr val="5C5A5A"/>
              </a:buClr>
              <a:buSzPct val="100000"/>
              <a:buFont typeface="Arial" charset="0"/>
              <a:buChar char="»"/>
              <a:defRPr sz="2000">
                <a:solidFill>
                  <a:schemeClr val="tx1"/>
                </a:solidFill>
                <a:latin typeface="+mn-lt"/>
                <a:ea typeface="+mn-ea"/>
                <a:cs typeface="+mn-cs"/>
                <a:sym typeface="Rockwell" charset="0"/>
              </a:defRPr>
            </a:lvl6pPr>
            <a:lvl7pPr marL="2933700" indent="-228600" algn="l" rtl="0" eaLnBrk="1" fontAlgn="base" hangingPunct="1">
              <a:spcBef>
                <a:spcPts val="500"/>
              </a:spcBef>
              <a:spcAft>
                <a:spcPct val="0"/>
              </a:spcAft>
              <a:buClr>
                <a:srgbClr val="5C5A5A"/>
              </a:buClr>
              <a:buSzPct val="100000"/>
              <a:buFont typeface="Arial" charset="0"/>
              <a:buChar char="»"/>
              <a:defRPr sz="2000">
                <a:solidFill>
                  <a:schemeClr val="tx1"/>
                </a:solidFill>
                <a:latin typeface="+mn-lt"/>
                <a:ea typeface="+mn-ea"/>
                <a:cs typeface="+mn-cs"/>
                <a:sym typeface="Rockwell" charset="0"/>
              </a:defRPr>
            </a:lvl7pPr>
            <a:lvl8pPr marL="3390900" indent="-228600" algn="l" rtl="0" eaLnBrk="1" fontAlgn="base" hangingPunct="1">
              <a:spcBef>
                <a:spcPts val="500"/>
              </a:spcBef>
              <a:spcAft>
                <a:spcPct val="0"/>
              </a:spcAft>
              <a:buClr>
                <a:srgbClr val="5C5A5A"/>
              </a:buClr>
              <a:buSzPct val="100000"/>
              <a:buFont typeface="Arial" charset="0"/>
              <a:buChar char="»"/>
              <a:defRPr sz="2000">
                <a:solidFill>
                  <a:schemeClr val="tx1"/>
                </a:solidFill>
                <a:latin typeface="+mn-lt"/>
                <a:ea typeface="+mn-ea"/>
                <a:cs typeface="+mn-cs"/>
                <a:sym typeface="Rockwell" charset="0"/>
              </a:defRPr>
            </a:lvl8pPr>
            <a:lvl9pPr marL="3848100" indent="-228600" algn="l" rtl="0" eaLnBrk="1" fontAlgn="base" hangingPunct="1">
              <a:spcBef>
                <a:spcPts val="500"/>
              </a:spcBef>
              <a:spcAft>
                <a:spcPct val="0"/>
              </a:spcAft>
              <a:buClr>
                <a:srgbClr val="5C5A5A"/>
              </a:buClr>
              <a:buSzPct val="100000"/>
              <a:buFont typeface="Arial" charset="0"/>
              <a:buChar char="»"/>
              <a:defRPr sz="2000">
                <a:solidFill>
                  <a:schemeClr val="tx1"/>
                </a:solidFill>
                <a:latin typeface="+mn-lt"/>
                <a:ea typeface="+mn-ea"/>
                <a:cs typeface="+mn-cs"/>
                <a:sym typeface="Rockwell" charset="0"/>
              </a:defRPr>
            </a:lvl9pPr>
          </a:lstStyle>
          <a:p>
            <a:pPr marL="0" lvl="1" indent="0">
              <a:spcAft>
                <a:spcPts val="600"/>
              </a:spcAft>
              <a:buNone/>
              <a:defRPr/>
            </a:pPr>
            <a:r>
              <a:rPr lang="en-US" b="1" i="1" dirty="0" err="1">
                <a:solidFill>
                  <a:srgbClr val="DC8E28"/>
                </a:solidFill>
                <a:latin typeface="Rockwell"/>
                <a:ea typeface="MS PGothic" pitchFamily="34" charset="-128"/>
                <a:cs typeface="Rockwell" pitchFamily="18" charset="0"/>
              </a:rPr>
              <a:t>ConnectorCare</a:t>
            </a:r>
            <a:r>
              <a:rPr lang="en-US" b="1" i="1" dirty="0">
                <a:solidFill>
                  <a:srgbClr val="DC8E28"/>
                </a:solidFill>
                <a:latin typeface="Rockwell"/>
                <a:ea typeface="MS PGothic" pitchFamily="34" charset="-128"/>
                <a:cs typeface="Rockwell" pitchFamily="18" charset="0"/>
              </a:rPr>
              <a:t> enrollees with opioid dependency will have zero cost-sharing for medication-assisted treatment (MAT) and associated services and Rescue </a:t>
            </a:r>
            <a:r>
              <a:rPr lang="en-US" b="1" i="1" dirty="0" smtClean="0">
                <a:solidFill>
                  <a:srgbClr val="DC8E28"/>
                </a:solidFill>
                <a:latin typeface="Rockwell"/>
                <a:ea typeface="MS PGothic" pitchFamily="34" charset="-128"/>
                <a:cs typeface="Rockwell" pitchFamily="18" charset="0"/>
              </a:rPr>
              <a:t>Op</a:t>
            </a:r>
            <a:r>
              <a:rPr lang="en-US" b="1" i="1" dirty="0">
                <a:solidFill>
                  <a:srgbClr val="DC8E28"/>
                </a:solidFill>
                <a:latin typeface="Rockwell"/>
                <a:ea typeface="MS PGothic" pitchFamily="34" charset="-128"/>
                <a:cs typeface="Rockwell" pitchFamily="18" charset="0"/>
              </a:rPr>
              <a:t>ioid</a:t>
            </a:r>
            <a:r>
              <a:rPr lang="en-US" b="1" i="1" dirty="0" smtClean="0">
                <a:solidFill>
                  <a:srgbClr val="DC8E28"/>
                </a:solidFill>
                <a:latin typeface="Rockwell"/>
                <a:ea typeface="MS PGothic" pitchFamily="34" charset="-128"/>
                <a:cs typeface="Rockwell" pitchFamily="18" charset="0"/>
              </a:rPr>
              <a:t> </a:t>
            </a:r>
            <a:r>
              <a:rPr lang="en-US" b="1" i="1" dirty="0">
                <a:solidFill>
                  <a:srgbClr val="DC8E28"/>
                </a:solidFill>
                <a:latin typeface="Rockwell"/>
                <a:ea typeface="MS PGothic" pitchFamily="34" charset="-128"/>
                <a:cs typeface="Rockwell" pitchFamily="18" charset="0"/>
              </a:rPr>
              <a:t>Antagonists.</a:t>
            </a:r>
          </a:p>
          <a:p>
            <a:pPr marL="823912" lvl="2" indent="0">
              <a:lnSpc>
                <a:spcPct val="113000"/>
              </a:lnSpc>
              <a:spcBef>
                <a:spcPts val="300"/>
              </a:spcBef>
              <a:spcAft>
                <a:spcPts val="300"/>
              </a:spcAft>
              <a:buNone/>
              <a:defRPr/>
            </a:pPr>
            <a:endParaRPr lang="en-US" sz="1000" dirty="0" smtClean="0">
              <a:latin typeface="Franklin Gothic Book" pitchFamily="34" charset="0"/>
              <a:ea typeface="MS PGothic" pitchFamily="34" charset="-128"/>
              <a:cs typeface="FranklinGothicURWBoo" pitchFamily="2" charset="0"/>
            </a:endParaRPr>
          </a:p>
          <a:p>
            <a:pPr marL="1052512" lvl="2">
              <a:lnSpc>
                <a:spcPct val="113000"/>
              </a:lnSpc>
              <a:spcBef>
                <a:spcPts val="300"/>
              </a:spcBef>
              <a:spcAft>
                <a:spcPts val="300"/>
              </a:spcAft>
              <a:buFont typeface="Symbol" pitchFamily="18" charset="2"/>
              <a:buChar char="-"/>
              <a:defRPr/>
            </a:pPr>
            <a:endParaRPr lang="en-US" sz="1000" dirty="0">
              <a:latin typeface="Franklin Gothic Book" pitchFamily="34" charset="0"/>
              <a:ea typeface="MS PGothic" pitchFamily="34" charset="-128"/>
              <a:cs typeface="FranklinGothicURWBoo" pitchFamily="2" charset="0"/>
            </a:endParaRPr>
          </a:p>
        </p:txBody>
      </p:sp>
      <p:sp>
        <p:nvSpPr>
          <p:cNvPr id="5" name="Rounded Rectangle 4"/>
          <p:cNvSpPr/>
          <p:nvPr/>
        </p:nvSpPr>
        <p:spPr bwMode="auto">
          <a:xfrm>
            <a:off x="710406" y="5003800"/>
            <a:ext cx="2514600" cy="3200400"/>
          </a:xfrm>
          <a:prstGeom prst="roundRect">
            <a:avLst/>
          </a:prstGeom>
          <a:noFill/>
          <a:ln w="25400" cap="flat" cmpd="sng" algn="ctr">
            <a:no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t" anchorCtr="0" compatLnSpc="1">
            <a:prstTxWarp prst="textNoShape">
              <a:avLst/>
            </a:prstTxWarp>
          </a:bodyPr>
          <a:lstStyle/>
          <a:p>
            <a:pPr algn="ctr"/>
            <a:endParaRPr lang="en-US" sz="1600" dirty="0" smtClean="0">
              <a:solidFill>
                <a:schemeClr val="bg1"/>
              </a:solidFill>
              <a:latin typeface="Franklin Gothic Book" panose="020B0503020102020204" pitchFamily="34" charset="0"/>
            </a:endParaRPr>
          </a:p>
        </p:txBody>
      </p:sp>
      <p:sp>
        <p:nvSpPr>
          <p:cNvPr id="6" name="Rounded Rectangle 5"/>
          <p:cNvSpPr/>
          <p:nvPr/>
        </p:nvSpPr>
        <p:spPr bwMode="auto">
          <a:xfrm>
            <a:off x="609600" y="2438400"/>
            <a:ext cx="3810000" cy="4419600"/>
          </a:xfrm>
          <a:prstGeom prst="roundRect">
            <a:avLst/>
          </a:prstGeom>
          <a:solidFill>
            <a:schemeClr val="bg1">
              <a:lumMod val="85000"/>
            </a:schemeClr>
          </a:solidFill>
          <a:ln w="25400" cap="flat" cmpd="sng" algn="ctr">
            <a:no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t" anchorCtr="0" compatLnSpc="1">
            <a:prstTxWarp prst="textNoShape">
              <a:avLst/>
            </a:prstTxWarp>
          </a:bodyPr>
          <a:lstStyle/>
          <a:p>
            <a:pPr>
              <a:lnSpc>
                <a:spcPct val="113000"/>
              </a:lnSpc>
              <a:spcBef>
                <a:spcPts val="300"/>
              </a:spcBef>
              <a:spcAft>
                <a:spcPts val="300"/>
              </a:spcAft>
              <a:defRPr/>
            </a:pPr>
            <a:r>
              <a:rPr lang="en-US" sz="1400" b="1" dirty="0">
                <a:solidFill>
                  <a:schemeClr val="tx2"/>
                </a:solidFill>
                <a:latin typeface="Franklin Gothic Book" pitchFamily="34" charset="0"/>
                <a:ea typeface="MS PGothic" pitchFamily="34" charset="-128"/>
                <a:cs typeface="FranklinGothicURWBoo" pitchFamily="2" charset="0"/>
              </a:rPr>
              <a:t>Medication Assisted Treatment (MAT) </a:t>
            </a:r>
            <a:endParaRPr lang="en-US" sz="1400" b="1" dirty="0" smtClean="0">
              <a:solidFill>
                <a:schemeClr val="tx2"/>
              </a:solidFill>
              <a:latin typeface="Franklin Gothic Book" pitchFamily="34" charset="0"/>
              <a:ea typeface="MS PGothic" pitchFamily="34" charset="-128"/>
              <a:cs typeface="FranklinGothicURWBoo" pitchFamily="2" charset="0"/>
            </a:endParaRPr>
          </a:p>
          <a:p>
            <a:pPr marL="285750" indent="-285750">
              <a:lnSpc>
                <a:spcPct val="113000"/>
              </a:lnSpc>
              <a:spcBef>
                <a:spcPts val="300"/>
              </a:spcBef>
              <a:spcAft>
                <a:spcPts val="300"/>
              </a:spcAft>
              <a:buFont typeface="Arial" panose="020B0604020202020204" pitchFamily="34" charset="0"/>
              <a:buChar char="•"/>
              <a:defRPr/>
            </a:pPr>
            <a:r>
              <a:rPr lang="en-US" sz="1400" dirty="0">
                <a:solidFill>
                  <a:schemeClr val="tx2"/>
                </a:solidFill>
                <a:latin typeface="Franklin Gothic Book" pitchFamily="34" charset="0"/>
                <a:ea typeface="MS PGothic" pitchFamily="34" charset="-128"/>
                <a:cs typeface="FranklinGothicURWBoo" pitchFamily="2" charset="0"/>
              </a:rPr>
              <a:t>E</a:t>
            </a:r>
            <a:r>
              <a:rPr lang="en-US" sz="1400" dirty="0" smtClean="0">
                <a:solidFill>
                  <a:schemeClr val="tx2"/>
                </a:solidFill>
                <a:latin typeface="Franklin Gothic Book" pitchFamily="34" charset="0"/>
                <a:ea typeface="MS PGothic" pitchFamily="34" charset="-128"/>
                <a:cs typeface="FranklinGothicURWBoo" pitchFamily="2" charset="0"/>
              </a:rPr>
              <a:t>xamples </a:t>
            </a:r>
            <a:r>
              <a:rPr lang="en-US" sz="1400" dirty="0">
                <a:solidFill>
                  <a:schemeClr val="tx2"/>
                </a:solidFill>
                <a:latin typeface="Franklin Gothic Book" pitchFamily="34" charset="0"/>
                <a:ea typeface="MS PGothic" pitchFamily="34" charset="-128"/>
                <a:cs typeface="FranklinGothicURWBoo" pitchFamily="2" charset="0"/>
              </a:rPr>
              <a:t>include buprenorphine, naltrexone, and methadone</a:t>
            </a:r>
          </a:p>
          <a:p>
            <a:pPr marL="285750" indent="-285750">
              <a:lnSpc>
                <a:spcPct val="113000"/>
              </a:lnSpc>
              <a:spcBef>
                <a:spcPts val="300"/>
              </a:spcBef>
              <a:spcAft>
                <a:spcPts val="300"/>
              </a:spcAft>
              <a:buFont typeface="Arial" panose="020B0604020202020204" pitchFamily="34" charset="0"/>
              <a:buChar char="•"/>
              <a:defRPr/>
            </a:pPr>
            <a:r>
              <a:rPr lang="en-US" sz="1400" dirty="0" err="1">
                <a:solidFill>
                  <a:schemeClr val="tx2"/>
                </a:solidFill>
                <a:latin typeface="Franklin Gothic Book" pitchFamily="34" charset="0"/>
                <a:ea typeface="MS PGothic" pitchFamily="34" charset="-128"/>
                <a:cs typeface="FranklinGothicURWBoo" pitchFamily="2" charset="0"/>
              </a:rPr>
              <a:t>ConnectorCare</a:t>
            </a:r>
            <a:r>
              <a:rPr lang="en-US" sz="1400" dirty="0">
                <a:solidFill>
                  <a:schemeClr val="tx2"/>
                </a:solidFill>
                <a:latin typeface="Franklin Gothic Book" pitchFamily="34" charset="0"/>
                <a:ea typeface="MS PGothic" pitchFamily="34" charset="-128"/>
                <a:cs typeface="FranklinGothicURWBoo" pitchFamily="2" charset="0"/>
              </a:rPr>
              <a:t> Issuers must set MAT medications as zero cost-sharing for </a:t>
            </a:r>
            <a:r>
              <a:rPr lang="en-US" sz="1400" u="sng" dirty="0">
                <a:solidFill>
                  <a:schemeClr val="tx2"/>
                </a:solidFill>
                <a:latin typeface="Franklin Gothic Book" pitchFamily="34" charset="0"/>
                <a:ea typeface="MS PGothic" pitchFamily="34" charset="-128"/>
                <a:cs typeface="FranklinGothicURWBoo" pitchFamily="2" charset="0"/>
              </a:rPr>
              <a:t>all</a:t>
            </a:r>
            <a:r>
              <a:rPr lang="en-US" sz="1400" dirty="0">
                <a:solidFill>
                  <a:schemeClr val="tx2"/>
                </a:solidFill>
                <a:latin typeface="Franklin Gothic Book" pitchFamily="34" charset="0"/>
                <a:ea typeface="MS PGothic" pitchFamily="34" charset="-128"/>
                <a:cs typeface="FranklinGothicURWBoo" pitchFamily="2" charset="0"/>
              </a:rPr>
              <a:t> </a:t>
            </a:r>
            <a:r>
              <a:rPr lang="en-US" sz="1400" dirty="0" err="1">
                <a:solidFill>
                  <a:schemeClr val="tx2"/>
                </a:solidFill>
                <a:latin typeface="Franklin Gothic Book" pitchFamily="34" charset="0"/>
                <a:ea typeface="MS PGothic" pitchFamily="34" charset="-128"/>
                <a:cs typeface="FranklinGothicURWBoo" pitchFamily="2" charset="0"/>
              </a:rPr>
              <a:t>ConnectorCare</a:t>
            </a:r>
            <a:r>
              <a:rPr lang="en-US" sz="1400" dirty="0">
                <a:solidFill>
                  <a:schemeClr val="tx2"/>
                </a:solidFill>
                <a:latin typeface="Franklin Gothic Book" pitchFamily="34" charset="0"/>
                <a:ea typeface="MS PGothic" pitchFamily="34" charset="-128"/>
                <a:cs typeface="FranklinGothicURWBoo" pitchFamily="2" charset="0"/>
              </a:rPr>
              <a:t> plan types</a:t>
            </a:r>
          </a:p>
          <a:p>
            <a:pPr marL="285750" indent="-285750">
              <a:lnSpc>
                <a:spcPct val="113000"/>
              </a:lnSpc>
              <a:spcBef>
                <a:spcPts val="300"/>
              </a:spcBef>
              <a:spcAft>
                <a:spcPts val="300"/>
              </a:spcAft>
              <a:buFont typeface="Arial" panose="020B0604020202020204" pitchFamily="34" charset="0"/>
              <a:buChar char="•"/>
              <a:defRPr/>
            </a:pPr>
            <a:r>
              <a:rPr lang="en-US" sz="1400" dirty="0">
                <a:solidFill>
                  <a:schemeClr val="tx2"/>
                </a:solidFill>
                <a:latin typeface="Franklin Gothic Book" pitchFamily="34" charset="0"/>
                <a:ea typeface="MS PGothic" pitchFamily="34" charset="-128"/>
                <a:cs typeface="FranklinGothicURWBoo" pitchFamily="2" charset="0"/>
              </a:rPr>
              <a:t>If an identical generic formulation is available, </a:t>
            </a:r>
            <a:r>
              <a:rPr lang="en-US" sz="1400" dirty="0" err="1">
                <a:solidFill>
                  <a:schemeClr val="tx2"/>
                </a:solidFill>
                <a:latin typeface="Franklin Gothic Book" pitchFamily="34" charset="0"/>
                <a:ea typeface="MS PGothic" pitchFamily="34" charset="-128"/>
                <a:cs typeface="FranklinGothicURWBoo" pitchFamily="2" charset="0"/>
              </a:rPr>
              <a:t>ConnectorCare</a:t>
            </a:r>
            <a:r>
              <a:rPr lang="en-US" sz="1400" dirty="0">
                <a:solidFill>
                  <a:schemeClr val="tx2"/>
                </a:solidFill>
                <a:latin typeface="Franklin Gothic Book" pitchFamily="34" charset="0"/>
                <a:ea typeface="MS PGothic" pitchFamily="34" charset="-128"/>
                <a:cs typeface="FranklinGothicURWBoo" pitchFamily="2" charset="0"/>
              </a:rPr>
              <a:t> issuers may set additional cost-sharing for brand formulations</a:t>
            </a:r>
          </a:p>
          <a:p>
            <a:pPr marL="285750" indent="-285750">
              <a:lnSpc>
                <a:spcPct val="113000"/>
              </a:lnSpc>
              <a:spcBef>
                <a:spcPts val="300"/>
              </a:spcBef>
              <a:spcAft>
                <a:spcPts val="300"/>
              </a:spcAft>
              <a:buFont typeface="Arial" panose="020B0604020202020204" pitchFamily="34" charset="0"/>
              <a:buChar char="•"/>
              <a:defRPr/>
            </a:pPr>
            <a:r>
              <a:rPr lang="en-US" sz="1400" dirty="0">
                <a:solidFill>
                  <a:schemeClr val="tx2"/>
                </a:solidFill>
                <a:latin typeface="Franklin Gothic Book" pitchFamily="34" charset="0"/>
                <a:ea typeface="MS PGothic" pitchFamily="34" charset="-128"/>
                <a:cs typeface="FranklinGothicURWBoo" pitchFamily="2" charset="0"/>
              </a:rPr>
              <a:t>Any services directly associated with a MAT visit, including counseling and drug screening, must also be provided at zero cost-sharing for all </a:t>
            </a:r>
            <a:r>
              <a:rPr lang="en-US" sz="1400" dirty="0" err="1">
                <a:solidFill>
                  <a:schemeClr val="tx2"/>
                </a:solidFill>
                <a:latin typeface="Franklin Gothic Book" pitchFamily="34" charset="0"/>
                <a:ea typeface="MS PGothic" pitchFamily="34" charset="-128"/>
                <a:cs typeface="FranklinGothicURWBoo" pitchFamily="2" charset="0"/>
              </a:rPr>
              <a:t>ConnectorCare</a:t>
            </a:r>
            <a:r>
              <a:rPr lang="en-US" sz="1400" dirty="0">
                <a:solidFill>
                  <a:schemeClr val="tx2"/>
                </a:solidFill>
                <a:latin typeface="Franklin Gothic Book" pitchFamily="34" charset="0"/>
                <a:ea typeface="MS PGothic" pitchFamily="34" charset="-128"/>
                <a:cs typeface="FranklinGothicURWBoo" pitchFamily="2" charset="0"/>
              </a:rPr>
              <a:t> plan types</a:t>
            </a:r>
          </a:p>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dirty="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7" name="Rounded Rectangle 6"/>
          <p:cNvSpPr/>
          <p:nvPr/>
        </p:nvSpPr>
        <p:spPr bwMode="auto">
          <a:xfrm>
            <a:off x="4800600" y="2438400"/>
            <a:ext cx="3810000" cy="4394200"/>
          </a:xfrm>
          <a:prstGeom prst="roundRect">
            <a:avLst/>
          </a:prstGeom>
          <a:solidFill>
            <a:schemeClr val="bg1">
              <a:lumMod val="85000"/>
            </a:schemeClr>
          </a:solidFill>
          <a:ln w="25400" cap="flat" cmpd="sng" algn="ctr">
            <a:no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t" anchorCtr="0" compatLnSpc="1">
            <a:prstTxWarp prst="textNoShape">
              <a:avLst/>
            </a:prstTxWarp>
          </a:bodyPr>
          <a:lstStyle/>
          <a:p>
            <a:pPr marL="0" lvl="1" eaLnBrk="0" hangingPunct="0">
              <a:lnSpc>
                <a:spcPct val="113000"/>
              </a:lnSpc>
              <a:spcBef>
                <a:spcPts val="300"/>
              </a:spcBef>
              <a:spcAft>
                <a:spcPts val="300"/>
              </a:spcAft>
              <a:defRPr/>
            </a:pPr>
            <a:r>
              <a:rPr lang="en-US" sz="1400" b="1" dirty="0">
                <a:solidFill>
                  <a:schemeClr val="tx2"/>
                </a:solidFill>
                <a:latin typeface="Franklin Gothic Book" pitchFamily="34" charset="0"/>
                <a:ea typeface="MS PGothic" pitchFamily="34" charset="-128"/>
                <a:cs typeface="FranklinGothicURWBoo" pitchFamily="2" charset="0"/>
              </a:rPr>
              <a:t>Opioid Antagonists: </a:t>
            </a:r>
          </a:p>
          <a:p>
            <a:pPr marL="285750" lvl="1" indent="-285750">
              <a:lnSpc>
                <a:spcPct val="113000"/>
              </a:lnSpc>
              <a:spcBef>
                <a:spcPts val="300"/>
              </a:spcBef>
              <a:spcAft>
                <a:spcPts val="300"/>
              </a:spcAft>
              <a:buFont typeface="Arial" panose="020B0604020202020204" pitchFamily="34" charset="0"/>
              <a:buChar char="•"/>
              <a:defRPr/>
            </a:pPr>
            <a:r>
              <a:rPr lang="en-US" sz="1400" dirty="0">
                <a:solidFill>
                  <a:schemeClr val="tx2"/>
                </a:solidFill>
                <a:latin typeface="Franklin Gothic Book" pitchFamily="34" charset="0"/>
                <a:ea typeface="MS PGothic" pitchFamily="34" charset="-128"/>
                <a:cs typeface="FranklinGothicURWBoo" pitchFamily="2" charset="0"/>
              </a:rPr>
              <a:t>Examples include </a:t>
            </a:r>
            <a:r>
              <a:rPr lang="en-US" sz="1400" dirty="0" err="1" smtClean="0">
                <a:solidFill>
                  <a:schemeClr val="tx2"/>
                </a:solidFill>
                <a:latin typeface="Franklin Gothic Book" pitchFamily="34" charset="0"/>
                <a:ea typeface="MS PGothic" pitchFamily="34" charset="-128"/>
                <a:cs typeface="FranklinGothicURWBoo" pitchFamily="2" charset="0"/>
              </a:rPr>
              <a:t>Nalaoxone</a:t>
            </a:r>
            <a:r>
              <a:rPr lang="en-US" sz="1400" dirty="0" smtClean="0">
                <a:solidFill>
                  <a:schemeClr val="tx2"/>
                </a:solidFill>
                <a:latin typeface="Franklin Gothic Book" pitchFamily="34" charset="0"/>
                <a:ea typeface="MS PGothic" pitchFamily="34" charset="-128"/>
                <a:cs typeface="FranklinGothicURWBoo" pitchFamily="2" charset="0"/>
              </a:rPr>
              <a:t> (</a:t>
            </a:r>
            <a:r>
              <a:rPr lang="en-US" sz="1400" dirty="0" err="1" smtClean="0">
                <a:solidFill>
                  <a:schemeClr val="tx2"/>
                </a:solidFill>
                <a:latin typeface="Franklin Gothic Book" pitchFamily="34" charset="0"/>
                <a:ea typeface="MS PGothic" pitchFamily="34" charset="-128"/>
                <a:cs typeface="FranklinGothicURWBoo" pitchFamily="2" charset="0"/>
              </a:rPr>
              <a:t>Narcan</a:t>
            </a:r>
            <a:r>
              <a:rPr lang="en-US" sz="1400" dirty="0" smtClean="0">
                <a:solidFill>
                  <a:schemeClr val="tx2"/>
                </a:solidFill>
                <a:latin typeface="Franklin Gothic Book" pitchFamily="34" charset="0"/>
                <a:ea typeface="MS PGothic" pitchFamily="34" charset="-128"/>
                <a:cs typeface="FranklinGothicURWBoo" pitchFamily="2" charset="0"/>
              </a:rPr>
              <a:t>)</a:t>
            </a:r>
            <a:endParaRPr lang="en-US" sz="1400" dirty="0">
              <a:solidFill>
                <a:schemeClr val="tx2"/>
              </a:solidFill>
              <a:latin typeface="Franklin Gothic Book" pitchFamily="34" charset="0"/>
              <a:ea typeface="MS PGothic" pitchFamily="34" charset="-128"/>
              <a:cs typeface="FranklinGothicURWBoo" pitchFamily="2" charset="0"/>
            </a:endParaRPr>
          </a:p>
          <a:p>
            <a:pPr marL="285750" lvl="1" indent="-285750">
              <a:lnSpc>
                <a:spcPct val="113000"/>
              </a:lnSpc>
              <a:spcBef>
                <a:spcPts val="300"/>
              </a:spcBef>
              <a:spcAft>
                <a:spcPts val="300"/>
              </a:spcAft>
              <a:buFont typeface="Arial" panose="020B0604020202020204" pitchFamily="34" charset="0"/>
              <a:buChar char="•"/>
              <a:defRPr/>
            </a:pPr>
            <a:r>
              <a:rPr lang="en-US" sz="1400" dirty="0" err="1" smtClean="0">
                <a:solidFill>
                  <a:schemeClr val="tx2"/>
                </a:solidFill>
                <a:latin typeface="Franklin Gothic Book" pitchFamily="34" charset="0"/>
                <a:ea typeface="MS PGothic" pitchFamily="34" charset="-128"/>
                <a:cs typeface="FranklinGothicURWBoo" pitchFamily="2" charset="0"/>
              </a:rPr>
              <a:t>ConnectorCare</a:t>
            </a:r>
            <a:r>
              <a:rPr lang="en-US" sz="1400" dirty="0" smtClean="0">
                <a:solidFill>
                  <a:schemeClr val="tx2"/>
                </a:solidFill>
                <a:latin typeface="Franklin Gothic Book" pitchFamily="34" charset="0"/>
                <a:ea typeface="MS PGothic" pitchFamily="34" charset="-128"/>
                <a:cs typeface="FranklinGothicURWBoo" pitchFamily="2" charset="0"/>
              </a:rPr>
              <a:t> </a:t>
            </a:r>
            <a:r>
              <a:rPr lang="en-US" sz="1400" dirty="0">
                <a:solidFill>
                  <a:schemeClr val="tx2"/>
                </a:solidFill>
                <a:latin typeface="Franklin Gothic Book" pitchFamily="34" charset="0"/>
                <a:ea typeface="MS PGothic" pitchFamily="34" charset="-128"/>
                <a:cs typeface="FranklinGothicURWBoo" pitchFamily="2" charset="0"/>
              </a:rPr>
              <a:t>Issuers must designate at least one (1) opioid antagonist </a:t>
            </a:r>
            <a:r>
              <a:rPr lang="en-US" sz="1400" dirty="0" smtClean="0">
                <a:solidFill>
                  <a:schemeClr val="tx2"/>
                </a:solidFill>
                <a:latin typeface="Franklin Gothic Book" pitchFamily="34" charset="0"/>
                <a:ea typeface="MS PGothic" pitchFamily="34" charset="-128"/>
                <a:cs typeface="FranklinGothicURWBoo" pitchFamily="2" charset="0"/>
              </a:rPr>
              <a:t> (overdose reversal) approved </a:t>
            </a:r>
            <a:r>
              <a:rPr lang="en-US" sz="1400" dirty="0">
                <a:solidFill>
                  <a:schemeClr val="tx2"/>
                </a:solidFill>
                <a:latin typeface="Franklin Gothic Book" pitchFamily="34" charset="0"/>
                <a:ea typeface="MS PGothic" pitchFamily="34" charset="-128"/>
                <a:cs typeface="FranklinGothicURWBoo" pitchFamily="2" charset="0"/>
              </a:rPr>
              <a:t>for use in take-home setting (e.g., with a standing prescription</a:t>
            </a:r>
            <a:r>
              <a:rPr lang="en-US" sz="1400" dirty="0" smtClean="0">
                <a:solidFill>
                  <a:schemeClr val="tx2"/>
                </a:solidFill>
                <a:latin typeface="Franklin Gothic Book" pitchFamily="34" charset="0"/>
                <a:ea typeface="MS PGothic" pitchFamily="34" charset="-128"/>
                <a:cs typeface="FranklinGothicURWBoo" pitchFamily="2" charset="0"/>
              </a:rPr>
              <a:t>) and (1</a:t>
            </a:r>
            <a:r>
              <a:rPr lang="en-US" sz="1400" dirty="0">
                <a:solidFill>
                  <a:schemeClr val="tx2"/>
                </a:solidFill>
                <a:latin typeface="Franklin Gothic Book" pitchFamily="34" charset="0"/>
                <a:ea typeface="MS PGothic" pitchFamily="34" charset="-128"/>
                <a:cs typeface="FranklinGothicURWBoo" pitchFamily="2" charset="0"/>
              </a:rPr>
              <a:t>) opioid antagonist </a:t>
            </a:r>
            <a:r>
              <a:rPr lang="en-US" sz="1400" dirty="0" smtClean="0">
                <a:solidFill>
                  <a:schemeClr val="tx2"/>
                </a:solidFill>
                <a:latin typeface="Franklin Gothic Book" pitchFamily="34" charset="0"/>
                <a:ea typeface="MS PGothic" pitchFamily="34" charset="-128"/>
                <a:cs typeface="FranklinGothicURWBoo" pitchFamily="2" charset="0"/>
              </a:rPr>
              <a:t>for </a:t>
            </a:r>
            <a:r>
              <a:rPr lang="en-US" sz="1400" dirty="0">
                <a:solidFill>
                  <a:schemeClr val="tx2"/>
                </a:solidFill>
                <a:latin typeface="Franklin Gothic Book" pitchFamily="34" charset="0"/>
                <a:ea typeface="MS PGothic" pitchFamily="34" charset="-128"/>
                <a:cs typeface="FranklinGothicURWBoo" pitchFamily="2" charset="0"/>
              </a:rPr>
              <a:t>use by health care professionals</a:t>
            </a:r>
            <a:r>
              <a:rPr lang="en-US" sz="1400" dirty="0" smtClean="0">
                <a:solidFill>
                  <a:schemeClr val="tx2"/>
                </a:solidFill>
                <a:latin typeface="Franklin Gothic Book" pitchFamily="34" charset="0"/>
                <a:ea typeface="MS PGothic" pitchFamily="34" charset="-128"/>
                <a:cs typeface="FranklinGothicURWBoo" pitchFamily="2" charset="0"/>
              </a:rPr>
              <a:t> </a:t>
            </a:r>
            <a:r>
              <a:rPr lang="en-US" sz="1400" dirty="0">
                <a:solidFill>
                  <a:schemeClr val="tx2"/>
                </a:solidFill>
                <a:latin typeface="Franklin Gothic Book" pitchFamily="34" charset="0"/>
                <a:ea typeface="MS PGothic" pitchFamily="34" charset="-128"/>
                <a:cs typeface="FranklinGothicURWBoo" pitchFamily="2" charset="0"/>
              </a:rPr>
              <a:t>as zero cost-sharing for all </a:t>
            </a:r>
            <a:r>
              <a:rPr lang="en-US" sz="1400" dirty="0" err="1">
                <a:solidFill>
                  <a:schemeClr val="tx2"/>
                </a:solidFill>
                <a:latin typeface="Franklin Gothic Book" pitchFamily="34" charset="0"/>
                <a:ea typeface="MS PGothic" pitchFamily="34" charset="-128"/>
                <a:cs typeface="FranklinGothicURWBoo" pitchFamily="2" charset="0"/>
              </a:rPr>
              <a:t>ConnectorCare</a:t>
            </a:r>
            <a:r>
              <a:rPr lang="en-US" sz="1400" dirty="0">
                <a:solidFill>
                  <a:schemeClr val="tx2"/>
                </a:solidFill>
                <a:latin typeface="Franklin Gothic Book" pitchFamily="34" charset="0"/>
                <a:ea typeface="MS PGothic" pitchFamily="34" charset="-128"/>
                <a:cs typeface="FranklinGothicURWBoo" pitchFamily="2" charset="0"/>
              </a:rPr>
              <a:t> plan types</a:t>
            </a:r>
          </a:p>
          <a:p>
            <a:pPr marL="285750" lvl="2" indent="-285750">
              <a:lnSpc>
                <a:spcPct val="113000"/>
              </a:lnSpc>
              <a:spcBef>
                <a:spcPts val="300"/>
              </a:spcBef>
              <a:spcAft>
                <a:spcPts val="300"/>
              </a:spcAft>
              <a:buFont typeface="Arial" panose="020B0604020202020204" pitchFamily="34" charset="0"/>
              <a:buChar char="•"/>
              <a:defRPr/>
            </a:pPr>
            <a:r>
              <a:rPr lang="en-US" sz="1400" dirty="0" smtClean="0">
                <a:solidFill>
                  <a:schemeClr val="tx2"/>
                </a:solidFill>
                <a:latin typeface="Franklin Gothic Book" pitchFamily="34" charset="0"/>
                <a:ea typeface="MS PGothic" pitchFamily="34" charset="-128"/>
                <a:cs typeface="FranklinGothicURWBoo" pitchFamily="2" charset="0"/>
              </a:rPr>
              <a:t>The </a:t>
            </a:r>
            <a:r>
              <a:rPr lang="en-US" sz="1400" dirty="0">
                <a:solidFill>
                  <a:schemeClr val="tx2"/>
                </a:solidFill>
                <a:latin typeface="Franklin Gothic Book" pitchFamily="34" charset="0"/>
                <a:ea typeface="MS PGothic" pitchFamily="34" charset="-128"/>
                <a:cs typeface="FranklinGothicURWBoo" pitchFamily="2" charset="0"/>
              </a:rPr>
              <a:t>selection of the zero cost-sharing medication(s) is at the discretion of the </a:t>
            </a:r>
            <a:r>
              <a:rPr lang="en-US" sz="1400" dirty="0" err="1">
                <a:solidFill>
                  <a:schemeClr val="tx2"/>
                </a:solidFill>
                <a:latin typeface="Franklin Gothic Book" pitchFamily="34" charset="0"/>
                <a:ea typeface="MS PGothic" pitchFamily="34" charset="-128"/>
                <a:cs typeface="FranklinGothicURWBoo" pitchFamily="2" charset="0"/>
              </a:rPr>
              <a:t>ConnectorCare</a:t>
            </a:r>
            <a:r>
              <a:rPr lang="en-US" sz="1400" dirty="0">
                <a:solidFill>
                  <a:schemeClr val="tx2"/>
                </a:solidFill>
                <a:latin typeface="Franklin Gothic Book" pitchFamily="34" charset="0"/>
                <a:ea typeface="MS PGothic" pitchFamily="34" charset="-128"/>
                <a:cs typeface="FranklinGothicURWBoo" pitchFamily="2" charset="0"/>
              </a:rPr>
              <a:t> Issuer</a:t>
            </a:r>
          </a:p>
          <a:p>
            <a:pPr marR="0" defTabSz="914400" eaLnBrk="1" latinLnBrk="0" hangingPunct="1">
              <a:lnSpc>
                <a:spcPct val="113000"/>
              </a:lnSpc>
              <a:spcBef>
                <a:spcPts val="300"/>
              </a:spcBef>
              <a:spcAft>
                <a:spcPts val="300"/>
              </a:spcAft>
              <a:buClrTx/>
              <a:buSzTx/>
              <a:tabLst/>
              <a:defRPr/>
            </a:pPr>
            <a:endParaRPr lang="en-US" sz="1200" dirty="0">
              <a:solidFill>
                <a:schemeClr val="tx2"/>
              </a:solidFill>
              <a:latin typeface="Franklin Gothic Book" pitchFamily="34" charset="0"/>
              <a:ea typeface="MS PGothic" pitchFamily="34" charset="-128"/>
              <a:cs typeface="FranklinGothicURWBoo" pitchFamily="2" charset="0"/>
              <a:sym typeface="Gill Sans" charset="0"/>
            </a:endParaRPr>
          </a:p>
        </p:txBody>
      </p:sp>
    </p:spTree>
    <p:extLst>
      <p:ext uri="{BB962C8B-B14F-4D97-AF65-F5344CB8AC3E}">
        <p14:creationId xmlns:p14="http://schemas.microsoft.com/office/powerpoint/2010/main" xmlns="" val="287143555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Transitioning Members </a:t>
            </a:r>
            <a:endParaRPr lang="en-US" dirty="0"/>
          </a:p>
        </p:txBody>
      </p:sp>
      <p:sp>
        <p:nvSpPr>
          <p:cNvPr id="8" name="Content Placeholder 2"/>
          <p:cNvSpPr>
            <a:spLocks noGrp="1"/>
          </p:cNvSpPr>
          <p:nvPr>
            <p:ph idx="1"/>
          </p:nvPr>
        </p:nvSpPr>
        <p:spPr>
          <a:xfrm>
            <a:off x="329406" y="1447800"/>
            <a:ext cx="8485188" cy="1066800"/>
          </a:xfrm>
        </p:spPr>
        <p:txBody>
          <a:bodyPr/>
          <a:lstStyle/>
          <a:p>
            <a:pPr marL="0" lvl="1" indent="0" eaLnBrk="0" hangingPunct="0">
              <a:spcAft>
                <a:spcPts val="600"/>
              </a:spcAft>
              <a:buNone/>
            </a:pPr>
            <a:r>
              <a:rPr lang="en-US" b="1" i="1" kern="1200" dirty="0" smtClean="0">
                <a:solidFill>
                  <a:srgbClr val="DC8E28"/>
                </a:solidFill>
                <a:latin typeface="Rockwell"/>
                <a:ea typeface="MS PGothic" pitchFamily="34" charset="-128"/>
                <a:cs typeface="Rockwell" pitchFamily="18" charset="0"/>
              </a:rPr>
              <a:t>We are focused on providing members with information to help smooth the transition</a:t>
            </a:r>
            <a:endParaRPr lang="en-US" b="1" i="1" kern="1200" dirty="0">
              <a:solidFill>
                <a:srgbClr val="DC8E28"/>
              </a:solidFill>
              <a:latin typeface="Rockwell"/>
              <a:ea typeface="MS PGothic" pitchFamily="34" charset="-128"/>
              <a:cs typeface="Rockwell" pitchFamily="18" charset="0"/>
            </a:endParaRPr>
          </a:p>
        </p:txBody>
      </p:sp>
      <p:sp>
        <p:nvSpPr>
          <p:cNvPr id="3" name="TextBox 2"/>
          <p:cNvSpPr txBox="1"/>
          <p:nvPr/>
        </p:nvSpPr>
        <p:spPr>
          <a:xfrm>
            <a:off x="329406" y="2286000"/>
            <a:ext cx="8357394" cy="1408078"/>
          </a:xfrm>
          <a:prstGeom prst="rect">
            <a:avLst/>
          </a:prstGeom>
          <a:noFill/>
        </p:spPr>
        <p:txBody>
          <a:bodyPr wrap="square" rtlCol="0">
            <a:spAutoFit/>
          </a:bodyPr>
          <a:lstStyle/>
          <a:p>
            <a:pPr marL="285750" indent="-285750">
              <a:spcBef>
                <a:spcPts val="300"/>
              </a:spcBef>
              <a:buFont typeface="Arial" panose="020B0604020202020204" pitchFamily="34" charset="0"/>
              <a:buChar char="•"/>
            </a:pPr>
            <a:r>
              <a:rPr lang="en-US" sz="1800" dirty="0">
                <a:solidFill>
                  <a:schemeClr val="bg2"/>
                </a:solidFill>
                <a:latin typeface="Franklin Gothic Book" panose="020B0503020102020204" pitchFamily="34" charset="0"/>
                <a:ea typeface="+mn-ea"/>
                <a:cs typeface="+mn-cs"/>
                <a:sym typeface="Rockwell" pitchFamily="18" charset="0"/>
              </a:rPr>
              <a:t>Recommended Steps </a:t>
            </a:r>
            <a:r>
              <a:rPr lang="en-US" sz="1800" dirty="0" smtClean="0">
                <a:solidFill>
                  <a:schemeClr val="bg2"/>
                </a:solidFill>
                <a:latin typeface="Franklin Gothic Book" panose="020B0503020102020204" pitchFamily="34" charset="0"/>
                <a:ea typeface="+mn-ea"/>
                <a:cs typeface="+mn-cs"/>
                <a:sym typeface="Rockwell" pitchFamily="18" charset="0"/>
              </a:rPr>
              <a:t>for Members Transitioning </a:t>
            </a:r>
            <a:r>
              <a:rPr lang="en-US" sz="1800" dirty="0">
                <a:solidFill>
                  <a:schemeClr val="bg2"/>
                </a:solidFill>
                <a:latin typeface="Franklin Gothic Book" panose="020B0503020102020204" pitchFamily="34" charset="0"/>
                <a:ea typeface="+mn-ea"/>
                <a:cs typeface="+mn-cs"/>
                <a:sym typeface="Rockwell" pitchFamily="18" charset="0"/>
              </a:rPr>
              <a:t>to a New Carrier:</a:t>
            </a:r>
          </a:p>
          <a:p>
            <a:pPr marL="742950" lvl="1" indent="-285750">
              <a:spcBef>
                <a:spcPts val="300"/>
              </a:spcBef>
              <a:buFont typeface="Arial" panose="020B0604020202020204" pitchFamily="34" charset="0"/>
              <a:buChar char="•"/>
            </a:pPr>
            <a:r>
              <a:rPr lang="en-US" sz="1500" dirty="0">
                <a:solidFill>
                  <a:schemeClr val="bg2"/>
                </a:solidFill>
                <a:latin typeface="Franklin Gothic Book" pitchFamily="34" charset="0"/>
                <a:ea typeface="MS PGothic" pitchFamily="34" charset="-128"/>
                <a:cs typeface="Rockwell" pitchFamily="18" charset="0"/>
                <a:sym typeface="Rockwell" pitchFamily="18" charset="0"/>
              </a:rPr>
              <a:t>Visit our online Provider Search Tool and check to see if any providers are in-network with a new plan</a:t>
            </a:r>
          </a:p>
          <a:p>
            <a:pPr marL="742950" lvl="1" indent="-285750">
              <a:spcBef>
                <a:spcPts val="300"/>
              </a:spcBef>
              <a:buFont typeface="Arial" panose="020B0604020202020204" pitchFamily="34" charset="0"/>
              <a:buChar char="•"/>
            </a:pPr>
            <a:r>
              <a:rPr lang="en-US" sz="1500" dirty="0">
                <a:solidFill>
                  <a:schemeClr val="bg2"/>
                </a:solidFill>
                <a:latin typeface="Franklin Gothic Book" pitchFamily="34" charset="0"/>
                <a:ea typeface="MS PGothic" pitchFamily="34" charset="-128"/>
                <a:cs typeface="Rockwell" pitchFamily="18" charset="0"/>
                <a:sym typeface="Rockwell" pitchFamily="18" charset="0"/>
              </a:rPr>
              <a:t>Visit a new plan’s website or call customer service </a:t>
            </a:r>
          </a:p>
          <a:p>
            <a:pPr marL="742950" lvl="1" indent="-285750">
              <a:spcBef>
                <a:spcPts val="300"/>
              </a:spcBef>
              <a:buFont typeface="Arial" panose="020B0604020202020204" pitchFamily="34" charset="0"/>
              <a:buChar char="•"/>
            </a:pPr>
            <a:r>
              <a:rPr lang="en-US" sz="1500" dirty="0">
                <a:solidFill>
                  <a:schemeClr val="bg2"/>
                </a:solidFill>
                <a:latin typeface="Franklin Gothic Book" pitchFamily="34" charset="0"/>
                <a:ea typeface="MS PGothic" pitchFamily="34" charset="-128"/>
                <a:cs typeface="Rockwell" pitchFamily="18" charset="0"/>
                <a:sym typeface="Rockwell" pitchFamily="18" charset="0"/>
              </a:rPr>
              <a:t>Ensure the member refills any prescriptions and receives copies of any medical records</a:t>
            </a:r>
          </a:p>
        </p:txBody>
      </p:sp>
      <p:pic>
        <p:nvPicPr>
          <p:cNvPr id="5" name="Picture 4"/>
          <p:cNvPicPr>
            <a:picLocks noChangeAspect="1"/>
          </p:cNvPicPr>
          <p:nvPr/>
        </p:nvPicPr>
        <p:blipFill>
          <a:blip r:embed="rId3"/>
          <a:stretch>
            <a:fillRect/>
          </a:stretch>
        </p:blipFill>
        <p:spPr>
          <a:xfrm>
            <a:off x="1497641" y="4175480"/>
            <a:ext cx="5185106" cy="2366886"/>
          </a:xfrm>
          <a:prstGeom prst="rect">
            <a:avLst/>
          </a:prstGeom>
        </p:spPr>
      </p:pic>
      <p:sp>
        <p:nvSpPr>
          <p:cNvPr id="7" name="Rectangle 6"/>
          <p:cNvSpPr/>
          <p:nvPr/>
        </p:nvSpPr>
        <p:spPr>
          <a:xfrm>
            <a:off x="8643714" y="6567487"/>
            <a:ext cx="341760" cy="261610"/>
          </a:xfrm>
          <a:prstGeom prst="rect">
            <a:avLst/>
          </a:prstGeom>
        </p:spPr>
        <p:txBody>
          <a:bodyPr wrap="none">
            <a:spAutoFit/>
          </a:bodyPr>
          <a:lstStyle/>
          <a:p>
            <a:pPr lvl="0" algn="r"/>
            <a:r>
              <a:rPr lang="en-US" sz="1100" dirty="0" smtClean="0">
                <a:solidFill>
                  <a:srgbClr val="B2B1B1"/>
                </a:solidFill>
                <a:latin typeface="ITC Franklin Gothic Std Book"/>
                <a:ea typeface="MS PGothic" pitchFamily="34" charset="-128"/>
                <a:cs typeface="ヒラギノ明朝 ProN W3"/>
                <a:sym typeface="Rockwell" pitchFamily="18" charset="0"/>
              </a:rPr>
              <a:t>18</a:t>
            </a:r>
            <a:endParaRPr lang="en-US" sz="1100" dirty="0">
              <a:solidFill>
                <a:srgbClr val="B2B1B1"/>
              </a:solidFill>
              <a:latin typeface="ITC Franklin Gothic Std Book"/>
              <a:ea typeface="MS PGothic" pitchFamily="34" charset="-128"/>
              <a:cs typeface="ヒラギノ明朝 ProN W3"/>
              <a:sym typeface="Rockwell" pitchFamily="18" charset="0"/>
            </a:endParaRPr>
          </a:p>
        </p:txBody>
      </p:sp>
    </p:spTree>
    <p:extLst>
      <p:ext uri="{BB962C8B-B14F-4D97-AF65-F5344CB8AC3E}">
        <p14:creationId xmlns:p14="http://schemas.microsoft.com/office/powerpoint/2010/main" xmlns="" val="3016840842"/>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28589"/>
            <a:ext cx="7620000" cy="1016000"/>
          </a:xfrm>
        </p:spPr>
        <p:txBody>
          <a:bodyPr>
            <a:noAutofit/>
          </a:bodyPr>
          <a:lstStyle/>
          <a:p>
            <a:pPr>
              <a:defRPr/>
            </a:pPr>
            <a:r>
              <a:rPr lang="en-US" sz="3400" kern="1200" dirty="0" smtClean="0">
                <a:latin typeface="Rockwell" pitchFamily="18" charset="0"/>
                <a:ea typeface="MS PGothic" pitchFamily="34" charset="-128"/>
                <a:cs typeface="ヒラギノ角ゴ ProN W3"/>
                <a:sym typeface="Gill Sans"/>
              </a:rPr>
              <a:t>Resources</a:t>
            </a:r>
            <a:endParaRPr lang="en-US" sz="3400" kern="1200" dirty="0">
              <a:latin typeface="Rockwell" pitchFamily="18" charset="0"/>
              <a:ea typeface="MS PGothic" pitchFamily="34" charset="-128"/>
              <a:cs typeface="ヒラギノ角ゴ ProN W3"/>
              <a:sym typeface="Rockwell" pitchFamily="-84" charset="0"/>
            </a:endParaRPr>
          </a:p>
        </p:txBody>
      </p:sp>
      <p:sp>
        <p:nvSpPr>
          <p:cNvPr id="6" name="Rectangle 5"/>
          <p:cNvSpPr/>
          <p:nvPr/>
        </p:nvSpPr>
        <p:spPr>
          <a:xfrm>
            <a:off x="301752" y="1527048"/>
            <a:ext cx="8385048" cy="4793419"/>
          </a:xfrm>
          <a:prstGeom prst="rect">
            <a:avLst/>
          </a:prstGeom>
          <a:noFill/>
        </p:spPr>
        <p:txBody>
          <a:bodyPr wrap="square" lIns="98415" tIns="49208" rIns="98415" bIns="4920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1313" indent="-341313" eaLnBrk="0" hangingPunct="0">
              <a:lnSpc>
                <a:spcPct val="113000"/>
              </a:lnSpc>
              <a:spcBef>
                <a:spcPts val="600"/>
              </a:spcBef>
              <a:spcAft>
                <a:spcPts val="600"/>
              </a:spcAft>
              <a:buClr>
                <a:srgbClr val="5C5A5A"/>
              </a:buClr>
              <a:buSzPct val="100000"/>
              <a:buFont typeface="Symbol" pitchFamily="18" charset="2"/>
              <a:buChar char="·"/>
            </a:pPr>
            <a:r>
              <a:rPr lang="en-US" sz="1600" dirty="0" smtClean="0">
                <a:latin typeface="Franklin Gothic Book" pitchFamily="34" charset="0"/>
                <a:ea typeface="MS PGothic" pitchFamily="34" charset="-128"/>
                <a:cs typeface="FranklinGothicURWBoo" pitchFamily="2" charset="0"/>
              </a:rPr>
              <a:t>Health Connector home </a:t>
            </a:r>
            <a:r>
              <a:rPr lang="en-US" sz="1600" dirty="0">
                <a:latin typeface="Franklin Gothic Book" pitchFamily="34" charset="0"/>
                <a:ea typeface="MS PGothic" pitchFamily="34" charset="-128"/>
                <a:cs typeface="FranklinGothicURWBoo" pitchFamily="2" charset="0"/>
              </a:rPr>
              <a:t>page: </a:t>
            </a:r>
            <a:r>
              <a:rPr lang="en-US" sz="1600" dirty="0" smtClean="0">
                <a:latin typeface="Franklin Gothic Book" pitchFamily="34" charset="0"/>
                <a:ea typeface="MS PGothic" pitchFamily="34" charset="-128"/>
                <a:cs typeface="FranklinGothicURWBoo" pitchFamily="2" charset="0"/>
                <a:hlinkClick r:id="rId3"/>
              </a:rPr>
              <a:t>www.mahealthconnector.org</a:t>
            </a:r>
            <a:endParaRPr lang="en-US" sz="1600" dirty="0" smtClean="0">
              <a:latin typeface="Franklin Gothic Book" pitchFamily="34" charset="0"/>
              <a:ea typeface="MS PGothic" pitchFamily="34" charset="-128"/>
              <a:cs typeface="FranklinGothicURWBoo" pitchFamily="2" charset="0"/>
            </a:endParaRPr>
          </a:p>
          <a:p>
            <a:pPr marL="341313" indent="-341313" eaLnBrk="0" hangingPunct="0">
              <a:lnSpc>
                <a:spcPct val="113000"/>
              </a:lnSpc>
              <a:spcBef>
                <a:spcPts val="600"/>
              </a:spcBef>
              <a:spcAft>
                <a:spcPts val="600"/>
              </a:spcAft>
              <a:buClr>
                <a:srgbClr val="5C5A5A"/>
              </a:buClr>
              <a:buSzPct val="100000"/>
              <a:buFont typeface="Symbol" pitchFamily="18" charset="2"/>
              <a:buChar char="·"/>
            </a:pPr>
            <a:r>
              <a:rPr lang="en-US" sz="1600" dirty="0" smtClean="0">
                <a:latin typeface="Franklin Gothic Book" pitchFamily="34" charset="0"/>
                <a:ea typeface="MS PGothic" pitchFamily="34" charset="-128"/>
                <a:cs typeface="FranklinGothicURWBoo" pitchFamily="2" charset="0"/>
              </a:rPr>
              <a:t>Resource </a:t>
            </a:r>
            <a:r>
              <a:rPr lang="en-US" sz="1600" dirty="0">
                <a:latin typeface="Franklin Gothic Book" pitchFamily="34" charset="0"/>
                <a:ea typeface="MS PGothic" pitchFamily="34" charset="-128"/>
                <a:cs typeface="FranklinGothicURWBoo" pitchFamily="2" charset="0"/>
              </a:rPr>
              <a:t>download </a:t>
            </a:r>
            <a:r>
              <a:rPr lang="en-US" sz="1600" dirty="0" smtClean="0">
                <a:latin typeface="Franklin Gothic Book" pitchFamily="34" charset="0"/>
                <a:ea typeface="MS PGothic" pitchFamily="34" charset="-128"/>
                <a:cs typeface="FranklinGothicURWBoo" pitchFamily="2" charset="0"/>
              </a:rPr>
              <a:t>page (Shopping Guides, Guide to Subsidies, </a:t>
            </a:r>
            <a:r>
              <a:rPr lang="en-US" sz="1600" dirty="0" err="1" smtClean="0">
                <a:latin typeface="Franklin Gothic Book" pitchFamily="34" charset="0"/>
                <a:ea typeface="MS PGothic" pitchFamily="34" charset="-128"/>
                <a:cs typeface="FranklinGothicURWBoo" pitchFamily="2" charset="0"/>
              </a:rPr>
              <a:t>ConnectorCare</a:t>
            </a:r>
            <a:r>
              <a:rPr lang="en-US" sz="1600" dirty="0" smtClean="0">
                <a:latin typeface="Franklin Gothic Book" pitchFamily="34" charset="0"/>
                <a:ea typeface="MS PGothic" pitchFamily="34" charset="-128"/>
                <a:cs typeface="FranklinGothicURWBoo" pitchFamily="2" charset="0"/>
              </a:rPr>
              <a:t> Overview, Standardized QHPs): </a:t>
            </a:r>
            <a:r>
              <a:rPr lang="en-US" sz="1600" dirty="0" smtClean="0">
                <a:latin typeface="Franklin Gothic Book" pitchFamily="34" charset="0"/>
                <a:ea typeface="MS PGothic" pitchFamily="34" charset="-128"/>
                <a:cs typeface="FranklinGothicURWBoo" pitchFamily="2" charset="0"/>
                <a:hlinkClick r:id="rId4"/>
              </a:rPr>
              <a:t>www.mahealthconnector.org/help-center/resource-download-center</a:t>
            </a:r>
            <a:endParaRPr lang="en-US" sz="1600" dirty="0" smtClean="0">
              <a:latin typeface="Franklin Gothic Book" pitchFamily="34" charset="0"/>
              <a:ea typeface="MS PGothic" pitchFamily="34" charset="-128"/>
              <a:cs typeface="FranklinGothicURWBoo" pitchFamily="2" charset="0"/>
            </a:endParaRPr>
          </a:p>
          <a:p>
            <a:pPr marL="341313" indent="-341313" eaLnBrk="0" hangingPunct="0">
              <a:lnSpc>
                <a:spcPct val="113000"/>
              </a:lnSpc>
              <a:spcBef>
                <a:spcPts val="600"/>
              </a:spcBef>
              <a:spcAft>
                <a:spcPts val="600"/>
              </a:spcAft>
              <a:buClr>
                <a:srgbClr val="5C5A5A"/>
              </a:buClr>
              <a:buSzPct val="100000"/>
              <a:buFont typeface="Symbol" pitchFamily="18" charset="2"/>
              <a:buChar char="·"/>
            </a:pPr>
            <a:r>
              <a:rPr lang="en-US" sz="1600" dirty="0" smtClean="0">
                <a:latin typeface="Franklin Gothic Book" pitchFamily="34" charset="0"/>
                <a:ea typeface="MS PGothic" pitchFamily="34" charset="-128"/>
                <a:cs typeface="FranklinGothicURWBoo" pitchFamily="2" charset="0"/>
              </a:rPr>
              <a:t>Enrollment </a:t>
            </a:r>
            <a:r>
              <a:rPr lang="en-US" sz="1600" dirty="0">
                <a:latin typeface="Franklin Gothic Book" pitchFamily="34" charset="0"/>
                <a:ea typeface="MS PGothic" pitchFamily="34" charset="-128"/>
                <a:cs typeface="FranklinGothicURWBoo" pitchFamily="2" charset="0"/>
              </a:rPr>
              <a:t>assister search: </a:t>
            </a:r>
            <a:r>
              <a:rPr lang="en-US" sz="1600" dirty="0">
                <a:latin typeface="Franklin Gothic Book" pitchFamily="34" charset="0"/>
                <a:ea typeface="MS PGothic" pitchFamily="34" charset="-128"/>
                <a:cs typeface="FranklinGothicURWBoo" pitchFamily="2" charset="0"/>
                <a:hlinkClick r:id="rId5"/>
              </a:rPr>
              <a:t>https://</a:t>
            </a:r>
            <a:r>
              <a:rPr lang="en-US" sz="1600" dirty="0" smtClean="0">
                <a:latin typeface="Franklin Gothic Book" pitchFamily="34" charset="0"/>
                <a:ea typeface="MS PGothic" pitchFamily="34" charset="-128"/>
                <a:cs typeface="FranklinGothicURWBoo" pitchFamily="2" charset="0"/>
                <a:hlinkClick r:id="rId5"/>
              </a:rPr>
              <a:t>betterhealthconnector.com/enrollment-assisters</a:t>
            </a:r>
            <a:endParaRPr lang="en-US" sz="1600" dirty="0" smtClean="0">
              <a:latin typeface="Franklin Gothic Book" pitchFamily="34" charset="0"/>
              <a:ea typeface="MS PGothic" pitchFamily="34" charset="-128"/>
              <a:cs typeface="FranklinGothicURWBoo" pitchFamily="2" charset="0"/>
            </a:endParaRPr>
          </a:p>
          <a:p>
            <a:pPr marL="341313" indent="-341313" eaLnBrk="0" hangingPunct="0">
              <a:lnSpc>
                <a:spcPct val="113000"/>
              </a:lnSpc>
              <a:spcBef>
                <a:spcPts val="600"/>
              </a:spcBef>
              <a:spcAft>
                <a:spcPts val="600"/>
              </a:spcAft>
              <a:buClr>
                <a:srgbClr val="5C5A5A"/>
              </a:buClr>
              <a:buSzPct val="100000"/>
              <a:buFont typeface="Symbol" pitchFamily="18" charset="2"/>
              <a:buChar char="·"/>
            </a:pPr>
            <a:r>
              <a:rPr lang="en-US" sz="1600" dirty="0" smtClean="0">
                <a:latin typeface="Franklin Gothic Book" pitchFamily="34" charset="0"/>
                <a:ea typeface="MS PGothic" pitchFamily="34" charset="-128"/>
                <a:cs typeface="FranklinGothicURWBoo" pitchFamily="2" charset="0"/>
              </a:rPr>
              <a:t>Customer service information (call and </a:t>
            </a:r>
            <a:r>
              <a:rPr lang="en-US" sz="1600" dirty="0">
                <a:latin typeface="Franklin Gothic Book" pitchFamily="34" charset="0"/>
                <a:ea typeface="MS PGothic" pitchFamily="34" charset="-128"/>
                <a:cs typeface="FranklinGothicURWBoo" pitchFamily="2" charset="0"/>
              </a:rPr>
              <a:t>walk-in centers): </a:t>
            </a:r>
            <a:r>
              <a:rPr lang="en-US" sz="1600" dirty="0">
                <a:latin typeface="Franklin Gothic Book" pitchFamily="34" charset="0"/>
                <a:ea typeface="MS PGothic" pitchFamily="34" charset="-128"/>
                <a:cs typeface="FranklinGothicURWBoo" pitchFamily="2" charset="0"/>
                <a:hlinkClick r:id="rId6"/>
              </a:rPr>
              <a:t>https://</a:t>
            </a:r>
            <a:r>
              <a:rPr lang="en-US" sz="1600" dirty="0" smtClean="0">
                <a:latin typeface="Franklin Gothic Book" pitchFamily="34" charset="0"/>
                <a:ea typeface="MS PGothic" pitchFamily="34" charset="-128"/>
                <a:cs typeface="FranklinGothicURWBoo" pitchFamily="2" charset="0"/>
                <a:hlinkClick r:id="rId6"/>
              </a:rPr>
              <a:t>betterhealthconnector.com/about/contact</a:t>
            </a:r>
            <a:endParaRPr lang="en-US" sz="1600" dirty="0" smtClean="0">
              <a:latin typeface="Franklin Gothic Book" pitchFamily="34" charset="0"/>
              <a:ea typeface="MS PGothic" pitchFamily="34" charset="-128"/>
              <a:cs typeface="FranklinGothicURWBoo" pitchFamily="2" charset="0"/>
            </a:endParaRPr>
          </a:p>
          <a:p>
            <a:pPr marL="341313" indent="-341313" eaLnBrk="0" hangingPunct="0">
              <a:lnSpc>
                <a:spcPct val="113000"/>
              </a:lnSpc>
              <a:spcBef>
                <a:spcPts val="600"/>
              </a:spcBef>
              <a:spcAft>
                <a:spcPts val="600"/>
              </a:spcAft>
              <a:buClr>
                <a:srgbClr val="5C5A5A"/>
              </a:buClr>
              <a:buSzPct val="100000"/>
              <a:buFont typeface="Symbol" pitchFamily="18" charset="2"/>
              <a:buChar char="·"/>
            </a:pPr>
            <a:r>
              <a:rPr lang="en-US" sz="1600" dirty="0">
                <a:latin typeface="Franklin Gothic Book" pitchFamily="34" charset="0"/>
                <a:ea typeface="MS PGothic" pitchFamily="34" charset="-128"/>
                <a:cs typeface="FranklinGothicURWBoo" pitchFamily="2" charset="0"/>
              </a:rPr>
              <a:t>Small Business page: </a:t>
            </a:r>
            <a:r>
              <a:rPr lang="en-US" sz="1600" dirty="0">
                <a:latin typeface="Franklin Gothic Book" pitchFamily="34" charset="0"/>
                <a:ea typeface="MS PGothic" pitchFamily="34" charset="-128"/>
                <a:cs typeface="FranklinGothicURWBoo" pitchFamily="2" charset="0"/>
                <a:hlinkClick r:id="rId7"/>
              </a:rPr>
              <a:t>www.mahealthconnector.org/get-started/small-businesses</a:t>
            </a:r>
            <a:endParaRPr lang="en-US" sz="1600" dirty="0">
              <a:latin typeface="Franklin Gothic Book" pitchFamily="34" charset="0"/>
              <a:ea typeface="MS PGothic" pitchFamily="34" charset="-128"/>
              <a:cs typeface="FranklinGothicURWBoo" pitchFamily="2" charset="0"/>
            </a:endParaRPr>
          </a:p>
          <a:p>
            <a:pPr marL="341313" indent="-341313" eaLnBrk="0" hangingPunct="0">
              <a:lnSpc>
                <a:spcPct val="113000"/>
              </a:lnSpc>
              <a:spcBef>
                <a:spcPts val="600"/>
              </a:spcBef>
              <a:spcAft>
                <a:spcPts val="600"/>
              </a:spcAft>
              <a:buClr>
                <a:srgbClr val="5C5A5A"/>
              </a:buClr>
              <a:buSzPct val="100000"/>
              <a:buFont typeface="Symbol" pitchFamily="18" charset="2"/>
              <a:buChar char="·"/>
            </a:pPr>
            <a:r>
              <a:rPr lang="en-US" sz="1600" dirty="0">
                <a:latin typeface="Franklin Gothic Book" pitchFamily="34" charset="0"/>
                <a:ea typeface="MS PGothic" pitchFamily="34" charset="-128"/>
                <a:cs typeface="FranklinGothicURWBoo" pitchFamily="2" charset="0"/>
              </a:rPr>
              <a:t>Wellness Track: </a:t>
            </a:r>
            <a:r>
              <a:rPr lang="en-US" sz="1600" dirty="0">
                <a:latin typeface="Franklin Gothic Book" pitchFamily="34" charset="0"/>
                <a:ea typeface="MS PGothic" pitchFamily="34" charset="-128"/>
                <a:cs typeface="FranklinGothicURWBoo" pitchFamily="2" charset="0"/>
                <a:hlinkClick r:id="rId8"/>
              </a:rPr>
              <a:t>https://betterhealthconnector.com/wellness-track</a:t>
            </a:r>
            <a:endParaRPr lang="en-US" sz="1600" dirty="0">
              <a:latin typeface="Franklin Gothic Book" pitchFamily="34" charset="0"/>
              <a:ea typeface="MS PGothic" pitchFamily="34" charset="-128"/>
              <a:cs typeface="FranklinGothicURWBoo" pitchFamily="2" charset="0"/>
            </a:endParaRPr>
          </a:p>
          <a:p>
            <a:pPr marL="341313" indent="-341313" eaLnBrk="0" hangingPunct="0">
              <a:lnSpc>
                <a:spcPct val="113000"/>
              </a:lnSpc>
              <a:spcBef>
                <a:spcPts val="600"/>
              </a:spcBef>
              <a:spcAft>
                <a:spcPts val="600"/>
              </a:spcAft>
              <a:buClr>
                <a:srgbClr val="5C5A5A"/>
              </a:buClr>
              <a:buSzPct val="100000"/>
              <a:buFont typeface="Symbol" pitchFamily="18" charset="2"/>
              <a:buChar char="·"/>
            </a:pPr>
            <a:r>
              <a:rPr lang="en-US" sz="1600" dirty="0">
                <a:latin typeface="Franklin Gothic Book" pitchFamily="34" charset="0"/>
                <a:ea typeface="MS PGothic" pitchFamily="34" charset="-128"/>
                <a:cs typeface="FranklinGothicURWBoo" pitchFamily="2" charset="0"/>
              </a:rPr>
              <a:t>Coverage </a:t>
            </a:r>
            <a:r>
              <a:rPr lang="en-US" sz="1600" dirty="0" smtClean="0">
                <a:latin typeface="Franklin Gothic Book" pitchFamily="34" charset="0"/>
                <a:ea typeface="MS PGothic" pitchFamily="34" charset="-128"/>
                <a:cs typeface="FranklinGothicURWBoo" pitchFamily="2" charset="0"/>
              </a:rPr>
              <a:t>options </a:t>
            </a:r>
            <a:r>
              <a:rPr lang="en-US" sz="1600" dirty="0">
                <a:latin typeface="Franklin Gothic Book" pitchFamily="34" charset="0"/>
                <a:ea typeface="MS PGothic" pitchFamily="34" charset="-128"/>
                <a:cs typeface="FranklinGothicURWBoo" pitchFamily="2" charset="0"/>
              </a:rPr>
              <a:t>for </a:t>
            </a:r>
            <a:r>
              <a:rPr lang="en-US" sz="1600" dirty="0" smtClean="0">
                <a:latin typeface="Franklin Gothic Book" pitchFamily="34" charset="0"/>
                <a:ea typeface="MS PGothic" pitchFamily="34" charset="-128"/>
                <a:cs typeface="FranklinGothicURWBoo" pitchFamily="2" charset="0"/>
              </a:rPr>
              <a:t>non-benefits eligible employees </a:t>
            </a:r>
            <a:r>
              <a:rPr lang="en-US" sz="1600" dirty="0">
                <a:latin typeface="Franklin Gothic Book" pitchFamily="34" charset="0"/>
                <a:ea typeface="MS PGothic" pitchFamily="34" charset="-128"/>
                <a:cs typeface="FranklinGothicURWBoo" pitchFamily="2" charset="0"/>
              </a:rPr>
              <a:t>or former employees: </a:t>
            </a:r>
            <a:r>
              <a:rPr lang="en-US" sz="1600" dirty="0" smtClean="0">
                <a:latin typeface="Franklin Gothic Book" pitchFamily="34" charset="0"/>
                <a:ea typeface="MS PGothic" pitchFamily="34" charset="-128"/>
                <a:cs typeface="FranklinGothicURWBoo" pitchFamily="2" charset="0"/>
                <a:hlinkClick r:id="rId9"/>
              </a:rPr>
              <a:t>www.mahealthconnector.org/learn/tools-resources/small-businesses/coverage-options-for-non-benefits-eligible-employees</a:t>
            </a:r>
            <a:endParaRPr lang="en-US" sz="1600" dirty="0" smtClean="0">
              <a:latin typeface="Franklin Gothic Book" pitchFamily="34" charset="0"/>
              <a:ea typeface="MS PGothic" pitchFamily="34" charset="-128"/>
              <a:cs typeface="FranklinGothicURWBoo" pitchFamily="2" charset="0"/>
            </a:endParaRPr>
          </a:p>
          <a:p>
            <a:pPr marL="341313" lvl="2" indent="-341313" eaLnBrk="0" hangingPunct="0">
              <a:lnSpc>
                <a:spcPct val="113000"/>
              </a:lnSpc>
              <a:spcBef>
                <a:spcPts val="600"/>
              </a:spcBef>
              <a:spcAft>
                <a:spcPts val="600"/>
              </a:spcAft>
              <a:buClr>
                <a:srgbClr val="5C5A5A"/>
              </a:buClr>
              <a:buSzPct val="100000"/>
              <a:buFont typeface="Symbol" pitchFamily="18" charset="2"/>
              <a:buChar char="·"/>
            </a:pPr>
            <a:r>
              <a:rPr lang="en-US" sz="1600" dirty="0" smtClean="0">
                <a:latin typeface="Franklin Gothic Book" pitchFamily="34" charset="0"/>
                <a:ea typeface="MS PGothic" pitchFamily="34" charset="-128"/>
                <a:cs typeface="FranklinGothicURWBoo" pitchFamily="2" charset="0"/>
              </a:rPr>
              <a:t>List of Health Connector certified brokers: </a:t>
            </a:r>
            <a:r>
              <a:rPr lang="en-US" sz="1600" dirty="0">
                <a:latin typeface="Franklin Gothic Book" pitchFamily="34" charset="0"/>
                <a:ea typeface="MS PGothic" pitchFamily="34" charset="-128"/>
                <a:cs typeface="FranklinGothicURWBoo" pitchFamily="2" charset="0"/>
                <a:hlinkClick r:id="rId10"/>
              </a:rPr>
              <a:t>https://betterhealthconnector.com/get-started/small-businesses/certified-broker-directory</a:t>
            </a:r>
            <a:r>
              <a:rPr lang="en-US" sz="1600" dirty="0">
                <a:latin typeface="Franklin Gothic Book" pitchFamily="34" charset="0"/>
                <a:ea typeface="MS PGothic" pitchFamily="34" charset="-128"/>
                <a:cs typeface="FranklinGothicURWBoo" pitchFamily="2" charset="0"/>
              </a:rPr>
              <a:t> </a:t>
            </a:r>
            <a:endParaRPr lang="en-US" sz="1600" dirty="0">
              <a:latin typeface="Franklin Gothic Book" pitchFamily="34" charset="0"/>
              <a:ea typeface="MS PGothic" pitchFamily="34" charset="-128"/>
              <a:cs typeface="FranklinGothicURWBoo" pitchFamily="2" charset="0"/>
              <a:sym typeface="Rockwell" pitchFamily="18" charset="0"/>
            </a:endParaRPr>
          </a:p>
        </p:txBody>
      </p:sp>
      <p:sp>
        <p:nvSpPr>
          <p:cNvPr id="2" name="Slide Number Placeholder 1"/>
          <p:cNvSpPr>
            <a:spLocks noGrp="1"/>
          </p:cNvSpPr>
          <p:nvPr>
            <p:ph type="sldNum" sz="quarter" idx="10"/>
          </p:nvPr>
        </p:nvSpPr>
        <p:spPr/>
        <p:txBody>
          <a:bodyPr/>
          <a:lstStyle/>
          <a:p>
            <a:fld id="{1799EE30-CEC4-4B77-85FD-C4CA81E92C78}" type="slidenum">
              <a:rPr lang="en-US" smtClean="0">
                <a:latin typeface="+mn-lt"/>
                <a:sym typeface="Gill Sans"/>
              </a:rPr>
              <a:pPr/>
              <a:t>19</a:t>
            </a:fld>
            <a:endParaRPr lang="en-US" dirty="0">
              <a:latin typeface="+mn-lt"/>
              <a:sym typeface="Gill Sans"/>
            </a:endParaRPr>
          </a:p>
        </p:txBody>
      </p:sp>
    </p:spTree>
    <p:extLst>
      <p:ext uri="{BB962C8B-B14F-4D97-AF65-F5344CB8AC3E}">
        <p14:creationId xmlns:p14="http://schemas.microsoft.com/office/powerpoint/2010/main" xmlns="" val="197709418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28589"/>
            <a:ext cx="7620000" cy="1016000"/>
          </a:xfrm>
        </p:spPr>
        <p:txBody>
          <a:bodyPr>
            <a:noAutofit/>
          </a:bodyPr>
          <a:lstStyle/>
          <a:p>
            <a:pPr>
              <a:defRPr/>
            </a:pPr>
            <a:r>
              <a:rPr lang="en-US" sz="3400" kern="1200" dirty="0" smtClean="0">
                <a:latin typeface="Rockwell" pitchFamily="18" charset="0"/>
                <a:ea typeface="MS PGothic" pitchFamily="34" charset="-128"/>
                <a:cs typeface="ヒラギノ角ゴ ProN W3"/>
                <a:sym typeface="Gill Sans"/>
              </a:rPr>
              <a:t>The Health Connector: Who Are We?</a:t>
            </a:r>
            <a:endParaRPr lang="en-US" sz="3400" kern="1200" dirty="0">
              <a:latin typeface="Rockwell" pitchFamily="18" charset="0"/>
              <a:ea typeface="MS PGothic" pitchFamily="34" charset="-128"/>
              <a:cs typeface="ヒラギノ角ゴ ProN W3"/>
              <a:sym typeface="Rockwell" pitchFamily="-84" charset="0"/>
            </a:endParaRPr>
          </a:p>
        </p:txBody>
      </p:sp>
      <p:sp>
        <p:nvSpPr>
          <p:cNvPr id="6" name="Rectangle 5"/>
          <p:cNvSpPr/>
          <p:nvPr/>
        </p:nvSpPr>
        <p:spPr>
          <a:xfrm>
            <a:off x="301752" y="2393264"/>
            <a:ext cx="8385048" cy="3837645"/>
          </a:xfrm>
          <a:prstGeom prst="rect">
            <a:avLst/>
          </a:prstGeom>
          <a:noFill/>
        </p:spPr>
        <p:txBody>
          <a:bodyPr wrap="square" lIns="98415" tIns="49208" rIns="98415" bIns="4920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1313" indent="-341313" eaLnBrk="0" hangingPunct="0">
              <a:lnSpc>
                <a:spcPct val="113000"/>
              </a:lnSpc>
              <a:spcBef>
                <a:spcPts val="600"/>
              </a:spcBef>
              <a:spcAft>
                <a:spcPts val="600"/>
              </a:spcAft>
              <a:buClr>
                <a:srgbClr val="5C5A5A"/>
              </a:buClr>
              <a:buSzPct val="100000"/>
              <a:buFont typeface="Symbol" pitchFamily="18" charset="2"/>
              <a:buChar char="·"/>
            </a:pPr>
            <a:r>
              <a:rPr lang="en-US" sz="1600" dirty="0">
                <a:solidFill>
                  <a:schemeClr val="bg2"/>
                </a:solidFill>
                <a:latin typeface="Franklin Gothic Book" panose="020B0503020102020204" pitchFamily="34" charset="0"/>
              </a:rPr>
              <a:t>Since 2006, when it was created by the Massachusetts health reform law, the Health Connector has offered subsidized and unsubsidized health insurance programs</a:t>
            </a:r>
          </a:p>
          <a:p>
            <a:pPr marL="341313" indent="-341313" eaLnBrk="0" hangingPunct="0">
              <a:lnSpc>
                <a:spcPct val="113000"/>
              </a:lnSpc>
              <a:spcBef>
                <a:spcPts val="600"/>
              </a:spcBef>
              <a:spcAft>
                <a:spcPts val="600"/>
              </a:spcAft>
              <a:buClr>
                <a:srgbClr val="5C5A5A"/>
              </a:buClr>
              <a:buSzPct val="100000"/>
              <a:buFont typeface="Symbol" pitchFamily="18" charset="2"/>
              <a:buChar char="·"/>
            </a:pPr>
            <a:r>
              <a:rPr lang="en-US" sz="1600" dirty="0">
                <a:solidFill>
                  <a:schemeClr val="bg2"/>
                </a:solidFill>
                <a:latin typeface="Franklin Gothic Book" panose="020B0503020102020204" pitchFamily="34" charset="0"/>
              </a:rPr>
              <a:t>Since implementation of the Affordable Care Act (ACA), the Health Connector offers the subsidized </a:t>
            </a:r>
            <a:r>
              <a:rPr lang="en-US" sz="1600" dirty="0" err="1">
                <a:solidFill>
                  <a:schemeClr val="bg2"/>
                </a:solidFill>
                <a:latin typeface="Franklin Gothic Book" panose="020B0503020102020204" pitchFamily="34" charset="0"/>
              </a:rPr>
              <a:t>ConnectorCare</a:t>
            </a:r>
            <a:r>
              <a:rPr lang="en-US" sz="1600" dirty="0">
                <a:solidFill>
                  <a:schemeClr val="bg2"/>
                </a:solidFill>
                <a:latin typeface="Franklin Gothic Book" panose="020B0503020102020204" pitchFamily="34" charset="0"/>
              </a:rPr>
              <a:t> program, and offers Qualified Health Plans (QHPs) and Qualified Dental Plans (QDPs) to individuals and small businesses</a:t>
            </a:r>
          </a:p>
          <a:p>
            <a:pPr marL="341313" indent="-341313" eaLnBrk="0" hangingPunct="0">
              <a:lnSpc>
                <a:spcPct val="113000"/>
              </a:lnSpc>
              <a:spcBef>
                <a:spcPts val="600"/>
              </a:spcBef>
              <a:spcAft>
                <a:spcPts val="600"/>
              </a:spcAft>
              <a:buClr>
                <a:srgbClr val="5C5A5A"/>
              </a:buClr>
              <a:buSzPct val="100000"/>
              <a:buFont typeface="Symbol" pitchFamily="18" charset="2"/>
              <a:buChar char="·"/>
            </a:pPr>
            <a:r>
              <a:rPr lang="en-US" sz="1600" dirty="0">
                <a:solidFill>
                  <a:schemeClr val="bg2"/>
                </a:solidFill>
                <a:latin typeface="Franklin Gothic Book" panose="020B0503020102020204" pitchFamily="34" charset="0"/>
              </a:rPr>
              <a:t>Who can purchase health insurance through the Health Connector?</a:t>
            </a:r>
          </a:p>
          <a:p>
            <a:pPr marL="798513" lvl="2" indent="-341313" eaLnBrk="0" hangingPunct="0">
              <a:lnSpc>
                <a:spcPct val="114000"/>
              </a:lnSpc>
              <a:spcBef>
                <a:spcPts val="600"/>
              </a:spcBef>
              <a:spcAft>
                <a:spcPts val="600"/>
              </a:spcAft>
              <a:buClr>
                <a:srgbClr val="5C5A5A"/>
              </a:buClr>
              <a:buSzPct val="100000"/>
              <a:buFont typeface="Arial" pitchFamily="34" charset="0"/>
              <a:buChar char="−"/>
              <a:tabLst>
                <a:tab pos="457200" algn="l"/>
              </a:tabLst>
              <a:defRPr/>
            </a:pPr>
            <a:r>
              <a:rPr lang="en-US" sz="1400" dirty="0">
                <a:solidFill>
                  <a:schemeClr val="bg2"/>
                </a:solidFill>
                <a:latin typeface="Franklin Gothic Book" pitchFamily="34" charset="0"/>
                <a:ea typeface="MS PGothic" pitchFamily="34" charset="-128"/>
                <a:cs typeface="Rockwell" pitchFamily="18" charset="0"/>
              </a:rPr>
              <a:t>Individuals who don’t get health insurance through their job can get it through the Health Connector, and many people who apply qualify for help paying for their coverage through </a:t>
            </a:r>
            <a:r>
              <a:rPr lang="en-US" sz="1400" dirty="0" err="1">
                <a:solidFill>
                  <a:schemeClr val="bg2"/>
                </a:solidFill>
                <a:latin typeface="Franklin Gothic Book" pitchFamily="34" charset="0"/>
                <a:ea typeface="MS PGothic" pitchFamily="34" charset="-128"/>
                <a:cs typeface="Rockwell" pitchFamily="18" charset="0"/>
              </a:rPr>
              <a:t>ConnectorCare</a:t>
            </a:r>
            <a:r>
              <a:rPr lang="en-US" sz="1400" dirty="0">
                <a:solidFill>
                  <a:schemeClr val="bg2"/>
                </a:solidFill>
                <a:latin typeface="Franklin Gothic Book" pitchFamily="34" charset="0"/>
                <a:ea typeface="MS PGothic" pitchFamily="34" charset="-128"/>
                <a:cs typeface="Rockwell" pitchFamily="18" charset="0"/>
              </a:rPr>
              <a:t> or federal tax credits</a:t>
            </a:r>
          </a:p>
          <a:p>
            <a:pPr marL="798513" lvl="2" indent="-341313" eaLnBrk="0" hangingPunct="0">
              <a:lnSpc>
                <a:spcPct val="114000"/>
              </a:lnSpc>
              <a:spcBef>
                <a:spcPts val="600"/>
              </a:spcBef>
              <a:spcAft>
                <a:spcPts val="600"/>
              </a:spcAft>
              <a:buClr>
                <a:srgbClr val="5C5A5A"/>
              </a:buClr>
              <a:buSzPct val="100000"/>
              <a:buFont typeface="Arial" pitchFamily="34" charset="0"/>
              <a:buChar char="−"/>
              <a:tabLst>
                <a:tab pos="457200" algn="l"/>
              </a:tabLst>
              <a:defRPr/>
            </a:pPr>
            <a:r>
              <a:rPr lang="en-US" sz="1400" dirty="0">
                <a:solidFill>
                  <a:schemeClr val="bg2"/>
                </a:solidFill>
                <a:latin typeface="Franklin Gothic Book" pitchFamily="34" charset="0"/>
                <a:ea typeface="MS PGothic" pitchFamily="34" charset="-128"/>
                <a:cs typeface="Rockwell" pitchFamily="18" charset="0"/>
              </a:rPr>
              <a:t>Small businesses (those with fewer than 50 employees) can buy health and dental insurance for their workers through the Health Connector.  Some small businesses can get federal assistance in paying for their portion of the health insurance</a:t>
            </a:r>
          </a:p>
        </p:txBody>
      </p:sp>
      <p:sp>
        <p:nvSpPr>
          <p:cNvPr id="2" name="Slide Number Placeholder 1"/>
          <p:cNvSpPr>
            <a:spLocks noGrp="1"/>
          </p:cNvSpPr>
          <p:nvPr>
            <p:ph type="sldNum" sz="quarter" idx="10"/>
          </p:nvPr>
        </p:nvSpPr>
        <p:spPr/>
        <p:txBody>
          <a:bodyPr/>
          <a:lstStyle/>
          <a:p>
            <a:fld id="{1799EE30-CEC4-4B77-85FD-C4CA81E92C78}" type="slidenum">
              <a:rPr lang="en-US" smtClean="0">
                <a:latin typeface="+mn-lt"/>
                <a:sym typeface="Gill Sans"/>
              </a:rPr>
              <a:pPr/>
              <a:t>2</a:t>
            </a:fld>
            <a:endParaRPr lang="en-US" dirty="0">
              <a:latin typeface="+mn-lt"/>
              <a:sym typeface="Gill Sans"/>
            </a:endParaRPr>
          </a:p>
        </p:txBody>
      </p:sp>
      <p:sp>
        <p:nvSpPr>
          <p:cNvPr id="5" name="TextBox 4"/>
          <p:cNvSpPr txBox="1"/>
          <p:nvPr/>
        </p:nvSpPr>
        <p:spPr>
          <a:xfrm>
            <a:off x="228600" y="1444752"/>
            <a:ext cx="8585994" cy="923330"/>
          </a:xfrm>
          <a:prstGeom prst="rect">
            <a:avLst/>
          </a:prstGeom>
          <a:noFill/>
        </p:spPr>
        <p:txBody>
          <a:bodyPr wrap="square" rtlCol="0">
            <a:spAutoFit/>
          </a:bodyPr>
          <a:lstStyle/>
          <a:p>
            <a:pPr marL="0" lvl="2" eaLnBrk="0" hangingPunct="0">
              <a:spcBef>
                <a:spcPts val="600"/>
              </a:spcBef>
              <a:spcAft>
                <a:spcPts val="900"/>
              </a:spcAft>
              <a:buClr>
                <a:schemeClr val="accent1">
                  <a:lumMod val="75000"/>
                </a:schemeClr>
              </a:buClr>
              <a:buSzPct val="120000"/>
            </a:pPr>
            <a:r>
              <a:rPr lang="en-US" sz="1800" b="1" i="1" dirty="0">
                <a:solidFill>
                  <a:srgbClr val="DC8E28"/>
                </a:solidFill>
                <a:latin typeface="Rockwell" pitchFamily="18" charset="0"/>
                <a:ea typeface="MS PGothic" pitchFamily="34" charset="-128"/>
                <a:cs typeface="Rockwell" pitchFamily="18" charset="0"/>
              </a:rPr>
              <a:t>The Massachusetts Health Connector is the state’s health insurance Marketplace, providing individuals and small </a:t>
            </a:r>
            <a:r>
              <a:rPr lang="en-US" sz="1800" b="1" i="1" dirty="0" smtClean="0">
                <a:solidFill>
                  <a:srgbClr val="DC8E28"/>
                </a:solidFill>
                <a:latin typeface="Rockwell" pitchFamily="18" charset="0"/>
                <a:ea typeface="MS PGothic" pitchFamily="34" charset="-128"/>
                <a:cs typeface="Rockwell" pitchFamily="18" charset="0"/>
              </a:rPr>
              <a:t>businesses </a:t>
            </a:r>
            <a:r>
              <a:rPr lang="en-US" sz="1800" b="1" i="1" dirty="0">
                <a:solidFill>
                  <a:srgbClr val="DC8E28"/>
                </a:solidFill>
                <a:latin typeface="Rockwell" pitchFamily="18" charset="0"/>
                <a:ea typeface="MS PGothic" pitchFamily="34" charset="-128"/>
                <a:cs typeface="Rockwell" pitchFamily="18" charset="0"/>
              </a:rPr>
              <a:t>with access to affordable coverage. </a:t>
            </a:r>
          </a:p>
        </p:txBody>
      </p:sp>
    </p:spTree>
    <p:extLst>
      <p:ext uri="{BB962C8B-B14F-4D97-AF65-F5344CB8AC3E}">
        <p14:creationId xmlns:p14="http://schemas.microsoft.com/office/powerpoint/2010/main" xmlns="" val="134444032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p:cNvPicPr>
            <a:picLocks noChangeAspect="1" noChangeArrowheads="1"/>
          </p:cNvPicPr>
          <p:nvPr/>
        </p:nvPicPr>
        <p:blipFill>
          <a:blip r:embed="rId2">
            <a:extLst>
              <a:ext uri="{28A0092B-C50C-407E-A947-70E740481C1C}">
                <a14:useLocalDpi xmlns:a14="http://schemas.microsoft.com/office/drawing/2010/main" xmlns="" val="0"/>
              </a:ext>
            </a:extLst>
          </a:blip>
          <a:srcRect l="1701"/>
          <a:stretch>
            <a:fillRect/>
          </a:stretch>
        </p:blipFill>
        <p:spPr bwMode="auto">
          <a:xfrm>
            <a:off x="7938" y="1676400"/>
            <a:ext cx="4489450" cy="403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sp>
        <p:nvSpPr>
          <p:cNvPr id="17412" name="Line 1"/>
          <p:cNvSpPr>
            <a:spLocks noChangeShapeType="1"/>
          </p:cNvSpPr>
          <p:nvPr/>
        </p:nvSpPr>
        <p:spPr bwMode="auto">
          <a:xfrm>
            <a:off x="0" y="1279525"/>
            <a:ext cx="9144000" cy="0"/>
          </a:xfrm>
          <a:prstGeom prst="line">
            <a:avLst/>
          </a:prstGeom>
          <a:noFill/>
          <a:ln w="63500">
            <a:solidFill>
              <a:srgbClr val="6CB33F"/>
            </a:solidFill>
            <a:round/>
            <a:headEnd/>
            <a:tailEnd/>
          </a:ln>
          <a:extLst>
            <a:ext uri="{909E8E84-426E-40dd-AFC4-6F175D3DCCD1}">
              <a14:hiddenFill xmlns="" xmlns:a14="http://schemas.microsoft.com/office/drawing/2010/main">
                <a:noFill/>
              </a14:hiddenFill>
            </a:ext>
          </a:extLst>
        </p:spPr>
        <p:txBody>
          <a:bodyPr/>
          <a:lstStyle/>
          <a:p>
            <a:endParaRPr lang="en-US"/>
          </a:p>
        </p:txBody>
      </p:sp>
      <p:pic>
        <p:nvPicPr>
          <p:cNvPr id="17413"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166100" y="134938"/>
            <a:ext cx="687388" cy="1030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sp>
        <p:nvSpPr>
          <p:cNvPr id="15367" name="Rectangle 5"/>
          <p:cNvSpPr>
            <a:spLocks/>
          </p:cNvSpPr>
          <p:nvPr/>
        </p:nvSpPr>
        <p:spPr bwMode="auto">
          <a:xfrm>
            <a:off x="4927600" y="2616199"/>
            <a:ext cx="3670300" cy="411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0" tIns="0" rIns="0" bIns="0"/>
          <a:lstStyle/>
          <a:p>
            <a:pPr>
              <a:lnSpc>
                <a:spcPts val="3200"/>
              </a:lnSpc>
              <a:spcAft>
                <a:spcPts val="1800"/>
              </a:spcAft>
            </a:pPr>
            <a:r>
              <a:rPr lang="en-US" sz="3000" b="1" dirty="0" smtClean="0">
                <a:solidFill>
                  <a:srgbClr val="6CB33F"/>
                </a:solidFill>
                <a:latin typeface="Rockwell" pitchFamily="18" charset="0"/>
                <a:ea typeface="MS PGothic" pitchFamily="34" charset="-128"/>
                <a:cs typeface="ヒラギノ明朝 ProN W3"/>
                <a:sym typeface="Rockwell" pitchFamily="18" charset="0"/>
              </a:rPr>
              <a:t>Questions?</a:t>
            </a:r>
            <a:endParaRPr lang="en-US" sz="1400" dirty="0" smtClean="0">
              <a:solidFill>
                <a:schemeClr val="tx1"/>
              </a:solidFill>
              <a:latin typeface="Franklin Gothic Book" pitchFamily="34" charset="0"/>
              <a:ea typeface="MS PGothic" pitchFamily="34" charset="-128"/>
              <a:cs typeface="ヒラギノ明朝 ProN W3"/>
              <a:sym typeface="Franklin Gothic Book" pitchFamily="34" charset="0"/>
            </a:endParaRPr>
          </a:p>
          <a:p>
            <a:pPr>
              <a:lnSpc>
                <a:spcPts val="1900"/>
              </a:lnSpc>
              <a:spcAft>
                <a:spcPts val="0"/>
              </a:spcAft>
            </a:pPr>
            <a:r>
              <a:rPr lang="en-US" sz="1400" dirty="0" smtClean="0">
                <a:solidFill>
                  <a:schemeClr val="tx1"/>
                </a:solidFill>
                <a:latin typeface="Franklin Gothic Book" pitchFamily="34" charset="0"/>
                <a:ea typeface="MS PGothic" pitchFamily="34" charset="-128"/>
                <a:cs typeface="ヒラギノ明朝 ProN W3"/>
                <a:sym typeface="Franklin Gothic Book" pitchFamily="34" charset="0"/>
              </a:rPr>
              <a:t>SARAH BUONOPANE </a:t>
            </a:r>
          </a:p>
          <a:p>
            <a:pPr>
              <a:lnSpc>
                <a:spcPts val="1900"/>
              </a:lnSpc>
              <a:spcAft>
                <a:spcPts val="0"/>
              </a:spcAft>
            </a:pPr>
            <a:r>
              <a:rPr lang="en-US" sz="1400" dirty="0" smtClean="0">
                <a:solidFill>
                  <a:schemeClr val="tx1"/>
                </a:solidFill>
                <a:latin typeface="Franklin Gothic Book" pitchFamily="34" charset="0"/>
                <a:ea typeface="MS PGothic" pitchFamily="34" charset="-128"/>
                <a:cs typeface="ヒラギノ明朝 ProN W3"/>
                <a:sym typeface="Franklin Gothic Book" pitchFamily="34" charset="0"/>
              </a:rPr>
              <a:t>Email: </a:t>
            </a:r>
            <a:r>
              <a:rPr lang="en-US" sz="1400" dirty="0" smtClean="0">
                <a:solidFill>
                  <a:schemeClr val="tx1"/>
                </a:solidFill>
                <a:latin typeface="Franklin Gothic Book" pitchFamily="34" charset="0"/>
                <a:ea typeface="MS PGothic" pitchFamily="34" charset="-128"/>
                <a:cs typeface="ヒラギノ明朝 ProN W3"/>
                <a:sym typeface="Franklin Gothic Book" pitchFamily="34" charset="0"/>
                <a:hlinkClick r:id="rId4"/>
              </a:rPr>
              <a:t>sarah.buonopane@state.ma.us</a:t>
            </a:r>
            <a:r>
              <a:rPr lang="en-US" sz="1400" dirty="0" smtClean="0">
                <a:solidFill>
                  <a:schemeClr val="tx1"/>
                </a:solidFill>
                <a:latin typeface="Franklin Gothic Book" pitchFamily="34" charset="0"/>
                <a:ea typeface="MS PGothic" pitchFamily="34" charset="-128"/>
                <a:cs typeface="ヒラギノ明朝 ProN W3"/>
                <a:sym typeface="Franklin Gothic Book" pitchFamily="34" charset="0"/>
              </a:rPr>
              <a:t> </a:t>
            </a:r>
            <a:endParaRPr lang="en-US" sz="1800" i="1" dirty="0">
              <a:solidFill>
                <a:schemeClr val="tx1"/>
              </a:solidFill>
              <a:latin typeface="Franklin Gothic Book" pitchFamily="34" charset="0"/>
              <a:ea typeface="MS PGothic" pitchFamily="34" charset="-128"/>
              <a:cs typeface="ヒラギノ明朝 ProN W3"/>
              <a:sym typeface="Franklin Gothic Book" pitchFamily="34" charset="0"/>
            </a:endParaRPr>
          </a:p>
          <a:p>
            <a:pPr>
              <a:lnSpc>
                <a:spcPts val="1900"/>
              </a:lnSpc>
            </a:pPr>
            <a:endParaRPr lang="en-US" sz="1800" i="1" dirty="0" smtClean="0">
              <a:solidFill>
                <a:schemeClr val="tx1"/>
              </a:solidFill>
              <a:latin typeface="Franklin Gothic Book" pitchFamily="34" charset="0"/>
              <a:ea typeface="MS PGothic" pitchFamily="34" charset="-128"/>
              <a:cs typeface="ヒラギノ明朝 ProN W3"/>
              <a:sym typeface="Franklin Gothic Book" pitchFamily="34" charset="0"/>
            </a:endParaRPr>
          </a:p>
          <a:p>
            <a:pPr>
              <a:lnSpc>
                <a:spcPts val="1900"/>
              </a:lnSpc>
            </a:pPr>
            <a:r>
              <a:rPr lang="en-US" sz="1800" i="1" dirty="0" smtClean="0">
                <a:solidFill>
                  <a:schemeClr val="tx1"/>
                </a:solidFill>
                <a:latin typeface="Franklin Gothic Book" pitchFamily="34" charset="0"/>
                <a:ea typeface="MS PGothic" pitchFamily="34" charset="-128"/>
                <a:cs typeface="ヒラギノ明朝 ProN W3"/>
                <a:sym typeface="Franklin Gothic Book" pitchFamily="34" charset="0"/>
              </a:rPr>
              <a:t>Visit MAhealthconnector.org</a:t>
            </a:r>
            <a:endParaRPr lang="en-US" sz="1800" i="1" dirty="0">
              <a:solidFill>
                <a:schemeClr val="tx1"/>
              </a:solidFill>
              <a:latin typeface="Franklin Gothic Book" pitchFamily="34" charset="0"/>
              <a:ea typeface="MS PGothic" pitchFamily="34" charset="-128"/>
              <a:cs typeface="ヒラギノ明朝 ProN W3"/>
              <a:sym typeface="Franklin Gothic Book" pitchFamily="34" charset="0"/>
            </a:endParaRPr>
          </a:p>
        </p:txBody>
      </p:sp>
      <p:sp>
        <p:nvSpPr>
          <p:cNvPr id="2" name="Slide Number Placeholder 1"/>
          <p:cNvSpPr>
            <a:spLocks noGrp="1"/>
          </p:cNvSpPr>
          <p:nvPr>
            <p:ph type="sldNum" sz="quarter" idx="10"/>
          </p:nvPr>
        </p:nvSpPr>
        <p:spPr>
          <a:noFill/>
          <a:ln>
            <a:noFill/>
          </a:ln>
          <a:effectLst/>
        </p:spPr>
        <p:txBody>
          <a:bodyPr vert="horz" wrap="none" lIns="91440" tIns="45720" rIns="91440" bIns="45720" numCol="1" anchor="ctr" anchorCtr="0" compatLnSpc="1">
            <a:prstTxWarp prst="textNoShape">
              <a:avLst/>
            </a:prstTxWarp>
          </a:bodyPr>
          <a:lstStyle/>
          <a:p>
            <a:fld id="{254B5E65-296D-440E-9811-9528B653460B}" type="slidenum">
              <a:rPr lang="en-US">
                <a:latin typeface="+mn-lt"/>
              </a:rPr>
              <a:pPr/>
              <a:t>20</a:t>
            </a:fld>
            <a:endParaRPr lang="en-US" dirty="0">
              <a:latin typeface="+mn-lt"/>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28588"/>
            <a:ext cx="7391400" cy="1014412"/>
          </a:xfrm>
        </p:spPr>
        <p:txBody>
          <a:bodyPr/>
          <a:lstStyle/>
          <a:p>
            <a:pPr>
              <a:defRPr/>
            </a:pPr>
            <a:r>
              <a:rPr lang="en-US" dirty="0">
                <a:ea typeface="ＭＳ Ｐゴシック" pitchFamily="34" charset="-128"/>
              </a:rPr>
              <a:t>The Health </a:t>
            </a:r>
            <a:r>
              <a:rPr lang="en-US" dirty="0" smtClean="0">
                <a:ea typeface="ＭＳ Ｐゴシック" pitchFamily="34" charset="-128"/>
              </a:rPr>
              <a:t>Connector’s Role</a:t>
            </a:r>
            <a:endParaRPr lang="en-US" dirty="0">
              <a:latin typeface="Rockwell" pitchFamily="18" charset="0"/>
              <a:ea typeface="MS PGothic" pitchFamily="34" charset="-128"/>
              <a:sym typeface="Rockwell" pitchFamily="-84" charset="0"/>
            </a:endParaRPr>
          </a:p>
        </p:txBody>
      </p:sp>
      <p:sp>
        <p:nvSpPr>
          <p:cNvPr id="8" name="Slide Number Placeholder 3"/>
          <p:cNvSpPr>
            <a:spLocks noGrp="1"/>
          </p:cNvSpPr>
          <p:nvPr>
            <p:ph type="sldNum" sz="quarter" idx="10"/>
          </p:nvPr>
        </p:nvSpPr>
        <p:spPr>
          <a:noFill/>
          <a:ln>
            <a:noFill/>
          </a:ln>
          <a:effectLst/>
        </p:spPr>
        <p:txBody>
          <a:bodyPr vert="horz" wrap="none" lIns="91440" tIns="45720" rIns="91440" bIns="45720" numCol="1" anchor="ctr" anchorCtr="0" compatLnSpc="1">
            <a:prstTxWarp prst="textNoShape">
              <a:avLst/>
            </a:prstTxWarp>
          </a:bodyPr>
          <a:lstStyle/>
          <a:p>
            <a:fld id="{0EF9AF49-61FB-4BCE-806E-57E4BD327F35}" type="slidenum">
              <a:rPr lang="en-US" sz="1100">
                <a:latin typeface="+mn-lt"/>
                <a:cs typeface="ヒラギノ明朝 ProN W3"/>
              </a:rPr>
              <a:pPr/>
              <a:t>3</a:t>
            </a:fld>
            <a:endParaRPr lang="en-US" sz="1100" dirty="0">
              <a:latin typeface="+mn-lt"/>
              <a:cs typeface="ヒラギノ明朝 ProN W3"/>
            </a:endParaRPr>
          </a:p>
        </p:txBody>
      </p:sp>
      <p:sp>
        <p:nvSpPr>
          <p:cNvPr id="12292" name="Line 1"/>
          <p:cNvSpPr>
            <a:spLocks noChangeShapeType="1"/>
          </p:cNvSpPr>
          <p:nvPr/>
        </p:nvSpPr>
        <p:spPr bwMode="auto">
          <a:xfrm>
            <a:off x="0" y="1279525"/>
            <a:ext cx="9144000" cy="0"/>
          </a:xfrm>
          <a:prstGeom prst="line">
            <a:avLst/>
          </a:prstGeom>
          <a:noFill/>
          <a:ln w="63500">
            <a:solidFill>
              <a:srgbClr val="6CB33F"/>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21" name="Rectangle 4"/>
          <p:cNvSpPr>
            <a:spLocks/>
          </p:cNvSpPr>
          <p:nvPr/>
        </p:nvSpPr>
        <p:spPr bwMode="auto">
          <a:xfrm>
            <a:off x="301752" y="1527048"/>
            <a:ext cx="5105400" cy="5029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med" len="med"/>
                <a:tailEnd type="none" w="med" len="med"/>
              </a14:hiddenLine>
            </a:ext>
          </a:extLst>
        </p:spPr>
        <p:txBody>
          <a:bodyPr lIns="0" tIns="0" rIns="0" bIns="0"/>
          <a:lstStyle/>
          <a:p>
            <a:pPr marL="0" lvl="2" eaLnBrk="0" hangingPunct="0">
              <a:lnSpc>
                <a:spcPts val="2400"/>
              </a:lnSpc>
              <a:spcBef>
                <a:spcPts val="600"/>
              </a:spcBef>
              <a:spcAft>
                <a:spcPts val="900"/>
              </a:spcAft>
              <a:buClr>
                <a:schemeClr val="accent1">
                  <a:lumMod val="75000"/>
                </a:schemeClr>
              </a:buClr>
              <a:buSzPct val="120000"/>
            </a:pPr>
            <a:r>
              <a:rPr lang="en-US" sz="1800" b="1" i="1" dirty="0">
                <a:solidFill>
                  <a:srgbClr val="DC8E28"/>
                </a:solidFill>
                <a:latin typeface="Rockwell" pitchFamily="18" charset="0"/>
                <a:ea typeface="MS PGothic" pitchFamily="34" charset="-128"/>
                <a:cs typeface="Rockwell" pitchFamily="18" charset="0"/>
              </a:rPr>
              <a:t>The Role of the Health </a:t>
            </a:r>
            <a:r>
              <a:rPr lang="en-US" sz="1800" b="1" i="1" dirty="0" smtClean="0">
                <a:solidFill>
                  <a:srgbClr val="DC8E28"/>
                </a:solidFill>
                <a:latin typeface="Rockwell" pitchFamily="18" charset="0"/>
                <a:ea typeface="MS PGothic" pitchFamily="34" charset="-128"/>
                <a:cs typeface="Rockwell" pitchFamily="18" charset="0"/>
              </a:rPr>
              <a:t>Connector:</a:t>
            </a:r>
            <a:endParaRPr lang="en-US" sz="1800" b="1" i="1" dirty="0">
              <a:solidFill>
                <a:srgbClr val="DC8E28"/>
              </a:solidFill>
              <a:latin typeface="Rockwell" pitchFamily="18" charset="0"/>
              <a:ea typeface="MS PGothic" pitchFamily="34" charset="-128"/>
              <a:cs typeface="Rockwell" pitchFamily="18" charset="0"/>
            </a:endParaRPr>
          </a:p>
          <a:p>
            <a:pPr marL="347663" lvl="1" indent="-347663" eaLnBrk="0" hangingPunct="0">
              <a:lnSpc>
                <a:spcPct val="113000"/>
              </a:lnSpc>
              <a:spcBef>
                <a:spcPts val="600"/>
              </a:spcBef>
              <a:spcAft>
                <a:spcPts val="600"/>
              </a:spcAft>
              <a:buClr>
                <a:srgbClr val="5C5A5A"/>
              </a:buClr>
              <a:buSzPct val="100000"/>
              <a:buFont typeface="Symbol" pitchFamily="18" charset="2"/>
              <a:buChar char="·"/>
              <a:defRPr/>
            </a:pPr>
            <a:r>
              <a:rPr lang="en-US" sz="1600" dirty="0">
                <a:solidFill>
                  <a:schemeClr val="bg2"/>
                </a:solidFill>
                <a:latin typeface="Franklin Gothic Book" panose="020B0503020102020204" pitchFamily="34" charset="0"/>
                <a:ea typeface="+mn-ea"/>
                <a:cs typeface="+mn-cs"/>
                <a:sym typeface="Rockwell" pitchFamily="18" charset="0"/>
              </a:rPr>
              <a:t>Health insurance exchange facilitating access to private health insurance coverage</a:t>
            </a:r>
          </a:p>
          <a:p>
            <a:pPr marL="347663" lvl="1" indent="-347663" eaLnBrk="0" hangingPunct="0">
              <a:lnSpc>
                <a:spcPct val="113000"/>
              </a:lnSpc>
              <a:spcBef>
                <a:spcPts val="600"/>
              </a:spcBef>
              <a:spcAft>
                <a:spcPts val="600"/>
              </a:spcAft>
              <a:buClr>
                <a:srgbClr val="5C5A5A"/>
              </a:buClr>
              <a:buSzPct val="100000"/>
              <a:buFont typeface="Symbol" pitchFamily="18" charset="2"/>
              <a:buChar char="·"/>
              <a:defRPr/>
            </a:pPr>
            <a:r>
              <a:rPr lang="en-US" sz="1600" dirty="0">
                <a:solidFill>
                  <a:schemeClr val="bg2"/>
                </a:solidFill>
                <a:latin typeface="Franklin Gothic Book" panose="020B0503020102020204" pitchFamily="34" charset="0"/>
                <a:ea typeface="+mn-ea"/>
                <a:cs typeface="+mn-cs"/>
                <a:sym typeface="Rockwell" pitchFamily="18" charset="0"/>
              </a:rPr>
              <a:t>Outreach and public education about health insurance, how to access it and why to have it</a:t>
            </a:r>
          </a:p>
          <a:p>
            <a:pPr marL="347663" lvl="1" indent="-347663" eaLnBrk="0" hangingPunct="0">
              <a:lnSpc>
                <a:spcPct val="113000"/>
              </a:lnSpc>
              <a:spcBef>
                <a:spcPts val="600"/>
              </a:spcBef>
              <a:spcAft>
                <a:spcPts val="600"/>
              </a:spcAft>
              <a:buClr>
                <a:srgbClr val="5C5A5A"/>
              </a:buClr>
              <a:buSzPct val="100000"/>
              <a:buFont typeface="Symbol" pitchFamily="18" charset="2"/>
              <a:buChar char="·"/>
              <a:defRPr/>
            </a:pPr>
            <a:r>
              <a:rPr lang="en-US" sz="1600" dirty="0">
                <a:solidFill>
                  <a:schemeClr val="bg2"/>
                </a:solidFill>
                <a:latin typeface="Franklin Gothic Book" panose="020B0503020102020204" pitchFamily="34" charset="0"/>
                <a:ea typeface="+mn-ea"/>
                <a:cs typeface="+mn-cs"/>
                <a:sym typeface="Rockwell" pitchFamily="18" charset="0"/>
              </a:rPr>
              <a:t>Policymaking and appeals related to the Massachusetts individual mandate</a:t>
            </a:r>
          </a:p>
          <a:p>
            <a:pPr marL="347663" lvl="1" indent="-347663" eaLnBrk="0" hangingPunct="0">
              <a:lnSpc>
                <a:spcPct val="113000"/>
              </a:lnSpc>
              <a:spcBef>
                <a:spcPts val="600"/>
              </a:spcBef>
              <a:spcAft>
                <a:spcPts val="600"/>
              </a:spcAft>
              <a:buClr>
                <a:srgbClr val="5C5A5A"/>
              </a:buClr>
              <a:buSzPct val="100000"/>
              <a:buFont typeface="Symbol" pitchFamily="18" charset="2"/>
              <a:buChar char="·"/>
              <a:defRPr/>
            </a:pPr>
            <a:r>
              <a:rPr lang="en-US" sz="1600" dirty="0">
                <a:solidFill>
                  <a:schemeClr val="bg2"/>
                </a:solidFill>
                <a:latin typeface="Franklin Gothic Book" panose="020B0503020102020204" pitchFamily="34" charset="0"/>
                <a:ea typeface="+mn-ea"/>
                <a:cs typeface="+mn-cs"/>
                <a:sym typeface="Rockwell" pitchFamily="18" charset="0"/>
              </a:rPr>
              <a:t>State procurement partnerships</a:t>
            </a:r>
          </a:p>
          <a:p>
            <a:pPr marL="347663" lvl="1" indent="-347663" eaLnBrk="0" hangingPunct="0">
              <a:lnSpc>
                <a:spcPct val="113000"/>
              </a:lnSpc>
              <a:spcBef>
                <a:spcPts val="600"/>
              </a:spcBef>
              <a:spcAft>
                <a:spcPts val="600"/>
              </a:spcAft>
              <a:buClr>
                <a:srgbClr val="5C5A5A"/>
              </a:buClr>
              <a:buSzPct val="100000"/>
              <a:buFont typeface="Symbol" pitchFamily="18" charset="2"/>
              <a:buChar char="·"/>
              <a:defRPr/>
            </a:pPr>
            <a:r>
              <a:rPr lang="en-US" sz="1600" dirty="0">
                <a:solidFill>
                  <a:schemeClr val="bg2"/>
                </a:solidFill>
                <a:latin typeface="Franklin Gothic Book" panose="020B0503020102020204" pitchFamily="34" charset="0"/>
                <a:ea typeface="+mn-ea"/>
                <a:cs typeface="+mn-cs"/>
                <a:sym typeface="Rockwell" pitchFamily="18" charset="0"/>
              </a:rPr>
              <a:t>Other market involvement (e.g., risk adjustment)</a:t>
            </a:r>
          </a:p>
        </p:txBody>
      </p:sp>
      <p:sp>
        <p:nvSpPr>
          <p:cNvPr id="2" name="Rectangle 1"/>
          <p:cNvSpPr/>
          <p:nvPr/>
        </p:nvSpPr>
        <p:spPr bwMode="auto">
          <a:xfrm>
            <a:off x="6019800" y="1600200"/>
            <a:ext cx="2819400" cy="4648200"/>
          </a:xfrm>
          <a:prstGeom prst="rect">
            <a:avLst/>
          </a:prstGeom>
          <a:solidFill>
            <a:srgbClr val="ECF5E7"/>
          </a:solidFill>
          <a:ln w="12700"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9" name="Rectangle 4"/>
          <p:cNvSpPr>
            <a:spLocks/>
          </p:cNvSpPr>
          <p:nvPr/>
        </p:nvSpPr>
        <p:spPr bwMode="auto">
          <a:xfrm>
            <a:off x="6210300" y="1689100"/>
            <a:ext cx="24384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med" len="med"/>
                <a:tailEnd type="none" w="med" len="med"/>
              </a14:hiddenLine>
            </a:ext>
          </a:extLst>
        </p:spPr>
        <p:txBody>
          <a:bodyPr lIns="0" tIns="0" rIns="0" bIns="0"/>
          <a:lstStyle/>
          <a:p>
            <a:pPr lvl="0" algn="ctr" eaLnBrk="0" hangingPunct="0">
              <a:lnSpc>
                <a:spcPct val="113000"/>
              </a:lnSpc>
              <a:spcBef>
                <a:spcPts val="600"/>
              </a:spcBef>
              <a:spcAft>
                <a:spcPts val="600"/>
              </a:spcAft>
              <a:buClr>
                <a:srgbClr val="5C5A5A"/>
              </a:buClr>
              <a:buSzPct val="100000"/>
            </a:pPr>
            <a:r>
              <a:rPr lang="en-US" sz="2000" b="1" dirty="0">
                <a:solidFill>
                  <a:schemeClr val="bg2"/>
                </a:solidFill>
                <a:latin typeface="Rockwell"/>
                <a:ea typeface="ＭＳ Ｐゴシック" pitchFamily="34" charset="-128"/>
                <a:cs typeface="+mj-cs"/>
                <a:sym typeface="Rockwell" pitchFamily="18" charset="0"/>
              </a:rPr>
              <a:t>Who Uses the Health Connector</a:t>
            </a:r>
          </a:p>
        </p:txBody>
      </p:sp>
      <p:sp>
        <p:nvSpPr>
          <p:cNvPr id="10" name="Rectangle 4"/>
          <p:cNvSpPr>
            <a:spLocks/>
          </p:cNvSpPr>
          <p:nvPr/>
        </p:nvSpPr>
        <p:spPr bwMode="auto">
          <a:xfrm>
            <a:off x="6210300" y="2921000"/>
            <a:ext cx="2438400" cy="187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med" len="med"/>
                <a:tailEnd type="none" w="med" len="med"/>
              </a14:hiddenLine>
            </a:ext>
          </a:extLst>
        </p:spPr>
        <p:txBody>
          <a:bodyPr lIns="0" tIns="0" rIns="0" bIns="0"/>
          <a:lstStyle/>
          <a:p>
            <a:pPr lvl="0" eaLnBrk="0" hangingPunct="0">
              <a:spcBef>
                <a:spcPts val="600"/>
              </a:spcBef>
              <a:spcAft>
                <a:spcPts val="600"/>
              </a:spcAft>
              <a:buClr>
                <a:srgbClr val="5C5A5A"/>
              </a:buClr>
              <a:buSzPct val="100000"/>
              <a:tabLst>
                <a:tab pos="2743200" algn="r"/>
              </a:tabLst>
            </a:pPr>
            <a:r>
              <a:rPr lang="en-US" sz="1600" dirty="0" err="1" smtClean="0">
                <a:solidFill>
                  <a:schemeClr val="bg2"/>
                </a:solidFill>
                <a:latin typeface="Franklin Gothic Book" pitchFamily="34" charset="0"/>
                <a:ea typeface="MS PGothic" pitchFamily="34" charset="-128"/>
                <a:cs typeface="FranklinGothicURWBoo" pitchFamily="2" charset="0"/>
              </a:rPr>
              <a:t>ConnectorCare</a:t>
            </a:r>
            <a:r>
              <a:rPr lang="en-US" sz="1600" dirty="0">
                <a:solidFill>
                  <a:schemeClr val="bg2"/>
                </a:solidFill>
                <a:latin typeface="Franklin Gothic Book" pitchFamily="34" charset="0"/>
                <a:ea typeface="MS PGothic" pitchFamily="34" charset="-128"/>
                <a:cs typeface="FranklinGothicURWBoo" pitchFamily="2" charset="0"/>
              </a:rPr>
              <a:t>	</a:t>
            </a:r>
            <a:r>
              <a:rPr lang="en-US" sz="1600" dirty="0" smtClean="0">
                <a:solidFill>
                  <a:schemeClr val="bg2"/>
                </a:solidFill>
                <a:latin typeface="Franklin Gothic Book" pitchFamily="34" charset="0"/>
                <a:ea typeface="MS PGothic" pitchFamily="34" charset="-128"/>
                <a:cs typeface="FranklinGothicURWBoo" pitchFamily="2" charset="0"/>
              </a:rPr>
              <a:t>182,906</a:t>
            </a:r>
          </a:p>
          <a:p>
            <a:pPr lvl="0" eaLnBrk="0" hangingPunct="0">
              <a:spcBef>
                <a:spcPts val="600"/>
              </a:spcBef>
              <a:spcAft>
                <a:spcPts val="600"/>
              </a:spcAft>
              <a:buClr>
                <a:srgbClr val="5C5A5A"/>
              </a:buClr>
              <a:buSzPct val="100000"/>
              <a:tabLst>
                <a:tab pos="2743200" algn="r"/>
              </a:tabLst>
            </a:pPr>
            <a:r>
              <a:rPr lang="en-US" sz="1600" dirty="0" smtClean="0">
                <a:solidFill>
                  <a:schemeClr val="bg2"/>
                </a:solidFill>
                <a:latin typeface="Franklin Gothic Book" pitchFamily="34" charset="0"/>
                <a:ea typeface="MS PGothic" pitchFamily="34" charset="-128"/>
                <a:cs typeface="FranklinGothicURWBoo" pitchFamily="2" charset="0"/>
              </a:rPr>
              <a:t>Tax Credit-Only 	8,551</a:t>
            </a:r>
          </a:p>
          <a:p>
            <a:pPr lvl="0" eaLnBrk="0" hangingPunct="0">
              <a:spcBef>
                <a:spcPts val="600"/>
              </a:spcBef>
              <a:spcAft>
                <a:spcPts val="600"/>
              </a:spcAft>
              <a:buClr>
                <a:srgbClr val="5C5A5A"/>
              </a:buClr>
              <a:buSzPct val="100000"/>
              <a:tabLst>
                <a:tab pos="2743200" algn="r"/>
              </a:tabLst>
            </a:pPr>
            <a:r>
              <a:rPr lang="en-US" sz="1600" dirty="0" smtClean="0">
                <a:solidFill>
                  <a:schemeClr val="bg2"/>
                </a:solidFill>
                <a:latin typeface="Franklin Gothic Book" pitchFamily="34" charset="0"/>
                <a:ea typeface="MS PGothic" pitchFamily="34" charset="-128"/>
                <a:cs typeface="FranklinGothicURWBoo" pitchFamily="2" charset="0"/>
              </a:rPr>
              <a:t>Unsubsidized	42,993</a:t>
            </a:r>
          </a:p>
          <a:p>
            <a:pPr lvl="0" eaLnBrk="0" hangingPunct="0">
              <a:spcBef>
                <a:spcPts val="600"/>
              </a:spcBef>
              <a:spcAft>
                <a:spcPts val="600"/>
              </a:spcAft>
              <a:buClr>
                <a:srgbClr val="5C5A5A"/>
              </a:buClr>
              <a:buSzPct val="100000"/>
              <a:tabLst>
                <a:tab pos="2743200" algn="r"/>
              </a:tabLst>
            </a:pPr>
            <a:r>
              <a:rPr lang="en-US" sz="1600" b="1" dirty="0" smtClean="0">
                <a:solidFill>
                  <a:schemeClr val="bg2"/>
                </a:solidFill>
                <a:latin typeface="Franklin Gothic Book" pitchFamily="34" charset="0"/>
                <a:ea typeface="MS PGothic" pitchFamily="34" charset="-128"/>
                <a:cs typeface="FranklinGothicURWBoo" pitchFamily="2" charset="0"/>
              </a:rPr>
              <a:t>Total Health	234,450</a:t>
            </a:r>
          </a:p>
          <a:p>
            <a:pPr lvl="0" eaLnBrk="0" hangingPunct="0">
              <a:spcBef>
                <a:spcPts val="600"/>
              </a:spcBef>
              <a:spcAft>
                <a:spcPts val="600"/>
              </a:spcAft>
              <a:buClr>
                <a:srgbClr val="5C5A5A"/>
              </a:buClr>
              <a:buSzPct val="100000"/>
              <a:tabLst>
                <a:tab pos="2743200" algn="r"/>
              </a:tabLst>
            </a:pPr>
            <a:r>
              <a:rPr lang="en-US" sz="1600" dirty="0" smtClean="0">
                <a:solidFill>
                  <a:schemeClr val="bg2"/>
                </a:solidFill>
                <a:latin typeface="Franklin Gothic Book" pitchFamily="34" charset="0"/>
                <a:ea typeface="MS PGothic" pitchFamily="34" charset="-128"/>
                <a:cs typeface="FranklinGothicURWBoo" pitchFamily="2" charset="0"/>
              </a:rPr>
              <a:t>Dental	62,980</a:t>
            </a:r>
            <a:endParaRPr lang="en-US" sz="1600" dirty="0">
              <a:solidFill>
                <a:schemeClr val="bg2"/>
              </a:solidFill>
              <a:latin typeface="Franklin Gothic Book" pitchFamily="34" charset="0"/>
              <a:ea typeface="MS PGothic" pitchFamily="34" charset="-128"/>
              <a:cs typeface="FranklinGothicURWBoo" pitchFamily="2" charset="0"/>
            </a:endParaRPr>
          </a:p>
        </p:txBody>
      </p:sp>
      <p:sp>
        <p:nvSpPr>
          <p:cNvPr id="11" name="Rectangle 4"/>
          <p:cNvSpPr>
            <a:spLocks/>
          </p:cNvSpPr>
          <p:nvPr/>
        </p:nvSpPr>
        <p:spPr bwMode="auto">
          <a:xfrm>
            <a:off x="6238875" y="2555875"/>
            <a:ext cx="2438400" cy="2920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med" len="med"/>
                <a:tailEnd type="none" w="med" len="med"/>
              </a14:hiddenLine>
            </a:ext>
          </a:extLst>
        </p:spPr>
        <p:txBody>
          <a:bodyPr lIns="0" tIns="0" rIns="0" bIns="0"/>
          <a:lstStyle/>
          <a:p>
            <a:pPr lvl="0" algn="ctr" eaLnBrk="0" hangingPunct="0">
              <a:lnSpc>
                <a:spcPct val="113000"/>
              </a:lnSpc>
              <a:spcBef>
                <a:spcPts val="600"/>
              </a:spcBef>
              <a:spcAft>
                <a:spcPts val="600"/>
              </a:spcAft>
              <a:buClr>
                <a:srgbClr val="5C5A5A"/>
              </a:buClr>
              <a:buSzPct val="100000"/>
            </a:pPr>
            <a:r>
              <a:rPr lang="en-US" sz="1800" b="1" dirty="0" smtClean="0">
                <a:solidFill>
                  <a:schemeClr val="bg2"/>
                </a:solidFill>
                <a:latin typeface="Franklin Gothic Book" pitchFamily="34" charset="0"/>
                <a:ea typeface="MS PGothic" pitchFamily="34" charset="-128"/>
                <a:cs typeface="FranklinGothicURWBoo" pitchFamily="2" charset="0"/>
              </a:rPr>
              <a:t>Individuals</a:t>
            </a:r>
            <a:endParaRPr lang="en-US" sz="1800" b="1" dirty="0">
              <a:solidFill>
                <a:schemeClr val="bg2"/>
              </a:solidFill>
              <a:latin typeface="Franklin Gothic Book" pitchFamily="34" charset="0"/>
              <a:ea typeface="MS PGothic" pitchFamily="34" charset="-128"/>
              <a:cs typeface="FranklinGothicURWBoo" pitchFamily="2" charset="0"/>
            </a:endParaRPr>
          </a:p>
        </p:txBody>
      </p:sp>
      <p:sp>
        <p:nvSpPr>
          <p:cNvPr id="12" name="Rectangle 4"/>
          <p:cNvSpPr>
            <a:spLocks/>
          </p:cNvSpPr>
          <p:nvPr/>
        </p:nvSpPr>
        <p:spPr bwMode="auto">
          <a:xfrm>
            <a:off x="6229350" y="5230388"/>
            <a:ext cx="2438400" cy="1146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med" len="med"/>
                <a:tailEnd type="none" w="med" len="med"/>
              </a14:hiddenLine>
            </a:ext>
          </a:extLst>
        </p:spPr>
        <p:txBody>
          <a:bodyPr lIns="0" tIns="0" rIns="0" bIns="0"/>
          <a:lstStyle/>
          <a:p>
            <a:pPr eaLnBrk="0" hangingPunct="0">
              <a:spcBef>
                <a:spcPts val="0"/>
              </a:spcBef>
              <a:spcAft>
                <a:spcPts val="0"/>
              </a:spcAft>
              <a:buClr>
                <a:srgbClr val="5C5A5A"/>
              </a:buClr>
              <a:buSzPct val="100000"/>
              <a:tabLst>
                <a:tab pos="2743200" algn="r"/>
              </a:tabLst>
            </a:pPr>
            <a:r>
              <a:rPr lang="en-US" sz="1600" dirty="0">
                <a:solidFill>
                  <a:schemeClr val="bg2"/>
                </a:solidFill>
                <a:latin typeface="Franklin Gothic Book" pitchFamily="34" charset="0"/>
                <a:ea typeface="MS PGothic" pitchFamily="34" charset="-128"/>
                <a:cs typeface="FranklinGothicURWBoo" pitchFamily="2" charset="0"/>
              </a:rPr>
              <a:t>Health </a:t>
            </a:r>
            <a:r>
              <a:rPr lang="en-US" sz="1600" dirty="0" smtClean="0">
                <a:solidFill>
                  <a:schemeClr val="bg2"/>
                </a:solidFill>
                <a:latin typeface="Franklin Gothic Book" pitchFamily="34" charset="0"/>
                <a:ea typeface="MS PGothic" pitchFamily="34" charset="-128"/>
                <a:cs typeface="FranklinGothicURWBoo" pitchFamily="2" charset="0"/>
              </a:rPr>
              <a:t>	6,038/1,312</a:t>
            </a:r>
          </a:p>
          <a:p>
            <a:pPr lvl="0" eaLnBrk="0" hangingPunct="0">
              <a:spcBef>
                <a:spcPts val="0"/>
              </a:spcBef>
              <a:spcAft>
                <a:spcPts val="0"/>
              </a:spcAft>
              <a:buClr>
                <a:srgbClr val="5C5A5A"/>
              </a:buClr>
              <a:buSzPct val="100000"/>
              <a:tabLst>
                <a:tab pos="2743200" algn="r"/>
              </a:tabLst>
            </a:pPr>
            <a:r>
              <a:rPr lang="en-US" sz="1000" dirty="0" smtClean="0">
                <a:solidFill>
                  <a:schemeClr val="bg2"/>
                </a:solidFill>
                <a:latin typeface="Franklin Gothic Book" pitchFamily="34" charset="0"/>
                <a:ea typeface="MS PGothic" pitchFamily="34" charset="-128"/>
                <a:cs typeface="FranklinGothicURWBoo" pitchFamily="2" charset="0"/>
              </a:rPr>
              <a:t>(</a:t>
            </a:r>
            <a:r>
              <a:rPr lang="en-US" sz="1000" b="1" dirty="0" smtClean="0">
                <a:solidFill>
                  <a:schemeClr val="bg2"/>
                </a:solidFill>
                <a:latin typeface="Franklin Gothic Book" pitchFamily="34" charset="0"/>
                <a:ea typeface="MS PGothic" pitchFamily="34" charset="-128"/>
                <a:cs typeface="FranklinGothicURWBoo" pitchFamily="2" charset="0"/>
              </a:rPr>
              <a:t>Members/Groups)</a:t>
            </a:r>
            <a:r>
              <a:rPr lang="en-US" sz="1600" dirty="0" smtClean="0">
                <a:solidFill>
                  <a:schemeClr val="bg2"/>
                </a:solidFill>
                <a:latin typeface="Franklin Gothic Book" pitchFamily="34" charset="0"/>
                <a:ea typeface="MS PGothic" pitchFamily="34" charset="-128"/>
                <a:cs typeface="FranklinGothicURWBoo" pitchFamily="2" charset="0"/>
              </a:rPr>
              <a:t>	</a:t>
            </a:r>
          </a:p>
          <a:p>
            <a:pPr lvl="0" eaLnBrk="0" hangingPunct="0">
              <a:spcBef>
                <a:spcPts val="0"/>
              </a:spcBef>
              <a:spcAft>
                <a:spcPts val="0"/>
              </a:spcAft>
              <a:buClr>
                <a:srgbClr val="5C5A5A"/>
              </a:buClr>
              <a:buSzPct val="100000"/>
              <a:tabLst>
                <a:tab pos="2743200" algn="r"/>
              </a:tabLst>
            </a:pPr>
            <a:r>
              <a:rPr lang="en-US" sz="1600" dirty="0" smtClean="0">
                <a:solidFill>
                  <a:schemeClr val="bg2"/>
                </a:solidFill>
                <a:latin typeface="Franklin Gothic Book" pitchFamily="34" charset="0"/>
                <a:ea typeface="MS PGothic" pitchFamily="34" charset="-128"/>
                <a:cs typeface="FranklinGothicURWBoo" pitchFamily="2" charset="0"/>
              </a:rPr>
              <a:t>Dental	1,005/190</a:t>
            </a:r>
          </a:p>
          <a:p>
            <a:pPr lvl="0" eaLnBrk="0" hangingPunct="0">
              <a:spcBef>
                <a:spcPts val="0"/>
              </a:spcBef>
              <a:spcAft>
                <a:spcPts val="0"/>
              </a:spcAft>
              <a:buClr>
                <a:srgbClr val="5C5A5A"/>
              </a:buClr>
              <a:buSzPct val="100000"/>
              <a:tabLst>
                <a:tab pos="2743200" algn="r"/>
              </a:tabLst>
            </a:pPr>
            <a:r>
              <a:rPr lang="en-US" sz="1000" dirty="0">
                <a:latin typeface="Franklin Gothic Book" pitchFamily="34" charset="0"/>
                <a:ea typeface="MS PGothic" pitchFamily="34" charset="-128"/>
                <a:cs typeface="FranklinGothicURWBoo" pitchFamily="2" charset="0"/>
              </a:rPr>
              <a:t>(</a:t>
            </a:r>
            <a:r>
              <a:rPr lang="en-US" sz="1000" b="1" dirty="0">
                <a:latin typeface="Franklin Gothic Book" pitchFamily="34" charset="0"/>
                <a:ea typeface="MS PGothic" pitchFamily="34" charset="-128"/>
                <a:cs typeface="FranklinGothicURWBoo" pitchFamily="2" charset="0"/>
              </a:rPr>
              <a:t>Members/Groups)</a:t>
            </a:r>
            <a:endParaRPr lang="en-US" sz="1600" b="1" dirty="0" smtClean="0">
              <a:solidFill>
                <a:schemeClr val="bg2"/>
              </a:solidFill>
              <a:latin typeface="Franklin Gothic Book" pitchFamily="34" charset="0"/>
              <a:ea typeface="MS PGothic" pitchFamily="34" charset="-128"/>
              <a:cs typeface="FranklinGothicURWBoo" pitchFamily="2" charset="0"/>
            </a:endParaRPr>
          </a:p>
        </p:txBody>
      </p:sp>
      <p:sp>
        <p:nvSpPr>
          <p:cNvPr id="13" name="Rectangle 4"/>
          <p:cNvSpPr>
            <a:spLocks/>
          </p:cNvSpPr>
          <p:nvPr/>
        </p:nvSpPr>
        <p:spPr bwMode="auto">
          <a:xfrm>
            <a:off x="6238875" y="4876800"/>
            <a:ext cx="2438400" cy="2920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med" len="med"/>
                <a:tailEnd type="none" w="med" len="med"/>
              </a14:hiddenLine>
            </a:ext>
          </a:extLst>
        </p:spPr>
        <p:txBody>
          <a:bodyPr lIns="0" tIns="0" rIns="0" bIns="0"/>
          <a:lstStyle/>
          <a:p>
            <a:pPr lvl="0" algn="ctr" eaLnBrk="0" hangingPunct="0">
              <a:lnSpc>
                <a:spcPct val="113000"/>
              </a:lnSpc>
              <a:spcBef>
                <a:spcPts val="600"/>
              </a:spcBef>
              <a:spcAft>
                <a:spcPts val="600"/>
              </a:spcAft>
              <a:buClr>
                <a:srgbClr val="5C5A5A"/>
              </a:buClr>
              <a:buSzPct val="100000"/>
            </a:pPr>
            <a:r>
              <a:rPr lang="en-US" sz="1800" b="1" dirty="0" smtClean="0">
                <a:solidFill>
                  <a:schemeClr val="bg2"/>
                </a:solidFill>
                <a:latin typeface="Franklin Gothic Book" pitchFamily="34" charset="0"/>
                <a:ea typeface="MS PGothic" pitchFamily="34" charset="-128"/>
                <a:cs typeface="FranklinGothicURWBoo" pitchFamily="2" charset="0"/>
              </a:rPr>
              <a:t>Small Businesses</a:t>
            </a:r>
            <a:endParaRPr lang="en-US" sz="1800" b="1" dirty="0">
              <a:solidFill>
                <a:schemeClr val="bg2"/>
              </a:solidFill>
              <a:latin typeface="Franklin Gothic Book" pitchFamily="34" charset="0"/>
              <a:ea typeface="MS PGothic" pitchFamily="34" charset="-128"/>
              <a:cs typeface="FranklinGothicURWBoo" pitchFamily="2" charset="0"/>
            </a:endParaRPr>
          </a:p>
        </p:txBody>
      </p:sp>
      <p:sp>
        <p:nvSpPr>
          <p:cNvPr id="3" name="TextBox 2"/>
          <p:cNvSpPr txBox="1"/>
          <p:nvPr/>
        </p:nvSpPr>
        <p:spPr>
          <a:xfrm>
            <a:off x="6019800" y="6400800"/>
            <a:ext cx="2657475" cy="246221"/>
          </a:xfrm>
          <a:prstGeom prst="rect">
            <a:avLst/>
          </a:prstGeom>
          <a:noFill/>
        </p:spPr>
        <p:txBody>
          <a:bodyPr wrap="square" rtlCol="0">
            <a:spAutoFit/>
          </a:bodyPr>
          <a:lstStyle/>
          <a:p>
            <a:r>
              <a:rPr lang="en-US" sz="1000" dirty="0" smtClean="0">
                <a:solidFill>
                  <a:schemeClr val="bg1">
                    <a:lumMod val="50000"/>
                  </a:schemeClr>
                </a:solidFill>
                <a:latin typeface="Franklin Gothic Book" panose="020B0503020102020204" pitchFamily="34" charset="0"/>
              </a:rPr>
              <a:t>Data as of October 2016.</a:t>
            </a:r>
            <a:endParaRPr lang="en-US" sz="1000" dirty="0">
              <a:solidFill>
                <a:schemeClr val="bg1">
                  <a:lumMod val="50000"/>
                </a:schemeClr>
              </a:solidFill>
              <a:latin typeface="Franklin Gothic Book" panose="020B0503020102020204" pitchFamily="34" charset="0"/>
            </a:endParaRPr>
          </a:p>
        </p:txBody>
      </p:sp>
    </p:spTree>
    <p:extLst>
      <p:ext uri="{BB962C8B-B14F-4D97-AF65-F5344CB8AC3E}">
        <p14:creationId xmlns:p14="http://schemas.microsoft.com/office/powerpoint/2010/main" xmlns="" val="3362984985"/>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CF5E7"/>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Getting Coverage Through the Health Connector</a:t>
            </a:r>
            <a:endParaRPr lang="en-US" dirty="0"/>
          </a:p>
        </p:txBody>
      </p:sp>
    </p:spTree>
    <p:extLst>
      <p:ext uri="{BB962C8B-B14F-4D97-AF65-F5344CB8AC3E}">
        <p14:creationId xmlns:p14="http://schemas.microsoft.com/office/powerpoint/2010/main" xmlns="" val="847417551"/>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xmlns="" val="1878727919"/>
              </p:ext>
            </p:extLst>
          </p:nvPr>
        </p:nvGraphicFramePr>
        <p:xfrm>
          <a:off x="228600" y="2362200"/>
          <a:ext cx="8763001" cy="4419600"/>
        </p:xfrm>
        <a:graphic>
          <a:graphicData uri="http://schemas.openxmlformats.org/drawingml/2006/table">
            <a:tbl>
              <a:tblPr/>
              <a:tblGrid>
                <a:gridCol w="1320809"/>
                <a:gridCol w="1437128"/>
                <a:gridCol w="1501266"/>
                <a:gridCol w="1501266"/>
                <a:gridCol w="1501266"/>
                <a:gridCol w="1501266"/>
              </a:tblGrid>
              <a:tr h="715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Franklin Gothic Book" panose="020B0503020102020204" pitchFamily="34" charset="0"/>
                          <a:cs typeface="Arial" charset="0"/>
                        </a:rPr>
                        <a:t>Qualified Health Plan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Franklin Gothic Book" panose="020B0503020102020204" pitchFamily="34" charset="0"/>
                          <a:cs typeface="Arial" charset="0"/>
                        </a:rPr>
                        <a:t>(QHPs) </a:t>
                      </a:r>
                      <a:endParaRPr kumimoji="0" lang="en-US" sz="1200" b="1" i="0" u="none" strike="noStrike" cap="none" normalizeH="0" baseline="0" dirty="0" smtClean="0">
                        <a:ln>
                          <a:noFill/>
                        </a:ln>
                        <a:solidFill>
                          <a:schemeClr val="bg1"/>
                        </a:solidFill>
                        <a:effectLst/>
                        <a:latin typeface="Franklin Gothic Book" panose="020B0503020102020204" pitchFamily="34" charset="0"/>
                        <a:cs typeface="Times New Roman" pitchFamily="18" charset="0"/>
                      </a:endParaRPr>
                    </a:p>
                  </a:txBody>
                  <a:tcPr marL="67932" marR="67932" marT="0" marB="0" anchor="ctr" horzOverflow="overflow">
                    <a:lnL w="12700" cap="flat" cmpd="sng" algn="ctr">
                      <a:solidFill>
                        <a:srgbClr val="225E86"/>
                      </a:solidFill>
                      <a:prstDash val="solid"/>
                      <a:round/>
                      <a:headEnd type="none" w="med" len="med"/>
                      <a:tailEnd type="none" w="med" len="med"/>
                    </a:lnL>
                    <a:lnR w="12700" cap="flat" cmpd="sng" algn="ctr">
                      <a:solidFill>
                        <a:srgbClr val="225E86"/>
                      </a:solidFill>
                      <a:prstDash val="solid"/>
                      <a:round/>
                      <a:headEnd type="none" w="med" len="med"/>
                      <a:tailEnd type="none" w="med" len="med"/>
                    </a:lnR>
                    <a:lnT w="12700" cap="flat" cmpd="sng" algn="ctr">
                      <a:solidFill>
                        <a:srgbClr val="225E86"/>
                      </a:solidFill>
                      <a:prstDash val="solid"/>
                      <a:round/>
                      <a:headEnd type="none" w="med" len="med"/>
                      <a:tailEnd type="none" w="med" len="med"/>
                    </a:lnT>
                    <a:lnB w="12700" cap="flat" cmpd="sng" algn="ctr">
                      <a:solidFill>
                        <a:srgbClr val="225E86"/>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Franklin Gothic Book" panose="020B0503020102020204" pitchFamily="34" charset="0"/>
                          <a:cs typeface="Arial" charset="0"/>
                        </a:rPr>
                        <a:t>QHP</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Franklin Gothic Book" panose="020B0503020102020204" pitchFamily="34" charset="0"/>
                          <a:cs typeface="Arial" charset="0"/>
                        </a:rPr>
                        <a:t>w/Premium Tax Credit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Franklin Gothic Book" panose="020B0503020102020204" pitchFamily="34" charset="0"/>
                          <a:cs typeface="Arial" charset="0"/>
                        </a:rPr>
                        <a:t>ONLY</a:t>
                      </a:r>
                      <a:endParaRPr kumimoji="0" lang="en-US" sz="1200" b="1" i="0" u="none" strike="noStrike" cap="none" normalizeH="0" baseline="0" dirty="0" smtClean="0">
                        <a:ln>
                          <a:noFill/>
                        </a:ln>
                        <a:solidFill>
                          <a:schemeClr val="bg1"/>
                        </a:solidFill>
                        <a:effectLst/>
                        <a:latin typeface="Franklin Gothic Book" panose="020B0503020102020204" pitchFamily="34" charset="0"/>
                        <a:cs typeface="Times New Roman" pitchFamily="18" charset="0"/>
                      </a:endParaRPr>
                    </a:p>
                  </a:txBody>
                  <a:tcPr marL="67932" marR="67932" marT="0" marB="0" anchor="ctr" horzOverflow="overflow">
                    <a:lnL w="12700" cap="flat" cmpd="sng" algn="ctr">
                      <a:solidFill>
                        <a:srgbClr val="225E86"/>
                      </a:solidFill>
                      <a:prstDash val="solid"/>
                      <a:round/>
                      <a:headEnd type="none" w="med" len="med"/>
                      <a:tailEnd type="none" w="med" len="med"/>
                    </a:lnL>
                    <a:lnR w="12700" cap="flat" cmpd="sng" algn="ctr">
                      <a:solidFill>
                        <a:srgbClr val="225E86"/>
                      </a:solidFill>
                      <a:prstDash val="solid"/>
                      <a:round/>
                      <a:headEnd type="none" w="med" len="med"/>
                      <a:tailEnd type="none" w="med" len="med"/>
                    </a:lnR>
                    <a:lnT w="12700" cap="flat" cmpd="sng" algn="ctr">
                      <a:solidFill>
                        <a:srgbClr val="225E86"/>
                      </a:solidFill>
                      <a:prstDash val="solid"/>
                      <a:round/>
                      <a:headEnd type="none" w="med" len="med"/>
                      <a:tailEnd type="none" w="med" len="med"/>
                    </a:lnT>
                    <a:lnB w="12700" cap="flat" cmpd="sng" algn="ctr">
                      <a:solidFill>
                        <a:srgbClr val="225E86"/>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Franklin Gothic Book" panose="020B0503020102020204" pitchFamily="34" charset="0"/>
                          <a:cs typeface="Arial" charset="0"/>
                        </a:rPr>
                        <a:t>ConnectorCare Plan</a:t>
                      </a:r>
                      <a:r>
                        <a:rPr kumimoji="0" lang="en-US" sz="1100" b="1" i="0" u="none" strike="noStrike" cap="none" normalizeH="0" baseline="0" dirty="0" smtClean="0">
                          <a:ln>
                            <a:noFill/>
                          </a:ln>
                          <a:solidFill>
                            <a:schemeClr val="bg1"/>
                          </a:solidFill>
                          <a:effectLst/>
                          <a:latin typeface="Franklin Gothic Book" panose="020B0503020102020204" pitchFamily="34" charset="0"/>
                          <a:cs typeface="Arial" charset="0"/>
                        </a:rPr>
                        <a:t> </a:t>
                      </a:r>
                      <a:endParaRPr kumimoji="0" lang="en-US" sz="1100" b="1" i="0" u="none" strike="noStrike" cap="none" normalizeH="0" baseline="0" dirty="0" smtClean="0">
                        <a:ln>
                          <a:noFill/>
                        </a:ln>
                        <a:solidFill>
                          <a:schemeClr val="bg1"/>
                        </a:solidFill>
                        <a:effectLst/>
                        <a:latin typeface="Franklin Gothic Book" panose="020B0503020102020204" pitchFamily="34" charset="0"/>
                        <a:cs typeface="Times New Roman" pitchFamily="18" charset="0"/>
                      </a:endParaRPr>
                    </a:p>
                  </a:txBody>
                  <a:tcPr marL="67932" marR="67932" marT="0" marB="0" anchor="ctr" horzOverflow="overflow">
                    <a:lnL w="12700" cap="flat" cmpd="sng" algn="ctr">
                      <a:solidFill>
                        <a:srgbClr val="225E86"/>
                      </a:solidFill>
                      <a:prstDash val="solid"/>
                      <a:round/>
                      <a:headEnd type="none" w="med" len="med"/>
                      <a:tailEnd type="none" w="med" len="med"/>
                    </a:lnL>
                    <a:lnR w="12700" cap="flat" cmpd="sng" algn="ctr">
                      <a:solidFill>
                        <a:srgbClr val="225E86"/>
                      </a:solidFill>
                      <a:prstDash val="solid"/>
                      <a:round/>
                      <a:headEnd type="none" w="med" len="med"/>
                      <a:tailEnd type="none" w="med" len="med"/>
                    </a:lnR>
                    <a:lnT w="12700" cap="flat" cmpd="sng" algn="ctr">
                      <a:solidFill>
                        <a:srgbClr val="225E86"/>
                      </a:solidFill>
                      <a:prstDash val="solid"/>
                      <a:round/>
                      <a:headEnd type="none" w="med" len="med"/>
                      <a:tailEnd type="none" w="med" len="med"/>
                    </a:lnT>
                    <a:lnB w="12700" cap="flat" cmpd="sng" algn="ctr">
                      <a:solidFill>
                        <a:srgbClr val="225E86"/>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bg1"/>
                          </a:solidFill>
                          <a:effectLst/>
                          <a:latin typeface="Franklin Gothic Book" panose="020B0503020102020204" pitchFamily="34" charset="0"/>
                          <a:ea typeface="+mn-ea"/>
                          <a:cs typeface="Arial" charset="0"/>
                        </a:rPr>
                        <a:t>Catastrophic Plan</a:t>
                      </a:r>
                    </a:p>
                  </a:txBody>
                  <a:tcPr marL="67932" marR="67932" marT="0" marB="0" anchor="ctr" horzOverflow="overflow">
                    <a:lnL w="12700" cap="flat" cmpd="sng" algn="ctr">
                      <a:solidFill>
                        <a:srgbClr val="225E86"/>
                      </a:solidFill>
                      <a:prstDash val="solid"/>
                      <a:round/>
                      <a:headEnd type="none" w="med" len="med"/>
                      <a:tailEnd type="none" w="med" len="med"/>
                    </a:lnL>
                    <a:lnR w="12700" cap="flat" cmpd="sng" algn="ctr">
                      <a:solidFill>
                        <a:srgbClr val="225E86"/>
                      </a:solidFill>
                      <a:prstDash val="solid"/>
                      <a:round/>
                      <a:headEnd type="none" w="med" len="med"/>
                      <a:tailEnd type="none" w="med" len="med"/>
                    </a:lnR>
                    <a:lnT w="12700" cap="flat" cmpd="sng" algn="ctr">
                      <a:solidFill>
                        <a:srgbClr val="225E86"/>
                      </a:solidFill>
                      <a:prstDash val="solid"/>
                      <a:round/>
                      <a:headEnd type="none" w="med" len="med"/>
                      <a:tailEnd type="none" w="med" len="med"/>
                    </a:lnT>
                    <a:lnB w="12700" cap="flat" cmpd="sng" algn="ctr">
                      <a:solidFill>
                        <a:srgbClr val="225E86"/>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bg1"/>
                          </a:solidFill>
                          <a:effectLst/>
                          <a:latin typeface="Franklin Gothic Book" panose="020B0503020102020204" pitchFamily="34" charset="0"/>
                          <a:ea typeface="+mn-ea"/>
                          <a:cs typeface="Arial" charset="0"/>
                        </a:rPr>
                        <a:t>Qualified Dental Plans (QDPs)</a:t>
                      </a:r>
                    </a:p>
                  </a:txBody>
                  <a:tcPr marL="67932" marR="67932" marT="0" marB="0" anchor="ctr" horzOverflow="overflow">
                    <a:lnL w="12700" cap="flat" cmpd="sng" algn="ctr">
                      <a:solidFill>
                        <a:srgbClr val="225E86"/>
                      </a:solidFill>
                      <a:prstDash val="solid"/>
                      <a:round/>
                      <a:headEnd type="none" w="med" len="med"/>
                      <a:tailEnd type="none" w="med" len="med"/>
                    </a:lnL>
                    <a:lnR w="12700" cap="flat" cmpd="sng" algn="ctr">
                      <a:solidFill>
                        <a:srgbClr val="225E86"/>
                      </a:solidFill>
                      <a:prstDash val="solid"/>
                      <a:round/>
                      <a:headEnd type="none" w="med" len="med"/>
                      <a:tailEnd type="none" w="med" len="med"/>
                    </a:lnR>
                    <a:lnT w="12700" cap="flat" cmpd="sng" algn="ctr">
                      <a:solidFill>
                        <a:srgbClr val="225E86"/>
                      </a:solidFill>
                      <a:prstDash val="solid"/>
                      <a:round/>
                      <a:headEnd type="none" w="med" len="med"/>
                      <a:tailEnd type="none" w="med" len="med"/>
                    </a:lnT>
                    <a:lnB w="12700" cap="flat" cmpd="sng" algn="ctr">
                      <a:solidFill>
                        <a:srgbClr val="225E86"/>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bg1"/>
                          </a:solidFill>
                          <a:effectLst/>
                          <a:latin typeface="Franklin Gothic Book" panose="020B0503020102020204" pitchFamily="34" charset="0"/>
                          <a:ea typeface="+mn-ea"/>
                          <a:cs typeface="Arial" charset="0"/>
                        </a:rPr>
                        <a:t>Small Group Plans</a:t>
                      </a:r>
                    </a:p>
                  </a:txBody>
                  <a:tcPr marL="67932" marR="67932" marT="0" marB="0" anchor="ctr" horzOverflow="overflow">
                    <a:lnL w="12700" cap="flat" cmpd="sng" algn="ctr">
                      <a:solidFill>
                        <a:srgbClr val="225E86"/>
                      </a:solidFill>
                      <a:prstDash val="solid"/>
                      <a:round/>
                      <a:headEnd type="none" w="med" len="med"/>
                      <a:tailEnd type="none" w="med" len="med"/>
                    </a:lnL>
                    <a:lnR w="12700" cap="flat" cmpd="sng" algn="ctr">
                      <a:solidFill>
                        <a:srgbClr val="225E86"/>
                      </a:solidFill>
                      <a:prstDash val="solid"/>
                      <a:round/>
                      <a:headEnd type="none" w="med" len="med"/>
                      <a:tailEnd type="none" w="med" len="med"/>
                    </a:lnR>
                    <a:lnT w="12700" cap="flat" cmpd="sng" algn="ctr">
                      <a:solidFill>
                        <a:srgbClr val="225E86"/>
                      </a:solidFill>
                      <a:prstDash val="solid"/>
                      <a:round/>
                      <a:headEnd type="none" w="med" len="med"/>
                      <a:tailEnd type="none" w="med" len="med"/>
                    </a:lnT>
                    <a:lnB w="12700" cap="flat" cmpd="sng" algn="ctr">
                      <a:solidFill>
                        <a:srgbClr val="225E86"/>
                      </a:solidFill>
                      <a:prstDash val="solid"/>
                      <a:round/>
                      <a:headEnd type="none" w="med" len="med"/>
                      <a:tailEnd type="none" w="med" len="med"/>
                    </a:lnB>
                    <a:lnTlToBr>
                      <a:noFill/>
                    </a:lnTlToBr>
                    <a:lnBlToTr>
                      <a:noFill/>
                    </a:lnBlToTr>
                    <a:solidFill>
                      <a:schemeClr val="accent1"/>
                    </a:solidFill>
                  </a:tcPr>
                </a:tc>
              </a:tr>
              <a:tr h="3017837">
                <a:tc>
                  <a:txBody>
                    <a:bodyPr/>
                    <a:lstStyle/>
                    <a:p>
                      <a:pPr marL="11430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rgbClr val="FFFFFF"/>
                          </a:solidFill>
                          <a:effectLst/>
                          <a:latin typeface="Franklin Gothic Book" panose="020B0503020102020204" pitchFamily="34" charset="0"/>
                          <a:cs typeface="Arial" charset="0"/>
                        </a:rPr>
                        <a:t> </a:t>
                      </a:r>
                    </a:p>
                    <a:p>
                      <a:pPr marL="114300" marR="0" lvl="0" indent="0" algn="l" defTabSz="914400" rtl="0" eaLnBrk="1" fontAlgn="base" latinLnBrk="0" hangingPunct="1">
                        <a:lnSpc>
                          <a:spcPct val="100000"/>
                        </a:lnSpc>
                        <a:spcBef>
                          <a:spcPct val="0"/>
                        </a:spcBef>
                        <a:spcAft>
                          <a:spcPct val="0"/>
                        </a:spcAft>
                        <a:buClrTx/>
                        <a:buSzPts val="800"/>
                        <a:buFont typeface="Wingdings" pitchFamily="2" charset="2"/>
                        <a:buChar char=""/>
                        <a:tabLst/>
                      </a:pPr>
                      <a:r>
                        <a:rPr kumimoji="0" lang="en-US" sz="1000" b="1" i="0" u="none" strike="noStrike" cap="none" normalizeH="0" baseline="0" dirty="0" smtClean="0">
                          <a:ln>
                            <a:noFill/>
                          </a:ln>
                          <a:solidFill>
                            <a:schemeClr val="bg1"/>
                          </a:solidFill>
                          <a:effectLst/>
                          <a:latin typeface="Franklin Gothic Book" panose="020B0503020102020204" pitchFamily="34" charset="0"/>
                          <a:cs typeface="Arial" charset="0"/>
                        </a:rPr>
                        <a:t>Individuals* with income greater than or equal to 400% of the Federal Poverty Level (FPL)</a:t>
                      </a:r>
                    </a:p>
                    <a:p>
                      <a:pPr marL="114300" marR="0" lvl="0" indent="0" algn="l" defTabSz="914400" rtl="0" eaLnBrk="1" fontAlgn="base" latinLnBrk="0" hangingPunct="1">
                        <a:lnSpc>
                          <a:spcPct val="100000"/>
                        </a:lnSpc>
                        <a:spcBef>
                          <a:spcPct val="0"/>
                        </a:spcBef>
                        <a:spcAft>
                          <a:spcPct val="0"/>
                        </a:spcAft>
                        <a:buClrTx/>
                        <a:buSzPts val="800"/>
                        <a:buFont typeface="Wingdings" pitchFamily="2" charset="2"/>
                        <a:buChar char=""/>
                        <a:tabLst/>
                      </a:pPr>
                      <a:endParaRPr kumimoji="0" lang="en-US" sz="1000" b="1" i="0" u="none" strike="noStrike" cap="none" normalizeH="0" baseline="0" dirty="0" smtClean="0">
                        <a:ln>
                          <a:noFill/>
                        </a:ln>
                        <a:solidFill>
                          <a:schemeClr val="bg1"/>
                        </a:solidFill>
                        <a:effectLst/>
                        <a:latin typeface="Franklin Gothic Book" panose="020B0503020102020204" pitchFamily="34" charset="0"/>
                        <a:cs typeface="Arial" charset="0"/>
                      </a:endParaRPr>
                    </a:p>
                    <a:p>
                      <a:pPr marL="114300" marR="0" lvl="0" indent="0" algn="l" defTabSz="914400" rtl="0" eaLnBrk="1" fontAlgn="base" latinLnBrk="0" hangingPunct="1">
                        <a:lnSpc>
                          <a:spcPct val="100000"/>
                        </a:lnSpc>
                        <a:spcBef>
                          <a:spcPct val="0"/>
                        </a:spcBef>
                        <a:spcAft>
                          <a:spcPct val="0"/>
                        </a:spcAft>
                        <a:buClrTx/>
                        <a:buSzPts val="800"/>
                        <a:buFont typeface="Wingdings" pitchFamily="2" charset="2"/>
                        <a:buNone/>
                        <a:tabLst/>
                      </a:pPr>
                      <a:r>
                        <a:rPr kumimoji="0" lang="en-US" sz="1000" b="1" i="0" u="none" strike="noStrike" cap="none" normalizeH="0" baseline="0" dirty="0" smtClean="0">
                          <a:ln>
                            <a:noFill/>
                          </a:ln>
                          <a:solidFill>
                            <a:schemeClr val="bg1"/>
                          </a:solidFill>
                          <a:effectLst/>
                          <a:latin typeface="Franklin Gothic Book" panose="020B0503020102020204" pitchFamily="34" charset="0"/>
                          <a:cs typeface="Arial" charset="0"/>
                        </a:rPr>
                        <a:t>Eligible to purchase health and/or dental plan</a:t>
                      </a:r>
                    </a:p>
                    <a:p>
                      <a:pPr marL="11430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bg1"/>
                          </a:solidFill>
                          <a:effectLst/>
                          <a:latin typeface="Franklin Gothic Book" panose="020B0503020102020204" pitchFamily="34" charset="0"/>
                          <a:cs typeface="Arial" charset="0"/>
                        </a:rPr>
                        <a:t> </a:t>
                      </a:r>
                    </a:p>
                    <a:p>
                      <a:pPr marL="11430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bg1"/>
                          </a:solidFill>
                          <a:effectLst/>
                          <a:latin typeface="Franklin Gothic Book" panose="020B0503020102020204" pitchFamily="34" charset="0"/>
                          <a:cs typeface="Arial" charset="0"/>
                        </a:rPr>
                        <a:t>They have a broad range of choices that range from Bronze to Gold</a:t>
                      </a:r>
                    </a:p>
                  </a:txBody>
                  <a:tcPr marL="67932" marR="67932" marT="0" marB="0" horzOverflow="overflow">
                    <a:lnL w="12700" cap="flat" cmpd="sng" algn="ctr">
                      <a:solidFill>
                        <a:srgbClr val="225E86"/>
                      </a:solidFill>
                      <a:prstDash val="solid"/>
                      <a:round/>
                      <a:headEnd type="none" w="med" len="med"/>
                      <a:tailEnd type="none" w="med" len="med"/>
                    </a:lnL>
                    <a:lnR w="12700" cap="flat" cmpd="sng" algn="ctr">
                      <a:solidFill>
                        <a:srgbClr val="225E86"/>
                      </a:solidFill>
                      <a:prstDash val="solid"/>
                      <a:round/>
                      <a:headEnd type="none" w="med" len="med"/>
                      <a:tailEnd type="none" w="med" len="med"/>
                    </a:lnR>
                    <a:lnT w="12700" cap="flat" cmpd="sng" algn="ctr">
                      <a:solidFill>
                        <a:srgbClr val="225E86"/>
                      </a:solidFill>
                      <a:prstDash val="solid"/>
                      <a:round/>
                      <a:headEnd type="none" w="med" len="med"/>
                      <a:tailEnd type="none" w="med" len="med"/>
                    </a:lnT>
                    <a:lnB w="12700" cap="flat" cmpd="sng" algn="ctr">
                      <a:solidFill>
                        <a:srgbClr val="225E86"/>
                      </a:solidFill>
                      <a:prstDash val="solid"/>
                      <a:round/>
                      <a:headEnd type="none" w="med" len="med"/>
                      <a:tailEnd type="none" w="med" len="med"/>
                    </a:lnB>
                    <a:lnTlToBr>
                      <a:noFill/>
                    </a:lnTlToBr>
                    <a:lnBlToTr>
                      <a:noFill/>
                    </a:lnBlToTr>
                    <a:solidFill>
                      <a:schemeClr val="accent1"/>
                    </a:solidFill>
                  </a:tcPr>
                </a:tc>
                <a:tc>
                  <a:txBody>
                    <a:bodyPr/>
                    <a:lstStyle/>
                    <a:p>
                      <a:pPr marL="114300" marR="0" lvl="0" indent="0" algn="ctr" defTabSz="914400" rtl="0" eaLnBrk="1" fontAlgn="base" latinLnBrk="0" hangingPunct="1">
                        <a:lnSpc>
                          <a:spcPct val="100000"/>
                        </a:lnSpc>
                        <a:spcBef>
                          <a:spcPct val="0"/>
                        </a:spcBef>
                        <a:spcAft>
                          <a:spcPct val="0"/>
                        </a:spcAft>
                        <a:buClrTx/>
                        <a:buSzTx/>
                        <a:buFontTx/>
                        <a:buNone/>
                        <a:tabLst>
                          <a:tab pos="114300" algn="l"/>
                          <a:tab pos="800100" algn="l"/>
                        </a:tabLst>
                      </a:pPr>
                      <a:r>
                        <a:rPr kumimoji="0" lang="en-US" sz="1000" b="0" i="0" u="none" strike="noStrike" cap="none" normalizeH="0" baseline="0" dirty="0" smtClean="0">
                          <a:ln>
                            <a:noFill/>
                          </a:ln>
                          <a:solidFill>
                            <a:srgbClr val="000000"/>
                          </a:solidFill>
                          <a:effectLst/>
                          <a:latin typeface="Franklin Gothic Book" panose="020B0503020102020204" pitchFamily="34" charset="0"/>
                          <a:cs typeface="Arial" charset="0"/>
                        </a:rPr>
                        <a:t> </a:t>
                      </a:r>
                    </a:p>
                    <a:p>
                      <a:pPr marL="114300" marR="0" lvl="0" indent="0" algn="l" defTabSz="914400" rtl="0" eaLnBrk="1" fontAlgn="base" latinLnBrk="0" hangingPunct="1">
                        <a:lnSpc>
                          <a:spcPct val="100000"/>
                        </a:lnSpc>
                        <a:spcBef>
                          <a:spcPct val="0"/>
                        </a:spcBef>
                        <a:spcAft>
                          <a:spcPct val="0"/>
                        </a:spcAft>
                        <a:buClrTx/>
                        <a:buSzPts val="800"/>
                        <a:buFont typeface="Wingdings" pitchFamily="2" charset="2"/>
                        <a:buChar char=""/>
                        <a:tabLst>
                          <a:tab pos="114300" algn="l"/>
                          <a:tab pos="800100" algn="l"/>
                        </a:tabLst>
                      </a:pPr>
                      <a:r>
                        <a:rPr kumimoji="0" lang="en-US" sz="1000" b="0" i="0" u="none" strike="noStrike" cap="none" normalizeH="0" baseline="0" dirty="0" smtClean="0">
                          <a:ln>
                            <a:noFill/>
                          </a:ln>
                          <a:solidFill>
                            <a:srgbClr val="105E86"/>
                          </a:solidFill>
                          <a:effectLst/>
                          <a:latin typeface="Franklin Gothic Book" panose="020B0503020102020204" pitchFamily="34" charset="0"/>
                          <a:cs typeface="Arial" charset="0"/>
                        </a:rPr>
                        <a:t>Individuals* with income greater than 300% FPL or less than or equal to 400% FPL</a:t>
                      </a:r>
                    </a:p>
                    <a:p>
                      <a:pPr marL="114300" marR="0" lvl="0" indent="0" algn="l" defTabSz="914400" rtl="0" eaLnBrk="1" fontAlgn="base" latinLnBrk="0" hangingPunct="1">
                        <a:lnSpc>
                          <a:spcPct val="100000"/>
                        </a:lnSpc>
                        <a:spcBef>
                          <a:spcPct val="0"/>
                        </a:spcBef>
                        <a:spcAft>
                          <a:spcPct val="0"/>
                        </a:spcAft>
                        <a:buClrTx/>
                        <a:buSzTx/>
                        <a:buFontTx/>
                        <a:buNone/>
                        <a:tabLst>
                          <a:tab pos="114300" algn="l"/>
                          <a:tab pos="800100" algn="l"/>
                        </a:tabLst>
                      </a:pPr>
                      <a:r>
                        <a:rPr kumimoji="0" lang="en-US" sz="1000" b="0" i="0" u="none" strike="noStrike" cap="none" normalizeH="0" baseline="0" dirty="0" smtClean="0">
                          <a:ln>
                            <a:noFill/>
                          </a:ln>
                          <a:solidFill>
                            <a:srgbClr val="105E86"/>
                          </a:solidFill>
                          <a:effectLst/>
                          <a:latin typeface="Franklin Gothic Book" panose="020B0503020102020204" pitchFamily="34" charset="0"/>
                          <a:cs typeface="Arial" charset="0"/>
                        </a:rPr>
                        <a:t> </a:t>
                      </a:r>
                    </a:p>
                    <a:p>
                      <a:pPr marL="114300" marR="0" lvl="0" indent="0" algn="l" defTabSz="914400" rtl="0" eaLnBrk="1" fontAlgn="base" latinLnBrk="0" hangingPunct="1">
                        <a:lnSpc>
                          <a:spcPct val="100000"/>
                        </a:lnSpc>
                        <a:spcBef>
                          <a:spcPct val="0"/>
                        </a:spcBef>
                        <a:spcAft>
                          <a:spcPct val="0"/>
                        </a:spcAft>
                        <a:buClrTx/>
                        <a:buSzTx/>
                        <a:buFontTx/>
                        <a:buNone/>
                        <a:tabLst>
                          <a:tab pos="114300" algn="l"/>
                          <a:tab pos="800100" algn="l"/>
                        </a:tabLst>
                      </a:pPr>
                      <a:r>
                        <a:rPr kumimoji="0" lang="en-US" sz="1000" b="0" i="0" u="none" strike="noStrike" cap="none" normalizeH="0" baseline="0" dirty="0" smtClean="0">
                          <a:ln>
                            <a:noFill/>
                          </a:ln>
                          <a:solidFill>
                            <a:srgbClr val="105E86"/>
                          </a:solidFill>
                          <a:effectLst/>
                          <a:latin typeface="Franklin Gothic Book" panose="020B0503020102020204" pitchFamily="34" charset="0"/>
                          <a:cs typeface="Arial" charset="0"/>
                        </a:rPr>
                        <a:t>Eligible to purchase health and/or dental plan</a:t>
                      </a:r>
                    </a:p>
                    <a:p>
                      <a:pPr marL="114300" marR="0" lvl="0" indent="0" algn="l" defTabSz="914400" rtl="0" eaLnBrk="1" fontAlgn="base" latinLnBrk="0" hangingPunct="1">
                        <a:lnSpc>
                          <a:spcPct val="100000"/>
                        </a:lnSpc>
                        <a:spcBef>
                          <a:spcPct val="0"/>
                        </a:spcBef>
                        <a:spcAft>
                          <a:spcPct val="0"/>
                        </a:spcAft>
                        <a:buClrTx/>
                        <a:buSzTx/>
                        <a:buFontTx/>
                        <a:buNone/>
                        <a:tabLst>
                          <a:tab pos="114300" algn="l"/>
                          <a:tab pos="800100" algn="l"/>
                        </a:tabLst>
                      </a:pPr>
                      <a:r>
                        <a:rPr kumimoji="0" lang="en-US" sz="1000" b="0" i="0" u="none" strike="noStrike" cap="none" normalizeH="0" baseline="0" dirty="0" smtClean="0">
                          <a:ln>
                            <a:noFill/>
                          </a:ln>
                          <a:solidFill>
                            <a:srgbClr val="105E86"/>
                          </a:solidFill>
                          <a:effectLst/>
                          <a:latin typeface="Franklin Gothic Book" panose="020B0503020102020204" pitchFamily="34" charset="0"/>
                          <a:cs typeface="Arial" charset="0"/>
                        </a:rPr>
                        <a:t> </a:t>
                      </a:r>
                    </a:p>
                    <a:p>
                      <a:pPr marL="114300" marR="0" lvl="0" indent="0" algn="l" defTabSz="914400" rtl="0" eaLnBrk="1" fontAlgn="base" latinLnBrk="0" hangingPunct="1">
                        <a:lnSpc>
                          <a:spcPct val="100000"/>
                        </a:lnSpc>
                        <a:spcBef>
                          <a:spcPct val="0"/>
                        </a:spcBef>
                        <a:spcAft>
                          <a:spcPct val="0"/>
                        </a:spcAft>
                        <a:buClrTx/>
                        <a:buSzTx/>
                        <a:buFontTx/>
                        <a:buNone/>
                        <a:tabLst>
                          <a:tab pos="114300" algn="l"/>
                          <a:tab pos="800100" algn="l"/>
                        </a:tabLst>
                      </a:pPr>
                      <a:r>
                        <a:rPr kumimoji="0" lang="en-US" sz="1000" b="0" i="0" u="none" strike="noStrike" cap="none" normalizeH="0" baseline="0" dirty="0" smtClean="0">
                          <a:ln>
                            <a:noFill/>
                          </a:ln>
                          <a:solidFill>
                            <a:srgbClr val="105E86"/>
                          </a:solidFill>
                          <a:effectLst/>
                          <a:latin typeface="Franklin Gothic Book" panose="020B0503020102020204" pitchFamily="34" charset="0"/>
                          <a:cs typeface="Arial" charset="0"/>
                        </a:rPr>
                        <a:t>Eligible for Premium Tax Credit (PTC)</a:t>
                      </a:r>
                    </a:p>
                    <a:p>
                      <a:pPr marL="114300" marR="0" lvl="0" indent="0" algn="ctr" defTabSz="914400" rtl="0" eaLnBrk="1" fontAlgn="base" latinLnBrk="0" hangingPunct="1">
                        <a:lnSpc>
                          <a:spcPct val="100000"/>
                        </a:lnSpc>
                        <a:spcBef>
                          <a:spcPct val="0"/>
                        </a:spcBef>
                        <a:spcAft>
                          <a:spcPct val="0"/>
                        </a:spcAft>
                        <a:buClrTx/>
                        <a:buSzTx/>
                        <a:buFontTx/>
                        <a:buNone/>
                        <a:tabLst>
                          <a:tab pos="114300" algn="l"/>
                          <a:tab pos="800100" algn="l"/>
                        </a:tabLst>
                      </a:pPr>
                      <a:r>
                        <a:rPr kumimoji="0" lang="en-US" sz="1000" b="0" i="0" u="none" strike="noStrike" cap="none" normalizeH="0" baseline="0" dirty="0" smtClean="0">
                          <a:ln>
                            <a:noFill/>
                          </a:ln>
                          <a:solidFill>
                            <a:srgbClr val="105E86"/>
                          </a:solidFill>
                          <a:effectLst/>
                          <a:latin typeface="Franklin Gothic Book" panose="020B0503020102020204" pitchFamily="34" charset="0"/>
                          <a:cs typeface="Arial" charset="0"/>
                        </a:rPr>
                        <a:t> </a:t>
                      </a:r>
                    </a:p>
                    <a:p>
                      <a:pPr marL="114300" marR="0" lvl="0" indent="0" algn="l" defTabSz="914400" rtl="0" eaLnBrk="1" fontAlgn="base" latinLnBrk="0" hangingPunct="1">
                        <a:lnSpc>
                          <a:spcPct val="100000"/>
                        </a:lnSpc>
                        <a:spcBef>
                          <a:spcPct val="0"/>
                        </a:spcBef>
                        <a:spcAft>
                          <a:spcPct val="0"/>
                        </a:spcAft>
                        <a:buClrTx/>
                        <a:buSzTx/>
                        <a:buFontTx/>
                        <a:buNone/>
                        <a:tabLst>
                          <a:tab pos="114300" algn="l"/>
                          <a:tab pos="800100" algn="l"/>
                        </a:tabLst>
                      </a:pPr>
                      <a:r>
                        <a:rPr kumimoji="0" lang="en-US" sz="1000" b="0" i="0" u="none" strike="noStrike" kern="1200" cap="none" normalizeH="0" baseline="0" dirty="0" smtClean="0">
                          <a:ln>
                            <a:noFill/>
                          </a:ln>
                          <a:solidFill>
                            <a:srgbClr val="105E86"/>
                          </a:solidFill>
                          <a:effectLst/>
                          <a:latin typeface="Franklin Gothic Book" panose="020B0503020102020204" pitchFamily="34" charset="0"/>
                          <a:ea typeface="+mn-ea"/>
                          <a:cs typeface="Arial" charset="0"/>
                        </a:rPr>
                        <a:t>Must not have offer of affordable or Minimum Value ESI**</a:t>
                      </a:r>
                    </a:p>
                  </a:txBody>
                  <a:tcPr marL="67932" marR="67932" marT="0" marB="0" horzOverflow="overflow">
                    <a:lnL w="12700" cap="flat" cmpd="sng" algn="ctr">
                      <a:solidFill>
                        <a:srgbClr val="225E86"/>
                      </a:solidFill>
                      <a:prstDash val="solid"/>
                      <a:round/>
                      <a:headEnd type="none" w="med" len="med"/>
                      <a:tailEnd type="none" w="med" len="med"/>
                    </a:lnL>
                    <a:lnR w="12700" cap="flat" cmpd="sng" algn="ctr">
                      <a:solidFill>
                        <a:srgbClr val="225E86"/>
                      </a:solidFill>
                      <a:prstDash val="solid"/>
                      <a:round/>
                      <a:headEnd type="none" w="med" len="med"/>
                      <a:tailEnd type="none" w="med" len="med"/>
                    </a:lnR>
                    <a:lnT w="12700" cap="flat" cmpd="sng" algn="ctr">
                      <a:solidFill>
                        <a:srgbClr val="225E86"/>
                      </a:solidFill>
                      <a:prstDash val="solid"/>
                      <a:round/>
                      <a:headEnd type="none" w="med" len="med"/>
                      <a:tailEnd type="none" w="med" len="med"/>
                    </a:lnT>
                    <a:lnB w="12700" cap="flat" cmpd="sng" algn="ctr">
                      <a:solidFill>
                        <a:srgbClr val="225E86"/>
                      </a:solidFill>
                      <a:prstDash val="solid"/>
                      <a:round/>
                      <a:headEnd type="none" w="med" len="med"/>
                      <a:tailEnd type="none" w="med" len="med"/>
                    </a:lnB>
                    <a:lnTlToBr>
                      <a:noFill/>
                    </a:lnTlToBr>
                    <a:lnBlToTr>
                      <a:noFill/>
                    </a:lnBlToTr>
                    <a:solidFill>
                      <a:schemeClr val="bg1"/>
                    </a:solidFill>
                  </a:tcPr>
                </a:tc>
                <a:tc>
                  <a:txBody>
                    <a:bodyPr/>
                    <a:lstStyle/>
                    <a:p>
                      <a:pPr marL="11430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rgbClr val="000000"/>
                          </a:solidFill>
                          <a:effectLst/>
                          <a:latin typeface="Franklin Gothic Book" panose="020B0503020102020204" pitchFamily="34" charset="0"/>
                          <a:cs typeface="Arial" charset="0"/>
                        </a:rPr>
                        <a:t> </a:t>
                      </a:r>
                    </a:p>
                    <a:p>
                      <a:pPr marL="114300" marR="0" lvl="0" indent="0" algn="l" defTabSz="914400" rtl="0" eaLnBrk="1" fontAlgn="base" latinLnBrk="0" hangingPunct="1">
                        <a:lnSpc>
                          <a:spcPct val="100000"/>
                        </a:lnSpc>
                        <a:spcBef>
                          <a:spcPct val="0"/>
                        </a:spcBef>
                        <a:spcAft>
                          <a:spcPct val="0"/>
                        </a:spcAft>
                        <a:buClrTx/>
                        <a:buSzPts val="800"/>
                        <a:buFont typeface="Wingdings" pitchFamily="2" charset="2"/>
                        <a:buChar char=""/>
                        <a:tabLst/>
                      </a:pPr>
                      <a:r>
                        <a:rPr kumimoji="0" lang="en-US" sz="900" b="0" i="0" u="none" strike="noStrike" cap="none" normalizeH="0" baseline="0" dirty="0" smtClean="0">
                          <a:ln>
                            <a:noFill/>
                          </a:ln>
                          <a:solidFill>
                            <a:srgbClr val="105E86"/>
                          </a:solidFill>
                          <a:effectLst/>
                          <a:latin typeface="Franklin Gothic Book" panose="020B0503020102020204" pitchFamily="34" charset="0"/>
                          <a:cs typeface="Arial" charset="0"/>
                        </a:rPr>
                        <a:t>Individuals*</a:t>
                      </a:r>
                      <a:r>
                        <a:rPr kumimoji="0" lang="en-US" sz="900" b="0" i="0" u="none" strike="noStrike" cap="none" normalizeH="0" baseline="30000" dirty="0" smtClean="0">
                          <a:ln>
                            <a:noFill/>
                          </a:ln>
                          <a:solidFill>
                            <a:srgbClr val="105E86"/>
                          </a:solidFill>
                          <a:effectLst/>
                          <a:latin typeface="Franklin Gothic Book" panose="020B0503020102020204" pitchFamily="34" charset="0"/>
                          <a:cs typeface="Arial" charset="0"/>
                        </a:rPr>
                        <a:t> </a:t>
                      </a:r>
                      <a:r>
                        <a:rPr kumimoji="0" lang="en-US" sz="900" b="0" i="0" u="none" strike="noStrike" cap="none" normalizeH="0" baseline="0" dirty="0" smtClean="0">
                          <a:ln>
                            <a:noFill/>
                          </a:ln>
                          <a:solidFill>
                            <a:srgbClr val="105E86"/>
                          </a:solidFill>
                          <a:effectLst/>
                          <a:latin typeface="Franklin Gothic Book" panose="020B0503020102020204" pitchFamily="34" charset="0"/>
                          <a:cs typeface="Arial" charset="0"/>
                        </a:rPr>
                        <a:t>with income less than or equal to  300% FPL not otherwise eligible for Medicaid</a:t>
                      </a:r>
                    </a:p>
                    <a:p>
                      <a:pPr marL="11430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rgbClr val="105E86"/>
                          </a:solidFill>
                          <a:effectLst/>
                          <a:latin typeface="Franklin Gothic Book" panose="020B0503020102020204" pitchFamily="34" charset="0"/>
                          <a:cs typeface="Arial" charset="0"/>
                        </a:rPr>
                        <a:t> </a:t>
                      </a:r>
                    </a:p>
                    <a:p>
                      <a:pPr marL="11430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cap="none" normalizeH="0" baseline="0" dirty="0" smtClean="0">
                          <a:ln>
                            <a:noFill/>
                          </a:ln>
                          <a:solidFill>
                            <a:srgbClr val="105E86"/>
                          </a:solidFill>
                          <a:effectLst/>
                          <a:latin typeface="Franklin Gothic Book" panose="020B0503020102020204" pitchFamily="34" charset="0"/>
                          <a:cs typeface="Arial" charset="0"/>
                        </a:rPr>
                        <a:t>Eligible for Premium Tax Credit (PTC), cost-sharing reductions and premium subsidies</a:t>
                      </a:r>
                    </a:p>
                    <a:p>
                      <a:pPr marL="114300" marR="0" lvl="0" indent="0" algn="l" defTabSz="914400" rtl="0" eaLnBrk="1" fontAlgn="base" latinLnBrk="0" hangingPunct="1">
                        <a:lnSpc>
                          <a:spcPct val="100000"/>
                        </a:lnSpc>
                        <a:spcBef>
                          <a:spcPct val="0"/>
                        </a:spcBef>
                        <a:spcAft>
                          <a:spcPct val="0"/>
                        </a:spcAft>
                        <a:buClrTx/>
                        <a:buSzTx/>
                        <a:buFontTx/>
                        <a:buNone/>
                        <a:tabLst/>
                        <a:defRPr/>
                      </a:pPr>
                      <a:endParaRPr kumimoji="0" lang="en-US" sz="900" b="0" i="0" u="none" strike="noStrike" cap="none" normalizeH="0" baseline="0" dirty="0" smtClean="0">
                        <a:ln>
                          <a:noFill/>
                        </a:ln>
                        <a:solidFill>
                          <a:srgbClr val="105E86"/>
                        </a:solidFill>
                        <a:effectLst/>
                        <a:latin typeface="Franklin Gothic Book" panose="020B0503020102020204" pitchFamily="34" charset="0"/>
                        <a:cs typeface="Arial" charset="0"/>
                      </a:endParaRPr>
                    </a:p>
                    <a:p>
                      <a:pPr marL="11430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cap="none" normalizeH="0" baseline="0" dirty="0" smtClean="0">
                          <a:ln>
                            <a:noFill/>
                          </a:ln>
                          <a:solidFill>
                            <a:srgbClr val="105E86"/>
                          </a:solidFill>
                          <a:effectLst/>
                          <a:latin typeface="Franklin Gothic Book" panose="020B0503020102020204" pitchFamily="34" charset="0"/>
                          <a:cs typeface="Times New Roman" pitchFamily="18" charset="0"/>
                        </a:rPr>
                        <a:t>No deductibles; low premiums and co-pays</a:t>
                      </a:r>
                    </a:p>
                    <a:p>
                      <a:pPr marL="114300" marR="0" lvl="0" indent="0" algn="l" defTabSz="914400" rtl="0" eaLnBrk="1" fontAlgn="base" latinLnBrk="0" hangingPunct="1">
                        <a:lnSpc>
                          <a:spcPct val="100000"/>
                        </a:lnSpc>
                        <a:spcBef>
                          <a:spcPct val="0"/>
                        </a:spcBef>
                        <a:spcAft>
                          <a:spcPct val="0"/>
                        </a:spcAft>
                        <a:buClrTx/>
                        <a:buSzTx/>
                        <a:buFontTx/>
                        <a:buNone/>
                        <a:tabLst/>
                        <a:defRPr/>
                      </a:pPr>
                      <a:endParaRPr kumimoji="0" lang="en-US" sz="900" b="0" i="0" u="none" strike="noStrike" cap="none" normalizeH="0" baseline="0" dirty="0" smtClean="0">
                        <a:ln>
                          <a:noFill/>
                        </a:ln>
                        <a:solidFill>
                          <a:srgbClr val="105E86"/>
                        </a:solidFill>
                        <a:effectLst/>
                        <a:latin typeface="Franklin Gothic Book" panose="020B0503020102020204" pitchFamily="34" charset="0"/>
                        <a:cs typeface="Times New Roman" pitchFamily="18" charset="0"/>
                      </a:endParaRPr>
                    </a:p>
                    <a:p>
                      <a:pPr marL="11430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cap="none" normalizeH="0" baseline="0" dirty="0" smtClean="0">
                          <a:ln>
                            <a:noFill/>
                          </a:ln>
                          <a:solidFill>
                            <a:srgbClr val="105E86"/>
                          </a:solidFill>
                          <a:effectLst/>
                          <a:latin typeface="Franklin Gothic Book" panose="020B0503020102020204" pitchFamily="34" charset="0"/>
                          <a:cs typeface="Times New Roman" pitchFamily="18" charset="0"/>
                        </a:rPr>
                        <a:t>Can choose from up to seven carriers</a:t>
                      </a:r>
                      <a:endParaRPr kumimoji="0" lang="en-US" sz="900" b="0" i="0" u="none" strike="noStrike" cap="none" normalizeH="0" baseline="0" dirty="0" smtClean="0">
                        <a:ln>
                          <a:noFill/>
                        </a:ln>
                        <a:solidFill>
                          <a:srgbClr val="105E86"/>
                        </a:solidFill>
                        <a:effectLst/>
                        <a:latin typeface="Franklin Gothic Book" panose="020B0503020102020204" pitchFamily="34" charset="0"/>
                        <a:cs typeface="Arial" charset="0"/>
                      </a:endParaRPr>
                    </a:p>
                    <a:p>
                      <a:pPr marL="114300" marR="0" lvl="0" indent="0" algn="l"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dirty="0" smtClean="0">
                        <a:ln>
                          <a:noFill/>
                        </a:ln>
                        <a:solidFill>
                          <a:srgbClr val="105E86"/>
                        </a:solidFill>
                        <a:effectLst/>
                        <a:latin typeface="Franklin Gothic Book" panose="020B0503020102020204" pitchFamily="34" charset="0"/>
                        <a:cs typeface="Arial" charset="0"/>
                      </a:endParaRPr>
                    </a:p>
                    <a:p>
                      <a:pPr marL="11430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cap="none" normalizeH="0" baseline="0" dirty="0" smtClean="0">
                          <a:ln>
                            <a:noFill/>
                          </a:ln>
                          <a:solidFill>
                            <a:srgbClr val="105E86"/>
                          </a:solidFill>
                          <a:effectLst/>
                          <a:latin typeface="Franklin Gothic Book" panose="020B0503020102020204" pitchFamily="34" charset="0"/>
                          <a:cs typeface="Times New Roman" pitchFamily="18" charset="0"/>
                        </a:rPr>
                        <a:t>Must not have offer of affordable or Minimum Value ESI**</a:t>
                      </a:r>
                      <a:endParaRPr kumimoji="0" lang="en-US" sz="900" b="0" i="0" u="none" strike="noStrike" cap="none" normalizeH="0" baseline="0" dirty="0" smtClean="0">
                        <a:ln>
                          <a:noFill/>
                        </a:ln>
                        <a:solidFill>
                          <a:srgbClr val="105E86"/>
                        </a:solidFill>
                        <a:effectLst/>
                        <a:latin typeface="Franklin Gothic Book" panose="020B0503020102020204" pitchFamily="34" charset="0"/>
                        <a:cs typeface="Arial" charset="0"/>
                      </a:endParaRPr>
                    </a:p>
                    <a:p>
                      <a:pPr marL="11430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rgbClr val="105E86"/>
                          </a:solidFill>
                          <a:effectLst/>
                          <a:latin typeface="Franklin Gothic Book" panose="020B0503020102020204" pitchFamily="34" charset="0"/>
                          <a:cs typeface="Arial" charset="0"/>
                        </a:rPr>
                        <a:t> </a:t>
                      </a:r>
                    </a:p>
                  </a:txBody>
                  <a:tcPr marL="67932" marR="67932" marT="0" marB="0" horzOverflow="overflow">
                    <a:lnL w="12700" cap="flat" cmpd="sng" algn="ctr">
                      <a:solidFill>
                        <a:srgbClr val="225E86"/>
                      </a:solidFill>
                      <a:prstDash val="solid"/>
                      <a:round/>
                      <a:headEnd type="none" w="med" len="med"/>
                      <a:tailEnd type="none" w="med" len="med"/>
                    </a:lnL>
                    <a:lnR w="12700" cap="flat" cmpd="sng" algn="ctr">
                      <a:solidFill>
                        <a:srgbClr val="225E86"/>
                      </a:solidFill>
                      <a:prstDash val="solid"/>
                      <a:round/>
                      <a:headEnd type="none" w="med" len="med"/>
                      <a:tailEnd type="none" w="med" len="med"/>
                    </a:lnR>
                    <a:lnT w="12700" cap="flat" cmpd="sng" algn="ctr">
                      <a:solidFill>
                        <a:srgbClr val="225E86"/>
                      </a:solidFill>
                      <a:prstDash val="solid"/>
                      <a:round/>
                      <a:headEnd type="none" w="med" len="med"/>
                      <a:tailEnd type="none" w="med" len="med"/>
                    </a:lnT>
                    <a:lnB w="12700" cap="flat" cmpd="sng" algn="ctr">
                      <a:solidFill>
                        <a:srgbClr val="225E86"/>
                      </a:solidFill>
                      <a:prstDash val="solid"/>
                      <a:round/>
                      <a:headEnd type="none" w="med" len="med"/>
                      <a:tailEnd type="none" w="med" len="med"/>
                    </a:lnB>
                    <a:lnTlToBr>
                      <a:noFill/>
                    </a:lnTlToBr>
                    <a:lnBlToTr>
                      <a:noFill/>
                    </a:lnBlToTr>
                    <a:solidFill>
                      <a:srgbClr val="DCE6F2"/>
                    </a:solidFill>
                  </a:tcPr>
                </a:tc>
                <a:tc>
                  <a:txBody>
                    <a:bodyPr/>
                    <a:lstStyle/>
                    <a:p>
                      <a:pPr marL="114300" marR="0" lvl="0" indent="0" algn="l" defTabSz="914400" rtl="0" eaLnBrk="1" fontAlgn="base" latinLnBrk="0" hangingPunct="1">
                        <a:lnSpc>
                          <a:spcPct val="100000"/>
                        </a:lnSpc>
                        <a:spcBef>
                          <a:spcPct val="0"/>
                        </a:spcBef>
                        <a:spcAft>
                          <a:spcPct val="0"/>
                        </a:spcAft>
                        <a:buClrTx/>
                        <a:buSzPts val="800"/>
                        <a:buFont typeface="Wingdings" pitchFamily="2" charset="2"/>
                        <a:buChar char=""/>
                        <a:tabLst/>
                      </a:pPr>
                      <a:endParaRPr kumimoji="0" lang="en-US" sz="1000" b="0" i="0" u="none" strike="noStrike" kern="1200" cap="none" normalizeH="0" baseline="0" dirty="0" smtClean="0">
                        <a:ln>
                          <a:noFill/>
                        </a:ln>
                        <a:solidFill>
                          <a:srgbClr val="105E86"/>
                        </a:solidFill>
                        <a:effectLst/>
                        <a:latin typeface="Franklin Gothic Book" panose="020B0503020102020204" pitchFamily="34" charset="0"/>
                        <a:ea typeface="+mn-ea"/>
                        <a:cs typeface="Arial" charset="0"/>
                      </a:endParaRPr>
                    </a:p>
                    <a:p>
                      <a:pPr marL="114300" marR="0" lvl="0" indent="0" algn="l" defTabSz="914400" rtl="0" eaLnBrk="1" fontAlgn="base" latinLnBrk="0" hangingPunct="1">
                        <a:lnSpc>
                          <a:spcPct val="100000"/>
                        </a:lnSpc>
                        <a:spcBef>
                          <a:spcPct val="0"/>
                        </a:spcBef>
                        <a:spcAft>
                          <a:spcPct val="0"/>
                        </a:spcAft>
                        <a:buClrTx/>
                        <a:buSzPts val="800"/>
                        <a:buFont typeface="Wingdings" pitchFamily="2" charset="2"/>
                        <a:buChar char=""/>
                        <a:tabLst/>
                      </a:pPr>
                      <a:r>
                        <a:rPr kumimoji="0" lang="en-US" sz="1000" b="0" i="0" u="none" strike="noStrike" kern="1200" cap="none" normalizeH="0" baseline="0" dirty="0" smtClean="0">
                          <a:ln>
                            <a:noFill/>
                          </a:ln>
                          <a:solidFill>
                            <a:srgbClr val="105E86"/>
                          </a:solidFill>
                          <a:effectLst/>
                          <a:latin typeface="Franklin Gothic Book" panose="020B0503020102020204" pitchFamily="34" charset="0"/>
                          <a:ea typeface="+mn-ea"/>
                          <a:cs typeface="Arial" charset="0"/>
                        </a:rPr>
                        <a:t>Individuals* under 30 and individuals with a hardship exemption </a:t>
                      </a:r>
                    </a:p>
                    <a:p>
                      <a:pPr marL="114300" marR="0" lvl="0" indent="0" algn="l" defTabSz="914400" rtl="0" eaLnBrk="1" fontAlgn="base" latinLnBrk="0" hangingPunct="1">
                        <a:lnSpc>
                          <a:spcPct val="100000"/>
                        </a:lnSpc>
                        <a:spcBef>
                          <a:spcPct val="0"/>
                        </a:spcBef>
                        <a:spcAft>
                          <a:spcPct val="0"/>
                        </a:spcAft>
                        <a:buClrTx/>
                        <a:buSzPts val="800"/>
                        <a:buFont typeface="Wingdings" pitchFamily="2" charset="2"/>
                        <a:buChar char=""/>
                        <a:tabLst/>
                      </a:pPr>
                      <a:endParaRPr kumimoji="0" lang="en-US" sz="1000" b="0" i="0" u="none" strike="noStrike" kern="1200" cap="none" normalizeH="0" baseline="0" dirty="0" smtClean="0">
                        <a:ln>
                          <a:noFill/>
                        </a:ln>
                        <a:solidFill>
                          <a:srgbClr val="105E86"/>
                        </a:solidFill>
                        <a:effectLst/>
                        <a:latin typeface="Franklin Gothic Book" panose="020B0503020102020204" pitchFamily="34" charset="0"/>
                        <a:ea typeface="+mn-ea"/>
                        <a:cs typeface="Arial" charset="0"/>
                      </a:endParaRPr>
                    </a:p>
                    <a:p>
                      <a:pPr marL="114300" marR="0" lvl="0" indent="0" algn="l" defTabSz="914400" rtl="0" eaLnBrk="1" fontAlgn="base" latinLnBrk="0" hangingPunct="1">
                        <a:lnSpc>
                          <a:spcPct val="100000"/>
                        </a:lnSpc>
                        <a:spcBef>
                          <a:spcPct val="0"/>
                        </a:spcBef>
                        <a:spcAft>
                          <a:spcPct val="0"/>
                        </a:spcAft>
                        <a:buClrTx/>
                        <a:buSzPts val="800"/>
                        <a:buFont typeface="Wingdings" pitchFamily="2" charset="2"/>
                        <a:buNone/>
                        <a:tabLst/>
                      </a:pPr>
                      <a:r>
                        <a:rPr kumimoji="0" lang="en-US" sz="1000" b="0" i="0" u="none" strike="noStrike" kern="1200" cap="none" normalizeH="0" baseline="0" dirty="0" smtClean="0">
                          <a:ln>
                            <a:noFill/>
                          </a:ln>
                          <a:solidFill>
                            <a:srgbClr val="105E86"/>
                          </a:solidFill>
                          <a:effectLst/>
                          <a:latin typeface="Franklin Gothic Book" panose="020B0503020102020204" pitchFamily="34" charset="0"/>
                          <a:ea typeface="+mn-ea"/>
                          <a:cs typeface="Arial" charset="0"/>
                        </a:rPr>
                        <a:t>Eligible to purchase a Catastrophic health plan</a:t>
                      </a:r>
                      <a:br>
                        <a:rPr kumimoji="0" lang="en-US" sz="1000" b="0" i="0" u="none" strike="noStrike" kern="1200" cap="none" normalizeH="0" baseline="0" dirty="0" smtClean="0">
                          <a:ln>
                            <a:noFill/>
                          </a:ln>
                          <a:solidFill>
                            <a:srgbClr val="105E86"/>
                          </a:solidFill>
                          <a:effectLst/>
                          <a:latin typeface="Franklin Gothic Book" panose="020B0503020102020204" pitchFamily="34" charset="0"/>
                          <a:ea typeface="+mn-ea"/>
                          <a:cs typeface="Arial" charset="0"/>
                        </a:rPr>
                      </a:br>
                      <a:endParaRPr kumimoji="0" lang="en-US" sz="1000" b="0" i="0" u="none" strike="noStrike" kern="1200" cap="none" normalizeH="0" baseline="0" dirty="0" smtClean="0">
                        <a:ln>
                          <a:noFill/>
                        </a:ln>
                        <a:solidFill>
                          <a:srgbClr val="105E86"/>
                        </a:solidFill>
                        <a:effectLst/>
                        <a:latin typeface="Franklin Gothic Book" panose="020B0503020102020204" pitchFamily="34" charset="0"/>
                        <a:ea typeface="+mn-ea"/>
                        <a:cs typeface="Arial" charset="0"/>
                      </a:endParaRPr>
                    </a:p>
                  </a:txBody>
                  <a:tcPr marL="67932" marR="67932" marT="0" marB="0" horzOverflow="overflow">
                    <a:lnL w="12700" cap="flat" cmpd="sng" algn="ctr">
                      <a:solidFill>
                        <a:srgbClr val="225E86"/>
                      </a:solidFill>
                      <a:prstDash val="solid"/>
                      <a:round/>
                      <a:headEnd type="none" w="med" len="med"/>
                      <a:tailEnd type="none" w="med" len="med"/>
                    </a:lnL>
                    <a:lnR w="12700" cap="flat" cmpd="sng" algn="ctr">
                      <a:solidFill>
                        <a:srgbClr val="225E86"/>
                      </a:solidFill>
                      <a:prstDash val="solid"/>
                      <a:round/>
                      <a:headEnd type="none" w="med" len="med"/>
                      <a:tailEnd type="none" w="med" len="med"/>
                    </a:lnR>
                    <a:lnT w="12700" cap="flat" cmpd="sng" algn="ctr">
                      <a:solidFill>
                        <a:srgbClr val="225E86"/>
                      </a:solidFill>
                      <a:prstDash val="solid"/>
                      <a:round/>
                      <a:headEnd type="none" w="med" len="med"/>
                      <a:tailEnd type="none" w="med" len="med"/>
                    </a:lnT>
                    <a:lnB w="12700" cap="flat" cmpd="sng" algn="ctr">
                      <a:solidFill>
                        <a:srgbClr val="225E86"/>
                      </a:solidFill>
                      <a:prstDash val="solid"/>
                      <a:round/>
                      <a:headEnd type="none" w="med" len="med"/>
                      <a:tailEnd type="none" w="med" len="med"/>
                    </a:lnB>
                    <a:lnTlToBr>
                      <a:noFill/>
                    </a:lnTlToBr>
                    <a:lnBlToTr>
                      <a:noFill/>
                    </a:lnBlToTr>
                    <a:solidFill>
                      <a:srgbClr val="DCE6F2"/>
                    </a:solidFill>
                  </a:tcPr>
                </a:tc>
                <a:tc>
                  <a:txBody>
                    <a:bodyPr/>
                    <a:lstStyle/>
                    <a:p>
                      <a:pPr marL="114300" marR="0" lvl="0" indent="0" algn="l" defTabSz="914400" rtl="0" eaLnBrk="1" fontAlgn="base" latinLnBrk="0" hangingPunct="1">
                        <a:lnSpc>
                          <a:spcPct val="100000"/>
                        </a:lnSpc>
                        <a:spcBef>
                          <a:spcPct val="0"/>
                        </a:spcBef>
                        <a:spcAft>
                          <a:spcPct val="0"/>
                        </a:spcAft>
                        <a:buClrTx/>
                        <a:buSzPts val="800"/>
                        <a:buFont typeface="Wingdings" pitchFamily="2" charset="2"/>
                        <a:buChar char=""/>
                        <a:tabLst/>
                        <a:defRPr/>
                      </a:pPr>
                      <a:endParaRPr kumimoji="0" lang="en-US" sz="1000" b="0" i="0" u="none" strike="noStrike" kern="1200" cap="none" spc="0" normalizeH="0" baseline="0" noProof="0" dirty="0" smtClean="0">
                        <a:ln>
                          <a:noFill/>
                        </a:ln>
                        <a:solidFill>
                          <a:srgbClr val="105E86"/>
                        </a:solidFill>
                        <a:effectLst/>
                        <a:uLnTx/>
                        <a:uFillTx/>
                        <a:latin typeface="Franklin Gothic Book" panose="020B0503020102020204" pitchFamily="34" charset="0"/>
                        <a:ea typeface="+mn-ea"/>
                        <a:cs typeface="Arial" charset="0"/>
                      </a:endParaRPr>
                    </a:p>
                    <a:p>
                      <a:pPr marL="114300" marR="0" lvl="0" indent="0" algn="l" defTabSz="914400" rtl="0" eaLnBrk="1" fontAlgn="base" latinLnBrk="0" hangingPunct="1">
                        <a:lnSpc>
                          <a:spcPct val="100000"/>
                        </a:lnSpc>
                        <a:spcBef>
                          <a:spcPct val="0"/>
                        </a:spcBef>
                        <a:spcAft>
                          <a:spcPct val="0"/>
                        </a:spcAft>
                        <a:buClrTx/>
                        <a:buSzPts val="800"/>
                        <a:buFont typeface="Wingdings" pitchFamily="2" charset="2"/>
                        <a:buChar char=""/>
                        <a:tabLst/>
                        <a:defRPr/>
                      </a:pPr>
                      <a:r>
                        <a:rPr kumimoji="0" lang="en-US" sz="1000" b="0" i="0" u="none" strike="noStrike" kern="1200" cap="none" spc="0" normalizeH="0" baseline="0" noProof="0" dirty="0" smtClean="0">
                          <a:ln>
                            <a:noFill/>
                          </a:ln>
                          <a:solidFill>
                            <a:srgbClr val="105E86"/>
                          </a:solidFill>
                          <a:effectLst/>
                          <a:uLnTx/>
                          <a:uFillTx/>
                          <a:latin typeface="Franklin Gothic Book" panose="020B0503020102020204" pitchFamily="34" charset="0"/>
                          <a:ea typeface="+mn-ea"/>
                          <a:cs typeface="Arial" charset="0"/>
                        </a:rPr>
                        <a:t>Individuals, children, or families*</a:t>
                      </a:r>
                      <a:endParaRPr lang="en-GB" sz="1000" dirty="0" smtClean="0">
                        <a:solidFill>
                          <a:srgbClr val="105E86"/>
                        </a:solidFill>
                        <a:latin typeface="Franklin Gothic Book" panose="020B0503020102020204" pitchFamily="34" charset="0"/>
                      </a:endParaRPr>
                    </a:p>
                    <a:p>
                      <a:pPr marL="454025" lvl="1" indent="0">
                        <a:spcBef>
                          <a:spcPct val="0"/>
                        </a:spcBef>
                        <a:spcAft>
                          <a:spcPts val="324"/>
                        </a:spcAft>
                        <a:buClr>
                          <a:schemeClr val="tx1"/>
                        </a:buClr>
                        <a:buSzPct val="85000"/>
                        <a:buFont typeface="Wingdings" panose="05000000000000000000" pitchFamily="2" charset="2"/>
                        <a:buNone/>
                        <a:defRPr/>
                      </a:pPr>
                      <a:endParaRPr lang="en-GB" sz="1000" dirty="0" smtClean="0">
                        <a:solidFill>
                          <a:srgbClr val="105E86"/>
                        </a:solidFill>
                        <a:latin typeface="Franklin Gothic Book" panose="020B0503020102020204" pitchFamily="34" charset="0"/>
                      </a:endParaRPr>
                    </a:p>
                    <a:p>
                      <a:pPr marL="115888" lvl="0" indent="0">
                        <a:spcBef>
                          <a:spcPct val="0"/>
                        </a:spcBef>
                        <a:spcAft>
                          <a:spcPts val="324"/>
                        </a:spcAft>
                        <a:buClr>
                          <a:schemeClr val="tx1"/>
                        </a:buClr>
                        <a:buSzPct val="85000"/>
                        <a:buFont typeface="Wingdings" panose="05000000000000000000" pitchFamily="2" charset="2"/>
                        <a:buNone/>
                        <a:defRPr/>
                      </a:pPr>
                      <a:r>
                        <a:rPr lang="en-GB" sz="1000" dirty="0" smtClean="0">
                          <a:solidFill>
                            <a:srgbClr val="105E86"/>
                          </a:solidFill>
                          <a:latin typeface="Franklin Gothic Book" panose="020B0503020102020204" pitchFamily="34" charset="0"/>
                        </a:rPr>
                        <a:t>Eligible</a:t>
                      </a:r>
                      <a:r>
                        <a:rPr lang="en-GB" sz="1000" baseline="0" dirty="0" smtClean="0">
                          <a:solidFill>
                            <a:srgbClr val="105E86"/>
                          </a:solidFill>
                          <a:latin typeface="Franklin Gothic Book" panose="020B0503020102020204" pitchFamily="34" charset="0"/>
                        </a:rPr>
                        <a:t> to purchase:</a:t>
                      </a:r>
                    </a:p>
                    <a:p>
                      <a:pPr marL="115888" lvl="0" indent="0">
                        <a:spcBef>
                          <a:spcPct val="0"/>
                        </a:spcBef>
                        <a:spcAft>
                          <a:spcPts val="324"/>
                        </a:spcAft>
                        <a:buClr>
                          <a:schemeClr val="tx1"/>
                        </a:buClr>
                        <a:buSzPct val="85000"/>
                        <a:buFont typeface="Wingdings" panose="05000000000000000000" pitchFamily="2" charset="2"/>
                        <a:buNone/>
                        <a:defRPr/>
                      </a:pPr>
                      <a:r>
                        <a:rPr lang="en-GB" sz="1000" baseline="0" dirty="0" smtClean="0">
                          <a:solidFill>
                            <a:srgbClr val="105E86"/>
                          </a:solidFill>
                          <a:latin typeface="Franklin Gothic Book" panose="020B0503020102020204" pitchFamily="34" charset="0"/>
                        </a:rPr>
                        <a:t/>
                      </a:r>
                      <a:br>
                        <a:rPr lang="en-GB" sz="1000" baseline="0" dirty="0" smtClean="0">
                          <a:solidFill>
                            <a:srgbClr val="105E86"/>
                          </a:solidFill>
                          <a:latin typeface="Franklin Gothic Book" panose="020B0503020102020204" pitchFamily="34" charset="0"/>
                        </a:rPr>
                      </a:br>
                      <a:r>
                        <a:rPr lang="en-GB" sz="1000" dirty="0" err="1" smtClean="0">
                          <a:solidFill>
                            <a:srgbClr val="105E86"/>
                          </a:solidFill>
                          <a:latin typeface="Franklin Gothic Book" panose="020B0503020102020204" pitchFamily="34" charset="0"/>
                        </a:rPr>
                        <a:t>Pediatric</a:t>
                      </a:r>
                      <a:r>
                        <a:rPr lang="en-GB" sz="1000" dirty="0" smtClean="0">
                          <a:solidFill>
                            <a:srgbClr val="105E86"/>
                          </a:solidFill>
                          <a:latin typeface="Franklin Gothic Book" panose="020B0503020102020204" pitchFamily="34" charset="0"/>
                        </a:rPr>
                        <a:t>-only Dental EHB </a:t>
                      </a:r>
                      <a:br>
                        <a:rPr lang="en-GB" sz="1000" dirty="0" smtClean="0">
                          <a:solidFill>
                            <a:srgbClr val="105E86"/>
                          </a:solidFill>
                          <a:latin typeface="Franklin Gothic Book" panose="020B0503020102020204" pitchFamily="34" charset="0"/>
                        </a:rPr>
                      </a:br>
                      <a:r>
                        <a:rPr lang="en-GB" sz="1000" dirty="0" smtClean="0">
                          <a:solidFill>
                            <a:srgbClr val="105E86"/>
                          </a:solidFill>
                          <a:latin typeface="Franklin Gothic Book" panose="020B0503020102020204" pitchFamily="34" charset="0"/>
                        </a:rPr>
                        <a:t/>
                      </a:r>
                      <a:br>
                        <a:rPr lang="en-GB" sz="1000" dirty="0" smtClean="0">
                          <a:solidFill>
                            <a:srgbClr val="105E86"/>
                          </a:solidFill>
                          <a:latin typeface="Franklin Gothic Book" panose="020B0503020102020204" pitchFamily="34" charset="0"/>
                        </a:rPr>
                      </a:br>
                      <a:r>
                        <a:rPr lang="en-GB" sz="1000" dirty="0" smtClean="0">
                          <a:solidFill>
                            <a:srgbClr val="105E86"/>
                          </a:solidFill>
                          <a:latin typeface="Franklin Gothic Book" panose="020B0503020102020204" pitchFamily="34" charset="0"/>
                        </a:rPr>
                        <a:t>“High” Dental Plan </a:t>
                      </a:r>
                      <a:br>
                        <a:rPr lang="en-GB" sz="1000" dirty="0" smtClean="0">
                          <a:solidFill>
                            <a:srgbClr val="105E86"/>
                          </a:solidFill>
                          <a:latin typeface="Franklin Gothic Book" panose="020B0503020102020204" pitchFamily="34" charset="0"/>
                        </a:rPr>
                      </a:br>
                      <a:endParaRPr lang="en-GB" sz="1000" dirty="0" smtClean="0">
                        <a:solidFill>
                          <a:srgbClr val="105E86"/>
                        </a:solidFill>
                        <a:latin typeface="Franklin Gothic Book" panose="020B0503020102020204" pitchFamily="34" charset="0"/>
                      </a:endParaRPr>
                    </a:p>
                    <a:p>
                      <a:pPr marL="115888" lvl="0" indent="0">
                        <a:spcBef>
                          <a:spcPct val="0"/>
                        </a:spcBef>
                        <a:spcAft>
                          <a:spcPts val="324"/>
                        </a:spcAft>
                        <a:buClr>
                          <a:schemeClr val="tx1"/>
                        </a:buClr>
                        <a:buSzPct val="85000"/>
                        <a:buFont typeface="Wingdings" panose="05000000000000000000" pitchFamily="2" charset="2"/>
                        <a:buNone/>
                        <a:defRPr/>
                      </a:pPr>
                      <a:r>
                        <a:rPr lang="en-GB" sz="1000" dirty="0" smtClean="0">
                          <a:solidFill>
                            <a:srgbClr val="105E86"/>
                          </a:solidFill>
                          <a:latin typeface="Franklin Gothic Book" panose="020B0503020102020204" pitchFamily="34" charset="0"/>
                        </a:rPr>
                        <a:t>“Low” Dental Plan </a:t>
                      </a:r>
                    </a:p>
                    <a:p>
                      <a:pPr marL="115888" lvl="0" indent="0">
                        <a:spcBef>
                          <a:spcPct val="0"/>
                        </a:spcBef>
                        <a:spcAft>
                          <a:spcPts val="324"/>
                        </a:spcAft>
                        <a:buClr>
                          <a:schemeClr val="tx1"/>
                        </a:buClr>
                        <a:buSzPct val="85000"/>
                        <a:buFont typeface="Wingdings" panose="05000000000000000000" pitchFamily="2" charset="2"/>
                        <a:buNone/>
                        <a:defRPr/>
                      </a:pPr>
                      <a:endParaRPr kumimoji="0" lang="en-GB" sz="1000" b="0" i="0" u="none" strike="noStrike" kern="1200" cap="none" normalizeH="0" baseline="0" dirty="0" smtClean="0">
                        <a:ln>
                          <a:noFill/>
                        </a:ln>
                        <a:solidFill>
                          <a:srgbClr val="105E86"/>
                        </a:solidFill>
                        <a:effectLst/>
                        <a:latin typeface="Franklin Gothic Book" panose="020B0503020102020204" pitchFamily="34" charset="0"/>
                        <a:ea typeface="+mn-ea"/>
                        <a:cs typeface="Arial" charset="0"/>
                      </a:endParaRPr>
                    </a:p>
                    <a:p>
                      <a:pPr marL="115888" lvl="0" indent="0">
                        <a:spcBef>
                          <a:spcPct val="0"/>
                        </a:spcBef>
                        <a:spcAft>
                          <a:spcPts val="324"/>
                        </a:spcAft>
                        <a:buClr>
                          <a:schemeClr val="tx1"/>
                        </a:buClr>
                        <a:buSzPct val="85000"/>
                        <a:buFont typeface="Wingdings" panose="05000000000000000000" pitchFamily="2" charset="2"/>
                        <a:buNone/>
                        <a:defRPr/>
                      </a:pPr>
                      <a:r>
                        <a:rPr kumimoji="0" lang="en-GB" sz="1000" b="0" i="0" u="none" strike="noStrike" kern="1200" cap="none" normalizeH="0" baseline="0" dirty="0" smtClean="0">
                          <a:ln>
                            <a:noFill/>
                          </a:ln>
                          <a:solidFill>
                            <a:srgbClr val="105E86"/>
                          </a:solidFill>
                          <a:effectLst/>
                          <a:latin typeface="Franklin Gothic Book" panose="020B0503020102020204" pitchFamily="34" charset="0"/>
                          <a:ea typeface="+mn-ea"/>
                          <a:cs typeface="Arial" charset="0"/>
                        </a:rPr>
                        <a:t>(Non-group &amp; Small group)</a:t>
                      </a:r>
                      <a:endParaRPr kumimoji="0" lang="en-US" sz="1000" b="0" i="0" u="none" strike="noStrike" kern="1200" cap="none" normalizeH="0" baseline="0" dirty="0" smtClean="0">
                        <a:ln>
                          <a:noFill/>
                        </a:ln>
                        <a:solidFill>
                          <a:srgbClr val="105E86"/>
                        </a:solidFill>
                        <a:effectLst/>
                        <a:latin typeface="Franklin Gothic Book" panose="020B0503020102020204" pitchFamily="34" charset="0"/>
                        <a:ea typeface="+mn-ea"/>
                        <a:cs typeface="Arial" charset="0"/>
                      </a:endParaRPr>
                    </a:p>
                  </a:txBody>
                  <a:tcPr marL="67932" marR="67932" marT="0" marB="0" horzOverflow="overflow">
                    <a:lnL w="12700" cap="flat" cmpd="sng" algn="ctr">
                      <a:solidFill>
                        <a:srgbClr val="225E86"/>
                      </a:solidFill>
                      <a:prstDash val="solid"/>
                      <a:round/>
                      <a:headEnd type="none" w="med" len="med"/>
                      <a:tailEnd type="none" w="med" len="med"/>
                    </a:lnL>
                    <a:lnR w="12700" cap="flat" cmpd="sng" algn="ctr">
                      <a:solidFill>
                        <a:srgbClr val="225E86"/>
                      </a:solidFill>
                      <a:prstDash val="solid"/>
                      <a:round/>
                      <a:headEnd type="none" w="med" len="med"/>
                      <a:tailEnd type="none" w="med" len="med"/>
                    </a:lnR>
                    <a:lnT w="12700" cap="flat" cmpd="sng" algn="ctr">
                      <a:solidFill>
                        <a:srgbClr val="225E86"/>
                      </a:solidFill>
                      <a:prstDash val="solid"/>
                      <a:round/>
                      <a:headEnd type="none" w="med" len="med"/>
                      <a:tailEnd type="none" w="med" len="med"/>
                    </a:lnT>
                    <a:lnB w="12700" cap="flat" cmpd="sng" algn="ctr">
                      <a:solidFill>
                        <a:srgbClr val="225E86"/>
                      </a:solidFill>
                      <a:prstDash val="solid"/>
                      <a:round/>
                      <a:headEnd type="none" w="med" len="med"/>
                      <a:tailEnd type="none" w="med" len="med"/>
                    </a:lnB>
                    <a:lnTlToBr>
                      <a:noFill/>
                    </a:lnTlToBr>
                    <a:lnBlToTr>
                      <a:noFill/>
                    </a:lnBlToTr>
                    <a:solidFill>
                      <a:srgbClr val="DCE6F2"/>
                    </a:solidFill>
                  </a:tcPr>
                </a:tc>
                <a:tc>
                  <a:txBody>
                    <a:bodyPr/>
                    <a:lstStyle/>
                    <a:p>
                      <a:pPr marL="114300" marR="0" lvl="0" indent="0" algn="l" defTabSz="914400" rtl="0" eaLnBrk="1" fontAlgn="base" latinLnBrk="0" hangingPunct="1">
                        <a:lnSpc>
                          <a:spcPct val="100000"/>
                        </a:lnSpc>
                        <a:spcBef>
                          <a:spcPct val="0"/>
                        </a:spcBef>
                        <a:spcAft>
                          <a:spcPct val="0"/>
                        </a:spcAft>
                        <a:buClrTx/>
                        <a:buSzPts val="800"/>
                        <a:buFont typeface="Wingdings" pitchFamily="2" charset="2"/>
                        <a:buChar char=""/>
                        <a:tabLst/>
                        <a:defRPr/>
                      </a:pPr>
                      <a:endParaRPr kumimoji="0" lang="en-US" sz="1000" b="0" i="0" u="none" strike="noStrike" kern="1200" cap="none" normalizeH="0" baseline="0" dirty="0" smtClean="0">
                        <a:ln>
                          <a:noFill/>
                        </a:ln>
                        <a:solidFill>
                          <a:srgbClr val="105E86"/>
                        </a:solidFill>
                        <a:effectLst/>
                        <a:latin typeface="Franklin Gothic Book" panose="020B0503020102020204" pitchFamily="34" charset="0"/>
                        <a:ea typeface="+mn-ea"/>
                        <a:cs typeface="Arial" charset="0"/>
                      </a:endParaRPr>
                    </a:p>
                    <a:p>
                      <a:pPr marL="114300" marR="0" lvl="0" indent="0" algn="l" defTabSz="914400" rtl="0" eaLnBrk="1" fontAlgn="base" latinLnBrk="0" hangingPunct="1">
                        <a:lnSpc>
                          <a:spcPct val="100000"/>
                        </a:lnSpc>
                        <a:spcBef>
                          <a:spcPct val="0"/>
                        </a:spcBef>
                        <a:spcAft>
                          <a:spcPct val="0"/>
                        </a:spcAft>
                        <a:buClrTx/>
                        <a:buSzPts val="800"/>
                        <a:buFont typeface="Wingdings" pitchFamily="2" charset="2"/>
                        <a:buChar char=""/>
                        <a:tabLst/>
                        <a:defRPr/>
                      </a:pPr>
                      <a:r>
                        <a:rPr kumimoji="0" lang="en-US" sz="1000" b="0" i="0" u="none" strike="noStrike" kern="1200" cap="none" normalizeH="0" baseline="0" dirty="0" smtClean="0">
                          <a:ln>
                            <a:noFill/>
                          </a:ln>
                          <a:solidFill>
                            <a:srgbClr val="105E86"/>
                          </a:solidFill>
                          <a:effectLst/>
                          <a:latin typeface="Franklin Gothic Book" panose="020B0503020102020204" pitchFamily="34" charset="0"/>
                          <a:ea typeface="+mn-ea"/>
                          <a:cs typeface="Arial" charset="0"/>
                        </a:rPr>
                        <a:t>Employer groups of fewer than 50 employees</a:t>
                      </a:r>
                    </a:p>
                    <a:p>
                      <a:pPr marL="114300" marR="0" lvl="0" indent="0" algn="l" defTabSz="914400" rtl="0" eaLnBrk="1" fontAlgn="base" latinLnBrk="0" hangingPunct="1">
                        <a:lnSpc>
                          <a:spcPct val="100000"/>
                        </a:lnSpc>
                        <a:spcBef>
                          <a:spcPct val="0"/>
                        </a:spcBef>
                        <a:spcAft>
                          <a:spcPct val="0"/>
                        </a:spcAft>
                        <a:buClrTx/>
                        <a:buSzPts val="800"/>
                        <a:buFont typeface="Wingdings" pitchFamily="2" charset="2"/>
                        <a:buChar char=""/>
                        <a:tabLst/>
                        <a:defRPr/>
                      </a:pPr>
                      <a:endParaRPr kumimoji="0" lang="en-US" sz="1000" b="0" i="0" u="none" strike="noStrike" kern="1200" cap="none" normalizeH="0" baseline="0" dirty="0" smtClean="0">
                        <a:ln>
                          <a:noFill/>
                        </a:ln>
                        <a:solidFill>
                          <a:srgbClr val="105E86"/>
                        </a:solidFill>
                        <a:effectLst/>
                        <a:latin typeface="Franklin Gothic Book" panose="020B0503020102020204" pitchFamily="34" charset="0"/>
                        <a:ea typeface="+mn-ea"/>
                        <a:cs typeface="Arial" charset="0"/>
                      </a:endParaRPr>
                    </a:p>
                    <a:p>
                      <a:pPr marL="114300" marR="0" lvl="0" indent="0" algn="l" defTabSz="914400" rtl="0" eaLnBrk="1" fontAlgn="base" latinLnBrk="0" hangingPunct="1">
                        <a:lnSpc>
                          <a:spcPct val="100000"/>
                        </a:lnSpc>
                        <a:spcBef>
                          <a:spcPct val="0"/>
                        </a:spcBef>
                        <a:spcAft>
                          <a:spcPct val="0"/>
                        </a:spcAft>
                        <a:buClrTx/>
                        <a:buSzPts val="800"/>
                        <a:buFont typeface="Wingdings" pitchFamily="2" charset="2"/>
                        <a:buNone/>
                        <a:tabLst/>
                        <a:defRPr/>
                      </a:pPr>
                      <a:r>
                        <a:rPr kumimoji="0" lang="en-US" sz="1000" b="0" i="0" u="none" strike="noStrike" kern="1200" cap="none" normalizeH="0" baseline="0" dirty="0" smtClean="0">
                          <a:ln>
                            <a:noFill/>
                          </a:ln>
                          <a:solidFill>
                            <a:srgbClr val="105E86"/>
                          </a:solidFill>
                          <a:effectLst/>
                          <a:latin typeface="Franklin Gothic Book" panose="020B0503020102020204" pitchFamily="34" charset="0"/>
                          <a:ea typeface="+mn-ea"/>
                          <a:cs typeface="Arial" charset="0"/>
                        </a:rPr>
                        <a:t>Eligible to purchase QHPs or QDPs</a:t>
                      </a:r>
                    </a:p>
                    <a:p>
                      <a:pPr marL="114300" marR="0" lvl="0" indent="0" algn="l" defTabSz="914400" rtl="0" eaLnBrk="1" fontAlgn="base" latinLnBrk="0" hangingPunct="1">
                        <a:lnSpc>
                          <a:spcPct val="100000"/>
                        </a:lnSpc>
                        <a:spcBef>
                          <a:spcPct val="0"/>
                        </a:spcBef>
                        <a:spcAft>
                          <a:spcPct val="0"/>
                        </a:spcAft>
                        <a:buClrTx/>
                        <a:buSzPts val="800"/>
                        <a:buFont typeface="Wingdings" pitchFamily="2" charset="2"/>
                        <a:buNone/>
                        <a:tabLst/>
                        <a:defRPr/>
                      </a:pPr>
                      <a:endParaRPr kumimoji="0" lang="en-US" sz="1000" b="0" i="0" u="none" strike="noStrike" kern="1200" cap="none" normalizeH="0" baseline="0" dirty="0" smtClean="0">
                        <a:ln>
                          <a:noFill/>
                        </a:ln>
                        <a:solidFill>
                          <a:srgbClr val="105E86"/>
                        </a:solidFill>
                        <a:effectLst/>
                        <a:latin typeface="Franklin Gothic Book" panose="020B0503020102020204" pitchFamily="34" charset="0"/>
                        <a:ea typeface="+mn-ea"/>
                        <a:cs typeface="Arial" charset="0"/>
                      </a:endParaRPr>
                    </a:p>
                    <a:p>
                      <a:pPr marL="114300" marR="0" lvl="0" indent="0" algn="l" defTabSz="914400" rtl="0" eaLnBrk="1" fontAlgn="base" latinLnBrk="0" hangingPunct="1">
                        <a:lnSpc>
                          <a:spcPct val="100000"/>
                        </a:lnSpc>
                        <a:spcBef>
                          <a:spcPct val="0"/>
                        </a:spcBef>
                        <a:spcAft>
                          <a:spcPct val="0"/>
                        </a:spcAft>
                        <a:buClrTx/>
                        <a:buSzPts val="800"/>
                        <a:buFont typeface="Wingdings" pitchFamily="2" charset="2"/>
                        <a:buNone/>
                        <a:tabLst/>
                        <a:defRPr/>
                      </a:pPr>
                      <a:r>
                        <a:rPr kumimoji="0" lang="en-US" sz="1000" b="0" i="0" u="none" strike="noStrike" kern="1200" cap="none" normalizeH="0" baseline="0" dirty="0" smtClean="0">
                          <a:ln>
                            <a:noFill/>
                          </a:ln>
                          <a:solidFill>
                            <a:srgbClr val="105E86"/>
                          </a:solidFill>
                          <a:effectLst/>
                          <a:latin typeface="Franklin Gothic Book" panose="020B0503020102020204" pitchFamily="34" charset="0"/>
                          <a:ea typeface="+mn-ea"/>
                          <a:cs typeface="Arial" charset="0"/>
                        </a:rPr>
                        <a:t>Eligible employees must work on a full-time basis (an average of at least 30 hours per week for a given month)</a:t>
                      </a:r>
                    </a:p>
                    <a:p>
                      <a:pPr marL="114300" marR="0" lvl="0" indent="0" algn="l" defTabSz="914400" rtl="0" eaLnBrk="1" fontAlgn="base" latinLnBrk="0" hangingPunct="1">
                        <a:lnSpc>
                          <a:spcPct val="100000"/>
                        </a:lnSpc>
                        <a:spcBef>
                          <a:spcPct val="0"/>
                        </a:spcBef>
                        <a:spcAft>
                          <a:spcPct val="0"/>
                        </a:spcAft>
                        <a:buClrTx/>
                        <a:buSzPts val="800"/>
                        <a:buFont typeface="Wingdings" pitchFamily="2" charset="2"/>
                        <a:buNone/>
                        <a:tabLst/>
                        <a:defRPr/>
                      </a:pPr>
                      <a:endParaRPr kumimoji="0" lang="en-US" sz="1000" b="1" i="0" u="none" strike="noStrike" kern="1200" cap="none" normalizeH="0" baseline="0" dirty="0" smtClean="0">
                        <a:ln>
                          <a:noFill/>
                        </a:ln>
                        <a:solidFill>
                          <a:srgbClr val="105E86"/>
                        </a:solidFill>
                        <a:effectLst/>
                        <a:latin typeface="Franklin Gothic Book" panose="020B0503020102020204" pitchFamily="34" charset="0"/>
                        <a:ea typeface="+mn-ea"/>
                        <a:cs typeface="Arial" charset="0"/>
                      </a:endParaRPr>
                    </a:p>
                  </a:txBody>
                  <a:tcPr marL="67932" marR="67932" marT="0" marB="0" horzOverflow="overflow">
                    <a:lnL w="12700" cap="flat" cmpd="sng" algn="ctr">
                      <a:solidFill>
                        <a:srgbClr val="225E86"/>
                      </a:solidFill>
                      <a:prstDash val="solid"/>
                      <a:round/>
                      <a:headEnd type="none" w="med" len="med"/>
                      <a:tailEnd type="none" w="med" len="med"/>
                    </a:lnL>
                    <a:lnR w="12700" cap="flat" cmpd="sng" algn="ctr">
                      <a:solidFill>
                        <a:srgbClr val="225E86"/>
                      </a:solidFill>
                      <a:prstDash val="solid"/>
                      <a:round/>
                      <a:headEnd type="none" w="med" len="med"/>
                      <a:tailEnd type="none" w="med" len="med"/>
                    </a:lnR>
                    <a:lnT w="12700" cap="flat" cmpd="sng" algn="ctr">
                      <a:solidFill>
                        <a:srgbClr val="225E86"/>
                      </a:solidFill>
                      <a:prstDash val="solid"/>
                      <a:round/>
                      <a:headEnd type="none" w="med" len="med"/>
                      <a:tailEnd type="none" w="med" len="med"/>
                    </a:lnT>
                    <a:lnB w="12700" cap="flat" cmpd="sng" algn="ctr">
                      <a:solidFill>
                        <a:srgbClr val="225E86"/>
                      </a:solidFill>
                      <a:prstDash val="solid"/>
                      <a:round/>
                      <a:headEnd type="none" w="med" len="med"/>
                      <a:tailEnd type="none" w="med" len="med"/>
                    </a:lnB>
                    <a:lnTlToBr>
                      <a:noFill/>
                    </a:lnTlToBr>
                    <a:lnBlToTr>
                      <a:noFill/>
                    </a:lnBlToTr>
                    <a:solidFill>
                      <a:srgbClr val="DCE6F2"/>
                    </a:solidFill>
                  </a:tcPr>
                </a:tc>
              </a:tr>
              <a:tr h="625157">
                <a:tc gridSpan="4">
                  <a:txBody>
                    <a:bodyPr/>
                    <a:lstStyle/>
                    <a:p>
                      <a:pPr marL="114300" marR="0" lvl="0" indent="0" algn="l" defTabSz="914400" rtl="0" eaLnBrk="1" fontAlgn="base" latinLnBrk="0" hangingPunct="1">
                        <a:lnSpc>
                          <a:spcPct val="100000"/>
                        </a:lnSpc>
                        <a:spcBef>
                          <a:spcPct val="0"/>
                        </a:spcBef>
                        <a:spcAft>
                          <a:spcPct val="0"/>
                        </a:spcAft>
                        <a:buClrTx/>
                        <a:buSzTx/>
                        <a:buFontTx/>
                        <a:buNone/>
                        <a:tabLst/>
                      </a:pPr>
                      <a:r>
                        <a:rPr kumimoji="0" lang="en-US" sz="1050" b="1" i="0" u="none" strike="noStrike" cap="none" normalizeH="0" baseline="0" dirty="0" smtClean="0">
                          <a:ln>
                            <a:noFill/>
                          </a:ln>
                          <a:solidFill>
                            <a:schemeClr val="bg1"/>
                          </a:solidFill>
                          <a:effectLst/>
                          <a:latin typeface="Franklin Gothic Book" panose="020B0503020102020204" pitchFamily="34" charset="0"/>
                          <a:cs typeface="Arial" charset="0"/>
                        </a:rPr>
                        <a:t>* </a:t>
                      </a:r>
                      <a:r>
                        <a:rPr kumimoji="0" lang="en-US" sz="1050" b="1" i="1" u="none" strike="noStrike" cap="none" normalizeH="0" baseline="0" dirty="0" smtClean="0">
                          <a:ln>
                            <a:noFill/>
                          </a:ln>
                          <a:solidFill>
                            <a:schemeClr val="bg1"/>
                          </a:solidFill>
                          <a:effectLst/>
                          <a:latin typeface="Franklin Gothic Book" panose="020B0503020102020204" pitchFamily="34" charset="0"/>
                          <a:cs typeface="Arial" charset="0"/>
                        </a:rPr>
                        <a:t>Resident of MA; Citizen or Lawfully Present (Qualified Noncitizen, Qualified Noncitizen Barred, or Nonqualified Individual Lawfully Present); and not in prison</a:t>
                      </a:r>
                    </a:p>
                    <a:p>
                      <a:pPr marL="114300" marR="0" lvl="0" indent="0" algn="l" defTabSz="914400" rtl="0" eaLnBrk="1" fontAlgn="base" latinLnBrk="0" hangingPunct="1">
                        <a:lnSpc>
                          <a:spcPct val="100000"/>
                        </a:lnSpc>
                        <a:spcBef>
                          <a:spcPct val="0"/>
                        </a:spcBef>
                        <a:spcAft>
                          <a:spcPct val="0"/>
                        </a:spcAft>
                        <a:buClrTx/>
                        <a:buSzTx/>
                        <a:buFontTx/>
                        <a:buNone/>
                        <a:tabLst/>
                      </a:pPr>
                      <a:r>
                        <a:rPr kumimoji="0" lang="en-US" sz="1050" b="1" i="1" u="none" strike="noStrike" cap="none" normalizeH="0" baseline="0" dirty="0" smtClean="0">
                          <a:ln>
                            <a:noFill/>
                          </a:ln>
                          <a:solidFill>
                            <a:schemeClr val="bg1"/>
                          </a:solidFill>
                          <a:effectLst/>
                          <a:latin typeface="Franklin Gothic Book" panose="020B0503020102020204" pitchFamily="34" charset="0"/>
                          <a:cs typeface="Arial" charset="0"/>
                        </a:rPr>
                        <a:t>** Affordability standards are set by the federal government and are based on the cost of an individual plan.  Minimum value is also defined by the federal government.</a:t>
                      </a:r>
                      <a:endParaRPr kumimoji="0" lang="en-US" sz="1050" b="1" i="1" u="none" strike="noStrike" cap="none" normalizeH="0" baseline="0" dirty="0" smtClean="0">
                        <a:ln>
                          <a:noFill/>
                        </a:ln>
                        <a:solidFill>
                          <a:schemeClr val="bg1"/>
                        </a:solidFill>
                        <a:effectLst/>
                        <a:latin typeface="Franklin Gothic Book" panose="020B0503020102020204" pitchFamily="34" charset="0"/>
                        <a:cs typeface="Times New Roman" pitchFamily="18" charset="0"/>
                      </a:endParaRPr>
                    </a:p>
                  </a:txBody>
                  <a:tcPr marL="67932" marR="67932" marT="0" marB="0" horzOverflow="overflow">
                    <a:lnL w="12700" cap="flat" cmpd="sng" algn="ctr">
                      <a:solidFill>
                        <a:srgbClr val="225E86"/>
                      </a:solidFill>
                      <a:prstDash val="solid"/>
                      <a:round/>
                      <a:headEnd type="none" w="med" len="med"/>
                      <a:tailEnd type="none" w="med" len="med"/>
                    </a:lnL>
                    <a:lnR w="12700" cap="flat" cmpd="sng" algn="ctr">
                      <a:solidFill>
                        <a:srgbClr val="225E86"/>
                      </a:solidFill>
                      <a:prstDash val="solid"/>
                      <a:round/>
                      <a:headEnd type="none" w="med" len="med"/>
                      <a:tailEnd type="none" w="med" len="med"/>
                    </a:lnR>
                    <a:lnT w="12700" cap="flat" cmpd="sng" algn="ctr">
                      <a:solidFill>
                        <a:srgbClr val="225E86"/>
                      </a:solidFill>
                      <a:prstDash val="solid"/>
                      <a:round/>
                      <a:headEnd type="none" w="med" len="med"/>
                      <a:tailEnd type="none" w="med" len="med"/>
                    </a:lnT>
                    <a:lnB w="12700" cap="flat" cmpd="sng" algn="ctr">
                      <a:solidFill>
                        <a:srgbClr val="225E86"/>
                      </a:solidFill>
                      <a:prstDash val="solid"/>
                      <a:round/>
                      <a:headEnd type="none" w="med" len="med"/>
                      <a:tailEnd type="none" w="med" len="med"/>
                    </a:lnB>
                    <a:lnTlToBr>
                      <a:noFill/>
                    </a:lnTlToBr>
                    <a:lnBlToTr>
                      <a:noFill/>
                    </a:lnBlToTr>
                    <a:solidFill>
                      <a:schemeClr val="accent1"/>
                    </a:solidFill>
                  </a:tcPr>
                </a:tc>
                <a:tc hMerge="1">
                  <a:txBody>
                    <a:bodyPr/>
                    <a:lstStyle/>
                    <a:p>
                      <a:pPr marL="114300" marR="0" lvl="0" indent="0" algn="l" defTabSz="914400" rtl="0" eaLnBrk="1" fontAlgn="base" latinLnBrk="0" hangingPunct="1">
                        <a:lnSpc>
                          <a:spcPct val="100000"/>
                        </a:lnSpc>
                        <a:spcBef>
                          <a:spcPct val="0"/>
                        </a:spcBef>
                        <a:spcAft>
                          <a:spcPct val="0"/>
                        </a:spcAft>
                        <a:buClrTx/>
                        <a:buSzTx/>
                        <a:buFontTx/>
                        <a:buNone/>
                        <a:tabLst>
                          <a:tab pos="114300" algn="l"/>
                          <a:tab pos="800100" algn="l"/>
                        </a:tabLst>
                      </a:pPr>
                      <a:endParaRPr kumimoji="0" lang="en-US" sz="1100" b="0" i="0" u="none" strike="noStrike" cap="none" normalizeH="0" baseline="0" dirty="0" smtClean="0">
                        <a:ln>
                          <a:noFill/>
                        </a:ln>
                        <a:solidFill>
                          <a:srgbClr val="105E86"/>
                        </a:solidFill>
                        <a:effectLst/>
                        <a:latin typeface="Times New Roman" pitchFamily="18" charset="0"/>
                        <a:cs typeface="Times New Roman" pitchFamily="18" charset="0"/>
                      </a:endParaRPr>
                    </a:p>
                  </a:txBody>
                  <a:tcPr marL="67932" marR="67932" marT="0" marB="0" horzOverflow="overflow">
                    <a:lnL w="12700" cap="flat" cmpd="sng" algn="ctr">
                      <a:solidFill>
                        <a:srgbClr val="225E86"/>
                      </a:solidFill>
                      <a:prstDash val="solid"/>
                      <a:round/>
                      <a:headEnd type="none" w="med" len="med"/>
                      <a:tailEnd type="none" w="med" len="med"/>
                    </a:lnL>
                    <a:lnR w="12700" cap="flat" cmpd="sng" algn="ctr">
                      <a:solidFill>
                        <a:srgbClr val="225E86"/>
                      </a:solidFill>
                      <a:prstDash val="solid"/>
                      <a:round/>
                      <a:headEnd type="none" w="med" len="med"/>
                      <a:tailEnd type="none" w="med" len="med"/>
                    </a:lnR>
                    <a:lnT w="12700" cap="flat" cmpd="sng" algn="ctr">
                      <a:solidFill>
                        <a:srgbClr val="225E86"/>
                      </a:solidFill>
                      <a:prstDash val="solid"/>
                      <a:round/>
                      <a:headEnd type="none" w="med" len="med"/>
                      <a:tailEnd type="none" w="med" len="med"/>
                    </a:lnT>
                    <a:lnB w="12700" cap="flat" cmpd="sng" algn="ctr">
                      <a:solidFill>
                        <a:srgbClr val="225E86"/>
                      </a:solidFill>
                      <a:prstDash val="solid"/>
                      <a:round/>
                      <a:headEnd type="none" w="med" len="med"/>
                      <a:tailEnd type="none" w="med" len="med"/>
                    </a:lnB>
                    <a:lnTlToBr>
                      <a:noFill/>
                    </a:lnTlToBr>
                    <a:lnBlToTr>
                      <a:noFill/>
                    </a:lnBlToTr>
                    <a:solidFill>
                      <a:schemeClr val="bg1"/>
                    </a:solidFill>
                  </a:tcPr>
                </a:tc>
                <a:tc hMerge="1">
                  <a:txBody>
                    <a:bodyPr/>
                    <a:lstStyle/>
                    <a:p>
                      <a:pPr marL="114300" marR="0" lvl="0" indent="0" algn="l" defTabSz="914400" rtl="0" eaLnBrk="1" fontAlgn="base" latinLnBrk="0" hangingPunct="1">
                        <a:lnSpc>
                          <a:spcPct val="100000"/>
                        </a:lnSpc>
                        <a:spcBef>
                          <a:spcPct val="0"/>
                        </a:spcBef>
                        <a:spcAft>
                          <a:spcPts val="800"/>
                        </a:spcAft>
                        <a:buClrTx/>
                        <a:buSzTx/>
                        <a:buFontTx/>
                        <a:buNone/>
                        <a:tabLst/>
                      </a:pPr>
                      <a:endParaRPr kumimoji="0" lang="en-US" sz="1100" b="0" i="0" u="none" strike="noStrike" cap="none" normalizeH="0" baseline="0" dirty="0" smtClean="0">
                        <a:ln>
                          <a:noFill/>
                        </a:ln>
                        <a:solidFill>
                          <a:srgbClr val="000000"/>
                        </a:solidFill>
                        <a:effectLst/>
                        <a:latin typeface="Calibri" pitchFamily="34" charset="0"/>
                        <a:cs typeface="Times New Roman" pitchFamily="18" charset="0"/>
                      </a:endParaRPr>
                    </a:p>
                  </a:txBody>
                  <a:tcPr marL="67932" marR="67932" marT="0" marB="0" horzOverflow="overflow">
                    <a:lnL w="12700" cap="flat" cmpd="sng" algn="ctr">
                      <a:solidFill>
                        <a:srgbClr val="225E86"/>
                      </a:solidFill>
                      <a:prstDash val="solid"/>
                      <a:round/>
                      <a:headEnd type="none" w="med" len="med"/>
                      <a:tailEnd type="none" w="med" len="med"/>
                    </a:lnL>
                    <a:lnR w="12700" cap="flat" cmpd="sng" algn="ctr">
                      <a:solidFill>
                        <a:srgbClr val="225E86"/>
                      </a:solidFill>
                      <a:prstDash val="solid"/>
                      <a:round/>
                      <a:headEnd type="none" w="med" len="med"/>
                      <a:tailEnd type="none" w="med" len="med"/>
                    </a:lnR>
                    <a:lnT w="12700" cap="flat" cmpd="sng" algn="ctr">
                      <a:solidFill>
                        <a:srgbClr val="225E86"/>
                      </a:solidFill>
                      <a:prstDash val="solid"/>
                      <a:round/>
                      <a:headEnd type="none" w="med" len="med"/>
                      <a:tailEnd type="none" w="med" len="med"/>
                    </a:lnT>
                    <a:lnB w="12700" cap="flat" cmpd="sng" algn="ctr">
                      <a:solidFill>
                        <a:srgbClr val="225E86"/>
                      </a:solidFill>
                      <a:prstDash val="solid"/>
                      <a:round/>
                      <a:headEnd type="none" w="med" len="med"/>
                      <a:tailEnd type="none" w="med" len="med"/>
                    </a:lnB>
                    <a:lnTlToBr>
                      <a:noFill/>
                    </a:lnTlToBr>
                    <a:lnBlToTr>
                      <a:noFill/>
                    </a:lnBlToTr>
                    <a:solidFill>
                      <a:srgbClr val="DCE6F2"/>
                    </a:solidFill>
                  </a:tcPr>
                </a:tc>
                <a:tc hMerge="1">
                  <a:txBody>
                    <a:bodyPr/>
                    <a:lstStyle/>
                    <a:p>
                      <a:pPr marL="114300" marR="0" lvl="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bg1"/>
                        </a:solidFill>
                        <a:effectLst/>
                        <a:latin typeface="Times New Roman" pitchFamily="18" charset="0"/>
                        <a:cs typeface="Times New Roman" pitchFamily="18" charset="0"/>
                      </a:endParaRPr>
                    </a:p>
                  </a:txBody>
                  <a:tcPr marL="67932" marR="67932" marT="0" marB="0" horzOverflow="overflow">
                    <a:lnL w="12700" cap="flat" cmpd="sng" algn="ctr">
                      <a:solidFill>
                        <a:srgbClr val="225E86"/>
                      </a:solidFill>
                      <a:prstDash val="solid"/>
                      <a:round/>
                      <a:headEnd type="none" w="med" len="med"/>
                      <a:tailEnd type="none" w="med" len="med"/>
                    </a:lnL>
                    <a:lnR w="12700" cap="flat" cmpd="sng" algn="ctr">
                      <a:solidFill>
                        <a:srgbClr val="225E86"/>
                      </a:solidFill>
                      <a:prstDash val="solid"/>
                      <a:round/>
                      <a:headEnd type="none" w="med" len="med"/>
                      <a:tailEnd type="none" w="med" len="med"/>
                    </a:lnR>
                    <a:lnT w="12700" cap="flat" cmpd="sng" algn="ctr">
                      <a:solidFill>
                        <a:srgbClr val="225E86"/>
                      </a:solidFill>
                      <a:prstDash val="solid"/>
                      <a:round/>
                      <a:headEnd type="none" w="med" len="med"/>
                      <a:tailEnd type="none" w="med" len="med"/>
                    </a:lnT>
                    <a:lnB w="12700" cap="flat" cmpd="sng" algn="ctr">
                      <a:solidFill>
                        <a:srgbClr val="225E86"/>
                      </a:solidFill>
                      <a:prstDash val="solid"/>
                      <a:round/>
                      <a:headEnd type="none" w="med" len="med"/>
                      <a:tailEnd type="none" w="med" len="med"/>
                    </a:lnB>
                    <a:lnTlToBr>
                      <a:noFill/>
                    </a:lnTlToBr>
                    <a:lnBlToTr>
                      <a:noFill/>
                    </a:lnBlToTr>
                    <a:solidFill>
                      <a:schemeClr val="accent1"/>
                    </a:solidFill>
                  </a:tcPr>
                </a:tc>
                <a:tc>
                  <a:txBody>
                    <a:bodyPr/>
                    <a:lstStyle/>
                    <a:p>
                      <a:pPr marL="114300" marR="0" lvl="0" indent="0" algn="l" defTabSz="914400" rtl="0" eaLnBrk="1" fontAlgn="base" latinLnBrk="0" hangingPunct="1">
                        <a:lnSpc>
                          <a:spcPct val="100000"/>
                        </a:lnSpc>
                        <a:spcBef>
                          <a:spcPct val="0"/>
                        </a:spcBef>
                        <a:spcAft>
                          <a:spcPct val="0"/>
                        </a:spcAft>
                        <a:buClrTx/>
                        <a:buSzTx/>
                        <a:buFontTx/>
                        <a:buNone/>
                        <a:tabLst/>
                      </a:pPr>
                      <a:endParaRPr kumimoji="0" lang="en-US" sz="1050" b="1" i="0" u="none" strike="noStrike" cap="none" normalizeH="0" baseline="0" dirty="0" smtClean="0">
                        <a:ln>
                          <a:noFill/>
                        </a:ln>
                        <a:solidFill>
                          <a:schemeClr val="bg1"/>
                        </a:solidFill>
                        <a:effectLst/>
                        <a:latin typeface="Franklin Gothic Book" panose="020B0503020102020204" pitchFamily="34" charset="0"/>
                        <a:cs typeface="Times New Roman" pitchFamily="18" charset="0"/>
                      </a:endParaRPr>
                    </a:p>
                  </a:txBody>
                  <a:tcPr marL="67932" marR="67932" marT="0" marB="0" horzOverflow="overflow">
                    <a:lnL w="12700" cap="flat" cmpd="sng" algn="ctr">
                      <a:solidFill>
                        <a:srgbClr val="225E86"/>
                      </a:solidFill>
                      <a:prstDash val="solid"/>
                      <a:round/>
                      <a:headEnd type="none" w="med" len="med"/>
                      <a:tailEnd type="none" w="med" len="med"/>
                    </a:lnL>
                    <a:lnR w="12700" cap="flat" cmpd="sng" algn="ctr">
                      <a:solidFill>
                        <a:srgbClr val="225E86"/>
                      </a:solidFill>
                      <a:prstDash val="solid"/>
                      <a:round/>
                      <a:headEnd type="none" w="med" len="med"/>
                      <a:tailEnd type="none" w="med" len="med"/>
                    </a:lnR>
                    <a:lnT w="12700" cap="flat" cmpd="sng" algn="ctr">
                      <a:solidFill>
                        <a:srgbClr val="225E86"/>
                      </a:solidFill>
                      <a:prstDash val="solid"/>
                      <a:round/>
                      <a:headEnd type="none" w="med" len="med"/>
                      <a:tailEnd type="none" w="med" len="med"/>
                    </a:lnT>
                    <a:lnB w="12700" cap="flat" cmpd="sng" algn="ctr">
                      <a:solidFill>
                        <a:srgbClr val="225E86"/>
                      </a:solidFill>
                      <a:prstDash val="solid"/>
                      <a:round/>
                      <a:headEnd type="none" w="med" len="med"/>
                      <a:tailEnd type="none" w="med" len="med"/>
                    </a:lnB>
                    <a:lnTlToBr>
                      <a:noFill/>
                    </a:lnTlToBr>
                    <a:lnBlToTr>
                      <a:noFill/>
                    </a:lnBlToTr>
                    <a:solidFill>
                      <a:schemeClr val="accent1"/>
                    </a:solidFill>
                  </a:tcPr>
                </a:tc>
                <a:tc>
                  <a:txBody>
                    <a:bodyPr/>
                    <a:lstStyle/>
                    <a:p>
                      <a:pPr marL="114300" marR="0" lvl="0" indent="0" algn="l" defTabSz="914400" rtl="0" eaLnBrk="1" fontAlgn="base" latinLnBrk="0" hangingPunct="1">
                        <a:lnSpc>
                          <a:spcPct val="100000"/>
                        </a:lnSpc>
                        <a:spcBef>
                          <a:spcPct val="0"/>
                        </a:spcBef>
                        <a:spcAft>
                          <a:spcPct val="0"/>
                        </a:spcAft>
                        <a:buClrTx/>
                        <a:buSzTx/>
                        <a:buFontTx/>
                        <a:buNone/>
                        <a:tabLst/>
                      </a:pPr>
                      <a:endParaRPr kumimoji="0" lang="en-US" sz="1050" b="1" i="0" u="none" strike="noStrike" cap="none" normalizeH="0" baseline="0" dirty="0" smtClean="0">
                        <a:ln>
                          <a:noFill/>
                        </a:ln>
                        <a:solidFill>
                          <a:schemeClr val="bg1"/>
                        </a:solidFill>
                        <a:effectLst/>
                        <a:latin typeface="Franklin Gothic Book" panose="020B0503020102020204" pitchFamily="34" charset="0"/>
                        <a:cs typeface="Times New Roman" pitchFamily="18" charset="0"/>
                      </a:endParaRPr>
                    </a:p>
                  </a:txBody>
                  <a:tcPr marL="67932" marR="67932" marT="0" marB="0" horzOverflow="overflow">
                    <a:lnL w="12700" cap="flat" cmpd="sng" algn="ctr">
                      <a:solidFill>
                        <a:srgbClr val="225E86"/>
                      </a:solidFill>
                      <a:prstDash val="solid"/>
                      <a:round/>
                      <a:headEnd type="none" w="med" len="med"/>
                      <a:tailEnd type="none" w="med" len="med"/>
                    </a:lnL>
                    <a:lnR w="12700" cap="flat" cmpd="sng" algn="ctr">
                      <a:solidFill>
                        <a:srgbClr val="225E86"/>
                      </a:solidFill>
                      <a:prstDash val="solid"/>
                      <a:round/>
                      <a:headEnd type="none" w="med" len="med"/>
                      <a:tailEnd type="none" w="med" len="med"/>
                    </a:lnR>
                    <a:lnT w="12700" cap="flat" cmpd="sng" algn="ctr">
                      <a:solidFill>
                        <a:srgbClr val="225E86"/>
                      </a:solidFill>
                      <a:prstDash val="solid"/>
                      <a:round/>
                      <a:headEnd type="none" w="med" len="med"/>
                      <a:tailEnd type="none" w="med" len="med"/>
                    </a:lnT>
                    <a:lnB w="12700" cap="flat" cmpd="sng" algn="ctr">
                      <a:solidFill>
                        <a:srgbClr val="225E86"/>
                      </a:solidFill>
                      <a:prstDash val="solid"/>
                      <a:round/>
                      <a:headEnd type="none" w="med" len="med"/>
                      <a:tailEnd type="none" w="med" len="med"/>
                    </a:lnB>
                    <a:lnTlToBr>
                      <a:noFill/>
                    </a:lnTlToBr>
                    <a:lnBlToTr>
                      <a:noFill/>
                    </a:lnBlToTr>
                    <a:solidFill>
                      <a:schemeClr val="accent1"/>
                    </a:solidFill>
                  </a:tcPr>
                </a:tc>
              </a:tr>
            </a:tbl>
          </a:graphicData>
        </a:graphic>
      </p:graphicFrame>
      <p:sp>
        <p:nvSpPr>
          <p:cNvPr id="333847" name="Title 2"/>
          <p:cNvSpPr>
            <a:spLocks noGrp="1"/>
          </p:cNvSpPr>
          <p:nvPr>
            <p:ph type="title"/>
          </p:nvPr>
        </p:nvSpPr>
        <p:spPr bwMode="auto">
          <a:xfrm>
            <a:off x="304800" y="221783"/>
            <a:ext cx="7848599" cy="903287"/>
          </a:xfrm>
        </p:spPr>
        <p:txBody>
          <a:bodyPr wrap="square" numCol="1" anchorCtr="0" compatLnSpc="1">
            <a:prstTxWarp prst="textNoShape">
              <a:avLst/>
            </a:prstTxWarp>
            <a:normAutofit fontScale="90000"/>
          </a:bodyPr>
          <a:lstStyle/>
          <a:p>
            <a:r>
              <a:rPr lang="en-US" cap="none" dirty="0"/>
              <a:t>Who </a:t>
            </a:r>
            <a:r>
              <a:rPr lang="en-US" cap="none" dirty="0" smtClean="0"/>
              <a:t>can </a:t>
            </a:r>
            <a:r>
              <a:rPr lang="en-US" cap="none" dirty="0"/>
              <a:t>p</a:t>
            </a:r>
            <a:r>
              <a:rPr lang="en-US" cap="none" dirty="0" smtClean="0"/>
              <a:t>urchase </a:t>
            </a:r>
            <a:r>
              <a:rPr lang="en-US" cap="none" dirty="0"/>
              <a:t>t</a:t>
            </a:r>
            <a:r>
              <a:rPr lang="en-US" cap="none" dirty="0" smtClean="0"/>
              <a:t>hrough the </a:t>
            </a:r>
            <a:r>
              <a:rPr lang="en-US" cap="none" dirty="0"/>
              <a:t>Health Connector</a:t>
            </a:r>
            <a:r>
              <a:rPr lang="en-US" cap="none" dirty="0" smtClean="0"/>
              <a:t>? What are </a:t>
            </a:r>
            <a:r>
              <a:rPr lang="en-US" cap="none" dirty="0"/>
              <a:t>t</a:t>
            </a:r>
            <a:r>
              <a:rPr lang="en-US" cap="none" dirty="0" smtClean="0"/>
              <a:t>heir </a:t>
            </a:r>
            <a:r>
              <a:rPr lang="en-US" cap="none" dirty="0"/>
              <a:t>o</a:t>
            </a:r>
            <a:r>
              <a:rPr lang="en-US" cap="none" dirty="0" smtClean="0"/>
              <a:t>ptions?</a:t>
            </a:r>
            <a:endParaRPr lang="en-US" cap="none" dirty="0"/>
          </a:p>
        </p:txBody>
      </p:sp>
      <p:sp>
        <p:nvSpPr>
          <p:cNvPr id="4" name="Content Placeholder 2"/>
          <p:cNvSpPr txBox="1">
            <a:spLocks/>
          </p:cNvSpPr>
          <p:nvPr/>
        </p:nvSpPr>
        <p:spPr>
          <a:xfrm>
            <a:off x="228600" y="1444752"/>
            <a:ext cx="8534399" cy="946707"/>
          </a:xfrm>
          <a:prstGeom prst="rect">
            <a:avLst/>
          </a:prstGeom>
        </p:spPr>
        <p:txBody>
          <a:bodyPr/>
          <a:lstStyle>
            <a:lvl1pPr marL="342900" indent="-342900" algn="l" rtl="0" eaLnBrk="1" fontAlgn="base" hangingPunct="1">
              <a:spcBef>
                <a:spcPts val="1200"/>
              </a:spcBef>
              <a:spcAft>
                <a:spcPts val="600"/>
              </a:spcAft>
              <a:buClr>
                <a:srgbClr val="5C5A5A"/>
              </a:buClr>
              <a:buSzPct val="100000"/>
              <a:defRPr sz="2400" b="0">
                <a:solidFill>
                  <a:schemeClr val="tx1"/>
                </a:solidFill>
                <a:latin typeface="+mn-lt"/>
                <a:ea typeface="+mn-ea"/>
                <a:cs typeface="+mn-cs"/>
                <a:sym typeface="Rockwell" pitchFamily="18" charset="0"/>
              </a:defRPr>
            </a:lvl1pPr>
            <a:lvl2pPr marL="227013" indent="-219075" algn="l" rtl="0" eaLnBrk="1" fontAlgn="base" hangingPunct="1">
              <a:spcBef>
                <a:spcPts val="600"/>
              </a:spcBef>
              <a:spcAft>
                <a:spcPct val="0"/>
              </a:spcAft>
              <a:buClr>
                <a:srgbClr val="5C5A5A"/>
              </a:buClr>
              <a:buSzPct val="100000"/>
              <a:buFont typeface="Symbol" pitchFamily="18" charset="2"/>
              <a:buChar char=""/>
              <a:tabLst/>
              <a:defRPr sz="1800">
                <a:solidFill>
                  <a:schemeClr val="tx1"/>
                </a:solidFill>
                <a:latin typeface="+mn-lt"/>
                <a:ea typeface="+mn-ea"/>
                <a:cs typeface="+mn-cs"/>
                <a:sym typeface="Rockwell" pitchFamily="18" charset="0"/>
              </a:defRPr>
            </a:lvl2pPr>
            <a:lvl3pPr marL="593725" indent="-228600" algn="l" rtl="0" eaLnBrk="1" fontAlgn="base" hangingPunct="1">
              <a:spcBef>
                <a:spcPts val="600"/>
              </a:spcBef>
              <a:spcAft>
                <a:spcPct val="0"/>
              </a:spcAft>
              <a:buClr>
                <a:srgbClr val="5C5A5A"/>
              </a:buClr>
              <a:buSzPct val="100000"/>
              <a:buFont typeface="Arial" pitchFamily="34" charset="0"/>
              <a:buChar char="−"/>
              <a:defRPr sz="1600">
                <a:solidFill>
                  <a:schemeClr val="tx1"/>
                </a:solidFill>
                <a:latin typeface="+mn-lt"/>
                <a:ea typeface="+mn-ea"/>
                <a:cs typeface="+mn-cs"/>
                <a:sym typeface="Rockwell" pitchFamily="18" charset="0"/>
              </a:defRPr>
            </a:lvl3pPr>
            <a:lvl4pPr marL="958850" indent="-228600" algn="l" rtl="0" eaLnBrk="1" fontAlgn="base" hangingPunct="1">
              <a:spcBef>
                <a:spcPts val="600"/>
              </a:spcBef>
              <a:spcAft>
                <a:spcPct val="0"/>
              </a:spcAft>
              <a:buClr>
                <a:srgbClr val="5C5A5A"/>
              </a:buClr>
              <a:buSzPct val="80000"/>
              <a:buFont typeface="Wingdings" pitchFamily="2" charset="2"/>
              <a:buChar char="§"/>
              <a:defRPr sz="1400">
                <a:solidFill>
                  <a:schemeClr val="tx1"/>
                </a:solidFill>
                <a:latin typeface="+mn-lt"/>
                <a:ea typeface="+mn-ea"/>
                <a:cs typeface="+mn-cs"/>
                <a:sym typeface="Rockwell" pitchFamily="18" charset="0"/>
              </a:defRPr>
            </a:lvl4pPr>
            <a:lvl5pPr marL="1325563" indent="-228600" algn="l" rtl="0" eaLnBrk="1" fontAlgn="base" hangingPunct="1">
              <a:spcBef>
                <a:spcPts val="600"/>
              </a:spcBef>
              <a:spcAft>
                <a:spcPct val="0"/>
              </a:spcAft>
              <a:buClr>
                <a:srgbClr val="5C5A5A"/>
              </a:buClr>
              <a:buSzPct val="85000"/>
              <a:buBlip>
                <a:blip r:embed="rId3"/>
              </a:buBlip>
              <a:defRPr sz="1200">
                <a:solidFill>
                  <a:schemeClr val="tx1"/>
                </a:solidFill>
                <a:latin typeface="+mn-lt"/>
                <a:ea typeface="+mn-ea"/>
                <a:cs typeface="+mn-cs"/>
                <a:sym typeface="Rockwell" pitchFamily="18" charset="0"/>
              </a:defRPr>
            </a:lvl5pPr>
            <a:lvl6pPr marL="2476500" indent="-228600" algn="l" rtl="0" eaLnBrk="1" fontAlgn="base" hangingPunct="1">
              <a:spcBef>
                <a:spcPts val="500"/>
              </a:spcBef>
              <a:spcAft>
                <a:spcPct val="0"/>
              </a:spcAft>
              <a:buClr>
                <a:srgbClr val="5C5A5A"/>
              </a:buClr>
              <a:buSzPct val="100000"/>
              <a:buFont typeface="Arial" charset="0"/>
              <a:buChar char="»"/>
              <a:defRPr sz="2000">
                <a:solidFill>
                  <a:schemeClr val="tx1"/>
                </a:solidFill>
                <a:latin typeface="+mn-lt"/>
                <a:ea typeface="+mn-ea"/>
                <a:cs typeface="+mn-cs"/>
                <a:sym typeface="Rockwell" charset="0"/>
              </a:defRPr>
            </a:lvl6pPr>
            <a:lvl7pPr marL="2933700" indent="-228600" algn="l" rtl="0" eaLnBrk="1" fontAlgn="base" hangingPunct="1">
              <a:spcBef>
                <a:spcPts val="500"/>
              </a:spcBef>
              <a:spcAft>
                <a:spcPct val="0"/>
              </a:spcAft>
              <a:buClr>
                <a:srgbClr val="5C5A5A"/>
              </a:buClr>
              <a:buSzPct val="100000"/>
              <a:buFont typeface="Arial" charset="0"/>
              <a:buChar char="»"/>
              <a:defRPr sz="2000">
                <a:solidFill>
                  <a:schemeClr val="tx1"/>
                </a:solidFill>
                <a:latin typeface="+mn-lt"/>
                <a:ea typeface="+mn-ea"/>
                <a:cs typeface="+mn-cs"/>
                <a:sym typeface="Rockwell" charset="0"/>
              </a:defRPr>
            </a:lvl7pPr>
            <a:lvl8pPr marL="3390900" indent="-228600" algn="l" rtl="0" eaLnBrk="1" fontAlgn="base" hangingPunct="1">
              <a:spcBef>
                <a:spcPts val="500"/>
              </a:spcBef>
              <a:spcAft>
                <a:spcPct val="0"/>
              </a:spcAft>
              <a:buClr>
                <a:srgbClr val="5C5A5A"/>
              </a:buClr>
              <a:buSzPct val="100000"/>
              <a:buFont typeface="Arial" charset="0"/>
              <a:buChar char="»"/>
              <a:defRPr sz="2000">
                <a:solidFill>
                  <a:schemeClr val="tx1"/>
                </a:solidFill>
                <a:latin typeface="+mn-lt"/>
                <a:ea typeface="+mn-ea"/>
                <a:cs typeface="+mn-cs"/>
                <a:sym typeface="Rockwell" charset="0"/>
              </a:defRPr>
            </a:lvl8pPr>
            <a:lvl9pPr marL="3848100" indent="-228600" algn="l" rtl="0" eaLnBrk="1" fontAlgn="base" hangingPunct="1">
              <a:spcBef>
                <a:spcPts val="500"/>
              </a:spcBef>
              <a:spcAft>
                <a:spcPct val="0"/>
              </a:spcAft>
              <a:buClr>
                <a:srgbClr val="5C5A5A"/>
              </a:buClr>
              <a:buSzPct val="100000"/>
              <a:buFont typeface="Arial" charset="0"/>
              <a:buChar char="»"/>
              <a:defRPr sz="2000">
                <a:solidFill>
                  <a:schemeClr val="tx1"/>
                </a:solidFill>
                <a:latin typeface="+mn-lt"/>
                <a:ea typeface="+mn-ea"/>
                <a:cs typeface="+mn-cs"/>
                <a:sym typeface="Rockwell" charset="0"/>
              </a:defRPr>
            </a:lvl9pPr>
          </a:lstStyle>
          <a:p>
            <a:pPr marL="0" lvl="2" indent="0" eaLnBrk="0" hangingPunct="0">
              <a:spcBef>
                <a:spcPts val="400"/>
              </a:spcBef>
              <a:spcAft>
                <a:spcPts val="400"/>
              </a:spcAft>
              <a:buClr>
                <a:schemeClr val="accent1">
                  <a:lumMod val="75000"/>
                </a:schemeClr>
              </a:buClr>
              <a:buSzPct val="120000"/>
              <a:buNone/>
            </a:pPr>
            <a:r>
              <a:rPr lang="en-US" b="1" i="1" dirty="0">
                <a:solidFill>
                  <a:srgbClr val="DC8E28"/>
                </a:solidFill>
                <a:latin typeface="Rockwell" pitchFamily="18" charset="0"/>
                <a:ea typeface="MS PGothic" pitchFamily="34" charset="-128"/>
                <a:cs typeface="Rockwell" pitchFamily="18" charset="0"/>
                <a:sym typeface="Gill Sans"/>
              </a:rPr>
              <a:t>C</a:t>
            </a:r>
            <a:r>
              <a:rPr lang="en-US" b="1" i="1" dirty="0" smtClean="0">
                <a:solidFill>
                  <a:srgbClr val="DC8E28"/>
                </a:solidFill>
                <a:latin typeface="Rockwell" pitchFamily="18" charset="0"/>
                <a:ea typeface="MS PGothic" pitchFamily="34" charset="-128"/>
                <a:cs typeface="Rockwell" pitchFamily="18" charset="0"/>
                <a:sym typeface="Gill Sans"/>
              </a:rPr>
              <a:t>overage </a:t>
            </a:r>
            <a:r>
              <a:rPr lang="en-US" b="1" i="1" dirty="0">
                <a:solidFill>
                  <a:srgbClr val="DC8E28"/>
                </a:solidFill>
                <a:latin typeface="Rockwell" pitchFamily="18" charset="0"/>
                <a:ea typeface="MS PGothic" pitchFamily="34" charset="-128"/>
                <a:cs typeface="Rockwell" pitchFamily="18" charset="0"/>
                <a:sym typeface="Gill Sans"/>
              </a:rPr>
              <a:t>is available through the </a:t>
            </a:r>
            <a:r>
              <a:rPr lang="en-US" b="1" i="1" dirty="0" smtClean="0">
                <a:solidFill>
                  <a:srgbClr val="DC8E28"/>
                </a:solidFill>
                <a:latin typeface="Rockwell" pitchFamily="18" charset="0"/>
                <a:ea typeface="MS PGothic" pitchFamily="34" charset="-128"/>
                <a:cs typeface="Rockwell" pitchFamily="18" charset="0"/>
                <a:sym typeface="Gill Sans"/>
              </a:rPr>
              <a:t>Health Connector </a:t>
            </a:r>
            <a:r>
              <a:rPr lang="en-US" b="1" i="1" dirty="0">
                <a:solidFill>
                  <a:srgbClr val="DC8E28"/>
                </a:solidFill>
                <a:latin typeface="Rockwell" pitchFamily="18" charset="0"/>
                <a:ea typeface="MS PGothic" pitchFamily="34" charset="-128"/>
                <a:cs typeface="Rockwell" pitchFamily="18" charset="0"/>
                <a:sym typeface="Gill Sans"/>
              </a:rPr>
              <a:t>for </a:t>
            </a:r>
            <a:r>
              <a:rPr lang="en-US" b="1" i="1" dirty="0" smtClean="0">
                <a:solidFill>
                  <a:srgbClr val="DC8E28"/>
                </a:solidFill>
                <a:latin typeface="Rockwell" pitchFamily="18" charset="0"/>
                <a:ea typeface="MS PGothic" pitchFamily="34" charset="-128"/>
                <a:cs typeface="Rockwell" pitchFamily="18" charset="0"/>
                <a:sym typeface="Gill Sans"/>
              </a:rPr>
              <a:t>those </a:t>
            </a:r>
            <a:r>
              <a:rPr lang="en-US" b="1" i="1" dirty="0">
                <a:solidFill>
                  <a:srgbClr val="DC8E28"/>
                </a:solidFill>
                <a:latin typeface="Rockwell" pitchFamily="18" charset="0"/>
                <a:ea typeface="MS PGothic" pitchFamily="34" charset="-128"/>
                <a:cs typeface="Rockwell" pitchFamily="18" charset="0"/>
                <a:sym typeface="Gill Sans"/>
              </a:rPr>
              <a:t>that do not have an offer of </a:t>
            </a:r>
            <a:r>
              <a:rPr lang="en-US" b="1" i="1" dirty="0" smtClean="0">
                <a:solidFill>
                  <a:srgbClr val="DC8E28"/>
                </a:solidFill>
                <a:latin typeface="Rockwell" pitchFamily="18" charset="0"/>
                <a:ea typeface="MS PGothic" pitchFamily="34" charset="-128"/>
                <a:cs typeface="Rockwell" pitchFamily="18" charset="0"/>
                <a:sym typeface="Gill Sans"/>
              </a:rPr>
              <a:t>Employer Sponsored Insurance (ESI) (i.e., part-time workers, contractors, seasonal employees, etc.) and employer groups with fewer than 50 employees.</a:t>
            </a:r>
            <a:endParaRPr lang="en-US" b="1" i="1" kern="1200" dirty="0" smtClean="0">
              <a:solidFill>
                <a:srgbClr val="DC8E28"/>
              </a:solidFill>
              <a:latin typeface="Rockwell" pitchFamily="18" charset="0"/>
              <a:ea typeface="MS PGothic" pitchFamily="34" charset="-128"/>
              <a:cs typeface="Rockwell" pitchFamily="18" charset="0"/>
              <a:sym typeface="Gill Sans"/>
            </a:endParaRPr>
          </a:p>
        </p:txBody>
      </p:sp>
      <p:sp>
        <p:nvSpPr>
          <p:cNvPr id="5" name="Slide Number Placeholder 3"/>
          <p:cNvSpPr>
            <a:spLocks noGrp="1"/>
          </p:cNvSpPr>
          <p:nvPr>
            <p:ph type="sldNum" sz="quarter" idx="4294967295"/>
          </p:nvPr>
        </p:nvSpPr>
        <p:spPr>
          <a:xfrm>
            <a:off x="8975495" y="6644739"/>
            <a:ext cx="255588" cy="254000"/>
          </a:xfrm>
          <a:prstGeom prst="rect">
            <a:avLst/>
          </a:prstGeom>
          <a:noFill/>
          <a:ln>
            <a:noFill/>
          </a:ln>
          <a:effectLst/>
        </p:spPr>
        <p:txBody>
          <a:bodyPr vert="horz" wrap="none" lIns="91440" tIns="45720" rIns="91440" bIns="45720" numCol="1" anchor="ctr" anchorCtr="0" compatLnSpc="1">
            <a:prstTxWarp prst="textNoShape">
              <a:avLst/>
            </a:prstTxWarp>
          </a:bodyPr>
          <a:lstStyle/>
          <a:p>
            <a:r>
              <a:rPr lang="en-US" sz="1100" dirty="0">
                <a:latin typeface="+mn-lt"/>
                <a:cs typeface="ヒラギノ明朝 ProN W3"/>
              </a:rPr>
              <a:t>5</a:t>
            </a:r>
          </a:p>
        </p:txBody>
      </p:sp>
    </p:spTree>
    <p:extLst>
      <p:ext uri="{BB962C8B-B14F-4D97-AF65-F5344CB8AC3E}">
        <p14:creationId xmlns:p14="http://schemas.microsoft.com/office/powerpoint/2010/main" xmlns="" val="41945779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47800"/>
            <a:ext cx="8229600" cy="4952999"/>
          </a:xfrm>
        </p:spPr>
        <p:txBody>
          <a:bodyPr/>
          <a:lstStyle/>
          <a:p>
            <a:pPr marL="0" lvl="2" indent="0" eaLnBrk="0" hangingPunct="0">
              <a:lnSpc>
                <a:spcPct val="113000"/>
              </a:lnSpc>
              <a:spcAft>
                <a:spcPts val="600"/>
              </a:spcAft>
              <a:buClr>
                <a:schemeClr val="accent1">
                  <a:lumMod val="75000"/>
                </a:schemeClr>
              </a:buClr>
              <a:buSzPct val="120000"/>
              <a:buNone/>
            </a:pPr>
            <a:r>
              <a:rPr lang="en-US" sz="1600" b="1" i="1" kern="1200" dirty="0">
                <a:solidFill>
                  <a:srgbClr val="DC8E28"/>
                </a:solidFill>
                <a:latin typeface="Rockwell" pitchFamily="18" charset="0"/>
                <a:ea typeface="MS PGothic" pitchFamily="34" charset="-128"/>
                <a:cs typeface="Rockwell" pitchFamily="18" charset="0"/>
              </a:rPr>
              <a:t>You may qualify if you: </a:t>
            </a:r>
          </a:p>
          <a:p>
            <a:pPr marL="347663" lvl="1" indent="-347663" eaLnBrk="0" hangingPunct="0">
              <a:lnSpc>
                <a:spcPct val="113000"/>
              </a:lnSpc>
              <a:spcAft>
                <a:spcPts val="600"/>
              </a:spcAft>
              <a:buFont typeface="Symbol" pitchFamily="18" charset="2"/>
              <a:buChar char="·"/>
              <a:defRPr/>
            </a:pPr>
            <a:r>
              <a:rPr lang="en-US" sz="1600" dirty="0">
                <a:solidFill>
                  <a:schemeClr val="bg2"/>
                </a:solidFill>
                <a:latin typeface="Franklin Gothic Book" panose="020B0503020102020204" pitchFamily="34" charset="0"/>
              </a:rPr>
              <a:t>Shop through the Massachusetts Health Connector </a:t>
            </a:r>
          </a:p>
          <a:p>
            <a:pPr marL="347663" lvl="1" indent="-347663" eaLnBrk="0" hangingPunct="0">
              <a:lnSpc>
                <a:spcPct val="113000"/>
              </a:lnSpc>
              <a:spcAft>
                <a:spcPts val="600"/>
              </a:spcAft>
              <a:buFont typeface="Symbol" pitchFamily="18" charset="2"/>
              <a:buChar char="·"/>
              <a:defRPr/>
            </a:pPr>
            <a:r>
              <a:rPr lang="en-US" sz="1600" dirty="0">
                <a:solidFill>
                  <a:schemeClr val="bg2"/>
                </a:solidFill>
                <a:latin typeface="Franklin Gothic Book" panose="020B0503020102020204" pitchFamily="34" charset="0"/>
              </a:rPr>
              <a:t>Live in Massachusetts </a:t>
            </a:r>
          </a:p>
          <a:p>
            <a:pPr marL="347663" lvl="1" indent="-347663" eaLnBrk="0" hangingPunct="0">
              <a:lnSpc>
                <a:spcPct val="113000"/>
              </a:lnSpc>
              <a:spcAft>
                <a:spcPts val="600"/>
              </a:spcAft>
              <a:buFont typeface="Symbol" pitchFamily="18" charset="2"/>
              <a:buChar char="·"/>
              <a:defRPr/>
            </a:pPr>
            <a:r>
              <a:rPr lang="en-US" sz="1600" dirty="0">
                <a:solidFill>
                  <a:schemeClr val="bg2"/>
                </a:solidFill>
                <a:latin typeface="Franklin Gothic Book" panose="020B0503020102020204" pitchFamily="34" charset="0"/>
              </a:rPr>
              <a:t>Are a U.S. citizen, national or are otherwise lawfully present in the U.S. </a:t>
            </a:r>
          </a:p>
          <a:p>
            <a:pPr marL="347663" lvl="1" indent="-347663" eaLnBrk="0" hangingPunct="0">
              <a:lnSpc>
                <a:spcPct val="113000"/>
              </a:lnSpc>
              <a:spcAft>
                <a:spcPts val="600"/>
              </a:spcAft>
              <a:buFont typeface="Symbol" pitchFamily="18" charset="2"/>
              <a:buChar char="·"/>
              <a:defRPr/>
            </a:pPr>
            <a:r>
              <a:rPr lang="en-US" sz="1600" dirty="0">
                <a:solidFill>
                  <a:schemeClr val="bg2"/>
                </a:solidFill>
                <a:latin typeface="Franklin Gothic Book" panose="020B0503020102020204" pitchFamily="34" charset="0"/>
              </a:rPr>
              <a:t>Have income that is 400% of the Federal Poverty Level (FPL) or lower</a:t>
            </a:r>
          </a:p>
          <a:p>
            <a:pPr marL="0" lvl="2" indent="0" eaLnBrk="0" hangingPunct="0">
              <a:lnSpc>
                <a:spcPct val="113000"/>
              </a:lnSpc>
              <a:spcAft>
                <a:spcPts val="600"/>
              </a:spcAft>
              <a:buClr>
                <a:schemeClr val="accent1">
                  <a:lumMod val="75000"/>
                </a:schemeClr>
              </a:buClr>
              <a:buSzPct val="120000"/>
              <a:buNone/>
              <a:defRPr/>
            </a:pPr>
            <a:r>
              <a:rPr lang="en-US" sz="1600" b="1" i="1" kern="1200" dirty="0">
                <a:solidFill>
                  <a:srgbClr val="DC8E28"/>
                </a:solidFill>
                <a:latin typeface="Rockwell" pitchFamily="18" charset="0"/>
                <a:ea typeface="MS PGothic" pitchFamily="34" charset="-128"/>
                <a:cs typeface="Rockwell" pitchFamily="18" charset="0"/>
              </a:rPr>
              <a:t>You </a:t>
            </a:r>
            <a:r>
              <a:rPr lang="en-US" sz="1600" b="1" i="1" kern="1200" dirty="0" smtClean="0">
                <a:solidFill>
                  <a:srgbClr val="DC8E28"/>
                </a:solidFill>
                <a:latin typeface="Rockwell" pitchFamily="18" charset="0"/>
                <a:ea typeface="MS PGothic" pitchFamily="34" charset="-128"/>
                <a:cs typeface="Rockwell" pitchFamily="18" charset="0"/>
              </a:rPr>
              <a:t>won’t </a:t>
            </a:r>
            <a:r>
              <a:rPr lang="en-US" sz="1600" b="1" i="1" kern="1200" dirty="0">
                <a:solidFill>
                  <a:srgbClr val="DC8E28"/>
                </a:solidFill>
                <a:latin typeface="Rockwell" pitchFamily="18" charset="0"/>
                <a:ea typeface="MS PGothic" pitchFamily="34" charset="-128"/>
                <a:cs typeface="Rockwell" pitchFamily="18" charset="0"/>
              </a:rPr>
              <a:t>be able to qualify if you:</a:t>
            </a:r>
          </a:p>
          <a:p>
            <a:pPr marL="347663" lvl="1" indent="-347663" eaLnBrk="0" hangingPunct="0">
              <a:lnSpc>
                <a:spcPct val="113000"/>
              </a:lnSpc>
              <a:spcAft>
                <a:spcPts val="600"/>
              </a:spcAft>
              <a:buFont typeface="Symbol" pitchFamily="18" charset="2"/>
              <a:buChar char="·"/>
              <a:defRPr/>
            </a:pPr>
            <a:r>
              <a:rPr lang="en-US" sz="1600" dirty="0">
                <a:solidFill>
                  <a:schemeClr val="bg2"/>
                </a:solidFill>
                <a:latin typeface="Franklin Gothic Book" panose="020B0503020102020204" pitchFamily="34" charset="0"/>
              </a:rPr>
              <a:t>Get coverage through Medicare, </a:t>
            </a:r>
            <a:r>
              <a:rPr lang="en-US" sz="1600" dirty="0" err="1">
                <a:solidFill>
                  <a:schemeClr val="bg2"/>
                </a:solidFill>
                <a:latin typeface="Franklin Gothic Book" panose="020B0503020102020204" pitchFamily="34" charset="0"/>
              </a:rPr>
              <a:t>MassHealth</a:t>
            </a:r>
            <a:r>
              <a:rPr lang="en-US" sz="1600" dirty="0">
                <a:solidFill>
                  <a:schemeClr val="bg2"/>
                </a:solidFill>
                <a:latin typeface="Franklin Gothic Book" panose="020B0503020102020204" pitchFamily="34" charset="0"/>
              </a:rPr>
              <a:t> (Medicaid) or other public health insurance programs </a:t>
            </a:r>
          </a:p>
          <a:p>
            <a:pPr marL="347663" lvl="1" indent="-347663" eaLnBrk="0" hangingPunct="0">
              <a:lnSpc>
                <a:spcPct val="113000"/>
              </a:lnSpc>
              <a:spcAft>
                <a:spcPts val="600"/>
              </a:spcAft>
              <a:buFont typeface="Symbol" pitchFamily="18" charset="2"/>
              <a:buChar char="·"/>
              <a:defRPr/>
            </a:pPr>
            <a:r>
              <a:rPr lang="en-US" sz="1600" dirty="0">
                <a:solidFill>
                  <a:schemeClr val="bg2"/>
                </a:solidFill>
                <a:latin typeface="Franklin Gothic Book" panose="020B0503020102020204" pitchFamily="34" charset="0"/>
              </a:rPr>
              <a:t>Are in jail at this time </a:t>
            </a:r>
          </a:p>
          <a:p>
            <a:pPr marL="347663" lvl="1" indent="-347663" eaLnBrk="0" hangingPunct="0">
              <a:lnSpc>
                <a:spcPct val="113000"/>
              </a:lnSpc>
              <a:spcAft>
                <a:spcPts val="600"/>
              </a:spcAft>
              <a:buFont typeface="Symbol" pitchFamily="18" charset="2"/>
              <a:buChar char="·"/>
              <a:defRPr/>
            </a:pPr>
            <a:r>
              <a:rPr lang="en-US" sz="1600" dirty="0">
                <a:solidFill>
                  <a:schemeClr val="bg2"/>
                </a:solidFill>
                <a:latin typeface="Franklin Gothic Book" panose="020B0503020102020204" pitchFamily="34" charset="0"/>
              </a:rPr>
              <a:t>Are offered affordable, comprehensive health insurance from an employer</a:t>
            </a:r>
            <a:br>
              <a:rPr lang="en-US" sz="1600" dirty="0">
                <a:solidFill>
                  <a:schemeClr val="bg2"/>
                </a:solidFill>
                <a:latin typeface="Franklin Gothic Book" panose="020B0503020102020204" pitchFamily="34" charset="0"/>
              </a:rPr>
            </a:br>
            <a:r>
              <a:rPr lang="en-US" sz="1600" dirty="0">
                <a:solidFill>
                  <a:schemeClr val="bg2"/>
                </a:solidFill>
                <a:latin typeface="Franklin Gothic Book" panose="020B0503020102020204" pitchFamily="34" charset="0"/>
              </a:rPr>
              <a:t/>
            </a:r>
            <a:br>
              <a:rPr lang="en-US" sz="1600" dirty="0">
                <a:solidFill>
                  <a:schemeClr val="bg2"/>
                </a:solidFill>
                <a:latin typeface="Franklin Gothic Book" panose="020B0503020102020204" pitchFamily="34" charset="0"/>
              </a:rPr>
            </a:br>
            <a:r>
              <a:rPr lang="en-US" sz="1600" dirty="0">
                <a:solidFill>
                  <a:schemeClr val="bg2"/>
                </a:solidFill>
                <a:latin typeface="Franklin Gothic Book" panose="020B0503020102020204" pitchFamily="34" charset="0"/>
              </a:rPr>
              <a:t>Note: If the cost of your employer’s health insurance plan for individuals is more than 9.66% of your income, that coverage is not considered affordable</a:t>
            </a:r>
          </a:p>
          <a:p>
            <a:pPr marL="347663" lvl="1" indent="-347663" eaLnBrk="0" hangingPunct="0">
              <a:lnSpc>
                <a:spcPct val="113000"/>
              </a:lnSpc>
              <a:spcAft>
                <a:spcPts val="600"/>
              </a:spcAft>
              <a:buFont typeface="Symbol" pitchFamily="18" charset="2"/>
              <a:buChar char="·"/>
              <a:defRPr/>
            </a:pPr>
            <a:endParaRPr lang="en-US" sz="2000" kern="1200" dirty="0">
              <a:latin typeface="Franklin Gothic Book" pitchFamily="34" charset="0"/>
              <a:ea typeface="MS PGothic" pitchFamily="34" charset="-128"/>
              <a:cs typeface="Rockwell" pitchFamily="18" charset="0"/>
            </a:endParaRPr>
          </a:p>
        </p:txBody>
      </p:sp>
      <p:sp>
        <p:nvSpPr>
          <p:cNvPr id="4" name="Title 3"/>
          <p:cNvSpPr>
            <a:spLocks noGrp="1"/>
          </p:cNvSpPr>
          <p:nvPr>
            <p:ph type="title"/>
          </p:nvPr>
        </p:nvSpPr>
        <p:spPr>
          <a:xfrm>
            <a:off x="283617" y="152400"/>
            <a:ext cx="8555583" cy="903116"/>
          </a:xfrm>
        </p:spPr>
        <p:txBody>
          <a:bodyPr>
            <a:noAutofit/>
          </a:bodyPr>
          <a:lstStyle/>
          <a:p>
            <a:r>
              <a:rPr lang="en-US" sz="2900" cap="none" dirty="0" smtClean="0"/>
              <a:t>Who can receive help </a:t>
            </a:r>
            <a:r>
              <a:rPr lang="en-US" sz="2900" cap="none" dirty="0"/>
              <a:t>paying for health </a:t>
            </a:r>
            <a:r>
              <a:rPr lang="en-US" sz="2900" cap="none" dirty="0" smtClean="0"/>
              <a:t/>
            </a:r>
            <a:br>
              <a:rPr lang="en-US" sz="2900" cap="none" dirty="0" smtClean="0"/>
            </a:br>
            <a:r>
              <a:rPr lang="en-US" sz="2900" cap="none" dirty="0" smtClean="0"/>
              <a:t>insurance </a:t>
            </a:r>
            <a:r>
              <a:rPr lang="en-US" sz="2900" cap="none" dirty="0"/>
              <a:t>through the Health Connector? </a:t>
            </a:r>
          </a:p>
        </p:txBody>
      </p:sp>
      <p:sp>
        <p:nvSpPr>
          <p:cNvPr id="5" name="Slide Number Placeholder 3"/>
          <p:cNvSpPr>
            <a:spLocks noGrp="1"/>
          </p:cNvSpPr>
          <p:nvPr>
            <p:ph type="sldNum" sz="quarter" idx="4294967295"/>
          </p:nvPr>
        </p:nvSpPr>
        <p:spPr>
          <a:xfrm>
            <a:off x="8686800" y="6480175"/>
            <a:ext cx="255588" cy="254000"/>
          </a:xfrm>
          <a:prstGeom prst="rect">
            <a:avLst/>
          </a:prstGeom>
          <a:noFill/>
          <a:ln>
            <a:noFill/>
          </a:ln>
          <a:effectLst/>
        </p:spPr>
        <p:txBody>
          <a:bodyPr vert="horz" wrap="none" lIns="91440" tIns="45720" rIns="91440" bIns="45720" numCol="1" anchor="ctr" anchorCtr="0" compatLnSpc="1">
            <a:prstTxWarp prst="textNoShape">
              <a:avLst/>
            </a:prstTxWarp>
          </a:bodyPr>
          <a:lstStyle/>
          <a:p>
            <a:fld id="{38002A76-4D9F-488B-9435-E9A8F4C9733A}" type="slidenum">
              <a:rPr lang="en-US" sz="1100">
                <a:latin typeface="+mn-lt"/>
                <a:cs typeface="ヒラギノ明朝 ProN W3"/>
              </a:rPr>
              <a:pPr/>
              <a:t>6</a:t>
            </a:fld>
            <a:endParaRPr lang="en-US" sz="1100" dirty="0">
              <a:latin typeface="+mn-lt"/>
              <a:cs typeface="ヒラギノ明朝 ProN W3"/>
            </a:endParaRPr>
          </a:p>
        </p:txBody>
      </p:sp>
    </p:spTree>
    <p:extLst>
      <p:ext uri="{BB962C8B-B14F-4D97-AF65-F5344CB8AC3E}">
        <p14:creationId xmlns:p14="http://schemas.microsoft.com/office/powerpoint/2010/main" xmlns="" val="17757286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444752"/>
            <a:ext cx="8229600" cy="4479925"/>
          </a:xfrm>
        </p:spPr>
        <p:txBody>
          <a:bodyPr/>
          <a:lstStyle/>
          <a:p>
            <a:pPr marL="0" lvl="2" indent="0" eaLnBrk="0" hangingPunct="0">
              <a:lnSpc>
                <a:spcPct val="113000"/>
              </a:lnSpc>
              <a:spcBef>
                <a:spcPts val="400"/>
              </a:spcBef>
              <a:spcAft>
                <a:spcPts val="400"/>
              </a:spcAft>
              <a:buClr>
                <a:schemeClr val="accent1">
                  <a:lumMod val="75000"/>
                </a:schemeClr>
              </a:buClr>
              <a:buSzPct val="120000"/>
              <a:buNone/>
            </a:pPr>
            <a:r>
              <a:rPr lang="en-US" sz="1600" b="1" i="1" kern="1200" dirty="0" smtClean="0">
                <a:solidFill>
                  <a:srgbClr val="DC8E28"/>
                </a:solidFill>
                <a:latin typeface="Rockwell" pitchFamily="18" charset="0"/>
                <a:ea typeface="MS PGothic" pitchFamily="34" charset="-128"/>
                <a:cs typeface="Rockwell" pitchFamily="18" charset="0"/>
              </a:rPr>
              <a:t>Current Health Connector Federal </a:t>
            </a:r>
            <a:r>
              <a:rPr lang="en-US" sz="1600" b="1" i="1" kern="1200" dirty="0">
                <a:solidFill>
                  <a:srgbClr val="DC8E28"/>
                </a:solidFill>
                <a:latin typeface="Rockwell" pitchFamily="18" charset="0"/>
                <a:ea typeface="MS PGothic" pitchFamily="34" charset="-128"/>
                <a:cs typeface="Rockwell" pitchFamily="18" charset="0"/>
              </a:rPr>
              <a:t>Poverty Level (FPL</a:t>
            </a:r>
            <a:r>
              <a:rPr lang="en-US" sz="1600" b="1" i="1" kern="1200" dirty="0" smtClean="0">
                <a:solidFill>
                  <a:srgbClr val="DC8E28"/>
                </a:solidFill>
                <a:latin typeface="Rockwell" pitchFamily="18" charset="0"/>
                <a:ea typeface="MS PGothic" pitchFamily="34" charset="-128"/>
                <a:cs typeface="Rockwell" pitchFamily="18" charset="0"/>
              </a:rPr>
              <a:t>) guidelines: </a:t>
            </a:r>
            <a:endParaRPr lang="en-US" sz="1600" b="1" i="1" kern="1200" dirty="0">
              <a:solidFill>
                <a:srgbClr val="DC8E28"/>
              </a:solidFill>
              <a:latin typeface="Rockwell" pitchFamily="18" charset="0"/>
              <a:ea typeface="MS PGothic" pitchFamily="34" charset="-128"/>
              <a:cs typeface="Rockwell" pitchFamily="18" charset="0"/>
            </a:endParaRPr>
          </a:p>
          <a:p>
            <a:endParaRPr lang="en-US" dirty="0"/>
          </a:p>
        </p:txBody>
      </p:sp>
      <p:sp>
        <p:nvSpPr>
          <p:cNvPr id="6" name="Slide Number Placeholder 3"/>
          <p:cNvSpPr>
            <a:spLocks noGrp="1"/>
          </p:cNvSpPr>
          <p:nvPr>
            <p:ph type="sldNum" sz="quarter" idx="4294967295"/>
          </p:nvPr>
        </p:nvSpPr>
        <p:spPr>
          <a:xfrm>
            <a:off x="8686800" y="6480175"/>
            <a:ext cx="255588" cy="254000"/>
          </a:xfrm>
          <a:prstGeom prst="rect">
            <a:avLst/>
          </a:prstGeom>
          <a:noFill/>
          <a:ln>
            <a:noFill/>
          </a:ln>
          <a:effectLst/>
        </p:spPr>
        <p:txBody>
          <a:bodyPr vert="horz" wrap="none" lIns="91440" tIns="45720" rIns="91440" bIns="45720" numCol="1" anchor="ctr" anchorCtr="0" compatLnSpc="1">
            <a:prstTxWarp prst="textNoShape">
              <a:avLst/>
            </a:prstTxWarp>
          </a:bodyPr>
          <a:lstStyle/>
          <a:p>
            <a:fld id="{74988A6F-589E-4721-9769-A7A0B773F86A}" type="slidenum">
              <a:rPr lang="en-US" sz="1100">
                <a:latin typeface="+mn-lt"/>
                <a:cs typeface="ヒラギノ明朝 ProN W3"/>
              </a:rPr>
              <a:pPr/>
              <a:t>7</a:t>
            </a:fld>
            <a:endParaRPr lang="en-US" sz="1100" dirty="0">
              <a:latin typeface="+mn-lt"/>
              <a:cs typeface="ヒラギノ明朝 ProN W3"/>
            </a:endParaRPr>
          </a:p>
        </p:txBody>
      </p:sp>
      <p:sp>
        <p:nvSpPr>
          <p:cNvPr id="8" name="Title 2"/>
          <p:cNvSpPr txBox="1">
            <a:spLocks/>
          </p:cNvSpPr>
          <p:nvPr/>
        </p:nvSpPr>
        <p:spPr bwMode="auto">
          <a:xfrm>
            <a:off x="228601" y="228600"/>
            <a:ext cx="7848599" cy="90328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vert="horz" wrap="square" lIns="98431" tIns="49217" rIns="98431" bIns="49217" numCol="1" rtlCol="0" anchor="ctr" anchorCtr="0" compatLnSpc="1">
            <a:prstTxWarp prst="textNoShape">
              <a:avLst/>
            </a:prstTxWarp>
            <a:normAutofit fontScale="97500"/>
          </a:bodyPr>
          <a:lstStyle>
            <a:lvl1pPr algn="l" rtl="0" eaLnBrk="1" fontAlgn="base" hangingPunct="1">
              <a:spcBef>
                <a:spcPct val="0"/>
              </a:spcBef>
              <a:spcAft>
                <a:spcPct val="0"/>
              </a:spcAft>
              <a:defRPr sz="3200" b="1" cap="all" baseline="0">
                <a:solidFill>
                  <a:srgbClr val="006595"/>
                </a:solidFill>
                <a:latin typeface="Rockwell"/>
                <a:ea typeface="+mj-ea"/>
                <a:cs typeface="+mj-cs"/>
                <a:sym typeface="Rockwell" pitchFamily="18" charset="0"/>
              </a:defRPr>
            </a:lvl1pPr>
            <a:lvl2pPr algn="l" rtl="0" eaLnBrk="1" fontAlgn="base" hangingPunct="1">
              <a:spcBef>
                <a:spcPct val="0"/>
              </a:spcBef>
              <a:spcAft>
                <a:spcPct val="0"/>
              </a:spcAft>
              <a:defRPr sz="3200" b="1">
                <a:solidFill>
                  <a:srgbClr val="006595"/>
                </a:solidFill>
                <a:latin typeface="Rockwell Std" pitchFamily="18" charset="0"/>
                <a:ea typeface="ヒラギノ明朝 ProN W6" charset="0"/>
                <a:cs typeface="ヒラギノ明朝 ProN W6" charset="0"/>
                <a:sym typeface="Rockwell" pitchFamily="18" charset="0"/>
              </a:defRPr>
            </a:lvl2pPr>
            <a:lvl3pPr algn="l" rtl="0" eaLnBrk="1" fontAlgn="base" hangingPunct="1">
              <a:spcBef>
                <a:spcPct val="0"/>
              </a:spcBef>
              <a:spcAft>
                <a:spcPct val="0"/>
              </a:spcAft>
              <a:defRPr sz="3200" b="1">
                <a:solidFill>
                  <a:srgbClr val="006595"/>
                </a:solidFill>
                <a:latin typeface="Rockwell Std" pitchFamily="18" charset="0"/>
                <a:ea typeface="ヒラギノ明朝 ProN W6" charset="0"/>
                <a:cs typeface="ヒラギノ明朝 ProN W6" charset="0"/>
                <a:sym typeface="Rockwell" pitchFamily="18" charset="0"/>
              </a:defRPr>
            </a:lvl3pPr>
            <a:lvl4pPr algn="l" rtl="0" eaLnBrk="1" fontAlgn="base" hangingPunct="1">
              <a:spcBef>
                <a:spcPct val="0"/>
              </a:spcBef>
              <a:spcAft>
                <a:spcPct val="0"/>
              </a:spcAft>
              <a:defRPr sz="3200" b="1">
                <a:solidFill>
                  <a:srgbClr val="006595"/>
                </a:solidFill>
                <a:latin typeface="Rockwell Std" pitchFamily="18" charset="0"/>
                <a:ea typeface="ヒラギノ明朝 ProN W6" charset="0"/>
                <a:cs typeface="ヒラギノ明朝 ProN W6" charset="0"/>
                <a:sym typeface="Rockwell" pitchFamily="18" charset="0"/>
              </a:defRPr>
            </a:lvl4pPr>
            <a:lvl5pPr algn="l" rtl="0" eaLnBrk="1" fontAlgn="base" hangingPunct="1">
              <a:spcBef>
                <a:spcPct val="0"/>
              </a:spcBef>
              <a:spcAft>
                <a:spcPct val="0"/>
              </a:spcAft>
              <a:defRPr sz="3200" b="1">
                <a:solidFill>
                  <a:srgbClr val="006595"/>
                </a:solidFill>
                <a:latin typeface="Rockwell Std" pitchFamily="18" charset="0"/>
                <a:ea typeface="ヒラギノ明朝 ProN W6" charset="0"/>
                <a:cs typeface="ヒラギノ明朝 ProN W6" charset="0"/>
                <a:sym typeface="Rockwell" pitchFamily="18" charset="0"/>
              </a:defRPr>
            </a:lvl5pPr>
            <a:lvl6pPr marL="457200" algn="l" rtl="0" eaLnBrk="1" fontAlgn="base" hangingPunct="1">
              <a:spcBef>
                <a:spcPct val="0"/>
              </a:spcBef>
              <a:spcAft>
                <a:spcPct val="0"/>
              </a:spcAft>
              <a:defRPr sz="3400" b="1">
                <a:solidFill>
                  <a:srgbClr val="006595"/>
                </a:solidFill>
                <a:latin typeface="Rockwell" charset="0"/>
                <a:ea typeface="ヒラギノ明朝 ProN W6" charset="0"/>
                <a:cs typeface="ヒラギノ明朝 ProN W6" charset="0"/>
                <a:sym typeface="Rockwell" charset="0"/>
              </a:defRPr>
            </a:lvl6pPr>
            <a:lvl7pPr marL="914400" algn="l" rtl="0" eaLnBrk="1" fontAlgn="base" hangingPunct="1">
              <a:spcBef>
                <a:spcPct val="0"/>
              </a:spcBef>
              <a:spcAft>
                <a:spcPct val="0"/>
              </a:spcAft>
              <a:defRPr sz="3400" b="1">
                <a:solidFill>
                  <a:srgbClr val="006595"/>
                </a:solidFill>
                <a:latin typeface="Rockwell" charset="0"/>
                <a:ea typeface="ヒラギノ明朝 ProN W6" charset="0"/>
                <a:cs typeface="ヒラギノ明朝 ProN W6" charset="0"/>
                <a:sym typeface="Rockwell" charset="0"/>
              </a:defRPr>
            </a:lvl7pPr>
            <a:lvl8pPr marL="1371600" algn="l" rtl="0" eaLnBrk="1" fontAlgn="base" hangingPunct="1">
              <a:spcBef>
                <a:spcPct val="0"/>
              </a:spcBef>
              <a:spcAft>
                <a:spcPct val="0"/>
              </a:spcAft>
              <a:defRPr sz="3400" b="1">
                <a:solidFill>
                  <a:srgbClr val="006595"/>
                </a:solidFill>
                <a:latin typeface="Rockwell" charset="0"/>
                <a:ea typeface="ヒラギノ明朝 ProN W6" charset="0"/>
                <a:cs typeface="ヒラギノ明朝 ProN W6" charset="0"/>
                <a:sym typeface="Rockwell" charset="0"/>
              </a:defRPr>
            </a:lvl8pPr>
            <a:lvl9pPr marL="1828800" algn="l" rtl="0" eaLnBrk="1" fontAlgn="base" hangingPunct="1">
              <a:spcBef>
                <a:spcPct val="0"/>
              </a:spcBef>
              <a:spcAft>
                <a:spcPct val="0"/>
              </a:spcAft>
              <a:defRPr sz="3400" b="1">
                <a:solidFill>
                  <a:srgbClr val="006595"/>
                </a:solidFill>
                <a:latin typeface="Rockwell" charset="0"/>
                <a:ea typeface="ヒラギノ明朝 ProN W6" charset="0"/>
                <a:cs typeface="ヒラギノ明朝 ProN W6" charset="0"/>
                <a:sym typeface="Rockwell" charset="0"/>
              </a:defRPr>
            </a:lvl9pPr>
          </a:lstStyle>
          <a:p>
            <a:endParaRPr lang="en-US" kern="0" cap="none" dirty="0"/>
          </a:p>
        </p:txBody>
      </p:sp>
      <p:sp>
        <p:nvSpPr>
          <p:cNvPr id="9" name="Title 1"/>
          <p:cNvSpPr>
            <a:spLocks noGrp="1"/>
          </p:cNvSpPr>
          <p:nvPr>
            <p:ph type="title"/>
          </p:nvPr>
        </p:nvSpPr>
        <p:spPr>
          <a:xfrm>
            <a:off x="457200" y="128588"/>
            <a:ext cx="7265988" cy="1014412"/>
          </a:xfrm>
        </p:spPr>
        <p:txBody>
          <a:bodyPr>
            <a:noAutofit/>
          </a:bodyPr>
          <a:lstStyle/>
          <a:p>
            <a:r>
              <a:rPr lang="en-US" sz="2600" cap="none" dirty="0"/>
              <a:t>Can you get help paying for health </a:t>
            </a:r>
            <a:br>
              <a:rPr lang="en-US" sz="2600" cap="none" dirty="0"/>
            </a:br>
            <a:r>
              <a:rPr lang="en-US" sz="2600" cap="none" dirty="0"/>
              <a:t>insurance through the Health Connector? </a:t>
            </a:r>
          </a:p>
        </p:txBody>
      </p:sp>
      <p:graphicFrame>
        <p:nvGraphicFramePr>
          <p:cNvPr id="4" name="Table 3"/>
          <p:cNvGraphicFramePr>
            <a:graphicFrameLocks noGrp="1"/>
          </p:cNvGraphicFramePr>
          <p:nvPr>
            <p:extLst>
              <p:ext uri="{D42A27DB-BD31-4B8C-83A1-F6EECF244321}">
                <p14:modId xmlns:p14="http://schemas.microsoft.com/office/powerpoint/2010/main" xmlns="" val="4092416377"/>
              </p:ext>
            </p:extLst>
          </p:nvPr>
        </p:nvGraphicFramePr>
        <p:xfrm>
          <a:off x="457200" y="2400938"/>
          <a:ext cx="8229600" cy="3139440"/>
        </p:xfrm>
        <a:graphic>
          <a:graphicData uri="http://schemas.openxmlformats.org/drawingml/2006/table">
            <a:tbl>
              <a:tblPr/>
              <a:tblGrid>
                <a:gridCol w="1028700"/>
                <a:gridCol w="1028700"/>
                <a:gridCol w="1028700"/>
                <a:gridCol w="1028700"/>
                <a:gridCol w="1028700"/>
                <a:gridCol w="1028700"/>
                <a:gridCol w="1028700"/>
                <a:gridCol w="1028700"/>
              </a:tblGrid>
              <a:tr h="0">
                <a:tc>
                  <a:txBody>
                    <a:bodyPr/>
                    <a:lstStyle/>
                    <a:p>
                      <a:pPr algn="ctr"/>
                      <a:r>
                        <a:rPr lang="en-US" sz="1200" b="1" dirty="0">
                          <a:effectLst/>
                          <a:latin typeface="Franklin Gothic Book" panose="020B0503020102020204" pitchFamily="34" charset="0"/>
                        </a:rPr>
                        <a:t> Household Size</a:t>
                      </a:r>
                      <a:endParaRPr lang="en-US" sz="1200" dirty="0">
                        <a:effectLst/>
                        <a:latin typeface="Franklin Gothic Book" panose="020B0503020102020204" pitchFamily="34" charset="0"/>
                      </a:endParaRP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solidFill>
                      <a:srgbClr val="B3B5BB"/>
                    </a:solidFill>
                  </a:tcPr>
                </a:tc>
                <a:tc>
                  <a:txBody>
                    <a:bodyPr/>
                    <a:lstStyle/>
                    <a:p>
                      <a:pPr algn="ctr"/>
                      <a:r>
                        <a:rPr lang="en-US" sz="1200" b="1">
                          <a:effectLst/>
                          <a:latin typeface="Franklin Gothic Book" panose="020B0503020102020204" pitchFamily="34" charset="0"/>
                        </a:rPr>
                        <a:t> 100%</a:t>
                      </a:r>
                      <a:endParaRPr lang="en-US" sz="1200">
                        <a:effectLst/>
                        <a:latin typeface="Franklin Gothic Book" panose="020B0503020102020204" pitchFamily="34" charset="0"/>
                      </a:endParaRP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solidFill>
                      <a:srgbClr val="B3B5BB"/>
                    </a:solidFill>
                  </a:tcPr>
                </a:tc>
                <a:tc>
                  <a:txBody>
                    <a:bodyPr/>
                    <a:lstStyle/>
                    <a:p>
                      <a:pPr algn="ctr"/>
                      <a:r>
                        <a:rPr lang="en-US" sz="1200" b="1">
                          <a:effectLst/>
                          <a:latin typeface="Franklin Gothic Book" panose="020B0503020102020204" pitchFamily="34" charset="0"/>
                        </a:rPr>
                        <a:t> 133%</a:t>
                      </a:r>
                      <a:endParaRPr lang="en-US" sz="1200">
                        <a:effectLst/>
                        <a:latin typeface="Franklin Gothic Book" panose="020B0503020102020204" pitchFamily="34" charset="0"/>
                      </a:endParaRP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solidFill>
                      <a:srgbClr val="B3B5BB"/>
                    </a:solidFill>
                  </a:tcPr>
                </a:tc>
                <a:tc>
                  <a:txBody>
                    <a:bodyPr/>
                    <a:lstStyle/>
                    <a:p>
                      <a:pPr algn="ctr"/>
                      <a:r>
                        <a:rPr lang="en-US" sz="1200" b="1">
                          <a:effectLst/>
                          <a:latin typeface="Franklin Gothic Book" panose="020B0503020102020204" pitchFamily="34" charset="0"/>
                        </a:rPr>
                        <a:t> 150%</a:t>
                      </a:r>
                      <a:endParaRPr lang="en-US" sz="1200">
                        <a:effectLst/>
                        <a:latin typeface="Franklin Gothic Book" panose="020B0503020102020204" pitchFamily="34" charset="0"/>
                      </a:endParaRP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solidFill>
                      <a:srgbClr val="B3B5BB"/>
                    </a:solidFill>
                  </a:tcPr>
                </a:tc>
                <a:tc>
                  <a:txBody>
                    <a:bodyPr/>
                    <a:lstStyle/>
                    <a:p>
                      <a:pPr algn="ctr"/>
                      <a:r>
                        <a:rPr lang="en-US" sz="1200" b="1">
                          <a:effectLst/>
                          <a:latin typeface="Franklin Gothic Book" panose="020B0503020102020204" pitchFamily="34" charset="0"/>
                        </a:rPr>
                        <a:t>200% </a:t>
                      </a:r>
                      <a:endParaRPr lang="en-US" sz="1200">
                        <a:effectLst/>
                        <a:latin typeface="Franklin Gothic Book" panose="020B0503020102020204" pitchFamily="34" charset="0"/>
                      </a:endParaRP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solidFill>
                      <a:srgbClr val="B3B5BB"/>
                    </a:solidFill>
                  </a:tcPr>
                </a:tc>
                <a:tc>
                  <a:txBody>
                    <a:bodyPr/>
                    <a:lstStyle/>
                    <a:p>
                      <a:pPr algn="ctr" fontAlgn="t"/>
                      <a:endParaRPr lang="en-US" sz="1200" b="1" dirty="0" smtClean="0">
                        <a:effectLst/>
                        <a:latin typeface="Franklin Gothic Book" panose="020B0503020102020204" pitchFamily="34" charset="0"/>
                      </a:endParaRPr>
                    </a:p>
                    <a:p>
                      <a:pPr algn="ctr" fontAlgn="t"/>
                      <a:r>
                        <a:rPr lang="en-US" sz="1200" b="1" dirty="0" smtClean="0">
                          <a:effectLst/>
                          <a:latin typeface="Franklin Gothic Book" panose="020B0503020102020204" pitchFamily="34" charset="0"/>
                        </a:rPr>
                        <a:t>250</a:t>
                      </a:r>
                      <a:r>
                        <a:rPr lang="en-US" sz="1200" b="1" dirty="0">
                          <a:effectLst/>
                          <a:latin typeface="Franklin Gothic Book" panose="020B0503020102020204" pitchFamily="34" charset="0"/>
                        </a:rPr>
                        <a:t>%</a:t>
                      </a:r>
                      <a:endParaRPr lang="en-US" sz="1200" dirty="0">
                        <a:effectLst/>
                        <a:latin typeface="Franklin Gothic Book" panose="020B0503020102020204" pitchFamily="34" charset="0"/>
                      </a:endParaRPr>
                    </a:p>
                  </a:txBody>
                  <a:tcP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solidFill>
                      <a:srgbClr val="B3B5BB"/>
                    </a:solidFill>
                  </a:tcPr>
                </a:tc>
                <a:tc>
                  <a:txBody>
                    <a:bodyPr/>
                    <a:lstStyle/>
                    <a:p>
                      <a:pPr algn="ctr"/>
                      <a:r>
                        <a:rPr lang="en-US" sz="1200" b="1">
                          <a:effectLst/>
                          <a:latin typeface="Franklin Gothic Book" panose="020B0503020102020204" pitchFamily="34" charset="0"/>
                        </a:rPr>
                        <a:t> 300%</a:t>
                      </a:r>
                      <a:endParaRPr lang="en-US" sz="1200">
                        <a:effectLst/>
                        <a:latin typeface="Franklin Gothic Book" panose="020B0503020102020204" pitchFamily="34" charset="0"/>
                      </a:endParaRP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solidFill>
                      <a:srgbClr val="B3B5BB"/>
                    </a:solidFill>
                  </a:tcPr>
                </a:tc>
                <a:tc>
                  <a:txBody>
                    <a:bodyPr/>
                    <a:lstStyle/>
                    <a:p>
                      <a:pPr algn="ctr"/>
                      <a:r>
                        <a:rPr lang="en-US" sz="1200" b="1" dirty="0">
                          <a:effectLst/>
                          <a:latin typeface="Franklin Gothic Book" panose="020B0503020102020204" pitchFamily="34" charset="0"/>
                        </a:rPr>
                        <a:t>400% </a:t>
                      </a:r>
                      <a:endParaRPr lang="en-US" sz="1200" dirty="0">
                        <a:effectLst/>
                        <a:latin typeface="Franklin Gothic Book" panose="020B0503020102020204" pitchFamily="34" charset="0"/>
                      </a:endParaRP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solidFill>
                      <a:srgbClr val="B3B5BB"/>
                    </a:solidFill>
                  </a:tcPr>
                </a:tc>
              </a:tr>
              <a:tr h="0">
                <a:tc>
                  <a:txBody>
                    <a:bodyPr/>
                    <a:lstStyle/>
                    <a:p>
                      <a:pPr algn="ctr"/>
                      <a:r>
                        <a:rPr lang="en-US" sz="1600">
                          <a:effectLst/>
                          <a:latin typeface="Franklin Gothic Book" panose="020B0503020102020204" pitchFamily="34" charset="0"/>
                        </a:rPr>
                        <a:t> 1</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dirty="0">
                          <a:effectLst/>
                          <a:latin typeface="Franklin Gothic Book" panose="020B0503020102020204" pitchFamily="34" charset="0"/>
                        </a:rPr>
                        <a:t>$11,880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dirty="0">
                          <a:effectLst/>
                          <a:latin typeface="Franklin Gothic Book" panose="020B0503020102020204" pitchFamily="34" charset="0"/>
                        </a:rPr>
                        <a:t>$15,800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$17,820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$23,760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fontAlgn="t"/>
                      <a:r>
                        <a:rPr lang="en-US" sz="1600">
                          <a:effectLst/>
                          <a:latin typeface="Franklin Gothic Book" panose="020B0503020102020204" pitchFamily="34" charset="0"/>
                        </a:rPr>
                        <a:t>$29,700</a:t>
                      </a:r>
                    </a:p>
                  </a:txBody>
                  <a:tcP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$35,640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$47,520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r>
              <a:tr h="0">
                <a:tc>
                  <a:txBody>
                    <a:bodyPr/>
                    <a:lstStyle/>
                    <a:p>
                      <a:pPr algn="ctr"/>
                      <a:r>
                        <a:rPr lang="en-US" sz="1600">
                          <a:effectLst/>
                          <a:latin typeface="Franklin Gothic Book" panose="020B0503020102020204" pitchFamily="34" charset="0"/>
                        </a:rPr>
                        <a:t> 2</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16,020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 21,307</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24,030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  32,040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fontAlgn="t"/>
                      <a:r>
                        <a:rPr lang="en-US" sz="1600">
                          <a:effectLst/>
                          <a:latin typeface="Franklin Gothic Book" panose="020B0503020102020204" pitchFamily="34" charset="0"/>
                        </a:rPr>
                        <a:t>40,050</a:t>
                      </a:r>
                    </a:p>
                  </a:txBody>
                  <a:tcP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48,060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64,080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r>
              <a:tr h="0">
                <a:tc>
                  <a:txBody>
                    <a:bodyPr/>
                    <a:lstStyle/>
                    <a:p>
                      <a:pPr algn="ctr"/>
                      <a:r>
                        <a:rPr lang="en-US" sz="1600">
                          <a:effectLst/>
                          <a:latin typeface="Franklin Gothic Book" panose="020B0503020102020204" pitchFamily="34" charset="0"/>
                        </a:rPr>
                        <a:t> 3</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20,160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 26,813</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30,240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  40,320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fontAlgn="t"/>
                      <a:r>
                        <a:rPr lang="en-US" sz="1600">
                          <a:effectLst/>
                          <a:latin typeface="Franklin Gothic Book" panose="020B0503020102020204" pitchFamily="34" charset="0"/>
                        </a:rPr>
                        <a:t>50,400</a:t>
                      </a:r>
                    </a:p>
                  </a:txBody>
                  <a:tcP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60,480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80,640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r>
              <a:tr h="0">
                <a:tc>
                  <a:txBody>
                    <a:bodyPr/>
                    <a:lstStyle/>
                    <a:p>
                      <a:pPr algn="ctr"/>
                      <a:r>
                        <a:rPr lang="en-US" sz="1600">
                          <a:effectLst/>
                          <a:latin typeface="Franklin Gothic Book" panose="020B0503020102020204" pitchFamily="34" charset="0"/>
                        </a:rPr>
                        <a:t> 4</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24,300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 32,319</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36,450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  48,600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fontAlgn="t"/>
                      <a:r>
                        <a:rPr lang="en-US" sz="1600">
                          <a:effectLst/>
                          <a:latin typeface="Franklin Gothic Book" panose="020B0503020102020204" pitchFamily="34" charset="0"/>
                        </a:rPr>
                        <a:t>60,750</a:t>
                      </a:r>
                    </a:p>
                  </a:txBody>
                  <a:tcP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72,900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97,200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r>
              <a:tr h="0">
                <a:tc>
                  <a:txBody>
                    <a:bodyPr/>
                    <a:lstStyle/>
                    <a:p>
                      <a:pPr algn="ctr"/>
                      <a:r>
                        <a:rPr lang="en-US" sz="1600">
                          <a:effectLst/>
                          <a:latin typeface="Franklin Gothic Book" panose="020B0503020102020204" pitchFamily="34" charset="0"/>
                        </a:rPr>
                        <a:t> 5</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28,440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 37,825</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42,660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  56,880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fontAlgn="t"/>
                      <a:r>
                        <a:rPr lang="en-US" sz="1600">
                          <a:effectLst/>
                          <a:latin typeface="Franklin Gothic Book" panose="020B0503020102020204" pitchFamily="34" charset="0"/>
                        </a:rPr>
                        <a:t>71,100</a:t>
                      </a:r>
                    </a:p>
                  </a:txBody>
                  <a:tcP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85,320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113,760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r>
              <a:tr h="0">
                <a:tc>
                  <a:txBody>
                    <a:bodyPr/>
                    <a:lstStyle/>
                    <a:p>
                      <a:pPr algn="ctr"/>
                      <a:r>
                        <a:rPr lang="en-US" sz="1600">
                          <a:effectLst/>
                          <a:latin typeface="Franklin Gothic Book" panose="020B0503020102020204" pitchFamily="34" charset="0"/>
                        </a:rPr>
                        <a:t> 6</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32,580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 43,331</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48,870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  65,160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fontAlgn="t"/>
                      <a:r>
                        <a:rPr lang="en-US" sz="1600">
                          <a:effectLst/>
                          <a:latin typeface="Franklin Gothic Book" panose="020B0503020102020204" pitchFamily="34" charset="0"/>
                        </a:rPr>
                        <a:t>81,450</a:t>
                      </a:r>
                    </a:p>
                  </a:txBody>
                  <a:tcP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97,740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130,320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r>
              <a:tr h="0">
                <a:tc>
                  <a:txBody>
                    <a:bodyPr/>
                    <a:lstStyle/>
                    <a:p>
                      <a:pPr algn="ctr"/>
                      <a:r>
                        <a:rPr lang="en-US" sz="1600">
                          <a:effectLst/>
                          <a:latin typeface="Franklin Gothic Book" panose="020B0503020102020204" pitchFamily="34" charset="0"/>
                        </a:rPr>
                        <a:t> 7</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36,730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 48,851</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55,095</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  73,460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fontAlgn="t"/>
                      <a:r>
                        <a:rPr lang="en-US" sz="1600">
                          <a:effectLst/>
                          <a:latin typeface="Franklin Gothic Book" panose="020B0503020102020204" pitchFamily="34" charset="0"/>
                        </a:rPr>
                        <a:t>91,825</a:t>
                      </a:r>
                    </a:p>
                  </a:txBody>
                  <a:tcP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110,190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146,920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r>
              <a:tr h="0">
                <a:tc>
                  <a:txBody>
                    <a:bodyPr/>
                    <a:lstStyle/>
                    <a:p>
                      <a:pPr algn="ctr"/>
                      <a:r>
                        <a:rPr lang="en-US" sz="1600" dirty="0">
                          <a:effectLst/>
                          <a:latin typeface="Franklin Gothic Book" panose="020B0503020102020204" pitchFamily="34" charset="0"/>
                        </a:rPr>
                        <a:t> 8</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40,890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 54,384</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61,335</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  81,780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fontAlgn="t"/>
                      <a:r>
                        <a:rPr lang="en-US" sz="1600">
                          <a:effectLst/>
                          <a:latin typeface="Franklin Gothic Book" panose="020B0503020102020204" pitchFamily="34" charset="0"/>
                        </a:rPr>
                        <a:t>102,225</a:t>
                      </a:r>
                    </a:p>
                  </a:txBody>
                  <a:tcP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a:effectLst/>
                          <a:latin typeface="Franklin Gothic Book" panose="020B0503020102020204" pitchFamily="34" charset="0"/>
                        </a:rPr>
                        <a:t>122,670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c>
                  <a:txBody>
                    <a:bodyPr/>
                    <a:lstStyle/>
                    <a:p>
                      <a:pPr algn="ctr"/>
                      <a:r>
                        <a:rPr lang="en-US" sz="1600" dirty="0">
                          <a:effectLst/>
                          <a:latin typeface="Franklin Gothic Book" panose="020B0503020102020204" pitchFamily="34" charset="0"/>
                        </a:rPr>
                        <a:t>163,560</a:t>
                      </a:r>
                    </a:p>
                  </a:txBody>
                  <a:tcPr anchor="ctr">
                    <a:lnL w="9525" cap="flat" cmpd="sng" algn="ctr">
                      <a:solidFill>
                        <a:srgbClr val="7E459B"/>
                      </a:solidFill>
                      <a:prstDash val="solid"/>
                      <a:round/>
                      <a:headEnd type="none" w="med" len="med"/>
                      <a:tailEnd type="none" w="med" len="med"/>
                    </a:lnL>
                    <a:lnR w="9525" cap="flat" cmpd="sng" algn="ctr">
                      <a:solidFill>
                        <a:srgbClr val="7E459B"/>
                      </a:solidFill>
                      <a:prstDash val="solid"/>
                      <a:round/>
                      <a:headEnd type="none" w="med" len="med"/>
                      <a:tailEnd type="none" w="med" len="med"/>
                    </a:lnR>
                    <a:lnT w="9525" cap="flat" cmpd="sng" algn="ctr">
                      <a:solidFill>
                        <a:srgbClr val="7E459B"/>
                      </a:solidFill>
                      <a:prstDash val="solid"/>
                      <a:round/>
                      <a:headEnd type="none" w="med" len="med"/>
                      <a:tailEnd type="none" w="med" len="med"/>
                    </a:lnT>
                    <a:lnB w="9525" cap="flat" cmpd="sng" algn="ctr">
                      <a:solidFill>
                        <a:srgbClr val="7E459B"/>
                      </a:solidFill>
                      <a:prstDash val="solid"/>
                      <a:round/>
                      <a:headEnd type="none" w="med" len="med"/>
                      <a:tailEnd type="none" w="med" len="med"/>
                    </a:lnB>
                  </a:tcPr>
                </a:tc>
              </a:tr>
            </a:tbl>
          </a:graphicData>
        </a:graphic>
      </p:graphicFrame>
      <p:sp>
        <p:nvSpPr>
          <p:cNvPr id="7" name="Rectangle 1"/>
          <p:cNvSpPr>
            <a:spLocks noChangeArrowheads="1"/>
          </p:cNvSpPr>
          <p:nvPr/>
        </p:nvSpPr>
        <p:spPr bwMode="auto">
          <a:xfrm>
            <a:off x="457200" y="1981200"/>
            <a:ext cx="5297925" cy="3718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6348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chemeClr val="tx1"/>
                </a:solidFill>
                <a:effectLst/>
                <a:latin typeface="Franklin Gothic Book" panose="020B0503020102020204" pitchFamily="34" charset="0"/>
              </a:rPr>
              <a:t>2016 Federal Poverty Guidelines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smtClean="0">
                <a:ln>
                  <a:noFill/>
                </a:ln>
                <a:solidFill>
                  <a:schemeClr val="tx1"/>
                </a:solidFill>
                <a:effectLst/>
                <a:latin typeface="Franklin Gothic Book" panose="020B0503020102020204" pitchFamily="34" charset="0"/>
              </a:rPr>
              <a:t>Federally facilitated marketplaces will use the 2016 guidelines to determine eligibility for Medicaid and CHIP.</a:t>
            </a:r>
            <a:endParaRPr kumimoji="0" lang="en-US" altLang="en-US" sz="1100" b="1" i="0" u="none" strike="noStrike" cap="none" normalizeH="0" baseline="0" dirty="0" smtClean="0">
              <a:ln>
                <a:noFill/>
              </a:ln>
              <a:solidFill>
                <a:schemeClr val="tx1"/>
              </a:solidFill>
              <a:effectLst/>
              <a:latin typeface="Franklin Gothic Book" panose="020B0503020102020204" pitchFamily="34" charset="0"/>
            </a:endParaRPr>
          </a:p>
        </p:txBody>
      </p:sp>
    </p:spTree>
    <p:extLst>
      <p:ext uri="{BB962C8B-B14F-4D97-AF65-F5344CB8AC3E}">
        <p14:creationId xmlns:p14="http://schemas.microsoft.com/office/powerpoint/2010/main" xmlns="" val="9364932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152400"/>
            <a:ext cx="7620000" cy="903116"/>
          </a:xfrm>
        </p:spPr>
        <p:txBody>
          <a:bodyPr>
            <a:normAutofit fontScale="90000"/>
          </a:bodyPr>
          <a:lstStyle/>
          <a:p>
            <a:r>
              <a:rPr lang="en-US" cap="none" dirty="0" smtClean="0"/>
              <a:t>Examples of </a:t>
            </a:r>
            <a:r>
              <a:rPr lang="en-US" cap="none" dirty="0" err="1" smtClean="0"/>
              <a:t>ConnectorCare</a:t>
            </a:r>
            <a:r>
              <a:rPr lang="en-US" cap="none" dirty="0" smtClean="0"/>
              <a:t> Plan Premiums and Benefits</a:t>
            </a:r>
            <a:endParaRPr lang="en-US" dirty="0"/>
          </a:p>
        </p:txBody>
      </p:sp>
      <p:sp>
        <p:nvSpPr>
          <p:cNvPr id="6" name="Slide Number Placeholder 3"/>
          <p:cNvSpPr>
            <a:spLocks noGrp="1"/>
          </p:cNvSpPr>
          <p:nvPr>
            <p:ph type="sldNum" sz="quarter" idx="4294967295"/>
          </p:nvPr>
        </p:nvSpPr>
        <p:spPr>
          <a:xfrm>
            <a:off x="8686800" y="6480175"/>
            <a:ext cx="255588" cy="254000"/>
          </a:xfrm>
          <a:prstGeom prst="rect">
            <a:avLst/>
          </a:prstGeom>
          <a:noFill/>
          <a:ln>
            <a:noFill/>
          </a:ln>
          <a:effectLst/>
        </p:spPr>
        <p:txBody>
          <a:bodyPr vert="horz" wrap="none" lIns="91440" tIns="45720" rIns="91440" bIns="45720" numCol="1" anchor="ctr" anchorCtr="0" compatLnSpc="1">
            <a:prstTxWarp prst="textNoShape">
              <a:avLst/>
            </a:prstTxWarp>
          </a:bodyPr>
          <a:lstStyle/>
          <a:p>
            <a:fld id="{900B1B94-27F0-4F56-A533-63F78673CBED}" type="slidenum">
              <a:rPr lang="en-US" sz="1100">
                <a:latin typeface="+mn-lt"/>
                <a:cs typeface="ヒラギノ明朝 ProN W3"/>
              </a:rPr>
              <a:pPr/>
              <a:t>8</a:t>
            </a:fld>
            <a:endParaRPr lang="en-US" sz="1100" dirty="0">
              <a:latin typeface="+mn-lt"/>
              <a:cs typeface="ヒラギノ明朝 ProN W3"/>
            </a:endParaRPr>
          </a:p>
        </p:txBody>
      </p:sp>
      <p:sp>
        <p:nvSpPr>
          <p:cNvPr id="2" name="TextBox 1"/>
          <p:cNvSpPr txBox="1"/>
          <p:nvPr/>
        </p:nvSpPr>
        <p:spPr>
          <a:xfrm>
            <a:off x="1524000" y="6465547"/>
            <a:ext cx="4724399" cy="400110"/>
          </a:xfrm>
          <a:prstGeom prst="rect">
            <a:avLst/>
          </a:prstGeom>
          <a:noFill/>
        </p:spPr>
        <p:txBody>
          <a:bodyPr wrap="square" rtlCol="0">
            <a:spAutoFit/>
          </a:bodyPr>
          <a:lstStyle/>
          <a:p>
            <a:r>
              <a:rPr lang="en-US" sz="1000" dirty="0" smtClean="0">
                <a:solidFill>
                  <a:schemeClr val="bg1">
                    <a:lumMod val="50000"/>
                  </a:schemeClr>
                </a:solidFill>
                <a:latin typeface="Franklin Gothic Book" panose="020B0503020102020204" pitchFamily="34" charset="0"/>
              </a:rPr>
              <a:t>This information, as well as other useful resources, can </a:t>
            </a:r>
            <a:r>
              <a:rPr lang="en-US" sz="1000" dirty="0">
                <a:solidFill>
                  <a:schemeClr val="bg1">
                    <a:lumMod val="50000"/>
                  </a:schemeClr>
                </a:solidFill>
                <a:latin typeface="Franklin Gothic Book" panose="020B0503020102020204" pitchFamily="34" charset="0"/>
              </a:rPr>
              <a:t>be found at </a:t>
            </a:r>
            <a:r>
              <a:rPr lang="en-US" sz="1000" dirty="0">
                <a:solidFill>
                  <a:schemeClr val="bg1">
                    <a:lumMod val="50000"/>
                  </a:schemeClr>
                </a:solidFill>
                <a:latin typeface="Franklin Gothic Book" panose="020B0503020102020204" pitchFamily="34" charset="0"/>
                <a:hlinkClick r:id="rId3"/>
              </a:rPr>
              <a:t>https://</a:t>
            </a:r>
            <a:r>
              <a:rPr lang="en-US" sz="1000" dirty="0" smtClean="0">
                <a:solidFill>
                  <a:schemeClr val="bg1">
                    <a:lumMod val="50000"/>
                  </a:schemeClr>
                </a:solidFill>
                <a:latin typeface="Franklin Gothic Book" panose="020B0503020102020204" pitchFamily="34" charset="0"/>
                <a:hlinkClick r:id="rId3"/>
              </a:rPr>
              <a:t>www.mahealthconnector.org/help-center/resource-download-center</a:t>
            </a:r>
            <a:endParaRPr lang="en-US" sz="1000" dirty="0" smtClean="0">
              <a:solidFill>
                <a:schemeClr val="bg1">
                  <a:lumMod val="50000"/>
                </a:schemeClr>
              </a:solidFill>
              <a:latin typeface="Franklin Gothic Book" panose="020B0503020102020204" pitchFamily="34" charset="0"/>
            </a:endParaRPr>
          </a:p>
        </p:txBody>
      </p:sp>
      <p:pic>
        <p:nvPicPr>
          <p:cNvPr id="9" name="Picture 8"/>
          <p:cNvPicPr>
            <a:picLocks noChangeAspect="1"/>
          </p:cNvPicPr>
          <p:nvPr/>
        </p:nvPicPr>
        <p:blipFill>
          <a:blip r:embed="rId4"/>
          <a:stretch>
            <a:fillRect/>
          </a:stretch>
        </p:blipFill>
        <p:spPr>
          <a:xfrm>
            <a:off x="2241184" y="1360629"/>
            <a:ext cx="4661633" cy="51049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5810001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2667000"/>
            <a:ext cx="4648200" cy="2764218"/>
          </a:xfrm>
          <a:prstGeom prst="rect">
            <a:avLst/>
          </a:prstGeom>
          <a:noFill/>
        </p:spPr>
        <p:txBody>
          <a:bodyPr wrap="square" rtlCol="0">
            <a:spAutoFit/>
          </a:bodyPr>
          <a:lstStyle/>
          <a:p>
            <a:pPr marL="341313" lvl="2" indent="-341313" eaLnBrk="0" hangingPunct="0">
              <a:lnSpc>
                <a:spcPct val="114000"/>
              </a:lnSpc>
              <a:spcBef>
                <a:spcPts val="600"/>
              </a:spcBef>
              <a:spcAft>
                <a:spcPts val="600"/>
              </a:spcAft>
              <a:buClr>
                <a:srgbClr val="5C5A5A"/>
              </a:buClr>
              <a:buSzPct val="100000"/>
              <a:buFont typeface="Symbol" pitchFamily="18" charset="2"/>
              <a:buChar char="·"/>
              <a:defRPr/>
            </a:pPr>
            <a:r>
              <a:rPr lang="en-US" sz="1400" dirty="0" smtClean="0">
                <a:solidFill>
                  <a:schemeClr val="bg2"/>
                </a:solidFill>
                <a:latin typeface="Franklin Gothic Book" pitchFamily="34" charset="0"/>
                <a:ea typeface="MS PGothic" pitchFamily="34" charset="-128"/>
                <a:cs typeface="Rockwell" pitchFamily="18" charset="0"/>
              </a:rPr>
              <a:t>The </a:t>
            </a:r>
            <a:r>
              <a:rPr lang="en-US" sz="1400" dirty="0">
                <a:solidFill>
                  <a:schemeClr val="bg2"/>
                </a:solidFill>
                <a:latin typeface="Franklin Gothic Book" pitchFamily="34" charset="0"/>
                <a:ea typeface="MS PGothic" pitchFamily="34" charset="-128"/>
                <a:cs typeface="Rockwell" pitchFamily="18" charset="0"/>
              </a:rPr>
              <a:t>program offered to s</a:t>
            </a:r>
            <a:r>
              <a:rPr lang="en-US" sz="1400" dirty="0" smtClean="0">
                <a:solidFill>
                  <a:schemeClr val="bg2"/>
                </a:solidFill>
                <a:latin typeface="Franklin Gothic Book" pitchFamily="34" charset="0"/>
                <a:ea typeface="MS PGothic" pitchFamily="34" charset="-128"/>
                <a:cs typeface="Rockwell" pitchFamily="18" charset="0"/>
              </a:rPr>
              <a:t>mall businesses </a:t>
            </a:r>
            <a:r>
              <a:rPr lang="en-US" sz="1400" dirty="0">
                <a:solidFill>
                  <a:schemeClr val="bg2"/>
                </a:solidFill>
                <a:latin typeface="Franklin Gothic Book" pitchFamily="34" charset="0"/>
                <a:ea typeface="MS PGothic" pitchFamily="34" charset="-128"/>
                <a:cs typeface="Rockwell" pitchFamily="18" charset="0"/>
              </a:rPr>
              <a:t>is called Business </a:t>
            </a:r>
            <a:r>
              <a:rPr lang="en-US" sz="1400" dirty="0" smtClean="0">
                <a:solidFill>
                  <a:schemeClr val="bg2"/>
                </a:solidFill>
                <a:latin typeface="Franklin Gothic Book" pitchFamily="34" charset="0"/>
                <a:ea typeface="MS PGothic" pitchFamily="34" charset="-128"/>
                <a:cs typeface="Rockwell" pitchFamily="18" charset="0"/>
              </a:rPr>
              <a:t>Express</a:t>
            </a:r>
          </a:p>
          <a:p>
            <a:pPr marL="341313" lvl="2" indent="-341313" eaLnBrk="0" hangingPunct="0">
              <a:lnSpc>
                <a:spcPct val="114000"/>
              </a:lnSpc>
              <a:spcBef>
                <a:spcPts val="600"/>
              </a:spcBef>
              <a:spcAft>
                <a:spcPts val="600"/>
              </a:spcAft>
              <a:buClr>
                <a:srgbClr val="5C5A5A"/>
              </a:buClr>
              <a:buSzPct val="100000"/>
              <a:buFont typeface="Symbol" pitchFamily="18" charset="2"/>
              <a:buChar char="·"/>
              <a:defRPr/>
            </a:pPr>
            <a:r>
              <a:rPr lang="en-US" sz="1400" dirty="0" smtClean="0">
                <a:solidFill>
                  <a:schemeClr val="bg2"/>
                </a:solidFill>
                <a:latin typeface="Franklin Gothic Book" pitchFamily="34" charset="0"/>
                <a:ea typeface="MS PGothic" pitchFamily="34" charset="-128"/>
                <a:cs typeface="Rockwell" pitchFamily="18" charset="0"/>
              </a:rPr>
              <a:t>Small groups </a:t>
            </a:r>
            <a:r>
              <a:rPr lang="en-US" sz="1400" dirty="0">
                <a:solidFill>
                  <a:schemeClr val="bg2"/>
                </a:solidFill>
                <a:latin typeface="Franklin Gothic Book" pitchFamily="34" charset="0"/>
                <a:ea typeface="MS PGothic" pitchFamily="34" charset="-128"/>
                <a:cs typeface="Rockwell" pitchFamily="18" charset="0"/>
              </a:rPr>
              <a:t>can purchase Business Express on the 1st of each </a:t>
            </a:r>
            <a:r>
              <a:rPr lang="en-US" sz="1400" dirty="0" smtClean="0">
                <a:solidFill>
                  <a:schemeClr val="bg2"/>
                </a:solidFill>
                <a:latin typeface="Franklin Gothic Book" pitchFamily="34" charset="0"/>
                <a:ea typeface="MS PGothic" pitchFamily="34" charset="-128"/>
                <a:cs typeface="Rockwell" pitchFamily="18" charset="0"/>
              </a:rPr>
              <a:t>month and they have rolling </a:t>
            </a:r>
            <a:r>
              <a:rPr lang="en-US" sz="1400" dirty="0">
                <a:solidFill>
                  <a:schemeClr val="bg2"/>
                </a:solidFill>
                <a:latin typeface="Franklin Gothic Book" pitchFamily="34" charset="0"/>
                <a:ea typeface="MS PGothic" pitchFamily="34" charset="-128"/>
                <a:cs typeface="Rockwell" pitchFamily="18" charset="0"/>
              </a:rPr>
              <a:t>renewals </a:t>
            </a:r>
            <a:r>
              <a:rPr lang="en-US" sz="1400" dirty="0" smtClean="0">
                <a:solidFill>
                  <a:schemeClr val="bg2"/>
                </a:solidFill>
                <a:latin typeface="Franklin Gothic Book" pitchFamily="34" charset="0"/>
                <a:ea typeface="MS PGothic" pitchFamily="34" charset="-128"/>
                <a:cs typeface="Rockwell" pitchFamily="18" charset="0"/>
              </a:rPr>
              <a:t>(</a:t>
            </a:r>
            <a:r>
              <a:rPr lang="en-US" sz="1400" i="1" dirty="0" smtClean="0">
                <a:solidFill>
                  <a:schemeClr val="bg2"/>
                </a:solidFill>
                <a:latin typeface="Franklin Gothic Book" pitchFamily="34" charset="0"/>
                <a:ea typeface="MS PGothic" pitchFamily="34" charset="-128"/>
                <a:cs typeface="Rockwell" pitchFamily="18" charset="0"/>
              </a:rPr>
              <a:t>e.g</a:t>
            </a:r>
            <a:r>
              <a:rPr lang="en-US" sz="1400" dirty="0" smtClean="0">
                <a:solidFill>
                  <a:schemeClr val="bg2"/>
                </a:solidFill>
                <a:latin typeface="Franklin Gothic Book" pitchFamily="34" charset="0"/>
                <a:ea typeface="MS PGothic" pitchFamily="34" charset="-128"/>
                <a:cs typeface="Rockwell" pitchFamily="18" charset="0"/>
              </a:rPr>
              <a:t>., July </a:t>
            </a:r>
            <a:r>
              <a:rPr lang="en-US" sz="1400" dirty="0">
                <a:solidFill>
                  <a:schemeClr val="bg2"/>
                </a:solidFill>
                <a:latin typeface="Franklin Gothic Book" pitchFamily="34" charset="0"/>
                <a:ea typeface="MS PGothic" pitchFamily="34" charset="-128"/>
                <a:cs typeface="Rockwell" pitchFamily="18" charset="0"/>
              </a:rPr>
              <a:t>to </a:t>
            </a:r>
            <a:r>
              <a:rPr lang="en-US" sz="1400" dirty="0" smtClean="0">
                <a:solidFill>
                  <a:schemeClr val="bg2"/>
                </a:solidFill>
                <a:latin typeface="Franklin Gothic Book" pitchFamily="34" charset="0"/>
                <a:ea typeface="MS PGothic" pitchFamily="34" charset="-128"/>
                <a:cs typeface="Rockwell" pitchFamily="18" charset="0"/>
              </a:rPr>
              <a:t>July)</a:t>
            </a:r>
          </a:p>
          <a:p>
            <a:pPr marL="341313" lvl="2" indent="-341313" eaLnBrk="0" hangingPunct="0">
              <a:lnSpc>
                <a:spcPct val="114000"/>
              </a:lnSpc>
              <a:spcBef>
                <a:spcPts val="600"/>
              </a:spcBef>
              <a:spcAft>
                <a:spcPts val="600"/>
              </a:spcAft>
              <a:buClr>
                <a:srgbClr val="5C5A5A"/>
              </a:buClr>
              <a:buSzPct val="100000"/>
              <a:buFont typeface="Symbol" pitchFamily="18" charset="2"/>
              <a:buChar char="·"/>
              <a:defRPr/>
            </a:pPr>
            <a:r>
              <a:rPr lang="en-US" sz="1400" dirty="0" smtClean="0">
                <a:solidFill>
                  <a:schemeClr val="bg2"/>
                </a:solidFill>
                <a:latin typeface="Franklin Gothic Book" pitchFamily="34" charset="0"/>
                <a:ea typeface="MS PGothic" pitchFamily="34" charset="-128"/>
                <a:cs typeface="Rockwell" pitchFamily="18" charset="0"/>
              </a:rPr>
              <a:t>There are no </a:t>
            </a:r>
            <a:r>
              <a:rPr lang="en-US" sz="1400" dirty="0">
                <a:solidFill>
                  <a:schemeClr val="bg2"/>
                </a:solidFill>
                <a:latin typeface="Franklin Gothic Book" pitchFamily="34" charset="0"/>
                <a:ea typeface="MS PGothic" pitchFamily="34" charset="-128"/>
                <a:cs typeface="Rockwell" pitchFamily="18" charset="0"/>
              </a:rPr>
              <a:t>association dues or membership </a:t>
            </a:r>
            <a:r>
              <a:rPr lang="en-US" sz="1400" dirty="0" smtClean="0">
                <a:solidFill>
                  <a:schemeClr val="bg2"/>
                </a:solidFill>
                <a:latin typeface="Franklin Gothic Book" pitchFamily="34" charset="0"/>
                <a:ea typeface="MS PGothic" pitchFamily="34" charset="-128"/>
                <a:cs typeface="Rockwell" pitchFamily="18" charset="0"/>
              </a:rPr>
              <a:t>fees</a:t>
            </a:r>
            <a:endParaRPr lang="en-US" sz="1400" dirty="0">
              <a:solidFill>
                <a:schemeClr val="bg2"/>
              </a:solidFill>
              <a:latin typeface="Franklin Gothic Book" pitchFamily="34" charset="0"/>
              <a:ea typeface="MS PGothic" pitchFamily="34" charset="-128"/>
              <a:cs typeface="Rockwell" pitchFamily="18" charset="0"/>
            </a:endParaRPr>
          </a:p>
          <a:p>
            <a:pPr marL="341313" lvl="2" indent="-341313" eaLnBrk="0" hangingPunct="0">
              <a:lnSpc>
                <a:spcPct val="114000"/>
              </a:lnSpc>
              <a:spcBef>
                <a:spcPts val="600"/>
              </a:spcBef>
              <a:spcAft>
                <a:spcPts val="600"/>
              </a:spcAft>
              <a:buClr>
                <a:srgbClr val="5C5A5A"/>
              </a:buClr>
              <a:buSzPct val="100000"/>
              <a:buFont typeface="Symbol" pitchFamily="18" charset="2"/>
              <a:buChar char="·"/>
              <a:defRPr/>
            </a:pPr>
            <a:r>
              <a:rPr lang="en-US" sz="1400" dirty="0" smtClean="0">
                <a:solidFill>
                  <a:schemeClr val="bg2"/>
                </a:solidFill>
                <a:latin typeface="Franklin Gothic Book" pitchFamily="34" charset="0"/>
                <a:ea typeface="MS PGothic" pitchFamily="34" charset="-128"/>
                <a:cs typeface="Rockwell" pitchFamily="18" charset="0"/>
              </a:rPr>
              <a:t>Over </a:t>
            </a:r>
            <a:r>
              <a:rPr lang="en-US" sz="1400" dirty="0">
                <a:solidFill>
                  <a:schemeClr val="bg2"/>
                </a:solidFill>
                <a:latin typeface="Franklin Gothic Book" pitchFamily="34" charset="0"/>
                <a:ea typeface="MS PGothic" pitchFamily="34" charset="-128"/>
                <a:cs typeface="Rockwell" pitchFamily="18" charset="0"/>
              </a:rPr>
              <a:t>70 plan designs to choose </a:t>
            </a:r>
            <a:r>
              <a:rPr lang="en-US" sz="1400" dirty="0" smtClean="0">
                <a:solidFill>
                  <a:schemeClr val="bg2"/>
                </a:solidFill>
                <a:latin typeface="Franklin Gothic Book" pitchFamily="34" charset="0"/>
                <a:ea typeface="MS PGothic" pitchFamily="34" charset="-128"/>
                <a:cs typeface="Rockwell" pitchFamily="18" charset="0"/>
              </a:rPr>
              <a:t>from, </a:t>
            </a:r>
            <a:r>
              <a:rPr lang="en-US" sz="1400" dirty="0">
                <a:solidFill>
                  <a:schemeClr val="bg2"/>
                </a:solidFill>
                <a:latin typeface="Franklin Gothic Book" pitchFamily="34" charset="0"/>
                <a:ea typeface="MS PGothic" pitchFamily="34" charset="-128"/>
                <a:cs typeface="Rockwell" pitchFamily="18" charset="0"/>
              </a:rPr>
              <a:t>including both medical and dental plans from well-known insurance </a:t>
            </a:r>
            <a:r>
              <a:rPr lang="en-US" sz="1400" dirty="0" smtClean="0">
                <a:solidFill>
                  <a:schemeClr val="bg2"/>
                </a:solidFill>
                <a:latin typeface="Franklin Gothic Book" pitchFamily="34" charset="0"/>
                <a:ea typeface="MS PGothic" pitchFamily="34" charset="-128"/>
                <a:cs typeface="Rockwell" pitchFamily="18" charset="0"/>
              </a:rPr>
              <a:t>carriers</a:t>
            </a:r>
          </a:p>
        </p:txBody>
      </p:sp>
      <p:sp>
        <p:nvSpPr>
          <p:cNvPr id="2" name="Title 1"/>
          <p:cNvSpPr>
            <a:spLocks noGrp="1"/>
          </p:cNvSpPr>
          <p:nvPr>
            <p:ph type="title"/>
          </p:nvPr>
        </p:nvSpPr>
        <p:spPr/>
        <p:txBody>
          <a:bodyPr/>
          <a:lstStyle/>
          <a:p>
            <a:r>
              <a:rPr lang="en-US" dirty="0" smtClean="0"/>
              <a:t>Small Group Coverage</a:t>
            </a:r>
            <a:endParaRPr lang="en-US" dirty="0"/>
          </a:p>
        </p:txBody>
      </p:sp>
      <p:sp>
        <p:nvSpPr>
          <p:cNvPr id="6" name="Slide Number Placeholder 3"/>
          <p:cNvSpPr>
            <a:spLocks noGrp="1"/>
          </p:cNvSpPr>
          <p:nvPr>
            <p:ph type="sldNum" sz="quarter" idx="4294967295"/>
          </p:nvPr>
        </p:nvSpPr>
        <p:spPr>
          <a:xfrm>
            <a:off x="8686800" y="6480175"/>
            <a:ext cx="255588" cy="254000"/>
          </a:xfrm>
          <a:prstGeom prst="rect">
            <a:avLst/>
          </a:prstGeom>
          <a:noFill/>
          <a:ln>
            <a:noFill/>
          </a:ln>
          <a:effectLst/>
        </p:spPr>
        <p:txBody>
          <a:bodyPr vert="horz" wrap="none" lIns="91440" tIns="45720" rIns="91440" bIns="45720" numCol="1" anchor="ctr" anchorCtr="0" compatLnSpc="1">
            <a:prstTxWarp prst="textNoShape">
              <a:avLst/>
            </a:prstTxWarp>
          </a:bodyPr>
          <a:lstStyle/>
          <a:p>
            <a:fld id="{B8ABF508-8411-402E-8DD7-25385585A785}" type="slidenum">
              <a:rPr lang="en-US" sz="1100">
                <a:latin typeface="+mn-lt"/>
                <a:cs typeface="ヒラギノ明朝 ProN W3"/>
              </a:rPr>
              <a:pPr/>
              <a:t>9</a:t>
            </a:fld>
            <a:endParaRPr lang="en-US" sz="1100" dirty="0">
              <a:latin typeface="+mn-lt"/>
              <a:cs typeface="ヒラギノ明朝 ProN W3"/>
            </a:endParaRPr>
          </a:p>
        </p:txBody>
      </p:sp>
      <p:sp>
        <p:nvSpPr>
          <p:cNvPr id="7" name="TextBox 6"/>
          <p:cNvSpPr txBox="1"/>
          <p:nvPr/>
        </p:nvSpPr>
        <p:spPr>
          <a:xfrm>
            <a:off x="228600" y="1444752"/>
            <a:ext cx="8585994" cy="1215204"/>
          </a:xfrm>
          <a:prstGeom prst="rect">
            <a:avLst/>
          </a:prstGeom>
          <a:noFill/>
        </p:spPr>
        <p:txBody>
          <a:bodyPr wrap="square" rtlCol="0">
            <a:spAutoFit/>
          </a:bodyPr>
          <a:lstStyle/>
          <a:p>
            <a:pPr marL="0" lvl="2" eaLnBrk="0" hangingPunct="0">
              <a:lnSpc>
                <a:spcPct val="114000"/>
              </a:lnSpc>
              <a:spcBef>
                <a:spcPts val="600"/>
              </a:spcBef>
              <a:spcAft>
                <a:spcPts val="600"/>
              </a:spcAft>
              <a:buClr>
                <a:srgbClr val="5C5A5A"/>
              </a:buClr>
              <a:buSzPct val="100000"/>
              <a:defRPr/>
            </a:pPr>
            <a:r>
              <a:rPr lang="en-US" sz="1600" b="1" i="1" dirty="0" smtClean="0">
                <a:solidFill>
                  <a:srgbClr val="DC8E28"/>
                </a:solidFill>
                <a:latin typeface="Rockwell" pitchFamily="18" charset="0"/>
                <a:ea typeface="MS PGothic" pitchFamily="34" charset="-128"/>
                <a:cs typeface="Rockwell" pitchFamily="18" charset="0"/>
              </a:rPr>
              <a:t>Most small group employers work with a trusted insurance broker to obtain coverage, and the Health Connector works with brokers as well.  Employers </a:t>
            </a:r>
            <a:r>
              <a:rPr lang="en-US" sz="1600" b="1" i="1" dirty="0">
                <a:solidFill>
                  <a:srgbClr val="DC8E28"/>
                </a:solidFill>
                <a:latin typeface="Rockwell" pitchFamily="18" charset="0"/>
                <a:ea typeface="MS PGothic" pitchFamily="34" charset="-128"/>
                <a:cs typeface="Rockwell" pitchFamily="18" charset="0"/>
              </a:rPr>
              <a:t>with </a:t>
            </a:r>
            <a:r>
              <a:rPr lang="en-US" sz="1600" b="1" i="1" dirty="0" smtClean="0">
                <a:solidFill>
                  <a:srgbClr val="DC8E28"/>
                </a:solidFill>
                <a:latin typeface="Rockwell" pitchFamily="18" charset="0"/>
                <a:ea typeface="MS PGothic" pitchFamily="34" charset="-128"/>
                <a:cs typeface="Rockwell" pitchFamily="18" charset="0"/>
              </a:rPr>
              <a:t>fewer than </a:t>
            </a:r>
            <a:r>
              <a:rPr lang="en-US" sz="1600" b="1" i="1" dirty="0">
                <a:solidFill>
                  <a:srgbClr val="DC8E28"/>
                </a:solidFill>
                <a:latin typeface="Rockwell" pitchFamily="18" charset="0"/>
                <a:ea typeface="MS PGothic" pitchFamily="34" charset="-128"/>
                <a:cs typeface="Rockwell" pitchFamily="18" charset="0"/>
              </a:rPr>
              <a:t>50 employees can buy health and dental plans for their full-time employees through the Health Connector’s Business Express program. </a:t>
            </a:r>
            <a:endParaRPr lang="en-US" sz="1600" dirty="0">
              <a:solidFill>
                <a:schemeClr val="tx1"/>
              </a:solidFill>
              <a:latin typeface="Franklin Gothic Book" pitchFamily="34" charset="0"/>
              <a:ea typeface="MS PGothic" pitchFamily="34" charset="-128"/>
              <a:cs typeface="Rockwell" pitchFamily="18" charset="0"/>
            </a:endParaRPr>
          </a:p>
        </p:txBody>
      </p:sp>
      <p:pic>
        <p:nvPicPr>
          <p:cNvPr id="3" name="Picture 2"/>
          <p:cNvPicPr>
            <a:picLocks noChangeAspect="1"/>
          </p:cNvPicPr>
          <p:nvPr/>
        </p:nvPicPr>
        <p:blipFill>
          <a:blip r:embed="rId3"/>
          <a:stretch>
            <a:fillRect/>
          </a:stretch>
        </p:blipFill>
        <p:spPr>
          <a:xfrm>
            <a:off x="5181600" y="2495696"/>
            <a:ext cx="3315891" cy="4238479"/>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4"/>
          <a:stretch>
            <a:fillRect/>
          </a:stretch>
        </p:blipFill>
        <p:spPr>
          <a:xfrm>
            <a:off x="2956" y="5792246"/>
            <a:ext cx="5099487" cy="814929"/>
          </a:xfrm>
          <a:prstGeom prst="rect">
            <a:avLst/>
          </a:prstGeom>
          <a:ln>
            <a:solidFill>
              <a:srgbClr val="00B050"/>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3891026949"/>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MAHC-PPT_StyleGuideTemplate_07MAX_082613">
  <a:themeElements>
    <a:clrScheme name="">
      <a:dk1>
        <a:srgbClr val="5C5A5A"/>
      </a:dk1>
      <a:lt1>
        <a:srgbClr val="FFFFFF"/>
      </a:lt1>
      <a:dk2>
        <a:srgbClr val="000000"/>
      </a:dk2>
      <a:lt2>
        <a:srgbClr val="000000"/>
      </a:lt2>
      <a:accent1>
        <a:srgbClr val="009CA5"/>
      </a:accent1>
      <a:accent2>
        <a:srgbClr val="333399"/>
      </a:accent2>
      <a:accent3>
        <a:srgbClr val="FFFFFF"/>
      </a:accent3>
      <a:accent4>
        <a:srgbClr val="4D4C4C"/>
      </a:accent4>
      <a:accent5>
        <a:srgbClr val="AACBCF"/>
      </a:accent5>
      <a:accent6>
        <a:srgbClr val="2D2D8A"/>
      </a:accent6>
      <a:hlink>
        <a:srgbClr val="009999"/>
      </a:hlink>
      <a:folHlink>
        <a:srgbClr val="99CC00"/>
      </a:folHlink>
    </a:clrScheme>
    <a:fontScheme name="Health Connector">
      <a:majorFont>
        <a:latin typeface="Rockwell"/>
        <a:ea typeface="ヒラギノ明朝 ProN W6"/>
        <a:cs typeface="ヒラギノ明朝 ProN W6"/>
      </a:majorFont>
      <a:minorFont>
        <a:latin typeface="ITC Franklin Gothic Std Book"/>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MAHC-PPT_StyleGuideTemplate_07MAX_082613</Template>
  <TotalTime>1509</TotalTime>
  <Pages>0</Pages>
  <Words>1718</Words>
  <Characters>0</Characters>
  <Application>Microsoft Office PowerPoint</Application>
  <PresentationFormat>On-screen Show (4:3)</PresentationFormat>
  <Lines>0</Lines>
  <Paragraphs>307</Paragraphs>
  <Slides>20</Slides>
  <Notes>16</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MAHC-PPT_StyleGuideTemplate_07MAX_082613</vt:lpstr>
      <vt:lpstr>Slide 1</vt:lpstr>
      <vt:lpstr>The Health Connector: Who Are We?</vt:lpstr>
      <vt:lpstr>The Health Connector’s Role</vt:lpstr>
      <vt:lpstr>Slide 4</vt:lpstr>
      <vt:lpstr>Who can purchase through the Health Connector? What are their options?</vt:lpstr>
      <vt:lpstr>Who can receive help paying for health  insurance through the Health Connector? </vt:lpstr>
      <vt:lpstr>Can you get help paying for health  insurance through the Health Connector? </vt:lpstr>
      <vt:lpstr>Examples of ConnectorCare Plan Premiums and Benefits</vt:lpstr>
      <vt:lpstr>Small Group Coverage</vt:lpstr>
      <vt:lpstr>Enrolling in health insurance  coverage </vt:lpstr>
      <vt:lpstr>Slide 11</vt:lpstr>
      <vt:lpstr>2017 Open Enrollment</vt:lpstr>
      <vt:lpstr>2017 Open Enrollment (cont’d)  </vt:lpstr>
      <vt:lpstr>2017 Product Shelf </vt:lpstr>
      <vt:lpstr>2017 Product Shelf (cont’d) </vt:lpstr>
      <vt:lpstr>2017 Product Shelf (cont’d) </vt:lpstr>
      <vt:lpstr>NEW! ConnectorCare:  Enhanced Opioid Treatment</vt:lpstr>
      <vt:lpstr>Transitioning Members </vt:lpstr>
      <vt:lpstr>Resources</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Bernard, Jean Z. (CCA)</dc:creator>
  <cp:lastModifiedBy>Partners Information Systems</cp:lastModifiedBy>
  <cp:revision>186</cp:revision>
  <cp:lastPrinted>2016-05-13T14:28:31Z</cp:lastPrinted>
  <dcterms:created xsi:type="dcterms:W3CDTF">2013-08-26T20:21:14Z</dcterms:created>
  <dcterms:modified xsi:type="dcterms:W3CDTF">2016-12-08T21:57:51Z</dcterms:modified>
</cp:coreProperties>
</file>