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2.xml" ContentType="application/vnd.openxmlformats-officedocument.presentationml.notesSlide+xml"/>
  <Override PartName="/ppt/tags/tag26.xml" ContentType="application/vnd.openxmlformats-officedocument.presentationml.tags+xml"/>
  <Override PartName="/ppt/notesSlides/notesSlide3.xml" ContentType="application/vnd.openxmlformats-officedocument.presentationml.notesSlide+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tags/tag29.xml" ContentType="application/vnd.openxmlformats-officedocument.presentationml.tags+xml"/>
  <Override PartName="/ppt/notesSlides/notesSlide6.xml" ContentType="application/vnd.openxmlformats-officedocument.presentationml.notesSlide+xml"/>
  <Override PartName="/ppt/tags/tag30.xml" ContentType="application/vnd.openxmlformats-officedocument.presentationml.tags+xml"/>
  <Override PartName="/ppt/notesSlides/notesSlide7.xml" ContentType="application/vnd.openxmlformats-officedocument.presentationml.notesSlide+xml"/>
  <Override PartName="/ppt/tags/tag31.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669" r:id="rId2"/>
    <p:sldMasterId id="2147483660" r:id="rId3"/>
  </p:sldMasterIdLst>
  <p:notesMasterIdLst>
    <p:notesMasterId r:id="rId34"/>
  </p:notesMasterIdLst>
  <p:handoutMasterIdLst>
    <p:handoutMasterId r:id="rId35"/>
  </p:handoutMasterIdLst>
  <p:sldIdLst>
    <p:sldId id="256" r:id="rId4"/>
    <p:sldId id="261" r:id="rId5"/>
    <p:sldId id="285" r:id="rId6"/>
    <p:sldId id="268" r:id="rId7"/>
    <p:sldId id="269" r:id="rId8"/>
    <p:sldId id="287" r:id="rId9"/>
    <p:sldId id="270" r:id="rId10"/>
    <p:sldId id="288" r:id="rId11"/>
    <p:sldId id="279" r:id="rId12"/>
    <p:sldId id="276" r:id="rId13"/>
    <p:sldId id="277" r:id="rId14"/>
    <p:sldId id="275" r:id="rId15"/>
    <p:sldId id="281" r:id="rId16"/>
    <p:sldId id="286" r:id="rId17"/>
    <p:sldId id="282" r:id="rId18"/>
    <p:sldId id="262" r:id="rId19"/>
    <p:sldId id="746" r:id="rId20"/>
    <p:sldId id="736" r:id="rId21"/>
    <p:sldId id="339" r:id="rId22"/>
    <p:sldId id="367" r:id="rId23"/>
    <p:sldId id="351" r:id="rId24"/>
    <p:sldId id="747" r:id="rId25"/>
    <p:sldId id="740" r:id="rId26"/>
    <p:sldId id="362" r:id="rId27"/>
    <p:sldId id="368" r:id="rId28"/>
    <p:sldId id="741" r:id="rId29"/>
    <p:sldId id="742" r:id="rId30"/>
    <p:sldId id="744" r:id="rId31"/>
    <p:sldId id="743" r:id="rId32"/>
    <p:sldId id="745" r:id="rId33"/>
  </p:sldIdLst>
  <p:sldSz cx="9144000" cy="6858000" type="screen4x3"/>
  <p:notesSz cx="6858000" cy="9144000"/>
  <p:custDataLst>
    <p:tags r:id="rId3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onopane, Sarah (CCA)" initials="SB" lastIdx="7" clrIdx="0">
    <p:extLst>
      <p:ext uri="{19B8F6BF-5375-455C-9EA6-DF929625EA0E}">
        <p15:presenceInfo xmlns:p15="http://schemas.microsoft.com/office/powerpoint/2012/main" userId="Buonopane, Sarah (CCA)" providerId="None"/>
      </p:ext>
    </p:extLst>
  </p:cmAuthor>
  <p:cmAuthor id="2" name="Lefferts, Jason W. (CCA)" initials="LJW(" lastIdx="4" clrIdx="1">
    <p:extLst>
      <p:ext uri="{19B8F6BF-5375-455C-9EA6-DF929625EA0E}">
        <p15:presenceInfo xmlns:p15="http://schemas.microsoft.com/office/powerpoint/2012/main" userId="S::jason.w.lefferts@mass.gov::9bba0e8e-5838-48e5-818f-58310ab8849c" providerId="AD"/>
      </p:ext>
    </p:extLst>
  </p:cmAuthor>
  <p:cmAuthor id="3" name="Conte, Niki (CCA)" initials="CN(" lastIdx="4" clrIdx="2">
    <p:extLst>
      <p:ext uri="{19B8F6BF-5375-455C-9EA6-DF929625EA0E}">
        <p15:presenceInfo xmlns:p15="http://schemas.microsoft.com/office/powerpoint/2012/main" userId="S::niki.conte@mass.gov::1639143c-c700-42e9-b233-e4eaa3f23248" providerId="AD"/>
      </p:ext>
    </p:extLst>
  </p:cmAuthor>
  <p:cmAuthor id="4" name="Egan, Andrew (CCA)" initials="EA(" lastIdx="4" clrIdx="3">
    <p:extLst>
      <p:ext uri="{19B8F6BF-5375-455C-9EA6-DF929625EA0E}">
        <p15:presenceInfo xmlns:p15="http://schemas.microsoft.com/office/powerpoint/2012/main" userId="S::andrew.egan@mass.gov::9023ecd2-f504-4193-b404-d84b42c699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1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5" autoAdjust="0"/>
    <p:restoredTop sz="94731" autoAdjust="0"/>
  </p:normalViewPr>
  <p:slideViewPr>
    <p:cSldViewPr snapToGrid="0">
      <p:cViewPr varScale="1">
        <p:scale>
          <a:sx n="114" d="100"/>
          <a:sy n="114" d="100"/>
        </p:scale>
        <p:origin x="1272" y="102"/>
      </p:cViewPr>
      <p:guideLst>
        <p:guide orient="horz" pos="2160"/>
        <p:guide pos="2880"/>
      </p:guideLst>
    </p:cSldViewPr>
  </p:slideViewPr>
  <p:notesTextViewPr>
    <p:cViewPr>
      <p:scale>
        <a:sx n="1" d="1"/>
        <a:sy n="1" d="1"/>
      </p:scale>
      <p:origin x="0" y="0"/>
    </p:cViewPr>
  </p:notesTextViewPr>
  <p:sorterViewPr>
    <p:cViewPr>
      <p:scale>
        <a:sx n="100" d="100"/>
        <a:sy n="100" d="100"/>
      </p:scale>
      <p:origin x="0" y="-1974"/>
    </p:cViewPr>
  </p:sorterViewPr>
  <p:notesViewPr>
    <p:cSldViewPr snapToGrid="0" showGuides="1">
      <p:cViewPr varScale="1">
        <p:scale>
          <a:sx n="62" d="100"/>
          <a:sy n="62" d="100"/>
        </p:scale>
        <p:origin x="3226" y="6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D6AD07-48CF-4948-9AE5-4171FC52BA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E5901C8-A999-4B44-AD08-9E5C18A883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F37FF7-855A-4F84-A1FA-E43962FEC5FA}" type="datetimeFigureOut">
              <a:rPr lang="en-US" smtClean="0"/>
              <a:t>12/9/2019</a:t>
            </a:fld>
            <a:endParaRPr lang="en-US"/>
          </a:p>
        </p:txBody>
      </p:sp>
      <p:sp>
        <p:nvSpPr>
          <p:cNvPr id="4" name="Footer Placeholder 3">
            <a:extLst>
              <a:ext uri="{FF2B5EF4-FFF2-40B4-BE49-F238E27FC236}">
                <a16:creationId xmlns:a16="http://schemas.microsoft.com/office/drawing/2014/main" id="{32EF0A76-F3C9-4CAB-8A0F-D4302BCF93A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BAEC6-F6B9-41A8-A9FC-3A2F02532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D6E4AF-1FB3-4817-AA4E-8F1C31322F14}" type="slidenum">
              <a:rPr lang="en-US" smtClean="0"/>
              <a:t>‹#›</a:t>
            </a:fld>
            <a:endParaRPr lang="en-US"/>
          </a:p>
        </p:txBody>
      </p:sp>
    </p:spTree>
    <p:extLst>
      <p:ext uri="{BB962C8B-B14F-4D97-AF65-F5344CB8AC3E}">
        <p14:creationId xmlns:p14="http://schemas.microsoft.com/office/powerpoint/2010/main" val="40509632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DBDB47-A94B-414D-82F3-617DDEDE2F09}" type="datetimeFigureOut">
              <a:rPr lang="en-US" smtClean="0"/>
              <a:t>12/9/2019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887A0D-D760-4AB1-9EDC-BF6B128C4E93}" type="slidenum">
              <a:rPr lang="en-US" smtClean="0"/>
              <a:t>‹#›</a:t>
            </a:fld>
            <a:endParaRPr lang="en-US"/>
          </a:p>
        </p:txBody>
      </p:sp>
    </p:spTree>
    <p:extLst>
      <p:ext uri="{BB962C8B-B14F-4D97-AF65-F5344CB8AC3E}">
        <p14:creationId xmlns:p14="http://schemas.microsoft.com/office/powerpoint/2010/main" val="2903039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887A0D-D760-4AB1-9EDC-BF6B128C4E93}" type="slidenum">
              <a:rPr lang="en-US" smtClean="0"/>
              <a:t>21</a:t>
            </a:fld>
            <a:endParaRPr lang="en-US"/>
          </a:p>
        </p:txBody>
      </p:sp>
    </p:spTree>
    <p:extLst>
      <p:ext uri="{BB962C8B-B14F-4D97-AF65-F5344CB8AC3E}">
        <p14:creationId xmlns:p14="http://schemas.microsoft.com/office/powerpoint/2010/main" val="818943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1384243">
              <a:defRPr/>
            </a:pPr>
            <a:fld id="{EFB4030D-739A-4888-8EAE-83BE800B41B4}" type="slidenum">
              <a:rPr lang="en-US" sz="1900">
                <a:solidFill>
                  <a:prstClr val="black"/>
                </a:solidFill>
                <a:latin typeface="Calibri"/>
              </a:rPr>
              <a:pPr defTabSz="1384243">
                <a:defRPr/>
              </a:pPr>
              <a:t>24</a:t>
            </a:fld>
            <a:endParaRPr lang="en-US" sz="1900">
              <a:solidFill>
                <a:prstClr val="black"/>
              </a:solidFill>
              <a:latin typeface="Calibri"/>
            </a:endParaRPr>
          </a:p>
        </p:txBody>
      </p:sp>
    </p:spTree>
    <p:extLst>
      <p:ext uri="{BB962C8B-B14F-4D97-AF65-F5344CB8AC3E}">
        <p14:creationId xmlns:p14="http://schemas.microsoft.com/office/powerpoint/2010/main" val="1248126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defTabSz="465887">
              <a:defRPr/>
            </a:pPr>
            <a:fld id="{9F887A0D-D760-4AB1-9EDC-BF6B128C4E93}" type="slidenum">
              <a:rPr lang="en-US">
                <a:solidFill>
                  <a:prstClr val="black"/>
                </a:solidFill>
                <a:latin typeface="Calibri" panose="020F0502020204030204"/>
              </a:rPr>
              <a:pPr defTabSz="465887">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153203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887A0D-D760-4AB1-9EDC-BF6B128C4E93}" type="slidenum">
              <a:rPr lang="en-US" smtClean="0"/>
              <a:t>26</a:t>
            </a:fld>
            <a:endParaRPr lang="en-US"/>
          </a:p>
        </p:txBody>
      </p:sp>
    </p:spTree>
    <p:extLst>
      <p:ext uri="{BB962C8B-B14F-4D97-AF65-F5344CB8AC3E}">
        <p14:creationId xmlns:p14="http://schemas.microsoft.com/office/powerpoint/2010/main" val="1959670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887A0D-D760-4AB1-9EDC-BF6B128C4E93}" type="slidenum">
              <a:rPr lang="en-US" smtClean="0"/>
              <a:t>27</a:t>
            </a:fld>
            <a:endParaRPr lang="en-US"/>
          </a:p>
        </p:txBody>
      </p:sp>
    </p:spTree>
    <p:extLst>
      <p:ext uri="{BB962C8B-B14F-4D97-AF65-F5344CB8AC3E}">
        <p14:creationId xmlns:p14="http://schemas.microsoft.com/office/powerpoint/2010/main" val="1934363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887A0D-D760-4AB1-9EDC-BF6B128C4E93}" type="slidenum">
              <a:rPr lang="en-US" smtClean="0"/>
              <a:t>28</a:t>
            </a:fld>
            <a:endParaRPr lang="en-US"/>
          </a:p>
        </p:txBody>
      </p:sp>
    </p:spTree>
    <p:extLst>
      <p:ext uri="{BB962C8B-B14F-4D97-AF65-F5344CB8AC3E}">
        <p14:creationId xmlns:p14="http://schemas.microsoft.com/office/powerpoint/2010/main" val="1505610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887A0D-D760-4AB1-9EDC-BF6B128C4E93}" type="slidenum">
              <a:rPr lang="en-US" smtClean="0"/>
              <a:t>29</a:t>
            </a:fld>
            <a:endParaRPr lang="en-US"/>
          </a:p>
        </p:txBody>
      </p:sp>
    </p:spTree>
    <p:extLst>
      <p:ext uri="{BB962C8B-B14F-4D97-AF65-F5344CB8AC3E}">
        <p14:creationId xmlns:p14="http://schemas.microsoft.com/office/powerpoint/2010/main" val="2669591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defTabSz="465887">
              <a:defRPr/>
            </a:pPr>
            <a:fld id="{9F887A0D-D760-4AB1-9EDC-BF6B128C4E93}" type="slidenum">
              <a:rPr lang="en-US">
                <a:solidFill>
                  <a:prstClr val="black"/>
                </a:solidFill>
                <a:latin typeface="Calibri" panose="020F0502020204030204"/>
              </a:rPr>
              <a:pPr defTabSz="465887">
                <a:defRPr/>
              </a:pPr>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831636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7237"/>
            <a:ext cx="6858000" cy="1122726"/>
          </a:xfrm>
          <a:prstGeom prst="rect">
            <a:avLst/>
          </a:prstGeom>
        </p:spPr>
        <p:txBody>
          <a:bodyPr lIns="0" tIns="0" rIns="0" bIns="0" anchor="b"/>
          <a:lstStyle>
            <a:lvl1pPr algn="l">
              <a:defRPr sz="3400"/>
            </a:lvl1pPr>
          </a:lstStyle>
          <a:p>
            <a:r>
              <a:rPr lang="en-US"/>
              <a:t>Click to edit Master title style</a:t>
            </a:r>
            <a:endParaRPr lang="en-US" dirty="0"/>
          </a:p>
        </p:txBody>
      </p:sp>
      <p:sp>
        <p:nvSpPr>
          <p:cNvPr id="3" name="Subtitle 2"/>
          <p:cNvSpPr>
            <a:spLocks noGrp="1"/>
          </p:cNvSpPr>
          <p:nvPr>
            <p:ph type="subTitle" idx="1"/>
          </p:nvPr>
        </p:nvSpPr>
        <p:spPr>
          <a:xfrm>
            <a:off x="1600200" y="3657600"/>
            <a:ext cx="6858000" cy="914400"/>
          </a:xfrm>
          <a:prstGeom prst="rect">
            <a:avLst/>
          </a:prstGeom>
        </p:spPr>
        <p:txBody>
          <a:bodyPr lIns="0" tIns="0" rIns="0" bIns="0"/>
          <a:lstStyle>
            <a:lvl1pPr marL="0" indent="0" algn="l">
              <a:lnSpc>
                <a:spcPts val="2700"/>
              </a:lnSpc>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Text Placeholder 7">
            <a:extLst>
              <a:ext uri="{FF2B5EF4-FFF2-40B4-BE49-F238E27FC236}">
                <a16:creationId xmlns:a16="http://schemas.microsoft.com/office/drawing/2014/main" id="{E38024A9-0A6C-4305-A72F-F20F8B394CFD}"/>
              </a:ext>
            </a:extLst>
          </p:cNvPr>
          <p:cNvSpPr>
            <a:spLocks noGrp="1"/>
          </p:cNvSpPr>
          <p:nvPr>
            <p:ph type="body" sz="quarter" idx="10"/>
          </p:nvPr>
        </p:nvSpPr>
        <p:spPr>
          <a:xfrm>
            <a:off x="1600200" y="4816475"/>
            <a:ext cx="6858000" cy="1247775"/>
          </a:xfrm>
          <a:prstGeom prst="rect">
            <a:avLst/>
          </a:prstGeom>
        </p:spPr>
        <p:txBody>
          <a:bodyPr lIns="0" tIns="0" rIns="0" bIns="0"/>
          <a:lstStyle>
            <a:lvl1pPr>
              <a:lnSpc>
                <a:spcPct val="130000"/>
              </a:lnSpc>
              <a:spcBef>
                <a:spcPts val="0"/>
              </a:spcBef>
              <a:spcAft>
                <a:spcPts val="1200"/>
              </a:spcAft>
              <a:defRPr sz="1500">
                <a:solidFill>
                  <a:schemeClr val="bg2">
                    <a:lumMod val="50000"/>
                  </a:schemeClr>
                </a:solidFill>
                <a:latin typeface="+mn-lt"/>
              </a:defRPr>
            </a:lvl1pPr>
          </a:lstStyle>
          <a:p>
            <a:pPr lvl="0"/>
            <a:r>
              <a:rPr lang="en-US"/>
              <a:t>Click to edit Master text styles</a:t>
            </a:r>
          </a:p>
        </p:txBody>
      </p:sp>
    </p:spTree>
    <p:extLst>
      <p:ext uri="{BB962C8B-B14F-4D97-AF65-F5344CB8AC3E}">
        <p14:creationId xmlns:p14="http://schemas.microsoft.com/office/powerpoint/2010/main" val="4019840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3E9B-6753-4931-BDC9-FFE16B6CDEA5}"/>
              </a:ext>
            </a:extLst>
          </p:cNvPr>
          <p:cNvSpPr>
            <a:spLocks noGrp="1"/>
          </p:cNvSpPr>
          <p:nvPr>
            <p:ph type="ctrTitle"/>
          </p:nvPr>
        </p:nvSpPr>
        <p:spPr>
          <a:xfrm>
            <a:off x="685800" y="4690872"/>
            <a:ext cx="7772400" cy="2176272"/>
          </a:xfrm>
        </p:spPr>
        <p:txBody>
          <a:bodyPr anchor="ctr" anchorCtr="0">
            <a:normAutofit/>
          </a:bodyPr>
          <a:lstStyle>
            <a:lvl1pPr algn="l">
              <a:defRPr sz="3600" b="1">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1152412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ngle Container">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1"/>
            <a:ext cx="7772400" cy="822960"/>
          </a:xfrm>
        </p:spPr>
        <p:txBody>
          <a:bodyPr/>
          <a:lstStyle/>
          <a:p>
            <a:r>
              <a:rPr lang="en-US"/>
              <a:t>Click to edit Master title style</a:t>
            </a:r>
            <a:endParaRPr lang="en-US" dirty="0"/>
          </a:p>
        </p:txBody>
      </p:sp>
      <p:sp>
        <p:nvSpPr>
          <p:cNvPr id="3" name="Content Placeholder 2"/>
          <p:cNvSpPr>
            <a:spLocks noGrp="1"/>
          </p:cNvSpPr>
          <p:nvPr>
            <p:ph idx="1"/>
          </p:nvPr>
        </p:nvSpPr>
        <p:spPr>
          <a:xfrm>
            <a:off x="685800" y="1371600"/>
            <a:ext cx="7772400" cy="4351338"/>
          </a:xfrm>
        </p:spPr>
        <p:txBody>
          <a:bodyPr/>
          <a:lstStyle/>
          <a:p>
            <a:pPr lvl="0"/>
            <a:r>
              <a:rPr lang="en-US" dirty="0"/>
              <a:t>Edit Master text styles</a:t>
            </a:r>
          </a:p>
          <a:p>
            <a:pPr lvl="1"/>
            <a:r>
              <a:rPr lang="en-US" dirty="0"/>
              <a:t>Second level</a:t>
            </a:r>
          </a:p>
          <a:p>
            <a:pPr lvl="2"/>
            <a:r>
              <a:rPr lang="en-US" dirty="0"/>
              <a:t>Third level</a:t>
            </a:r>
          </a:p>
        </p:txBody>
      </p:sp>
      <p:sp>
        <p:nvSpPr>
          <p:cNvPr id="7" name="Slide Number Placeholder 5">
            <a:extLst>
              <a:ext uri="{FF2B5EF4-FFF2-40B4-BE49-F238E27FC236}">
                <a16:creationId xmlns:a16="http://schemas.microsoft.com/office/drawing/2014/main" id="{42A3BA48-CF1B-4284-B3D8-7BF808D30C39}"/>
              </a:ext>
            </a:extLst>
          </p:cNvPr>
          <p:cNvSpPr>
            <a:spLocks noGrp="1"/>
          </p:cNvSpPr>
          <p:nvPr>
            <p:ph type="sldNum" sz="quarter" idx="4"/>
          </p:nvPr>
        </p:nvSpPr>
        <p:spPr>
          <a:xfrm>
            <a:off x="6368142" y="6400800"/>
            <a:ext cx="2090057" cy="274320"/>
          </a:xfrm>
          <a:prstGeom prst="rect">
            <a:avLst/>
          </a:prstGeom>
        </p:spPr>
        <p:txBody>
          <a:bodyPr lIns="0" tIns="0" rIns="0" bIns="0" anchor="b" anchorCtr="0"/>
          <a:lstStyle>
            <a:lvl1pPr algn="r">
              <a:defRPr sz="100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Tree>
    <p:extLst>
      <p:ext uri="{BB962C8B-B14F-4D97-AF65-F5344CB8AC3E}">
        <p14:creationId xmlns:p14="http://schemas.microsoft.com/office/powerpoint/2010/main" val="595253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ble Container">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1"/>
            <a:ext cx="7772400" cy="82296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1371600"/>
            <a:ext cx="3657600" cy="4351338"/>
          </a:xfrm>
        </p:spPr>
        <p:txBody>
          <a:bodyPr/>
          <a:lstStyle/>
          <a:p>
            <a:pPr lvl="0"/>
            <a:r>
              <a:rPr lang="en-US" dirty="0"/>
              <a:t>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800600" y="1371600"/>
            <a:ext cx="3657600" cy="4351338"/>
          </a:xfrm>
        </p:spPr>
        <p:txBody>
          <a:bodyPr/>
          <a:lstStyle/>
          <a:p>
            <a:pPr lvl="0"/>
            <a:r>
              <a:rPr lang="en-US" dirty="0"/>
              <a:t>Edit Master text styles</a:t>
            </a:r>
          </a:p>
          <a:p>
            <a:pPr lvl="1"/>
            <a:r>
              <a:rPr lang="en-US" dirty="0"/>
              <a:t>Second level</a:t>
            </a:r>
          </a:p>
          <a:p>
            <a:pPr lvl="2"/>
            <a:r>
              <a:rPr lang="en-US" dirty="0"/>
              <a:t>Third level</a:t>
            </a:r>
          </a:p>
          <a:p>
            <a:pPr lvl="3"/>
            <a:endParaRPr lang="en-US" dirty="0"/>
          </a:p>
        </p:txBody>
      </p:sp>
      <p:sp>
        <p:nvSpPr>
          <p:cNvPr id="8" name="Slide Number Placeholder 5">
            <a:extLst>
              <a:ext uri="{FF2B5EF4-FFF2-40B4-BE49-F238E27FC236}">
                <a16:creationId xmlns:a16="http://schemas.microsoft.com/office/drawing/2014/main" id="{75B0D228-98D2-4D9F-904F-CB92A0666B47}"/>
              </a:ext>
            </a:extLst>
          </p:cNvPr>
          <p:cNvSpPr>
            <a:spLocks noGrp="1"/>
          </p:cNvSpPr>
          <p:nvPr>
            <p:ph type="sldNum" sz="quarter" idx="4"/>
          </p:nvPr>
        </p:nvSpPr>
        <p:spPr>
          <a:xfrm>
            <a:off x="6368142" y="6400800"/>
            <a:ext cx="2090057" cy="274320"/>
          </a:xfrm>
          <a:prstGeom prst="rect">
            <a:avLst/>
          </a:prstGeom>
        </p:spPr>
        <p:txBody>
          <a:bodyPr lIns="0" tIns="0" rIns="0" bIns="0" anchor="b" anchorCtr="0"/>
          <a:lstStyle>
            <a:lvl1pPr algn="r">
              <a:defRPr sz="100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Tree>
    <p:extLst>
      <p:ext uri="{BB962C8B-B14F-4D97-AF65-F5344CB8AC3E}">
        <p14:creationId xmlns:p14="http://schemas.microsoft.com/office/powerpoint/2010/main" val="2566325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iple Container">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8229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371600"/>
            <a:ext cx="7772400" cy="636814"/>
          </a:xfrm>
        </p:spPr>
        <p:txBody>
          <a:bodyPr anchor="t" anchorCtr="0">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hasCustomPrompt="1"/>
          </p:nvPr>
        </p:nvSpPr>
        <p:spPr>
          <a:xfrm>
            <a:off x="685800" y="2103120"/>
            <a:ext cx="3657600" cy="3840480"/>
          </a:xfrm>
        </p:spPr>
        <p:txBody>
          <a:bodyPr/>
          <a:lstStyle/>
          <a:p>
            <a:pPr lvl="1"/>
            <a:r>
              <a:rPr lang="en-US" dirty="0"/>
              <a:t>Second level</a:t>
            </a:r>
          </a:p>
          <a:p>
            <a:pPr lvl="2"/>
            <a:r>
              <a:rPr lang="en-US" dirty="0"/>
              <a:t>Third level</a:t>
            </a:r>
          </a:p>
        </p:txBody>
      </p:sp>
      <p:sp>
        <p:nvSpPr>
          <p:cNvPr id="6" name="Content Placeholder 5"/>
          <p:cNvSpPr>
            <a:spLocks noGrp="1"/>
          </p:cNvSpPr>
          <p:nvPr>
            <p:ph sz="quarter" idx="4" hasCustomPrompt="1"/>
          </p:nvPr>
        </p:nvSpPr>
        <p:spPr>
          <a:xfrm>
            <a:off x="4800600" y="2103120"/>
            <a:ext cx="3657600" cy="3840480"/>
          </a:xfrm>
        </p:spPr>
        <p:txBody>
          <a:bodyPr/>
          <a:lstStyle/>
          <a:p>
            <a:pPr lvl="1"/>
            <a:r>
              <a:rPr lang="en-US" dirty="0"/>
              <a:t>Second level</a:t>
            </a:r>
          </a:p>
          <a:p>
            <a:pPr lvl="2"/>
            <a:r>
              <a:rPr lang="en-US" dirty="0"/>
              <a:t>Third level</a:t>
            </a:r>
          </a:p>
        </p:txBody>
      </p:sp>
      <p:sp>
        <p:nvSpPr>
          <p:cNvPr id="10" name="Slide Number Placeholder 5">
            <a:extLst>
              <a:ext uri="{FF2B5EF4-FFF2-40B4-BE49-F238E27FC236}">
                <a16:creationId xmlns:a16="http://schemas.microsoft.com/office/drawing/2014/main" id="{8484B6A5-2273-40FF-B624-07AEB123C4D2}"/>
              </a:ext>
            </a:extLst>
          </p:cNvPr>
          <p:cNvSpPr>
            <a:spLocks noGrp="1"/>
          </p:cNvSpPr>
          <p:nvPr>
            <p:ph type="sldNum" sz="quarter" idx="10"/>
          </p:nvPr>
        </p:nvSpPr>
        <p:spPr>
          <a:xfrm>
            <a:off x="6368142" y="6400800"/>
            <a:ext cx="2090057" cy="274320"/>
          </a:xfrm>
          <a:prstGeom prst="rect">
            <a:avLst/>
          </a:prstGeom>
        </p:spPr>
        <p:txBody>
          <a:bodyPr lIns="0" tIns="0" rIns="0" bIns="0" anchor="b" anchorCtr="0"/>
          <a:lstStyle>
            <a:lvl1pPr algn="r">
              <a:defRPr sz="100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Tree>
    <p:extLst>
      <p:ext uri="{BB962C8B-B14F-4D97-AF65-F5344CB8AC3E}">
        <p14:creationId xmlns:p14="http://schemas.microsoft.com/office/powerpoint/2010/main" val="2984068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x Containers">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1"/>
            <a:ext cx="7772400" cy="82296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1371600"/>
            <a:ext cx="2468880" cy="2057400"/>
          </a:xfrm>
        </p:spPr>
        <p:txBody>
          <a:bodyPr/>
          <a:lstStyle>
            <a:lvl1pPr>
              <a:defRPr sz="1800"/>
            </a:lvl1pPr>
          </a:lstStyle>
          <a:p>
            <a:pPr lvl="0"/>
            <a:r>
              <a:rPr lang="en-US" dirty="0"/>
              <a:t>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3337560" y="1371600"/>
            <a:ext cx="2468880" cy="2057400"/>
          </a:xfrm>
        </p:spPr>
        <p:txBody>
          <a:bodyPr/>
          <a:lstStyle>
            <a:lvl1pPr>
              <a:defRPr sz="1800"/>
            </a:lvl1pPr>
          </a:lstStyle>
          <a:p>
            <a:pPr lvl="0"/>
            <a:r>
              <a:rPr lang="en-US" dirty="0"/>
              <a:t>Edit Master text styles</a:t>
            </a:r>
          </a:p>
          <a:p>
            <a:pPr lvl="1"/>
            <a:r>
              <a:rPr lang="en-US" dirty="0"/>
              <a:t>Second level</a:t>
            </a:r>
          </a:p>
          <a:p>
            <a:pPr lvl="2"/>
            <a:r>
              <a:rPr lang="en-US" dirty="0"/>
              <a:t>Third level</a:t>
            </a:r>
          </a:p>
          <a:p>
            <a:pPr lvl="3"/>
            <a:endParaRPr lang="en-US" dirty="0"/>
          </a:p>
        </p:txBody>
      </p:sp>
      <p:sp>
        <p:nvSpPr>
          <p:cNvPr id="8" name="Slide Number Placeholder 5">
            <a:extLst>
              <a:ext uri="{FF2B5EF4-FFF2-40B4-BE49-F238E27FC236}">
                <a16:creationId xmlns:a16="http://schemas.microsoft.com/office/drawing/2014/main" id="{75B0D228-98D2-4D9F-904F-CB92A0666B47}"/>
              </a:ext>
            </a:extLst>
          </p:cNvPr>
          <p:cNvSpPr>
            <a:spLocks noGrp="1"/>
          </p:cNvSpPr>
          <p:nvPr>
            <p:ph type="sldNum" sz="quarter" idx="4"/>
          </p:nvPr>
        </p:nvSpPr>
        <p:spPr>
          <a:xfrm>
            <a:off x="6368142" y="6400800"/>
            <a:ext cx="2090057" cy="274320"/>
          </a:xfrm>
          <a:prstGeom prst="rect">
            <a:avLst/>
          </a:prstGeom>
        </p:spPr>
        <p:txBody>
          <a:bodyPr lIns="0" tIns="0" rIns="0" bIns="0" anchor="b" anchorCtr="0"/>
          <a:lstStyle>
            <a:lvl1pPr algn="r">
              <a:defRPr sz="100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
        <p:nvSpPr>
          <p:cNvPr id="6" name="Content Placeholder 3">
            <a:extLst>
              <a:ext uri="{FF2B5EF4-FFF2-40B4-BE49-F238E27FC236}">
                <a16:creationId xmlns:a16="http://schemas.microsoft.com/office/drawing/2014/main" id="{E17CF263-9893-403C-B06C-696E31C38971}"/>
              </a:ext>
            </a:extLst>
          </p:cNvPr>
          <p:cNvSpPr>
            <a:spLocks noGrp="1"/>
          </p:cNvSpPr>
          <p:nvPr>
            <p:ph sz="half" idx="10"/>
          </p:nvPr>
        </p:nvSpPr>
        <p:spPr>
          <a:xfrm>
            <a:off x="5989320" y="1371600"/>
            <a:ext cx="2468880" cy="2057400"/>
          </a:xfrm>
        </p:spPr>
        <p:txBody>
          <a:bodyPr/>
          <a:lstStyle>
            <a:lvl1pPr>
              <a:defRPr sz="1800"/>
            </a:lvl1pPr>
          </a:lstStyle>
          <a:p>
            <a:pPr lvl="0"/>
            <a:r>
              <a:rPr lang="en-US" dirty="0"/>
              <a:t>Edit Master text styles</a:t>
            </a:r>
          </a:p>
          <a:p>
            <a:pPr lvl="1"/>
            <a:r>
              <a:rPr lang="en-US" dirty="0"/>
              <a:t>Second level</a:t>
            </a:r>
          </a:p>
          <a:p>
            <a:pPr lvl="2"/>
            <a:r>
              <a:rPr lang="en-US" dirty="0"/>
              <a:t>Third level</a:t>
            </a:r>
          </a:p>
          <a:p>
            <a:pPr lvl="3"/>
            <a:endParaRPr lang="en-US" dirty="0"/>
          </a:p>
        </p:txBody>
      </p:sp>
      <p:sp>
        <p:nvSpPr>
          <p:cNvPr id="7" name="Content Placeholder 2">
            <a:extLst>
              <a:ext uri="{FF2B5EF4-FFF2-40B4-BE49-F238E27FC236}">
                <a16:creationId xmlns:a16="http://schemas.microsoft.com/office/drawing/2014/main" id="{784358DA-9D0E-46C0-82EF-6F25F64345DE}"/>
              </a:ext>
            </a:extLst>
          </p:cNvPr>
          <p:cNvSpPr>
            <a:spLocks noGrp="1"/>
          </p:cNvSpPr>
          <p:nvPr>
            <p:ph sz="half" idx="11"/>
          </p:nvPr>
        </p:nvSpPr>
        <p:spPr>
          <a:xfrm>
            <a:off x="685799" y="3840480"/>
            <a:ext cx="2468880" cy="2057400"/>
          </a:xfrm>
        </p:spPr>
        <p:txBody>
          <a:bodyPr/>
          <a:lstStyle>
            <a:lvl1pPr>
              <a:defRPr sz="1800"/>
            </a:lvl1pPr>
          </a:lstStyle>
          <a:p>
            <a:pPr lvl="0"/>
            <a:r>
              <a:rPr lang="en-US" dirty="0"/>
              <a:t>Edit Master text styles</a:t>
            </a:r>
          </a:p>
          <a:p>
            <a:pPr lvl="1"/>
            <a:r>
              <a:rPr lang="en-US" dirty="0"/>
              <a:t>Second level</a:t>
            </a:r>
          </a:p>
          <a:p>
            <a:pPr lvl="2"/>
            <a:r>
              <a:rPr lang="en-US" dirty="0"/>
              <a:t>Third level</a:t>
            </a:r>
          </a:p>
        </p:txBody>
      </p:sp>
      <p:sp>
        <p:nvSpPr>
          <p:cNvPr id="9" name="Content Placeholder 3">
            <a:extLst>
              <a:ext uri="{FF2B5EF4-FFF2-40B4-BE49-F238E27FC236}">
                <a16:creationId xmlns:a16="http://schemas.microsoft.com/office/drawing/2014/main" id="{1C188227-5D9A-459D-879E-B130F6831B4E}"/>
              </a:ext>
            </a:extLst>
          </p:cNvPr>
          <p:cNvSpPr>
            <a:spLocks noGrp="1"/>
          </p:cNvSpPr>
          <p:nvPr>
            <p:ph sz="half" idx="12"/>
          </p:nvPr>
        </p:nvSpPr>
        <p:spPr>
          <a:xfrm>
            <a:off x="3337559" y="3840480"/>
            <a:ext cx="2468880" cy="2057400"/>
          </a:xfrm>
        </p:spPr>
        <p:txBody>
          <a:bodyPr/>
          <a:lstStyle>
            <a:lvl1pPr>
              <a:defRPr sz="1800"/>
            </a:lvl1pPr>
          </a:lstStyle>
          <a:p>
            <a:pPr lvl="0"/>
            <a:r>
              <a:rPr lang="en-US" dirty="0"/>
              <a:t>Edit Master text styles</a:t>
            </a:r>
          </a:p>
          <a:p>
            <a:pPr lvl="1"/>
            <a:r>
              <a:rPr lang="en-US" dirty="0"/>
              <a:t>Second level</a:t>
            </a:r>
          </a:p>
          <a:p>
            <a:pPr lvl="2"/>
            <a:r>
              <a:rPr lang="en-US" dirty="0"/>
              <a:t>Third level</a:t>
            </a:r>
          </a:p>
          <a:p>
            <a:pPr lvl="3"/>
            <a:endParaRPr lang="en-US" dirty="0"/>
          </a:p>
        </p:txBody>
      </p:sp>
      <p:sp>
        <p:nvSpPr>
          <p:cNvPr id="10" name="Content Placeholder 3">
            <a:extLst>
              <a:ext uri="{FF2B5EF4-FFF2-40B4-BE49-F238E27FC236}">
                <a16:creationId xmlns:a16="http://schemas.microsoft.com/office/drawing/2014/main" id="{ECCDF296-1D6B-4AE4-87A9-885CFA150515}"/>
              </a:ext>
            </a:extLst>
          </p:cNvPr>
          <p:cNvSpPr>
            <a:spLocks noGrp="1"/>
          </p:cNvSpPr>
          <p:nvPr>
            <p:ph sz="half" idx="13"/>
          </p:nvPr>
        </p:nvSpPr>
        <p:spPr>
          <a:xfrm>
            <a:off x="5989319" y="3840480"/>
            <a:ext cx="2468880" cy="2057400"/>
          </a:xfrm>
        </p:spPr>
        <p:txBody>
          <a:bodyPr/>
          <a:lstStyle>
            <a:lvl1pPr>
              <a:defRPr sz="1800"/>
            </a:lvl1pPr>
          </a:lstStyle>
          <a:p>
            <a:pPr lvl="0"/>
            <a:r>
              <a:rPr lang="en-US" dirty="0"/>
              <a:t>Edit Master text styles</a:t>
            </a:r>
          </a:p>
          <a:p>
            <a:pPr lvl="1"/>
            <a:r>
              <a:rPr lang="en-US" dirty="0"/>
              <a:t>Second level</a:t>
            </a:r>
          </a:p>
          <a:p>
            <a:pPr lvl="2"/>
            <a:r>
              <a:rPr lang="en-US" dirty="0"/>
              <a:t>Third level</a:t>
            </a:r>
          </a:p>
          <a:p>
            <a:pPr lvl="3"/>
            <a:endParaRPr lang="en-US" dirty="0"/>
          </a:p>
        </p:txBody>
      </p:sp>
    </p:spTree>
    <p:extLst>
      <p:ext uri="{BB962C8B-B14F-4D97-AF65-F5344CB8AC3E}">
        <p14:creationId xmlns:p14="http://schemas.microsoft.com/office/powerpoint/2010/main" val="237089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ransiti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3E9B-6753-4931-BDC9-FFE16B6CDEA5}"/>
              </a:ext>
            </a:extLst>
          </p:cNvPr>
          <p:cNvSpPr>
            <a:spLocks noGrp="1"/>
          </p:cNvSpPr>
          <p:nvPr>
            <p:ph type="ctrTitle"/>
          </p:nvPr>
        </p:nvSpPr>
        <p:spPr>
          <a:xfrm>
            <a:off x="685800" y="4690872"/>
            <a:ext cx="7772400" cy="2176272"/>
          </a:xfrm>
        </p:spPr>
        <p:txBody>
          <a:bodyPr anchor="ctr" anchorCtr="0">
            <a:normAutofit/>
          </a:bodyPr>
          <a:lstStyle>
            <a:lvl1pPr algn="l">
              <a:defRPr sz="3600" b="1">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34809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14C5D6-93A6-4E1C-9FBF-EFC2D68812D1}" type="datetimeFigureOut">
              <a:rPr lang="en-US" smtClean="0"/>
              <a:t>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7986AE-92EB-413D-B479-B7878C1AEB42}" type="slidenum">
              <a:rPr lang="en-US" smtClean="0"/>
              <a:t>‹#›</a:t>
            </a:fld>
            <a:endParaRPr lang="en-US"/>
          </a:p>
        </p:txBody>
      </p:sp>
    </p:spTree>
    <p:extLst>
      <p:ext uri="{BB962C8B-B14F-4D97-AF65-F5344CB8AC3E}">
        <p14:creationId xmlns:p14="http://schemas.microsoft.com/office/powerpoint/2010/main" val="252329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xml"/><Relationship Id="rId7"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458F7F-88B3-42E9-8CE6-06507BF8E060}"/>
              </a:ext>
            </a:extLst>
          </p:cNvPr>
          <p:cNvSpPr/>
          <p:nvPr userDrawn="1"/>
        </p:nvSpPr>
        <p:spPr>
          <a:xfrm>
            <a:off x="0" y="-1"/>
            <a:ext cx="9144000" cy="2286000"/>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pic>
        <p:nvPicPr>
          <p:cNvPr id="9" name="Picture 8">
            <a:extLst>
              <a:ext uri="{FF2B5EF4-FFF2-40B4-BE49-F238E27FC236}">
                <a16:creationId xmlns:a16="http://schemas.microsoft.com/office/drawing/2014/main" id="{32801CBE-A318-4F2A-B0DE-174BAA9B57D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737615"/>
            <a:ext cx="2487168" cy="810768"/>
          </a:xfrm>
          <a:prstGeom prst="rect">
            <a:avLst/>
          </a:prstGeom>
        </p:spPr>
      </p:pic>
    </p:spTree>
    <p:extLst>
      <p:ext uri="{BB962C8B-B14F-4D97-AF65-F5344CB8AC3E}">
        <p14:creationId xmlns:p14="http://schemas.microsoft.com/office/powerpoint/2010/main" val="1835571244"/>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ts val="3700"/>
        </a:lnSpc>
        <a:spcBef>
          <a:spcPct val="0"/>
        </a:spcBef>
        <a:buNone/>
        <a:defRPr sz="34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200" b="1" kern="1200">
          <a:solidFill>
            <a:schemeClr val="accent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CAA888-672A-4858-A3DF-0284C0FD40E4}"/>
              </a:ext>
            </a:extLst>
          </p:cNvPr>
          <p:cNvSpPr>
            <a:spLocks noGrp="1"/>
          </p:cNvSpPr>
          <p:nvPr>
            <p:ph type="title"/>
          </p:nvPr>
        </p:nvSpPr>
        <p:spPr>
          <a:xfrm>
            <a:off x="685800" y="4690872"/>
            <a:ext cx="7772400" cy="2176272"/>
          </a:xfrm>
          <a:prstGeom prst="rect">
            <a:avLst/>
          </a:prstGeom>
        </p:spPr>
        <p:txBody>
          <a:bodyPr vert="horz" lIns="0" tIns="0" rIns="0" bIns="0" rtlCol="0" anchor="ctr">
            <a:normAutofit/>
          </a:bodyPr>
          <a:lstStyle/>
          <a:p>
            <a:r>
              <a:rPr lang="en-US" dirty="0"/>
              <a:t>Click to edit Master title style</a:t>
            </a:r>
          </a:p>
        </p:txBody>
      </p:sp>
      <p:sp>
        <p:nvSpPr>
          <p:cNvPr id="7" name="Rectangle 6">
            <a:extLst>
              <a:ext uri="{FF2B5EF4-FFF2-40B4-BE49-F238E27FC236}">
                <a16:creationId xmlns:a16="http://schemas.microsoft.com/office/drawing/2014/main" id="{336AC6BE-2416-4FE8-9FB7-797EEEB6FF03}"/>
              </a:ext>
            </a:extLst>
          </p:cNvPr>
          <p:cNvSpPr/>
          <p:nvPr userDrawn="1"/>
        </p:nvSpPr>
        <p:spPr>
          <a:xfrm>
            <a:off x="0" y="-1"/>
            <a:ext cx="9144000" cy="4690872"/>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solidFill>
                <a:schemeClr val="accent1"/>
              </a:solidFill>
            </a:endParaRPr>
          </a:p>
        </p:txBody>
      </p:sp>
      <p:pic>
        <p:nvPicPr>
          <p:cNvPr id="9" name="Picture 8">
            <a:extLst>
              <a:ext uri="{FF2B5EF4-FFF2-40B4-BE49-F238E27FC236}">
                <a16:creationId xmlns:a16="http://schemas.microsoft.com/office/drawing/2014/main" id="{991AFD2B-F17E-498D-A8AB-A48E594112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
            <a:ext cx="4702946" cy="4690871"/>
          </a:xfrm>
          <a:prstGeom prst="rect">
            <a:avLst/>
          </a:prstGeom>
        </p:spPr>
      </p:pic>
    </p:spTree>
    <p:extLst>
      <p:ext uri="{BB962C8B-B14F-4D97-AF65-F5344CB8AC3E}">
        <p14:creationId xmlns:p14="http://schemas.microsoft.com/office/powerpoint/2010/main" val="2385372816"/>
      </p:ext>
    </p:extLst>
  </p:cSld>
  <p:clrMap bg1="lt1" tx1="dk1" bg2="lt2" tx2="dk2" accent1="accent1" accent2="accent2" accent3="accent3" accent4="accent4" accent5="accent5" accent6="accent6" hlink="hlink" folHlink="folHlink"/>
  <p:sldLayoutIdLst>
    <p:sldLayoutId id="2147483670" r:id="rId1"/>
  </p:sldLayoutIdLst>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457201"/>
            <a:ext cx="7772400" cy="822960"/>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p:cNvSpPr>
            <a:spLocks noGrp="1"/>
          </p:cNvSpPr>
          <p:nvPr>
            <p:ph type="body" idx="1"/>
          </p:nvPr>
        </p:nvSpPr>
        <p:spPr>
          <a:xfrm>
            <a:off x="685800" y="1371600"/>
            <a:ext cx="7772400" cy="4351338"/>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p:txBody>
      </p:sp>
      <p:sp>
        <p:nvSpPr>
          <p:cNvPr id="7" name="Rectangle 6">
            <a:extLst>
              <a:ext uri="{FF2B5EF4-FFF2-40B4-BE49-F238E27FC236}">
                <a16:creationId xmlns:a16="http://schemas.microsoft.com/office/drawing/2014/main" id="{B26173C7-2C04-425C-BD29-3396A8A21EA6}"/>
              </a:ext>
            </a:extLst>
          </p:cNvPr>
          <p:cNvSpPr/>
          <p:nvPr userDrawn="1"/>
        </p:nvSpPr>
        <p:spPr>
          <a:xfrm>
            <a:off x="685800" y="-1"/>
            <a:ext cx="1143000" cy="173736"/>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pic>
        <p:nvPicPr>
          <p:cNvPr id="9" name="Picture 8">
            <a:extLst>
              <a:ext uri="{FF2B5EF4-FFF2-40B4-BE49-F238E27FC236}">
                <a16:creationId xmlns:a16="http://schemas.microsoft.com/office/drawing/2014/main" id="{36246736-785F-4BAF-9384-7242841A44A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5800" y="6441238"/>
            <a:ext cx="1600200" cy="240929"/>
          </a:xfrm>
          <a:prstGeom prst="rect">
            <a:avLst/>
          </a:prstGeom>
        </p:spPr>
      </p:pic>
      <p:sp>
        <p:nvSpPr>
          <p:cNvPr id="14" name="Slide Number Placeholder 5">
            <a:extLst>
              <a:ext uri="{FF2B5EF4-FFF2-40B4-BE49-F238E27FC236}">
                <a16:creationId xmlns:a16="http://schemas.microsoft.com/office/drawing/2014/main" id="{1CC49869-E498-4D26-96D1-37C1700E9054}"/>
              </a:ext>
            </a:extLst>
          </p:cNvPr>
          <p:cNvSpPr>
            <a:spLocks noGrp="1"/>
          </p:cNvSpPr>
          <p:nvPr>
            <p:ph type="sldNum" sz="quarter" idx="4"/>
          </p:nvPr>
        </p:nvSpPr>
        <p:spPr>
          <a:xfrm>
            <a:off x="6368142" y="6400800"/>
            <a:ext cx="2090057" cy="274320"/>
          </a:xfrm>
          <a:prstGeom prst="rect">
            <a:avLst/>
          </a:prstGeom>
        </p:spPr>
        <p:txBody>
          <a:bodyPr lIns="0" tIns="0" rIns="0" bIns="0" anchor="b" anchorCtr="0"/>
          <a:lstStyle>
            <a:lvl1pPr algn="r">
              <a:defRPr sz="100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Tree>
    <p:extLst>
      <p:ext uri="{BB962C8B-B14F-4D97-AF65-F5344CB8AC3E}">
        <p14:creationId xmlns:p14="http://schemas.microsoft.com/office/powerpoint/2010/main" val="3357185699"/>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71" r:id="rId4"/>
    <p:sldLayoutId id="2147483672" r:id="rId5"/>
    <p:sldLayoutId id="2147483673" r:id="rId6"/>
  </p:sldLayoutIdLst>
  <p:hf hdr="0"/>
  <p:txStyles>
    <p:titleStyle>
      <a:lvl1pPr algn="l" defTabSz="914400" rtl="0" eaLnBrk="1" latinLnBrk="0" hangingPunct="1">
        <a:lnSpc>
          <a:spcPct val="100000"/>
        </a:lnSpc>
        <a:spcBef>
          <a:spcPct val="0"/>
        </a:spcBef>
        <a:buNone/>
        <a:defRPr sz="2600" b="1" kern="1200">
          <a:solidFill>
            <a:schemeClr val="accent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FontTx/>
        <a:buNone/>
        <a:defRPr sz="2000" kern="1200">
          <a:solidFill>
            <a:schemeClr val="tx1">
              <a:lumMod val="65000"/>
              <a:lumOff val="35000"/>
            </a:schemeClr>
          </a:solidFill>
          <a:latin typeface="Franklin Gothic Demi" panose="020B0703020102020204" pitchFamily="34" charset="0"/>
          <a:ea typeface="+mn-ea"/>
          <a:cs typeface="+mn-cs"/>
        </a:defRPr>
      </a:lvl1pPr>
      <a:lvl2pPr marL="169863" indent="-169863" algn="l" defTabSz="914400" rtl="0" eaLnBrk="1" latinLnBrk="0" hangingPunct="1">
        <a:lnSpc>
          <a:spcPct val="110000"/>
        </a:lnSpc>
        <a:spcBef>
          <a:spcPts val="600"/>
        </a:spcBef>
        <a:spcAft>
          <a:spcPts val="300"/>
        </a:spcAft>
        <a:buFont typeface="Wingdings" panose="05000000000000000000" pitchFamily="2" charset="2"/>
        <a:buChar char="§"/>
        <a:defRPr sz="1600" kern="1200">
          <a:solidFill>
            <a:schemeClr val="tx1">
              <a:lumMod val="65000"/>
              <a:lumOff val="35000"/>
            </a:schemeClr>
          </a:solidFill>
          <a:latin typeface="+mn-lt"/>
          <a:ea typeface="+mn-ea"/>
          <a:cs typeface="+mn-cs"/>
        </a:defRPr>
      </a:lvl2pPr>
      <a:lvl3pPr marL="398463" indent="-169863" algn="l" defTabSz="914400" rtl="0" eaLnBrk="1" latinLnBrk="0" hangingPunct="1">
        <a:lnSpc>
          <a:spcPct val="110000"/>
        </a:lnSpc>
        <a:spcBef>
          <a:spcPts val="300"/>
        </a:spcBef>
        <a:spcAft>
          <a:spcPts val="300"/>
        </a:spcAft>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hyperlink" Target="http://www.mahealthconnector.org/" TargetMode="External"/><Relationship Id="rId2" Type="http://schemas.openxmlformats.org/officeDocument/2006/relationships/slideLayout" Target="../slideLayouts/slideLayout3.xml"/><Relationship Id="rId1" Type="http://schemas.openxmlformats.org/officeDocument/2006/relationships/tags" Target="../tags/tag16.xml"/><Relationship Id="rId5" Type="http://schemas.openxmlformats.org/officeDocument/2006/relationships/hyperlink" Target="https://my.mahealthconnector.org/enrollment-assisters" TargetMode="External"/><Relationship Id="rId4" Type="http://schemas.openxmlformats.org/officeDocument/2006/relationships/hyperlink" Target="http://www.mahealthconnector.org/busines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mahealthconnector.org/get-started/plan-renewal-information" TargetMode="External"/><Relationship Id="rId7" Type="http://schemas.openxmlformats.org/officeDocument/2006/relationships/image" Target="../media/image8.png"/><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hyperlink" Target="https://betterhealthconnector.com/about/policy-center/policies" TargetMode="External"/><Relationship Id="rId5" Type="http://schemas.openxmlformats.org/officeDocument/2006/relationships/hyperlink" Target="https://www.mahealthconnector.org/stay-covered" TargetMode="External"/><Relationship Id="rId4" Type="http://schemas.openxmlformats.org/officeDocument/2006/relationships/hyperlink" Target="http://www.mahealthconnector.org/" TargetMode="Externa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25.xml"/><Relationship Id="rId5" Type="http://schemas.openxmlformats.org/officeDocument/2006/relationships/image" Target="../media/image10.jp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5FF2E-20F9-4458-9765-87DBCDDF7F5A}"/>
              </a:ext>
            </a:extLst>
          </p:cNvPr>
          <p:cNvSpPr>
            <a:spLocks noGrp="1"/>
          </p:cNvSpPr>
          <p:nvPr>
            <p:ph type="ctrTitle"/>
          </p:nvPr>
        </p:nvSpPr>
        <p:spPr>
          <a:xfrm>
            <a:off x="1547769" y="2387237"/>
            <a:ext cx="6910431" cy="1122726"/>
          </a:xfrm>
        </p:spPr>
        <p:txBody>
          <a:bodyPr/>
          <a:lstStyle/>
          <a:p>
            <a:r>
              <a:rPr lang="en-US" dirty="0"/>
              <a:t>Health Connector Overview </a:t>
            </a:r>
          </a:p>
        </p:txBody>
      </p:sp>
      <p:sp>
        <p:nvSpPr>
          <p:cNvPr id="4" name="Text Placeholder 3">
            <a:extLst>
              <a:ext uri="{FF2B5EF4-FFF2-40B4-BE49-F238E27FC236}">
                <a16:creationId xmlns:a16="http://schemas.microsoft.com/office/drawing/2014/main" id="{14F4531E-0750-45D3-962F-A9E1199720B2}"/>
              </a:ext>
            </a:extLst>
          </p:cNvPr>
          <p:cNvSpPr>
            <a:spLocks noGrp="1"/>
          </p:cNvSpPr>
          <p:nvPr>
            <p:ph type="body" sz="quarter" idx="10"/>
          </p:nvPr>
        </p:nvSpPr>
        <p:spPr>
          <a:xfrm>
            <a:off x="1547769" y="3876122"/>
            <a:ext cx="6858000" cy="1122726"/>
          </a:xfrm>
        </p:spPr>
        <p:txBody>
          <a:bodyPr/>
          <a:lstStyle/>
          <a:p>
            <a:endParaRPr lang="en-US" b="0" dirty="0">
              <a:solidFill>
                <a:schemeClr val="accent1"/>
              </a:solidFill>
              <a:latin typeface="Franklin Gothic Book" panose="020B0503020102020204" pitchFamily="34" charset="0"/>
            </a:endParaRPr>
          </a:p>
          <a:p>
            <a:endParaRPr lang="en-US" b="0" dirty="0">
              <a:solidFill>
                <a:schemeClr val="accent1"/>
              </a:solidFill>
              <a:latin typeface="Franklin Gothic Book" panose="020B0503020102020204" pitchFamily="34" charset="0"/>
            </a:endParaRPr>
          </a:p>
          <a:p>
            <a:r>
              <a:rPr lang="en-US" b="0" dirty="0">
                <a:solidFill>
                  <a:schemeClr val="accent1"/>
                </a:solidFill>
                <a:latin typeface="Franklin Gothic Book" panose="020B0503020102020204" pitchFamily="34" charset="0"/>
              </a:rPr>
              <a:t>Niki Conte</a:t>
            </a:r>
            <a:br>
              <a:rPr lang="en-US" b="0" dirty="0">
                <a:solidFill>
                  <a:schemeClr val="accent1"/>
                </a:solidFill>
                <a:latin typeface="Franklin Gothic Book" panose="020B0503020102020204" pitchFamily="34" charset="0"/>
              </a:rPr>
            </a:br>
            <a:r>
              <a:rPr lang="en-US" b="0" dirty="0">
                <a:solidFill>
                  <a:schemeClr val="accent1"/>
                </a:solidFill>
                <a:latin typeface="Franklin Gothic Book" panose="020B0503020102020204" pitchFamily="34" charset="0"/>
              </a:rPr>
              <a:t>Associate Director of Public Outreach and Education </a:t>
            </a:r>
          </a:p>
          <a:p>
            <a:r>
              <a:rPr lang="en-US" b="0" dirty="0">
                <a:solidFill>
                  <a:schemeClr val="accent1"/>
                </a:solidFill>
                <a:latin typeface="Franklin Gothic Book" panose="020B0503020102020204" pitchFamily="34" charset="0"/>
              </a:rPr>
              <a:t>December 2019 </a:t>
            </a:r>
          </a:p>
        </p:txBody>
      </p:sp>
    </p:spTree>
    <p:custDataLst>
      <p:tags r:id="rId1"/>
    </p:custDataLst>
    <p:extLst>
      <p:ext uri="{BB962C8B-B14F-4D97-AF65-F5344CB8AC3E}">
        <p14:creationId xmlns:p14="http://schemas.microsoft.com/office/powerpoint/2010/main" val="7534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MassHealth Programs</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p:txBody>
          <a:bodyPr>
            <a:normAutofit/>
          </a:bodyPr>
          <a:lstStyle/>
          <a:p>
            <a:r>
              <a:rPr lang="en-US" sz="1800" dirty="0"/>
              <a:t>In Massachusetts, Medicaid and the Children’s Health Insurance Program (CHIP) are combined into one program called MassHealth.</a:t>
            </a:r>
          </a:p>
          <a:p>
            <a:pPr lvl="1"/>
            <a:r>
              <a:rPr lang="en-US" sz="1400" dirty="0"/>
              <a:t>MassHealth offers these benefits to them directly or by paying part or all of their health insurance premiums.</a:t>
            </a:r>
          </a:p>
          <a:p>
            <a:pPr lvl="1"/>
            <a:r>
              <a:rPr lang="en-US" sz="1400" dirty="0"/>
              <a:t>One of the aims of The Affordable Care Act has been to increase the number of individuals who have health coverage. </a:t>
            </a:r>
          </a:p>
          <a:p>
            <a:pPr lvl="2"/>
            <a:r>
              <a:rPr lang="en-US" sz="1400" dirty="0"/>
              <a:t>To do this, the law gives states the option to expand Medicaid, which Massachusetts has done through the MassHealth program.</a:t>
            </a:r>
          </a:p>
          <a:p>
            <a:pPr lvl="1"/>
            <a:r>
              <a:rPr lang="en-US" sz="1400" dirty="0"/>
              <a:t>Individuals between the ages of 21 and 64 who have incomes up to 133 percent of the federal poverty level (FPL) may qualify for MassHealth (if they did not already under different eligibility rules).</a:t>
            </a:r>
          </a:p>
          <a:p>
            <a:pPr lvl="2"/>
            <a:r>
              <a:rPr lang="en-US" sz="1400" dirty="0"/>
              <a:t> FPL is based on an applicant’s income and family size.</a:t>
            </a:r>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10</a:t>
            </a:fld>
            <a:endParaRPr lang="en-US" dirty="0"/>
          </a:p>
        </p:txBody>
      </p:sp>
    </p:spTree>
    <p:custDataLst>
      <p:tags r:id="rId1"/>
    </p:custDataLst>
    <p:extLst>
      <p:ext uri="{BB962C8B-B14F-4D97-AF65-F5344CB8AC3E}">
        <p14:creationId xmlns:p14="http://schemas.microsoft.com/office/powerpoint/2010/main" val="2220308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Health Connector and MassHealth Eligibility  </a:t>
            </a:r>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11</a:t>
            </a:fld>
            <a:endParaRPr lang="en-US" dirty="0"/>
          </a:p>
        </p:txBody>
      </p:sp>
      <p:sp>
        <p:nvSpPr>
          <p:cNvPr id="9" name="TextBox 8">
            <a:extLst>
              <a:ext uri="{FF2B5EF4-FFF2-40B4-BE49-F238E27FC236}">
                <a16:creationId xmlns:a16="http://schemas.microsoft.com/office/drawing/2014/main" id="{CFDD6FDD-E74D-4575-9F0D-C6260318285A}"/>
              </a:ext>
            </a:extLst>
          </p:cNvPr>
          <p:cNvSpPr txBox="1"/>
          <p:nvPr/>
        </p:nvSpPr>
        <p:spPr>
          <a:xfrm>
            <a:off x="855677" y="1280161"/>
            <a:ext cx="7602522" cy="646331"/>
          </a:xfrm>
          <a:prstGeom prst="rect">
            <a:avLst/>
          </a:prstGeom>
          <a:noFill/>
        </p:spPr>
        <p:txBody>
          <a:bodyPr wrap="square" rtlCol="0">
            <a:spAutoFit/>
          </a:bodyPr>
          <a:lstStyle/>
          <a:p>
            <a:r>
              <a:rPr lang="en-US" dirty="0">
                <a:solidFill>
                  <a:schemeClr val="tx1">
                    <a:lumMod val="65000"/>
                    <a:lumOff val="35000"/>
                  </a:schemeClr>
                </a:solidFill>
                <a:latin typeface="Franklin Gothic Demi" panose="020B0703020102020204" pitchFamily="34" charset="0"/>
              </a:rPr>
              <a:t>The chart below shows eligibility for MassHealth and Health Connector Programs by income  </a:t>
            </a:r>
          </a:p>
        </p:txBody>
      </p:sp>
      <p:pic>
        <p:nvPicPr>
          <p:cNvPr id="2" name="Picture 1">
            <a:extLst>
              <a:ext uri="{FF2B5EF4-FFF2-40B4-BE49-F238E27FC236}">
                <a16:creationId xmlns:a16="http://schemas.microsoft.com/office/drawing/2014/main" id="{08E86716-ECDB-4FB1-A4A1-E5E2A8FFCFF0}"/>
              </a:ext>
            </a:extLst>
          </p:cNvPr>
          <p:cNvPicPr>
            <a:picLocks noChangeAspect="1"/>
          </p:cNvPicPr>
          <p:nvPr/>
        </p:nvPicPr>
        <p:blipFill>
          <a:blip r:embed="rId3"/>
          <a:stretch>
            <a:fillRect/>
          </a:stretch>
        </p:blipFill>
        <p:spPr>
          <a:xfrm>
            <a:off x="455977" y="2132649"/>
            <a:ext cx="7650586" cy="3621820"/>
          </a:xfrm>
          <a:prstGeom prst="rect">
            <a:avLst/>
          </a:prstGeom>
        </p:spPr>
      </p:pic>
    </p:spTree>
    <p:custDataLst>
      <p:tags r:id="rId1"/>
    </p:custDataLst>
    <p:extLst>
      <p:ext uri="{BB962C8B-B14F-4D97-AF65-F5344CB8AC3E}">
        <p14:creationId xmlns:p14="http://schemas.microsoft.com/office/powerpoint/2010/main" val="757837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Health Connector Programs </a:t>
            </a:r>
          </a:p>
        </p:txBody>
      </p:sp>
      <p:pic>
        <p:nvPicPr>
          <p:cNvPr id="2" name="Content Placeholder 1">
            <a:extLst>
              <a:ext uri="{FF2B5EF4-FFF2-40B4-BE49-F238E27FC236}">
                <a16:creationId xmlns:a16="http://schemas.microsoft.com/office/drawing/2014/main" id="{97850F6B-B31F-408F-BE07-7461A15786DD}"/>
              </a:ext>
            </a:extLst>
          </p:cNvPr>
          <p:cNvPicPr>
            <a:picLocks noGrp="1" noChangeAspect="1"/>
          </p:cNvPicPr>
          <p:nvPr>
            <p:ph idx="1"/>
          </p:nvPr>
        </p:nvPicPr>
        <p:blipFill>
          <a:blip r:embed="rId3"/>
          <a:stretch>
            <a:fillRect/>
          </a:stretch>
        </p:blipFill>
        <p:spPr>
          <a:xfrm>
            <a:off x="610299" y="2103121"/>
            <a:ext cx="7772400" cy="4026340"/>
          </a:xfrm>
          <a:prstGeom prst="rect">
            <a:avLst/>
          </a:prstGeom>
        </p:spPr>
      </p:pic>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12</a:t>
            </a:fld>
            <a:endParaRPr lang="en-US" dirty="0"/>
          </a:p>
        </p:txBody>
      </p:sp>
      <p:sp>
        <p:nvSpPr>
          <p:cNvPr id="6" name="TextBox 5">
            <a:extLst>
              <a:ext uri="{FF2B5EF4-FFF2-40B4-BE49-F238E27FC236}">
                <a16:creationId xmlns:a16="http://schemas.microsoft.com/office/drawing/2014/main" id="{24C8E53D-90BD-4746-A67C-A591F0815F82}"/>
              </a:ext>
            </a:extLst>
          </p:cNvPr>
          <p:cNvSpPr txBox="1"/>
          <p:nvPr/>
        </p:nvSpPr>
        <p:spPr>
          <a:xfrm>
            <a:off x="855677" y="1280161"/>
            <a:ext cx="7602522" cy="646331"/>
          </a:xfrm>
          <a:prstGeom prst="rect">
            <a:avLst/>
          </a:prstGeom>
          <a:noFill/>
        </p:spPr>
        <p:txBody>
          <a:bodyPr wrap="square" rtlCol="0">
            <a:spAutoFit/>
          </a:bodyPr>
          <a:lstStyle/>
          <a:p>
            <a:r>
              <a:rPr lang="en-US" dirty="0">
                <a:solidFill>
                  <a:schemeClr val="tx1">
                    <a:lumMod val="65000"/>
                    <a:lumOff val="35000"/>
                  </a:schemeClr>
                </a:solidFill>
                <a:latin typeface="Franklin Gothic Demi" panose="020B0703020102020204" pitchFamily="34" charset="0"/>
              </a:rPr>
              <a:t>The chart below shows the available Health Connector Programs and who may qualify for them. </a:t>
            </a:r>
          </a:p>
        </p:txBody>
      </p:sp>
    </p:spTree>
    <p:custDataLst>
      <p:tags r:id="rId1"/>
    </p:custDataLst>
    <p:extLst>
      <p:ext uri="{BB962C8B-B14F-4D97-AF65-F5344CB8AC3E}">
        <p14:creationId xmlns:p14="http://schemas.microsoft.com/office/powerpoint/2010/main" val="4068252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Health Connector Plans </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a:xfrm>
            <a:off x="642450" y="1371600"/>
            <a:ext cx="7772400" cy="4351338"/>
          </a:xfrm>
        </p:spPr>
        <p:txBody>
          <a:bodyPr>
            <a:normAutofit/>
          </a:bodyPr>
          <a:lstStyle/>
          <a:p>
            <a:r>
              <a:rPr lang="en-US" sz="1800" dirty="0"/>
              <a:t>The Health Connector has plans available with different premiums and cost-sharing arrangements. All plans meet a minimal set of benefits, known as Essential Health Benefits. </a:t>
            </a:r>
            <a:endParaRPr lang="en-US" sz="1400" dirty="0"/>
          </a:p>
          <a:p>
            <a:pPr lvl="1"/>
            <a:endParaRPr lang="en-US" sz="1400" dirty="0"/>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13</a:t>
            </a:fld>
            <a:endParaRPr lang="en-US" dirty="0"/>
          </a:p>
        </p:txBody>
      </p:sp>
      <p:pic>
        <p:nvPicPr>
          <p:cNvPr id="2" name="Picture 1">
            <a:extLst>
              <a:ext uri="{FF2B5EF4-FFF2-40B4-BE49-F238E27FC236}">
                <a16:creationId xmlns:a16="http://schemas.microsoft.com/office/drawing/2014/main" id="{3027A065-DFD1-4757-B563-FE688F90B6BD}"/>
              </a:ext>
            </a:extLst>
          </p:cNvPr>
          <p:cNvPicPr>
            <a:picLocks noChangeAspect="1"/>
          </p:cNvPicPr>
          <p:nvPr/>
        </p:nvPicPr>
        <p:blipFill>
          <a:blip r:embed="rId3"/>
          <a:stretch>
            <a:fillRect/>
          </a:stretch>
        </p:blipFill>
        <p:spPr>
          <a:xfrm>
            <a:off x="642450" y="2472626"/>
            <a:ext cx="7815749" cy="3706689"/>
          </a:xfrm>
          <a:prstGeom prst="rect">
            <a:avLst/>
          </a:prstGeom>
        </p:spPr>
      </p:pic>
    </p:spTree>
    <p:custDataLst>
      <p:tags r:id="rId1"/>
    </p:custDataLst>
    <p:extLst>
      <p:ext uri="{BB962C8B-B14F-4D97-AF65-F5344CB8AC3E}">
        <p14:creationId xmlns:p14="http://schemas.microsoft.com/office/powerpoint/2010/main" val="3395289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Health Connector Plan Design </a:t>
            </a:r>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14</a:t>
            </a:fld>
            <a:endParaRPr lang="en-US" dirty="0"/>
          </a:p>
        </p:txBody>
      </p:sp>
      <p:sp>
        <p:nvSpPr>
          <p:cNvPr id="6" name="TextBox 5">
            <a:extLst>
              <a:ext uri="{FF2B5EF4-FFF2-40B4-BE49-F238E27FC236}">
                <a16:creationId xmlns:a16="http://schemas.microsoft.com/office/drawing/2014/main" id="{24C8E53D-90BD-4746-A67C-A591F0815F82}"/>
              </a:ext>
            </a:extLst>
          </p:cNvPr>
          <p:cNvSpPr txBox="1"/>
          <p:nvPr/>
        </p:nvSpPr>
        <p:spPr>
          <a:xfrm>
            <a:off x="685800" y="1018480"/>
            <a:ext cx="7602522" cy="646331"/>
          </a:xfrm>
          <a:prstGeom prst="rect">
            <a:avLst/>
          </a:prstGeom>
          <a:noFill/>
        </p:spPr>
        <p:txBody>
          <a:bodyPr wrap="square" rtlCol="0">
            <a:spAutoFit/>
          </a:bodyPr>
          <a:lstStyle/>
          <a:p>
            <a:r>
              <a:rPr lang="en-US" dirty="0">
                <a:solidFill>
                  <a:schemeClr val="tx1">
                    <a:lumMod val="65000"/>
                    <a:lumOff val="35000"/>
                  </a:schemeClr>
                </a:solidFill>
                <a:latin typeface="Franklin Gothic Demi" panose="020B0703020102020204" pitchFamily="34" charset="0"/>
              </a:rPr>
              <a:t>The chart below shows the available Health Connector Standard Plan Designs for 2020 by metallic tier. </a:t>
            </a:r>
          </a:p>
        </p:txBody>
      </p:sp>
      <p:pic>
        <p:nvPicPr>
          <p:cNvPr id="10" name="Content Placeholder 9">
            <a:extLst>
              <a:ext uri="{FF2B5EF4-FFF2-40B4-BE49-F238E27FC236}">
                <a16:creationId xmlns:a16="http://schemas.microsoft.com/office/drawing/2014/main" id="{35EF0347-7325-4286-965A-0F1212BD3789}"/>
              </a:ext>
            </a:extLst>
          </p:cNvPr>
          <p:cNvPicPr>
            <a:picLocks noGrp="1" noChangeAspect="1"/>
          </p:cNvPicPr>
          <p:nvPr>
            <p:ph idx="1"/>
          </p:nvPr>
        </p:nvPicPr>
        <p:blipFill>
          <a:blip r:embed="rId3"/>
          <a:stretch>
            <a:fillRect/>
          </a:stretch>
        </p:blipFill>
        <p:spPr>
          <a:xfrm>
            <a:off x="983804" y="1623467"/>
            <a:ext cx="6960570" cy="4935958"/>
          </a:xfrm>
          <a:prstGeom prst="rect">
            <a:avLst/>
          </a:prstGeom>
        </p:spPr>
      </p:pic>
    </p:spTree>
    <p:custDataLst>
      <p:tags r:id="rId1"/>
    </p:custDataLst>
    <p:extLst>
      <p:ext uri="{BB962C8B-B14F-4D97-AF65-F5344CB8AC3E}">
        <p14:creationId xmlns:p14="http://schemas.microsoft.com/office/powerpoint/2010/main" val="2550393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Health Connector: Applying and Enrolling</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p:txBody>
          <a:bodyPr>
            <a:normAutofit/>
          </a:bodyPr>
          <a:lstStyle/>
          <a:p>
            <a:r>
              <a:rPr lang="en-US" sz="1800" dirty="0"/>
              <a:t>When can someone apply and enroll into Health Connector coverage? </a:t>
            </a:r>
          </a:p>
          <a:p>
            <a:pPr lvl="1"/>
            <a:r>
              <a:rPr lang="en-US" sz="1400" dirty="0"/>
              <a:t>Individuals and Families can apply and enroll or change plans for any reason during the Health Connector’s annual Open Enrollment.</a:t>
            </a:r>
          </a:p>
          <a:p>
            <a:pPr lvl="1"/>
            <a:r>
              <a:rPr lang="en-US" sz="1400" dirty="0"/>
              <a:t>Individuals may enroll at other times of the year if they have a change in their situation or meet certain criteria.</a:t>
            </a:r>
          </a:p>
          <a:p>
            <a:pPr lvl="2"/>
            <a:r>
              <a:rPr lang="en-US" sz="1400" dirty="0"/>
              <a:t>For example, marriage, birth or adoption of a baby, or a move can all trigger an exception that allows a person to enroll in or change plans. </a:t>
            </a:r>
          </a:p>
          <a:p>
            <a:pPr lvl="1"/>
            <a:r>
              <a:rPr lang="en-US" sz="1400" dirty="0"/>
              <a:t>Small businesses can enroll in coverage any time during the year.</a:t>
            </a:r>
          </a:p>
          <a:p>
            <a:pPr lvl="1"/>
            <a:r>
              <a:rPr lang="en-US" sz="1400" dirty="0"/>
              <a:t>Individuals and small businesses can apply online:</a:t>
            </a:r>
          </a:p>
          <a:p>
            <a:pPr lvl="2"/>
            <a:r>
              <a:rPr lang="en-US" sz="1400" dirty="0"/>
              <a:t>Individuals: </a:t>
            </a:r>
            <a:r>
              <a:rPr lang="en-US" sz="1400" dirty="0">
                <a:hlinkClick r:id="rId3"/>
              </a:rPr>
              <a:t>www.mahealthconnector.org</a:t>
            </a:r>
            <a:endParaRPr lang="en-US" sz="1400" dirty="0"/>
          </a:p>
          <a:p>
            <a:pPr lvl="2"/>
            <a:r>
              <a:rPr lang="en-US" sz="1400" dirty="0"/>
              <a:t>Small Businesses: </a:t>
            </a:r>
            <a:r>
              <a:rPr lang="en-US" sz="1400" dirty="0">
                <a:hlinkClick r:id="rId4"/>
              </a:rPr>
              <a:t>www.mahealthconnector.org/business</a:t>
            </a:r>
            <a:endParaRPr lang="en-US" sz="1400" dirty="0"/>
          </a:p>
          <a:p>
            <a:pPr lvl="1"/>
            <a:r>
              <a:rPr lang="en-US" sz="1400" dirty="0"/>
              <a:t>Free assistance is available throughout Massachusetts through certified Navigators and Certified Application Counselors. </a:t>
            </a:r>
          </a:p>
          <a:p>
            <a:pPr lvl="2"/>
            <a:r>
              <a:rPr lang="en-US" sz="1400" dirty="0"/>
              <a:t>Go to: </a:t>
            </a:r>
            <a:r>
              <a:rPr lang="en-US" sz="1400" dirty="0">
                <a:hlinkClick r:id="rId5"/>
              </a:rPr>
              <a:t>https://my.mahealthconnector.org/enrollment-assisters</a:t>
            </a:r>
            <a:r>
              <a:rPr lang="en-US" sz="1400" dirty="0"/>
              <a:t> for a list of organizations</a:t>
            </a:r>
          </a:p>
          <a:p>
            <a:pPr marL="228600" lvl="2" indent="0">
              <a:buNone/>
            </a:pPr>
            <a:endParaRPr lang="en-US" sz="1400" dirty="0"/>
          </a:p>
          <a:p>
            <a:pPr marL="0" lvl="1" indent="0">
              <a:buNone/>
            </a:pPr>
            <a:endParaRPr lang="en-US" sz="1400" dirty="0"/>
          </a:p>
          <a:p>
            <a:pPr marL="0" lvl="1" indent="0">
              <a:buNone/>
            </a:pPr>
            <a:endParaRPr lang="en-US" sz="1400" dirty="0"/>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15</a:t>
            </a:fld>
            <a:endParaRPr lang="en-US" dirty="0"/>
          </a:p>
        </p:txBody>
      </p:sp>
    </p:spTree>
    <p:custDataLst>
      <p:tags r:id="rId1"/>
    </p:custDataLst>
    <p:extLst>
      <p:ext uri="{BB962C8B-B14F-4D97-AF65-F5344CB8AC3E}">
        <p14:creationId xmlns:p14="http://schemas.microsoft.com/office/powerpoint/2010/main" val="1452676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E4A089-784A-4B19-B8F2-AC7E3D8C714C}"/>
              </a:ext>
            </a:extLst>
          </p:cNvPr>
          <p:cNvSpPr>
            <a:spLocks noGrp="1"/>
          </p:cNvSpPr>
          <p:nvPr>
            <p:ph type="title"/>
          </p:nvPr>
        </p:nvSpPr>
        <p:spPr/>
        <p:txBody>
          <a:bodyPr/>
          <a:lstStyle/>
          <a:p>
            <a:r>
              <a:rPr lang="en-US" dirty="0"/>
              <a:t>Health Connector Open Enrollment 2020</a:t>
            </a:r>
          </a:p>
        </p:txBody>
      </p:sp>
      <p:sp>
        <p:nvSpPr>
          <p:cNvPr id="7" name="Content Placeholder 6">
            <a:extLst>
              <a:ext uri="{FF2B5EF4-FFF2-40B4-BE49-F238E27FC236}">
                <a16:creationId xmlns:a16="http://schemas.microsoft.com/office/drawing/2014/main" id="{D826A440-4D96-408F-B142-FAF4F86464CE}"/>
              </a:ext>
            </a:extLst>
          </p:cNvPr>
          <p:cNvSpPr>
            <a:spLocks noGrp="1"/>
          </p:cNvSpPr>
          <p:nvPr>
            <p:ph sz="half" idx="1"/>
          </p:nvPr>
        </p:nvSpPr>
        <p:spPr>
          <a:xfrm>
            <a:off x="551578" y="1550849"/>
            <a:ext cx="3934476" cy="4351338"/>
          </a:xfrm>
        </p:spPr>
        <p:txBody>
          <a:bodyPr>
            <a:normAutofit fontScale="92500" lnSpcReduction="20000"/>
          </a:bodyPr>
          <a:lstStyle/>
          <a:p>
            <a:pPr lvl="1" defTabSz="457200" fontAlgn="base">
              <a:spcBef>
                <a:spcPts val="100"/>
              </a:spcBef>
              <a:spcAft>
                <a:spcPts val="100"/>
              </a:spcAft>
              <a:buClr>
                <a:srgbClr val="5C5A5A"/>
              </a:buClr>
              <a:buSzPct val="100000"/>
            </a:pPr>
            <a:r>
              <a:rPr lang="en-US" sz="1400" dirty="0"/>
              <a:t>The Health Connector remains committed to offering our members and new enrollees a stable and well supported enrollment experience. </a:t>
            </a:r>
          </a:p>
          <a:p>
            <a:pPr lvl="1" defTabSz="457200" fontAlgn="base">
              <a:spcBef>
                <a:spcPts val="100"/>
              </a:spcBef>
              <a:spcAft>
                <a:spcPts val="100"/>
              </a:spcAft>
              <a:buClr>
                <a:srgbClr val="5C5A5A"/>
              </a:buClr>
              <a:buSzPct val="100000"/>
            </a:pPr>
            <a:endParaRPr lang="en-US" sz="1400" dirty="0"/>
          </a:p>
          <a:p>
            <a:pPr lvl="1" defTabSz="457200" fontAlgn="base">
              <a:spcBef>
                <a:spcPts val="100"/>
              </a:spcBef>
              <a:spcAft>
                <a:spcPts val="100"/>
              </a:spcAft>
              <a:buClr>
                <a:srgbClr val="5C5A5A"/>
              </a:buClr>
              <a:buSzPct val="100000"/>
            </a:pPr>
            <a:r>
              <a:rPr lang="en-US" sz="1400" dirty="0"/>
              <a:t>The Health Connector is actively preparing for Open Enrollment with member mailings and additional member support.</a:t>
            </a:r>
          </a:p>
          <a:p>
            <a:pPr lvl="1" defTabSz="457200" fontAlgn="base">
              <a:spcBef>
                <a:spcPts val="100"/>
              </a:spcBef>
              <a:spcAft>
                <a:spcPts val="100"/>
              </a:spcAft>
              <a:buClr>
                <a:srgbClr val="5C5A5A"/>
              </a:buClr>
              <a:buSzPct val="100000"/>
            </a:pPr>
            <a:endParaRPr lang="en-US" sz="1400" dirty="0"/>
          </a:p>
          <a:p>
            <a:pPr lvl="1" defTabSz="457200" fontAlgn="base">
              <a:spcBef>
                <a:spcPts val="100"/>
              </a:spcBef>
              <a:spcAft>
                <a:spcPts val="100"/>
              </a:spcAft>
              <a:buClr>
                <a:srgbClr val="5C5A5A"/>
              </a:buClr>
              <a:buSzPct val="100000"/>
            </a:pPr>
            <a:r>
              <a:rPr lang="en-US" sz="1400" dirty="0"/>
              <a:t>For more information about Open Enrollment, go to: </a:t>
            </a:r>
            <a:r>
              <a:rPr lang="en-US" sz="1400" dirty="0">
                <a:hlinkClick r:id="rId3"/>
              </a:rPr>
              <a:t>www.mahealthconnector.org/get-started/plan-renewal-information</a:t>
            </a:r>
            <a:endParaRPr lang="en-US" sz="1400" dirty="0"/>
          </a:p>
          <a:p>
            <a:pPr lvl="1" defTabSz="457200" fontAlgn="base">
              <a:spcBef>
                <a:spcPts val="100"/>
              </a:spcBef>
              <a:spcAft>
                <a:spcPts val="100"/>
              </a:spcAft>
              <a:buClr>
                <a:srgbClr val="5C5A5A"/>
              </a:buClr>
              <a:buSzPct val="100000"/>
            </a:pPr>
            <a:endParaRPr lang="en-US" sz="1400" dirty="0"/>
          </a:p>
          <a:p>
            <a:pPr lvl="1" defTabSz="457200" fontAlgn="base">
              <a:spcBef>
                <a:spcPts val="100"/>
              </a:spcBef>
              <a:spcAft>
                <a:spcPts val="100"/>
              </a:spcAft>
              <a:buClr>
                <a:srgbClr val="5C5A5A"/>
              </a:buClr>
              <a:buSzPct val="100000"/>
            </a:pPr>
            <a:r>
              <a:rPr lang="en-US" sz="1400" dirty="0"/>
              <a:t>Additional Resources:</a:t>
            </a:r>
          </a:p>
          <a:p>
            <a:pPr lvl="2"/>
            <a:r>
              <a:rPr lang="en-US" sz="1400" dirty="0"/>
              <a:t>Health Connector home page: </a:t>
            </a:r>
            <a:r>
              <a:rPr lang="en-US" sz="1400" dirty="0">
                <a:hlinkClick r:id="rId4"/>
              </a:rPr>
              <a:t>www.mahealthconnector.org</a:t>
            </a:r>
            <a:endParaRPr lang="en-US" sz="1400" dirty="0"/>
          </a:p>
          <a:p>
            <a:pPr lvl="2"/>
            <a:r>
              <a:rPr lang="en-US" sz="1400" dirty="0"/>
              <a:t>Massachusetts Individual Mandate: </a:t>
            </a:r>
            <a:r>
              <a:rPr lang="en-US" sz="1400" dirty="0">
                <a:hlinkClick r:id="rId5"/>
              </a:rPr>
              <a:t>https://www.mahealthconnector.org/stay-covered</a:t>
            </a:r>
            <a:endParaRPr lang="en-US" sz="1400" dirty="0"/>
          </a:p>
          <a:p>
            <a:pPr lvl="2"/>
            <a:r>
              <a:rPr lang="en-US" sz="1400" dirty="0"/>
              <a:t>Policy Center: </a:t>
            </a:r>
            <a:r>
              <a:rPr lang="en-US" sz="1400" dirty="0">
                <a:hlinkClick r:id="rId6"/>
              </a:rPr>
              <a:t>https://betterhealthconnector.com/about/policy-center/policies</a:t>
            </a:r>
            <a:endParaRPr lang="en-US" sz="1400" dirty="0"/>
          </a:p>
          <a:p>
            <a:pPr lvl="1" defTabSz="457200" fontAlgn="base">
              <a:spcBef>
                <a:spcPts val="100"/>
              </a:spcBef>
              <a:spcAft>
                <a:spcPts val="100"/>
              </a:spcAft>
              <a:buClr>
                <a:srgbClr val="5C5A5A"/>
              </a:buClr>
              <a:buSzPct val="100000"/>
            </a:pPr>
            <a:endParaRPr lang="en-US" sz="1400" dirty="0"/>
          </a:p>
          <a:p>
            <a:endParaRPr lang="en-US" dirty="0"/>
          </a:p>
          <a:p>
            <a:endParaRPr lang="en-US" dirty="0"/>
          </a:p>
        </p:txBody>
      </p:sp>
      <p:sp>
        <p:nvSpPr>
          <p:cNvPr id="5" name="Slide Number Placeholder 4">
            <a:extLst>
              <a:ext uri="{FF2B5EF4-FFF2-40B4-BE49-F238E27FC236}">
                <a16:creationId xmlns:a16="http://schemas.microsoft.com/office/drawing/2014/main" id="{5027278E-9BEC-426C-BA08-52CB82212B46}"/>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27CA14E-5EDD-4C5C-B4B2-BE16B502D62B}" type="slidenum">
              <a:rPr kumimoji="0" lang="en-US" sz="1000" b="1" i="0" u="none" strike="noStrike" kern="1200" cap="none" spc="0" normalizeH="0" baseline="0" noProof="0" smtClean="0">
                <a:ln>
                  <a:noFill/>
                </a:ln>
                <a:solidFill>
                  <a:srgbClr val="006494"/>
                </a:solidFill>
                <a:effectLst/>
                <a:uLnTx/>
                <a:uFillTx/>
                <a:latin typeface="Franklin Gothic Demi" panose="020B07030201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dirty="0">
              <a:ln>
                <a:noFill/>
              </a:ln>
              <a:solidFill>
                <a:srgbClr val="006494"/>
              </a:solidFill>
              <a:effectLst/>
              <a:uLnTx/>
              <a:uFillTx/>
              <a:latin typeface="Franklin Gothic Demi" panose="020B0703020102020204" pitchFamily="34" charset="0"/>
              <a:ea typeface="+mn-ea"/>
              <a:cs typeface="+mn-cs"/>
            </a:endParaRPr>
          </a:p>
        </p:txBody>
      </p:sp>
      <p:pic>
        <p:nvPicPr>
          <p:cNvPr id="9" name="Picture 8">
            <a:extLst>
              <a:ext uri="{FF2B5EF4-FFF2-40B4-BE49-F238E27FC236}">
                <a16:creationId xmlns:a16="http://schemas.microsoft.com/office/drawing/2014/main" id="{C5BD8BBA-5810-43AB-ACCD-90A67E400FAA}"/>
              </a:ext>
            </a:extLst>
          </p:cNvPr>
          <p:cNvPicPr>
            <a:picLocks noChangeAspect="1"/>
          </p:cNvPicPr>
          <p:nvPr/>
        </p:nvPicPr>
        <p:blipFill>
          <a:blip r:embed="rId7"/>
          <a:stretch>
            <a:fillRect/>
          </a:stretch>
        </p:blipFill>
        <p:spPr>
          <a:xfrm>
            <a:off x="4486054" y="1543017"/>
            <a:ext cx="3764176" cy="4857782"/>
          </a:xfrm>
          <a:prstGeom prst="rect">
            <a:avLst/>
          </a:prstGeom>
        </p:spPr>
      </p:pic>
      <p:sp>
        <p:nvSpPr>
          <p:cNvPr id="4" name="TextBox 3">
            <a:extLst>
              <a:ext uri="{FF2B5EF4-FFF2-40B4-BE49-F238E27FC236}">
                <a16:creationId xmlns:a16="http://schemas.microsoft.com/office/drawing/2014/main" id="{6F77AFE4-6037-408B-8D5C-999DA23E8416}"/>
              </a:ext>
            </a:extLst>
          </p:cNvPr>
          <p:cNvSpPr txBox="1"/>
          <p:nvPr/>
        </p:nvSpPr>
        <p:spPr>
          <a:xfrm>
            <a:off x="551578" y="1046173"/>
            <a:ext cx="7409574" cy="369332"/>
          </a:xfrm>
          <a:prstGeom prst="rect">
            <a:avLst/>
          </a:prstGeom>
          <a:noFill/>
        </p:spPr>
        <p:txBody>
          <a:bodyPr wrap="square" rtlCol="0">
            <a:spAutoFit/>
          </a:bodyPr>
          <a:lstStyle/>
          <a:p>
            <a:r>
              <a:rPr lang="en-US" dirty="0">
                <a:solidFill>
                  <a:schemeClr val="tx1">
                    <a:lumMod val="65000"/>
                    <a:lumOff val="35000"/>
                  </a:schemeClr>
                </a:solidFill>
                <a:latin typeface="Franklin Gothic Demi" panose="020B0703020102020204" pitchFamily="34" charset="0"/>
              </a:rPr>
              <a:t>Open Enrollment 2020 is November 1, 2019 - January 23, 2020 </a:t>
            </a:r>
          </a:p>
        </p:txBody>
      </p:sp>
    </p:spTree>
    <p:custDataLst>
      <p:tags r:id="rId1"/>
    </p:custDataLst>
    <p:extLst>
      <p:ext uri="{BB962C8B-B14F-4D97-AF65-F5344CB8AC3E}">
        <p14:creationId xmlns:p14="http://schemas.microsoft.com/office/powerpoint/2010/main" val="169020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C9EAD9-026C-418E-825C-E9DB67C4712A}"/>
              </a:ext>
            </a:extLst>
          </p:cNvPr>
          <p:cNvSpPr>
            <a:spLocks noGrp="1"/>
          </p:cNvSpPr>
          <p:nvPr>
            <p:ph type="ctrTitle"/>
          </p:nvPr>
        </p:nvSpPr>
        <p:spPr/>
        <p:txBody>
          <a:bodyPr/>
          <a:lstStyle/>
          <a:p>
            <a:r>
              <a:rPr lang="en-US" dirty="0"/>
              <a:t>Health and Dental Plans for 2020</a:t>
            </a:r>
          </a:p>
        </p:txBody>
      </p:sp>
    </p:spTree>
    <p:custDataLst>
      <p:tags r:id="rId1"/>
    </p:custDataLst>
    <p:extLst>
      <p:ext uri="{BB962C8B-B14F-4D97-AF65-F5344CB8AC3E}">
        <p14:creationId xmlns:p14="http://schemas.microsoft.com/office/powerpoint/2010/main" val="44423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B74DD-D939-40AA-B960-69F6F5B1EBF3}"/>
              </a:ext>
            </a:extLst>
          </p:cNvPr>
          <p:cNvSpPr>
            <a:spLocks noGrp="1"/>
          </p:cNvSpPr>
          <p:nvPr>
            <p:ph type="title"/>
          </p:nvPr>
        </p:nvSpPr>
        <p:spPr/>
        <p:txBody>
          <a:bodyPr/>
          <a:lstStyle/>
          <a:p>
            <a:r>
              <a:rPr lang="en-US" dirty="0"/>
              <a:t>Health Connector Health Plans for 2020</a:t>
            </a:r>
          </a:p>
        </p:txBody>
      </p:sp>
      <p:sp>
        <p:nvSpPr>
          <p:cNvPr id="3" name="Content Placeholder 2">
            <a:extLst>
              <a:ext uri="{FF2B5EF4-FFF2-40B4-BE49-F238E27FC236}">
                <a16:creationId xmlns:a16="http://schemas.microsoft.com/office/drawing/2014/main" id="{A0E825F0-9141-4D1D-8370-0728E7EF7E3C}"/>
              </a:ext>
            </a:extLst>
          </p:cNvPr>
          <p:cNvSpPr>
            <a:spLocks noGrp="1"/>
          </p:cNvSpPr>
          <p:nvPr>
            <p:ph idx="1"/>
          </p:nvPr>
        </p:nvSpPr>
        <p:spPr/>
        <p:txBody>
          <a:bodyPr/>
          <a:lstStyle/>
          <a:p>
            <a:r>
              <a:rPr lang="en-US" sz="1700" dirty="0"/>
              <a:t>Each year, the Health Connector conducts a comprehensive review of Health and Dental Plans proposed by health and dental carriers to be sold in the upcoming year on MAhealthconnector.org. This review and process is known as the Seal of Approval process.</a:t>
            </a:r>
          </a:p>
          <a:p>
            <a:pPr lvl="1"/>
            <a:r>
              <a:rPr lang="en-US" sz="1400" dirty="0">
                <a:sym typeface="Rockwell" pitchFamily="18" charset="0"/>
              </a:rPr>
              <a:t>All of the Health Connector plans available on Mahealthconnector.org are Qualified Health Plans (QHPs) and Qualified Dental Plans and meet state and federal plan requirements</a:t>
            </a:r>
          </a:p>
          <a:p>
            <a:pPr lvl="1"/>
            <a:r>
              <a:rPr lang="en-US" sz="1400" dirty="0"/>
              <a:t>All approved health and dental plans must meet Actuarial Value (AV) and Metallic Tier requirements and must include a minimum set of certain benefits called Essential Health Benefits (EHB)</a:t>
            </a:r>
          </a:p>
          <a:p>
            <a:pPr lvl="1">
              <a:defRPr/>
            </a:pPr>
            <a:r>
              <a:rPr lang="en-US" sz="1400" dirty="0"/>
              <a:t>The Health Connector works closely with the MA Division of Insurance to ensure carriers meet all certification criteria and the MA Division of Insurance is responsible for approving the rates (premiums) for each plan sold through the Health Connector  </a:t>
            </a:r>
          </a:p>
          <a:p>
            <a:pPr lvl="1"/>
            <a:endParaRPr lang="en-US" sz="1400" dirty="0">
              <a:latin typeface="Franklin Gothic Demi" panose="020B0703020102020204" pitchFamily="34" charset="0"/>
            </a:endParaRPr>
          </a:p>
          <a:p>
            <a:pPr lvl="1"/>
            <a:endParaRPr lang="en-US" sz="1400" dirty="0">
              <a:sym typeface="Rockwell" pitchFamily="18" charset="0"/>
            </a:endParaRPr>
          </a:p>
          <a:p>
            <a:endParaRPr lang="en-US" sz="1700" dirty="0"/>
          </a:p>
          <a:p>
            <a:endParaRPr lang="en-US" dirty="0"/>
          </a:p>
        </p:txBody>
      </p:sp>
      <p:sp>
        <p:nvSpPr>
          <p:cNvPr id="5" name="Slide Number Placeholder 9">
            <a:extLst>
              <a:ext uri="{FF2B5EF4-FFF2-40B4-BE49-F238E27FC236}">
                <a16:creationId xmlns:a16="http://schemas.microsoft.com/office/drawing/2014/main" id="{0A028851-8C28-4FBB-AC0F-7FFE9FEE8AAA}"/>
              </a:ext>
            </a:extLst>
          </p:cNvPr>
          <p:cNvSpPr txBox="1">
            <a:spLocks/>
          </p:cNvSpPr>
          <p:nvPr/>
        </p:nvSpPr>
        <p:spPr bwMode="auto">
          <a:xfrm>
            <a:off x="8686800" y="6480175"/>
            <a:ext cx="255588"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chemeClr val="bg2"/>
                </a:solidFill>
                <a:latin typeface="Rockwell" pitchFamily="18" charset="0"/>
                <a:ea typeface="MS PGothic" pitchFamily="34" charset="-128"/>
                <a:cs typeface="Rockwell" pitchFamily="18" charset="0"/>
                <a:sym typeface="Rockwell" pitchFamily="18" charset="0"/>
              </a:defRPr>
            </a:lvl1pPr>
            <a:lvl2pPr marL="742950" indent="-28575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2pPr>
            <a:lvl3pPr marL="11430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3pPr>
            <a:lvl4pPr marL="16002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4pPr>
            <a:lvl5pPr marL="20574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5pPr>
            <a:lvl6pPr marL="25146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6pPr>
            <a:lvl7pPr marL="29718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7pPr>
            <a:lvl8pPr marL="34290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8pPr>
            <a:lvl9pPr marL="38862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9pPr>
          </a:lstStyle>
          <a:p>
            <a:fld id="{73191B24-F701-4425-AD22-E422D79E933A}" type="slidenum">
              <a:rPr lang="en-US" sz="1000" b="1">
                <a:solidFill>
                  <a:schemeClr val="accent1"/>
                </a:solidFill>
                <a:latin typeface="Franklin Gothic Demi" panose="020B0703020102020204" pitchFamily="34" charset="0"/>
                <a:ea typeface="+mn-ea"/>
                <a:cs typeface="+mn-cs"/>
              </a:rPr>
              <a:pPr/>
              <a:t>18</a:t>
            </a:fld>
            <a:endParaRPr lang="en-US" sz="1000" b="1" dirty="0">
              <a:solidFill>
                <a:schemeClr val="accent1"/>
              </a:solidFill>
              <a:latin typeface="Franklin Gothic Demi" panose="020B0703020102020204" pitchFamily="34" charset="0"/>
              <a:ea typeface="+mn-ea"/>
              <a:cs typeface="+mn-cs"/>
            </a:endParaRPr>
          </a:p>
        </p:txBody>
      </p:sp>
    </p:spTree>
    <p:custDataLst>
      <p:tags r:id="rId1"/>
    </p:custDataLst>
    <p:extLst>
      <p:ext uri="{BB962C8B-B14F-4D97-AF65-F5344CB8AC3E}">
        <p14:creationId xmlns:p14="http://schemas.microsoft.com/office/powerpoint/2010/main" val="1306850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a:xfrm>
            <a:off x="685800" y="297547"/>
            <a:ext cx="8128000" cy="822960"/>
          </a:xfrm>
        </p:spPr>
        <p:txBody>
          <a:bodyPr/>
          <a:lstStyle/>
          <a:p>
            <a:r>
              <a:rPr lang="en-US" dirty="0"/>
              <a:t>Overview of 2020 </a:t>
            </a:r>
            <a:r>
              <a:rPr lang="en-US" dirty="0" err="1"/>
              <a:t>SoA</a:t>
            </a:r>
            <a:r>
              <a:rPr lang="en-US" dirty="0"/>
              <a:t> Results </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a:xfrm>
            <a:off x="685800" y="995910"/>
            <a:ext cx="7576457" cy="5166351"/>
          </a:xfrm>
        </p:spPr>
        <p:txBody>
          <a:bodyPr>
            <a:normAutofit/>
          </a:bodyPr>
          <a:lstStyle/>
          <a:p>
            <a:pPr lvl="0"/>
            <a:r>
              <a:rPr lang="en-US" sz="1800" dirty="0">
                <a:solidFill>
                  <a:prstClr val="black">
                    <a:lumMod val="65000"/>
                    <a:lumOff val="35000"/>
                  </a:prstClr>
                </a:solidFill>
              </a:rPr>
              <a:t>The 2020 Qualified Health and Dental Plans includes a range of plan designs, carriers, and premiums, featuring:</a:t>
            </a:r>
          </a:p>
          <a:p>
            <a:pPr lvl="1"/>
            <a:r>
              <a:rPr lang="en-US" sz="1400" dirty="0">
                <a:solidFill>
                  <a:prstClr val="black">
                    <a:lumMod val="65000"/>
                    <a:lumOff val="35000"/>
                  </a:prstClr>
                </a:solidFill>
                <a:sym typeface="Gill Sans"/>
              </a:rPr>
              <a:t>A broad choice of carriers and plans for unsubsidized non-group and small group enrollees, with:</a:t>
            </a:r>
          </a:p>
          <a:p>
            <a:pPr lvl="2"/>
            <a:r>
              <a:rPr lang="en-US" sz="1400" dirty="0">
                <a:solidFill>
                  <a:prstClr val="black">
                    <a:lumMod val="65000"/>
                    <a:lumOff val="35000"/>
                  </a:prstClr>
                </a:solidFill>
                <a:sym typeface="Gill Sans"/>
              </a:rPr>
              <a:t>9 medical with 56 non-group and 69 small group Qualified Health Plans (QHPs)</a:t>
            </a:r>
          </a:p>
          <a:p>
            <a:pPr lvl="2"/>
            <a:r>
              <a:rPr lang="en-US" sz="1400" dirty="0">
                <a:solidFill>
                  <a:prstClr val="black">
                    <a:lumMod val="65000"/>
                    <a:lumOff val="35000"/>
                  </a:prstClr>
                </a:solidFill>
                <a:sym typeface="Gill Sans"/>
              </a:rPr>
              <a:t>2 dental carriers with 12 Qualified Dental Plans (QDPs) </a:t>
            </a:r>
          </a:p>
          <a:p>
            <a:pPr lvl="1"/>
            <a:r>
              <a:rPr lang="en-US" sz="1400" dirty="0">
                <a:solidFill>
                  <a:prstClr val="black">
                    <a:lumMod val="65000"/>
                    <a:lumOff val="35000"/>
                  </a:prstClr>
                </a:solidFill>
                <a:sym typeface="Gill Sans"/>
              </a:rPr>
              <a:t>One plan closing (HNE non-standard Bronze) </a:t>
            </a:r>
          </a:p>
          <a:p>
            <a:pPr lvl="1"/>
            <a:r>
              <a:rPr lang="en-US" sz="1400" dirty="0">
                <a:solidFill>
                  <a:prstClr val="black">
                    <a:lumMod val="65000"/>
                    <a:lumOff val="35000"/>
                  </a:prstClr>
                </a:solidFill>
                <a:sym typeface="Gill Sans"/>
              </a:rPr>
              <a:t>Modest premium changes of, on average, </a:t>
            </a:r>
          </a:p>
          <a:p>
            <a:pPr lvl="2"/>
            <a:r>
              <a:rPr lang="en-US" sz="1400" dirty="0">
                <a:solidFill>
                  <a:prstClr val="black">
                    <a:lumMod val="65000"/>
                    <a:lumOff val="35000"/>
                  </a:prstClr>
                </a:solidFill>
                <a:sym typeface="Gill Sans"/>
              </a:rPr>
              <a:t>4.0 percent for health plans</a:t>
            </a:r>
          </a:p>
          <a:p>
            <a:pPr lvl="2"/>
            <a:r>
              <a:rPr lang="en-US" sz="1400" dirty="0">
                <a:solidFill>
                  <a:prstClr val="black">
                    <a:lumMod val="65000"/>
                    <a:lumOff val="35000"/>
                  </a:prstClr>
                </a:solidFill>
                <a:sym typeface="Gill Sans"/>
              </a:rPr>
              <a:t>1.7 percent for dental plans</a:t>
            </a:r>
          </a:p>
          <a:p>
            <a:pPr lvl="1"/>
            <a:r>
              <a:rPr lang="en-US" sz="1400" dirty="0">
                <a:solidFill>
                  <a:prstClr val="black">
                    <a:lumMod val="65000"/>
                    <a:lumOff val="35000"/>
                  </a:prstClr>
                </a:solidFill>
                <a:sym typeface="Gill Sans"/>
              </a:rPr>
              <a:t>A steady ConnectorCare program that continues to offer affordable choice </a:t>
            </a:r>
          </a:p>
          <a:p>
            <a:pPr lvl="2"/>
            <a:r>
              <a:rPr lang="en-US" sz="1400" dirty="0">
                <a:solidFill>
                  <a:prstClr val="black">
                    <a:lumMod val="65000"/>
                    <a:lumOff val="35000"/>
                  </a:prstClr>
                </a:solidFill>
                <a:sym typeface="Gill Sans"/>
              </a:rPr>
              <a:t>There are no new carriers entering, no carriers leaving, and no carriers leaving any current service areas </a:t>
            </a:r>
          </a:p>
          <a:p>
            <a:pPr lvl="2"/>
            <a:r>
              <a:rPr lang="en-US" sz="1400" dirty="0">
                <a:solidFill>
                  <a:prstClr val="black">
                    <a:lumMod val="65000"/>
                    <a:lumOff val="35000"/>
                  </a:prstClr>
                </a:solidFill>
                <a:sym typeface="Gill Sans"/>
              </a:rPr>
              <a:t>As in 2018 and 2019, ConnectorCare carriers will continue to “load” their silver tier non-group plans with an additional percentage of premium to offset the loss of federal cost-sharing reductions</a:t>
            </a:r>
          </a:p>
          <a:p>
            <a:pPr marL="228600" lvl="2" indent="0">
              <a:buNone/>
            </a:pPr>
            <a:endParaRPr lang="en-US" sz="1400" dirty="0">
              <a:solidFill>
                <a:prstClr val="black">
                  <a:lumMod val="65000"/>
                  <a:lumOff val="35000"/>
                </a:prstClr>
              </a:solidFill>
              <a:sym typeface="Gill Sans"/>
            </a:endParaRPr>
          </a:p>
          <a:p>
            <a:pPr marL="0" lvl="1" indent="0">
              <a:buNone/>
            </a:pPr>
            <a:endParaRPr lang="en-US" sz="1400" dirty="0">
              <a:solidFill>
                <a:prstClr val="black">
                  <a:lumMod val="65000"/>
                  <a:lumOff val="35000"/>
                </a:prstClr>
              </a:solidFill>
              <a:sym typeface="Gill Sans"/>
            </a:endParaRPr>
          </a:p>
          <a:p>
            <a:endParaRPr lang="en-US" dirty="0"/>
          </a:p>
        </p:txBody>
      </p:sp>
      <p:sp>
        <p:nvSpPr>
          <p:cNvPr id="6" name="Slide Number Placeholder 9">
            <a:extLst>
              <a:ext uri="{FF2B5EF4-FFF2-40B4-BE49-F238E27FC236}">
                <a16:creationId xmlns:a16="http://schemas.microsoft.com/office/drawing/2014/main" id="{2C02469C-C052-4AF6-8E1E-7D5B04D5786A}"/>
              </a:ext>
            </a:extLst>
          </p:cNvPr>
          <p:cNvSpPr txBox="1">
            <a:spLocks/>
          </p:cNvSpPr>
          <p:nvPr/>
        </p:nvSpPr>
        <p:spPr bwMode="auto">
          <a:xfrm>
            <a:off x="8686800" y="6480175"/>
            <a:ext cx="255588"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chemeClr val="bg2"/>
                </a:solidFill>
                <a:latin typeface="Rockwell" pitchFamily="18" charset="0"/>
                <a:ea typeface="MS PGothic" pitchFamily="34" charset="-128"/>
                <a:cs typeface="Rockwell" pitchFamily="18" charset="0"/>
                <a:sym typeface="Rockwell" pitchFamily="18" charset="0"/>
              </a:defRPr>
            </a:lvl1pPr>
            <a:lvl2pPr marL="742950" indent="-28575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2pPr>
            <a:lvl3pPr marL="11430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3pPr>
            <a:lvl4pPr marL="16002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4pPr>
            <a:lvl5pPr marL="20574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5pPr>
            <a:lvl6pPr marL="25146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6pPr>
            <a:lvl7pPr marL="29718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7pPr>
            <a:lvl8pPr marL="34290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8pPr>
            <a:lvl9pPr marL="38862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9pPr>
          </a:lstStyle>
          <a:p>
            <a:fld id="{73191B24-F701-4425-AD22-E422D79E933A}" type="slidenum">
              <a:rPr lang="en-US" sz="1000" b="1">
                <a:solidFill>
                  <a:schemeClr val="accent1"/>
                </a:solidFill>
                <a:latin typeface="Franklin Gothic Demi" panose="020B0703020102020204" pitchFamily="34" charset="0"/>
                <a:ea typeface="+mn-ea"/>
                <a:cs typeface="+mn-cs"/>
              </a:rPr>
              <a:pPr/>
              <a:t>19</a:t>
            </a:fld>
            <a:endParaRPr lang="en-US" sz="1000" b="1" dirty="0">
              <a:solidFill>
                <a:schemeClr val="accent1"/>
              </a:solidFill>
              <a:latin typeface="Franklin Gothic Demi" panose="020B0703020102020204" pitchFamily="34" charset="0"/>
              <a:ea typeface="+mn-ea"/>
              <a:cs typeface="+mn-cs"/>
            </a:endParaRPr>
          </a:p>
        </p:txBody>
      </p:sp>
    </p:spTree>
    <p:custDataLst>
      <p:tags r:id="rId1"/>
    </p:custDataLst>
    <p:extLst>
      <p:ext uri="{BB962C8B-B14F-4D97-AF65-F5344CB8AC3E}">
        <p14:creationId xmlns:p14="http://schemas.microsoft.com/office/powerpoint/2010/main" val="3800952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Agenda </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p:txBody>
          <a:bodyPr/>
          <a:lstStyle/>
          <a:p>
            <a:pPr lvl="1"/>
            <a:r>
              <a:rPr lang="en-US" sz="1400" dirty="0"/>
              <a:t>The Health Connector’s Role and History </a:t>
            </a:r>
          </a:p>
          <a:p>
            <a:pPr lvl="2"/>
            <a:r>
              <a:rPr lang="en-US" sz="1400" dirty="0"/>
              <a:t>Chapter 58</a:t>
            </a:r>
          </a:p>
          <a:p>
            <a:pPr lvl="2"/>
            <a:r>
              <a:rPr lang="en-US" sz="1400" dirty="0"/>
              <a:t>The Affordable Care Act (ACA)</a:t>
            </a:r>
          </a:p>
          <a:p>
            <a:pPr lvl="1"/>
            <a:r>
              <a:rPr lang="en-US" sz="1400" dirty="0"/>
              <a:t>Health Connector Today</a:t>
            </a:r>
          </a:p>
          <a:p>
            <a:pPr lvl="2"/>
            <a:r>
              <a:rPr lang="en-US" sz="1400" dirty="0"/>
              <a:t>Eligibility </a:t>
            </a:r>
          </a:p>
          <a:p>
            <a:pPr lvl="2"/>
            <a:r>
              <a:rPr lang="en-US" sz="1400" dirty="0"/>
              <a:t>Programs and Plans</a:t>
            </a:r>
          </a:p>
          <a:p>
            <a:pPr lvl="2"/>
            <a:r>
              <a:rPr lang="en-US" sz="1400" dirty="0"/>
              <a:t>Applying and Enrolling</a:t>
            </a:r>
          </a:p>
          <a:p>
            <a:pPr lvl="1"/>
            <a:r>
              <a:rPr lang="en-US" sz="1400" dirty="0"/>
              <a:t>Health and Dental Plans for 2020</a:t>
            </a:r>
          </a:p>
          <a:p>
            <a:pPr lvl="2"/>
            <a:r>
              <a:rPr lang="en-US" sz="1400" dirty="0" err="1"/>
              <a:t>ConnectorCare</a:t>
            </a:r>
            <a:r>
              <a:rPr lang="en-US" sz="1400" dirty="0"/>
              <a:t> Program</a:t>
            </a:r>
          </a:p>
          <a:p>
            <a:pPr lvl="2"/>
            <a:r>
              <a:rPr lang="en-US" sz="1400" dirty="0"/>
              <a:t>Key Take-Aways and Member Scenarios for 2020</a:t>
            </a:r>
          </a:p>
          <a:p>
            <a:pPr lvl="1"/>
            <a:r>
              <a:rPr lang="en-US" sz="1400" dirty="0"/>
              <a:t>Questions</a:t>
            </a:r>
          </a:p>
          <a:p>
            <a:pPr lvl="2"/>
            <a:endParaRPr lang="en-US" sz="1400" dirty="0"/>
          </a:p>
          <a:p>
            <a:pPr lvl="2"/>
            <a:endParaRPr lang="en-US" sz="1400" dirty="0"/>
          </a:p>
          <a:p>
            <a:pPr lvl="1"/>
            <a:endParaRPr lang="en-US" sz="1400" dirty="0"/>
          </a:p>
          <a:p>
            <a:endParaRPr lang="en-US" dirty="0"/>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2</a:t>
            </a:fld>
            <a:endParaRPr lang="en-US" dirty="0"/>
          </a:p>
        </p:txBody>
      </p:sp>
    </p:spTree>
    <p:custDataLst>
      <p:tags r:id="rId1"/>
    </p:custDataLst>
    <p:extLst>
      <p:ext uri="{BB962C8B-B14F-4D97-AF65-F5344CB8AC3E}">
        <p14:creationId xmlns:p14="http://schemas.microsoft.com/office/powerpoint/2010/main" val="2081496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C9EAD9-026C-418E-825C-E9DB67C4712A}"/>
              </a:ext>
            </a:extLst>
          </p:cNvPr>
          <p:cNvSpPr>
            <a:spLocks noGrp="1"/>
          </p:cNvSpPr>
          <p:nvPr>
            <p:ph type="ctrTitle"/>
          </p:nvPr>
        </p:nvSpPr>
        <p:spPr/>
        <p:txBody>
          <a:bodyPr/>
          <a:lstStyle/>
          <a:p>
            <a:r>
              <a:rPr lang="en-US" dirty="0"/>
              <a:t>ConnectorCare Program </a:t>
            </a:r>
          </a:p>
        </p:txBody>
      </p:sp>
    </p:spTree>
    <p:custDataLst>
      <p:tags r:id="rId1"/>
    </p:custDataLst>
    <p:extLst>
      <p:ext uri="{BB962C8B-B14F-4D97-AF65-F5344CB8AC3E}">
        <p14:creationId xmlns:p14="http://schemas.microsoft.com/office/powerpoint/2010/main" val="3139040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ConnectorCare: Enrollee Contributions and Regional Carrier Changes </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a:xfrm>
            <a:off x="685799" y="1371599"/>
            <a:ext cx="8059367" cy="5690682"/>
          </a:xfrm>
        </p:spPr>
        <p:txBody>
          <a:bodyPr>
            <a:normAutofit/>
          </a:bodyPr>
          <a:lstStyle/>
          <a:p>
            <a:pPr marL="0" lvl="1" indent="0">
              <a:spcBef>
                <a:spcPts val="0"/>
              </a:spcBef>
              <a:spcAft>
                <a:spcPts val="600"/>
              </a:spcAft>
              <a:buNone/>
            </a:pPr>
            <a:r>
              <a:rPr lang="en-US" sz="1800" dirty="0">
                <a:latin typeface="Franklin Gothic Demi" panose="020B0703020102020204" pitchFamily="34" charset="0"/>
              </a:rPr>
              <a:t>As in past years, all ConnectorCare members, regardless of where they live, will have access to at least one ConnectorCare plan at the Affordability Schedule-defined monthly cost</a:t>
            </a:r>
          </a:p>
          <a:p>
            <a:pPr lvl="1">
              <a:lnSpc>
                <a:spcPct val="100000"/>
              </a:lnSpc>
            </a:pPr>
            <a:r>
              <a:rPr lang="en-US" sz="1400" dirty="0">
                <a:solidFill>
                  <a:prstClr val="black">
                    <a:lumMod val="65000"/>
                    <a:lumOff val="35000"/>
                  </a:prstClr>
                </a:solidFill>
                <a:latin typeface="Franklin Gothic Book"/>
              </a:rPr>
              <a:t>In a few regions only one choice at the Affordability Schedule-defined monthly cost is available to members </a:t>
            </a:r>
          </a:p>
          <a:p>
            <a:pPr lvl="2">
              <a:lnSpc>
                <a:spcPct val="100000"/>
              </a:lnSpc>
            </a:pPr>
            <a:r>
              <a:rPr lang="en-US" sz="1400" dirty="0">
                <a:solidFill>
                  <a:prstClr val="black">
                    <a:lumMod val="65000"/>
                    <a:lumOff val="35000"/>
                  </a:prstClr>
                </a:solidFill>
              </a:rPr>
              <a:t>These regions are </a:t>
            </a:r>
            <a:r>
              <a:rPr lang="en-US" sz="1400" b="1" dirty="0">
                <a:solidFill>
                  <a:prstClr val="black">
                    <a:lumMod val="65000"/>
                    <a:lumOff val="35000"/>
                  </a:prstClr>
                </a:solidFill>
              </a:rPr>
              <a:t>A4 – Franklin, F2 – Dukes, G1 and G3 – Cape, and G2 – Nantucket </a:t>
            </a:r>
            <a:endParaRPr lang="en-US" sz="1400" b="1" dirty="0">
              <a:solidFill>
                <a:prstClr val="black">
                  <a:lumMod val="65000"/>
                  <a:lumOff val="35000"/>
                </a:prstClr>
              </a:solidFill>
              <a:latin typeface="Franklin Gothic Book"/>
            </a:endParaRPr>
          </a:p>
          <a:p>
            <a:pPr lvl="1">
              <a:lnSpc>
                <a:spcPct val="100000"/>
              </a:lnSpc>
            </a:pPr>
            <a:r>
              <a:rPr lang="en-US" sz="1400" dirty="0">
                <a:solidFill>
                  <a:prstClr val="black">
                    <a:lumMod val="65000"/>
                    <a:lumOff val="35000"/>
                  </a:prstClr>
                </a:solidFill>
                <a:latin typeface="Franklin Gothic Book"/>
              </a:rPr>
              <a:t>In regions </a:t>
            </a:r>
            <a:r>
              <a:rPr lang="en-US" sz="1400" b="1" dirty="0">
                <a:solidFill>
                  <a:prstClr val="black">
                    <a:lumMod val="65000"/>
                    <a:lumOff val="35000"/>
                  </a:prstClr>
                </a:solidFill>
                <a:latin typeface="Franklin Gothic Book"/>
              </a:rPr>
              <a:t>G1</a:t>
            </a:r>
            <a:r>
              <a:rPr lang="en-US" sz="1400" b="1" dirty="0">
                <a:solidFill>
                  <a:prstClr val="black">
                    <a:lumMod val="65000"/>
                    <a:lumOff val="35000"/>
                  </a:prstClr>
                </a:solidFill>
              </a:rPr>
              <a:t> and G3</a:t>
            </a:r>
            <a:r>
              <a:rPr lang="en-US" sz="1400" dirty="0">
                <a:solidFill>
                  <a:prstClr val="black">
                    <a:lumMod val="65000"/>
                    <a:lumOff val="35000"/>
                  </a:prstClr>
                </a:solidFill>
                <a:latin typeface="Franklin Gothic Book"/>
              </a:rPr>
              <a:t> BMC is no longer going to be offered at the Affordability Schedule-defined monthly cost</a:t>
            </a:r>
          </a:p>
          <a:p>
            <a:pPr lvl="2">
              <a:lnSpc>
                <a:spcPct val="100000"/>
              </a:lnSpc>
            </a:pPr>
            <a:r>
              <a:rPr lang="en-US" sz="1400" dirty="0">
                <a:solidFill>
                  <a:prstClr val="black">
                    <a:lumMod val="65000"/>
                    <a:lumOff val="35000"/>
                  </a:prstClr>
                </a:solidFill>
                <a:latin typeface="Franklin Gothic Book"/>
              </a:rPr>
              <a:t>This means that members enrolled in BMC ConnectorCare plans in these regions will see premium increases for 2020 </a:t>
            </a:r>
          </a:p>
          <a:p>
            <a:pPr lvl="1">
              <a:buClr>
                <a:srgbClr val="5C5A5A"/>
              </a:buClr>
              <a:buSzPct val="100000"/>
            </a:pPr>
            <a:r>
              <a:rPr lang="en-US" sz="1400" b="1" u="sng" dirty="0">
                <a:solidFill>
                  <a:prstClr val="black">
                    <a:lumMod val="65000"/>
                    <a:lumOff val="35000"/>
                  </a:prstClr>
                </a:solidFill>
              </a:rPr>
              <a:t>New for 2020: </a:t>
            </a:r>
            <a:r>
              <a:rPr lang="en-US" sz="1400" b="1" dirty="0">
                <a:solidFill>
                  <a:prstClr val="black">
                    <a:lumMod val="65000"/>
                    <a:lumOff val="35000"/>
                  </a:prstClr>
                </a:solidFill>
              </a:rPr>
              <a:t>Fallon has expanded in portions of Regions C and D</a:t>
            </a:r>
          </a:p>
          <a:p>
            <a:pPr lvl="2">
              <a:buClr>
                <a:srgbClr val="5C5A5A"/>
              </a:buClr>
              <a:buSzPct val="100000"/>
            </a:pPr>
            <a:r>
              <a:rPr lang="en-US" sz="1400" dirty="0">
                <a:solidFill>
                  <a:prstClr val="black">
                    <a:lumMod val="65000"/>
                    <a:lumOff val="35000"/>
                  </a:prstClr>
                </a:solidFill>
              </a:rPr>
              <a:t>Region </a:t>
            </a:r>
            <a:r>
              <a:rPr lang="en-US" sz="1400" b="1" dirty="0">
                <a:solidFill>
                  <a:prstClr val="black">
                    <a:lumMod val="65000"/>
                    <a:lumOff val="35000"/>
                  </a:prstClr>
                </a:solidFill>
              </a:rPr>
              <a:t>D2</a:t>
            </a:r>
            <a:r>
              <a:rPr lang="en-US" sz="1400" dirty="0">
                <a:solidFill>
                  <a:prstClr val="black">
                    <a:lumMod val="65000"/>
                    <a:lumOff val="35000"/>
                  </a:prstClr>
                </a:solidFill>
              </a:rPr>
              <a:t> is a new region that now includes a Fallon ConnectorCare choice</a:t>
            </a:r>
          </a:p>
          <a:p>
            <a:pPr lvl="2">
              <a:buClr>
                <a:srgbClr val="5C5A5A"/>
              </a:buClr>
              <a:buSzPct val="100000"/>
            </a:pPr>
            <a:r>
              <a:rPr lang="en-US" sz="1400" dirty="0">
                <a:solidFill>
                  <a:prstClr val="black">
                    <a:lumMod val="65000"/>
                    <a:lumOff val="35000"/>
                  </a:prstClr>
                </a:solidFill>
              </a:rPr>
              <a:t>Region </a:t>
            </a:r>
            <a:r>
              <a:rPr lang="en-US" sz="1400" b="1" dirty="0">
                <a:solidFill>
                  <a:prstClr val="black">
                    <a:lumMod val="65000"/>
                    <a:lumOff val="35000"/>
                  </a:prstClr>
                </a:solidFill>
              </a:rPr>
              <a:t>C2</a:t>
            </a:r>
            <a:r>
              <a:rPr lang="en-US" sz="1400" dirty="0">
                <a:solidFill>
                  <a:prstClr val="black">
                    <a:lumMod val="65000"/>
                    <a:lumOff val="35000"/>
                  </a:prstClr>
                </a:solidFill>
              </a:rPr>
              <a:t> now has Fallon ConnectorCare as a choice and is expanded to additional towns </a:t>
            </a:r>
          </a:p>
          <a:p>
            <a:pPr lvl="1">
              <a:lnSpc>
                <a:spcPct val="100000"/>
              </a:lnSpc>
            </a:pPr>
            <a:endParaRPr lang="en-US" sz="1400" dirty="0">
              <a:solidFill>
                <a:prstClr val="black">
                  <a:lumMod val="65000"/>
                  <a:lumOff val="35000"/>
                </a:prstClr>
              </a:solidFill>
              <a:latin typeface="Franklin Gothic Book"/>
            </a:endParaRPr>
          </a:p>
          <a:p>
            <a:pPr lvl="1">
              <a:lnSpc>
                <a:spcPct val="100000"/>
              </a:lnSpc>
            </a:pPr>
            <a:endParaRPr lang="en-US" sz="1400" dirty="0">
              <a:solidFill>
                <a:prstClr val="black">
                  <a:lumMod val="65000"/>
                  <a:lumOff val="35000"/>
                </a:prstClr>
              </a:solidFill>
              <a:latin typeface="Franklin Gothic Book"/>
            </a:endParaRPr>
          </a:p>
          <a:p>
            <a:pPr marL="228600" lvl="2" indent="0" fontAlgn="base">
              <a:lnSpc>
                <a:spcPct val="100000"/>
              </a:lnSpc>
              <a:buClr>
                <a:srgbClr val="5C5A5A"/>
              </a:buClr>
              <a:buSzPct val="100000"/>
              <a:buNone/>
              <a:defRPr/>
            </a:pPr>
            <a:endParaRPr lang="en-US" strike="dblStrike" dirty="0">
              <a:solidFill>
                <a:srgbClr val="FF0000"/>
              </a:solidFill>
              <a:sym typeface="Rockwell" pitchFamily="18" charset="0"/>
            </a:endParaRPr>
          </a:p>
          <a:p>
            <a:pPr marL="228600" lvl="2" indent="0" fontAlgn="base">
              <a:lnSpc>
                <a:spcPct val="100000"/>
              </a:lnSpc>
              <a:buClr>
                <a:srgbClr val="5C5A5A"/>
              </a:buClr>
              <a:buSzPct val="100000"/>
              <a:buNone/>
              <a:defRPr/>
            </a:pPr>
            <a:endParaRPr lang="en-US" strike="dblStrike" dirty="0">
              <a:solidFill>
                <a:srgbClr val="FF0000"/>
              </a:solidFill>
              <a:sym typeface="Rockwell" pitchFamily="18" charset="0"/>
            </a:endParaRPr>
          </a:p>
          <a:p>
            <a:pPr marL="342900" indent="-342900">
              <a:buFont typeface="Arial" panose="020B0604020202020204" pitchFamily="34" charset="0"/>
              <a:buChar char="•"/>
            </a:pPr>
            <a:endParaRPr lang="en-US" sz="1400" dirty="0">
              <a:latin typeface="Franklin Gothic Book" panose="020B0503020102020204" pitchFamily="34" charset="0"/>
            </a:endParaRPr>
          </a:p>
        </p:txBody>
      </p:sp>
      <p:sp>
        <p:nvSpPr>
          <p:cNvPr id="6" name="Slide Number Placeholder 9">
            <a:extLst>
              <a:ext uri="{FF2B5EF4-FFF2-40B4-BE49-F238E27FC236}">
                <a16:creationId xmlns:a16="http://schemas.microsoft.com/office/drawing/2014/main" id="{BE9DE28D-AA8A-4378-9F65-97649D858110}"/>
              </a:ext>
            </a:extLst>
          </p:cNvPr>
          <p:cNvSpPr txBox="1">
            <a:spLocks/>
          </p:cNvSpPr>
          <p:nvPr/>
        </p:nvSpPr>
        <p:spPr bwMode="auto">
          <a:xfrm>
            <a:off x="8686800" y="6480175"/>
            <a:ext cx="255588"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chemeClr val="bg2"/>
                </a:solidFill>
                <a:latin typeface="Rockwell" pitchFamily="18" charset="0"/>
                <a:ea typeface="MS PGothic" pitchFamily="34" charset="-128"/>
                <a:cs typeface="Rockwell" pitchFamily="18" charset="0"/>
                <a:sym typeface="Rockwell" pitchFamily="18" charset="0"/>
              </a:defRPr>
            </a:lvl1pPr>
            <a:lvl2pPr marL="742950" indent="-28575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2pPr>
            <a:lvl3pPr marL="11430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3pPr>
            <a:lvl4pPr marL="16002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4pPr>
            <a:lvl5pPr marL="20574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5pPr>
            <a:lvl6pPr marL="25146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6pPr>
            <a:lvl7pPr marL="29718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7pPr>
            <a:lvl8pPr marL="34290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8pPr>
            <a:lvl9pPr marL="38862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9pPr>
          </a:lstStyle>
          <a:p>
            <a:fld id="{73191B24-F701-4425-AD22-E422D79E933A}" type="slidenum">
              <a:rPr lang="en-US" sz="1000" b="1">
                <a:solidFill>
                  <a:schemeClr val="accent1"/>
                </a:solidFill>
                <a:latin typeface="Franklin Gothic Demi" panose="020B0703020102020204" pitchFamily="34" charset="0"/>
                <a:ea typeface="+mn-ea"/>
                <a:cs typeface="+mn-cs"/>
              </a:rPr>
              <a:pPr/>
              <a:t>21</a:t>
            </a:fld>
            <a:endParaRPr lang="en-US" sz="1000" b="1" dirty="0">
              <a:solidFill>
                <a:schemeClr val="accent1"/>
              </a:solidFill>
              <a:latin typeface="Franklin Gothic Demi" panose="020B0703020102020204" pitchFamily="34" charset="0"/>
              <a:ea typeface="+mn-ea"/>
              <a:cs typeface="+mn-cs"/>
            </a:endParaRPr>
          </a:p>
        </p:txBody>
      </p:sp>
    </p:spTree>
    <p:custDataLst>
      <p:tags r:id="rId1"/>
    </p:custDataLst>
    <p:extLst>
      <p:ext uri="{BB962C8B-B14F-4D97-AF65-F5344CB8AC3E}">
        <p14:creationId xmlns:p14="http://schemas.microsoft.com/office/powerpoint/2010/main" val="1397448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E4A089-784A-4B19-B8F2-AC7E3D8C714C}"/>
              </a:ext>
            </a:extLst>
          </p:cNvPr>
          <p:cNvSpPr>
            <a:spLocks noGrp="1"/>
          </p:cNvSpPr>
          <p:nvPr>
            <p:ph type="title"/>
          </p:nvPr>
        </p:nvSpPr>
        <p:spPr/>
        <p:txBody>
          <a:bodyPr/>
          <a:lstStyle/>
          <a:p>
            <a:r>
              <a:rPr lang="en-US" dirty="0"/>
              <a:t>Town List: Region D2 and C2 </a:t>
            </a:r>
          </a:p>
        </p:txBody>
      </p:sp>
      <p:sp>
        <p:nvSpPr>
          <p:cNvPr id="7" name="Content Placeholder 6">
            <a:extLst>
              <a:ext uri="{FF2B5EF4-FFF2-40B4-BE49-F238E27FC236}">
                <a16:creationId xmlns:a16="http://schemas.microsoft.com/office/drawing/2014/main" id="{D826A440-4D96-408F-B142-FAF4F86464CE}"/>
              </a:ext>
            </a:extLst>
          </p:cNvPr>
          <p:cNvSpPr>
            <a:spLocks noGrp="1"/>
          </p:cNvSpPr>
          <p:nvPr>
            <p:ph sz="half" idx="1"/>
          </p:nvPr>
        </p:nvSpPr>
        <p:spPr>
          <a:xfrm>
            <a:off x="685801" y="1082351"/>
            <a:ext cx="3657600" cy="4351338"/>
          </a:xfrm>
        </p:spPr>
        <p:txBody>
          <a:bodyPr>
            <a:normAutofit fontScale="55000" lnSpcReduction="20000"/>
          </a:bodyPr>
          <a:lstStyle/>
          <a:p>
            <a:pPr marL="342900" indent="-342900" defTabSz="457200" fontAlgn="base">
              <a:spcBef>
                <a:spcPts val="100"/>
              </a:spcBef>
              <a:spcAft>
                <a:spcPts val="100"/>
              </a:spcAft>
              <a:buClr>
                <a:srgbClr val="5C5A5A"/>
              </a:buClr>
              <a:buSzPct val="100000"/>
            </a:pPr>
            <a:r>
              <a:rPr lang="en-US" sz="3300" dirty="0"/>
              <a:t>D2</a:t>
            </a:r>
          </a:p>
          <a:p>
            <a:pPr marL="342900" indent="-342900" defTabSz="457200" fontAlgn="base">
              <a:spcBef>
                <a:spcPts val="100"/>
              </a:spcBef>
              <a:spcAft>
                <a:spcPts val="100"/>
              </a:spcAft>
              <a:buClr>
                <a:srgbClr val="5C5A5A"/>
              </a:buClr>
              <a:buSzPct val="100000"/>
            </a:pPr>
            <a:endParaRPr lang="en-US" sz="3300" dirty="0"/>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Billerica: 01821,01822</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Chelmsford: 01824 </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Dracut: 01826 </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Dunstable: 01827 </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Lowell: 01850, 01851, 01852, 01853, 01854</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North Billerica: 01862 </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North Chelmsford: 01863 </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Nutting Lake: 01865 </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Pinehurst: 01866</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Tewksbury: 01876</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Tyngsboro: 01879</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rPr>
              <a:t>Westford: 01886 </a:t>
            </a:r>
          </a:p>
          <a:p>
            <a:endParaRPr lang="en-US" dirty="0"/>
          </a:p>
          <a:p>
            <a:endParaRPr lang="en-US" dirty="0"/>
          </a:p>
        </p:txBody>
      </p:sp>
      <p:sp>
        <p:nvSpPr>
          <p:cNvPr id="8" name="Content Placeholder 7">
            <a:extLst>
              <a:ext uri="{FF2B5EF4-FFF2-40B4-BE49-F238E27FC236}">
                <a16:creationId xmlns:a16="http://schemas.microsoft.com/office/drawing/2014/main" id="{5515FF44-F9AC-493D-8796-AA2DD6A628C8}"/>
              </a:ext>
            </a:extLst>
          </p:cNvPr>
          <p:cNvSpPr>
            <a:spLocks noGrp="1"/>
          </p:cNvSpPr>
          <p:nvPr>
            <p:ph sz="half" idx="2"/>
          </p:nvPr>
        </p:nvSpPr>
        <p:spPr>
          <a:xfrm>
            <a:off x="4800601" y="1082351"/>
            <a:ext cx="3792894" cy="4954555"/>
          </a:xfrm>
        </p:spPr>
        <p:txBody>
          <a:bodyPr>
            <a:normAutofit fontScale="55000" lnSpcReduction="20000"/>
          </a:bodyPr>
          <a:lstStyle/>
          <a:p>
            <a:pPr marL="342900" indent="-342900" defTabSz="457200" fontAlgn="base">
              <a:spcBef>
                <a:spcPts val="100"/>
              </a:spcBef>
              <a:spcAft>
                <a:spcPts val="100"/>
              </a:spcAft>
              <a:buClr>
                <a:srgbClr val="5C5A5A"/>
              </a:buClr>
              <a:buSzPct val="100000"/>
            </a:pPr>
            <a:r>
              <a:rPr lang="en-US" sz="3300" dirty="0">
                <a:sym typeface="Rockwell" pitchFamily="18" charset="0"/>
              </a:rPr>
              <a:t>C2</a:t>
            </a:r>
          </a:p>
          <a:p>
            <a:pPr marL="342900" indent="-342900" defTabSz="457200" fontAlgn="base">
              <a:spcBef>
                <a:spcPts val="100"/>
              </a:spcBef>
              <a:spcAft>
                <a:spcPts val="100"/>
              </a:spcAft>
              <a:buClr>
                <a:srgbClr val="5C5A5A"/>
              </a:buClr>
              <a:buSzPct val="100000"/>
            </a:pPr>
            <a:endParaRPr lang="en-US" sz="3300" dirty="0">
              <a:sym typeface="Rockwell" pitchFamily="18" charset="0"/>
            </a:endParaRP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Mansfield: 02048  </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Bellingham: 02019</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Canton: 02021</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Dedham: 02026, 02027</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Dover: 02030</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East Walpole: 02031</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Foxboro: 02035</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Franklin: 02038</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Medfield: 02052 </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Medway: 02053</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Millis: 02054</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Norfolk: 02056</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Norwood: 02062</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Sharon: 02067</a:t>
            </a:r>
          </a:p>
          <a:p>
            <a:pPr marL="342900" lvl="1" indent="-342900" defTabSz="457200" fontAlgn="base">
              <a:spcBef>
                <a:spcPts val="100"/>
              </a:spcBef>
              <a:spcAft>
                <a:spcPts val="100"/>
              </a:spcAft>
              <a:buClr>
                <a:srgbClr val="5C5A5A"/>
              </a:buClr>
              <a:buSzPct val="100000"/>
            </a:pPr>
            <a:r>
              <a:rPr lang="en-US" sz="2500" dirty="0" err="1">
                <a:solidFill>
                  <a:prstClr val="black">
                    <a:lumMod val="65000"/>
                    <a:lumOff val="35000"/>
                  </a:prstClr>
                </a:solidFill>
                <a:sym typeface="Rockwell" pitchFamily="18" charset="0"/>
              </a:rPr>
              <a:t>Sheldonville</a:t>
            </a:r>
            <a:r>
              <a:rPr lang="en-US" sz="2500" dirty="0">
                <a:solidFill>
                  <a:prstClr val="black">
                    <a:lumMod val="65000"/>
                    <a:lumOff val="35000"/>
                  </a:prstClr>
                </a:solidFill>
                <a:sym typeface="Rockwell" pitchFamily="18" charset="0"/>
              </a:rPr>
              <a:t>: 02070</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South Walpole: 02071</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Stoughton: 02072</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Walpole: 02081</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Westwood: 02090</a:t>
            </a:r>
          </a:p>
          <a:p>
            <a:pPr marL="342900" lvl="1" indent="-342900" defTabSz="457200" fontAlgn="base">
              <a:spcBef>
                <a:spcPts val="100"/>
              </a:spcBef>
              <a:spcAft>
                <a:spcPts val="100"/>
              </a:spcAft>
              <a:buClr>
                <a:srgbClr val="5C5A5A"/>
              </a:buClr>
              <a:buSzPct val="100000"/>
            </a:pPr>
            <a:r>
              <a:rPr lang="en-US" sz="2500" dirty="0">
                <a:solidFill>
                  <a:prstClr val="black">
                    <a:lumMod val="65000"/>
                    <a:lumOff val="35000"/>
                  </a:prstClr>
                </a:solidFill>
                <a:sym typeface="Rockwell" pitchFamily="18" charset="0"/>
              </a:rPr>
              <a:t>Wrentham: 02093</a:t>
            </a:r>
          </a:p>
          <a:p>
            <a:endParaRPr lang="en-US" dirty="0"/>
          </a:p>
        </p:txBody>
      </p:sp>
      <p:sp>
        <p:nvSpPr>
          <p:cNvPr id="5" name="Slide Number Placeholder 4">
            <a:extLst>
              <a:ext uri="{FF2B5EF4-FFF2-40B4-BE49-F238E27FC236}">
                <a16:creationId xmlns:a16="http://schemas.microsoft.com/office/drawing/2014/main" id="{5027278E-9BEC-426C-BA08-52CB82212B46}"/>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27CA14E-5EDD-4C5C-B4B2-BE16B502D62B}" type="slidenum">
              <a:rPr kumimoji="0" lang="en-US" sz="1000" b="1" i="0" u="none" strike="noStrike" kern="1200" cap="none" spc="0" normalizeH="0" baseline="0" noProof="0" smtClean="0">
                <a:ln>
                  <a:noFill/>
                </a:ln>
                <a:solidFill>
                  <a:srgbClr val="006494"/>
                </a:solidFill>
                <a:effectLst/>
                <a:uLnTx/>
                <a:uFillTx/>
                <a:latin typeface="Franklin Gothic Demi" panose="020B07030201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000" b="1" i="0" u="none" strike="noStrike" kern="1200" cap="none" spc="0" normalizeH="0" baseline="0" noProof="0" dirty="0">
              <a:ln>
                <a:noFill/>
              </a:ln>
              <a:solidFill>
                <a:srgbClr val="006494"/>
              </a:solidFill>
              <a:effectLst/>
              <a:uLnTx/>
              <a:uFillTx/>
              <a:latin typeface="Franklin Gothic Demi" panose="020B0703020102020204" pitchFamily="34" charset="0"/>
              <a:ea typeface="+mn-ea"/>
              <a:cs typeface="+mn-cs"/>
            </a:endParaRPr>
          </a:p>
        </p:txBody>
      </p:sp>
    </p:spTree>
    <p:custDataLst>
      <p:tags r:id="rId1"/>
    </p:custDataLst>
    <p:extLst>
      <p:ext uri="{BB962C8B-B14F-4D97-AF65-F5344CB8AC3E}">
        <p14:creationId xmlns:p14="http://schemas.microsoft.com/office/powerpoint/2010/main" val="4042907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ConnectorCare: Carriers by Region</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a:xfrm>
            <a:off x="685799" y="1114147"/>
            <a:ext cx="7772400" cy="4351338"/>
          </a:xfrm>
        </p:spPr>
        <p:txBody>
          <a:bodyPr>
            <a:normAutofit/>
          </a:bodyPr>
          <a:lstStyle/>
          <a:p>
            <a:pPr marL="0" lvl="1" indent="0">
              <a:buClr>
                <a:srgbClr val="5C5A5A"/>
              </a:buClr>
              <a:buSzPct val="100000"/>
              <a:buNone/>
            </a:pPr>
            <a:r>
              <a:rPr lang="en-US" sz="1800" dirty="0">
                <a:latin typeface="Franklin Gothic Demi" panose="020B0703020102020204" pitchFamily="34" charset="0"/>
                <a:sym typeface="Rockwell" pitchFamily="18" charset="0"/>
              </a:rPr>
              <a:t>The chart below shows the ConnectorCare carriers by cost and highlights which plans will be a higher or lower cost for 2020 </a:t>
            </a:r>
          </a:p>
          <a:p>
            <a:pPr marL="0" lvl="1" indent="0">
              <a:buClr>
                <a:srgbClr val="5C5A5A"/>
              </a:buClr>
              <a:buSzPct val="100000"/>
              <a:buNone/>
            </a:pPr>
            <a:endParaRPr lang="en-US" sz="1400" dirty="0">
              <a:solidFill>
                <a:srgbClr val="FF0000"/>
              </a:solidFill>
              <a:latin typeface="Franklin Gothic Book"/>
            </a:endParaRPr>
          </a:p>
        </p:txBody>
      </p:sp>
      <p:graphicFrame>
        <p:nvGraphicFramePr>
          <p:cNvPr id="2" name="Table 1">
            <a:extLst>
              <a:ext uri="{FF2B5EF4-FFF2-40B4-BE49-F238E27FC236}">
                <a16:creationId xmlns:a16="http://schemas.microsoft.com/office/drawing/2014/main" id="{F61AB2AE-1DB9-48C5-B17D-D33D134C0569}"/>
              </a:ext>
            </a:extLst>
          </p:cNvPr>
          <p:cNvGraphicFramePr>
            <a:graphicFrameLocks noGrp="1"/>
          </p:cNvGraphicFramePr>
          <p:nvPr>
            <p:extLst/>
          </p:nvPr>
        </p:nvGraphicFramePr>
        <p:xfrm>
          <a:off x="685798" y="2390343"/>
          <a:ext cx="3676650" cy="3353510"/>
        </p:xfrm>
        <a:graphic>
          <a:graphicData uri="http://schemas.openxmlformats.org/drawingml/2006/table">
            <a:tbl>
              <a:tblPr firstRow="1" bandRow="1">
                <a:tableStyleId>{5C22544A-7EE6-4342-B048-85BDC9FD1C3A}</a:tableStyleId>
              </a:tblPr>
              <a:tblGrid>
                <a:gridCol w="735330">
                  <a:extLst>
                    <a:ext uri="{9D8B030D-6E8A-4147-A177-3AD203B41FA5}">
                      <a16:colId xmlns:a16="http://schemas.microsoft.com/office/drawing/2014/main" val="4056449069"/>
                    </a:ext>
                  </a:extLst>
                </a:gridCol>
                <a:gridCol w="735330">
                  <a:extLst>
                    <a:ext uri="{9D8B030D-6E8A-4147-A177-3AD203B41FA5}">
                      <a16:colId xmlns:a16="http://schemas.microsoft.com/office/drawing/2014/main" val="2899620782"/>
                    </a:ext>
                  </a:extLst>
                </a:gridCol>
                <a:gridCol w="735330">
                  <a:extLst>
                    <a:ext uri="{9D8B030D-6E8A-4147-A177-3AD203B41FA5}">
                      <a16:colId xmlns:a16="http://schemas.microsoft.com/office/drawing/2014/main" val="4005871850"/>
                    </a:ext>
                  </a:extLst>
                </a:gridCol>
                <a:gridCol w="735330">
                  <a:extLst>
                    <a:ext uri="{9D8B030D-6E8A-4147-A177-3AD203B41FA5}">
                      <a16:colId xmlns:a16="http://schemas.microsoft.com/office/drawing/2014/main" val="1210866625"/>
                    </a:ext>
                  </a:extLst>
                </a:gridCol>
                <a:gridCol w="735330">
                  <a:extLst>
                    <a:ext uri="{9D8B030D-6E8A-4147-A177-3AD203B41FA5}">
                      <a16:colId xmlns:a16="http://schemas.microsoft.com/office/drawing/2014/main" val="3530594349"/>
                    </a:ext>
                  </a:extLst>
                </a:gridCol>
              </a:tblGrid>
              <a:tr h="210260">
                <a:tc>
                  <a:txBody>
                    <a:bodyPr/>
                    <a:lstStyle/>
                    <a:p>
                      <a:pPr algn="ctr"/>
                      <a:r>
                        <a:rPr lang="en-US" sz="800" dirty="0">
                          <a:latin typeface="Franklin Gothic Book" panose="020B0503020102020204" pitchFamily="34" charset="0"/>
                        </a:rPr>
                        <a:t>Region</a:t>
                      </a:r>
                    </a:p>
                  </a:txBody>
                  <a:tcPr marL="27432" marR="27432" marT="27432" marB="27432" anchor="ctr"/>
                </a:tc>
                <a:tc>
                  <a:txBody>
                    <a:bodyPr/>
                    <a:lstStyle/>
                    <a:p>
                      <a:pPr algn="ctr"/>
                      <a:r>
                        <a:rPr lang="en-US" sz="800" dirty="0">
                          <a:latin typeface="Franklin Gothic Book" panose="020B0503020102020204" pitchFamily="34" charset="0"/>
                        </a:rPr>
                        <a:t>Lowest Cost</a:t>
                      </a:r>
                    </a:p>
                  </a:txBody>
                  <a:tcPr marL="27432" marR="27432" marT="27432" marB="27432" anchor="ctr"/>
                </a:tc>
                <a:tc>
                  <a:txBody>
                    <a:bodyPr/>
                    <a:lstStyle/>
                    <a:p>
                      <a:pPr algn="ctr"/>
                      <a:r>
                        <a:rPr lang="en-US" sz="800" dirty="0">
                          <a:latin typeface="Franklin Gothic Book" panose="020B0503020102020204" pitchFamily="34" charset="0"/>
                        </a:rPr>
                        <a:t>2</a:t>
                      </a:r>
                      <a:r>
                        <a:rPr lang="en-US" sz="800" baseline="30000" dirty="0">
                          <a:latin typeface="Franklin Gothic Book" panose="020B0503020102020204" pitchFamily="34" charset="0"/>
                        </a:rPr>
                        <a:t>nd</a:t>
                      </a:r>
                      <a:r>
                        <a:rPr lang="en-US" sz="800" dirty="0">
                          <a:latin typeface="Franklin Gothic Book" panose="020B0503020102020204" pitchFamily="34" charset="0"/>
                        </a:rPr>
                        <a:t> Lowest</a:t>
                      </a:r>
                      <a:r>
                        <a:rPr lang="en-US" sz="800" baseline="0" dirty="0">
                          <a:latin typeface="Franklin Gothic Book" panose="020B0503020102020204" pitchFamily="34" charset="0"/>
                        </a:rPr>
                        <a:t> Cost</a:t>
                      </a:r>
                      <a:endParaRPr lang="en-US" sz="800" dirty="0">
                        <a:latin typeface="Franklin Gothic Book" panose="020B0503020102020204" pitchFamily="34" charset="0"/>
                      </a:endParaRPr>
                    </a:p>
                  </a:txBody>
                  <a:tcPr marL="27432" marR="27432" marT="27432" marB="27432" anchor="ctr"/>
                </a:tc>
                <a:tc>
                  <a:txBody>
                    <a:bodyPr/>
                    <a:lstStyle/>
                    <a:p>
                      <a:pPr algn="ctr"/>
                      <a:r>
                        <a:rPr lang="en-US" sz="800" dirty="0">
                          <a:latin typeface="Franklin Gothic Book" panose="020B0503020102020204" pitchFamily="34" charset="0"/>
                        </a:rPr>
                        <a:t>3</a:t>
                      </a:r>
                      <a:r>
                        <a:rPr lang="en-US" sz="800" baseline="30000" dirty="0">
                          <a:latin typeface="Franklin Gothic Book" panose="020B0503020102020204" pitchFamily="34" charset="0"/>
                        </a:rPr>
                        <a:t>rd</a:t>
                      </a:r>
                      <a:r>
                        <a:rPr lang="en-US" sz="800" dirty="0">
                          <a:latin typeface="Franklin Gothic Book" panose="020B0503020102020204" pitchFamily="34" charset="0"/>
                        </a:rPr>
                        <a:t> Lowest Cost</a:t>
                      </a:r>
                    </a:p>
                  </a:txBody>
                  <a:tcPr marL="27432" marR="27432" marT="27432" marB="27432" anchor="ctr"/>
                </a:tc>
                <a:tc>
                  <a:txBody>
                    <a:bodyPr/>
                    <a:lstStyle/>
                    <a:p>
                      <a:pPr algn="ctr"/>
                      <a:r>
                        <a:rPr lang="en-US" sz="800" dirty="0">
                          <a:latin typeface="Franklin Gothic Book" panose="020B0503020102020204" pitchFamily="34" charset="0"/>
                        </a:rPr>
                        <a:t>4</a:t>
                      </a:r>
                      <a:r>
                        <a:rPr lang="en-US" sz="800" baseline="30000" dirty="0">
                          <a:latin typeface="Franklin Gothic Book" panose="020B0503020102020204" pitchFamily="34" charset="0"/>
                        </a:rPr>
                        <a:t>th</a:t>
                      </a:r>
                      <a:r>
                        <a:rPr lang="en-US" sz="800" baseline="0" dirty="0">
                          <a:latin typeface="Franklin Gothic Book" panose="020B0503020102020204" pitchFamily="34" charset="0"/>
                        </a:rPr>
                        <a:t> Lowest Cost</a:t>
                      </a:r>
                      <a:endParaRPr lang="en-US" sz="800" dirty="0">
                        <a:latin typeface="Franklin Gothic Book" panose="020B0503020102020204" pitchFamily="34" charset="0"/>
                      </a:endParaRPr>
                    </a:p>
                  </a:txBody>
                  <a:tcPr marL="27432" marR="27432" marT="27432" marB="27432" anchor="ctr"/>
                </a:tc>
                <a:extLst>
                  <a:ext uri="{0D108BD9-81ED-4DB2-BD59-A6C34878D82A}">
                    <a16:rowId xmlns:a16="http://schemas.microsoft.com/office/drawing/2014/main" val="4002888437"/>
                  </a:ext>
                </a:extLst>
              </a:tr>
              <a:tr h="210260">
                <a:tc>
                  <a:txBody>
                    <a:bodyPr/>
                    <a:lstStyle/>
                    <a:p>
                      <a:pPr algn="ctr"/>
                      <a:r>
                        <a:rPr lang="en-US" sz="800" b="1" dirty="0">
                          <a:latin typeface="Franklin Gothic Book" panose="020B0503020102020204" pitchFamily="34" charset="0"/>
                        </a:rPr>
                        <a:t>A1</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a:t>
                      </a:r>
                      <a:r>
                        <a:rPr lang="en-US" sz="1000" b="0" i="0" u="none" strike="noStrike" dirty="0">
                          <a:solidFill>
                            <a:srgbClr val="00B050"/>
                          </a:solidFill>
                          <a:effectLst/>
                          <a:latin typeface="Calibri" panose="020F0502020204030204" pitchFamily="34" charset="0"/>
                        </a:rPr>
                        <a:t>TD </a:t>
                      </a:r>
                    </a:p>
                  </a:txBody>
                  <a:tcPr marL="9525" marR="9525" marT="9525" marB="0" anchor="b"/>
                </a:tc>
                <a:tc>
                  <a:txBody>
                    <a:bodyPr/>
                    <a:lstStyle/>
                    <a:p>
                      <a:pPr algn="l" fontAlgn="b"/>
                      <a:r>
                        <a:rPr lang="en-US" sz="1000" b="0" i="0" u="none" strike="noStrike" dirty="0">
                          <a:solidFill>
                            <a:srgbClr val="FF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HNE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extLst>
                  <a:ext uri="{0D108BD9-81ED-4DB2-BD59-A6C34878D82A}">
                    <a16:rowId xmlns:a16="http://schemas.microsoft.com/office/drawing/2014/main" val="2937628765"/>
                  </a:ext>
                </a:extLst>
              </a:tr>
              <a:tr h="210260">
                <a:tc>
                  <a:txBody>
                    <a:bodyPr/>
                    <a:lstStyle/>
                    <a:p>
                      <a:pPr algn="ctr"/>
                      <a:r>
                        <a:rPr lang="en-US" sz="800" b="1" dirty="0">
                          <a:latin typeface="Franklin Gothic Book" panose="020B0503020102020204" pitchFamily="34" charset="0"/>
                        </a:rPr>
                        <a:t>A2</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a:t>
                      </a:r>
                      <a:r>
                        <a:rPr lang="en-US" sz="1000" b="0" i="0" u="none" strike="noStrike" dirty="0">
                          <a:solidFill>
                            <a:srgbClr val="00B050"/>
                          </a:solidFill>
                          <a:effectLst/>
                          <a:latin typeface="Calibri" panose="020F0502020204030204" pitchFamily="34" charset="0"/>
                        </a:rPr>
                        <a:t>TD </a:t>
                      </a:r>
                    </a:p>
                  </a:txBody>
                  <a:tcPr marL="9525" marR="9525" marT="9525" marB="0" anchor="b"/>
                </a:tc>
                <a:tc>
                  <a:txBody>
                    <a:bodyPr/>
                    <a:lstStyle/>
                    <a:p>
                      <a:pPr algn="l" fontAlgn="b"/>
                      <a:r>
                        <a:rPr lang="en-US" sz="1000" b="0" i="0" u="none" strike="noStrike" dirty="0">
                          <a:solidFill>
                            <a:srgbClr val="FF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HNE </a:t>
                      </a: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11651167"/>
                  </a:ext>
                </a:extLst>
              </a:tr>
              <a:tr h="210260">
                <a:tc>
                  <a:txBody>
                    <a:bodyPr/>
                    <a:lstStyle/>
                    <a:p>
                      <a:pPr algn="ctr"/>
                      <a:r>
                        <a:rPr lang="en-US" sz="800" b="1" dirty="0">
                          <a:latin typeface="Franklin Gothic Book" panose="020B0503020102020204" pitchFamily="34" charset="0"/>
                        </a:rPr>
                        <a:t>A3</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TD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HNE </a:t>
                      </a:r>
                    </a:p>
                  </a:txBody>
                  <a:tcPr marL="9525" marR="9525" marT="9525" marB="0" anchor="b"/>
                </a:tc>
                <a:tc>
                  <a:txBody>
                    <a:bodyPr/>
                    <a:lstStyle/>
                    <a:p>
                      <a:pPr algn="l" fontAlgn="b"/>
                      <a:endParaRPr lang="en-US" sz="1000" b="0" i="0" u="none" strike="noStrike">
                        <a:solidFill>
                          <a:srgbClr val="FF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19404476"/>
                  </a:ext>
                </a:extLst>
              </a:tr>
              <a:tr h="210260">
                <a:tc>
                  <a:txBody>
                    <a:bodyPr/>
                    <a:lstStyle/>
                    <a:p>
                      <a:pPr algn="ctr"/>
                      <a:r>
                        <a:rPr lang="en-US" sz="800" b="1" dirty="0">
                          <a:latin typeface="Franklin Gothic Book" panose="020B0503020102020204" pitchFamily="34" charset="0"/>
                        </a:rPr>
                        <a:t>A4</a:t>
                      </a:r>
                    </a:p>
                  </a:txBody>
                  <a:tcPr marL="27432" marR="27432" marT="27432" marB="27432" anchor="ctr"/>
                </a:tc>
                <a:tc>
                  <a:txBody>
                    <a:bodyPr/>
                    <a:lstStyle/>
                    <a:p>
                      <a:pPr algn="l" fontAlgn="b"/>
                      <a:r>
                        <a:rPr lang="en-US" sz="1000" b="0" i="0" u="none" strike="noStrike">
                          <a:solidFill>
                            <a:srgbClr val="000000"/>
                          </a:solidFill>
                          <a:effectLst/>
                          <a:latin typeface="Calibri" panose="020F0502020204030204" pitchFamily="34" charset="0"/>
                        </a:rPr>
                        <a:t> HNE </a:t>
                      </a:r>
                    </a:p>
                  </a:txBody>
                  <a:tcPr marL="9525" marR="9525" marT="9525" marB="0" anchor="b"/>
                </a:tc>
                <a:tc>
                  <a:txBody>
                    <a:bodyPr/>
                    <a:lstStyle/>
                    <a:p>
                      <a:pPr algn="l" fontAlgn="b"/>
                      <a:endParaRPr lang="en-US" sz="1000" b="0" i="0" u="none" strike="noStrike">
                        <a:solidFill>
                          <a:srgbClr val="FF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a:solidFill>
                          <a:srgbClr val="FF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22127359"/>
                  </a:ext>
                </a:extLst>
              </a:tr>
              <a:tr h="210260">
                <a:tc>
                  <a:txBody>
                    <a:bodyPr/>
                    <a:lstStyle/>
                    <a:p>
                      <a:pPr algn="ctr"/>
                      <a:r>
                        <a:rPr lang="en-US" sz="800" b="1" dirty="0">
                          <a:latin typeface="Franklin Gothic Book" panose="020B0503020102020204" pitchFamily="34" charset="0"/>
                        </a:rPr>
                        <a:t>B1</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a:t>
                      </a:r>
                      <a:r>
                        <a:rPr lang="en-US" sz="1000" b="0" i="0" u="none" strike="noStrike" dirty="0">
                          <a:solidFill>
                            <a:srgbClr val="00B050"/>
                          </a:solidFill>
                          <a:effectLst/>
                          <a:latin typeface="Calibri" panose="020F0502020204030204" pitchFamily="34" charset="0"/>
                        </a:rPr>
                        <a:t>TD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t>
                      </a:r>
                      <a:r>
                        <a:rPr lang="en-US" sz="1000" b="0" i="0" u="none" strike="noStrike" dirty="0">
                          <a:solidFill>
                            <a:srgbClr val="FF0000"/>
                          </a:solidFill>
                          <a:effectLst/>
                          <a:latin typeface="Calibri" panose="020F0502020204030204" pitchFamily="34" charset="0"/>
                        </a:rPr>
                        <a:t>FCHP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extLst>
                  <a:ext uri="{0D108BD9-81ED-4DB2-BD59-A6C34878D82A}">
                    <a16:rowId xmlns:a16="http://schemas.microsoft.com/office/drawing/2014/main" val="772003583"/>
                  </a:ext>
                </a:extLst>
              </a:tr>
              <a:tr h="210260">
                <a:tc>
                  <a:txBody>
                    <a:bodyPr/>
                    <a:lstStyle/>
                    <a:p>
                      <a:pPr algn="ctr"/>
                      <a:r>
                        <a:rPr lang="en-US" sz="800" b="1" dirty="0">
                          <a:latin typeface="Franklin Gothic Book" panose="020B0503020102020204" pitchFamily="34" charset="0"/>
                        </a:rPr>
                        <a:t>C1</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TD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96139186"/>
                  </a:ext>
                </a:extLst>
              </a:tr>
              <a:tr h="210260">
                <a:tc>
                  <a:txBody>
                    <a:bodyPr/>
                    <a:lstStyle/>
                    <a:p>
                      <a:pPr algn="ctr"/>
                      <a:r>
                        <a:rPr lang="en-US" sz="800" b="1" dirty="0">
                          <a:latin typeface="Franklin Gothic Book" panose="020B0503020102020204" pitchFamily="34" charset="0"/>
                        </a:rPr>
                        <a:t>C2</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TD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FCHP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extLst>
                  <a:ext uri="{0D108BD9-81ED-4DB2-BD59-A6C34878D82A}">
                    <a16:rowId xmlns:a16="http://schemas.microsoft.com/office/drawing/2014/main" val="426177428"/>
                  </a:ext>
                </a:extLst>
              </a:tr>
              <a:tr h="210260">
                <a:tc>
                  <a:txBody>
                    <a:bodyPr/>
                    <a:lstStyle/>
                    <a:p>
                      <a:pPr algn="ctr"/>
                      <a:r>
                        <a:rPr lang="en-US" sz="800" b="1" dirty="0">
                          <a:latin typeface="Franklin Gothic Book" panose="020B0503020102020204" pitchFamily="34" charset="0"/>
                        </a:rPr>
                        <a:t>D1</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TD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70532196"/>
                  </a:ext>
                </a:extLst>
              </a:tr>
              <a:tr h="210260">
                <a:tc>
                  <a:txBody>
                    <a:bodyPr/>
                    <a:lstStyle/>
                    <a:p>
                      <a:pPr marL="0" algn="ctr" defTabSz="914400" rtl="0" eaLnBrk="1" latinLnBrk="0" hangingPunct="1"/>
                      <a:r>
                        <a:rPr lang="en-US" sz="800" b="1" kern="1200" dirty="0">
                          <a:solidFill>
                            <a:schemeClr val="tx1"/>
                          </a:solidFill>
                          <a:latin typeface="Franklin Gothic Book" panose="020B0503020102020204" pitchFamily="34" charset="0"/>
                          <a:ea typeface="+mn-ea"/>
                          <a:cs typeface="+mn-cs"/>
                        </a:rPr>
                        <a:t>D2</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TD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FCHP </a:t>
                      </a:r>
                    </a:p>
                  </a:txBody>
                  <a:tcPr marL="9525" marR="9525" marT="9525" marB="0" anchor="b"/>
                </a:tc>
                <a:extLst>
                  <a:ext uri="{0D108BD9-81ED-4DB2-BD59-A6C34878D82A}">
                    <a16:rowId xmlns:a16="http://schemas.microsoft.com/office/drawing/2014/main" val="3290590876"/>
                  </a:ext>
                </a:extLst>
              </a:tr>
              <a:tr h="210260">
                <a:tc>
                  <a:txBody>
                    <a:bodyPr/>
                    <a:lstStyle/>
                    <a:p>
                      <a:pPr algn="ctr"/>
                      <a:r>
                        <a:rPr lang="en-US" sz="800" b="1" dirty="0">
                          <a:latin typeface="Franklin Gothic Book" panose="020B0503020102020204" pitchFamily="34" charset="0"/>
                        </a:rPr>
                        <a:t>E1</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TD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52051723"/>
                  </a:ext>
                </a:extLst>
              </a:tr>
              <a:tr h="210260">
                <a:tc>
                  <a:txBody>
                    <a:bodyPr/>
                    <a:lstStyle/>
                    <a:p>
                      <a:pPr algn="ctr"/>
                      <a:r>
                        <a:rPr lang="en-US" sz="800" b="1" dirty="0">
                          <a:latin typeface="Franklin Gothic Book" panose="020B0503020102020204" pitchFamily="34" charset="0"/>
                        </a:rPr>
                        <a:t>F1</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TD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78723969"/>
                  </a:ext>
                </a:extLst>
              </a:tr>
              <a:tr h="210260">
                <a:tc>
                  <a:txBody>
                    <a:bodyPr/>
                    <a:lstStyle/>
                    <a:p>
                      <a:pPr algn="ctr"/>
                      <a:r>
                        <a:rPr lang="en-US" sz="800" b="1" dirty="0">
                          <a:latin typeface="Franklin Gothic Book" panose="020B0503020102020204" pitchFamily="34" charset="0"/>
                        </a:rPr>
                        <a:t>F2</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27555035"/>
                  </a:ext>
                </a:extLst>
              </a:tr>
              <a:tr h="210260">
                <a:tc>
                  <a:txBody>
                    <a:bodyPr/>
                    <a:lstStyle/>
                    <a:p>
                      <a:pPr algn="ctr"/>
                      <a:r>
                        <a:rPr lang="en-US" sz="800" b="1" dirty="0">
                          <a:latin typeface="Franklin Gothic Book" panose="020B0503020102020204" pitchFamily="34" charset="0"/>
                        </a:rPr>
                        <a:t>G1</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TD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BMCHP </a:t>
                      </a: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42229850"/>
                  </a:ext>
                </a:extLst>
              </a:tr>
              <a:tr h="210260">
                <a:tc>
                  <a:txBody>
                    <a:bodyPr/>
                    <a:lstStyle/>
                    <a:p>
                      <a:pPr algn="ctr"/>
                      <a:r>
                        <a:rPr lang="en-US" sz="800" b="1" dirty="0">
                          <a:latin typeface="Franklin Gothic Book" panose="020B0503020102020204" pitchFamily="34" charset="0"/>
                        </a:rPr>
                        <a:t>G2</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06250098"/>
                  </a:ext>
                </a:extLst>
              </a:tr>
              <a:tr h="199610">
                <a:tc>
                  <a:txBody>
                    <a:bodyPr/>
                    <a:lstStyle/>
                    <a:p>
                      <a:pPr algn="ctr"/>
                      <a:r>
                        <a:rPr lang="en-US" sz="800" b="1" dirty="0">
                          <a:latin typeface="Franklin Gothic Book" panose="020B0503020102020204" pitchFamily="34" charset="0"/>
                        </a:rPr>
                        <a:t>G3</a:t>
                      </a:r>
                    </a:p>
                  </a:txBody>
                  <a:tcPr marL="27432" marR="27432" marT="27432" marB="27432" anchor="ctr"/>
                </a:tc>
                <a:tc>
                  <a:txBody>
                    <a:bodyPr/>
                    <a:lstStyle/>
                    <a:p>
                      <a:pPr algn="l" fontAlgn="b"/>
                      <a:r>
                        <a:rPr lang="en-US" sz="1000" b="0" i="0" u="none" strike="noStrike" dirty="0">
                          <a:solidFill>
                            <a:srgbClr val="000000"/>
                          </a:solidFill>
                          <a:effectLst/>
                          <a:latin typeface="Calibri" panose="020F0502020204030204" pitchFamily="34" charset="0"/>
                        </a:rPr>
                        <a:t> TD </a:t>
                      </a:r>
                    </a:p>
                  </a:txBody>
                  <a:tcPr marL="9525" marR="9525" marT="9525" marB="0" anchor="b"/>
                </a:tc>
                <a:tc>
                  <a:txBody>
                    <a:bodyPr/>
                    <a:lstStyle/>
                    <a:p>
                      <a:pPr algn="l" fontAlgn="b"/>
                      <a:r>
                        <a:rPr lang="en-US" sz="1000" b="0" i="0" u="none" strike="noStrike">
                          <a:solidFill>
                            <a:srgbClr val="000000"/>
                          </a:solidFill>
                          <a:effectLst/>
                          <a:latin typeface="Calibri" panose="020F0502020204030204" pitchFamily="34" charset="0"/>
                        </a:rPr>
                        <a:t> BMCHP </a:t>
                      </a:r>
                    </a:p>
                  </a:txBody>
                  <a:tcPr marL="9525" marR="9525" marT="9525" marB="0" anchor="b"/>
                </a:tc>
                <a:tc>
                  <a:txBody>
                    <a:bodyPr/>
                    <a:lstStyle/>
                    <a:p>
                      <a:pPr algn="l" fontAlgn="b"/>
                      <a:r>
                        <a:rPr lang="en-US" sz="1000" b="0" i="0" u="none" strike="noStrike" dirty="0">
                          <a:solidFill>
                            <a:srgbClr val="000000"/>
                          </a:solidFill>
                          <a:effectLst/>
                          <a:latin typeface="Calibri" panose="020F0502020204030204" pitchFamily="34" charset="0"/>
                        </a:rPr>
                        <a:t> AHP </a:t>
                      </a:r>
                    </a:p>
                  </a:txBody>
                  <a:tcPr marL="9525" marR="9525" marT="9525" marB="0" anchor="b"/>
                </a:tc>
                <a:tc>
                  <a:txBody>
                    <a:bodyPr/>
                    <a:lstStyle/>
                    <a:p>
                      <a:pPr algn="l" fontAlgn="b"/>
                      <a:endParaRPr lang="en-US" sz="1000" b="0" i="0" u="none" strike="noStrike" dirty="0">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77380412"/>
                  </a:ext>
                </a:extLst>
              </a:tr>
            </a:tbl>
          </a:graphicData>
        </a:graphic>
      </p:graphicFrame>
      <p:pic>
        <p:nvPicPr>
          <p:cNvPr id="6" name="Picture 5">
            <a:extLst>
              <a:ext uri="{FF2B5EF4-FFF2-40B4-BE49-F238E27FC236}">
                <a16:creationId xmlns:a16="http://schemas.microsoft.com/office/drawing/2014/main" id="{B546B821-2089-48B5-ABC5-8BFFE9AF23F7}"/>
              </a:ext>
            </a:extLst>
          </p:cNvPr>
          <p:cNvPicPr/>
          <p:nvPr/>
        </p:nvPicPr>
        <p:blipFill>
          <a:blip r:embed="rId3"/>
          <a:stretch>
            <a:fillRect/>
          </a:stretch>
        </p:blipFill>
        <p:spPr>
          <a:xfrm>
            <a:off x="4344692" y="1997515"/>
            <a:ext cx="4426064" cy="2916237"/>
          </a:xfrm>
          <a:prstGeom prst="rect">
            <a:avLst/>
          </a:prstGeom>
        </p:spPr>
      </p:pic>
      <p:sp>
        <p:nvSpPr>
          <p:cNvPr id="7" name="Rectangle 6">
            <a:extLst>
              <a:ext uri="{FF2B5EF4-FFF2-40B4-BE49-F238E27FC236}">
                <a16:creationId xmlns:a16="http://schemas.microsoft.com/office/drawing/2014/main" id="{B406A21A-D5F8-4089-BFBC-3C8C8526C0C3}"/>
              </a:ext>
            </a:extLst>
          </p:cNvPr>
          <p:cNvSpPr/>
          <p:nvPr/>
        </p:nvSpPr>
        <p:spPr>
          <a:xfrm>
            <a:off x="4571999" y="4119900"/>
            <a:ext cx="2936764" cy="604268"/>
          </a:xfrm>
          <a:prstGeom prst="rect">
            <a:avLst/>
          </a:prstGeom>
        </p:spPr>
        <p:txBody>
          <a:bodyPr wrap="square">
            <a:spAutoFit/>
          </a:bodyPr>
          <a:lstStyle/>
          <a:p>
            <a:pPr marL="0" lvl="1" eaLnBrk="0" hangingPunct="0">
              <a:lnSpc>
                <a:spcPct val="114000"/>
              </a:lnSpc>
              <a:spcBef>
                <a:spcPts val="600"/>
              </a:spcBef>
              <a:spcAft>
                <a:spcPts val="600"/>
              </a:spcAft>
              <a:buClr>
                <a:srgbClr val="5C5A5A"/>
              </a:buClr>
              <a:buSzPct val="100000"/>
            </a:pPr>
            <a:r>
              <a:rPr lang="en-US" sz="1000" b="1" i="1" dirty="0">
                <a:solidFill>
                  <a:schemeClr val="tx1"/>
                </a:solidFill>
                <a:latin typeface="Franklin Gothic Book" panose="020B0503020102020204" pitchFamily="34" charset="0"/>
                <a:sym typeface="Rockwell" pitchFamily="18" charset="0"/>
              </a:rPr>
              <a:t>Carriers in </a:t>
            </a:r>
            <a:r>
              <a:rPr lang="en-US" sz="1000" b="1" i="1" dirty="0">
                <a:solidFill>
                  <a:srgbClr val="00B050"/>
                </a:solidFill>
                <a:latin typeface="Franklin Gothic Book" panose="020B0503020102020204" pitchFamily="34" charset="0"/>
                <a:sym typeface="Rockwell" pitchFamily="18" charset="0"/>
              </a:rPr>
              <a:t>green</a:t>
            </a:r>
            <a:r>
              <a:rPr lang="en-US" sz="1000" b="1" i="1" dirty="0">
                <a:solidFill>
                  <a:schemeClr val="tx1"/>
                </a:solidFill>
                <a:latin typeface="Franklin Gothic Book" panose="020B0503020102020204" pitchFamily="34" charset="0"/>
                <a:sym typeface="Rockwell" pitchFamily="18" charset="0"/>
              </a:rPr>
              <a:t> have moved to a lower cost position relative to 2019. Carriers in </a:t>
            </a:r>
            <a:r>
              <a:rPr lang="en-US" sz="1000" b="1" i="1" dirty="0">
                <a:solidFill>
                  <a:srgbClr val="FF0000"/>
                </a:solidFill>
                <a:latin typeface="Franklin Gothic Book" panose="020B0503020102020204" pitchFamily="34" charset="0"/>
                <a:sym typeface="Rockwell" pitchFamily="18" charset="0"/>
              </a:rPr>
              <a:t>red</a:t>
            </a:r>
            <a:r>
              <a:rPr lang="en-US" sz="1000" b="1" i="1" dirty="0">
                <a:solidFill>
                  <a:schemeClr val="tx1"/>
                </a:solidFill>
                <a:latin typeface="Franklin Gothic Book" panose="020B0503020102020204" pitchFamily="34" charset="0"/>
                <a:sym typeface="Rockwell" pitchFamily="18" charset="0"/>
              </a:rPr>
              <a:t> have moved to a higher cost position. </a:t>
            </a:r>
            <a:endParaRPr lang="en-US" sz="1000" b="1" i="1" strike="sngStrike" dirty="0">
              <a:solidFill>
                <a:srgbClr val="FF0000"/>
              </a:solidFill>
              <a:latin typeface="Franklin Gothic Book" panose="020B0503020102020204" pitchFamily="34" charset="0"/>
              <a:sym typeface="Rockwell" pitchFamily="18" charset="0"/>
            </a:endParaRPr>
          </a:p>
        </p:txBody>
      </p:sp>
      <p:sp>
        <p:nvSpPr>
          <p:cNvPr id="8" name="Slide Number Placeholder 9">
            <a:extLst>
              <a:ext uri="{FF2B5EF4-FFF2-40B4-BE49-F238E27FC236}">
                <a16:creationId xmlns:a16="http://schemas.microsoft.com/office/drawing/2014/main" id="{517A0883-D7B4-417C-99FB-01652D3C3129}"/>
              </a:ext>
            </a:extLst>
          </p:cNvPr>
          <p:cNvSpPr txBox="1">
            <a:spLocks/>
          </p:cNvSpPr>
          <p:nvPr/>
        </p:nvSpPr>
        <p:spPr bwMode="auto">
          <a:xfrm>
            <a:off x="8686800" y="6480175"/>
            <a:ext cx="255588"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chemeClr val="bg2"/>
                </a:solidFill>
                <a:latin typeface="Rockwell" pitchFamily="18" charset="0"/>
                <a:ea typeface="MS PGothic" pitchFamily="34" charset="-128"/>
                <a:cs typeface="Rockwell" pitchFamily="18" charset="0"/>
                <a:sym typeface="Rockwell" pitchFamily="18" charset="0"/>
              </a:defRPr>
            </a:lvl1pPr>
            <a:lvl2pPr marL="742950" indent="-28575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2pPr>
            <a:lvl3pPr marL="11430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3pPr>
            <a:lvl4pPr marL="16002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4pPr>
            <a:lvl5pPr marL="20574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5pPr>
            <a:lvl6pPr marL="25146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6pPr>
            <a:lvl7pPr marL="29718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7pPr>
            <a:lvl8pPr marL="34290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8pPr>
            <a:lvl9pPr marL="38862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9pPr>
          </a:lstStyle>
          <a:p>
            <a:fld id="{73191B24-F701-4425-AD22-E422D79E933A}" type="slidenum">
              <a:rPr lang="en-US" sz="1000" b="1">
                <a:solidFill>
                  <a:schemeClr val="accent1"/>
                </a:solidFill>
                <a:latin typeface="Franklin Gothic Demi" panose="020B0703020102020204" pitchFamily="34" charset="0"/>
                <a:ea typeface="+mn-ea"/>
                <a:cs typeface="+mn-cs"/>
              </a:rPr>
              <a:pPr/>
              <a:t>23</a:t>
            </a:fld>
            <a:endParaRPr lang="en-US" sz="1000" b="1" dirty="0">
              <a:solidFill>
                <a:schemeClr val="accent1"/>
              </a:solidFill>
              <a:latin typeface="Franklin Gothic Demi" panose="020B0703020102020204" pitchFamily="34" charset="0"/>
              <a:ea typeface="+mn-ea"/>
              <a:cs typeface="+mn-cs"/>
            </a:endParaRPr>
          </a:p>
        </p:txBody>
      </p:sp>
    </p:spTree>
    <p:custDataLst>
      <p:tags r:id="rId1"/>
    </p:custDataLst>
    <p:extLst>
      <p:ext uri="{BB962C8B-B14F-4D97-AF65-F5344CB8AC3E}">
        <p14:creationId xmlns:p14="http://schemas.microsoft.com/office/powerpoint/2010/main" val="1552042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1925DB02-16B7-40CA-9D2A-A15E3B30F4AB}"/>
              </a:ext>
            </a:extLst>
          </p:cNvPr>
          <p:cNvPicPr>
            <a:picLocks noChangeAspect="1"/>
          </p:cNvPicPr>
          <p:nvPr/>
        </p:nvPicPr>
        <p:blipFill rotWithShape="1">
          <a:blip r:embed="rId4"/>
          <a:srcRect l="15230" t="12219" r="5234" b="13802"/>
          <a:stretch/>
        </p:blipFill>
        <p:spPr>
          <a:xfrm>
            <a:off x="2571750" y="1688564"/>
            <a:ext cx="4476750" cy="2666999"/>
          </a:xfrm>
          <a:prstGeom prst="rect">
            <a:avLst/>
          </a:prstGeom>
        </p:spPr>
      </p:pic>
      <p:sp>
        <p:nvSpPr>
          <p:cNvPr id="18" name="TextBox 17"/>
          <p:cNvSpPr txBox="1"/>
          <p:nvPr/>
        </p:nvSpPr>
        <p:spPr>
          <a:xfrm>
            <a:off x="2740215" y="342900"/>
            <a:ext cx="5927536" cy="361637"/>
          </a:xfrm>
          <a:prstGeom prst="rect">
            <a:avLst/>
          </a:prstGeom>
          <a:noFill/>
        </p:spPr>
        <p:txBody>
          <a:bodyPr wrap="square" rtlCol="0">
            <a:spAutoFit/>
          </a:bodyPr>
          <a:lstStyle/>
          <a:p>
            <a:pPr marL="0" marR="0" lvl="0" indent="0" algn="l" defTabSz="849021"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2020 ConnectorCare Enrollee Contributions</a:t>
            </a:r>
          </a:p>
        </p:txBody>
      </p:sp>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06942"/>
            <a:ext cx="2762250" cy="621715"/>
          </a:xfrm>
          <a:prstGeom prst="rect">
            <a:avLst/>
          </a:prstGeom>
        </p:spPr>
      </p:pic>
      <p:cxnSp>
        <p:nvCxnSpPr>
          <p:cNvPr id="22" name="Straight Connector 21"/>
          <p:cNvCxnSpPr>
            <a:cxnSpLocks/>
          </p:cNvCxnSpPr>
          <p:nvPr/>
        </p:nvCxnSpPr>
        <p:spPr>
          <a:xfrm>
            <a:off x="780240" y="692144"/>
            <a:ext cx="800100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23" name="Table 22"/>
          <p:cNvGraphicFramePr>
            <a:graphicFrameLocks noGrp="1"/>
          </p:cNvGraphicFramePr>
          <p:nvPr>
            <p:extLst/>
          </p:nvPr>
        </p:nvGraphicFramePr>
        <p:xfrm>
          <a:off x="142875" y="819150"/>
          <a:ext cx="2428873" cy="948235"/>
        </p:xfrm>
        <a:graphic>
          <a:graphicData uri="http://schemas.openxmlformats.org/drawingml/2006/table">
            <a:tbl>
              <a:tblPr firstRow="1" bandRow="1">
                <a:tableStyleId>{5C22544A-7EE6-4342-B048-85BDC9FD1C3A}</a:tableStyleId>
              </a:tblPr>
              <a:tblGrid>
                <a:gridCol w="131559">
                  <a:extLst>
                    <a:ext uri="{9D8B030D-6E8A-4147-A177-3AD203B41FA5}">
                      <a16:colId xmlns:a16="http://schemas.microsoft.com/office/drawing/2014/main" val="20000"/>
                    </a:ext>
                  </a:extLst>
                </a:gridCol>
                <a:gridCol w="680219">
                  <a:extLst>
                    <a:ext uri="{9D8B030D-6E8A-4147-A177-3AD203B41FA5}">
                      <a16:colId xmlns:a16="http://schemas.microsoft.com/office/drawing/2014/main" val="20001"/>
                    </a:ext>
                  </a:extLst>
                </a:gridCol>
                <a:gridCol w="323419">
                  <a:extLst>
                    <a:ext uri="{9D8B030D-6E8A-4147-A177-3AD203B41FA5}">
                      <a16:colId xmlns:a16="http://schemas.microsoft.com/office/drawing/2014/main" val="20002"/>
                    </a:ext>
                  </a:extLst>
                </a:gridCol>
                <a:gridCol w="323419">
                  <a:extLst>
                    <a:ext uri="{9D8B030D-6E8A-4147-A177-3AD203B41FA5}">
                      <a16:colId xmlns:a16="http://schemas.microsoft.com/office/drawing/2014/main" val="20003"/>
                    </a:ext>
                  </a:extLst>
                </a:gridCol>
                <a:gridCol w="323419">
                  <a:extLst>
                    <a:ext uri="{9D8B030D-6E8A-4147-A177-3AD203B41FA5}">
                      <a16:colId xmlns:a16="http://schemas.microsoft.com/office/drawing/2014/main" val="20004"/>
                    </a:ext>
                  </a:extLst>
                </a:gridCol>
                <a:gridCol w="323419">
                  <a:extLst>
                    <a:ext uri="{9D8B030D-6E8A-4147-A177-3AD203B41FA5}">
                      <a16:colId xmlns:a16="http://schemas.microsoft.com/office/drawing/2014/main" val="20005"/>
                    </a:ext>
                  </a:extLst>
                </a:gridCol>
                <a:gridCol w="323419">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0" marR="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B76A0"/>
                    </a:solidFill>
                  </a:tcPr>
                </a:tc>
                <a:tc rowSpan="2">
                  <a:txBody>
                    <a:bodyPr/>
                    <a:lstStyle/>
                    <a:p>
                      <a:pPr algn="ctr"/>
                      <a:r>
                        <a:rPr lang="en-US" sz="800" dirty="0">
                          <a:solidFill>
                            <a:schemeClr val="tx1"/>
                          </a:solidFill>
                          <a:latin typeface="Franklin Gothic Book" panose="020B0503020102020204" pitchFamily="34" charset="0"/>
                        </a:rPr>
                        <a:t>Region A1</a:t>
                      </a:r>
                    </a:p>
                  </a:txBody>
                  <a:tcPr marL="0" marR="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B76A0"/>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0" marR="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B76A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002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p>
                      <a:pPr algn="ctr"/>
                      <a:r>
                        <a:rPr lang="en-US" sz="400" b="0" dirty="0">
                          <a:solidFill>
                            <a:schemeClr val="tx1"/>
                          </a:solidFill>
                          <a:latin typeface="Franklin Gothic Book" panose="020B0503020102020204" pitchFamily="34" charset="0"/>
                        </a:rPr>
                        <a:t>&lt;100%FPL</a:t>
                      </a:r>
                    </a:p>
                  </a:txBody>
                  <a:tcPr marL="0" marR="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p>
                      <a:pPr algn="ctr"/>
                      <a:r>
                        <a:rPr lang="en-US" sz="400" b="0" dirty="0">
                          <a:solidFill>
                            <a:schemeClr val="tx1"/>
                          </a:solidFill>
                          <a:latin typeface="Franklin Gothic Book" panose="020B0503020102020204" pitchFamily="34" charset="0"/>
                        </a:rPr>
                        <a:t>100-150% FPL</a:t>
                      </a:r>
                    </a:p>
                  </a:txBody>
                  <a:tcPr marL="0" marR="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p>
                      <a:pPr algn="ctr"/>
                      <a:r>
                        <a:rPr lang="en-US" sz="400" b="0" dirty="0">
                          <a:solidFill>
                            <a:schemeClr val="tx1"/>
                          </a:solidFill>
                          <a:latin typeface="Franklin Gothic Book" panose="020B0503020102020204" pitchFamily="34" charset="0"/>
                        </a:rPr>
                        <a:t>150-200% FPL</a:t>
                      </a:r>
                    </a:p>
                  </a:txBody>
                  <a:tcPr marL="0" marR="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p>
                      <a:pPr algn="ctr"/>
                      <a:r>
                        <a:rPr lang="en-US" sz="400" b="0" dirty="0">
                          <a:solidFill>
                            <a:schemeClr val="tx1"/>
                          </a:solidFill>
                          <a:latin typeface="Franklin Gothic Book" panose="020B0503020102020204" pitchFamily="34" charset="0"/>
                        </a:rPr>
                        <a:t>200-250% FPL</a:t>
                      </a:r>
                    </a:p>
                  </a:txBody>
                  <a:tcPr marL="0" marR="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p>
                      <a:pPr algn="ctr"/>
                      <a:r>
                        <a:rPr lang="en-US" sz="400" b="0" dirty="0">
                          <a:solidFill>
                            <a:schemeClr val="tx1"/>
                          </a:solidFill>
                          <a:latin typeface="Franklin Gothic Book" panose="020B0503020102020204" pitchFamily="34" charset="0"/>
                        </a:rPr>
                        <a:t>250-300% FPL</a:t>
                      </a:r>
                    </a:p>
                  </a:txBody>
                  <a:tcPr marL="0" marR="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HNE</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$104</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$107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$156</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$199</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$246</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177403">
                <a:tc>
                  <a:txBody>
                    <a:bodyPr/>
                    <a:lstStyle/>
                    <a:p>
                      <a:pPr algn="ctr" fontAlgn="b"/>
                      <a:r>
                        <a:rPr lang="en-US" sz="600" b="0" i="0" u="none" strike="noStrike" dirty="0">
                          <a:solidFill>
                            <a:schemeClr val="tx1"/>
                          </a:solidFill>
                          <a:effectLst/>
                          <a:latin typeface="Franklin Gothic Book" panose="020B05030201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$155</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$156</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$206</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$250</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$299</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26" name="Table 25"/>
          <p:cNvGraphicFramePr>
            <a:graphicFrameLocks noGrp="1"/>
          </p:cNvGraphicFramePr>
          <p:nvPr>
            <p:extLst/>
          </p:nvPr>
        </p:nvGraphicFramePr>
        <p:xfrm>
          <a:off x="120106" y="1914390"/>
          <a:ext cx="2438542" cy="707428"/>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0672">
                  <a:extLst>
                    <a:ext uri="{9D8B030D-6E8A-4147-A177-3AD203B41FA5}">
                      <a16:colId xmlns:a16="http://schemas.microsoft.com/office/drawing/2014/main" val="20001"/>
                    </a:ext>
                  </a:extLst>
                </a:gridCol>
                <a:gridCol w="323634">
                  <a:extLst>
                    <a:ext uri="{9D8B030D-6E8A-4147-A177-3AD203B41FA5}">
                      <a16:colId xmlns:a16="http://schemas.microsoft.com/office/drawing/2014/main" val="20002"/>
                    </a:ext>
                  </a:extLst>
                </a:gridCol>
                <a:gridCol w="323634">
                  <a:extLst>
                    <a:ext uri="{9D8B030D-6E8A-4147-A177-3AD203B41FA5}">
                      <a16:colId xmlns:a16="http://schemas.microsoft.com/office/drawing/2014/main" val="20003"/>
                    </a:ext>
                  </a:extLst>
                </a:gridCol>
                <a:gridCol w="323634">
                  <a:extLst>
                    <a:ext uri="{9D8B030D-6E8A-4147-A177-3AD203B41FA5}">
                      <a16:colId xmlns:a16="http://schemas.microsoft.com/office/drawing/2014/main" val="20004"/>
                    </a:ext>
                  </a:extLst>
                </a:gridCol>
                <a:gridCol w="323634">
                  <a:extLst>
                    <a:ext uri="{9D8B030D-6E8A-4147-A177-3AD203B41FA5}">
                      <a16:colId xmlns:a16="http://schemas.microsoft.com/office/drawing/2014/main" val="20005"/>
                    </a:ext>
                  </a:extLst>
                </a:gridCol>
                <a:gridCol w="323634">
                  <a:extLst>
                    <a:ext uri="{9D8B030D-6E8A-4147-A177-3AD203B41FA5}">
                      <a16:colId xmlns:a16="http://schemas.microsoft.com/office/drawing/2014/main" val="20006"/>
                    </a:ext>
                  </a:extLst>
                </a:gridCol>
              </a:tblGrid>
              <a:tr h="143010">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9BCA"/>
                    </a:solidFill>
                  </a:tcPr>
                </a:tc>
                <a:tc rowSpan="2">
                  <a:txBody>
                    <a:bodyPr/>
                    <a:lstStyle/>
                    <a:p>
                      <a:pPr algn="ctr"/>
                      <a:r>
                        <a:rPr lang="en-US" sz="800" dirty="0">
                          <a:solidFill>
                            <a:schemeClr val="tx1"/>
                          </a:solidFill>
                          <a:latin typeface="Franklin Gothic Book" panose="020B0503020102020204" pitchFamily="34" charset="0"/>
                        </a:rPr>
                        <a:t>Region A2</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9BCA"/>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9BC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2740">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HNE</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$104</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$107</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$156</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$199</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$246</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27" name="Table 26"/>
          <p:cNvGraphicFramePr>
            <a:graphicFrameLocks noGrp="1"/>
          </p:cNvGraphicFramePr>
          <p:nvPr>
            <p:extLst/>
          </p:nvPr>
        </p:nvGraphicFramePr>
        <p:xfrm>
          <a:off x="120106" y="2741619"/>
          <a:ext cx="2441036" cy="564688"/>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888"/>
                    </a:solidFill>
                  </a:tcPr>
                </a:tc>
                <a:tc rowSpan="2">
                  <a:txBody>
                    <a:bodyPr/>
                    <a:lstStyle/>
                    <a:p>
                      <a:pPr algn="ctr"/>
                      <a:r>
                        <a:rPr lang="en-US" sz="800" dirty="0">
                          <a:solidFill>
                            <a:schemeClr val="tx1"/>
                          </a:solidFill>
                          <a:latin typeface="Franklin Gothic Book" panose="020B0503020102020204" pitchFamily="34" charset="0"/>
                        </a:rPr>
                        <a:t>Region A3</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888"/>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88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HNE</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$37</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$74</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$199</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$246</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28" name="Table 27"/>
          <p:cNvGraphicFramePr>
            <a:graphicFrameLocks noGrp="1"/>
          </p:cNvGraphicFramePr>
          <p:nvPr>
            <p:extLst/>
          </p:nvPr>
        </p:nvGraphicFramePr>
        <p:xfrm>
          <a:off x="120106" y="3469087"/>
          <a:ext cx="2441036" cy="430934"/>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CEE3"/>
                    </a:solidFill>
                  </a:tcPr>
                </a:tc>
                <a:tc rowSpan="2">
                  <a:txBody>
                    <a:bodyPr/>
                    <a:lstStyle/>
                    <a:p>
                      <a:pPr algn="ctr"/>
                      <a:r>
                        <a:rPr lang="en-US" sz="800" dirty="0">
                          <a:solidFill>
                            <a:schemeClr val="tx1"/>
                          </a:solidFill>
                          <a:latin typeface="Franklin Gothic Book" panose="020B0503020102020204" pitchFamily="34" charset="0"/>
                        </a:rPr>
                        <a:t>Region A4</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CEE3"/>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CEE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HNE</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29" name="Table 28"/>
          <p:cNvGraphicFramePr>
            <a:graphicFrameLocks noGrp="1"/>
          </p:cNvGraphicFramePr>
          <p:nvPr>
            <p:extLst/>
          </p:nvPr>
        </p:nvGraphicFramePr>
        <p:xfrm>
          <a:off x="120106" y="4062800"/>
          <a:ext cx="2441036" cy="887275"/>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7F31"/>
                    </a:solidFill>
                  </a:tcPr>
                </a:tc>
                <a:tc rowSpan="2">
                  <a:txBody>
                    <a:bodyPr/>
                    <a:lstStyle/>
                    <a:p>
                      <a:pPr algn="ctr"/>
                      <a:r>
                        <a:rPr lang="en-US" sz="800" dirty="0">
                          <a:solidFill>
                            <a:schemeClr val="tx1"/>
                          </a:solidFill>
                          <a:latin typeface="Franklin Gothic Book" panose="020B0503020102020204" pitchFamily="34" charset="0"/>
                        </a:rPr>
                        <a:t>Region B1</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7F31"/>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7F3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Fallon</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33754">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177403">
                <a:tc>
                  <a:txBody>
                    <a:bodyPr/>
                    <a:lstStyle/>
                    <a:p>
                      <a:pPr algn="ctr" fontAlgn="b"/>
                      <a:r>
                        <a:rPr lang="en-US" sz="600" b="0" i="0" u="none" strike="noStrike" dirty="0">
                          <a:solidFill>
                            <a:schemeClr val="tx1"/>
                          </a:solidFill>
                          <a:effectLst/>
                          <a:latin typeface="Franklin Gothic Book" panose="020B05030201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$147</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$145</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$194</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$237</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$282</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30" name="Table 29"/>
          <p:cNvGraphicFramePr>
            <a:graphicFrameLocks noGrp="1"/>
          </p:cNvGraphicFramePr>
          <p:nvPr>
            <p:extLst/>
          </p:nvPr>
        </p:nvGraphicFramePr>
        <p:xfrm>
          <a:off x="132292" y="5057775"/>
          <a:ext cx="2438542" cy="753521"/>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0672">
                  <a:extLst>
                    <a:ext uri="{9D8B030D-6E8A-4147-A177-3AD203B41FA5}">
                      <a16:colId xmlns:a16="http://schemas.microsoft.com/office/drawing/2014/main" val="20001"/>
                    </a:ext>
                  </a:extLst>
                </a:gridCol>
                <a:gridCol w="323634">
                  <a:extLst>
                    <a:ext uri="{9D8B030D-6E8A-4147-A177-3AD203B41FA5}">
                      <a16:colId xmlns:a16="http://schemas.microsoft.com/office/drawing/2014/main" val="20002"/>
                    </a:ext>
                  </a:extLst>
                </a:gridCol>
                <a:gridCol w="323634">
                  <a:extLst>
                    <a:ext uri="{9D8B030D-6E8A-4147-A177-3AD203B41FA5}">
                      <a16:colId xmlns:a16="http://schemas.microsoft.com/office/drawing/2014/main" val="20003"/>
                    </a:ext>
                  </a:extLst>
                </a:gridCol>
                <a:gridCol w="323634">
                  <a:extLst>
                    <a:ext uri="{9D8B030D-6E8A-4147-A177-3AD203B41FA5}">
                      <a16:colId xmlns:a16="http://schemas.microsoft.com/office/drawing/2014/main" val="20004"/>
                    </a:ext>
                  </a:extLst>
                </a:gridCol>
                <a:gridCol w="323634">
                  <a:extLst>
                    <a:ext uri="{9D8B030D-6E8A-4147-A177-3AD203B41FA5}">
                      <a16:colId xmlns:a16="http://schemas.microsoft.com/office/drawing/2014/main" val="20005"/>
                    </a:ext>
                  </a:extLst>
                </a:gridCol>
                <a:gridCol w="323634">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6708"/>
                    </a:solidFill>
                  </a:tcPr>
                </a:tc>
                <a:tc rowSpan="2">
                  <a:txBody>
                    <a:bodyPr/>
                    <a:lstStyle/>
                    <a:p>
                      <a:pPr algn="ctr"/>
                      <a:r>
                        <a:rPr lang="en-US" sz="800" dirty="0">
                          <a:solidFill>
                            <a:schemeClr val="tx1"/>
                          </a:solidFill>
                          <a:latin typeface="Franklin Gothic Book" panose="020B0503020102020204" pitchFamily="34" charset="0"/>
                        </a:rPr>
                        <a:t>Region C1</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6708"/>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670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77403">
                <a:tc>
                  <a:txBody>
                    <a:bodyPr/>
                    <a:lstStyle/>
                    <a:p>
                      <a:pPr algn="ctr" fontAlgn="b"/>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$191</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$193</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$243</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$286</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$331</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31" name="Table 30"/>
          <p:cNvGraphicFramePr>
            <a:graphicFrameLocks noGrp="1"/>
          </p:cNvGraphicFramePr>
          <p:nvPr>
            <p:extLst/>
          </p:nvPr>
        </p:nvGraphicFramePr>
        <p:xfrm>
          <a:off x="3047999" y="4062800"/>
          <a:ext cx="2441036" cy="753521"/>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EB297"/>
                    </a:solidFill>
                  </a:tcPr>
                </a:tc>
                <a:tc rowSpan="2">
                  <a:txBody>
                    <a:bodyPr/>
                    <a:lstStyle/>
                    <a:p>
                      <a:pPr algn="ctr"/>
                      <a:r>
                        <a:rPr lang="en-US" sz="800" dirty="0">
                          <a:solidFill>
                            <a:schemeClr val="tx1"/>
                          </a:solidFill>
                          <a:latin typeface="Franklin Gothic Book" panose="020B0503020102020204" pitchFamily="34" charset="0"/>
                        </a:rPr>
                        <a:t>Region D1</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EB297"/>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EB29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77403">
                <a:tc>
                  <a:txBody>
                    <a:bodyPr/>
                    <a:lstStyle/>
                    <a:p>
                      <a:pPr algn="ctr" fontAlgn="b"/>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$161</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$171</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$221</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$263</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$307</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32" name="Table 31"/>
          <p:cNvGraphicFramePr>
            <a:graphicFrameLocks noGrp="1"/>
          </p:cNvGraphicFramePr>
          <p:nvPr>
            <p:extLst/>
          </p:nvPr>
        </p:nvGraphicFramePr>
        <p:xfrm>
          <a:off x="6569615" y="828657"/>
          <a:ext cx="2441036" cy="753521"/>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rowSpan="2">
                  <a:txBody>
                    <a:bodyPr/>
                    <a:lstStyle/>
                    <a:p>
                      <a:pPr algn="ctr"/>
                      <a:r>
                        <a:rPr lang="en-US" sz="800" dirty="0">
                          <a:solidFill>
                            <a:schemeClr val="tx1"/>
                          </a:solidFill>
                          <a:latin typeface="Franklin Gothic Book" panose="020B0503020102020204" pitchFamily="34" charset="0"/>
                        </a:rPr>
                        <a:t>Region E1</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77403">
                <a:tc>
                  <a:txBody>
                    <a:bodyPr/>
                    <a:lstStyle/>
                    <a:p>
                      <a:pPr algn="ctr" fontAlgn="b"/>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$217</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$226</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$276</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$318</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$360</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33" name="Table 32"/>
          <p:cNvGraphicFramePr>
            <a:graphicFrameLocks noGrp="1"/>
          </p:cNvGraphicFramePr>
          <p:nvPr>
            <p:extLst/>
          </p:nvPr>
        </p:nvGraphicFramePr>
        <p:xfrm>
          <a:off x="6572250" y="1925253"/>
          <a:ext cx="2441036" cy="753521"/>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rowSpan="2">
                  <a:txBody>
                    <a:bodyPr/>
                    <a:lstStyle/>
                    <a:p>
                      <a:pPr algn="ctr"/>
                      <a:r>
                        <a:rPr lang="en-US" sz="800" dirty="0">
                          <a:solidFill>
                            <a:schemeClr val="tx1"/>
                          </a:solidFill>
                          <a:latin typeface="Franklin Gothic Book" panose="020B0503020102020204" pitchFamily="34" charset="0"/>
                        </a:rPr>
                        <a:t>Region F1</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77403">
                <a:tc>
                  <a:txBody>
                    <a:bodyPr/>
                    <a:lstStyle/>
                    <a:p>
                      <a:pPr algn="ctr" fontAlgn="b"/>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$206</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$211</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$263</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$305</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$352</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35" name="Table 34"/>
          <p:cNvGraphicFramePr>
            <a:graphicFrameLocks noGrp="1"/>
          </p:cNvGraphicFramePr>
          <p:nvPr>
            <p:extLst/>
          </p:nvPr>
        </p:nvGraphicFramePr>
        <p:xfrm>
          <a:off x="7098150" y="2912227"/>
          <a:ext cx="1902975" cy="635466"/>
        </p:xfrm>
        <a:graphic>
          <a:graphicData uri="http://schemas.openxmlformats.org/drawingml/2006/table">
            <a:tbl>
              <a:tblPr firstRow="1" bandRow="1">
                <a:tableStyleId>{5C22544A-7EE6-4342-B048-85BDC9FD1C3A}</a:tableStyleId>
              </a:tblPr>
              <a:tblGrid>
                <a:gridCol w="146769">
                  <a:extLst>
                    <a:ext uri="{9D8B030D-6E8A-4147-A177-3AD203B41FA5}">
                      <a16:colId xmlns:a16="http://schemas.microsoft.com/office/drawing/2014/main" val="20000"/>
                    </a:ext>
                  </a:extLst>
                </a:gridCol>
                <a:gridCol w="520001">
                  <a:extLst>
                    <a:ext uri="{9D8B030D-6E8A-4147-A177-3AD203B41FA5}">
                      <a16:colId xmlns:a16="http://schemas.microsoft.com/office/drawing/2014/main" val="20001"/>
                    </a:ext>
                  </a:extLst>
                </a:gridCol>
                <a:gridCol w="247241">
                  <a:extLst>
                    <a:ext uri="{9D8B030D-6E8A-4147-A177-3AD203B41FA5}">
                      <a16:colId xmlns:a16="http://schemas.microsoft.com/office/drawing/2014/main" val="20002"/>
                    </a:ext>
                  </a:extLst>
                </a:gridCol>
                <a:gridCol w="247241">
                  <a:extLst>
                    <a:ext uri="{9D8B030D-6E8A-4147-A177-3AD203B41FA5}">
                      <a16:colId xmlns:a16="http://schemas.microsoft.com/office/drawing/2014/main" val="20003"/>
                    </a:ext>
                  </a:extLst>
                </a:gridCol>
                <a:gridCol w="247241">
                  <a:extLst>
                    <a:ext uri="{9D8B030D-6E8A-4147-A177-3AD203B41FA5}">
                      <a16:colId xmlns:a16="http://schemas.microsoft.com/office/drawing/2014/main" val="20004"/>
                    </a:ext>
                  </a:extLst>
                </a:gridCol>
                <a:gridCol w="247241">
                  <a:extLst>
                    <a:ext uri="{9D8B030D-6E8A-4147-A177-3AD203B41FA5}">
                      <a16:colId xmlns:a16="http://schemas.microsoft.com/office/drawing/2014/main" val="20005"/>
                    </a:ext>
                  </a:extLst>
                </a:gridCol>
                <a:gridCol w="247241">
                  <a:extLst>
                    <a:ext uri="{9D8B030D-6E8A-4147-A177-3AD203B41FA5}">
                      <a16:colId xmlns:a16="http://schemas.microsoft.com/office/drawing/2014/main" val="20006"/>
                    </a:ext>
                  </a:extLst>
                </a:gridCol>
              </a:tblGrid>
              <a:tr h="274851">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a:txBody>
                    <a:bodyPr/>
                    <a:lstStyle/>
                    <a:p>
                      <a:pPr algn="ctr"/>
                      <a:r>
                        <a:rPr lang="en-US" sz="800" dirty="0">
                          <a:solidFill>
                            <a:schemeClr val="tx1"/>
                          </a:solidFill>
                          <a:latin typeface="Franklin Gothic Book" panose="020B0503020102020204" pitchFamily="34" charset="0"/>
                        </a:rPr>
                        <a:t>Region F2</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71782">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7403">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36" name="Table 35"/>
          <p:cNvGraphicFramePr>
            <a:graphicFrameLocks noGrp="1"/>
          </p:cNvGraphicFramePr>
          <p:nvPr>
            <p:extLst/>
          </p:nvPr>
        </p:nvGraphicFramePr>
        <p:xfrm>
          <a:off x="7098150" y="3650496"/>
          <a:ext cx="1902975" cy="583774"/>
        </p:xfrm>
        <a:graphic>
          <a:graphicData uri="http://schemas.openxmlformats.org/drawingml/2006/table">
            <a:tbl>
              <a:tblPr firstRow="1" bandRow="1">
                <a:tableStyleId>{5C22544A-7EE6-4342-B048-85BDC9FD1C3A}</a:tableStyleId>
              </a:tblPr>
              <a:tblGrid>
                <a:gridCol w="145051">
                  <a:extLst>
                    <a:ext uri="{9D8B030D-6E8A-4147-A177-3AD203B41FA5}">
                      <a16:colId xmlns:a16="http://schemas.microsoft.com/office/drawing/2014/main" val="20000"/>
                    </a:ext>
                  </a:extLst>
                </a:gridCol>
                <a:gridCol w="520509">
                  <a:extLst>
                    <a:ext uri="{9D8B030D-6E8A-4147-A177-3AD203B41FA5}">
                      <a16:colId xmlns:a16="http://schemas.microsoft.com/office/drawing/2014/main" val="20001"/>
                    </a:ext>
                  </a:extLst>
                </a:gridCol>
                <a:gridCol w="247483">
                  <a:extLst>
                    <a:ext uri="{9D8B030D-6E8A-4147-A177-3AD203B41FA5}">
                      <a16:colId xmlns:a16="http://schemas.microsoft.com/office/drawing/2014/main" val="20002"/>
                    </a:ext>
                  </a:extLst>
                </a:gridCol>
                <a:gridCol w="247483">
                  <a:extLst>
                    <a:ext uri="{9D8B030D-6E8A-4147-A177-3AD203B41FA5}">
                      <a16:colId xmlns:a16="http://schemas.microsoft.com/office/drawing/2014/main" val="20003"/>
                    </a:ext>
                  </a:extLst>
                </a:gridCol>
                <a:gridCol w="247483">
                  <a:extLst>
                    <a:ext uri="{9D8B030D-6E8A-4147-A177-3AD203B41FA5}">
                      <a16:colId xmlns:a16="http://schemas.microsoft.com/office/drawing/2014/main" val="20004"/>
                    </a:ext>
                  </a:extLst>
                </a:gridCol>
                <a:gridCol w="247483">
                  <a:extLst>
                    <a:ext uri="{9D8B030D-6E8A-4147-A177-3AD203B41FA5}">
                      <a16:colId xmlns:a16="http://schemas.microsoft.com/office/drawing/2014/main" val="20005"/>
                    </a:ext>
                  </a:extLst>
                </a:gridCol>
                <a:gridCol w="247483">
                  <a:extLst>
                    <a:ext uri="{9D8B030D-6E8A-4147-A177-3AD203B41FA5}">
                      <a16:colId xmlns:a16="http://schemas.microsoft.com/office/drawing/2014/main" val="20006"/>
                    </a:ext>
                  </a:extLst>
                </a:gridCol>
              </a:tblGrid>
              <a:tr h="228600">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a:r>
                        <a:rPr lang="en-US" sz="800" dirty="0">
                          <a:solidFill>
                            <a:schemeClr val="tx1"/>
                          </a:solidFill>
                          <a:latin typeface="Franklin Gothic Book" panose="020B0503020102020204" pitchFamily="34" charset="0"/>
                        </a:rPr>
                        <a:t>Region G1</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7577">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97577">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$12</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$50</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$105</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$151</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$194</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37" name="Table 36"/>
          <p:cNvGraphicFramePr>
            <a:graphicFrameLocks noGrp="1"/>
          </p:cNvGraphicFramePr>
          <p:nvPr>
            <p:extLst/>
          </p:nvPr>
        </p:nvGraphicFramePr>
        <p:xfrm>
          <a:off x="6574014" y="4464063"/>
          <a:ext cx="2441036" cy="480060"/>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rowSpan="2">
                  <a:txBody>
                    <a:bodyPr/>
                    <a:lstStyle/>
                    <a:p>
                      <a:pPr algn="ctr"/>
                      <a:r>
                        <a:rPr lang="en-US" sz="800" dirty="0">
                          <a:solidFill>
                            <a:schemeClr val="tx1"/>
                          </a:solidFill>
                          <a:latin typeface="Franklin Gothic Book" panose="020B0503020102020204" pitchFamily="34" charset="0"/>
                        </a:rPr>
                        <a:t>Region G2</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1450">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600" b="0" i="0" u="none" strike="noStrike" dirty="0">
                          <a:solidFill>
                            <a:schemeClr val="tx1"/>
                          </a:solidFill>
                          <a:effectLst/>
                          <a:latin typeface="Franklin Gothic Book" panose="020B0503020102020204" pitchFamily="34" charset="0"/>
                        </a:rPr>
                        <a:t>AllWays Health Partners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34" name="Table 33"/>
          <p:cNvGraphicFramePr>
            <a:graphicFrameLocks noGrp="1"/>
          </p:cNvGraphicFramePr>
          <p:nvPr>
            <p:extLst/>
          </p:nvPr>
        </p:nvGraphicFramePr>
        <p:xfrm>
          <a:off x="3048000" y="819150"/>
          <a:ext cx="2441036" cy="887275"/>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A3A"/>
                    </a:solidFill>
                  </a:tcPr>
                </a:tc>
                <a:tc rowSpan="2">
                  <a:txBody>
                    <a:bodyPr/>
                    <a:lstStyle/>
                    <a:p>
                      <a:pPr algn="ctr"/>
                      <a:r>
                        <a:rPr lang="en-US" sz="800" dirty="0">
                          <a:solidFill>
                            <a:schemeClr val="tx1"/>
                          </a:solidFill>
                          <a:latin typeface="Franklin Gothic Book" panose="020B0503020102020204" pitchFamily="34" charset="0"/>
                        </a:rPr>
                        <a:t>Region C2</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A3A"/>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A3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33754">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Fallon</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177403">
                <a:tc>
                  <a:txBody>
                    <a:bodyPr/>
                    <a:lstStyle/>
                    <a:p>
                      <a:pPr algn="ctr" fontAlgn="b"/>
                      <a:r>
                        <a:rPr lang="en-US" sz="600" b="0" i="0" u="none" strike="noStrike" dirty="0">
                          <a:solidFill>
                            <a:schemeClr val="tx1"/>
                          </a:solidFill>
                          <a:effectLst/>
                          <a:latin typeface="Franklin Gothic Book" panose="020B05030201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$191</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$193</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$243</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$286</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$331</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38" name="Table 37"/>
          <p:cNvGraphicFramePr>
            <a:graphicFrameLocks noGrp="1"/>
          </p:cNvGraphicFramePr>
          <p:nvPr>
            <p:extLst/>
          </p:nvPr>
        </p:nvGraphicFramePr>
        <p:xfrm>
          <a:off x="6574014" y="5057775"/>
          <a:ext cx="2441036" cy="753521"/>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2">
                  <a:txBody>
                    <a:bodyPr/>
                    <a:lstStyle/>
                    <a:p>
                      <a:pPr algn="ctr"/>
                      <a:r>
                        <a:rPr lang="en-US" sz="800" dirty="0">
                          <a:solidFill>
                            <a:schemeClr val="tx1"/>
                          </a:solidFill>
                          <a:latin typeface="Franklin Gothic Book" panose="020B0503020102020204" pitchFamily="34" charset="0"/>
                        </a:rPr>
                        <a:t>Region G3</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$12</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$50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$105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$151</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$194</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77403">
                <a:tc>
                  <a:txBody>
                    <a:bodyPr/>
                    <a:lstStyle/>
                    <a:p>
                      <a:pPr algn="ctr" fontAlgn="b"/>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$221</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$266</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$327</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$375</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$422</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25" name="Table 24">
            <a:extLst>
              <a:ext uri="{FF2B5EF4-FFF2-40B4-BE49-F238E27FC236}">
                <a16:creationId xmlns:a16="http://schemas.microsoft.com/office/drawing/2014/main" id="{26C1890C-4067-4916-AB01-B7E837C45214}"/>
              </a:ext>
            </a:extLst>
          </p:cNvPr>
          <p:cNvGraphicFramePr>
            <a:graphicFrameLocks noGrp="1"/>
          </p:cNvGraphicFramePr>
          <p:nvPr>
            <p:extLst/>
          </p:nvPr>
        </p:nvGraphicFramePr>
        <p:xfrm>
          <a:off x="3047999" y="4927216"/>
          <a:ext cx="2441036" cy="887275"/>
        </p:xfrm>
        <a:graphic>
          <a:graphicData uri="http://schemas.openxmlformats.org/drawingml/2006/table">
            <a:tbl>
              <a:tblPr firstRow="1" bandRow="1">
                <a:tableStyleId>{5C22544A-7EE6-4342-B048-85BDC9FD1C3A}</a:tableStyleId>
              </a:tblPr>
              <a:tblGrid>
                <a:gridCol w="139700">
                  <a:extLst>
                    <a:ext uri="{9D8B030D-6E8A-4147-A177-3AD203B41FA5}">
                      <a16:colId xmlns:a16="http://schemas.microsoft.com/office/drawing/2014/main" val="20000"/>
                    </a:ext>
                  </a:extLst>
                </a:gridCol>
                <a:gridCol w="681411">
                  <a:extLst>
                    <a:ext uri="{9D8B030D-6E8A-4147-A177-3AD203B41FA5}">
                      <a16:colId xmlns:a16="http://schemas.microsoft.com/office/drawing/2014/main" val="20001"/>
                    </a:ext>
                  </a:extLst>
                </a:gridCol>
                <a:gridCol w="323985">
                  <a:extLst>
                    <a:ext uri="{9D8B030D-6E8A-4147-A177-3AD203B41FA5}">
                      <a16:colId xmlns:a16="http://schemas.microsoft.com/office/drawing/2014/main" val="20002"/>
                    </a:ext>
                  </a:extLst>
                </a:gridCol>
                <a:gridCol w="323985">
                  <a:extLst>
                    <a:ext uri="{9D8B030D-6E8A-4147-A177-3AD203B41FA5}">
                      <a16:colId xmlns:a16="http://schemas.microsoft.com/office/drawing/2014/main" val="20003"/>
                    </a:ext>
                  </a:extLst>
                </a:gridCol>
                <a:gridCol w="323985">
                  <a:extLst>
                    <a:ext uri="{9D8B030D-6E8A-4147-A177-3AD203B41FA5}">
                      <a16:colId xmlns:a16="http://schemas.microsoft.com/office/drawing/2014/main" val="20004"/>
                    </a:ext>
                  </a:extLst>
                </a:gridCol>
                <a:gridCol w="323985">
                  <a:extLst>
                    <a:ext uri="{9D8B030D-6E8A-4147-A177-3AD203B41FA5}">
                      <a16:colId xmlns:a16="http://schemas.microsoft.com/office/drawing/2014/main" val="20005"/>
                    </a:ext>
                  </a:extLst>
                </a:gridCol>
                <a:gridCol w="323985">
                  <a:extLst>
                    <a:ext uri="{9D8B030D-6E8A-4147-A177-3AD203B41FA5}">
                      <a16:colId xmlns:a16="http://schemas.microsoft.com/office/drawing/2014/main" val="20006"/>
                    </a:ext>
                  </a:extLst>
                </a:gridCol>
              </a:tblGrid>
              <a:tr h="142875">
                <a:tc rowSpan="2">
                  <a:txBody>
                    <a:bodyPr/>
                    <a:lstStyle/>
                    <a:p>
                      <a:pPr algn="ctr"/>
                      <a:endParaRPr lang="en-US" sz="600" dirty="0">
                        <a:solidFill>
                          <a:schemeClr val="tx1"/>
                        </a:solidFill>
                        <a:latin typeface="Franklin Gothic Book" panose="020B0503020102020204" pitchFamily="34" charset="0"/>
                      </a:endParaRP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47158"/>
                    </a:solidFill>
                  </a:tcPr>
                </a:tc>
                <a:tc rowSpan="2">
                  <a:txBody>
                    <a:bodyPr/>
                    <a:lstStyle/>
                    <a:p>
                      <a:pPr algn="ctr"/>
                      <a:r>
                        <a:rPr lang="en-US" sz="800" dirty="0">
                          <a:solidFill>
                            <a:schemeClr val="tx1"/>
                          </a:solidFill>
                          <a:latin typeface="Franklin Gothic Book" panose="020B0503020102020204" pitchFamily="34" charset="0"/>
                        </a:rPr>
                        <a:t>Region D2</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47158"/>
                    </a:solidFill>
                  </a:tcPr>
                </a:tc>
                <a:tc gridSpan="5">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Franklin Gothic Book" panose="020B0503020102020204" pitchFamily="34" charset="0"/>
                        </a:rPr>
                        <a:t>Enrollee</a:t>
                      </a:r>
                      <a:r>
                        <a:rPr lang="en-US" sz="600" b="0" baseline="0" dirty="0">
                          <a:solidFill>
                            <a:schemeClr val="tx1"/>
                          </a:solidFill>
                          <a:latin typeface="Franklin Gothic Book" panose="020B0503020102020204" pitchFamily="34" charset="0"/>
                        </a:rPr>
                        <a:t> Premium Contribution </a:t>
                      </a:r>
                      <a:r>
                        <a:rPr lang="en-US" sz="600" b="0" dirty="0">
                          <a:solidFill>
                            <a:schemeClr val="tx1"/>
                          </a:solidFill>
                          <a:latin typeface="Franklin Gothic Book" panose="020B0503020102020204" pitchFamily="34" charset="0"/>
                        </a:rPr>
                        <a:t>By Plan Type</a:t>
                      </a:r>
                    </a:p>
                  </a:txBody>
                  <a:tcPr marL="57150" marR="57150"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4715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2875">
                <a:tc vMerge="1">
                  <a:txBody>
                    <a:bodyPr/>
                    <a:lstStyle/>
                    <a:p>
                      <a:pPr algn="ctr"/>
                      <a:endParaRPr lang="en-US" sz="8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1</a:t>
                      </a:r>
                    </a:p>
                  </a:txBody>
                  <a:tcPr marL="57150" marR="57150" marT="28575" marB="2857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2B</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3A</a:t>
                      </a:r>
                    </a:p>
                  </a:txBody>
                  <a:tcPr marL="57150" marR="57150" marT="28575" marB="2857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 b="1" dirty="0">
                          <a:solidFill>
                            <a:schemeClr val="tx1"/>
                          </a:solidFill>
                          <a:latin typeface="Franklin Gothic Book" panose="020B0503020102020204" pitchFamily="34" charset="0"/>
                        </a:rPr>
                        <a:t>3B</a:t>
                      </a:r>
                    </a:p>
                  </a:txBody>
                  <a:tcPr marL="57150" marR="57150" marT="28575" marB="2857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Tufts-Direct</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lnT w="12700" cap="flat" cmpd="sng" algn="ctr">
                      <a:solidFill>
                        <a:schemeClr val="tx1"/>
                      </a:solidFill>
                      <a:prstDash val="solid"/>
                      <a:round/>
                      <a:headEnd type="none" w="med" len="med"/>
                      <a:tailEnd type="none" w="med" len="med"/>
                    </a:lnT>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BMC</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$0</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$45</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$87</a:t>
                      </a:r>
                    </a:p>
                  </a:txBody>
                  <a:tcPr marL="5953" marR="5953" marT="5953" marB="0" anchor="ct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$130</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77403">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600" b="0" i="0" u="none" strike="noStrike" dirty="0">
                          <a:solidFill>
                            <a:schemeClr val="tx1"/>
                          </a:solidFill>
                          <a:effectLst/>
                          <a:latin typeface="Franklin Gothic Book" panose="020B05030201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dirty="0">
                          <a:solidFill>
                            <a:schemeClr val="tx1"/>
                          </a:solidFill>
                          <a:effectLst/>
                          <a:latin typeface="Franklin Gothic Book" panose="020B0503020102020204" pitchFamily="34" charset="0"/>
                          <a:ea typeface="+mn-ea"/>
                          <a:cs typeface="+mn-cs"/>
                        </a:rPr>
                        <a:t>AllWays Health Partners</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noProof="0" dirty="0">
                          <a:solidFill>
                            <a:schemeClr val="tx1"/>
                          </a:solidFill>
                          <a:effectLst/>
                          <a:latin typeface="Franklin Gothic Book" panose="020B0503020102020204" pitchFamily="34" charset="0"/>
                          <a:ea typeface="+mn-ea"/>
                          <a:cs typeface="+mn-cs"/>
                        </a:rPr>
                        <a:t>$166</a:t>
                      </a:r>
                    </a:p>
                  </a:txBody>
                  <a:tcPr marL="5953" marR="5953" marT="5953" marB="0" anchor="ctr">
                    <a:lnL w="12700" cap="flat" cmpd="sng" algn="ctr">
                      <a:solidFill>
                        <a:schemeClr val="tx1"/>
                      </a:solidFill>
                      <a:prstDash val="solid"/>
                      <a:round/>
                      <a:headEnd type="none" w="med" len="med"/>
                      <a:tailEnd type="none" w="med" len="med"/>
                    </a:lnL>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noProof="0" dirty="0">
                          <a:solidFill>
                            <a:schemeClr val="tx1"/>
                          </a:solidFill>
                          <a:effectLst/>
                          <a:latin typeface="Franklin Gothic Book" panose="020B0503020102020204" pitchFamily="34" charset="0"/>
                          <a:ea typeface="+mn-ea"/>
                          <a:cs typeface="+mn-cs"/>
                        </a:rPr>
                        <a:t>$172</a:t>
                      </a:r>
                    </a:p>
                  </a:txBody>
                  <a:tcPr marL="5953" marR="5953" marT="5953" marB="0" anchor="ct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noProof="0" dirty="0">
                          <a:solidFill>
                            <a:schemeClr val="tx1"/>
                          </a:solidFill>
                          <a:effectLst/>
                          <a:latin typeface="Franklin Gothic Book" panose="020B0503020102020204" pitchFamily="34" charset="0"/>
                          <a:ea typeface="+mn-ea"/>
                          <a:cs typeface="+mn-cs"/>
                        </a:rPr>
                        <a:t>$221</a:t>
                      </a:r>
                    </a:p>
                  </a:txBody>
                  <a:tcPr marL="5953" marR="5953" marT="5953" marB="0" anchor="ct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noProof="0" dirty="0">
                          <a:solidFill>
                            <a:schemeClr val="tx1"/>
                          </a:solidFill>
                          <a:effectLst/>
                          <a:latin typeface="Franklin Gothic Book" panose="020B0503020102020204" pitchFamily="34" charset="0"/>
                          <a:ea typeface="+mn-ea"/>
                          <a:cs typeface="+mn-cs"/>
                        </a:rPr>
                        <a:t>$263</a:t>
                      </a:r>
                    </a:p>
                  </a:txBody>
                  <a:tcPr marL="5953" marR="5953" marT="5953" marB="0" anchor="ct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lang="en-US" sz="600" b="0" i="0" u="none" strike="noStrike" kern="1200" noProof="0" dirty="0">
                          <a:solidFill>
                            <a:schemeClr val="tx1"/>
                          </a:solidFill>
                          <a:effectLst/>
                          <a:latin typeface="Franklin Gothic Book" panose="020B0503020102020204" pitchFamily="34" charset="0"/>
                          <a:ea typeface="+mn-ea"/>
                          <a:cs typeface="+mn-cs"/>
                        </a:rPr>
                        <a:t>$305</a:t>
                      </a:r>
                    </a:p>
                  </a:txBody>
                  <a:tcPr marL="5953" marR="5953" marT="5953"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133754">
                <a:tc>
                  <a:txBody>
                    <a:bodyPr/>
                    <a:lstStyle/>
                    <a:p>
                      <a:pPr algn="ctr" fontAlgn="b"/>
                      <a:r>
                        <a:rPr lang="en-US" sz="600" b="0" i="0" u="none" strike="noStrike" dirty="0">
                          <a:solidFill>
                            <a:schemeClr val="tx1"/>
                          </a:solidFill>
                          <a:effectLst/>
                          <a:latin typeface="Franklin Gothic Book" panose="020B05030201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358433" rtl="0" eaLnBrk="1" fontAlgn="b" latinLnBrk="0" hangingPunct="1"/>
                      <a:r>
                        <a:rPr lang="en-US" sz="600" b="0" i="0" u="none" strike="noStrike" kern="1200" dirty="0">
                          <a:solidFill>
                            <a:schemeClr val="tx1"/>
                          </a:solidFill>
                          <a:effectLst/>
                          <a:latin typeface="Franklin Gothic Book" panose="020B0503020102020204" pitchFamily="34" charset="0"/>
                          <a:ea typeface="+mn-ea"/>
                          <a:cs typeface="+mn-cs"/>
                        </a:rPr>
                        <a:t>Fallon</a:t>
                      </a:r>
                    </a:p>
                  </a:txBody>
                  <a:tcPr marL="5953" marR="5953" marT="59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$216</a:t>
                      </a:r>
                    </a:p>
                  </a:txBody>
                  <a:tcPr marL="5953" marR="5953" marT="5953"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$221</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$271</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$313</a:t>
                      </a:r>
                    </a:p>
                  </a:txBody>
                  <a:tcPr marL="5953" marR="5953" marT="5953" marB="0" anchor="ctr">
                    <a:lnB w="12700" cap="flat" cmpd="sng" algn="ctr">
                      <a:solidFill>
                        <a:schemeClr val="tx1"/>
                      </a:solidFill>
                      <a:prstDash val="solid"/>
                      <a:round/>
                      <a:headEnd type="none" w="med" len="med"/>
                      <a:tailEnd type="none" w="med" len="med"/>
                    </a:lnB>
                  </a:tcPr>
                </a:tc>
                <a:tc>
                  <a:txBody>
                    <a:bodyPr/>
                    <a:lstStyle/>
                    <a:p>
                      <a:pPr marL="0" marR="0" lvl="0" indent="0" algn="ctr" defTabSz="1358433" rtl="0" eaLnBrk="1" fontAlgn="b"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$355</a:t>
                      </a:r>
                    </a:p>
                  </a:txBody>
                  <a:tcPr marL="5953" marR="5953" marT="5953"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ustDataLst>
      <p:tags r:id="rId1"/>
    </p:custDataLst>
    <p:extLst>
      <p:ext uri="{BB962C8B-B14F-4D97-AF65-F5344CB8AC3E}">
        <p14:creationId xmlns:p14="http://schemas.microsoft.com/office/powerpoint/2010/main" val="2295634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C9EAD9-026C-418E-825C-E9DB67C4712A}"/>
              </a:ext>
            </a:extLst>
          </p:cNvPr>
          <p:cNvSpPr>
            <a:spLocks noGrp="1"/>
          </p:cNvSpPr>
          <p:nvPr>
            <p:ph type="ctrTitle"/>
          </p:nvPr>
        </p:nvSpPr>
        <p:spPr/>
        <p:txBody>
          <a:bodyPr/>
          <a:lstStyle/>
          <a:p>
            <a:pPr defTabSz="914400"/>
            <a:r>
              <a:rPr lang="en-US" sz="3600" dirty="0"/>
              <a:t>Key Take-Aways and </a:t>
            </a:r>
            <a:br>
              <a:rPr lang="en-US" sz="3600" dirty="0"/>
            </a:br>
            <a:r>
              <a:rPr lang="en-US" sz="3600" dirty="0"/>
              <a:t>Member Scenarios for 2020 </a:t>
            </a:r>
          </a:p>
        </p:txBody>
      </p:sp>
    </p:spTree>
    <p:custDataLst>
      <p:tags r:id="rId1"/>
    </p:custDataLst>
    <p:extLst>
      <p:ext uri="{BB962C8B-B14F-4D97-AF65-F5344CB8AC3E}">
        <p14:creationId xmlns:p14="http://schemas.microsoft.com/office/powerpoint/2010/main" val="3310449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Key Takeaways for 2020</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a:xfrm>
            <a:off x="685800" y="1371600"/>
            <a:ext cx="7772400" cy="4351338"/>
          </a:xfrm>
        </p:spPr>
        <p:txBody>
          <a:bodyPr>
            <a:normAutofit/>
          </a:bodyPr>
          <a:lstStyle/>
          <a:p>
            <a:pPr marL="0" lvl="1" indent="0" fontAlgn="base">
              <a:spcBef>
                <a:spcPts val="0"/>
              </a:spcBef>
              <a:spcAft>
                <a:spcPts val="600"/>
              </a:spcAft>
              <a:buClr>
                <a:srgbClr val="5C5A5A"/>
              </a:buClr>
              <a:buSzPct val="100000"/>
              <a:buNone/>
              <a:defRPr/>
            </a:pPr>
            <a:r>
              <a:rPr lang="en-US" sz="1800" dirty="0">
                <a:latin typeface="Franklin Gothic Demi" panose="020B0703020102020204" pitchFamily="34" charset="0"/>
                <a:sym typeface="Rockwell" pitchFamily="18" charset="0"/>
              </a:rPr>
              <a:t>Members generally will not experience significant plan or rate changes in 2020.</a:t>
            </a:r>
            <a:endParaRPr lang="en-US" sz="1800" dirty="0">
              <a:latin typeface="Franklin Gothic Demi" panose="020B0703020102020204" pitchFamily="34" charset="0"/>
              <a:sym typeface="Gill Sans"/>
            </a:endParaRPr>
          </a:p>
          <a:p>
            <a:pPr lvl="1">
              <a:lnSpc>
                <a:spcPct val="100000"/>
              </a:lnSpc>
              <a:defRPr/>
            </a:pPr>
            <a:r>
              <a:rPr lang="en-US" sz="1400" dirty="0">
                <a:solidFill>
                  <a:prstClr val="black">
                    <a:lumMod val="65000"/>
                    <a:lumOff val="35000"/>
                  </a:prstClr>
                </a:solidFill>
                <a:latin typeface="Franklin Gothic Book"/>
              </a:rPr>
              <a:t>Health New England will closing one Bronze Plan for 2020- the </a:t>
            </a:r>
            <a:r>
              <a:rPr lang="en-US" sz="1400" dirty="0">
                <a:solidFill>
                  <a:prstClr val="black">
                    <a:lumMod val="65000"/>
                    <a:lumOff val="35000"/>
                  </a:prstClr>
                </a:solidFill>
                <a:latin typeface="Franklin Gothic Book"/>
                <a:sym typeface="Gill Sans"/>
              </a:rPr>
              <a:t>HNE non-standard Bronze. </a:t>
            </a:r>
          </a:p>
          <a:p>
            <a:pPr lvl="2">
              <a:defRPr/>
            </a:pPr>
            <a:r>
              <a:rPr lang="en-US" sz="1400" dirty="0">
                <a:solidFill>
                  <a:prstClr val="black">
                    <a:lumMod val="65000"/>
                    <a:lumOff val="35000"/>
                  </a:prstClr>
                </a:solidFill>
                <a:sym typeface="Gill Sans"/>
              </a:rPr>
              <a:t>All members enrolled in this plan will be placed into the Standard HNE Bronze Plan, but may face a higher premium if they chose to enroll into this Standard HNE Bronze Plan</a:t>
            </a:r>
            <a:endParaRPr lang="en-US" sz="1400" dirty="0">
              <a:solidFill>
                <a:prstClr val="black">
                  <a:lumMod val="65000"/>
                  <a:lumOff val="35000"/>
                </a:prstClr>
              </a:solidFill>
            </a:endParaRPr>
          </a:p>
          <a:p>
            <a:pPr lvl="1">
              <a:lnSpc>
                <a:spcPct val="100000"/>
              </a:lnSpc>
              <a:defRPr/>
            </a:pPr>
            <a:r>
              <a:rPr lang="en-US" sz="1400" dirty="0">
                <a:solidFill>
                  <a:prstClr val="black">
                    <a:lumMod val="65000"/>
                    <a:lumOff val="35000"/>
                  </a:prstClr>
                </a:solidFill>
                <a:latin typeface="Franklin Gothic Book"/>
                <a:sym typeface="Gill Sans"/>
              </a:rPr>
              <a:t>The BMC </a:t>
            </a:r>
            <a:r>
              <a:rPr lang="en-US" sz="1400" dirty="0" err="1">
                <a:solidFill>
                  <a:prstClr val="black">
                    <a:lumMod val="65000"/>
                    <a:lumOff val="35000"/>
                  </a:prstClr>
                </a:solidFill>
                <a:latin typeface="Franklin Gothic Book"/>
                <a:sym typeface="Gill Sans"/>
              </a:rPr>
              <a:t>ConnectorCare</a:t>
            </a:r>
            <a:r>
              <a:rPr lang="en-US" sz="1400" dirty="0">
                <a:solidFill>
                  <a:prstClr val="black">
                    <a:lumMod val="65000"/>
                    <a:lumOff val="35000"/>
                  </a:prstClr>
                </a:solidFill>
                <a:latin typeface="Franklin Gothic Book"/>
                <a:sym typeface="Gill Sans"/>
              </a:rPr>
              <a:t> plan will no longer offered at the affordability schedule in region G1 and G3 - Cape Cod</a:t>
            </a:r>
          </a:p>
          <a:p>
            <a:pPr lvl="2">
              <a:defRPr/>
            </a:pPr>
            <a:r>
              <a:rPr lang="en-US" sz="1400" dirty="0">
                <a:solidFill>
                  <a:prstClr val="black">
                    <a:lumMod val="65000"/>
                    <a:lumOff val="35000"/>
                  </a:prstClr>
                </a:solidFill>
                <a:sym typeface="Gill Sans"/>
              </a:rPr>
              <a:t>All members enrolled in this plan will face higher premiums if they chose to stay enrolled in BMC</a:t>
            </a:r>
            <a:endParaRPr lang="en-US" sz="1400" dirty="0">
              <a:solidFill>
                <a:prstClr val="black">
                  <a:lumMod val="65000"/>
                  <a:lumOff val="35000"/>
                </a:prstClr>
              </a:solidFill>
            </a:endParaRPr>
          </a:p>
          <a:p>
            <a:pPr lvl="1">
              <a:lnSpc>
                <a:spcPct val="100000"/>
              </a:lnSpc>
              <a:defRPr/>
            </a:pPr>
            <a:r>
              <a:rPr lang="en-US" sz="1400" dirty="0">
                <a:solidFill>
                  <a:prstClr val="black">
                    <a:lumMod val="65000"/>
                    <a:lumOff val="35000"/>
                  </a:prstClr>
                </a:solidFill>
                <a:latin typeface="Franklin Gothic Book"/>
              </a:rPr>
              <a:t>Fallon will be available in portions of Regions C and D, expanding </a:t>
            </a:r>
            <a:r>
              <a:rPr lang="en-US" sz="1400" dirty="0" err="1">
                <a:solidFill>
                  <a:prstClr val="black">
                    <a:lumMod val="65000"/>
                    <a:lumOff val="35000"/>
                  </a:prstClr>
                </a:solidFill>
                <a:latin typeface="Franklin Gothic Book"/>
              </a:rPr>
              <a:t>ConnectorCare</a:t>
            </a:r>
            <a:r>
              <a:rPr lang="en-US" sz="1400" dirty="0">
                <a:solidFill>
                  <a:prstClr val="black">
                    <a:lumMod val="65000"/>
                    <a:lumOff val="35000"/>
                  </a:prstClr>
                </a:solidFill>
                <a:latin typeface="Franklin Gothic Book"/>
              </a:rPr>
              <a:t> choice in those areas:</a:t>
            </a:r>
          </a:p>
          <a:p>
            <a:pPr lvl="2">
              <a:buClr>
                <a:srgbClr val="5C5A5A"/>
              </a:buClr>
              <a:buSzPct val="100000"/>
            </a:pPr>
            <a:r>
              <a:rPr lang="en-US" sz="1400" dirty="0">
                <a:solidFill>
                  <a:prstClr val="black">
                    <a:lumMod val="65000"/>
                    <a:lumOff val="35000"/>
                  </a:prstClr>
                </a:solidFill>
              </a:rPr>
              <a:t>Region </a:t>
            </a:r>
            <a:r>
              <a:rPr lang="en-US" sz="1400" b="1" dirty="0">
                <a:solidFill>
                  <a:prstClr val="black">
                    <a:lumMod val="65000"/>
                    <a:lumOff val="35000"/>
                  </a:prstClr>
                </a:solidFill>
              </a:rPr>
              <a:t>D2</a:t>
            </a:r>
            <a:r>
              <a:rPr lang="en-US" sz="1400" dirty="0">
                <a:solidFill>
                  <a:prstClr val="black">
                    <a:lumMod val="65000"/>
                    <a:lumOff val="35000"/>
                  </a:prstClr>
                </a:solidFill>
              </a:rPr>
              <a:t> is a new region that now includes a Fallon </a:t>
            </a:r>
            <a:r>
              <a:rPr lang="en-US" sz="1400" dirty="0" err="1">
                <a:solidFill>
                  <a:prstClr val="black">
                    <a:lumMod val="65000"/>
                    <a:lumOff val="35000"/>
                  </a:prstClr>
                </a:solidFill>
              </a:rPr>
              <a:t>ConnectorCare</a:t>
            </a:r>
            <a:r>
              <a:rPr lang="en-US" sz="1400" dirty="0">
                <a:solidFill>
                  <a:prstClr val="black">
                    <a:lumMod val="65000"/>
                    <a:lumOff val="35000"/>
                  </a:prstClr>
                </a:solidFill>
              </a:rPr>
              <a:t> choice</a:t>
            </a:r>
          </a:p>
          <a:p>
            <a:pPr lvl="2">
              <a:buClr>
                <a:srgbClr val="5C5A5A"/>
              </a:buClr>
              <a:buSzPct val="100000"/>
            </a:pPr>
            <a:r>
              <a:rPr lang="en-US" sz="1400" dirty="0">
                <a:solidFill>
                  <a:prstClr val="black">
                    <a:lumMod val="65000"/>
                    <a:lumOff val="35000"/>
                  </a:prstClr>
                </a:solidFill>
              </a:rPr>
              <a:t>Region </a:t>
            </a:r>
            <a:r>
              <a:rPr lang="en-US" sz="1400" b="1" dirty="0">
                <a:solidFill>
                  <a:prstClr val="black">
                    <a:lumMod val="65000"/>
                    <a:lumOff val="35000"/>
                  </a:prstClr>
                </a:solidFill>
              </a:rPr>
              <a:t>C2</a:t>
            </a:r>
            <a:r>
              <a:rPr lang="en-US" sz="1400" dirty="0">
                <a:solidFill>
                  <a:prstClr val="black">
                    <a:lumMod val="65000"/>
                    <a:lumOff val="35000"/>
                  </a:prstClr>
                </a:solidFill>
              </a:rPr>
              <a:t> now has Fallon </a:t>
            </a:r>
            <a:r>
              <a:rPr lang="en-US" sz="1400" dirty="0" err="1">
                <a:solidFill>
                  <a:prstClr val="black">
                    <a:lumMod val="65000"/>
                    <a:lumOff val="35000"/>
                  </a:prstClr>
                </a:solidFill>
              </a:rPr>
              <a:t>ConnectorCare</a:t>
            </a:r>
            <a:r>
              <a:rPr lang="en-US" sz="1400" dirty="0">
                <a:solidFill>
                  <a:prstClr val="black">
                    <a:lumMod val="65000"/>
                    <a:lumOff val="35000"/>
                  </a:prstClr>
                </a:solidFill>
              </a:rPr>
              <a:t> as a choice and is expanded to additional towns </a:t>
            </a:r>
          </a:p>
          <a:p>
            <a:pPr marL="0" lvl="1" indent="0">
              <a:lnSpc>
                <a:spcPct val="100000"/>
              </a:lnSpc>
              <a:buNone/>
              <a:defRPr/>
            </a:pPr>
            <a:endParaRPr lang="en-US" dirty="0">
              <a:solidFill>
                <a:prstClr val="black">
                  <a:lumMod val="65000"/>
                  <a:lumOff val="35000"/>
                </a:prstClr>
              </a:solidFill>
            </a:endParaRPr>
          </a:p>
        </p:txBody>
      </p:sp>
      <p:sp>
        <p:nvSpPr>
          <p:cNvPr id="6" name="Slide Number Placeholder 9">
            <a:extLst>
              <a:ext uri="{FF2B5EF4-FFF2-40B4-BE49-F238E27FC236}">
                <a16:creationId xmlns:a16="http://schemas.microsoft.com/office/drawing/2014/main" id="{E16F938E-E241-4349-BACB-BF479353E2CE}"/>
              </a:ext>
            </a:extLst>
          </p:cNvPr>
          <p:cNvSpPr txBox="1">
            <a:spLocks/>
          </p:cNvSpPr>
          <p:nvPr/>
        </p:nvSpPr>
        <p:spPr bwMode="auto">
          <a:xfrm>
            <a:off x="8686800" y="6480175"/>
            <a:ext cx="255588"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chemeClr val="bg2"/>
                </a:solidFill>
                <a:latin typeface="Rockwell" pitchFamily="18" charset="0"/>
                <a:ea typeface="MS PGothic" pitchFamily="34" charset="-128"/>
                <a:cs typeface="Rockwell" pitchFamily="18" charset="0"/>
                <a:sym typeface="Rockwell" pitchFamily="18" charset="0"/>
              </a:defRPr>
            </a:lvl1pPr>
            <a:lvl2pPr marL="742950" indent="-28575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2pPr>
            <a:lvl3pPr marL="11430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3pPr>
            <a:lvl4pPr marL="16002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4pPr>
            <a:lvl5pPr marL="20574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5pPr>
            <a:lvl6pPr marL="25146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6pPr>
            <a:lvl7pPr marL="29718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7pPr>
            <a:lvl8pPr marL="34290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8pPr>
            <a:lvl9pPr marL="38862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9pPr>
          </a:lstStyle>
          <a:p>
            <a:fld id="{73191B24-F701-4425-AD22-E422D79E933A}" type="slidenum">
              <a:rPr lang="en-US" sz="1000" b="1">
                <a:solidFill>
                  <a:schemeClr val="accent1"/>
                </a:solidFill>
                <a:latin typeface="Franklin Gothic Demi" panose="020B0703020102020204" pitchFamily="34" charset="0"/>
                <a:ea typeface="+mn-ea"/>
                <a:cs typeface="+mn-cs"/>
              </a:rPr>
              <a:pPr/>
              <a:t>26</a:t>
            </a:fld>
            <a:endParaRPr lang="en-US" sz="1000" b="1" dirty="0">
              <a:solidFill>
                <a:schemeClr val="accent1"/>
              </a:solidFill>
              <a:latin typeface="Franklin Gothic Demi" panose="020B0703020102020204" pitchFamily="34" charset="0"/>
              <a:ea typeface="+mn-ea"/>
              <a:cs typeface="+mn-cs"/>
            </a:endParaRPr>
          </a:p>
        </p:txBody>
      </p:sp>
    </p:spTree>
    <p:custDataLst>
      <p:tags r:id="rId1"/>
    </p:custDataLst>
    <p:extLst>
      <p:ext uri="{BB962C8B-B14F-4D97-AF65-F5344CB8AC3E}">
        <p14:creationId xmlns:p14="http://schemas.microsoft.com/office/powerpoint/2010/main" val="1996931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Member Scenarios</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a:xfrm>
            <a:off x="685800" y="1371600"/>
            <a:ext cx="7772400" cy="4351338"/>
          </a:xfrm>
        </p:spPr>
        <p:txBody>
          <a:bodyPr>
            <a:normAutofit/>
          </a:bodyPr>
          <a:lstStyle/>
          <a:p>
            <a:pPr marL="0" lvl="1" indent="0" fontAlgn="base">
              <a:spcBef>
                <a:spcPts val="0"/>
              </a:spcBef>
              <a:spcAft>
                <a:spcPts val="600"/>
              </a:spcAft>
              <a:buClr>
                <a:srgbClr val="5C5A5A"/>
              </a:buClr>
              <a:buSzPct val="100000"/>
              <a:buNone/>
              <a:defRPr/>
            </a:pPr>
            <a:r>
              <a:rPr lang="en-US" sz="1800" dirty="0">
                <a:latin typeface="Franklin Gothic Demi" panose="020B0703020102020204" pitchFamily="34" charset="0"/>
                <a:sym typeface="Gill Sans"/>
              </a:rPr>
              <a:t>Scenario 1: A BMC </a:t>
            </a:r>
            <a:r>
              <a:rPr lang="en-US" sz="1800" dirty="0" err="1">
                <a:latin typeface="Franklin Gothic Demi" panose="020B0703020102020204" pitchFamily="34" charset="0"/>
                <a:sym typeface="Gill Sans"/>
              </a:rPr>
              <a:t>ConnectorCare</a:t>
            </a:r>
            <a:r>
              <a:rPr lang="en-US" sz="1800" dirty="0">
                <a:latin typeface="Franklin Gothic Demi" panose="020B0703020102020204" pitchFamily="34" charset="0"/>
                <a:sym typeface="Gill Sans"/>
              </a:rPr>
              <a:t> member in Hyannis is confused because in 2019, their premium was $0; but in 2020, their renewal notice says they will have a $50 monthly premium </a:t>
            </a:r>
          </a:p>
          <a:p>
            <a:pPr lvl="1">
              <a:lnSpc>
                <a:spcPct val="100000"/>
              </a:lnSpc>
              <a:defRPr/>
            </a:pPr>
            <a:r>
              <a:rPr lang="en-US" sz="1400" dirty="0">
                <a:solidFill>
                  <a:prstClr val="black">
                    <a:lumMod val="65000"/>
                    <a:lumOff val="35000"/>
                  </a:prstClr>
                </a:solidFill>
                <a:latin typeface="Franklin Gothic Book"/>
                <a:sym typeface="Gill Sans"/>
              </a:rPr>
              <a:t>BMC </a:t>
            </a:r>
            <a:r>
              <a:rPr lang="en-US" sz="1400" dirty="0" err="1">
                <a:solidFill>
                  <a:prstClr val="black">
                    <a:lumMod val="65000"/>
                    <a:lumOff val="35000"/>
                  </a:prstClr>
                </a:solidFill>
                <a:latin typeface="Franklin Gothic Book"/>
                <a:sym typeface="Gill Sans"/>
              </a:rPr>
              <a:t>ConnectorCare</a:t>
            </a:r>
            <a:r>
              <a:rPr lang="en-US" sz="1400" dirty="0">
                <a:solidFill>
                  <a:prstClr val="black">
                    <a:lumMod val="65000"/>
                    <a:lumOff val="35000"/>
                  </a:prstClr>
                </a:solidFill>
                <a:latin typeface="Franklin Gothic Book"/>
                <a:sym typeface="Gill Sans"/>
              </a:rPr>
              <a:t> members in regions G1 and G3 will see their premiums increase beyond the affordability schedule for 2020, due to increases in BMC’s premium such that the Health Connector cannot make these </a:t>
            </a:r>
            <a:r>
              <a:rPr lang="en-US" sz="1400" dirty="0" err="1">
                <a:solidFill>
                  <a:prstClr val="black">
                    <a:lumMod val="65000"/>
                    <a:lumOff val="35000"/>
                  </a:prstClr>
                </a:solidFill>
                <a:latin typeface="Franklin Gothic Book"/>
                <a:sym typeface="Gill Sans"/>
              </a:rPr>
              <a:t>ConnectorCare</a:t>
            </a:r>
            <a:r>
              <a:rPr lang="en-US" sz="1400" dirty="0">
                <a:solidFill>
                  <a:prstClr val="black">
                    <a:lumMod val="65000"/>
                    <a:lumOff val="35000"/>
                  </a:prstClr>
                </a:solidFill>
                <a:latin typeface="Franklin Gothic Book"/>
                <a:sym typeface="Gill Sans"/>
              </a:rPr>
              <a:t> plans available at the affordability schedule </a:t>
            </a:r>
          </a:p>
          <a:p>
            <a:pPr lvl="1">
              <a:lnSpc>
                <a:spcPct val="100000"/>
              </a:lnSpc>
              <a:defRPr/>
            </a:pPr>
            <a:r>
              <a:rPr lang="en-US" sz="1400" dirty="0">
                <a:solidFill>
                  <a:prstClr val="black">
                    <a:lumMod val="65000"/>
                    <a:lumOff val="35000"/>
                  </a:prstClr>
                </a:solidFill>
                <a:latin typeface="Franklin Gothic Book"/>
                <a:sym typeface="Gill Sans"/>
              </a:rPr>
              <a:t>These BMC members can either stay in their plan that exceeds the affordability schedule defined premium, or switch to Tufts Direct, which remains at the affordability schedule</a:t>
            </a:r>
          </a:p>
          <a:p>
            <a:pPr marL="0" lvl="1" indent="0">
              <a:lnSpc>
                <a:spcPct val="100000"/>
              </a:lnSpc>
              <a:buNone/>
              <a:defRPr/>
            </a:pPr>
            <a:endParaRPr lang="en-US" dirty="0">
              <a:solidFill>
                <a:prstClr val="black">
                  <a:lumMod val="65000"/>
                  <a:lumOff val="35000"/>
                </a:prstClr>
              </a:solidFill>
            </a:endParaRPr>
          </a:p>
        </p:txBody>
      </p:sp>
      <p:sp>
        <p:nvSpPr>
          <p:cNvPr id="6" name="Slide Number Placeholder 9">
            <a:extLst>
              <a:ext uri="{FF2B5EF4-FFF2-40B4-BE49-F238E27FC236}">
                <a16:creationId xmlns:a16="http://schemas.microsoft.com/office/drawing/2014/main" id="{7D274F1A-28A2-4607-819C-9E4F2E373B4F}"/>
              </a:ext>
            </a:extLst>
          </p:cNvPr>
          <p:cNvSpPr txBox="1">
            <a:spLocks/>
          </p:cNvSpPr>
          <p:nvPr/>
        </p:nvSpPr>
        <p:spPr bwMode="auto">
          <a:xfrm>
            <a:off x="8686800" y="6480175"/>
            <a:ext cx="255588"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chemeClr val="bg2"/>
                </a:solidFill>
                <a:latin typeface="Rockwell" pitchFamily="18" charset="0"/>
                <a:ea typeface="MS PGothic" pitchFamily="34" charset="-128"/>
                <a:cs typeface="Rockwell" pitchFamily="18" charset="0"/>
                <a:sym typeface="Rockwell" pitchFamily="18" charset="0"/>
              </a:defRPr>
            </a:lvl1pPr>
            <a:lvl2pPr marL="742950" indent="-28575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2pPr>
            <a:lvl3pPr marL="11430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3pPr>
            <a:lvl4pPr marL="16002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4pPr>
            <a:lvl5pPr marL="20574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5pPr>
            <a:lvl6pPr marL="25146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6pPr>
            <a:lvl7pPr marL="29718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7pPr>
            <a:lvl8pPr marL="34290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8pPr>
            <a:lvl9pPr marL="38862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9pPr>
          </a:lstStyle>
          <a:p>
            <a:fld id="{73191B24-F701-4425-AD22-E422D79E933A}" type="slidenum">
              <a:rPr lang="en-US" sz="1000" b="1">
                <a:solidFill>
                  <a:schemeClr val="accent1"/>
                </a:solidFill>
                <a:latin typeface="Franklin Gothic Demi" panose="020B0703020102020204" pitchFamily="34" charset="0"/>
                <a:ea typeface="+mn-ea"/>
                <a:cs typeface="+mn-cs"/>
              </a:rPr>
              <a:pPr/>
              <a:t>27</a:t>
            </a:fld>
            <a:endParaRPr lang="en-US" sz="1000" b="1" dirty="0">
              <a:solidFill>
                <a:schemeClr val="accent1"/>
              </a:solidFill>
              <a:latin typeface="Franklin Gothic Demi" panose="020B0703020102020204" pitchFamily="34" charset="0"/>
              <a:ea typeface="+mn-ea"/>
              <a:cs typeface="+mn-cs"/>
            </a:endParaRPr>
          </a:p>
        </p:txBody>
      </p:sp>
    </p:spTree>
    <p:custDataLst>
      <p:tags r:id="rId1"/>
    </p:custDataLst>
    <p:extLst>
      <p:ext uri="{BB962C8B-B14F-4D97-AF65-F5344CB8AC3E}">
        <p14:creationId xmlns:p14="http://schemas.microsoft.com/office/powerpoint/2010/main" val="2147025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Member Scenarios</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a:xfrm>
            <a:off x="685800" y="1371600"/>
            <a:ext cx="7772400" cy="4351338"/>
          </a:xfrm>
        </p:spPr>
        <p:txBody>
          <a:bodyPr>
            <a:normAutofit/>
          </a:bodyPr>
          <a:lstStyle/>
          <a:p>
            <a:pPr marL="0" lvl="1" indent="0" fontAlgn="base">
              <a:spcBef>
                <a:spcPts val="0"/>
              </a:spcBef>
              <a:spcAft>
                <a:spcPts val="600"/>
              </a:spcAft>
              <a:buClr>
                <a:srgbClr val="5C5A5A"/>
              </a:buClr>
              <a:buSzPct val="100000"/>
              <a:buNone/>
              <a:defRPr/>
            </a:pPr>
            <a:r>
              <a:rPr lang="en-US" sz="1800" dirty="0">
                <a:latin typeface="Franklin Gothic Demi" panose="020B0703020102020204" pitchFamily="34" charset="0"/>
                <a:sym typeface="Gill Sans"/>
              </a:rPr>
              <a:t>Scenario 2: A member residing in the town of Tewksbury sees a new </a:t>
            </a:r>
            <a:r>
              <a:rPr lang="en-US" sz="1800" dirty="0" err="1">
                <a:latin typeface="Franklin Gothic Demi" panose="020B0703020102020204" pitchFamily="34" charset="0"/>
                <a:sym typeface="Gill Sans"/>
              </a:rPr>
              <a:t>ConnectorCare</a:t>
            </a:r>
            <a:r>
              <a:rPr lang="en-US" sz="1800" dirty="0">
                <a:latin typeface="Franklin Gothic Demi" panose="020B0703020102020204" pitchFamily="34" charset="0"/>
                <a:sym typeface="Gill Sans"/>
              </a:rPr>
              <a:t> option through Fallon. As a </a:t>
            </a:r>
            <a:r>
              <a:rPr lang="en-US" sz="1800" dirty="0" err="1">
                <a:latin typeface="Franklin Gothic Demi" panose="020B0703020102020204" pitchFamily="34" charset="0"/>
                <a:sym typeface="Gill Sans"/>
              </a:rPr>
              <a:t>ConnectorCare</a:t>
            </a:r>
            <a:r>
              <a:rPr lang="en-US" sz="1800" dirty="0">
                <a:latin typeface="Franklin Gothic Demi" panose="020B0703020102020204" pitchFamily="34" charset="0"/>
                <a:sym typeface="Gill Sans"/>
              </a:rPr>
              <a:t> member for the past several years, she is not familiar with Fallon and comes in to ask you about it</a:t>
            </a:r>
          </a:p>
          <a:p>
            <a:pPr lvl="1">
              <a:lnSpc>
                <a:spcPct val="100000"/>
              </a:lnSpc>
              <a:defRPr/>
            </a:pPr>
            <a:r>
              <a:rPr lang="en-US" sz="1400" dirty="0">
                <a:solidFill>
                  <a:prstClr val="black">
                    <a:lumMod val="65000"/>
                    <a:lumOff val="35000"/>
                  </a:prstClr>
                </a:solidFill>
                <a:latin typeface="Franklin Gothic Book"/>
                <a:sym typeface="Gill Sans"/>
              </a:rPr>
              <a:t>Fallon expanded its network, and a new </a:t>
            </a:r>
            <a:r>
              <a:rPr lang="en-US" sz="1400" dirty="0" err="1">
                <a:solidFill>
                  <a:prstClr val="black">
                    <a:lumMod val="65000"/>
                    <a:lumOff val="35000"/>
                  </a:prstClr>
                </a:solidFill>
                <a:latin typeface="Franklin Gothic Book"/>
                <a:sym typeface="Gill Sans"/>
              </a:rPr>
              <a:t>ConnectorCare</a:t>
            </a:r>
            <a:r>
              <a:rPr lang="en-US" sz="1400" dirty="0">
                <a:solidFill>
                  <a:prstClr val="black">
                    <a:lumMod val="65000"/>
                    <a:lumOff val="35000"/>
                  </a:prstClr>
                </a:solidFill>
                <a:latin typeface="Franklin Gothic Book"/>
                <a:sym typeface="Gill Sans"/>
              </a:rPr>
              <a:t> region, D2, was created. </a:t>
            </a:r>
          </a:p>
          <a:p>
            <a:pPr lvl="1">
              <a:lnSpc>
                <a:spcPct val="100000"/>
              </a:lnSpc>
              <a:defRPr/>
            </a:pPr>
            <a:r>
              <a:rPr lang="en-US" sz="1400" dirty="0">
                <a:solidFill>
                  <a:prstClr val="black">
                    <a:lumMod val="65000"/>
                    <a:lumOff val="35000"/>
                  </a:prstClr>
                </a:solidFill>
                <a:latin typeface="Franklin Gothic Book"/>
                <a:sym typeface="Gill Sans"/>
              </a:rPr>
              <a:t>This is a new choice for members in the region of D2, which allows for expanded choice in the area</a:t>
            </a:r>
          </a:p>
          <a:p>
            <a:pPr lvl="1">
              <a:lnSpc>
                <a:spcPct val="100000"/>
              </a:lnSpc>
              <a:defRPr/>
            </a:pPr>
            <a:r>
              <a:rPr lang="en-US" sz="1400" dirty="0">
                <a:solidFill>
                  <a:prstClr val="black">
                    <a:lumMod val="65000"/>
                    <a:lumOff val="35000"/>
                  </a:prstClr>
                </a:solidFill>
                <a:latin typeface="Franklin Gothic Book"/>
                <a:sym typeface="Gill Sans"/>
              </a:rPr>
              <a:t>Members with questions about what Fallon’s provider network and options can use the Health Connector’s provider search tool, or contact Fallon directly  </a:t>
            </a:r>
          </a:p>
          <a:p>
            <a:pPr marL="0" lvl="1" indent="0">
              <a:lnSpc>
                <a:spcPct val="100000"/>
              </a:lnSpc>
              <a:buNone/>
              <a:defRPr/>
            </a:pPr>
            <a:endParaRPr lang="en-US" dirty="0">
              <a:solidFill>
                <a:prstClr val="black">
                  <a:lumMod val="65000"/>
                  <a:lumOff val="35000"/>
                </a:prstClr>
              </a:solidFill>
            </a:endParaRPr>
          </a:p>
        </p:txBody>
      </p:sp>
      <p:sp>
        <p:nvSpPr>
          <p:cNvPr id="6" name="Slide Number Placeholder 9">
            <a:extLst>
              <a:ext uri="{FF2B5EF4-FFF2-40B4-BE49-F238E27FC236}">
                <a16:creationId xmlns:a16="http://schemas.microsoft.com/office/drawing/2014/main" id="{8A15F15A-9478-46D9-8C27-67A8DC6FB993}"/>
              </a:ext>
            </a:extLst>
          </p:cNvPr>
          <p:cNvSpPr txBox="1">
            <a:spLocks/>
          </p:cNvSpPr>
          <p:nvPr/>
        </p:nvSpPr>
        <p:spPr bwMode="auto">
          <a:xfrm>
            <a:off x="8686800" y="6480175"/>
            <a:ext cx="255588"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chemeClr val="bg2"/>
                </a:solidFill>
                <a:latin typeface="Rockwell" pitchFamily="18" charset="0"/>
                <a:ea typeface="MS PGothic" pitchFamily="34" charset="-128"/>
                <a:cs typeface="Rockwell" pitchFamily="18" charset="0"/>
                <a:sym typeface="Rockwell" pitchFamily="18" charset="0"/>
              </a:defRPr>
            </a:lvl1pPr>
            <a:lvl2pPr marL="742950" indent="-28575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2pPr>
            <a:lvl3pPr marL="11430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3pPr>
            <a:lvl4pPr marL="16002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4pPr>
            <a:lvl5pPr marL="20574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5pPr>
            <a:lvl6pPr marL="25146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6pPr>
            <a:lvl7pPr marL="29718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7pPr>
            <a:lvl8pPr marL="34290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8pPr>
            <a:lvl9pPr marL="38862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9pPr>
          </a:lstStyle>
          <a:p>
            <a:fld id="{73191B24-F701-4425-AD22-E422D79E933A}" type="slidenum">
              <a:rPr lang="en-US" sz="1000" b="1">
                <a:solidFill>
                  <a:schemeClr val="accent1"/>
                </a:solidFill>
                <a:latin typeface="Franklin Gothic Demi" panose="020B0703020102020204" pitchFamily="34" charset="0"/>
                <a:ea typeface="+mn-ea"/>
                <a:cs typeface="+mn-cs"/>
              </a:rPr>
              <a:pPr/>
              <a:t>28</a:t>
            </a:fld>
            <a:endParaRPr lang="en-US" sz="1000" b="1" dirty="0">
              <a:solidFill>
                <a:schemeClr val="accent1"/>
              </a:solidFill>
              <a:latin typeface="Franklin Gothic Demi" panose="020B0703020102020204" pitchFamily="34" charset="0"/>
              <a:ea typeface="+mn-ea"/>
              <a:cs typeface="+mn-cs"/>
            </a:endParaRPr>
          </a:p>
        </p:txBody>
      </p:sp>
    </p:spTree>
    <p:custDataLst>
      <p:tags r:id="rId1"/>
    </p:custDataLst>
    <p:extLst>
      <p:ext uri="{BB962C8B-B14F-4D97-AF65-F5344CB8AC3E}">
        <p14:creationId xmlns:p14="http://schemas.microsoft.com/office/powerpoint/2010/main" val="3343211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Member Scenarios</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a:xfrm>
            <a:off x="685800" y="1371600"/>
            <a:ext cx="7772400" cy="4351338"/>
          </a:xfrm>
        </p:spPr>
        <p:txBody>
          <a:bodyPr>
            <a:normAutofit/>
          </a:bodyPr>
          <a:lstStyle/>
          <a:p>
            <a:pPr marL="0" lvl="1" indent="0" fontAlgn="base">
              <a:spcBef>
                <a:spcPts val="0"/>
              </a:spcBef>
              <a:spcAft>
                <a:spcPts val="600"/>
              </a:spcAft>
              <a:buClr>
                <a:srgbClr val="5C5A5A"/>
              </a:buClr>
              <a:buSzPct val="100000"/>
              <a:buNone/>
              <a:defRPr/>
            </a:pPr>
            <a:r>
              <a:rPr lang="en-US" sz="1800" dirty="0">
                <a:latin typeface="Franklin Gothic Demi" panose="020B0703020102020204" pitchFamily="34" charset="0"/>
                <a:sym typeface="Gill Sans"/>
              </a:rPr>
              <a:t>Scenario 3: A member in Health New England brings their renewal notice, which indicates that their current Bronze Plan is no longer available. They ask you what they need to do to enroll in coverage for 2020?</a:t>
            </a:r>
          </a:p>
          <a:p>
            <a:pPr lvl="1">
              <a:defRPr/>
            </a:pPr>
            <a:r>
              <a:rPr lang="en-US" sz="1400" dirty="0">
                <a:solidFill>
                  <a:prstClr val="black">
                    <a:lumMod val="65000"/>
                    <a:lumOff val="35000"/>
                  </a:prstClr>
                </a:solidFill>
                <a:latin typeface="Franklin Gothic Book"/>
                <a:sym typeface="Gill Sans"/>
              </a:rPr>
              <a:t>Health New England (HNE) is closing the non-standard Bronze Plan for 2020, which means that all members currently enrolled in this plan cannot continue with this same plan in 2020</a:t>
            </a:r>
          </a:p>
          <a:p>
            <a:pPr lvl="1">
              <a:defRPr/>
            </a:pPr>
            <a:r>
              <a:rPr lang="en-US" sz="1400" dirty="0">
                <a:solidFill>
                  <a:prstClr val="black">
                    <a:lumMod val="65000"/>
                    <a:lumOff val="35000"/>
                  </a:prstClr>
                </a:solidFill>
                <a:latin typeface="Franklin Gothic Book"/>
                <a:sym typeface="Gill Sans"/>
              </a:rPr>
              <a:t>All members in this plan will be placed into a similar plan- the standard HNE Bronze Plan- for 2020</a:t>
            </a:r>
          </a:p>
          <a:p>
            <a:pPr lvl="1">
              <a:defRPr/>
            </a:pPr>
            <a:r>
              <a:rPr lang="en-US" sz="1400" dirty="0">
                <a:solidFill>
                  <a:prstClr val="black">
                    <a:lumMod val="65000"/>
                    <a:lumOff val="35000"/>
                  </a:prstClr>
                </a:solidFill>
                <a:latin typeface="Franklin Gothic Book"/>
                <a:sym typeface="Gill Sans"/>
              </a:rPr>
              <a:t>While this is a similar plan, it does have a higher premium than the previous Bronze Plan </a:t>
            </a:r>
          </a:p>
          <a:p>
            <a:pPr lvl="1">
              <a:defRPr/>
            </a:pPr>
            <a:r>
              <a:rPr lang="en-US" sz="1400" dirty="0">
                <a:solidFill>
                  <a:prstClr val="black">
                    <a:lumMod val="65000"/>
                    <a:lumOff val="35000"/>
                  </a:prstClr>
                </a:solidFill>
                <a:latin typeface="Franklin Gothic Book"/>
                <a:sym typeface="Gill Sans"/>
              </a:rPr>
              <a:t>If these members want to be enrolled into this new Bronze Plan, they do not have to take action and the enrollment will happen automatically, so long as they pay their January 2020 premium by December 23rd, 2019 </a:t>
            </a:r>
          </a:p>
          <a:p>
            <a:pPr lvl="1">
              <a:defRPr/>
            </a:pPr>
            <a:r>
              <a:rPr lang="en-US" sz="1400" dirty="0">
                <a:solidFill>
                  <a:prstClr val="black">
                    <a:lumMod val="65000"/>
                    <a:lumOff val="35000"/>
                  </a:prstClr>
                </a:solidFill>
                <a:latin typeface="Franklin Gothic Book"/>
                <a:sym typeface="Gill Sans"/>
              </a:rPr>
              <a:t>If they want to look at other options, they may do so by using one of the shopping tools through our website. If they want to enroll into a different plan, they must select that new plan and make their new payment by December 23rd, 2019 for coverage beginning January 1, 2020</a:t>
            </a:r>
          </a:p>
          <a:p>
            <a:pPr marL="0" lvl="1" indent="0">
              <a:lnSpc>
                <a:spcPct val="100000"/>
              </a:lnSpc>
              <a:buNone/>
              <a:defRPr/>
            </a:pPr>
            <a:endParaRPr lang="en-US" dirty="0">
              <a:solidFill>
                <a:prstClr val="black">
                  <a:lumMod val="65000"/>
                  <a:lumOff val="35000"/>
                </a:prstClr>
              </a:solidFill>
            </a:endParaRPr>
          </a:p>
        </p:txBody>
      </p:sp>
      <p:sp>
        <p:nvSpPr>
          <p:cNvPr id="6" name="Slide Number Placeholder 9">
            <a:extLst>
              <a:ext uri="{FF2B5EF4-FFF2-40B4-BE49-F238E27FC236}">
                <a16:creationId xmlns:a16="http://schemas.microsoft.com/office/drawing/2014/main" id="{C2E20591-3A0B-4250-BC6D-C71BEC322C07}"/>
              </a:ext>
            </a:extLst>
          </p:cNvPr>
          <p:cNvSpPr txBox="1">
            <a:spLocks/>
          </p:cNvSpPr>
          <p:nvPr/>
        </p:nvSpPr>
        <p:spPr bwMode="auto">
          <a:xfrm>
            <a:off x="8686800" y="6480175"/>
            <a:ext cx="255588"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chemeClr val="bg2"/>
                </a:solidFill>
                <a:latin typeface="Rockwell" pitchFamily="18" charset="0"/>
                <a:ea typeface="MS PGothic" pitchFamily="34" charset="-128"/>
                <a:cs typeface="Rockwell" pitchFamily="18" charset="0"/>
                <a:sym typeface="Rockwell" pitchFamily="18" charset="0"/>
              </a:defRPr>
            </a:lvl1pPr>
            <a:lvl2pPr marL="742950" indent="-28575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2pPr>
            <a:lvl3pPr marL="11430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3pPr>
            <a:lvl4pPr marL="16002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4pPr>
            <a:lvl5pPr marL="2057400" indent="-228600" algn="l" rtl="0" eaLnBrk="0" fontAlgn="base" hangingPunct="0">
              <a:spcBef>
                <a:spcPct val="0"/>
              </a:spcBef>
              <a:spcAft>
                <a:spcPct val="0"/>
              </a:spcAft>
              <a:defRPr sz="3200" kern="1200">
                <a:solidFill>
                  <a:srgbClr val="000000"/>
                </a:solidFill>
                <a:latin typeface="Gill Sans"/>
                <a:ea typeface="ヒラギノ角ゴ ProN W3"/>
                <a:cs typeface="ヒラギノ角ゴ ProN W3"/>
                <a:sym typeface="Gill Sans"/>
              </a:defRPr>
            </a:lvl5pPr>
            <a:lvl6pPr marL="25146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6pPr>
            <a:lvl7pPr marL="29718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7pPr>
            <a:lvl8pPr marL="34290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8pPr>
            <a:lvl9pPr marL="3886200" indent="-228600" algn="l" defTabSz="914400" rtl="0" eaLnBrk="0" fontAlgn="base" latinLnBrk="0" hangingPunct="0">
              <a:spcBef>
                <a:spcPct val="0"/>
              </a:spcBef>
              <a:spcAft>
                <a:spcPct val="0"/>
              </a:spcAft>
              <a:defRPr sz="3200" kern="1200">
                <a:solidFill>
                  <a:srgbClr val="000000"/>
                </a:solidFill>
                <a:latin typeface="Gill Sans"/>
                <a:ea typeface="ヒラギノ角ゴ ProN W3"/>
                <a:cs typeface="ヒラギノ角ゴ ProN W3"/>
                <a:sym typeface="Gill Sans"/>
              </a:defRPr>
            </a:lvl9pPr>
          </a:lstStyle>
          <a:p>
            <a:fld id="{73191B24-F701-4425-AD22-E422D79E933A}" type="slidenum">
              <a:rPr lang="en-US" sz="1000" b="1">
                <a:solidFill>
                  <a:schemeClr val="accent1"/>
                </a:solidFill>
                <a:latin typeface="Franklin Gothic Demi" panose="020B0703020102020204" pitchFamily="34" charset="0"/>
                <a:ea typeface="+mn-ea"/>
                <a:cs typeface="+mn-cs"/>
              </a:rPr>
              <a:pPr/>
              <a:t>29</a:t>
            </a:fld>
            <a:endParaRPr lang="en-US" sz="1000" b="1" dirty="0">
              <a:solidFill>
                <a:schemeClr val="accent1"/>
              </a:solidFill>
              <a:latin typeface="Franklin Gothic Demi" panose="020B0703020102020204" pitchFamily="34" charset="0"/>
              <a:ea typeface="+mn-ea"/>
              <a:cs typeface="+mn-cs"/>
            </a:endParaRPr>
          </a:p>
        </p:txBody>
      </p:sp>
    </p:spTree>
    <p:custDataLst>
      <p:tags r:id="rId1"/>
    </p:custDataLst>
    <p:extLst>
      <p:ext uri="{BB962C8B-B14F-4D97-AF65-F5344CB8AC3E}">
        <p14:creationId xmlns:p14="http://schemas.microsoft.com/office/powerpoint/2010/main" val="3202999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C9EAD9-026C-418E-825C-E9DB67C4712A}"/>
              </a:ext>
            </a:extLst>
          </p:cNvPr>
          <p:cNvSpPr>
            <a:spLocks noGrp="1"/>
          </p:cNvSpPr>
          <p:nvPr>
            <p:ph type="ctrTitle"/>
          </p:nvPr>
        </p:nvSpPr>
        <p:spPr/>
        <p:txBody>
          <a:bodyPr/>
          <a:lstStyle/>
          <a:p>
            <a:r>
              <a:rPr lang="en-US" dirty="0"/>
              <a:t>Health Connector Background, Chapter 58 and the Affordable Care Act</a:t>
            </a:r>
          </a:p>
        </p:txBody>
      </p:sp>
    </p:spTree>
    <p:custDataLst>
      <p:tags r:id="rId1"/>
    </p:custDataLst>
    <p:extLst>
      <p:ext uri="{BB962C8B-B14F-4D97-AF65-F5344CB8AC3E}">
        <p14:creationId xmlns:p14="http://schemas.microsoft.com/office/powerpoint/2010/main" val="3349990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C9EAD9-026C-418E-825C-E9DB67C4712A}"/>
              </a:ext>
            </a:extLst>
          </p:cNvPr>
          <p:cNvSpPr>
            <a:spLocks noGrp="1"/>
          </p:cNvSpPr>
          <p:nvPr>
            <p:ph type="ctrTitle"/>
          </p:nvPr>
        </p:nvSpPr>
        <p:spPr/>
        <p:txBody>
          <a:bodyPr/>
          <a:lstStyle/>
          <a:p>
            <a:pPr defTabSz="914400"/>
            <a:r>
              <a:rPr lang="en-US" sz="3600" dirty="0"/>
              <a:t>Questions</a:t>
            </a:r>
          </a:p>
        </p:txBody>
      </p:sp>
    </p:spTree>
    <p:custDataLst>
      <p:tags r:id="rId1"/>
    </p:custDataLst>
    <p:extLst>
      <p:ext uri="{BB962C8B-B14F-4D97-AF65-F5344CB8AC3E}">
        <p14:creationId xmlns:p14="http://schemas.microsoft.com/office/powerpoint/2010/main" val="1684644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normAutofit/>
          </a:bodyPr>
          <a:lstStyle/>
          <a:p>
            <a:r>
              <a:rPr lang="en-US" dirty="0"/>
              <a:t>The Health Connector’s Role and Massachusetts Health Care Reform</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a:xfrm>
            <a:off x="685800" y="1371600"/>
            <a:ext cx="7772400" cy="4351338"/>
          </a:xfrm>
        </p:spPr>
        <p:txBody>
          <a:bodyPr>
            <a:normAutofit lnSpcReduction="10000"/>
          </a:bodyPr>
          <a:lstStyle/>
          <a:p>
            <a:r>
              <a:rPr lang="en-US" sz="1800" dirty="0"/>
              <a:t>The Massachusetts Health Connector is the state’s health insurance Marketplace, providing individuals and small businesses with access to affordable coverage. </a:t>
            </a:r>
          </a:p>
          <a:p>
            <a:pPr lvl="1"/>
            <a:r>
              <a:rPr lang="en-US" sz="1400" dirty="0"/>
              <a:t>Massachusetts passed a state health reform law in 2006, known as Chapter 58. </a:t>
            </a:r>
          </a:p>
          <a:p>
            <a:pPr lvl="1"/>
            <a:r>
              <a:rPr lang="en-US" sz="1400" dirty="0"/>
              <a:t>This health reform effort:</a:t>
            </a:r>
          </a:p>
          <a:p>
            <a:pPr lvl="2"/>
            <a:r>
              <a:rPr lang="en-US" sz="1400" dirty="0"/>
              <a:t>Increased access to health insurance in Massachusetts, </a:t>
            </a:r>
          </a:p>
          <a:p>
            <a:pPr lvl="2"/>
            <a:r>
              <a:rPr lang="en-US" sz="1400" dirty="0"/>
              <a:t>Mandated that all Massachusetts residents have health insurance if it is affordable and meets certain standards, and</a:t>
            </a:r>
          </a:p>
          <a:p>
            <a:pPr lvl="2"/>
            <a:r>
              <a:rPr lang="en-US" sz="1400" dirty="0"/>
              <a:t>Established a health insurance marketplace (called the Health Connector), to help residents and employers find health insurance and administer subsidized plans. </a:t>
            </a:r>
          </a:p>
          <a:p>
            <a:pPr lvl="1"/>
            <a:r>
              <a:rPr lang="en-US" sz="1400" dirty="0"/>
              <a:t>Chapter 58 still sets the policies that govern the Massachusetts Individual Mandate, which requires all adults to carry health insurance that meets a minimum level of coverage. </a:t>
            </a:r>
          </a:p>
          <a:p>
            <a:pPr lvl="1"/>
            <a:r>
              <a:rPr lang="en-US" sz="1400" dirty="0"/>
              <a:t>Chapter 58 served as the model for the Affordable Care Act (ACA). </a:t>
            </a:r>
          </a:p>
          <a:p>
            <a:pPr lvl="2"/>
            <a:r>
              <a:rPr lang="en-US" sz="1400" dirty="0"/>
              <a:t>The ACA called for the creation of Marketplaces where individuals and small businesses could compare and enroll in health insurance plans. </a:t>
            </a:r>
            <a:endParaRPr lang="en-US" dirty="0"/>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4</a:t>
            </a:fld>
            <a:endParaRPr lang="en-US" dirty="0"/>
          </a:p>
        </p:txBody>
      </p:sp>
    </p:spTree>
    <p:custDataLst>
      <p:tags r:id="rId1"/>
    </p:custDataLst>
    <p:extLst>
      <p:ext uri="{BB962C8B-B14F-4D97-AF65-F5344CB8AC3E}">
        <p14:creationId xmlns:p14="http://schemas.microsoft.com/office/powerpoint/2010/main" val="2969971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The Affordable Care Act (ACA)</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p:txBody>
          <a:bodyPr/>
          <a:lstStyle/>
          <a:p>
            <a:r>
              <a:rPr lang="en-US" sz="1800" dirty="0"/>
              <a:t>The Obama administration signed the ACA into law in 2010. </a:t>
            </a:r>
          </a:p>
          <a:p>
            <a:pPr lvl="1"/>
            <a:r>
              <a:rPr lang="en-US" sz="1400" dirty="0"/>
              <a:t>Congress passed the Patient Protection and Affordable Care Act on March 23, 2010, and the Health Care and Education Reconciliation Act on March 31, 2010. </a:t>
            </a:r>
          </a:p>
          <a:p>
            <a:pPr lvl="2"/>
            <a:r>
              <a:rPr lang="en-US" sz="1400" dirty="0"/>
              <a:t>Together, these two laws are referred to as the Affordable Care Act (ACA).</a:t>
            </a:r>
          </a:p>
          <a:p>
            <a:pPr lvl="1"/>
            <a:r>
              <a:rPr lang="en-US" sz="1400" dirty="0"/>
              <a:t>Since Massachusetts already had the Massachusetts Health Connector, some changes were made to meet ACA standards. </a:t>
            </a:r>
          </a:p>
          <a:p>
            <a:pPr lvl="2"/>
            <a:r>
              <a:rPr lang="en-US" sz="1400" dirty="0"/>
              <a:t>Beginning in 2014 the Health Connector has served as the ACA- compliant, state-based Marketplace in Massachusetts.</a:t>
            </a:r>
          </a:p>
          <a:p>
            <a:pPr lvl="2"/>
            <a:r>
              <a:rPr lang="en-US" sz="1400" dirty="0"/>
              <a:t>Since implementation of the Affordable Care Act (ACA), the Health Connector offers Qualified Health Plans (QHPs) and Qualified Dental Plans (QDPs) to individuals and small businesses.</a:t>
            </a:r>
          </a:p>
          <a:p>
            <a:pPr marL="228600" lvl="2" indent="0">
              <a:buNone/>
            </a:pPr>
            <a:endParaRPr lang="en-US" sz="1400" dirty="0"/>
          </a:p>
          <a:p>
            <a:pPr lvl="1"/>
            <a:endParaRPr lang="en-US" dirty="0"/>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5</a:t>
            </a:fld>
            <a:endParaRPr lang="en-US" dirty="0"/>
          </a:p>
        </p:txBody>
      </p:sp>
    </p:spTree>
    <p:custDataLst>
      <p:tags r:id="rId1"/>
    </p:custDataLst>
    <p:extLst>
      <p:ext uri="{BB962C8B-B14F-4D97-AF65-F5344CB8AC3E}">
        <p14:creationId xmlns:p14="http://schemas.microsoft.com/office/powerpoint/2010/main" val="1603264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The Affordable Care Act (ACA)</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p:txBody>
          <a:bodyPr/>
          <a:lstStyle/>
          <a:p>
            <a:r>
              <a:rPr lang="en-US" sz="1800" dirty="0"/>
              <a:t>Major parts of the ACA apply to consumers, health insurance companies and health insurance plans.</a:t>
            </a:r>
          </a:p>
          <a:p>
            <a:pPr lvl="1"/>
            <a:r>
              <a:rPr lang="en-US" sz="1400" dirty="0"/>
              <a:t>The major provisions of the ACA include:</a:t>
            </a:r>
          </a:p>
          <a:p>
            <a:pPr lvl="1"/>
            <a:r>
              <a:rPr lang="en-US" sz="1400" dirty="0"/>
              <a:t>A national Individual Mandate</a:t>
            </a:r>
          </a:p>
          <a:p>
            <a:pPr lvl="1"/>
            <a:r>
              <a:rPr lang="en-US" sz="1400" dirty="0"/>
              <a:t>State option to expand Medicaid for certain consumers (Massachusetts expanded in 2014)</a:t>
            </a:r>
          </a:p>
          <a:p>
            <a:pPr lvl="1"/>
            <a:r>
              <a:rPr lang="en-US" sz="1400" dirty="0"/>
              <a:t>Insurance market reforms, including consumer protections, including:</a:t>
            </a:r>
          </a:p>
          <a:p>
            <a:pPr lvl="2"/>
            <a:r>
              <a:rPr lang="en-US" sz="1400" dirty="0"/>
              <a:t>The ability to stay on a parent plan until age 26</a:t>
            </a:r>
          </a:p>
          <a:p>
            <a:pPr lvl="2"/>
            <a:r>
              <a:rPr lang="en-US" sz="1400" dirty="0"/>
              <a:t>No exclusions for pre-existing conditions</a:t>
            </a:r>
          </a:p>
          <a:p>
            <a:pPr lvl="1"/>
            <a:r>
              <a:rPr lang="en-US" sz="1400" dirty="0"/>
              <a:t>Affordable insurance coverage options for low- and middle-income families</a:t>
            </a:r>
          </a:p>
          <a:p>
            <a:pPr lvl="1"/>
            <a:r>
              <a:rPr lang="en-US" sz="1400" dirty="0"/>
              <a:t>Federal tax credits for small businesses</a:t>
            </a:r>
          </a:p>
          <a:p>
            <a:pPr lvl="1"/>
            <a:r>
              <a:rPr lang="en-US" sz="1400" dirty="0"/>
              <a:t>Federal and state-based Marketplaces where individuals and small businesses could compare and enroll in health insurance plans</a:t>
            </a:r>
          </a:p>
          <a:p>
            <a:pPr lvl="1"/>
            <a:endParaRPr lang="en-US" sz="1400" dirty="0"/>
          </a:p>
          <a:p>
            <a:pPr lvl="1"/>
            <a:endParaRPr lang="en-US" dirty="0"/>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6</a:t>
            </a:fld>
            <a:endParaRPr lang="en-US" dirty="0"/>
          </a:p>
        </p:txBody>
      </p:sp>
    </p:spTree>
    <p:custDataLst>
      <p:tags r:id="rId1"/>
    </p:custDataLst>
    <p:extLst>
      <p:ext uri="{BB962C8B-B14F-4D97-AF65-F5344CB8AC3E}">
        <p14:creationId xmlns:p14="http://schemas.microsoft.com/office/powerpoint/2010/main" val="266002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C9EAD9-026C-418E-825C-E9DB67C4712A}"/>
              </a:ext>
            </a:extLst>
          </p:cNvPr>
          <p:cNvSpPr>
            <a:spLocks noGrp="1"/>
          </p:cNvSpPr>
          <p:nvPr>
            <p:ph type="ctrTitle"/>
          </p:nvPr>
        </p:nvSpPr>
        <p:spPr/>
        <p:txBody>
          <a:bodyPr/>
          <a:lstStyle/>
          <a:p>
            <a:r>
              <a:rPr lang="en-US" dirty="0"/>
              <a:t>Health Connector Eligibility, Programs, and Plans</a:t>
            </a:r>
          </a:p>
        </p:txBody>
      </p:sp>
    </p:spTree>
    <p:custDataLst>
      <p:tags r:id="rId1"/>
    </p:custDataLst>
    <p:extLst>
      <p:ext uri="{BB962C8B-B14F-4D97-AF65-F5344CB8AC3E}">
        <p14:creationId xmlns:p14="http://schemas.microsoft.com/office/powerpoint/2010/main" val="3618509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Health Connector Eligibility</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p:txBody>
          <a:bodyPr>
            <a:normAutofit fontScale="92500" lnSpcReduction="20000"/>
          </a:bodyPr>
          <a:lstStyle/>
          <a:p>
            <a:r>
              <a:rPr lang="en-US" sz="1800" dirty="0"/>
              <a:t>Consumers must meet certain criteria to be eligible to purchase health insurance through the Health Connector. </a:t>
            </a:r>
          </a:p>
          <a:p>
            <a:pPr lvl="1"/>
            <a:r>
              <a:rPr lang="en-US" sz="1400" dirty="0"/>
              <a:t>Consumers may qualify if they: </a:t>
            </a:r>
          </a:p>
          <a:p>
            <a:pPr lvl="2"/>
            <a:r>
              <a:rPr lang="en-US" sz="1400" dirty="0"/>
              <a:t>Shop through the Massachusetts Health Connector </a:t>
            </a:r>
          </a:p>
          <a:p>
            <a:pPr lvl="2"/>
            <a:r>
              <a:rPr lang="en-US" sz="1400" dirty="0"/>
              <a:t>Live in Massachusetts </a:t>
            </a:r>
          </a:p>
          <a:p>
            <a:pPr lvl="2"/>
            <a:r>
              <a:rPr lang="en-US" sz="1400" dirty="0"/>
              <a:t>Are a U.S. citizen, national or are otherwise lawfully present in the U.S.</a:t>
            </a:r>
          </a:p>
          <a:p>
            <a:pPr lvl="2"/>
            <a:r>
              <a:rPr lang="en-US" sz="1400" dirty="0"/>
              <a:t>Are not in jail </a:t>
            </a:r>
          </a:p>
          <a:p>
            <a:pPr lvl="2"/>
            <a:endParaRPr lang="en-US" sz="1400" dirty="0"/>
          </a:p>
          <a:p>
            <a:pPr marL="0" lvl="1" indent="0">
              <a:spcBef>
                <a:spcPts val="0"/>
              </a:spcBef>
              <a:spcAft>
                <a:spcPts val="600"/>
              </a:spcAft>
              <a:buNone/>
            </a:pPr>
            <a:r>
              <a:rPr lang="en-US" sz="1800" dirty="0">
                <a:latin typeface="Franklin Gothic Demi" panose="020B0703020102020204" pitchFamily="34" charset="0"/>
              </a:rPr>
              <a:t>Consumers with incomes at or below 400% of the federal poverty level may also qualify for subsidies if they:</a:t>
            </a:r>
          </a:p>
          <a:p>
            <a:pPr lvl="1"/>
            <a:r>
              <a:rPr lang="en-US" sz="1400" dirty="0"/>
              <a:t>Don’t get coverage through Medicare, MassHealth (Medicaid) or other public health insurance programs </a:t>
            </a:r>
          </a:p>
          <a:p>
            <a:pPr lvl="1"/>
            <a:r>
              <a:rPr lang="en-US" sz="1400" dirty="0"/>
              <a:t>Are not offered affordable, comprehensive health insurance from an employer</a:t>
            </a:r>
          </a:p>
          <a:p>
            <a:pPr lvl="1"/>
            <a:r>
              <a:rPr lang="en-US" sz="1400" dirty="0"/>
              <a:t>Agree to file taxes</a:t>
            </a:r>
            <a:br>
              <a:rPr lang="en-US" sz="1400" dirty="0"/>
            </a:br>
            <a:br>
              <a:rPr lang="en-US" sz="1400" dirty="0"/>
            </a:br>
            <a:r>
              <a:rPr lang="en-US" sz="1400" b="1" dirty="0"/>
              <a:t>Note: </a:t>
            </a:r>
            <a:r>
              <a:rPr lang="en-US" sz="1400" dirty="0"/>
              <a:t>If the cost of an employer’s health insurance plan for individuals is more than 9.78% of your income, that coverage is not considered affordable</a:t>
            </a:r>
          </a:p>
          <a:p>
            <a:pPr lvl="1"/>
            <a:endParaRPr lang="en-US" sz="1400" dirty="0"/>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8</a:t>
            </a:fld>
            <a:endParaRPr lang="en-US" dirty="0"/>
          </a:p>
        </p:txBody>
      </p:sp>
    </p:spTree>
    <p:custDataLst>
      <p:tags r:id="rId1"/>
    </p:custDataLst>
    <p:extLst>
      <p:ext uri="{BB962C8B-B14F-4D97-AF65-F5344CB8AC3E}">
        <p14:creationId xmlns:p14="http://schemas.microsoft.com/office/powerpoint/2010/main" val="2358931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D6C6B2D-9EFD-4A52-8FFC-3709FE6619BF}"/>
              </a:ext>
            </a:extLst>
          </p:cNvPr>
          <p:cNvSpPr>
            <a:spLocks noGrp="1"/>
          </p:cNvSpPr>
          <p:nvPr>
            <p:ph type="title"/>
          </p:nvPr>
        </p:nvSpPr>
        <p:spPr/>
        <p:txBody>
          <a:bodyPr/>
          <a:lstStyle/>
          <a:p>
            <a:r>
              <a:rPr lang="en-US" dirty="0"/>
              <a:t>Health Connector: Subsidies and the </a:t>
            </a:r>
            <a:r>
              <a:rPr lang="en-US" dirty="0" err="1"/>
              <a:t>ConnectorCare</a:t>
            </a:r>
            <a:r>
              <a:rPr lang="en-US" dirty="0"/>
              <a:t> Program</a:t>
            </a:r>
          </a:p>
        </p:txBody>
      </p:sp>
      <p:sp>
        <p:nvSpPr>
          <p:cNvPr id="20" name="Content Placeholder 19">
            <a:extLst>
              <a:ext uri="{FF2B5EF4-FFF2-40B4-BE49-F238E27FC236}">
                <a16:creationId xmlns:a16="http://schemas.microsoft.com/office/drawing/2014/main" id="{1C008693-BF7A-4525-BF09-A38EE081C020}"/>
              </a:ext>
            </a:extLst>
          </p:cNvPr>
          <p:cNvSpPr>
            <a:spLocks noGrp="1"/>
          </p:cNvSpPr>
          <p:nvPr>
            <p:ph idx="1"/>
          </p:nvPr>
        </p:nvSpPr>
        <p:spPr/>
        <p:txBody>
          <a:bodyPr>
            <a:normAutofit/>
          </a:bodyPr>
          <a:lstStyle/>
          <a:p>
            <a:r>
              <a:rPr lang="en-US" sz="1800" dirty="0"/>
              <a:t>The ACA created a new subsidy structure to lower the cost of monthly premiums and out-of-pocket spending for certain lower-income eligible individuals. </a:t>
            </a:r>
          </a:p>
          <a:p>
            <a:pPr lvl="1"/>
            <a:r>
              <a:rPr lang="en-US" sz="1400" dirty="0"/>
              <a:t>The ACA created federal Premium Tax Credits for consumers with incomes at or below 400 percent of the federal poverty level. </a:t>
            </a:r>
          </a:p>
          <a:p>
            <a:pPr lvl="2"/>
            <a:r>
              <a:rPr lang="en-US" sz="1400" dirty="0"/>
              <a:t>These federal premium tax credits can be taken in advance of tax filing, and are frequently referred to as “Advance Premium Tax Credits” or APTCs. </a:t>
            </a:r>
          </a:p>
          <a:p>
            <a:pPr lvl="2"/>
            <a:r>
              <a:rPr lang="en-US" sz="1400" dirty="0"/>
              <a:t>Households that received APTCs will have to “reconcile” what they received against their annual income when they do their federal income taxes. </a:t>
            </a:r>
          </a:p>
          <a:p>
            <a:pPr lvl="2"/>
            <a:r>
              <a:rPr lang="en-US" sz="1400" dirty="0"/>
              <a:t>If an individual does not reconcile APTCs, that individual may be ineligible to receive APTCs in future years until the APTCs are reconciled.</a:t>
            </a:r>
          </a:p>
          <a:p>
            <a:pPr lvl="1"/>
            <a:r>
              <a:rPr lang="en-US" sz="1400" dirty="0" err="1"/>
              <a:t>ConnectorCare</a:t>
            </a:r>
            <a:r>
              <a:rPr lang="en-US" sz="1400" dirty="0"/>
              <a:t> is a special program with low premiums, no deductibles, and limited cost-sharing available to consumers with incomes at or below 300 percent of the FPL. </a:t>
            </a:r>
          </a:p>
          <a:p>
            <a:pPr lvl="2"/>
            <a:r>
              <a:rPr lang="en-US" sz="1400" dirty="0" err="1"/>
              <a:t>ConnectorCare</a:t>
            </a:r>
            <a:r>
              <a:rPr lang="en-US" sz="1400" dirty="0"/>
              <a:t> lowers the premiums and cost-sharing by using federal APTCs and additional state subsidies. </a:t>
            </a:r>
          </a:p>
          <a:p>
            <a:pPr lvl="2"/>
            <a:endParaRPr lang="en-US" sz="1400" dirty="0"/>
          </a:p>
        </p:txBody>
      </p:sp>
      <p:sp>
        <p:nvSpPr>
          <p:cNvPr id="5" name="Slide Number Placeholder 4">
            <a:extLst>
              <a:ext uri="{FF2B5EF4-FFF2-40B4-BE49-F238E27FC236}">
                <a16:creationId xmlns:a16="http://schemas.microsoft.com/office/drawing/2014/main" id="{C335D4DC-C3E8-45FC-B352-DFEDF8CF816C}"/>
              </a:ext>
            </a:extLst>
          </p:cNvPr>
          <p:cNvSpPr>
            <a:spLocks noGrp="1"/>
          </p:cNvSpPr>
          <p:nvPr>
            <p:ph type="sldNum" sz="quarter" idx="4"/>
          </p:nvPr>
        </p:nvSpPr>
        <p:spPr/>
        <p:txBody>
          <a:bodyPr/>
          <a:lstStyle/>
          <a:p>
            <a:fld id="{627CA14E-5EDD-4C5C-B4B2-BE16B502D62B}" type="slidenum">
              <a:rPr lang="en-US" smtClean="0"/>
              <a:pPr/>
              <a:t>9</a:t>
            </a:fld>
            <a:endParaRPr lang="en-US" dirty="0"/>
          </a:p>
        </p:txBody>
      </p:sp>
    </p:spTree>
    <p:custDataLst>
      <p:tags r:id="rId1"/>
    </p:custDataLst>
    <p:extLst>
      <p:ext uri="{BB962C8B-B14F-4D97-AF65-F5344CB8AC3E}">
        <p14:creationId xmlns:p14="http://schemas.microsoft.com/office/powerpoint/2010/main" val="30704849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TRANSITION SLIDE" val="iUCRMb2h"/>
  <p:tag name="ARTICULATE_SLIDE_THUMBNAIL_REFRESH" val="1"/>
  <p:tag name="ARTICULATE_SLIDE_COUNT" val="3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itle Slide">
  <a:themeElements>
    <a:clrScheme name="Custom 1">
      <a:dk1>
        <a:sysClr val="windowText" lastClr="000000"/>
      </a:dk1>
      <a:lt1>
        <a:srgbClr val="FFFFFF"/>
      </a:lt1>
      <a:dk2>
        <a:srgbClr val="44546A"/>
      </a:dk2>
      <a:lt2>
        <a:srgbClr val="E7E6E6"/>
      </a:lt2>
      <a:accent1>
        <a:srgbClr val="006494"/>
      </a:accent1>
      <a:accent2>
        <a:srgbClr val="6CB33F"/>
      </a:accent2>
      <a:accent3>
        <a:srgbClr val="006F78"/>
      </a:accent3>
      <a:accent4>
        <a:srgbClr val="A7005A"/>
      </a:accent4>
      <a:accent5>
        <a:srgbClr val="C56724"/>
      </a:accent5>
      <a:accent6>
        <a:srgbClr val="C7A92F"/>
      </a:accent6>
      <a:hlink>
        <a:srgbClr val="006F78"/>
      </a:hlink>
      <a:folHlink>
        <a:srgbClr val="62A7B6"/>
      </a:folHlink>
    </a:clrScheme>
    <a:fontScheme name="MAHC theme">
      <a:majorFont>
        <a:latin typeface="Rockwell"/>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Presentation1" id="{F387A29C-9477-4DF7-A51C-E17A67355A22}" vid="{A7C3C706-B299-4762-8E0B-E13E5DB3B229}"/>
    </a:ext>
  </a:extLst>
</a:theme>
</file>

<file path=ppt/theme/theme2.xml><?xml version="1.0" encoding="utf-8"?>
<a:theme xmlns:a="http://schemas.openxmlformats.org/drawingml/2006/main" name="Transition Slide">
  <a:themeElements>
    <a:clrScheme name="Custom 1">
      <a:dk1>
        <a:sysClr val="windowText" lastClr="000000"/>
      </a:dk1>
      <a:lt1>
        <a:srgbClr val="FFFFFF"/>
      </a:lt1>
      <a:dk2>
        <a:srgbClr val="44546A"/>
      </a:dk2>
      <a:lt2>
        <a:srgbClr val="E7E6E6"/>
      </a:lt2>
      <a:accent1>
        <a:srgbClr val="006494"/>
      </a:accent1>
      <a:accent2>
        <a:srgbClr val="6CB33F"/>
      </a:accent2>
      <a:accent3>
        <a:srgbClr val="006F78"/>
      </a:accent3>
      <a:accent4>
        <a:srgbClr val="A7005A"/>
      </a:accent4>
      <a:accent5>
        <a:srgbClr val="C56724"/>
      </a:accent5>
      <a:accent6>
        <a:srgbClr val="C7A92F"/>
      </a:accent6>
      <a:hlink>
        <a:srgbClr val="006F78"/>
      </a:hlink>
      <a:folHlink>
        <a:srgbClr val="62A7B6"/>
      </a:folHlink>
    </a:clrScheme>
    <a:fontScheme name="MAHC theme">
      <a:majorFont>
        <a:latin typeface="Rockwell"/>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387A29C-9477-4DF7-A51C-E17A67355A22}" vid="{C33EE8A6-19A9-427C-8D10-CD2067833299}"/>
    </a:ext>
  </a:extLst>
</a:theme>
</file>

<file path=ppt/theme/theme3.xml><?xml version="1.0" encoding="utf-8"?>
<a:theme xmlns:a="http://schemas.openxmlformats.org/drawingml/2006/main" name="Content Slides">
  <a:themeElements>
    <a:clrScheme name="Custom 1">
      <a:dk1>
        <a:sysClr val="windowText" lastClr="000000"/>
      </a:dk1>
      <a:lt1>
        <a:srgbClr val="FFFFFF"/>
      </a:lt1>
      <a:dk2>
        <a:srgbClr val="44546A"/>
      </a:dk2>
      <a:lt2>
        <a:srgbClr val="E7E6E6"/>
      </a:lt2>
      <a:accent1>
        <a:srgbClr val="006494"/>
      </a:accent1>
      <a:accent2>
        <a:srgbClr val="6CB33F"/>
      </a:accent2>
      <a:accent3>
        <a:srgbClr val="008C99"/>
      </a:accent3>
      <a:accent4>
        <a:srgbClr val="71004D"/>
      </a:accent4>
      <a:accent5>
        <a:srgbClr val="DC8E28"/>
      </a:accent5>
      <a:accent6>
        <a:srgbClr val="C7A92F"/>
      </a:accent6>
      <a:hlink>
        <a:srgbClr val="006F78"/>
      </a:hlink>
      <a:folHlink>
        <a:srgbClr val="62A7B6"/>
      </a:folHlink>
    </a:clrScheme>
    <a:fontScheme name="MAHC theme">
      <a:majorFont>
        <a:latin typeface="Rockwell"/>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387A29C-9477-4DF7-A51C-E17A67355A22}" vid="{0B56E8C4-C028-4633-A276-5EF425ABC43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MAHC-PPT template</Template>
  <TotalTime>10274</TotalTime>
  <Words>3352</Words>
  <Application>Microsoft Office PowerPoint</Application>
  <PresentationFormat>On-screen Show (4:3)</PresentationFormat>
  <Paragraphs>699</Paragraphs>
  <Slides>30</Slides>
  <Notes>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30</vt:i4>
      </vt:variant>
    </vt:vector>
  </HeadingPairs>
  <TitlesOfParts>
    <vt:vector size="39" baseType="lpstr">
      <vt:lpstr>Arial</vt:lpstr>
      <vt:lpstr>Calibri</vt:lpstr>
      <vt:lpstr>Franklin Gothic Book</vt:lpstr>
      <vt:lpstr>Franklin Gothic Demi</vt:lpstr>
      <vt:lpstr>Rockwell</vt:lpstr>
      <vt:lpstr>Wingdings</vt:lpstr>
      <vt:lpstr>Title Slide</vt:lpstr>
      <vt:lpstr>Transition Slide</vt:lpstr>
      <vt:lpstr>Content Slides</vt:lpstr>
      <vt:lpstr>Health Connector Overview </vt:lpstr>
      <vt:lpstr>Agenda </vt:lpstr>
      <vt:lpstr>Health Connector Background, Chapter 58 and the Affordable Care Act</vt:lpstr>
      <vt:lpstr>The Health Connector’s Role and Massachusetts Health Care Reform</vt:lpstr>
      <vt:lpstr>The Affordable Care Act (ACA)</vt:lpstr>
      <vt:lpstr>The Affordable Care Act (ACA)</vt:lpstr>
      <vt:lpstr>Health Connector Eligibility, Programs, and Plans</vt:lpstr>
      <vt:lpstr>Health Connector Eligibility</vt:lpstr>
      <vt:lpstr>Health Connector: Subsidies and the ConnectorCare Program</vt:lpstr>
      <vt:lpstr>MassHealth Programs</vt:lpstr>
      <vt:lpstr>Health Connector and MassHealth Eligibility  </vt:lpstr>
      <vt:lpstr>Health Connector Programs </vt:lpstr>
      <vt:lpstr>Health Connector Plans </vt:lpstr>
      <vt:lpstr>Health Connector Plan Design </vt:lpstr>
      <vt:lpstr>Health Connector: Applying and Enrolling</vt:lpstr>
      <vt:lpstr>Health Connector Open Enrollment 2020</vt:lpstr>
      <vt:lpstr>Health and Dental Plans for 2020</vt:lpstr>
      <vt:lpstr>Health Connector Health Plans for 2020</vt:lpstr>
      <vt:lpstr>Overview of 2020 SoA Results </vt:lpstr>
      <vt:lpstr>ConnectorCare Program </vt:lpstr>
      <vt:lpstr>ConnectorCare: Enrollee Contributions and Regional Carrier Changes </vt:lpstr>
      <vt:lpstr>Town List: Region D2 and C2 </vt:lpstr>
      <vt:lpstr>ConnectorCare: Carriers by Region</vt:lpstr>
      <vt:lpstr>PowerPoint Presentation</vt:lpstr>
      <vt:lpstr>Key Take-Aways and  Member Scenarios for 2020 </vt:lpstr>
      <vt:lpstr>Key Takeaways for 2020</vt:lpstr>
      <vt:lpstr>Member Scenarios</vt:lpstr>
      <vt:lpstr>Member Scenarios</vt:lpstr>
      <vt:lpstr>Member Scenarios</vt:lpstr>
      <vt:lpstr>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Rockwell Bold, 34pt</dc:title>
  <dc:creator>Buonopane, Sarah (CCA)</dc:creator>
  <cp:lastModifiedBy>Conte, Niki (CCA)</cp:lastModifiedBy>
  <cp:revision>124</cp:revision>
  <dcterms:created xsi:type="dcterms:W3CDTF">2019-09-06T15:03:34Z</dcterms:created>
  <dcterms:modified xsi:type="dcterms:W3CDTF">2019-12-09T20:43:38Z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B21610B7-64DE-4417-945F-7AA3A20E96F9</vt:lpwstr>
  </property>
  <property fmtid="{D5CDD505-2E9C-101B-9397-08002B2CF9AE}" pid="3" name="ArticulatePath">
    <vt:lpwstr>BBA Presentation JL</vt:lpwstr>
  </property>
</Properties>
</file>