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heme/theme3.xml" ContentType="application/vnd.openxmlformats-officedocument.theme+xml"/>
  <Override PartName="/ppt/tags/tag3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0" r:id="rId2"/>
  </p:sldMasterIdLst>
  <p:notesMasterIdLst>
    <p:notesMasterId r:id="rId30"/>
  </p:notesMasterIdLst>
  <p:sldIdLst>
    <p:sldId id="257" r:id="rId3"/>
    <p:sldId id="258" r:id="rId4"/>
    <p:sldId id="298" r:id="rId5"/>
    <p:sldId id="299" r:id="rId6"/>
    <p:sldId id="300" r:id="rId7"/>
    <p:sldId id="301" r:id="rId8"/>
    <p:sldId id="259" r:id="rId9"/>
    <p:sldId id="261" r:id="rId10"/>
    <p:sldId id="296" r:id="rId11"/>
    <p:sldId id="265" r:id="rId12"/>
    <p:sldId id="262" r:id="rId13"/>
    <p:sldId id="297" r:id="rId14"/>
    <p:sldId id="289" r:id="rId15"/>
    <p:sldId id="290" r:id="rId16"/>
    <p:sldId id="291" r:id="rId17"/>
    <p:sldId id="292" r:id="rId18"/>
    <p:sldId id="278" r:id="rId19"/>
    <p:sldId id="281" r:id="rId20"/>
    <p:sldId id="277" r:id="rId21"/>
    <p:sldId id="282" r:id="rId22"/>
    <p:sldId id="288" r:id="rId23"/>
    <p:sldId id="286" r:id="rId24"/>
    <p:sldId id="295" r:id="rId25"/>
    <p:sldId id="285" r:id="rId26"/>
    <p:sldId id="287"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5" d="100"/>
          <a:sy n="115" d="100"/>
        </p:scale>
        <p:origin x="135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F05CF2-2807-4C95-A9D7-470F8011CCBF}" type="datetimeFigureOut">
              <a:rPr lang="en-US" smtClean="0"/>
              <a:t>12/12/2019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8C7B89-0A9A-4149-9914-54B153A157E1}" type="slidenum">
              <a:rPr lang="en-US" smtClean="0"/>
              <a:t>‹#›</a:t>
            </a:fld>
            <a:endParaRPr lang="en-US"/>
          </a:p>
        </p:txBody>
      </p:sp>
    </p:spTree>
    <p:extLst>
      <p:ext uri="{BB962C8B-B14F-4D97-AF65-F5344CB8AC3E}">
        <p14:creationId xmlns:p14="http://schemas.microsoft.com/office/powerpoint/2010/main" val="2971220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703475" y="8366472"/>
            <a:ext cx="84959" cy="185872"/>
          </a:xfrm>
          <a:prstGeom prst="rect">
            <a:avLst/>
          </a:prstGeom>
          <a:noFill/>
        </p:spPr>
        <p:txBody>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fld id="{59C82D0B-2745-43F5-A242-79DE1EE6F40C}" type="slidenum">
              <a:rPr lang="en-US" sz="1200" smtClean="0">
                <a:solidFill>
                  <a:prstClr val="black"/>
                </a:solidFill>
              </a:rPr>
              <a:pPr eaLnBrk="1" hangingPunct="1"/>
              <a:t>1</a:t>
            </a:fld>
            <a:endParaRPr lang="en-US" sz="1200" dirty="0">
              <a:solidFill>
                <a:prstClr val="black"/>
              </a:solidFill>
            </a:endParaRPr>
          </a:p>
        </p:txBody>
      </p:sp>
      <p:sp>
        <p:nvSpPr>
          <p:cNvPr id="9219" name="Rectangle 9"/>
          <p:cNvSpPr>
            <a:spLocks noGrp="1" noRot="1" noChangeAspect="1" noChangeArrowheads="1" noTextEdit="1"/>
          </p:cNvSpPr>
          <p:nvPr>
            <p:ph type="sldImg"/>
          </p:nvPr>
        </p:nvSpPr>
        <p:spPr>
          <a:xfrm>
            <a:off x="781050" y="582613"/>
            <a:ext cx="5454650" cy="4090987"/>
          </a:xfrm>
          <a:ln/>
        </p:spPr>
      </p:sp>
      <p:sp>
        <p:nvSpPr>
          <p:cNvPr id="9220" name="Rectangle 10"/>
          <p:cNvSpPr>
            <a:spLocks noGrp="1" noChangeArrowheads="1"/>
          </p:cNvSpPr>
          <p:nvPr>
            <p:ph type="body" idx="1"/>
          </p:nvPr>
        </p:nvSpPr>
        <p:spPr>
          <a:xfrm>
            <a:off x="590150" y="4687933"/>
            <a:ext cx="6210284" cy="247828"/>
          </a:xfrm>
          <a:noFill/>
        </p:spPr>
        <p:txBody>
          <a:bodyPr/>
          <a:lstStyle/>
          <a:p>
            <a:pPr eaLnBrk="1" hangingPunct="1"/>
            <a:endParaRPr lang="en-US" dirty="0"/>
          </a:p>
        </p:txBody>
      </p:sp>
      <p:sp>
        <p:nvSpPr>
          <p:cNvPr id="2" name="Date Placeholder 1"/>
          <p:cNvSpPr>
            <a:spLocks noGrp="1"/>
          </p:cNvSpPr>
          <p:nvPr>
            <p:ph type="dt" idx="10"/>
          </p:nvPr>
        </p:nvSpPr>
        <p:spPr/>
        <p:txBody>
          <a:bodyPr/>
          <a:lstStyle/>
          <a:p>
            <a:r>
              <a:rPr lang="en-US" dirty="0">
                <a:solidFill>
                  <a:prstClr val="black"/>
                </a:solidFill>
              </a:rPr>
              <a:t>Updated 12-06-2018</a:t>
            </a:r>
          </a:p>
        </p:txBody>
      </p:sp>
      <p:sp>
        <p:nvSpPr>
          <p:cNvPr id="3" name="Header Placeholder 2"/>
          <p:cNvSpPr>
            <a:spLocks noGrp="1"/>
          </p:cNvSpPr>
          <p:nvPr>
            <p:ph type="hdr" sz="quarter" idx="11"/>
          </p:nvPr>
        </p:nvSpPr>
        <p:spPr/>
        <p:txBody>
          <a:bodyPr/>
          <a:lstStyle/>
          <a:p>
            <a:r>
              <a:rPr lang="en-US" dirty="0">
                <a:solidFill>
                  <a:prstClr val="black"/>
                </a:solidFill>
              </a:rPr>
              <a:t>KM Edits from Provider Ed/Comm WG</a:t>
            </a:r>
          </a:p>
        </p:txBody>
      </p:sp>
    </p:spTree>
    <p:extLst>
      <p:ext uri="{BB962C8B-B14F-4D97-AF65-F5344CB8AC3E}">
        <p14:creationId xmlns:p14="http://schemas.microsoft.com/office/powerpoint/2010/main" val="1853197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D6684-3723-48C9-AE8D-0CEE0BF974C0}" type="slidenum">
              <a:rPr lang="en-US" smtClean="0"/>
              <a:pPr/>
              <a:t>26</a:t>
            </a:fld>
            <a:endParaRPr lang="en-US"/>
          </a:p>
        </p:txBody>
      </p:sp>
    </p:spTree>
    <p:extLst>
      <p:ext uri="{BB962C8B-B14F-4D97-AF65-F5344CB8AC3E}">
        <p14:creationId xmlns:p14="http://schemas.microsoft.com/office/powerpoint/2010/main" val="80549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Redo – after slides are approved</a:t>
            </a:r>
          </a:p>
        </p:txBody>
      </p:sp>
      <p:sp>
        <p:nvSpPr>
          <p:cNvPr id="4" name="Slide Number Placeholder 3"/>
          <p:cNvSpPr>
            <a:spLocks noGrp="1"/>
          </p:cNvSpPr>
          <p:nvPr>
            <p:ph type="sldNum" sz="quarter" idx="10"/>
          </p:nvPr>
        </p:nvSpPr>
        <p:spPr/>
        <p:txBody>
          <a:bodyPr/>
          <a:lstStyle/>
          <a:p>
            <a:fld id="{A30FDFA2-4BFD-47E4-8C6A-84A72A411BAE}" type="slidenum">
              <a:rPr lang="en-US" smtClean="0">
                <a:solidFill>
                  <a:prstClr val="black"/>
                </a:solidFill>
              </a:rPr>
              <a:pPr/>
              <a:t>2</a:t>
            </a:fld>
            <a:endParaRPr lang="en-US" dirty="0">
              <a:solidFill>
                <a:prstClr val="black"/>
              </a:solidFill>
            </a:endParaRPr>
          </a:p>
        </p:txBody>
      </p:sp>
      <p:sp>
        <p:nvSpPr>
          <p:cNvPr id="5" name="Date Placeholder 4"/>
          <p:cNvSpPr>
            <a:spLocks noGrp="1"/>
          </p:cNvSpPr>
          <p:nvPr>
            <p:ph type="dt" idx="11"/>
          </p:nvPr>
        </p:nvSpPr>
        <p:spPr/>
        <p:txBody>
          <a:bodyPr/>
          <a:lstStyle/>
          <a:p>
            <a:r>
              <a:rPr lang="en-US" dirty="0">
                <a:solidFill>
                  <a:prstClr val="black"/>
                </a:solidFill>
              </a:rPr>
              <a:t>Updated 12-06-2018</a:t>
            </a:r>
          </a:p>
        </p:txBody>
      </p:sp>
      <p:sp>
        <p:nvSpPr>
          <p:cNvPr id="6" name="Header Placeholder 5"/>
          <p:cNvSpPr>
            <a:spLocks noGrp="1"/>
          </p:cNvSpPr>
          <p:nvPr>
            <p:ph type="hdr" sz="quarter" idx="12"/>
          </p:nvPr>
        </p:nvSpPr>
        <p:spPr/>
        <p:txBody>
          <a:bodyPr/>
          <a:lstStyle/>
          <a:p>
            <a:r>
              <a:rPr lang="en-US" dirty="0">
                <a:solidFill>
                  <a:prstClr val="black"/>
                </a:solidFill>
              </a:rPr>
              <a:t>KM Edits from Provider Ed/Comm WG</a:t>
            </a:r>
          </a:p>
        </p:txBody>
      </p:sp>
    </p:spTree>
    <p:extLst>
      <p:ext uri="{BB962C8B-B14F-4D97-AF65-F5344CB8AC3E}">
        <p14:creationId xmlns:p14="http://schemas.microsoft.com/office/powerpoint/2010/main" val="271572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4E1F4-4FEF-4A75-9A5A-52FED9225D7C}" type="slidenum">
              <a:rPr lang="en-US" smtClean="0">
                <a:solidFill>
                  <a:prstClr val="black"/>
                </a:solidFill>
              </a:rPr>
              <a:pPr/>
              <a:t>5</a:t>
            </a:fld>
            <a:endParaRPr lang="en-US" dirty="0">
              <a:solidFill>
                <a:prstClr val="black"/>
              </a:solidFill>
            </a:endParaRPr>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144605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938535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FDFA2-4BFD-47E4-8C6A-84A72A411BAE}" type="slidenum">
              <a:rPr lang="en-US" smtClean="0">
                <a:solidFill>
                  <a:prstClr val="black"/>
                </a:solidFill>
              </a:rPr>
              <a:pPr/>
              <a:t>7</a:t>
            </a:fld>
            <a:endParaRPr lang="en-US" dirty="0">
              <a:solidFill>
                <a:prstClr val="black"/>
              </a:solidFill>
            </a:endParaRPr>
          </a:p>
        </p:txBody>
      </p:sp>
      <p:sp>
        <p:nvSpPr>
          <p:cNvPr id="5" name="Date Placeholder 4"/>
          <p:cNvSpPr>
            <a:spLocks noGrp="1"/>
          </p:cNvSpPr>
          <p:nvPr>
            <p:ph type="dt" idx="11"/>
          </p:nvPr>
        </p:nvSpPr>
        <p:spPr/>
        <p:txBody>
          <a:bodyPr/>
          <a:lstStyle/>
          <a:p>
            <a:r>
              <a:rPr lang="en-US" dirty="0">
                <a:solidFill>
                  <a:prstClr val="black"/>
                </a:solidFill>
              </a:rPr>
              <a:t>Updated 12-06-2018</a:t>
            </a:r>
          </a:p>
        </p:txBody>
      </p:sp>
      <p:sp>
        <p:nvSpPr>
          <p:cNvPr id="6" name="Header Placeholder 5"/>
          <p:cNvSpPr>
            <a:spLocks noGrp="1"/>
          </p:cNvSpPr>
          <p:nvPr>
            <p:ph type="hdr" sz="quarter" idx="12"/>
          </p:nvPr>
        </p:nvSpPr>
        <p:spPr/>
        <p:txBody>
          <a:bodyPr/>
          <a:lstStyle/>
          <a:p>
            <a:r>
              <a:rPr lang="en-US" dirty="0">
                <a:solidFill>
                  <a:prstClr val="black"/>
                </a:solidFill>
              </a:rPr>
              <a:t>KM Edits from Provider Ed/Comm WG</a:t>
            </a:r>
          </a:p>
        </p:txBody>
      </p:sp>
    </p:spTree>
    <p:extLst>
      <p:ext uri="{BB962C8B-B14F-4D97-AF65-F5344CB8AC3E}">
        <p14:creationId xmlns:p14="http://schemas.microsoft.com/office/powerpoint/2010/main" val="267091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FDFA2-4BFD-47E4-8C6A-84A72A411BAE}" type="slidenum">
              <a:rPr lang="en-US" smtClean="0">
                <a:solidFill>
                  <a:prstClr val="black"/>
                </a:solidFill>
              </a:rPr>
              <a:pPr/>
              <a:t>10</a:t>
            </a:fld>
            <a:endParaRPr lang="en-US" dirty="0">
              <a:solidFill>
                <a:prstClr val="black"/>
              </a:solidFill>
            </a:endParaRPr>
          </a:p>
        </p:txBody>
      </p:sp>
      <p:sp>
        <p:nvSpPr>
          <p:cNvPr id="5" name="Date Placeholder 4"/>
          <p:cNvSpPr>
            <a:spLocks noGrp="1"/>
          </p:cNvSpPr>
          <p:nvPr>
            <p:ph type="dt" idx="11"/>
          </p:nvPr>
        </p:nvSpPr>
        <p:spPr/>
        <p:txBody>
          <a:bodyPr/>
          <a:lstStyle/>
          <a:p>
            <a:r>
              <a:rPr lang="en-US" dirty="0">
                <a:solidFill>
                  <a:prstClr val="black"/>
                </a:solidFill>
              </a:rPr>
              <a:t>Updated 12-06-2018</a:t>
            </a:r>
          </a:p>
        </p:txBody>
      </p:sp>
      <p:sp>
        <p:nvSpPr>
          <p:cNvPr id="6" name="Header Placeholder 5"/>
          <p:cNvSpPr>
            <a:spLocks noGrp="1"/>
          </p:cNvSpPr>
          <p:nvPr>
            <p:ph type="hdr" sz="quarter" idx="12"/>
          </p:nvPr>
        </p:nvSpPr>
        <p:spPr/>
        <p:txBody>
          <a:bodyPr/>
          <a:lstStyle/>
          <a:p>
            <a:r>
              <a:rPr lang="en-US" dirty="0">
                <a:solidFill>
                  <a:prstClr val="black"/>
                </a:solidFill>
              </a:rPr>
              <a:t>KM Edits from Provider Ed/Comm WG</a:t>
            </a:r>
          </a:p>
        </p:txBody>
      </p:sp>
    </p:spTree>
    <p:extLst>
      <p:ext uri="{BB962C8B-B14F-4D97-AF65-F5344CB8AC3E}">
        <p14:creationId xmlns:p14="http://schemas.microsoft.com/office/powerpoint/2010/main" val="679162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D6684-3723-48C9-AE8D-0CEE0BF974C0}" type="slidenum">
              <a:rPr lang="en-US" smtClean="0"/>
              <a:pPr/>
              <a:t>17</a:t>
            </a:fld>
            <a:endParaRPr lang="en-US"/>
          </a:p>
        </p:txBody>
      </p:sp>
    </p:spTree>
    <p:extLst>
      <p:ext uri="{BB962C8B-B14F-4D97-AF65-F5344CB8AC3E}">
        <p14:creationId xmlns:p14="http://schemas.microsoft.com/office/powerpoint/2010/main" val="2297669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D6684-3723-48C9-AE8D-0CEE0BF974C0}" type="slidenum">
              <a:rPr lang="en-US" smtClean="0"/>
              <a:pPr/>
              <a:t>19</a:t>
            </a:fld>
            <a:endParaRPr lang="en-US"/>
          </a:p>
        </p:txBody>
      </p:sp>
    </p:spTree>
    <p:extLst>
      <p:ext uri="{BB962C8B-B14F-4D97-AF65-F5344CB8AC3E}">
        <p14:creationId xmlns:p14="http://schemas.microsoft.com/office/powerpoint/2010/main" val="4221453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FDFA2-4BFD-47E4-8C6A-84A72A411BAE}" type="slidenum">
              <a:rPr lang="en-US" smtClean="0">
                <a:solidFill>
                  <a:prstClr val="black"/>
                </a:solidFill>
              </a:rPr>
              <a:pPr/>
              <a:t>23</a:t>
            </a:fld>
            <a:endParaRPr lang="en-US" dirty="0">
              <a:solidFill>
                <a:prstClr val="black"/>
              </a:solidFill>
            </a:endParaRPr>
          </a:p>
        </p:txBody>
      </p:sp>
      <p:sp>
        <p:nvSpPr>
          <p:cNvPr id="5" name="Date Placeholder 4"/>
          <p:cNvSpPr>
            <a:spLocks noGrp="1"/>
          </p:cNvSpPr>
          <p:nvPr>
            <p:ph type="dt" idx="11"/>
          </p:nvPr>
        </p:nvSpPr>
        <p:spPr/>
        <p:txBody>
          <a:bodyPr/>
          <a:lstStyle/>
          <a:p>
            <a:r>
              <a:rPr lang="en-US" dirty="0">
                <a:solidFill>
                  <a:prstClr val="black"/>
                </a:solidFill>
              </a:rPr>
              <a:t>Updated 12-06-2018</a:t>
            </a:r>
          </a:p>
        </p:txBody>
      </p:sp>
      <p:sp>
        <p:nvSpPr>
          <p:cNvPr id="6" name="Header Placeholder 5"/>
          <p:cNvSpPr>
            <a:spLocks noGrp="1"/>
          </p:cNvSpPr>
          <p:nvPr>
            <p:ph type="hdr" sz="quarter" idx="12"/>
          </p:nvPr>
        </p:nvSpPr>
        <p:spPr/>
        <p:txBody>
          <a:bodyPr/>
          <a:lstStyle/>
          <a:p>
            <a:r>
              <a:rPr lang="en-US" dirty="0">
                <a:solidFill>
                  <a:prstClr val="black"/>
                </a:solidFill>
              </a:rPr>
              <a:t>KM Edits from Provider Ed/Comm WG</a:t>
            </a:r>
          </a:p>
        </p:txBody>
      </p:sp>
    </p:spTree>
    <p:extLst>
      <p:ext uri="{BB962C8B-B14F-4D97-AF65-F5344CB8AC3E}">
        <p14:creationId xmlns:p14="http://schemas.microsoft.com/office/powerpoint/2010/main" val="421094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4.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pSp>
        <p:nvGrpSpPr>
          <p:cNvPr id="2" name="McK Title Elements" hidden="1"/>
          <p:cNvGrpSpPr/>
          <p:nvPr userDrawn="1"/>
        </p:nvGrpSpPr>
        <p:grpSpPr>
          <a:xfrm>
            <a:off x="2694033" y="5165952"/>
            <a:ext cx="5225605" cy="1099222"/>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898734"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898734" eaLnBrk="1" fontAlgn="base" hangingPunct="1">
                <a:spcBef>
                  <a:spcPct val="0"/>
                </a:spcBef>
                <a:spcAft>
                  <a:spcPct val="0"/>
                </a:spcAft>
                <a:defRPr/>
              </a:pPr>
              <a:r>
                <a:rPr lang="en-US" sz="1400" dirty="0">
                  <a:solidFill>
                    <a:srgbClr val="000000"/>
                  </a:solidFill>
                  <a:latin typeface="Arial"/>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1255" eaLnBrk="0" fontAlgn="base" hangingPunct="0">
                <a:spcBef>
                  <a:spcPct val="0"/>
                </a:spcBef>
                <a:spcAft>
                  <a:spcPct val="0"/>
                </a:spcAft>
              </a:pPr>
              <a:r>
                <a:rPr lang="en-US" sz="800" dirty="0">
                  <a:solidFill>
                    <a:srgbClr val="000000"/>
                  </a:solidFill>
                </a:rPr>
                <a:t>CONFIDENTIAL AND PROPRIETARY</a:t>
              </a:r>
            </a:p>
            <a:p>
              <a:pPr defTabSz="801255" eaLnBrk="0" fontAlgn="base" hangingPunct="0">
                <a:spcBef>
                  <a:spcPct val="0"/>
                </a:spcBef>
                <a:spcAft>
                  <a:spcPct val="0"/>
                </a:spcAft>
              </a:pPr>
              <a:r>
                <a:rPr lang="en-US" sz="800" dirty="0">
                  <a:solidFill>
                    <a:srgbClr val="000000"/>
                  </a:solidFill>
                </a:rPr>
                <a:t>Any use of this material without specific permission is strictly prohibited</a:t>
              </a:r>
            </a:p>
          </p:txBody>
        </p:sp>
      </p:grpSp>
      <p:sp>
        <p:nvSpPr>
          <p:cNvPr id="13314" name="Rectangle 1026"/>
          <p:cNvSpPr>
            <a:spLocks noGrp="1" noChangeArrowheads="1"/>
          </p:cNvSpPr>
          <p:nvPr>
            <p:ph type="ctrTitle"/>
          </p:nvPr>
        </p:nvSpPr>
        <p:spPr bwMode="auto">
          <a:xfrm>
            <a:off x="2694032" y="1778191"/>
            <a:ext cx="5407401"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4032" y="3615959"/>
            <a:ext cx="5407401" cy="219820"/>
          </a:xfrm>
        </p:spPr>
        <p:txBody>
          <a:bodyPr anchor="ctr">
            <a:spAutoFit/>
          </a:bodyPr>
          <a:lstStyle>
            <a:lvl1pPr>
              <a:defRPr sz="1400" baseline="0">
                <a:latin typeface="+mj-lt"/>
                <a:ea typeface="+mj-ea"/>
              </a:defRPr>
            </a:lvl1pPr>
          </a:lstStyle>
          <a:p>
            <a:pPr lvl="0"/>
            <a:r>
              <a:rPr lang="en-US" noProof="0"/>
              <a:t>Click to edit Master subtitle style</a:t>
            </a:r>
          </a:p>
        </p:txBody>
      </p:sp>
    </p:spTree>
    <p:extLst>
      <p:ext uri="{BB962C8B-B14F-4D97-AF65-F5344CB8AC3E}">
        <p14:creationId xmlns:p14="http://schemas.microsoft.com/office/powerpoint/2010/main" val="171502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713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341448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tent Group 4">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3" y="1102301"/>
            <a:ext cx="8207375" cy="5279450"/>
          </a:xfrm>
          <a:prstGeom prst="rect">
            <a:avLst/>
          </a:prstGeom>
          <a:noFill/>
          <a:ln w="12700">
            <a:noFill/>
            <a:miter lim="800000"/>
            <a:headEnd/>
            <a:tailEnd/>
          </a:ln>
        </p:spPr>
        <p:txBody>
          <a:bodyPr vert="horz" wrap="square" lIns="0" tIns="72000" rIns="0" bIns="0" numCol="1" anchor="t" anchorCtr="0" compatLnSpc="1">
            <a:prstTxWarp prst="textNoShape">
              <a:avLst/>
            </a:prstTxWarp>
          </a:bodyPr>
          <a:lstStyle>
            <a:lvl1pPr marL="180000" indent="-180000"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60000" indent="-180000"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40000" indent="-144000" algn="l" rtl="0" eaLnBrk="1" fontAlgn="base" hangingPunct="1">
              <a:spcBef>
                <a:spcPts val="300"/>
              </a:spcBef>
              <a:spcAft>
                <a:spcPts val="300"/>
              </a:spcAft>
              <a:buClr>
                <a:schemeClr val="tx1"/>
              </a:buClr>
              <a:buFont typeface="Arial" pitchFamily="34" charset="0"/>
              <a:defRPr lang="de-DE" sz="1400" dirty="0" smtClean="0">
                <a:solidFill>
                  <a:schemeClr val="tx1"/>
                </a:solidFill>
                <a:latin typeface="+mn-lt"/>
                <a:ea typeface="+mn-ea"/>
                <a:cs typeface="+mn-cs"/>
              </a:defRPr>
            </a:lvl3pPr>
            <a:lvl4pPr marL="684000" indent="-144000"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8000" indent="-108000"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pic>
        <p:nvPicPr>
          <p:cNvPr id="4" name="Picture 4" descr="https://betterhealthconnector.com/wp-content/uploads/masshealth_logo_footer.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45902" y="169304"/>
            <a:ext cx="1478986" cy="7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234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and Content General">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3" y="1102301"/>
            <a:ext cx="8207375" cy="5279450"/>
          </a:xfrm>
          <a:prstGeom prst="rect">
            <a:avLst/>
          </a:prstGeom>
          <a:noFill/>
          <a:ln w="12700">
            <a:noFill/>
            <a:miter lim="800000"/>
            <a:headEnd/>
            <a:tailEnd/>
          </a:ln>
        </p:spPr>
        <p:txBody>
          <a:bodyPr vert="horz" wrap="square" lIns="0" tIns="72000" rIns="0" bIns="0" numCol="1" anchor="t" anchorCtr="0" compatLnSpc="1">
            <a:prstTxWarp prst="textNoShape">
              <a:avLst/>
            </a:prstTxWarp>
          </a:bodyPr>
          <a:lstStyle>
            <a:lvl1pPr marL="180000" indent="-180000"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60000" indent="-180000"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40000" indent="-144000" algn="l" rtl="0" eaLnBrk="1" fontAlgn="base" hangingPunct="1">
              <a:spcBef>
                <a:spcPts val="300"/>
              </a:spcBef>
              <a:spcAft>
                <a:spcPts val="300"/>
              </a:spcAft>
              <a:buClr>
                <a:schemeClr val="tx1"/>
              </a:buClr>
              <a:buFont typeface="Arial" pitchFamily="34" charset="0"/>
              <a:defRPr lang="de-DE" sz="1400" dirty="0" smtClean="0">
                <a:solidFill>
                  <a:schemeClr val="tx1"/>
                </a:solidFill>
                <a:latin typeface="+mn-lt"/>
                <a:ea typeface="+mn-ea"/>
                <a:cs typeface="+mn-cs"/>
              </a:defRPr>
            </a:lvl3pPr>
            <a:lvl4pPr marL="684000" indent="-144000"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8000" indent="-108000"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pic>
        <p:nvPicPr>
          <p:cNvPr id="4" name="Picture 4" descr="https://betterhealthconnector.com/wp-content/uploads/masshealth_logo_footer.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45902" y="169304"/>
            <a:ext cx="1478986" cy="7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659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Sub-Title and Content">
    <p:spTree>
      <p:nvGrpSpPr>
        <p:cNvPr id="1" name=""/>
        <p:cNvGrpSpPr/>
        <p:nvPr/>
      </p:nvGrpSpPr>
      <p:grpSpPr>
        <a:xfrm>
          <a:off x="0" y="0"/>
          <a:ext cx="0" cy="0"/>
          <a:chOff x="0" y="0"/>
          <a:chExt cx="0" cy="0"/>
        </a:xfrm>
      </p:grpSpPr>
      <p:sp>
        <p:nvSpPr>
          <p:cNvPr id="9" name="Textplatzhalter 2"/>
          <p:cNvSpPr>
            <a:spLocks noGrp="1"/>
          </p:cNvSpPr>
          <p:nvPr>
            <p:ph type="body" idx="13"/>
          </p:nvPr>
        </p:nvSpPr>
        <p:spPr>
          <a:xfrm>
            <a:off x="468313" y="1102300"/>
            <a:ext cx="8207375" cy="562987"/>
          </a:xfrm>
          <a:prstGeom prst="rect">
            <a:avLst/>
          </a:prstGeom>
          <a:noFill/>
        </p:spPr>
        <p:txBody>
          <a:bodyPr wrap="square" lIns="0" tIns="72000" rIns="0" bIns="36000">
            <a:noAutofit/>
          </a:bodyPr>
          <a:lstStyle>
            <a:lvl1pPr marL="0" indent="0">
              <a:buNone/>
              <a:defRPr lang="de-DE" sz="1800" b="1" dirty="0" smtClean="0">
                <a:solidFill>
                  <a:schemeClr val="accent4"/>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76213" lvl="0" indent="-176213" algn="l" rtl="0" eaLnBrk="1" fontAlgn="base" hangingPunct="1">
              <a:spcBef>
                <a:spcPts val="800"/>
              </a:spcBef>
              <a:spcAft>
                <a:spcPct val="0"/>
              </a:spcAft>
              <a:buClr>
                <a:schemeClr val="tx1"/>
              </a:buClr>
              <a:buFontTx/>
              <a:buNone/>
            </a:pPr>
            <a:r>
              <a:rPr lang="en-US" noProof="0"/>
              <a:t>Click to edit Master text styles</a:t>
            </a:r>
          </a:p>
        </p:txBody>
      </p:sp>
      <p:sp>
        <p:nvSpPr>
          <p:cNvPr id="4" name="Titel 3"/>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3" y="1665288"/>
            <a:ext cx="8207375" cy="4716461"/>
          </a:xfrm>
          <a:prstGeom prst="rect">
            <a:avLst/>
          </a:prstGeom>
          <a:noFill/>
          <a:ln w="12700">
            <a:noFill/>
            <a:miter lim="800000"/>
            <a:headEnd/>
            <a:tailEnd/>
          </a:ln>
        </p:spPr>
        <p:txBody>
          <a:bodyPr vert="horz" wrap="square" lIns="0" tIns="36000" rIns="0" bIns="0" numCol="1" anchor="t" anchorCtr="0" compatLnSpc="1">
            <a:prstTxWarp prst="textNoShape">
              <a:avLst/>
            </a:prstTxWarp>
          </a:bodyPr>
          <a:lstStyle>
            <a:lvl1pPr marL="180000" indent="-180000"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60000" indent="-180000"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39750" indent="-144000" algn="l" rtl="0" eaLnBrk="1" fontAlgn="base" hangingPunct="1">
              <a:spcBef>
                <a:spcPts val="300"/>
              </a:spcBef>
              <a:spcAft>
                <a:spcPts val="300"/>
              </a:spcAft>
              <a:buClr>
                <a:schemeClr val="tx1"/>
              </a:buClr>
              <a:buFont typeface="Arial" pitchFamily="34" charset="0"/>
              <a:tabLst/>
              <a:defRPr lang="de-DE" sz="1400" dirty="0" smtClean="0">
                <a:solidFill>
                  <a:schemeClr val="tx1"/>
                </a:solidFill>
                <a:latin typeface="+mn-lt"/>
                <a:ea typeface="+mn-ea"/>
                <a:cs typeface="+mn-cs"/>
              </a:defRPr>
            </a:lvl3pPr>
            <a:lvl4pPr marL="684000" indent="-144000"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8000" indent="-108000"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pic>
        <p:nvPicPr>
          <p:cNvPr id="6" name="Picture 4" descr="https://betterhealthconnector.com/wp-content/uploads/masshealth_logo_footer.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45902" y="169304"/>
            <a:ext cx="1478986" cy="7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881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206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pPr defTabSz="910241"/>
            <a:endParaRPr dirty="0">
              <a:solidFill>
                <a:srgbClr val="000000">
                  <a:tint val="75000"/>
                </a:srgbClr>
              </a:solidFill>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pPr defTabSz="910241"/>
            <a:r>
              <a:rPr lang="en-US" dirty="0">
                <a:solidFill>
                  <a:srgbClr val="000000">
                    <a:tint val="75000"/>
                  </a:srgbClr>
                </a:solidFill>
              </a:rPr>
              <a:t>KM_12-06-2018</a:t>
            </a:r>
          </a:p>
        </p:txBody>
      </p:sp>
      <p:sp>
        <p:nvSpPr>
          <p:cNvPr id="6" name="Holder 6"/>
          <p:cNvSpPr>
            <a:spLocks noGrp="1"/>
          </p:cNvSpPr>
          <p:nvPr>
            <p:ph type="sldNum" sz="quarter" idx="7"/>
          </p:nvPr>
        </p:nvSpPr>
        <p:spPr>
          <a:xfrm>
            <a:off x="8801651" y="6643889"/>
            <a:ext cx="191770" cy="152400"/>
          </a:xfrm>
          <a:prstGeom prst="rect">
            <a:avLst/>
          </a:prstGeom>
        </p:spPr>
        <p:txBody>
          <a:bodyPr lIns="0" tIns="0" rIns="0" bIns="0"/>
          <a:lstStyle>
            <a:lvl1pPr>
              <a:defRPr sz="1000" b="0" i="0">
                <a:solidFill>
                  <a:schemeClr val="bg1"/>
                </a:solidFill>
                <a:latin typeface="Arial"/>
                <a:cs typeface="Arial"/>
              </a:defRPr>
            </a:lvl1pPr>
          </a:lstStyle>
          <a:p>
            <a:pPr marL="25400" defTabSz="910241">
              <a:lnSpc>
                <a:spcPts val="1105"/>
              </a:lnSpc>
            </a:pPr>
            <a:fld id="{81D60167-4931-47E6-BA6A-407CBD079E47}" type="slidenum">
              <a:rPr spc="-5" dirty="0">
                <a:solidFill>
                  <a:srgbClr val="FFFFFF"/>
                </a:solidFill>
              </a:rPr>
              <a:pPr marL="25400" defTabSz="910241">
                <a:lnSpc>
                  <a:spcPts val="1105"/>
                </a:lnSpc>
              </a:pPr>
              <a:t>‹#›</a:t>
            </a:fld>
            <a:endParaRPr spc="-5" dirty="0">
              <a:solidFill>
                <a:srgbClr val="FFFFFF"/>
              </a:solidFill>
            </a:endParaRPr>
          </a:p>
        </p:txBody>
      </p:sp>
    </p:spTree>
    <p:extLst>
      <p:ext uri="{BB962C8B-B14F-4D97-AF65-F5344CB8AC3E}">
        <p14:creationId xmlns:p14="http://schemas.microsoft.com/office/powerpoint/2010/main" val="3981728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370648" y="317501"/>
            <a:ext cx="8401347" cy="698500"/>
          </a:xfrm>
        </p:spPr>
        <p:txBody>
          <a:bodyPr/>
          <a:lstStyle/>
          <a:p>
            <a:r>
              <a:rPr lang="en-US"/>
              <a:t>Click to edit Master title style</a:t>
            </a:r>
            <a:endParaRPr lang="en-US" dirty="0"/>
          </a:p>
        </p:txBody>
      </p:sp>
      <p:sp>
        <p:nvSpPr>
          <p:cNvPr id="14" name="Text Placeholder 18"/>
          <p:cNvSpPr>
            <a:spLocks noGrp="1"/>
          </p:cNvSpPr>
          <p:nvPr>
            <p:ph idx="1"/>
          </p:nvPr>
        </p:nvSpPr>
        <p:spPr>
          <a:xfrm>
            <a:off x="370648" y="1665291"/>
            <a:ext cx="8401347" cy="4716463"/>
          </a:xfrm>
          <a:prstGeom prst="rect">
            <a:avLst/>
          </a:prstGeom>
        </p:spPr>
        <p:txBody>
          <a:bodyPr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1873349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
          <p:cNvSpPr/>
          <p:nvPr userDrawn="1"/>
        </p:nvSpPr>
        <p:spPr>
          <a:xfrm>
            <a:off x="8610600" y="6550223"/>
            <a:ext cx="402674" cy="307777"/>
          </a:xfrm>
          <a:prstGeom prst="rect">
            <a:avLst/>
          </a:prstGeom>
        </p:spPr>
        <p:txBody>
          <a:bodyPr wrap="none">
            <a:spAutoFit/>
          </a:bodyPr>
          <a:lstStyle/>
          <a:p>
            <a:pPr defTabSz="910241"/>
            <a:fld id="{D6E1A9CA-DFDF-864D-BB39-E8E20413833E}" type="slidenum">
              <a:rPr lang="en-US" sz="1400">
                <a:solidFill>
                  <a:srgbClr val="3A5CAC">
                    <a:lumMod val="75000"/>
                  </a:srgbClr>
                </a:solidFill>
              </a:rPr>
              <a:pPr defTabSz="910241"/>
              <a:t>‹#›</a:t>
            </a:fld>
            <a:endParaRPr lang="en-US" sz="1400" dirty="0">
              <a:solidFill>
                <a:srgbClr val="3A5CAC">
                  <a:lumMod val="75000"/>
                </a:srgbClr>
              </a:solidFill>
            </a:endParaRPr>
          </a:p>
        </p:txBody>
      </p:sp>
    </p:spTree>
    <p:extLst>
      <p:ext uri="{BB962C8B-B14F-4D97-AF65-F5344CB8AC3E}">
        <p14:creationId xmlns:p14="http://schemas.microsoft.com/office/powerpoint/2010/main" val="3827899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4" name="Slide Number"/>
          <p:cNvSpPr txBox="1">
            <a:spLocks/>
          </p:cNvSpPr>
          <p:nvPr userDrawn="1"/>
        </p:nvSpPr>
        <p:spPr bwMode="auto">
          <a:xfrm>
            <a:off x="8755308" y="6646901"/>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defTabSz="898734" fontAlgn="base">
              <a:spcBef>
                <a:spcPct val="0"/>
              </a:spcBef>
              <a:spcAft>
                <a:spcPct val="0"/>
              </a:spcAft>
            </a:pPr>
            <a:fld id="{42C328C1-A84F-4A39-A664-DBA00541A8C6}" type="slidenum">
              <a:rPr lang="en-US" smtClean="0">
                <a:solidFill>
                  <a:srgbClr val="000000"/>
                </a:solidFill>
              </a:rPr>
              <a:pPr defTabSz="898734" fontAlgn="base">
                <a:spcBef>
                  <a:spcPct val="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112010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Content Placeholder 2"/>
          <p:cNvSpPr>
            <a:spLocks noGrp="1"/>
          </p:cNvSpPr>
          <p:nvPr>
            <p:ph idx="1"/>
          </p:nvPr>
        </p:nvSpPr>
        <p:spPr>
          <a:xfrm>
            <a:off x="280802" y="1455168"/>
            <a:ext cx="8229600" cy="1114800"/>
          </a:xfrm>
        </p:spPr>
        <p:txBody>
          <a:bodyPr/>
          <a:lstStyle>
            <a:lvl1pPr>
              <a:spcBef>
                <a:spcPts val="0"/>
              </a:spcBef>
              <a:spcAft>
                <a:spcPts val="1200"/>
              </a:spcAft>
              <a:buNone/>
              <a:defRPr sz="1900">
                <a:solidFill>
                  <a:srgbClr val="00293D"/>
                </a:solidFill>
                <a:latin typeface="Arial"/>
                <a:cs typeface="Arial"/>
              </a:defRPr>
            </a:lvl1pPr>
            <a:lvl2pPr marL="0" indent="0">
              <a:spcBef>
                <a:spcPts val="0"/>
              </a:spcBef>
              <a:spcAft>
                <a:spcPts val="1200"/>
              </a:spcAft>
              <a:buNone/>
              <a:defRPr sz="1600">
                <a:solidFill>
                  <a:schemeClr val="bg1">
                    <a:lumMod val="50000"/>
                  </a:schemeClr>
                </a:solidFill>
                <a:latin typeface="Arial"/>
                <a:cs typeface="Arial"/>
              </a:defRPr>
            </a:lvl2pPr>
            <a:lvl3pPr marL="0" indent="0">
              <a:spcBef>
                <a:spcPts val="0"/>
              </a:spcBef>
              <a:spcAft>
                <a:spcPts val="1200"/>
              </a:spcAft>
              <a:buNone/>
              <a:defRPr sz="1600">
                <a:solidFill>
                  <a:srgbClr val="7F7F7F"/>
                </a:solidFill>
                <a:latin typeface="Arial"/>
                <a:cs typeface="Arial"/>
              </a:defRPr>
            </a:lvl3pPr>
            <a:lvl4pPr marL="0" indent="0">
              <a:buNone/>
              <a:defRPr sz="1600">
                <a:solidFill>
                  <a:srgbClr val="7F7F7F"/>
                </a:solidFill>
                <a:latin typeface="Arial"/>
                <a:cs typeface="Arial"/>
              </a:defRPr>
            </a:lvl4pPr>
            <a:lvl5pPr marL="0" indent="0">
              <a:buNone/>
              <a:defRPr sz="1600">
                <a:solidFill>
                  <a:srgbClr val="7F7F7F"/>
                </a:solidFill>
                <a:latin typeface="Arial"/>
                <a:cs typeface="Arial"/>
              </a:defRPr>
            </a:lvl5pPr>
          </a:lstStyle>
          <a:p>
            <a:pPr lvl="0"/>
            <a:r>
              <a:rPr lang="en-US" dirty="0"/>
              <a:t>Click to edit Master text styles</a:t>
            </a:r>
          </a:p>
          <a:p>
            <a:pPr lvl="1"/>
            <a:r>
              <a:rPr lang="en-US" dirty="0"/>
              <a:t>Second level</a:t>
            </a:r>
          </a:p>
          <a:p>
            <a:pPr lvl="2"/>
            <a:r>
              <a:rPr lang="en-US" dirty="0"/>
              <a:t>Third level</a:t>
            </a:r>
          </a:p>
        </p:txBody>
      </p:sp>
      <p:sp>
        <p:nvSpPr>
          <p:cNvPr id="20" name="Date Placeholder 2"/>
          <p:cNvSpPr>
            <a:spLocks noGrp="1"/>
          </p:cNvSpPr>
          <p:nvPr>
            <p:ph type="dt" sz="half" idx="10"/>
          </p:nvPr>
        </p:nvSpPr>
        <p:spPr>
          <a:xfrm>
            <a:off x="196742" y="6358307"/>
            <a:ext cx="3376864" cy="365125"/>
          </a:xfrm>
          <a:prstGeom prst="rect">
            <a:avLst/>
          </a:prstGeom>
        </p:spPr>
        <p:txBody>
          <a:bodyPr lIns="89214" tIns="44615" rIns="89214" bIns="44615"/>
          <a:lstStyle>
            <a:lvl1pPr defTabSz="898734">
              <a:defRPr sz="1000">
                <a:solidFill>
                  <a:schemeClr val="tx1"/>
                </a:solidFill>
                <a:latin typeface="Arial"/>
                <a:cs typeface="Arial"/>
              </a:defRPr>
            </a:lvl1pPr>
          </a:lstStyle>
          <a:p>
            <a:pPr fontAlgn="base">
              <a:spcBef>
                <a:spcPct val="0"/>
              </a:spcBef>
              <a:spcAft>
                <a:spcPct val="0"/>
              </a:spcAft>
            </a:pPr>
            <a:r>
              <a:rPr lang="en-US" dirty="0">
                <a:solidFill>
                  <a:srgbClr val="000000"/>
                </a:solidFill>
              </a:rPr>
              <a:t>KM_12-06-2018</a:t>
            </a:r>
          </a:p>
        </p:txBody>
      </p:sp>
      <p:sp>
        <p:nvSpPr>
          <p:cNvPr id="21" name="Slide Number Placeholder 4"/>
          <p:cNvSpPr>
            <a:spLocks noGrp="1"/>
          </p:cNvSpPr>
          <p:nvPr>
            <p:ph type="sldNum" sz="quarter" idx="12"/>
          </p:nvPr>
        </p:nvSpPr>
        <p:spPr>
          <a:xfrm>
            <a:off x="6857230" y="6207016"/>
            <a:ext cx="2133600" cy="365125"/>
          </a:xfrm>
          <a:prstGeom prst="rect">
            <a:avLst/>
          </a:prstGeom>
        </p:spPr>
        <p:txBody>
          <a:bodyPr lIns="89214" tIns="44615" rIns="89214" bIns="44615"/>
          <a:lstStyle>
            <a:lvl1pPr algn="r" defTabSz="898734">
              <a:defRPr sz="1300">
                <a:solidFill>
                  <a:srgbClr val="FFFFFF"/>
                </a:solidFill>
                <a:latin typeface="Arial"/>
                <a:cs typeface="Arial"/>
              </a:defRPr>
            </a:lvl1pPr>
          </a:lstStyle>
          <a:p>
            <a:pPr fontAlgn="base">
              <a:spcBef>
                <a:spcPct val="0"/>
              </a:spcBef>
              <a:spcAft>
                <a:spcPct val="0"/>
              </a:spcAft>
            </a:pPr>
            <a:fld id="{073F5505-5CEF-F34E-A437-92C1A40610B3}" type="slidenum">
              <a:rPr lang="en-US" smtClean="0"/>
              <a:pPr fontAlgn="base">
                <a:spcBef>
                  <a:spcPct val="0"/>
                </a:spcBef>
                <a:spcAft>
                  <a:spcPct val="0"/>
                </a:spcAft>
              </a:pPr>
              <a:t>‹#›</a:t>
            </a:fld>
            <a:endParaRPr lang="en-US" dirty="0"/>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65194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5449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427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dirty="0"/>
              <a:t>Click to edit Master title style</a:t>
            </a:r>
          </a:p>
        </p:txBody>
      </p:sp>
      <p:sp>
        <p:nvSpPr>
          <p:cNvPr id="4" name="Slide Number"/>
          <p:cNvSpPr txBox="1">
            <a:spLocks/>
          </p:cNvSpPr>
          <p:nvPr userDrawn="1"/>
        </p:nvSpPr>
        <p:spPr bwMode="auto">
          <a:xfrm>
            <a:off x="8755308" y="6646901"/>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defTabSz="898734" fontAlgn="base">
              <a:spcBef>
                <a:spcPct val="0"/>
              </a:spcBef>
              <a:spcAft>
                <a:spcPct val="0"/>
              </a:spcAft>
            </a:pPr>
            <a:fld id="{42C328C1-A84F-4A39-A664-DBA00541A8C6}" type="slidenum">
              <a:rPr lang="en-US" smtClean="0">
                <a:solidFill>
                  <a:srgbClr val="000000"/>
                </a:solidFill>
              </a:rPr>
              <a:pPr defTabSz="898734" fontAlgn="base">
                <a:spcBef>
                  <a:spcPct val="0"/>
                </a:spcBef>
                <a:spcAft>
                  <a:spcPct val="0"/>
                </a:spcAft>
              </a:pPr>
              <a:t>‹#›</a:t>
            </a:fld>
            <a:endParaRPr lang="en-US" dirty="0">
              <a:solidFill>
                <a:srgbClr val="000000"/>
              </a:solidFill>
            </a:endParaRPr>
          </a:p>
        </p:txBody>
      </p:sp>
      <p:sp>
        <p:nvSpPr>
          <p:cNvPr id="73" name="Text Placeholder 72"/>
          <p:cNvSpPr>
            <a:spLocks noGrp="1"/>
          </p:cNvSpPr>
          <p:nvPr>
            <p:ph type="body" idx="10"/>
          </p:nvPr>
        </p:nvSpPr>
        <p:spPr>
          <a:xfrm>
            <a:off x="1621" y="1622"/>
            <a:ext cx="1620" cy="19595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6109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910241">
              <a:defRPr/>
            </a:pPr>
            <a:r>
              <a:rPr lang="en-US" altLang="en-US" dirty="0">
                <a:solidFill>
                  <a:srgbClr val="000000"/>
                </a:solidFill>
              </a:rPr>
              <a:t>KM_12-06-2018</a:t>
            </a: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910241">
              <a:defRPr/>
            </a:pPr>
            <a:endParaRPr lang="en-US" altLang="en-US" dirty="0">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defTabSz="910241">
              <a:defRPr/>
            </a:pPr>
            <a:fld id="{95E412E0-C5C4-4CAC-910F-9D0E7C8DD017}" type="slidenum">
              <a:rPr lang="en-US" altLang="en-US">
                <a:solidFill>
                  <a:srgbClr val="000000"/>
                </a:solidFill>
              </a:rPr>
              <a:pPr defTabSz="910241">
                <a:defRPr/>
              </a:pPr>
              <a:t>‹#›</a:t>
            </a:fld>
            <a:endParaRPr lang="en-US" altLang="en-US" dirty="0">
              <a:solidFill>
                <a:srgbClr val="000000"/>
              </a:solidFill>
            </a:endParaRPr>
          </a:p>
        </p:txBody>
      </p:sp>
    </p:spTree>
    <p:extLst>
      <p:ext uri="{BB962C8B-B14F-4D97-AF65-F5344CB8AC3E}">
        <p14:creationId xmlns:p14="http://schemas.microsoft.com/office/powerpoint/2010/main" val="15487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311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7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187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image" Target="../media/image1.emf"/><Relationship Id="rId10" Type="http://schemas.openxmlformats.org/officeDocument/2006/relationships/tags" Target="../tags/tag1.xml"/><Relationship Id="rId19" Type="http://schemas.openxmlformats.org/officeDocument/2006/relationships/tags" Target="../tags/tag10.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ags" Target="../tags/tag18.xml"/><Relationship Id="rId18" Type="http://schemas.openxmlformats.org/officeDocument/2006/relationships/tags" Target="../tags/tag23.xml"/><Relationship Id="rId26" Type="http://schemas.openxmlformats.org/officeDocument/2006/relationships/tags" Target="../tags/tag31.xml"/><Relationship Id="rId3" Type="http://schemas.openxmlformats.org/officeDocument/2006/relationships/slideLayout" Target="../slideLayouts/slideLayout10.xml"/><Relationship Id="rId21" Type="http://schemas.openxmlformats.org/officeDocument/2006/relationships/tags" Target="../tags/tag26.xml"/><Relationship Id="rId7" Type="http://schemas.openxmlformats.org/officeDocument/2006/relationships/slideLayout" Target="../slideLayouts/slideLayout14.xml"/><Relationship Id="rId12" Type="http://schemas.openxmlformats.org/officeDocument/2006/relationships/vmlDrawing" Target="../drawings/vmlDrawing2.vml"/><Relationship Id="rId17" Type="http://schemas.openxmlformats.org/officeDocument/2006/relationships/tags" Target="../tags/tag22.xml"/><Relationship Id="rId25" Type="http://schemas.openxmlformats.org/officeDocument/2006/relationships/tags" Target="../tags/tag30.xml"/><Relationship Id="rId2" Type="http://schemas.openxmlformats.org/officeDocument/2006/relationships/slideLayout" Target="../slideLayouts/slideLayout9.xml"/><Relationship Id="rId16" Type="http://schemas.openxmlformats.org/officeDocument/2006/relationships/tags" Target="../tags/tag21.xml"/><Relationship Id="rId20" Type="http://schemas.openxmlformats.org/officeDocument/2006/relationships/tags" Target="../tags/tag25.xml"/><Relationship Id="rId29" Type="http://schemas.openxmlformats.org/officeDocument/2006/relationships/oleObject" Target="../embeddings/oleObject2.bin"/><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24" Type="http://schemas.openxmlformats.org/officeDocument/2006/relationships/tags" Target="../tags/tag29.xml"/><Relationship Id="rId5" Type="http://schemas.openxmlformats.org/officeDocument/2006/relationships/slideLayout" Target="../slideLayouts/slideLayout12.xml"/><Relationship Id="rId15" Type="http://schemas.openxmlformats.org/officeDocument/2006/relationships/tags" Target="../tags/tag20.xml"/><Relationship Id="rId23" Type="http://schemas.openxmlformats.org/officeDocument/2006/relationships/tags" Target="../tags/tag28.xml"/><Relationship Id="rId28" Type="http://schemas.openxmlformats.org/officeDocument/2006/relationships/tags" Target="../tags/tag33.xml"/><Relationship Id="rId10" Type="http://schemas.openxmlformats.org/officeDocument/2006/relationships/slideLayout" Target="../slideLayouts/slideLayout17.xml"/><Relationship Id="rId19" Type="http://schemas.openxmlformats.org/officeDocument/2006/relationships/tags" Target="../tags/tag24.xml"/><Relationship Id="rId31" Type="http://schemas.openxmlformats.org/officeDocument/2006/relationships/image" Target="../media/image2.png"/><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ags" Target="../tags/tag19.xml"/><Relationship Id="rId22" Type="http://schemas.openxmlformats.org/officeDocument/2006/relationships/tags" Target="../tags/tag27.xml"/><Relationship Id="rId27" Type="http://schemas.openxmlformats.org/officeDocument/2006/relationships/tags" Target="../tags/tag32.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0"/>
            </p:custDataLs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1064" name="think-cell Slide" r:id="rId27" imgW="6350000" imgH="6350000" progId="TCLayout.ActiveDocument.1">
                  <p:embed/>
                </p:oleObj>
              </mc:Choice>
              <mc:Fallback>
                <p:oleObj name="think-cell Slide" r:id="rId27" imgW="6350000" imgH="6350000" progId="TCLayout.ActiveDocument.1">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nvPr>
        </p:nvSpPr>
        <p:spPr bwMode="auto">
          <a:xfrm>
            <a:off x="2377117" y="2440672"/>
            <a:ext cx="4389768" cy="2512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endParaRPr lang="en-US" noProof="0" dirty="0"/>
          </a:p>
        </p:txBody>
      </p:sp>
      <p:sp>
        <p:nvSpPr>
          <p:cNvPr id="19" name="Title Placeholder 2"/>
          <p:cNvSpPr>
            <a:spLocks noGrp="1" noChangeArrowheads="1"/>
          </p:cNvSpPr>
          <p:nvPr>
            <p:ph type="title"/>
          </p:nvPr>
        </p:nvSpPr>
        <p:spPr bwMode="auto">
          <a:xfrm>
            <a:off x="121726" y="234863"/>
            <a:ext cx="879411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21488" y="15389"/>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8734"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21488" y="532898"/>
            <a:ext cx="4726600"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6" name="McK Slide Elements" hidden="1"/>
          <p:cNvGrpSpPr/>
          <p:nvPr/>
        </p:nvGrpSpPr>
        <p:grpSpPr bwMode="auto">
          <a:xfrm>
            <a:off x="1393651" y="6159779"/>
            <a:ext cx="7522187" cy="527525"/>
            <a:chOff x="1365594" y="6036921"/>
            <a:chExt cx="7372005" cy="517023"/>
          </a:xfrm>
        </p:grpSpPr>
        <p:sp>
          <p:nvSpPr>
            <p:cNvPr id="13" name="McK 4. Footnote"/>
            <p:cNvSpPr txBox="1">
              <a:spLocks noChangeArrowheads="1"/>
            </p:cNvSpPr>
            <p:nvPr/>
          </p:nvSpPr>
          <p:spPr bwMode="auto">
            <a:xfrm>
              <a:off x="1365594" y="6036921"/>
              <a:ext cx="737200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1365594" y="6400056"/>
              <a:ext cx="3935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467826" indent="-467826" defTabSz="891329" fontAlgn="base">
                <a:spcBef>
                  <a:spcPct val="0"/>
                </a:spcBef>
                <a:spcAft>
                  <a:spcPct val="0"/>
                </a:spcAft>
                <a:tabLst>
                  <a:tab pos="478875" algn="l"/>
                  <a:tab pos="662183" algn="l"/>
                </a:tabLst>
              </a:pPr>
              <a:r>
                <a:rPr lang="en-US" sz="1000" dirty="0">
                  <a:solidFill>
                    <a:srgbClr val="000000"/>
                  </a:solidFill>
                </a:rPr>
                <a:t>Source: Source</a:t>
              </a:r>
            </a:p>
          </p:txBody>
        </p:sp>
      </p:grpSp>
      <p:grpSp>
        <p:nvGrpSpPr>
          <p:cNvPr id="15" name="ACET" hidden="1"/>
          <p:cNvGrpSpPr>
            <a:grpSpLocks/>
          </p:cNvGrpSpPr>
          <p:nvPr/>
        </p:nvGrpSpPr>
        <p:grpSpPr bwMode="auto">
          <a:xfrm>
            <a:off x="2377117" y="1859183"/>
            <a:ext cx="4389768"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898734" fontAlgn="base">
                <a:spcBef>
                  <a:spcPct val="0"/>
                </a:spcBef>
                <a:spcAft>
                  <a:spcPct val="0"/>
                </a:spcAft>
              </a:pPr>
              <a:r>
                <a:rPr lang="en-US" sz="1600" b="1" dirty="0">
                  <a:solidFill>
                    <a:srgbClr val="000000"/>
                  </a:solidFill>
                </a:rPr>
                <a:t>Title</a:t>
              </a:r>
            </a:p>
            <a:p>
              <a:pPr defTabSz="898734" fontAlgn="base">
                <a:spcBef>
                  <a:spcPct val="0"/>
                </a:spcBef>
                <a:spcAft>
                  <a:spcPct val="0"/>
                </a:spcAft>
              </a:pPr>
              <a:r>
                <a:rPr lang="en-US" sz="1600" dirty="0">
                  <a:solidFill>
                    <a:srgbClr val="808080"/>
                  </a:solidFill>
                </a:rPr>
                <a:t>Unit of measure</a:t>
              </a:r>
            </a:p>
          </p:txBody>
        </p:sp>
      </p:grpSp>
      <p:sp>
        <p:nvSpPr>
          <p:cNvPr id="21" name="SlideLogoSeparator"/>
          <p:cNvSpPr>
            <a:spLocks noChangeArrowheads="1"/>
          </p:cNvSpPr>
          <p:nvPr>
            <p:custDataLst>
              <p:tags r:id="rId11"/>
            </p:custDataLst>
          </p:nvPr>
        </p:nvSpPr>
        <p:spPr bwMode="auto">
          <a:xfrm>
            <a:off x="8608479" y="6623831"/>
            <a:ext cx="40892" cy="186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1329" fontAlgn="base">
              <a:spcBef>
                <a:spcPct val="0"/>
              </a:spcBef>
              <a:spcAft>
                <a:spcPct val="0"/>
              </a:spcAft>
            </a:pPr>
            <a:r>
              <a:rPr lang="en-US" sz="1200" dirty="0">
                <a:solidFill>
                  <a:srgbClr val="000000"/>
                </a:solidFill>
              </a:rPr>
              <a:t>|</a:t>
            </a:r>
          </a:p>
        </p:txBody>
      </p:sp>
      <p:grpSp>
        <p:nvGrpSpPr>
          <p:cNvPr id="25" name="LegendBoxes" hidden="1"/>
          <p:cNvGrpSpPr>
            <a:grpSpLocks/>
          </p:cNvGrpSpPr>
          <p:nvPr/>
        </p:nvGrpSpPr>
        <p:grpSpPr bwMode="auto">
          <a:xfrm>
            <a:off x="8136458" y="296645"/>
            <a:ext cx="779144" cy="101720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grpSp>
        <p:nvGrpSpPr>
          <p:cNvPr id="34" name="LegendLines" hidden="1"/>
          <p:cNvGrpSpPr>
            <a:grpSpLocks/>
          </p:cNvGrpSpPr>
          <p:nvPr/>
        </p:nvGrpSpPr>
        <p:grpSpPr bwMode="auto">
          <a:xfrm>
            <a:off x="7822446" y="296408"/>
            <a:ext cx="1093393" cy="745084"/>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898734" fontAlgn="base">
                <a:spcBef>
                  <a:spcPct val="0"/>
                </a:spcBef>
                <a:spcAft>
                  <a:spcPct val="0"/>
                </a:spcAft>
              </a:pPr>
              <a:endParaRPr lang="en-US" sz="1200" dirty="0">
                <a:solidFill>
                  <a:srgbClr val="000000"/>
                </a:solidFill>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898734" fontAlgn="base">
                <a:spcBef>
                  <a:spcPct val="0"/>
                </a:spcBef>
                <a:spcAft>
                  <a:spcPct val="0"/>
                </a:spcAft>
              </a:pPr>
              <a:endParaRPr lang="en-US" sz="1200" dirty="0">
                <a:solidFill>
                  <a:srgbClr val="000000"/>
                </a:solidFill>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898734" fontAlgn="base">
                <a:spcBef>
                  <a:spcPct val="0"/>
                </a:spcBef>
                <a:spcAft>
                  <a:spcPct val="0"/>
                </a:spcAft>
              </a:pPr>
              <a:endParaRPr lang="en-US" sz="1200" dirty="0">
                <a:solidFill>
                  <a:srgbClr val="000000"/>
                </a:solidFill>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grpSp>
      <p:grpSp>
        <p:nvGrpSpPr>
          <p:cNvPr id="41" name="McKSticker" hidden="1"/>
          <p:cNvGrpSpPr/>
          <p:nvPr/>
        </p:nvGrpSpPr>
        <p:grpSpPr bwMode="auto">
          <a:xfrm>
            <a:off x="7826992" y="296407"/>
            <a:ext cx="1088630" cy="216680"/>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1329" fontAlgn="base">
                <a:spcBef>
                  <a:spcPct val="0"/>
                </a:spcBef>
                <a:spcAft>
                  <a:spcPct val="0"/>
                </a:spcAft>
                <a:buClr>
                  <a:srgbClr val="002960"/>
                </a:buClr>
              </a:pPr>
              <a:r>
                <a:rPr lang="en-US" sz="1200" dirty="0">
                  <a:solidFill>
                    <a:srgbClr val="808080"/>
                  </a:solidFill>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5" name="LegendMoons" hidden="1"/>
          <p:cNvGrpSpPr/>
          <p:nvPr/>
        </p:nvGrpSpPr>
        <p:grpSpPr bwMode="auto">
          <a:xfrm>
            <a:off x="8068268" y="296408"/>
            <a:ext cx="847347" cy="1333054"/>
            <a:chOff x="6655594" y="273840"/>
            <a:chExt cx="830430" cy="1306516"/>
          </a:xfrm>
        </p:grpSpPr>
        <p:grpSp>
          <p:nvGrpSpPr>
            <p:cNvPr id="46" name="MoonLegend1"/>
            <p:cNvGrpSpPr>
              <a:grpSpLocks noChangeAspect="1"/>
            </p:cNvGrpSpPr>
            <p:nvPr>
              <p:custDataLst>
                <p:tags r:id="rId12"/>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65"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grpSp>
          <p:nvGrpSpPr>
            <p:cNvPr id="47" name="MoonLegend2"/>
            <p:cNvGrpSpPr>
              <a:grpSpLocks noChangeAspect="1"/>
            </p:cNvGrpSpPr>
            <p:nvPr>
              <p:custDataLst>
                <p:tags r:id="rId13"/>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63"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grpSp>
          <p:nvGrpSpPr>
            <p:cNvPr id="48" name="MoonLegend4"/>
            <p:cNvGrpSpPr>
              <a:grpSpLocks noChangeAspect="1"/>
            </p:cNvGrpSpPr>
            <p:nvPr>
              <p:custDataLst>
                <p:tags r:id="rId14"/>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61"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grpSp>
          <p:nvGrpSpPr>
            <p:cNvPr id="49" name="MoonLegend5"/>
            <p:cNvGrpSpPr>
              <a:grpSpLocks noChangeAspect="1"/>
            </p:cNvGrpSpPr>
            <p:nvPr>
              <p:custDataLst>
                <p:tags r:id="rId15"/>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59"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1329" fontAlgn="base">
                <a:spcBef>
                  <a:spcPct val="0"/>
                </a:spcBef>
                <a:spcAft>
                  <a:spcPct val="0"/>
                </a:spcAft>
                <a:buClr>
                  <a:srgbClr val="002960"/>
                </a:buClr>
              </a:pPr>
              <a:r>
                <a:rPr lang="en-US" sz="1200" dirty="0">
                  <a:solidFill>
                    <a:srgbClr val="000000"/>
                  </a:solidFill>
                </a:rPr>
                <a:t>Legend</a:t>
              </a:r>
            </a:p>
          </p:txBody>
        </p:sp>
        <p:grpSp>
          <p:nvGrpSpPr>
            <p:cNvPr id="55" name="MoonLegend3"/>
            <p:cNvGrpSpPr>
              <a:grpSpLocks noChangeAspect="1"/>
            </p:cNvGrpSpPr>
            <p:nvPr>
              <p:custDataLst>
                <p:tags r:id="rId16"/>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sp>
            <p:nvSpPr>
              <p:cNvPr id="57"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898734" fontAlgn="base">
                  <a:spcBef>
                    <a:spcPct val="0"/>
                  </a:spcBef>
                  <a:spcAft>
                    <a:spcPct val="0"/>
                  </a:spcAft>
                </a:pPr>
                <a:endParaRPr lang="en-US" sz="1200" dirty="0">
                  <a:solidFill>
                    <a:srgbClr val="000000"/>
                  </a:solidFill>
                </a:endParaRPr>
              </a:p>
            </p:txBody>
          </p:sp>
        </p:grpSp>
      </p:grpSp>
    </p:spTree>
    <p:extLst>
      <p:ext uri="{BB962C8B-B14F-4D97-AF65-F5344CB8AC3E}">
        <p14:creationId xmlns:p14="http://schemas.microsoft.com/office/powerpoint/2010/main" val="13156024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sldNum="0" hdr="0" ftr="0" dt="0"/>
  <p:txStyles>
    <p:titleStyle>
      <a:lvl1pPr algn="l" defTabSz="891329" rtl="0" eaLnBrk="1" fontAlgn="base" hangingPunct="1">
        <a:spcBef>
          <a:spcPct val="0"/>
        </a:spcBef>
        <a:spcAft>
          <a:spcPct val="0"/>
        </a:spcAft>
        <a:tabLst>
          <a:tab pos="268668" algn="l"/>
        </a:tabLst>
        <a:defRPr sz="1900" b="1" baseline="0">
          <a:solidFill>
            <a:schemeClr val="tx2"/>
          </a:solidFill>
          <a:latin typeface="+mj-lt"/>
          <a:ea typeface="+mj-ea"/>
          <a:cs typeface="+mj-cs"/>
        </a:defRPr>
      </a:lvl1pPr>
      <a:lvl2pPr algn="l" defTabSz="891329" rtl="0" eaLnBrk="1" fontAlgn="base" hangingPunct="1">
        <a:spcBef>
          <a:spcPct val="0"/>
        </a:spcBef>
        <a:spcAft>
          <a:spcPct val="0"/>
        </a:spcAft>
        <a:defRPr sz="1900" b="1">
          <a:solidFill>
            <a:schemeClr val="tx2"/>
          </a:solidFill>
          <a:latin typeface="Arial" charset="0"/>
        </a:defRPr>
      </a:lvl2pPr>
      <a:lvl3pPr algn="l" defTabSz="891329" rtl="0" eaLnBrk="1" fontAlgn="base" hangingPunct="1">
        <a:spcBef>
          <a:spcPct val="0"/>
        </a:spcBef>
        <a:spcAft>
          <a:spcPct val="0"/>
        </a:spcAft>
        <a:defRPr sz="1900" b="1">
          <a:solidFill>
            <a:schemeClr val="tx2"/>
          </a:solidFill>
          <a:latin typeface="Arial" charset="0"/>
        </a:defRPr>
      </a:lvl3pPr>
      <a:lvl4pPr algn="l" defTabSz="891329" rtl="0" eaLnBrk="1" fontAlgn="base" hangingPunct="1">
        <a:spcBef>
          <a:spcPct val="0"/>
        </a:spcBef>
        <a:spcAft>
          <a:spcPct val="0"/>
        </a:spcAft>
        <a:defRPr sz="1900" b="1">
          <a:solidFill>
            <a:schemeClr val="tx2"/>
          </a:solidFill>
          <a:latin typeface="Arial" charset="0"/>
        </a:defRPr>
      </a:lvl4pPr>
      <a:lvl5pPr algn="l" defTabSz="891329" rtl="0" eaLnBrk="1" fontAlgn="base" hangingPunct="1">
        <a:spcBef>
          <a:spcPct val="0"/>
        </a:spcBef>
        <a:spcAft>
          <a:spcPct val="0"/>
        </a:spcAft>
        <a:defRPr sz="1900" b="1">
          <a:solidFill>
            <a:schemeClr val="tx2"/>
          </a:solidFill>
          <a:latin typeface="Arial" charset="0"/>
        </a:defRPr>
      </a:lvl5pPr>
      <a:lvl6pPr marL="455088" algn="l" defTabSz="891329" rtl="0" eaLnBrk="1" fontAlgn="base" hangingPunct="1">
        <a:spcBef>
          <a:spcPct val="0"/>
        </a:spcBef>
        <a:spcAft>
          <a:spcPct val="0"/>
        </a:spcAft>
        <a:defRPr sz="1900" b="1">
          <a:solidFill>
            <a:schemeClr val="tx2"/>
          </a:solidFill>
          <a:latin typeface="Arial" charset="0"/>
        </a:defRPr>
      </a:lvl6pPr>
      <a:lvl7pPr marL="910288" algn="l" defTabSz="891329" rtl="0" eaLnBrk="1" fontAlgn="base" hangingPunct="1">
        <a:spcBef>
          <a:spcPct val="0"/>
        </a:spcBef>
        <a:spcAft>
          <a:spcPct val="0"/>
        </a:spcAft>
        <a:defRPr sz="1900" b="1">
          <a:solidFill>
            <a:schemeClr val="tx2"/>
          </a:solidFill>
          <a:latin typeface="Arial" charset="0"/>
        </a:defRPr>
      </a:lvl7pPr>
      <a:lvl8pPr marL="1365443" algn="l" defTabSz="891329" rtl="0" eaLnBrk="1" fontAlgn="base" hangingPunct="1">
        <a:spcBef>
          <a:spcPct val="0"/>
        </a:spcBef>
        <a:spcAft>
          <a:spcPct val="0"/>
        </a:spcAft>
        <a:defRPr sz="1900" b="1">
          <a:solidFill>
            <a:schemeClr val="tx2"/>
          </a:solidFill>
          <a:latin typeface="Arial" charset="0"/>
        </a:defRPr>
      </a:lvl8pPr>
      <a:lvl9pPr marL="1820594" algn="l" defTabSz="891329" rtl="0" eaLnBrk="1" fontAlgn="base" hangingPunct="1">
        <a:spcBef>
          <a:spcPct val="0"/>
        </a:spcBef>
        <a:spcAft>
          <a:spcPct val="0"/>
        </a:spcAft>
        <a:defRPr sz="1900" b="1">
          <a:solidFill>
            <a:schemeClr val="tx2"/>
          </a:solidFill>
          <a:latin typeface="Arial" charset="0"/>
        </a:defRPr>
      </a:lvl9pPr>
    </p:titleStyle>
    <p:bodyStyle>
      <a:lvl1pPr marL="0" indent="0" algn="l" defTabSz="8913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2809" indent="-191233" algn="l" defTabSz="8913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5088" indent="-260767" algn="l" defTabSz="8913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1608" indent="-154876" algn="l" defTabSz="8913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6446" indent="-129594" algn="l" defTabSz="8913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6446" indent="-129594" algn="l" defTabSz="8913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6446" indent="-129594" algn="l" defTabSz="8913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6446" indent="-129594" algn="l" defTabSz="8913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6446" indent="-129594" algn="l" defTabSz="8913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0288" rtl="0" eaLnBrk="1" latinLnBrk="0" hangingPunct="1">
        <a:defRPr sz="1800" kern="1200">
          <a:solidFill>
            <a:schemeClr val="tx1"/>
          </a:solidFill>
          <a:latin typeface="+mn-lt"/>
          <a:ea typeface="+mn-ea"/>
          <a:cs typeface="+mn-cs"/>
        </a:defRPr>
      </a:lvl1pPr>
      <a:lvl2pPr marL="455088" algn="l" defTabSz="910288" rtl="0" eaLnBrk="1" latinLnBrk="0" hangingPunct="1">
        <a:defRPr sz="1800" kern="1200">
          <a:solidFill>
            <a:schemeClr val="tx1"/>
          </a:solidFill>
          <a:latin typeface="+mn-lt"/>
          <a:ea typeface="+mn-ea"/>
          <a:cs typeface="+mn-cs"/>
        </a:defRPr>
      </a:lvl2pPr>
      <a:lvl3pPr marL="910288" algn="l" defTabSz="910288" rtl="0" eaLnBrk="1" latinLnBrk="0" hangingPunct="1">
        <a:defRPr sz="1800" kern="1200">
          <a:solidFill>
            <a:schemeClr val="tx1"/>
          </a:solidFill>
          <a:latin typeface="+mn-lt"/>
          <a:ea typeface="+mn-ea"/>
          <a:cs typeface="+mn-cs"/>
        </a:defRPr>
      </a:lvl3pPr>
      <a:lvl4pPr marL="1365443" algn="l" defTabSz="910288" rtl="0" eaLnBrk="1" latinLnBrk="0" hangingPunct="1">
        <a:defRPr sz="1800" kern="1200">
          <a:solidFill>
            <a:schemeClr val="tx1"/>
          </a:solidFill>
          <a:latin typeface="+mn-lt"/>
          <a:ea typeface="+mn-ea"/>
          <a:cs typeface="+mn-cs"/>
        </a:defRPr>
      </a:lvl4pPr>
      <a:lvl5pPr marL="1820594" algn="l" defTabSz="910288" rtl="0" eaLnBrk="1" latinLnBrk="0" hangingPunct="1">
        <a:defRPr sz="1800" kern="1200">
          <a:solidFill>
            <a:schemeClr val="tx1"/>
          </a:solidFill>
          <a:latin typeface="+mn-lt"/>
          <a:ea typeface="+mn-ea"/>
          <a:cs typeface="+mn-cs"/>
        </a:defRPr>
      </a:lvl5pPr>
      <a:lvl6pPr marL="2275740" algn="l" defTabSz="910288" rtl="0" eaLnBrk="1" latinLnBrk="0" hangingPunct="1">
        <a:defRPr sz="1800" kern="1200">
          <a:solidFill>
            <a:schemeClr val="tx1"/>
          </a:solidFill>
          <a:latin typeface="+mn-lt"/>
          <a:ea typeface="+mn-ea"/>
          <a:cs typeface="+mn-cs"/>
        </a:defRPr>
      </a:lvl6pPr>
      <a:lvl7pPr marL="2730891" algn="l" defTabSz="910288" rtl="0" eaLnBrk="1" latinLnBrk="0" hangingPunct="1">
        <a:defRPr sz="1800" kern="1200">
          <a:solidFill>
            <a:schemeClr val="tx1"/>
          </a:solidFill>
          <a:latin typeface="+mn-lt"/>
          <a:ea typeface="+mn-ea"/>
          <a:cs typeface="+mn-cs"/>
        </a:defRPr>
      </a:lvl7pPr>
      <a:lvl8pPr marL="3186040" algn="l" defTabSz="910288" rtl="0" eaLnBrk="1" latinLnBrk="0" hangingPunct="1">
        <a:defRPr sz="1800" kern="1200">
          <a:solidFill>
            <a:schemeClr val="tx1"/>
          </a:solidFill>
          <a:latin typeface="+mn-lt"/>
          <a:ea typeface="+mn-ea"/>
          <a:cs typeface="+mn-cs"/>
        </a:defRPr>
      </a:lvl8pPr>
      <a:lvl9pPr marL="3641190" algn="l" defTabSz="91028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2088" name="think-cell Slide" r:id="rId29" imgW="270" imgH="270" progId="TCLayout.ActiveDocument.1">
                  <p:embed/>
                </p:oleObj>
              </mc:Choice>
              <mc:Fallback>
                <p:oleObj name="think-cell Slide" r:id="rId29" imgW="270" imgH="270" progId="TCLayout.ActiveDocument.1">
                  <p:embed/>
                  <p:pic>
                    <p:nvPicPr>
                      <p:cNvPr id="0" name=""/>
                      <p:cNvPicPr/>
                      <p:nvPr/>
                    </p:nvPicPr>
                    <p:blipFill>
                      <a:blip r:embed="rId30"/>
                      <a:stretch>
                        <a:fillRect/>
                      </a:stretch>
                    </p:blipFill>
                    <p:spPr>
                      <a:xfrm>
                        <a:off x="0" y="0"/>
                        <a:ext cx="161984" cy="161974"/>
                      </a:xfrm>
                      <a:prstGeom prst="rect">
                        <a:avLst/>
                      </a:prstGeom>
                    </p:spPr>
                  </p:pic>
                </p:oleObj>
              </mc:Fallback>
            </mc:AlternateContent>
          </a:graphicData>
        </a:graphic>
      </p:graphicFrame>
      <p:grpSp>
        <p:nvGrpSpPr>
          <p:cNvPr id="58" name="Group 57"/>
          <p:cNvGrpSpPr/>
          <p:nvPr userDrawn="1"/>
        </p:nvGrpSpPr>
        <p:grpSpPr bwMode="ltGray">
          <a:xfrm>
            <a:off x="2" y="6565687"/>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grpSp>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14"/>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7"/>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28"/>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15"/>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5"/>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26"/>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16"/>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24"/>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17"/>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1"/>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22"/>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18"/>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9"/>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20"/>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userDrawn="1"/>
        </p:nvPicPr>
        <p:blipFill>
          <a:blip r:embed="rId31"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92367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90" r:id="rId9"/>
    <p:sldLayoutId id="2147483691" r:id="rId10"/>
  </p:sldLayoutIdLst>
  <p:hf sldNum="0"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35.xml"/><Relationship Id="rId1" Type="http://schemas.openxmlformats.org/officeDocument/2006/relationships/vmlDrawing" Target="../drawings/vmlDrawing4.v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newmmis-portal.ehs.state.ma.us/EHSProviderPortal/providerLanding/providerLanding.jsf"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mailto:EDI@mahealth.net" TargetMode="External"/><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mass.gov/files/documents/2017/11/06/edit-codes-summary.pdf"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how-to/submit-a-90-day-claim-waiver-request-form" TargetMode="External"/><Relationship Id="rId2" Type="http://schemas.openxmlformats.org/officeDocument/2006/relationships/hyperlink" Target="http://www.mass.gov/eohhs/docs/masshealth/newmmis/jobaid-resubmit-a-denied-claim-immediately.pdf"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www.mass.gov/eohhs/docs/masshealth/newmmis/jobaid-edit-claims-void.pdf" TargetMode="External"/><Relationship Id="rId2" Type="http://schemas.openxmlformats.org/officeDocument/2006/relationships/hyperlink" Target="http://www.mass.gov/eohhs/docs/masshealth/newmmis/jobaid-replace-a-claim.pdf"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service-details/billing-timelines-and-appeal-procedures"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mass.gov/files/documents/2016/07/rd/all-232.pdf"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hyperlink" Target="https://www.mass.gov/files/documents/2016/07/rd/all-232.pdf" TargetMode="Externa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mass.gov/files/documents/2016/07/rd/all-232.pdf"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hyperlink" Target="https://www.mass.gov/files/documents/2016/07/rd/all-232.pdf" TargetMode="Externa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hyperlink" Target="https://www.mass.gov/files/documents/2016/07/rd/all-232.pdf"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mailto:join-masshealth-provider-pubs@listserv.state.ma.us" TargetMode="External"/><Relationship Id="rId2" Type="http://schemas.openxmlformats.org/officeDocument/2006/relationships/hyperlink" Target="https://www.mass.gov/lists/provider-payment-rates-community-health-care-providers-ambulatory-care"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hyperlink" Target="http://www.mass.gov/eohhs/docs/masshealth/provlibrary/pocs-job-aids/eligibility-verification-verify-member.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hyperlink" Target="https://www.mass.gov/how-to/check-member-eligibilit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mass.gov/eohhs/docs/masshealth/provlibrary/pocs-job-aids/eligibility-verification-verify-member.pdf"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www.mass.gov/how-to/check-member-eligibilit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newmmis-portal.ehs.state.ma.us/EHSProviderPortal/providerLanding/providerLanding.jsf"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768" y="1768"/>
          <a:ext cx="1619" cy="1619"/>
        </p:xfrm>
        <a:graphic>
          <a:graphicData uri="http://schemas.openxmlformats.org/presentationml/2006/ole">
            <mc:AlternateContent xmlns:mc="http://schemas.openxmlformats.org/markup-compatibility/2006">
              <mc:Choice xmlns:v="urn:schemas-microsoft-com:vml" Requires="v">
                <p:oleObj spid="_x0000_s4137"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 y="1768"/>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4" name="Rectangle 54"/>
          <p:cNvSpPr>
            <a:spLocks noGrp="1" noChangeArrowheads="1"/>
          </p:cNvSpPr>
          <p:nvPr>
            <p:ph type="ctrTitle"/>
          </p:nvPr>
        </p:nvSpPr>
        <p:spPr>
          <a:xfrm>
            <a:off x="2552592" y="888773"/>
            <a:ext cx="6306662" cy="1891352"/>
          </a:xfrm>
        </p:spPr>
        <p:txBody>
          <a:bodyPr/>
          <a:lstStyle/>
          <a:p>
            <a:pPr algn="ctr">
              <a:lnSpc>
                <a:spcPct val="150000"/>
              </a:lnSpc>
            </a:pPr>
            <a:r>
              <a:rPr lang="en-US" sz="2000" b="1" dirty="0"/>
              <a:t/>
            </a:r>
            <a:br>
              <a:rPr lang="en-US" sz="2000" b="1" dirty="0"/>
            </a:br>
            <a:r>
              <a:rPr lang="en-US" sz="2800" b="1" dirty="0"/>
              <a:t>MassHealth Provider Services</a:t>
            </a:r>
            <a:br>
              <a:rPr lang="en-US" sz="2800" b="1" dirty="0"/>
            </a:br>
            <a:r>
              <a:rPr lang="en-US" sz="2800" b="1" dirty="0"/>
              <a:t>Massachusetts Association of Patient Account Managers (MAPAM)</a:t>
            </a:r>
            <a:endParaRPr lang="en-US" sz="2800" b="1" dirty="0">
              <a:solidFill>
                <a:srgbClr val="FF0000"/>
              </a:solidFill>
            </a:endParaRPr>
          </a:p>
        </p:txBody>
      </p:sp>
      <p:sp>
        <p:nvSpPr>
          <p:cNvPr id="17" name="TitleTopPlaceholder"/>
          <p:cNvSpPr>
            <a:spLocks noChangeArrowheads="1"/>
          </p:cNvSpPr>
          <p:nvPr/>
        </p:nvSpPr>
        <p:spPr bwMode="auto">
          <a:xfrm>
            <a:off x="2125654" y="3245986"/>
            <a:ext cx="2125653" cy="436455"/>
          </a:xfrm>
          <a:prstGeom prst="rect">
            <a:avLst/>
          </a:prstGeom>
          <a:solidFill>
            <a:schemeClr val="accent2">
              <a:lumMod val="75000"/>
              <a:alpha val="77000"/>
            </a:schemeClr>
          </a:solidFill>
          <a:ln w="9525">
            <a:noFill/>
            <a:miter lim="800000"/>
            <a:headEnd/>
            <a:tailEnd/>
          </a:ln>
          <a:effectLst/>
          <a:extLst/>
        </p:spPr>
        <p:txBody>
          <a:bodyPr wrap="none" lIns="91876" tIns="45945" rIns="91876" bIns="45945" anchor="ctr"/>
          <a:lstStyle/>
          <a:p>
            <a:pPr defTabSz="930195" fontAlgn="base">
              <a:spcBef>
                <a:spcPct val="0"/>
              </a:spcBef>
              <a:spcAft>
                <a:spcPct val="0"/>
              </a:spcAft>
            </a:pPr>
            <a:endParaRPr lang="en-US" sz="1600" dirty="0">
              <a:solidFill>
                <a:srgbClr val="000000"/>
              </a:solidFill>
            </a:endParaRPr>
          </a:p>
        </p:txBody>
      </p:sp>
      <p:sp>
        <p:nvSpPr>
          <p:cNvPr id="18" name="TitleTopPlaceholder"/>
          <p:cNvSpPr>
            <a:spLocks noChangeArrowheads="1"/>
          </p:cNvSpPr>
          <p:nvPr/>
        </p:nvSpPr>
        <p:spPr bwMode="auto">
          <a:xfrm>
            <a:off x="1" y="3245986"/>
            <a:ext cx="2125653" cy="436455"/>
          </a:xfrm>
          <a:prstGeom prst="rect">
            <a:avLst/>
          </a:prstGeom>
          <a:solidFill>
            <a:srgbClr val="FFC000">
              <a:alpha val="80000"/>
            </a:srgbClr>
          </a:solidFill>
          <a:ln w="9525">
            <a:noFill/>
            <a:miter lim="800000"/>
            <a:headEnd/>
            <a:tailEnd/>
          </a:ln>
          <a:effectLst/>
          <a:extLst/>
        </p:spPr>
        <p:txBody>
          <a:bodyPr wrap="none" lIns="91876" tIns="45945" rIns="91876" bIns="45945" anchor="ctr"/>
          <a:lstStyle/>
          <a:p>
            <a:pPr defTabSz="930195" fontAlgn="base">
              <a:spcBef>
                <a:spcPct val="0"/>
              </a:spcBef>
              <a:spcAft>
                <a:spcPct val="0"/>
              </a:spcAft>
            </a:pPr>
            <a:endParaRPr lang="en-US" sz="1600" dirty="0">
              <a:solidFill>
                <a:srgbClr val="000000"/>
              </a:solidFill>
            </a:endParaRPr>
          </a:p>
        </p:txBody>
      </p:sp>
      <p:sp>
        <p:nvSpPr>
          <p:cNvPr id="19" name="TitleTopPlaceholder"/>
          <p:cNvSpPr>
            <a:spLocks noChangeArrowheads="1"/>
          </p:cNvSpPr>
          <p:nvPr/>
        </p:nvSpPr>
        <p:spPr bwMode="auto">
          <a:xfrm>
            <a:off x="3886006" y="3246845"/>
            <a:ext cx="5257994" cy="436455"/>
          </a:xfrm>
          <a:prstGeom prst="rect">
            <a:avLst/>
          </a:prstGeom>
          <a:solidFill>
            <a:srgbClr val="009900">
              <a:alpha val="69000"/>
            </a:srgbClr>
          </a:solidFill>
          <a:ln w="9525">
            <a:noFill/>
            <a:miter lim="800000"/>
            <a:headEnd/>
            <a:tailEnd/>
          </a:ln>
          <a:effectLst/>
          <a:extLst/>
        </p:spPr>
        <p:txBody>
          <a:bodyPr wrap="none" lIns="91876" tIns="45945" rIns="91876" bIns="45945" anchor="ctr"/>
          <a:lstStyle/>
          <a:p>
            <a:pPr defTabSz="930195" fontAlgn="base">
              <a:spcBef>
                <a:spcPct val="0"/>
              </a:spcBef>
              <a:spcAft>
                <a:spcPct val="0"/>
              </a:spcAft>
            </a:pPr>
            <a:endParaRPr lang="en-US" sz="1600" dirty="0">
              <a:solidFill>
                <a:srgbClr val="000000"/>
              </a:solidFill>
            </a:endParaRPr>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2039585"/>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Rectangle 54"/>
          <p:cNvSpPr txBox="1">
            <a:spLocks noChangeArrowheads="1"/>
          </p:cNvSpPr>
          <p:nvPr/>
        </p:nvSpPr>
        <p:spPr bwMode="auto">
          <a:xfrm>
            <a:off x="4114800" y="3902497"/>
            <a:ext cx="4427219" cy="5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lgn="ctr">
              <a:lnSpc>
                <a:spcPct val="200000"/>
              </a:lnSpc>
            </a:pPr>
            <a:r>
              <a:rPr lang="en-US" sz="2000" b="1" kern="0" dirty="0" smtClean="0">
                <a:solidFill>
                  <a:srgbClr val="002960"/>
                </a:solidFill>
              </a:rPr>
              <a:t>Date 12/12/2019</a:t>
            </a:r>
            <a:endParaRPr lang="en-US" sz="2000" b="1" kern="0" dirty="0">
              <a:solidFill>
                <a:srgbClr val="002960"/>
              </a:solidFill>
            </a:endParaRPr>
          </a:p>
        </p:txBody>
      </p:sp>
      <p:sp>
        <p:nvSpPr>
          <p:cNvPr id="4" name="TextBox 3"/>
          <p:cNvSpPr txBox="1"/>
          <p:nvPr/>
        </p:nvSpPr>
        <p:spPr>
          <a:xfrm>
            <a:off x="381000" y="5575594"/>
            <a:ext cx="7315200" cy="723275"/>
          </a:xfrm>
          <a:prstGeom prst="rect">
            <a:avLst/>
          </a:prstGeom>
          <a:noFill/>
        </p:spPr>
        <p:txBody>
          <a:bodyPr wrap="square" rtlCol="0">
            <a:spAutoFit/>
          </a:bodyPr>
          <a:lstStyle/>
          <a:p>
            <a:pPr defTabSz="342900">
              <a:spcAft>
                <a:spcPts val="600"/>
              </a:spcAft>
            </a:pPr>
            <a:r>
              <a:rPr lang="en-US" dirty="0">
                <a:solidFill>
                  <a:srgbClr val="002060"/>
                </a:solidFill>
                <a:cs typeface="Arial" panose="020B0604020202020204" pitchFamily="34" charset="0"/>
              </a:rPr>
              <a:t>Presented by</a:t>
            </a:r>
            <a:r>
              <a:rPr lang="en-US" dirty="0" smtClean="0">
                <a:solidFill>
                  <a:srgbClr val="002060"/>
                </a:solidFill>
                <a:cs typeface="Arial" panose="020B0604020202020204" pitchFamily="34" charset="0"/>
              </a:rPr>
              <a:t>: Stanley Calixte</a:t>
            </a:r>
            <a:endParaRPr lang="en-US" dirty="0">
              <a:solidFill>
                <a:srgbClr val="002060"/>
              </a:solidFill>
              <a:cs typeface="Arial" panose="020B0604020202020204" pitchFamily="34" charset="0"/>
            </a:endParaRPr>
          </a:p>
          <a:p>
            <a:pPr defTabSz="910241"/>
            <a:endParaRPr lang="en-US" dirty="0">
              <a:solidFill>
                <a:srgbClr val="000000"/>
              </a:solidFill>
            </a:endParaRPr>
          </a:p>
        </p:txBody>
      </p:sp>
      <p:sp>
        <p:nvSpPr>
          <p:cNvPr id="10" name="Rectangle 54">
            <a:extLst>
              <a:ext uri="{FF2B5EF4-FFF2-40B4-BE49-F238E27FC236}">
                <a16:creationId xmlns="" xmlns:a16="http://schemas.microsoft.com/office/drawing/2014/main" id="{8BA2F766-97E5-4251-B366-572CD910DE75}"/>
              </a:ext>
            </a:extLst>
          </p:cNvPr>
          <p:cNvSpPr txBox="1">
            <a:spLocks noChangeArrowheads="1"/>
          </p:cNvSpPr>
          <p:nvPr/>
        </p:nvSpPr>
        <p:spPr bwMode="auto">
          <a:xfrm>
            <a:off x="2227385" y="4852870"/>
            <a:ext cx="622160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en-US" sz="2400" kern="0" dirty="0">
                <a:solidFill>
                  <a:srgbClr val="002960"/>
                </a:solidFill>
              </a:rPr>
              <a:t>Executive Office of Health &amp; Human Services</a:t>
            </a:r>
          </a:p>
        </p:txBody>
      </p:sp>
    </p:spTree>
    <p:extLst>
      <p:ext uri="{BB962C8B-B14F-4D97-AF65-F5344CB8AC3E}">
        <p14:creationId xmlns:p14="http://schemas.microsoft.com/office/powerpoint/2010/main" val="943436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55064" y="2286000"/>
            <a:ext cx="5285232" cy="1569660"/>
          </a:xfrm>
          <a:prstGeom prst="rect">
            <a:avLst/>
          </a:prstGeom>
        </p:spPr>
        <p:txBody>
          <a:bodyPr wrap="square">
            <a:spAutoFit/>
          </a:bodyPr>
          <a:lstStyle/>
          <a:p>
            <a:pPr algn="ctr" defTabSz="342900"/>
            <a:r>
              <a:rPr lang="en-US" sz="3200" b="1" dirty="0" smtClean="0">
                <a:solidFill>
                  <a:srgbClr val="002060"/>
                </a:solidFill>
                <a:latin typeface="+mj-lt"/>
              </a:rPr>
              <a:t>Claim Status and Response </a:t>
            </a:r>
          </a:p>
          <a:p>
            <a:pPr algn="ctr" defTabSz="342900"/>
            <a:r>
              <a:rPr lang="en-US" sz="3200" b="1" dirty="0" smtClean="0">
                <a:solidFill>
                  <a:srgbClr val="002060"/>
                </a:solidFill>
                <a:latin typeface="+mj-lt"/>
              </a:rPr>
              <a:t> (276/277)</a:t>
            </a:r>
            <a:endParaRPr lang="en-US" sz="3200" b="1" dirty="0">
              <a:solidFill>
                <a:srgbClr val="002060"/>
              </a:solidFill>
              <a:latin typeface="+mj-lt"/>
            </a:endParaRPr>
          </a:p>
        </p:txBody>
      </p:sp>
    </p:spTree>
    <p:extLst>
      <p:ext uri="{BB962C8B-B14F-4D97-AF65-F5344CB8AC3E}">
        <p14:creationId xmlns:p14="http://schemas.microsoft.com/office/powerpoint/2010/main" val="1918436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39" y="-7162"/>
            <a:ext cx="6573333" cy="868936"/>
          </a:xfrm>
        </p:spPr>
        <p:txBody>
          <a:bodyPr/>
          <a:lstStyle/>
          <a:p>
            <a:r>
              <a:rPr lang="en-US" sz="2800" dirty="0" smtClean="0">
                <a:solidFill>
                  <a:srgbClr val="002060"/>
                </a:solidFill>
                <a:latin typeface="Arial" panose="020B0604020202020204" pitchFamily="34" charset="0"/>
                <a:cs typeface="Arial" panose="020B0604020202020204" pitchFamily="34" charset="0"/>
              </a:rPr>
              <a:t>Claim Status and Response (276/277)</a:t>
            </a:r>
            <a:endParaRPr lang="en-US" sz="2800" dirty="0">
              <a:solidFill>
                <a:srgbClr val="002060"/>
              </a:solidFill>
              <a:latin typeface="Arial" panose="020B0604020202020204" pitchFamily="34" charset="0"/>
              <a:cs typeface="Arial" panose="020B0604020202020204" pitchFamily="34" charset="0"/>
            </a:endParaRPr>
          </a:p>
        </p:txBody>
      </p:sp>
      <p:sp>
        <p:nvSpPr>
          <p:cNvPr id="3" name="Rectangle 2"/>
          <p:cNvSpPr/>
          <p:nvPr/>
        </p:nvSpPr>
        <p:spPr>
          <a:xfrm>
            <a:off x="174939" y="782378"/>
            <a:ext cx="8988081" cy="923330"/>
          </a:xfrm>
          <a:prstGeom prst="rect">
            <a:avLst/>
          </a:prstGeom>
        </p:spPr>
        <p:txBody>
          <a:bodyPr wrap="square">
            <a:spAutoFit/>
          </a:bodyPr>
          <a:lstStyle/>
          <a:p>
            <a:pPr marL="50799" defTabSz="457189">
              <a:spcBef>
                <a:spcPts val="600"/>
              </a:spcBef>
              <a:buClr>
                <a:srgbClr val="FF0000"/>
              </a:buClr>
            </a:pPr>
            <a:r>
              <a:rPr lang="en-US" dirty="0" smtClean="0">
                <a:solidFill>
                  <a:srgbClr val="002060"/>
                </a:solidFill>
              </a:rPr>
              <a:t>The 276/277 HIPAA-compliant electronic transaction is the standard for claim status inquiries to determine if a claim is paid, denied or suspended. Through the 276/277 transaction, claim status can be verified 24/7 using the POSC.</a:t>
            </a:r>
            <a:endParaRPr lang="en-US" dirty="0">
              <a:solidFill>
                <a:srgbClr val="002060"/>
              </a:solidFill>
            </a:endParaRPr>
          </a:p>
        </p:txBody>
      </p:sp>
      <p:sp>
        <p:nvSpPr>
          <p:cNvPr id="5" name="TextBox 4"/>
          <p:cNvSpPr txBox="1"/>
          <p:nvPr/>
        </p:nvSpPr>
        <p:spPr>
          <a:xfrm>
            <a:off x="174938" y="2304753"/>
            <a:ext cx="3338595" cy="307777"/>
          </a:xfrm>
          <a:prstGeom prst="rect">
            <a:avLst/>
          </a:prstGeom>
          <a:noFill/>
        </p:spPr>
        <p:txBody>
          <a:bodyPr wrap="square" rtlCol="0">
            <a:spAutoFit/>
          </a:bodyPr>
          <a:lstStyle/>
          <a:p>
            <a:pPr marL="342900" indent="-342900" eaLnBrk="0" fontAlgn="base" hangingPunct="0">
              <a:spcBef>
                <a:spcPct val="0"/>
              </a:spcBef>
              <a:spcAft>
                <a:spcPct val="0"/>
              </a:spcAft>
              <a:buFont typeface="Arial" panose="020B0604020202020204" pitchFamily="34" charset="0"/>
              <a:buChar char="•"/>
            </a:pPr>
            <a:r>
              <a:rPr lang="en-US" altLang="ja-JP" sz="1400" dirty="0">
                <a:solidFill>
                  <a:srgbClr val="002060"/>
                </a:solidFill>
                <a:ea typeface="SimSun" panose="02010600030101010101" pitchFamily="2" charset="-122"/>
                <a:cs typeface="Arial" panose="020B0604020202020204" pitchFamily="34" charset="0"/>
              </a:rPr>
              <a:t>Login to the </a:t>
            </a:r>
            <a:r>
              <a:rPr lang="en-US" altLang="ja-JP" sz="1400" dirty="0">
                <a:solidFill>
                  <a:srgbClr val="002060"/>
                </a:solidFill>
                <a:ea typeface="SimSun" panose="02010600030101010101" pitchFamily="2" charset="-122"/>
                <a:cs typeface="Arial" panose="020B0604020202020204" pitchFamily="34" charset="0"/>
                <a:hlinkClick r:id="rId2"/>
              </a:rPr>
              <a:t>POSC</a:t>
            </a:r>
            <a:endParaRPr lang="en-US" altLang="ja-JP" sz="1400" dirty="0">
              <a:solidFill>
                <a:srgbClr val="002060"/>
              </a:solidFill>
              <a:ea typeface="SimSun" panose="02010600030101010101" pitchFamily="2" charset="-122"/>
              <a:cs typeface="Arial" panose="020B0604020202020204" pitchFamily="34" charset="0"/>
            </a:endParaRPr>
          </a:p>
        </p:txBody>
      </p:sp>
      <p:sp>
        <p:nvSpPr>
          <p:cNvPr id="6" name="TextBox 5"/>
          <p:cNvSpPr txBox="1"/>
          <p:nvPr/>
        </p:nvSpPr>
        <p:spPr>
          <a:xfrm>
            <a:off x="174938" y="2598020"/>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smtClean="0">
                <a:solidFill>
                  <a:srgbClr val="002060"/>
                </a:solidFill>
              </a:rPr>
              <a:t>Click </a:t>
            </a:r>
            <a:r>
              <a:rPr lang="en-US" sz="1200" b="1" dirty="0" smtClean="0">
                <a:solidFill>
                  <a:srgbClr val="002060"/>
                </a:solidFill>
              </a:rPr>
              <a:t>manage Batch Files</a:t>
            </a:r>
            <a:endParaRPr lang="en-US" sz="1200" dirty="0">
              <a:solidFill>
                <a:srgbClr val="002060"/>
              </a:solidFill>
            </a:endParaRPr>
          </a:p>
        </p:txBody>
      </p:sp>
      <p:sp>
        <p:nvSpPr>
          <p:cNvPr id="7" name="TextBox 6"/>
          <p:cNvSpPr txBox="1"/>
          <p:nvPr/>
        </p:nvSpPr>
        <p:spPr>
          <a:xfrm>
            <a:off x="174938" y="2929196"/>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Click </a:t>
            </a:r>
            <a:r>
              <a:rPr lang="en-US" sz="1200" b="1" i="1" dirty="0">
                <a:solidFill>
                  <a:srgbClr val="002060"/>
                </a:solidFill>
              </a:rPr>
              <a:t>Upload Batch File</a:t>
            </a:r>
            <a:endParaRPr lang="en-US" sz="1200" i="1" dirty="0">
              <a:solidFill>
                <a:srgbClr val="002060"/>
              </a:solidFill>
            </a:endParaRPr>
          </a:p>
        </p:txBody>
      </p:sp>
      <p:sp>
        <p:nvSpPr>
          <p:cNvPr id="8" name="TextBox 7"/>
          <p:cNvSpPr txBox="1"/>
          <p:nvPr/>
        </p:nvSpPr>
        <p:spPr>
          <a:xfrm>
            <a:off x="174937" y="3260372"/>
            <a:ext cx="3338595"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From the </a:t>
            </a:r>
            <a:r>
              <a:rPr lang="en-US" sz="1200" b="1" dirty="0">
                <a:solidFill>
                  <a:srgbClr val="002060"/>
                </a:solidFill>
              </a:rPr>
              <a:t>Batch Upload </a:t>
            </a:r>
            <a:r>
              <a:rPr lang="en-US" sz="1200" dirty="0">
                <a:solidFill>
                  <a:srgbClr val="002060"/>
                </a:solidFill>
              </a:rPr>
              <a:t>screen to the right select the </a:t>
            </a:r>
            <a:r>
              <a:rPr lang="en-US" sz="1200" b="1" dirty="0">
                <a:solidFill>
                  <a:srgbClr val="002060"/>
                </a:solidFill>
              </a:rPr>
              <a:t>Provider ID </a:t>
            </a:r>
            <a:r>
              <a:rPr lang="en-US" sz="1200" dirty="0">
                <a:solidFill>
                  <a:srgbClr val="002060"/>
                </a:solidFill>
              </a:rPr>
              <a:t>from the drop down and</a:t>
            </a:r>
          </a:p>
        </p:txBody>
      </p:sp>
      <p:sp>
        <p:nvSpPr>
          <p:cNvPr id="9" name="TextBox 8"/>
          <p:cNvSpPr txBox="1"/>
          <p:nvPr/>
        </p:nvSpPr>
        <p:spPr>
          <a:xfrm>
            <a:off x="174937" y="3962749"/>
            <a:ext cx="3338595"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Select </a:t>
            </a:r>
            <a:r>
              <a:rPr lang="en-US" sz="1200" b="1" dirty="0">
                <a:solidFill>
                  <a:srgbClr val="002060"/>
                </a:solidFill>
              </a:rPr>
              <a:t>Transaction Type </a:t>
            </a:r>
            <a:r>
              <a:rPr lang="en-US" sz="1200" dirty="0">
                <a:solidFill>
                  <a:srgbClr val="002060"/>
                </a:solidFill>
              </a:rPr>
              <a:t>from the drop-down list</a:t>
            </a:r>
          </a:p>
        </p:txBody>
      </p:sp>
      <p:sp>
        <p:nvSpPr>
          <p:cNvPr id="10" name="TextBox 9"/>
          <p:cNvSpPr txBox="1"/>
          <p:nvPr/>
        </p:nvSpPr>
        <p:spPr>
          <a:xfrm>
            <a:off x="174937" y="4480179"/>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Click </a:t>
            </a:r>
            <a:r>
              <a:rPr lang="en-US" sz="1200" b="1" dirty="0">
                <a:solidFill>
                  <a:srgbClr val="002060"/>
                </a:solidFill>
              </a:rPr>
              <a:t>Browse </a:t>
            </a:r>
            <a:r>
              <a:rPr lang="en-US" sz="1200" dirty="0">
                <a:solidFill>
                  <a:srgbClr val="002060"/>
                </a:solidFill>
              </a:rPr>
              <a:t>to select the file to upload</a:t>
            </a:r>
          </a:p>
        </p:txBody>
      </p:sp>
      <p:sp>
        <p:nvSpPr>
          <p:cNvPr id="11" name="TextBox 10"/>
          <p:cNvSpPr txBox="1"/>
          <p:nvPr/>
        </p:nvSpPr>
        <p:spPr>
          <a:xfrm>
            <a:off x="174937" y="4812943"/>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Click </a:t>
            </a:r>
            <a:r>
              <a:rPr lang="en-US" sz="1200" b="1" dirty="0">
                <a:solidFill>
                  <a:srgbClr val="002060"/>
                </a:solidFill>
              </a:rPr>
              <a:t>Upload File</a:t>
            </a:r>
            <a:endParaRPr lang="en-US" sz="1200" dirty="0">
              <a:solidFill>
                <a:srgbClr val="002060"/>
              </a:solidFill>
            </a:endParaRPr>
          </a:p>
        </p:txBody>
      </p:sp>
      <p:sp>
        <p:nvSpPr>
          <p:cNvPr id="13" name="TextBox 12"/>
          <p:cNvSpPr txBox="1"/>
          <p:nvPr/>
        </p:nvSpPr>
        <p:spPr>
          <a:xfrm>
            <a:off x="174939" y="5160158"/>
            <a:ext cx="3338595"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From the </a:t>
            </a:r>
            <a:r>
              <a:rPr lang="en-US" sz="1200" b="1" dirty="0">
                <a:solidFill>
                  <a:srgbClr val="002060"/>
                </a:solidFill>
              </a:rPr>
              <a:t>Batch Upload Confirmation </a:t>
            </a:r>
            <a:r>
              <a:rPr lang="en-US" sz="1200" dirty="0">
                <a:solidFill>
                  <a:srgbClr val="002060"/>
                </a:solidFill>
              </a:rPr>
              <a:t>panel</a:t>
            </a:r>
          </a:p>
          <a:p>
            <a:pPr marL="285750" indent="-285750">
              <a:buFont typeface="Arial" panose="020B0604020202020204" pitchFamily="34" charset="0"/>
              <a:buChar char="•"/>
            </a:pPr>
            <a:r>
              <a:rPr lang="en-US" sz="1200" dirty="0">
                <a:solidFill>
                  <a:srgbClr val="002060"/>
                </a:solidFill>
              </a:rPr>
              <a:t>Review the </a:t>
            </a:r>
            <a:r>
              <a:rPr lang="en-US" sz="1200" b="1" dirty="0">
                <a:solidFill>
                  <a:srgbClr val="002060"/>
                </a:solidFill>
              </a:rPr>
              <a:t>Batch Upload Confirmation </a:t>
            </a:r>
            <a:r>
              <a:rPr lang="en-US" sz="1200" dirty="0">
                <a:solidFill>
                  <a:srgbClr val="002060"/>
                </a:solidFill>
              </a:rPr>
              <a:t>message</a:t>
            </a:r>
          </a:p>
          <a:p>
            <a:pPr marL="285750" indent="-285750">
              <a:buFont typeface="Arial" panose="020B0604020202020204" pitchFamily="34" charset="0"/>
              <a:buChar char="•"/>
            </a:pPr>
            <a:r>
              <a:rPr lang="en-US" sz="1200" dirty="0">
                <a:solidFill>
                  <a:srgbClr val="002060"/>
                </a:solidFill>
              </a:rPr>
              <a:t>Make a note of your tracking number</a:t>
            </a:r>
          </a:p>
          <a:p>
            <a:pPr marL="285750" indent="-285750">
              <a:buFont typeface="Arial" panose="020B0604020202020204" pitchFamily="34" charset="0"/>
              <a:buChar char="•"/>
            </a:pPr>
            <a:r>
              <a:rPr lang="en-US" sz="1200" dirty="0">
                <a:solidFill>
                  <a:srgbClr val="002060"/>
                </a:solidFill>
              </a:rPr>
              <a:t>Upload another </a:t>
            </a:r>
            <a:r>
              <a:rPr lang="en-US" sz="1200" dirty="0" smtClean="0">
                <a:solidFill>
                  <a:srgbClr val="002060"/>
                </a:solidFill>
              </a:rPr>
              <a:t>file as </a:t>
            </a:r>
            <a:r>
              <a:rPr lang="en-US" sz="1200" dirty="0">
                <a:solidFill>
                  <a:srgbClr val="002060"/>
                </a:solidFill>
              </a:rPr>
              <a:t>needed</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2285" y="1909632"/>
            <a:ext cx="4723755" cy="4450855"/>
          </a:xfrm>
          <a:prstGeom prst="rect">
            <a:avLst/>
          </a:prstGeom>
        </p:spPr>
      </p:pic>
      <p:sp>
        <p:nvSpPr>
          <p:cNvPr id="15" name="Title 1"/>
          <p:cNvSpPr txBox="1">
            <a:spLocks/>
          </p:cNvSpPr>
          <p:nvPr/>
        </p:nvSpPr>
        <p:spPr bwMode="auto">
          <a:xfrm>
            <a:off x="174939" y="1862657"/>
            <a:ext cx="36467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1800" kern="0" dirty="0" smtClean="0">
                <a:solidFill>
                  <a:srgbClr val="002060"/>
                </a:solidFill>
                <a:latin typeface="Arial" panose="020B0604020202020204" pitchFamily="34" charset="0"/>
                <a:cs typeface="Arial" panose="020B0604020202020204" pitchFamily="34" charset="0"/>
              </a:rPr>
              <a:t>For checking batch claim status </a:t>
            </a:r>
            <a:endParaRPr lang="en-US" sz="1800" kern="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0615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0223" y="861906"/>
            <a:ext cx="8848839" cy="646331"/>
          </a:xfrm>
          <a:prstGeom prst="rect">
            <a:avLst/>
          </a:prstGeom>
        </p:spPr>
        <p:txBody>
          <a:bodyPr wrap="square">
            <a:spAutoFit/>
          </a:bodyPr>
          <a:lstStyle/>
          <a:p>
            <a:pPr marL="50799" defTabSz="457189">
              <a:spcBef>
                <a:spcPts val="600"/>
              </a:spcBef>
              <a:buClr>
                <a:srgbClr val="FF0000"/>
              </a:buClr>
            </a:pPr>
            <a:r>
              <a:rPr lang="en-US" dirty="0" smtClean="0">
                <a:solidFill>
                  <a:srgbClr val="002060"/>
                </a:solidFill>
              </a:rPr>
              <a:t>The 277 response is available within one business day from the submission of the 276 transaction</a:t>
            </a:r>
            <a:endParaRPr lang="en-US" dirty="0">
              <a:solidFill>
                <a:srgbClr val="002060"/>
              </a:solidFill>
            </a:endParaRPr>
          </a:p>
        </p:txBody>
      </p:sp>
      <p:sp>
        <p:nvSpPr>
          <p:cNvPr id="5" name="TextBox 4"/>
          <p:cNvSpPr txBox="1"/>
          <p:nvPr/>
        </p:nvSpPr>
        <p:spPr>
          <a:xfrm>
            <a:off x="174931" y="1752691"/>
            <a:ext cx="3338595" cy="338554"/>
          </a:xfrm>
          <a:prstGeom prst="rect">
            <a:avLst/>
          </a:prstGeom>
          <a:noFill/>
        </p:spPr>
        <p:txBody>
          <a:bodyPr wrap="square" rtlCol="0">
            <a:spAutoFit/>
          </a:bodyPr>
          <a:lstStyle/>
          <a:p>
            <a:r>
              <a:rPr lang="en-US" sz="1600" b="1" dirty="0">
                <a:solidFill>
                  <a:srgbClr val="002060"/>
                </a:solidFill>
              </a:rPr>
              <a:t>From the </a:t>
            </a:r>
            <a:r>
              <a:rPr lang="en-US" sz="1600" b="1" dirty="0" smtClean="0">
                <a:solidFill>
                  <a:srgbClr val="002060"/>
                </a:solidFill>
              </a:rPr>
              <a:t>POSC </a:t>
            </a:r>
            <a:r>
              <a:rPr lang="en-US" sz="1600" b="1" dirty="0">
                <a:solidFill>
                  <a:srgbClr val="002060"/>
                </a:solidFill>
              </a:rPr>
              <a:t>home Panel</a:t>
            </a:r>
          </a:p>
        </p:txBody>
      </p:sp>
      <p:sp>
        <p:nvSpPr>
          <p:cNvPr id="6" name="TextBox 5"/>
          <p:cNvSpPr txBox="1"/>
          <p:nvPr/>
        </p:nvSpPr>
        <p:spPr>
          <a:xfrm>
            <a:off x="174930" y="2146306"/>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Click </a:t>
            </a:r>
            <a:r>
              <a:rPr lang="en-US" sz="1200" b="1" dirty="0">
                <a:solidFill>
                  <a:srgbClr val="002060"/>
                </a:solidFill>
              </a:rPr>
              <a:t>Manage Batch Files</a:t>
            </a:r>
            <a:endParaRPr lang="en-US" sz="1200" dirty="0">
              <a:solidFill>
                <a:srgbClr val="002060"/>
              </a:solidFill>
            </a:endParaRPr>
          </a:p>
        </p:txBody>
      </p:sp>
      <p:sp>
        <p:nvSpPr>
          <p:cNvPr id="7" name="TextBox 6"/>
          <p:cNvSpPr txBox="1"/>
          <p:nvPr/>
        </p:nvSpPr>
        <p:spPr>
          <a:xfrm>
            <a:off x="174929" y="2460744"/>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Click </a:t>
            </a:r>
            <a:r>
              <a:rPr lang="en-US" sz="1200" b="1" i="1" dirty="0">
                <a:solidFill>
                  <a:srgbClr val="002060"/>
                </a:solidFill>
              </a:rPr>
              <a:t>Download Batch File</a:t>
            </a:r>
            <a:endParaRPr lang="en-US" sz="1200" i="1" dirty="0">
              <a:solidFill>
                <a:srgbClr val="002060"/>
              </a:solidFill>
            </a:endParaRPr>
          </a:p>
        </p:txBody>
      </p:sp>
      <p:sp>
        <p:nvSpPr>
          <p:cNvPr id="8" name="TextBox 7"/>
          <p:cNvSpPr txBox="1"/>
          <p:nvPr/>
        </p:nvSpPr>
        <p:spPr>
          <a:xfrm>
            <a:off x="174929" y="2775182"/>
            <a:ext cx="3338595"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From the </a:t>
            </a:r>
            <a:r>
              <a:rPr lang="en-US" sz="1200" b="1" dirty="0">
                <a:solidFill>
                  <a:srgbClr val="002060"/>
                </a:solidFill>
              </a:rPr>
              <a:t>Download Batch File </a:t>
            </a:r>
            <a:r>
              <a:rPr lang="en-US" sz="1200" dirty="0">
                <a:solidFill>
                  <a:srgbClr val="002060"/>
                </a:solidFill>
              </a:rPr>
              <a:t>screen to the right select the </a:t>
            </a:r>
            <a:r>
              <a:rPr lang="en-US" sz="1200" b="1" dirty="0">
                <a:solidFill>
                  <a:srgbClr val="002060"/>
                </a:solidFill>
              </a:rPr>
              <a:t>Provider ID </a:t>
            </a:r>
            <a:r>
              <a:rPr lang="en-US" sz="1200" dirty="0">
                <a:solidFill>
                  <a:srgbClr val="002060"/>
                </a:solidFill>
              </a:rPr>
              <a:t>from the drop-down list and</a:t>
            </a:r>
          </a:p>
        </p:txBody>
      </p:sp>
      <p:sp>
        <p:nvSpPr>
          <p:cNvPr id="9" name="TextBox 8"/>
          <p:cNvSpPr txBox="1"/>
          <p:nvPr/>
        </p:nvSpPr>
        <p:spPr>
          <a:xfrm>
            <a:off x="174929" y="3461886"/>
            <a:ext cx="3338595"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You Can enter the </a:t>
            </a:r>
            <a:r>
              <a:rPr lang="en-US" sz="1200" b="1" dirty="0">
                <a:solidFill>
                  <a:srgbClr val="002060"/>
                </a:solidFill>
              </a:rPr>
              <a:t>tracking # </a:t>
            </a:r>
            <a:r>
              <a:rPr lang="en-US" sz="1200" dirty="0">
                <a:solidFill>
                  <a:srgbClr val="002060"/>
                </a:solidFill>
              </a:rPr>
              <a:t>from your upload to inquire about a specific response or,</a:t>
            </a:r>
          </a:p>
        </p:txBody>
      </p:sp>
      <p:sp>
        <p:nvSpPr>
          <p:cNvPr id="10" name="TextBox 9"/>
          <p:cNvSpPr txBox="1"/>
          <p:nvPr/>
        </p:nvSpPr>
        <p:spPr>
          <a:xfrm>
            <a:off x="174929" y="4146773"/>
            <a:ext cx="3338595"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Search by selecting a </a:t>
            </a:r>
            <a:r>
              <a:rPr lang="en-US" sz="1200" b="1" dirty="0">
                <a:solidFill>
                  <a:srgbClr val="002060"/>
                </a:solidFill>
              </a:rPr>
              <a:t>transaction type </a:t>
            </a:r>
            <a:r>
              <a:rPr lang="en-US" sz="1200" dirty="0">
                <a:solidFill>
                  <a:srgbClr val="002060"/>
                </a:solidFill>
              </a:rPr>
              <a:t>as indicated for “277 Claim Status Response”</a:t>
            </a:r>
          </a:p>
        </p:txBody>
      </p:sp>
      <p:sp>
        <p:nvSpPr>
          <p:cNvPr id="11" name="TextBox 10"/>
          <p:cNvSpPr txBox="1"/>
          <p:nvPr/>
        </p:nvSpPr>
        <p:spPr>
          <a:xfrm>
            <a:off x="174928" y="4831660"/>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Enter the </a:t>
            </a:r>
            <a:r>
              <a:rPr lang="en-US" sz="1200" b="1" dirty="0">
                <a:solidFill>
                  <a:srgbClr val="002060"/>
                </a:solidFill>
              </a:rPr>
              <a:t>From Date </a:t>
            </a:r>
            <a:r>
              <a:rPr lang="en-US" sz="1200" dirty="0">
                <a:solidFill>
                  <a:srgbClr val="002060"/>
                </a:solidFill>
              </a:rPr>
              <a:t>and </a:t>
            </a:r>
            <a:r>
              <a:rPr lang="en-US" sz="1200" b="1" dirty="0">
                <a:solidFill>
                  <a:srgbClr val="002060"/>
                </a:solidFill>
              </a:rPr>
              <a:t>To Date </a:t>
            </a:r>
            <a:r>
              <a:rPr lang="en-US" sz="1200" dirty="0">
                <a:solidFill>
                  <a:srgbClr val="002060"/>
                </a:solidFill>
              </a:rPr>
              <a:t>and </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1450" y="1752692"/>
            <a:ext cx="5227612" cy="4817672"/>
          </a:xfrm>
          <a:prstGeom prst="rect">
            <a:avLst/>
          </a:prstGeom>
        </p:spPr>
      </p:pic>
      <p:sp>
        <p:nvSpPr>
          <p:cNvPr id="18" name="TextBox 17"/>
          <p:cNvSpPr txBox="1"/>
          <p:nvPr/>
        </p:nvSpPr>
        <p:spPr>
          <a:xfrm>
            <a:off x="174927" y="5146098"/>
            <a:ext cx="3338595" cy="276999"/>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rgbClr val="002060"/>
                </a:solidFill>
              </a:rPr>
              <a:t>Hit </a:t>
            </a:r>
            <a:r>
              <a:rPr lang="en-US" sz="1200" b="1" dirty="0">
                <a:solidFill>
                  <a:srgbClr val="002060"/>
                </a:solidFill>
              </a:rPr>
              <a:t>Search</a:t>
            </a:r>
            <a:endParaRPr lang="en-US" sz="1200" dirty="0">
              <a:solidFill>
                <a:srgbClr val="002060"/>
              </a:solidFill>
            </a:endParaRPr>
          </a:p>
        </p:txBody>
      </p:sp>
      <p:sp>
        <p:nvSpPr>
          <p:cNvPr id="15" name="TextBox 14"/>
          <p:cNvSpPr txBox="1"/>
          <p:nvPr/>
        </p:nvSpPr>
        <p:spPr>
          <a:xfrm>
            <a:off x="120223" y="5924032"/>
            <a:ext cx="3338595" cy="646331"/>
          </a:xfrm>
          <a:prstGeom prst="rect">
            <a:avLst/>
          </a:prstGeom>
          <a:noFill/>
        </p:spPr>
        <p:txBody>
          <a:bodyPr wrap="square" rtlCol="0">
            <a:spAutoFit/>
          </a:bodyPr>
          <a:lstStyle/>
          <a:p>
            <a:r>
              <a:rPr lang="en-US" sz="1200" dirty="0" smtClean="0">
                <a:solidFill>
                  <a:srgbClr val="002060"/>
                </a:solidFill>
              </a:rPr>
              <a:t>For more details or question on this process please reach out to </a:t>
            </a:r>
            <a:r>
              <a:rPr lang="en-US" sz="1200" dirty="0" smtClean="0">
                <a:solidFill>
                  <a:srgbClr val="002060"/>
                </a:solidFill>
                <a:hlinkClick r:id="rId3"/>
              </a:rPr>
              <a:t>EDI@mahealth.net</a:t>
            </a:r>
            <a:r>
              <a:rPr lang="en-US" sz="1200" dirty="0" smtClean="0">
                <a:solidFill>
                  <a:srgbClr val="002060"/>
                </a:solidFill>
              </a:rPr>
              <a:t> or Fax: (617) 988-8971</a:t>
            </a:r>
            <a:endParaRPr lang="en-US" sz="1200" dirty="0">
              <a:solidFill>
                <a:srgbClr val="002060"/>
              </a:solidFill>
            </a:endParaRPr>
          </a:p>
        </p:txBody>
      </p:sp>
      <p:sp>
        <p:nvSpPr>
          <p:cNvPr id="16" name="Title 1"/>
          <p:cNvSpPr>
            <a:spLocks noGrp="1"/>
          </p:cNvSpPr>
          <p:nvPr>
            <p:ph type="title"/>
          </p:nvPr>
        </p:nvSpPr>
        <p:spPr>
          <a:xfrm>
            <a:off x="174939" y="186565"/>
            <a:ext cx="6772938" cy="430887"/>
          </a:xfrm>
        </p:spPr>
        <p:txBody>
          <a:bodyPr/>
          <a:lstStyle/>
          <a:p>
            <a:r>
              <a:rPr lang="en-US" sz="2800" dirty="0" smtClean="0">
                <a:solidFill>
                  <a:srgbClr val="002060"/>
                </a:solidFill>
                <a:latin typeface="Arial" panose="020B0604020202020204" pitchFamily="34" charset="0"/>
                <a:cs typeface="Arial" panose="020B0604020202020204" pitchFamily="34" charset="0"/>
              </a:rPr>
              <a:t>Claim Status and Response 276/277</a:t>
            </a:r>
            <a:endParaRPr lang="en-US"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8368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1412" y="2701129"/>
            <a:ext cx="6158653" cy="984885"/>
          </a:xfrm>
        </p:spPr>
        <p:txBody>
          <a:bodyPr/>
          <a:lstStyle/>
          <a:p>
            <a:pPr algn="ctr"/>
            <a:r>
              <a:rPr lang="en-US" sz="3200" b="1" dirty="0">
                <a:solidFill>
                  <a:srgbClr val="002060"/>
                </a:solidFill>
                <a:latin typeface="+mj-lt"/>
              </a:rPr>
              <a:t>Corrective Action for Denied Claims</a:t>
            </a:r>
          </a:p>
        </p:txBody>
      </p:sp>
    </p:spTree>
    <p:extLst>
      <p:ext uri="{BB962C8B-B14F-4D97-AF65-F5344CB8AC3E}">
        <p14:creationId xmlns:p14="http://schemas.microsoft.com/office/powerpoint/2010/main" val="343418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2"/>
          <p:cNvSpPr>
            <a:spLocks noGrp="1" noChangeArrowheads="1"/>
          </p:cNvSpPr>
          <p:nvPr>
            <p:ph type="title"/>
          </p:nvPr>
        </p:nvSpPr>
        <p:spPr>
          <a:xfrm>
            <a:off x="381000" y="263449"/>
            <a:ext cx="6416675" cy="430887"/>
          </a:xfrm>
        </p:spPr>
        <p:txBody>
          <a:bodyPr/>
          <a:lstStyle/>
          <a:p>
            <a:pPr eaLnBrk="1" hangingPunct="1">
              <a:defRPr/>
            </a:pPr>
            <a:r>
              <a:rPr lang="en-US" sz="2800" dirty="0">
                <a:solidFill>
                  <a:srgbClr val="002060"/>
                </a:solidFill>
              </a:rPr>
              <a:t>Corrective Action for Denied Claims</a:t>
            </a:r>
          </a:p>
        </p:txBody>
      </p:sp>
      <p:cxnSp>
        <p:nvCxnSpPr>
          <p:cNvPr id="54277" name="Straight Connector 6"/>
          <p:cNvCxnSpPr>
            <a:cxnSpLocks noChangeShapeType="1"/>
          </p:cNvCxnSpPr>
          <p:nvPr/>
        </p:nvCxnSpPr>
        <p:spPr bwMode="auto">
          <a:xfrm>
            <a:off x="248138" y="841230"/>
            <a:ext cx="8610600" cy="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sp>
        <p:nvSpPr>
          <p:cNvPr id="9" name="Rectangle 8"/>
          <p:cNvSpPr/>
          <p:nvPr/>
        </p:nvSpPr>
        <p:spPr>
          <a:xfrm>
            <a:off x="-351809" y="944546"/>
            <a:ext cx="4419600" cy="707886"/>
          </a:xfrm>
          <a:prstGeom prst="rect">
            <a:avLst/>
          </a:prstGeom>
        </p:spPr>
        <p:txBody>
          <a:bodyPr wrap="square">
            <a:spAutoFit/>
          </a:bodyPr>
          <a:lstStyle/>
          <a:p>
            <a:pPr marL="571500" lvl="2">
              <a:spcBef>
                <a:spcPct val="25000"/>
              </a:spcBef>
              <a:spcAft>
                <a:spcPts val="1000"/>
              </a:spcAft>
              <a:tabLst>
                <a:tab pos="863600" algn="l"/>
                <a:tab pos="1092200" algn="l"/>
              </a:tabLst>
              <a:defRPr/>
            </a:pPr>
            <a:r>
              <a:rPr lang="en-US" sz="2000" b="1" dirty="0">
                <a:solidFill>
                  <a:srgbClr val="002060"/>
                </a:solidFill>
                <a:latin typeface="+mn-lt"/>
                <a:cs typeface="Arial" charset="0"/>
              </a:rPr>
              <a:t>Explanation of Benefit </a:t>
            </a:r>
            <a:r>
              <a:rPr lang="en-US" sz="2000" b="1" dirty="0">
                <a:solidFill>
                  <a:srgbClr val="002060"/>
                </a:solidFill>
                <a:cs typeface="Arial" charset="0"/>
              </a:rPr>
              <a:t>C</a:t>
            </a:r>
            <a:r>
              <a:rPr lang="en-US" sz="2000" b="1" dirty="0">
                <a:solidFill>
                  <a:srgbClr val="002060"/>
                </a:solidFill>
                <a:latin typeface="+mn-lt"/>
                <a:cs typeface="Arial" charset="0"/>
              </a:rPr>
              <a:t>odes</a:t>
            </a:r>
            <a:r>
              <a:rPr lang="en-US" sz="2000" b="1" dirty="0">
                <a:solidFill>
                  <a:schemeClr val="accent2"/>
                </a:solidFill>
                <a:latin typeface="+mn-lt"/>
                <a:cs typeface="Arial" charset="0"/>
              </a:rPr>
              <a:t>		     </a:t>
            </a:r>
            <a:endParaRPr lang="en-US" sz="2000" dirty="0">
              <a:solidFill>
                <a:schemeClr val="accent2"/>
              </a:solidFill>
              <a:latin typeface="+mn-lt"/>
              <a:cs typeface="Arial" charset="0"/>
            </a:endParaRPr>
          </a:p>
        </p:txBody>
      </p:sp>
      <p:sp>
        <p:nvSpPr>
          <p:cNvPr id="4" name="Content Placeholder 3"/>
          <p:cNvSpPr>
            <a:spLocks noGrp="1"/>
          </p:cNvSpPr>
          <p:nvPr>
            <p:ph idx="1"/>
          </p:nvPr>
        </p:nvSpPr>
        <p:spPr>
          <a:xfrm>
            <a:off x="-45277" y="1524649"/>
            <a:ext cx="3938547" cy="4484305"/>
          </a:xfrm>
        </p:spPr>
        <p:txBody>
          <a:bodyPr/>
          <a:lstStyle/>
          <a:p>
            <a:pPr marL="800100" lvl="1" indent="-342900">
              <a:lnSpc>
                <a:spcPct val="90000"/>
              </a:lnSpc>
              <a:buClr>
                <a:srgbClr val="FF0000"/>
              </a:buClr>
              <a:buFont typeface="Wingdings" panose="05000000000000000000" pitchFamily="2" charset="2"/>
              <a:buChar char="Ø"/>
              <a:defRPr/>
            </a:pPr>
            <a:r>
              <a:rPr lang="en-US" sz="1800" dirty="0">
                <a:solidFill>
                  <a:srgbClr val="002060"/>
                </a:solidFill>
                <a:cs typeface="Arial" charset="0"/>
              </a:rPr>
              <a:t>Use the EOB codes information to help resolve the denied claim</a:t>
            </a:r>
          </a:p>
          <a:p>
            <a:pPr marL="457200" lvl="1" indent="0">
              <a:lnSpc>
                <a:spcPct val="90000"/>
              </a:lnSpc>
              <a:buClr>
                <a:srgbClr val="FF0000"/>
              </a:buClr>
              <a:buNone/>
              <a:defRPr/>
            </a:pPr>
            <a:endParaRPr lang="en-US" sz="1800" dirty="0">
              <a:solidFill>
                <a:srgbClr val="002060"/>
              </a:solidFill>
              <a:cs typeface="Arial" charset="0"/>
            </a:endParaRPr>
          </a:p>
          <a:p>
            <a:pPr marL="457200" lvl="1" indent="0">
              <a:lnSpc>
                <a:spcPct val="90000"/>
              </a:lnSpc>
              <a:buClr>
                <a:srgbClr val="FF0000"/>
              </a:buClr>
              <a:buNone/>
              <a:defRPr/>
            </a:pPr>
            <a:endParaRPr lang="en-US" sz="1800" dirty="0">
              <a:solidFill>
                <a:srgbClr val="002060"/>
              </a:solidFill>
              <a:cs typeface="Arial" charset="0"/>
            </a:endParaRPr>
          </a:p>
          <a:p>
            <a:pPr marL="800100" lvl="1" indent="-342900">
              <a:lnSpc>
                <a:spcPct val="90000"/>
              </a:lnSpc>
              <a:buClr>
                <a:srgbClr val="FF0000"/>
              </a:buClr>
              <a:buFont typeface="Wingdings" panose="05000000000000000000" pitchFamily="2" charset="2"/>
              <a:buChar char="Ø"/>
              <a:defRPr/>
            </a:pPr>
            <a:r>
              <a:rPr lang="en-US" sz="1800" dirty="0">
                <a:solidFill>
                  <a:srgbClr val="002060"/>
                </a:solidFill>
                <a:cs typeface="Arial" charset="0"/>
              </a:rPr>
              <a:t>Not all EOB codes cause denials</a:t>
            </a:r>
          </a:p>
          <a:p>
            <a:pPr marL="457200" lvl="1" indent="0">
              <a:lnSpc>
                <a:spcPct val="90000"/>
              </a:lnSpc>
              <a:buClr>
                <a:srgbClr val="FF0000"/>
              </a:buClr>
              <a:buNone/>
              <a:defRPr/>
            </a:pPr>
            <a:endParaRPr lang="en-US" sz="1800" dirty="0">
              <a:solidFill>
                <a:srgbClr val="002060"/>
              </a:solidFill>
              <a:cs typeface="Arial" charset="0"/>
            </a:endParaRPr>
          </a:p>
          <a:p>
            <a:pPr marL="457200" lvl="1" indent="0">
              <a:lnSpc>
                <a:spcPct val="90000"/>
              </a:lnSpc>
              <a:buClr>
                <a:srgbClr val="FF0000"/>
              </a:buClr>
              <a:buNone/>
              <a:defRPr/>
            </a:pPr>
            <a:endParaRPr lang="en-US" sz="1800" dirty="0">
              <a:solidFill>
                <a:srgbClr val="002060"/>
              </a:solidFill>
              <a:cs typeface="Arial" charset="0"/>
            </a:endParaRPr>
          </a:p>
          <a:p>
            <a:pPr marL="800100" lvl="1" indent="-342900">
              <a:lnSpc>
                <a:spcPct val="90000"/>
              </a:lnSpc>
              <a:buClr>
                <a:srgbClr val="FF0000"/>
              </a:buClr>
              <a:buFont typeface="Wingdings" panose="05000000000000000000" pitchFamily="2" charset="2"/>
              <a:buChar char="Ø"/>
              <a:defRPr/>
            </a:pPr>
            <a:r>
              <a:rPr lang="en-US" sz="1800" dirty="0">
                <a:solidFill>
                  <a:srgbClr val="002060"/>
                </a:solidFill>
                <a:cs typeface="Arial" charset="0"/>
              </a:rPr>
              <a:t>If the EOB codes are not clear please refer to link below</a:t>
            </a:r>
          </a:p>
          <a:p>
            <a:pPr marL="457200" lvl="1" indent="0">
              <a:lnSpc>
                <a:spcPct val="90000"/>
              </a:lnSpc>
              <a:buClr>
                <a:srgbClr val="FF0000"/>
              </a:buClr>
              <a:buNone/>
              <a:defRPr/>
            </a:pPr>
            <a:endParaRPr lang="en-US" sz="1800" dirty="0">
              <a:solidFill>
                <a:srgbClr val="002060"/>
              </a:solidFill>
              <a:cs typeface="Arial" charset="0"/>
            </a:endParaRPr>
          </a:p>
          <a:p>
            <a:pPr marL="457200" lvl="1" indent="0">
              <a:lnSpc>
                <a:spcPct val="90000"/>
              </a:lnSpc>
              <a:buClr>
                <a:srgbClr val="FF0000"/>
              </a:buClr>
              <a:buNone/>
              <a:defRPr/>
            </a:pPr>
            <a:endParaRPr lang="en-US" sz="1800" dirty="0">
              <a:solidFill>
                <a:srgbClr val="002060"/>
              </a:solidFill>
              <a:cs typeface="Arial" charset="0"/>
            </a:endParaRPr>
          </a:p>
          <a:p>
            <a:pPr marL="800100" lvl="1" indent="-342900">
              <a:lnSpc>
                <a:spcPct val="90000"/>
              </a:lnSpc>
              <a:buClr>
                <a:srgbClr val="FF0000"/>
              </a:buClr>
              <a:buFont typeface="Wingdings" panose="05000000000000000000" pitchFamily="2" charset="2"/>
              <a:buChar char="Ø"/>
              <a:defRPr/>
            </a:pPr>
            <a:r>
              <a:rPr lang="en-US" sz="1800" dirty="0">
                <a:solidFill>
                  <a:srgbClr val="FF0000"/>
                </a:solidFill>
                <a:hlinkClick r:id="rId2"/>
              </a:rPr>
              <a:t>https://www.mass.gov/files/documents/2017/11/06/edit-codes-summary.pdf</a:t>
            </a:r>
            <a:endParaRPr lang="en-US" sz="1800" dirty="0">
              <a:solidFill>
                <a:srgbClr val="FF0000"/>
              </a:solidFill>
              <a:cs typeface="Arial" charset="0"/>
            </a:endParaRPr>
          </a:p>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1640" y="1095478"/>
            <a:ext cx="4867098" cy="4913475"/>
          </a:xfrm>
          <a:prstGeom prst="rect">
            <a:avLst/>
          </a:prstGeom>
        </p:spPr>
      </p:pic>
      <p:sp>
        <p:nvSpPr>
          <p:cNvPr id="5" name="Rectangle 4"/>
          <p:cNvSpPr/>
          <p:nvPr/>
        </p:nvSpPr>
        <p:spPr>
          <a:xfrm>
            <a:off x="4453227" y="3014898"/>
            <a:ext cx="675503" cy="192415"/>
          </a:xfrm>
          <a:prstGeom prst="rect">
            <a:avLst/>
          </a:prstGeom>
          <a:noFill/>
          <a:ln w="22225">
            <a:solidFill>
              <a:srgbClr val="FF0000"/>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501187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2"/>
          <p:cNvSpPr>
            <a:spLocks noGrp="1" noChangeArrowheads="1"/>
          </p:cNvSpPr>
          <p:nvPr>
            <p:ph type="title"/>
          </p:nvPr>
        </p:nvSpPr>
        <p:spPr>
          <a:xfrm>
            <a:off x="381000" y="263449"/>
            <a:ext cx="6416675" cy="430887"/>
          </a:xfrm>
        </p:spPr>
        <p:txBody>
          <a:bodyPr/>
          <a:lstStyle/>
          <a:p>
            <a:pPr eaLnBrk="1" hangingPunct="1">
              <a:defRPr/>
            </a:pPr>
            <a:r>
              <a:rPr lang="en-US" sz="2800" dirty="0">
                <a:solidFill>
                  <a:srgbClr val="002060"/>
                </a:solidFill>
                <a:latin typeface="+mj-lt"/>
              </a:rPr>
              <a:t>Corrective Action for Denied Claims</a:t>
            </a:r>
          </a:p>
        </p:txBody>
      </p:sp>
      <p:sp>
        <p:nvSpPr>
          <p:cNvPr id="186372" name="Rectangle 3"/>
          <p:cNvSpPr>
            <a:spLocks noGrp="1" noChangeArrowheads="1"/>
          </p:cNvSpPr>
          <p:nvPr>
            <p:ph type="body" idx="1"/>
          </p:nvPr>
        </p:nvSpPr>
        <p:spPr>
          <a:xfrm>
            <a:off x="381000" y="1219200"/>
            <a:ext cx="8229600" cy="4648200"/>
          </a:xfrm>
        </p:spPr>
        <p:txBody>
          <a:bodyPr/>
          <a:lstStyle/>
          <a:p>
            <a:pPr marL="406400" indent="-292100">
              <a:spcBef>
                <a:spcPct val="20000"/>
              </a:spcBef>
              <a:buFont typeface="Wingdings" pitchFamily="2" charset="2"/>
              <a:buNone/>
              <a:tabLst>
                <a:tab pos="914400" algn="l"/>
              </a:tabLst>
              <a:defRPr/>
            </a:pPr>
            <a:endParaRPr lang="en-US" sz="500" dirty="0"/>
          </a:p>
          <a:p>
            <a:pPr eaLnBrk="1" hangingPunct="1">
              <a:lnSpc>
                <a:spcPct val="100000"/>
              </a:lnSpc>
              <a:spcBef>
                <a:spcPct val="0"/>
              </a:spcBef>
              <a:buClrTx/>
              <a:buFont typeface="Wingdings" pitchFamily="2" charset="2"/>
              <a:buChar char="Ø"/>
              <a:defRPr/>
            </a:pPr>
            <a:endParaRPr lang="en-US" sz="2000" b="0" kern="1200" dirty="0">
              <a:solidFill>
                <a:srgbClr val="002A7E"/>
              </a:solidFill>
              <a:cs typeface="Arial" charset="0"/>
            </a:endParaRPr>
          </a:p>
          <a:p>
            <a:pPr eaLnBrk="1" hangingPunct="1">
              <a:lnSpc>
                <a:spcPct val="100000"/>
              </a:lnSpc>
              <a:spcBef>
                <a:spcPct val="0"/>
              </a:spcBef>
              <a:buClrTx/>
              <a:buFont typeface="Wingdings" pitchFamily="2" charset="2"/>
              <a:buChar char="Ø"/>
              <a:defRPr/>
            </a:pPr>
            <a:endParaRPr lang="en-US" sz="2000" b="0" kern="1200" dirty="0">
              <a:solidFill>
                <a:srgbClr val="002A7E"/>
              </a:solidFill>
              <a:cs typeface="Arial" charset="0"/>
            </a:endParaRPr>
          </a:p>
          <a:p>
            <a:pPr eaLnBrk="1" hangingPunct="1">
              <a:lnSpc>
                <a:spcPct val="100000"/>
              </a:lnSpc>
              <a:spcBef>
                <a:spcPct val="0"/>
              </a:spcBef>
              <a:spcAft>
                <a:spcPts val="1000"/>
              </a:spcAft>
              <a:buClrTx/>
              <a:buFont typeface="Arial" panose="020B0604020202020204" pitchFamily="34" charset="0"/>
              <a:buNone/>
              <a:defRPr/>
            </a:pPr>
            <a:endParaRPr lang="en-US" sz="500" b="0" kern="1200" dirty="0">
              <a:cs typeface="Arial" charset="0"/>
            </a:endParaRPr>
          </a:p>
          <a:p>
            <a:pPr marL="800100" lvl="1" indent="-342900" eaLnBrk="1" hangingPunct="1">
              <a:lnSpc>
                <a:spcPct val="100000"/>
              </a:lnSpc>
              <a:spcBef>
                <a:spcPct val="0"/>
              </a:spcBef>
              <a:spcAft>
                <a:spcPts val="1000"/>
              </a:spcAft>
              <a:buClrTx/>
              <a:buFont typeface="Wingdings" pitchFamily="2" charset="2"/>
              <a:buChar char="Ø"/>
              <a:defRPr/>
            </a:pPr>
            <a:endParaRPr lang="en-US" sz="1800" b="0" kern="1200" dirty="0">
              <a:ea typeface="+mn-ea"/>
              <a:cs typeface="Arial" charset="0"/>
            </a:endParaRPr>
          </a:p>
        </p:txBody>
      </p:sp>
      <p:sp>
        <p:nvSpPr>
          <p:cNvPr id="9" name="Rectangle 8"/>
          <p:cNvSpPr/>
          <p:nvPr/>
        </p:nvSpPr>
        <p:spPr>
          <a:xfrm>
            <a:off x="76200" y="742256"/>
            <a:ext cx="8839200" cy="6370975"/>
          </a:xfrm>
          <a:prstGeom prst="rect">
            <a:avLst/>
          </a:prstGeom>
        </p:spPr>
        <p:txBody>
          <a:bodyPr>
            <a:spAutoFit/>
          </a:bodyPr>
          <a:lstStyle/>
          <a:p>
            <a:pPr lvl="1" indent="-342900">
              <a:spcBef>
                <a:spcPts val="600"/>
              </a:spcBef>
              <a:spcAft>
                <a:spcPts val="600"/>
              </a:spcAft>
              <a:buFont typeface="+mj-lt"/>
              <a:buAutoNum type="arabicPeriod"/>
              <a:tabLst>
                <a:tab pos="863600" algn="l"/>
                <a:tab pos="1092200" algn="l"/>
              </a:tabLst>
              <a:defRPr/>
            </a:pPr>
            <a:r>
              <a:rPr lang="en-US" sz="1600" b="1" dirty="0">
                <a:solidFill>
                  <a:srgbClr val="002060"/>
                </a:solidFill>
                <a:cs typeface="Arial" charset="0"/>
              </a:rPr>
              <a:t>Use the former ICN to resubmit the claim if one or more of the following items are changing: </a:t>
            </a:r>
            <a:r>
              <a:rPr lang="en-US" sz="1600" b="1" u="sng" dirty="0">
                <a:solidFill>
                  <a:srgbClr val="002060"/>
                </a:solidFill>
                <a:cs typeface="Arial" charset="0"/>
              </a:rPr>
              <a:t>service date and procedure code</a:t>
            </a:r>
          </a:p>
          <a:p>
            <a:pPr marL="571500" lvl="2">
              <a:spcBef>
                <a:spcPts val="600"/>
              </a:spcBef>
              <a:spcAft>
                <a:spcPts val="600"/>
              </a:spcAft>
              <a:tabLst>
                <a:tab pos="863600" algn="l"/>
                <a:tab pos="1092200" algn="l"/>
              </a:tabLst>
              <a:defRPr/>
            </a:pPr>
            <a:r>
              <a:rPr lang="en-US" sz="1600" dirty="0">
                <a:solidFill>
                  <a:srgbClr val="002060"/>
                </a:solidFill>
                <a:cs typeface="Arial" charset="0"/>
              </a:rPr>
              <a:t>This is a link to the job aid to help you through the resubmission process. </a:t>
            </a:r>
            <a:r>
              <a:rPr lang="en-US" sz="1600" u="sng" dirty="0">
                <a:hlinkClick r:id="rId2"/>
              </a:rPr>
              <a:t>http://www.mass.gov/eohhs/docs/masshealth/newmmis/jobaid-resubmit-a-denied-claim-immediately.pdf</a:t>
            </a:r>
            <a:endParaRPr lang="en-US" sz="1600" dirty="0">
              <a:solidFill>
                <a:srgbClr val="002060"/>
              </a:solidFill>
              <a:cs typeface="Arial" charset="0"/>
            </a:endParaRPr>
          </a:p>
          <a:p>
            <a:pPr lvl="1" indent="-342900">
              <a:spcBef>
                <a:spcPts val="600"/>
              </a:spcBef>
              <a:spcAft>
                <a:spcPts val="600"/>
              </a:spcAft>
              <a:buFont typeface="+mj-lt"/>
              <a:buAutoNum type="arabicPeriod"/>
              <a:tabLst>
                <a:tab pos="863600" algn="l"/>
                <a:tab pos="1092200" algn="l"/>
              </a:tabLst>
              <a:defRPr/>
            </a:pPr>
            <a:r>
              <a:rPr lang="en-US" sz="1600" b="1" u="sng" dirty="0">
                <a:solidFill>
                  <a:srgbClr val="002060"/>
                </a:solidFill>
                <a:cs typeface="Arial" charset="0"/>
              </a:rPr>
              <a:t>If the claim is over 90 days from the date of service, submit </a:t>
            </a:r>
            <a:r>
              <a:rPr lang="en-US" sz="1600" b="1" dirty="0">
                <a:solidFill>
                  <a:srgbClr val="002060"/>
                </a:solidFill>
                <a:cs typeface="Arial" charset="0"/>
              </a:rPr>
              <a:t>the claim to the 90 Day Waiver Unit if you are changing the following: </a:t>
            </a:r>
            <a:r>
              <a:rPr lang="en-US" sz="1600" b="1" i="1" u="sng" dirty="0">
                <a:solidFill>
                  <a:srgbClr val="002060"/>
                </a:solidFill>
                <a:cs typeface="Arial" charset="0"/>
              </a:rPr>
              <a:t>Member ID, Pay-to-Provider number, or Claim Type</a:t>
            </a:r>
          </a:p>
          <a:p>
            <a:pPr marL="1028700" lvl="3">
              <a:spcBef>
                <a:spcPts val="600"/>
              </a:spcBef>
              <a:spcAft>
                <a:spcPts val="600"/>
              </a:spcAft>
              <a:tabLst>
                <a:tab pos="863600" algn="l"/>
                <a:tab pos="1092200" algn="l"/>
              </a:tabLst>
              <a:defRPr/>
            </a:pPr>
            <a:r>
              <a:rPr lang="en-US" sz="1600" b="1" i="1" u="sng" dirty="0">
                <a:solidFill>
                  <a:srgbClr val="002060"/>
                </a:solidFill>
                <a:cs typeface="Arial" charset="0"/>
                <a:hlinkClick r:id="rId3"/>
              </a:rPr>
              <a:t>Submit a 90-day Claim Waiver Request Form</a:t>
            </a:r>
            <a:endParaRPr lang="en-US" sz="1600" b="1" i="1" u="sng" dirty="0">
              <a:solidFill>
                <a:srgbClr val="002060"/>
              </a:solidFill>
              <a:cs typeface="Arial" charset="0"/>
            </a:endParaRPr>
          </a:p>
          <a:p>
            <a:pPr lvl="1" indent="-342900">
              <a:spcBef>
                <a:spcPts val="600"/>
              </a:spcBef>
              <a:spcAft>
                <a:spcPts val="600"/>
              </a:spcAft>
              <a:buFont typeface="+mj-lt"/>
              <a:buAutoNum type="arabicPeriod"/>
              <a:tabLst>
                <a:tab pos="863600" algn="l"/>
                <a:tab pos="1092200" algn="l"/>
              </a:tabLst>
              <a:defRPr/>
            </a:pPr>
            <a:r>
              <a:rPr lang="en-US" sz="1600" b="1" dirty="0">
                <a:solidFill>
                  <a:srgbClr val="002060"/>
                </a:solidFill>
                <a:cs typeface="Arial" charset="0"/>
              </a:rPr>
              <a:t>A former ICN is </a:t>
            </a:r>
            <a:r>
              <a:rPr lang="en-US" sz="1600" b="1" u="sng" dirty="0">
                <a:solidFill>
                  <a:srgbClr val="002060"/>
                </a:solidFill>
                <a:cs typeface="Arial" charset="0"/>
              </a:rPr>
              <a:t>NOT</a:t>
            </a:r>
            <a:r>
              <a:rPr lang="en-US" sz="1600" b="1" dirty="0">
                <a:solidFill>
                  <a:srgbClr val="002060"/>
                </a:solidFill>
                <a:cs typeface="Arial" charset="0"/>
              </a:rPr>
              <a:t> required if the claim meets the following criteria:</a:t>
            </a:r>
          </a:p>
          <a:p>
            <a:pPr lvl="2" indent="-342900">
              <a:spcBef>
                <a:spcPts val="600"/>
              </a:spcBef>
              <a:spcAft>
                <a:spcPts val="600"/>
              </a:spcAft>
              <a:buClr>
                <a:srgbClr val="FF0000"/>
              </a:buClr>
              <a:buFont typeface="Wingdings" pitchFamily="2" charset="2"/>
              <a:buChar char="Ø"/>
              <a:tabLst>
                <a:tab pos="863600" algn="l"/>
                <a:tab pos="1092200" algn="l"/>
              </a:tabLst>
              <a:defRPr/>
            </a:pPr>
            <a:r>
              <a:rPr lang="en-US" sz="1600" dirty="0">
                <a:solidFill>
                  <a:srgbClr val="002060"/>
                </a:solidFill>
                <a:cs typeface="Arial" charset="0"/>
              </a:rPr>
              <a:t>If claim is still </a:t>
            </a:r>
            <a:r>
              <a:rPr lang="en-US" sz="1600" u="sng" dirty="0">
                <a:solidFill>
                  <a:srgbClr val="002060"/>
                </a:solidFill>
                <a:cs typeface="Arial" charset="0"/>
              </a:rPr>
              <a:t>within 90 days from the date of service</a:t>
            </a:r>
            <a:r>
              <a:rPr lang="en-US" sz="1600" dirty="0">
                <a:solidFill>
                  <a:srgbClr val="002060"/>
                </a:solidFill>
                <a:cs typeface="Arial" charset="0"/>
              </a:rPr>
              <a:t>.</a:t>
            </a:r>
            <a:endParaRPr lang="en-US" sz="1600" b="1" dirty="0">
              <a:solidFill>
                <a:srgbClr val="002060"/>
              </a:solidFill>
              <a:cs typeface="Arial" charset="0"/>
            </a:endParaRPr>
          </a:p>
          <a:p>
            <a:pPr lvl="2" indent="-342900">
              <a:spcBef>
                <a:spcPts val="600"/>
              </a:spcBef>
              <a:spcAft>
                <a:spcPts val="600"/>
              </a:spcAft>
              <a:buClr>
                <a:srgbClr val="FF0000"/>
              </a:buClr>
              <a:buFont typeface="Wingdings" pitchFamily="2" charset="2"/>
              <a:buChar char="Ø"/>
              <a:tabLst>
                <a:tab pos="863600" algn="l"/>
                <a:tab pos="1092200" algn="l"/>
              </a:tabLst>
              <a:defRPr/>
            </a:pPr>
            <a:r>
              <a:rPr lang="en-US" sz="1600" dirty="0">
                <a:solidFill>
                  <a:srgbClr val="002060"/>
                </a:solidFill>
                <a:cs typeface="Arial" charset="0"/>
              </a:rPr>
              <a:t>If original claim was submitted within the 90-day period and is </a:t>
            </a:r>
            <a:r>
              <a:rPr lang="en-US" sz="1600" u="sng" dirty="0">
                <a:solidFill>
                  <a:srgbClr val="002060"/>
                </a:solidFill>
                <a:cs typeface="Arial" charset="0"/>
              </a:rPr>
              <a:t>within a year from the date of service</a:t>
            </a:r>
            <a:r>
              <a:rPr lang="en-US" sz="1600" dirty="0">
                <a:solidFill>
                  <a:srgbClr val="002060"/>
                </a:solidFill>
                <a:cs typeface="Arial" charset="0"/>
              </a:rPr>
              <a:t>.</a:t>
            </a:r>
          </a:p>
          <a:p>
            <a:pPr marL="114300" lvl="1">
              <a:spcBef>
                <a:spcPts val="600"/>
              </a:spcBef>
              <a:spcAft>
                <a:spcPts val="600"/>
              </a:spcAft>
              <a:buClr>
                <a:srgbClr val="002060"/>
              </a:buClr>
              <a:tabLst>
                <a:tab pos="863600" algn="l"/>
                <a:tab pos="1092200" algn="l"/>
              </a:tabLst>
              <a:defRPr/>
            </a:pPr>
            <a:r>
              <a:rPr lang="en-US" sz="1600" b="1" dirty="0">
                <a:solidFill>
                  <a:srgbClr val="002060"/>
                </a:solidFill>
                <a:cs typeface="Arial" charset="0"/>
              </a:rPr>
              <a:t>4.  </a:t>
            </a:r>
            <a:r>
              <a:rPr lang="en-US" sz="1600" dirty="0">
                <a:solidFill>
                  <a:srgbClr val="002060"/>
                </a:solidFill>
                <a:cs typeface="Arial" charset="0"/>
              </a:rPr>
              <a:t>You can use the </a:t>
            </a:r>
            <a:r>
              <a:rPr lang="en-US" sz="1600" b="1" dirty="0">
                <a:solidFill>
                  <a:srgbClr val="002060"/>
                </a:solidFill>
                <a:cs typeface="Arial" charset="0"/>
              </a:rPr>
              <a:t>Claims Status </a:t>
            </a:r>
            <a:r>
              <a:rPr lang="en-US" sz="1600" dirty="0">
                <a:solidFill>
                  <a:srgbClr val="002060"/>
                </a:solidFill>
                <a:cs typeface="Arial" charset="0"/>
              </a:rPr>
              <a:t>feature to locate any denied claims previously submitted</a:t>
            </a:r>
          </a:p>
          <a:p>
            <a:pPr lvl="2" indent="-342900">
              <a:spcBef>
                <a:spcPts val="600"/>
              </a:spcBef>
              <a:spcAft>
                <a:spcPts val="600"/>
              </a:spcAft>
              <a:buClr>
                <a:srgbClr val="FF0000"/>
              </a:buClr>
              <a:buFont typeface="Wingdings" panose="05000000000000000000" pitchFamily="2" charset="2"/>
              <a:buChar char="Ø"/>
              <a:tabLst>
                <a:tab pos="863600" algn="l"/>
                <a:tab pos="1092200" algn="l"/>
              </a:tabLst>
              <a:defRPr/>
            </a:pPr>
            <a:r>
              <a:rPr lang="en-US" sz="1600" dirty="0">
                <a:solidFill>
                  <a:srgbClr val="002060"/>
                </a:solidFill>
                <a:cs typeface="Arial" charset="0"/>
              </a:rPr>
              <a:t>The provider will only have access to the </a:t>
            </a:r>
            <a:r>
              <a:rPr lang="en-US" sz="1600" b="1" dirty="0">
                <a:solidFill>
                  <a:srgbClr val="002060"/>
                </a:solidFill>
                <a:cs typeface="Arial" charset="0"/>
              </a:rPr>
              <a:t>RESUBMIT </a:t>
            </a:r>
            <a:r>
              <a:rPr lang="en-US" sz="1600" dirty="0">
                <a:solidFill>
                  <a:srgbClr val="002060"/>
                </a:solidFill>
                <a:cs typeface="Arial" charset="0"/>
              </a:rPr>
              <a:t>functionality if the original claim was submitted electronically, either through an 837 transaction or DDE submission</a:t>
            </a:r>
          </a:p>
          <a:p>
            <a:pPr lvl="2" indent="-342900">
              <a:spcBef>
                <a:spcPts val="600"/>
              </a:spcBef>
              <a:spcAft>
                <a:spcPts val="600"/>
              </a:spcAft>
              <a:buClr>
                <a:srgbClr val="FF0000"/>
              </a:buClr>
              <a:buFont typeface="Wingdings" panose="05000000000000000000" pitchFamily="2" charset="2"/>
              <a:buChar char="Ø"/>
              <a:tabLst>
                <a:tab pos="863600" algn="l"/>
                <a:tab pos="1092200" algn="l"/>
              </a:tabLst>
              <a:defRPr/>
            </a:pPr>
            <a:r>
              <a:rPr lang="en-US" sz="1600" dirty="0">
                <a:solidFill>
                  <a:srgbClr val="002060"/>
                </a:solidFill>
                <a:cs typeface="Arial" charset="0"/>
              </a:rPr>
              <a:t>In these circumstances, the system will automatically associate the former ICN with the resubmitted claim</a:t>
            </a:r>
          </a:p>
          <a:p>
            <a:pPr marL="571500" lvl="2">
              <a:spcBef>
                <a:spcPct val="25000"/>
              </a:spcBef>
              <a:spcAft>
                <a:spcPts val="1000"/>
              </a:spcAft>
              <a:tabLst>
                <a:tab pos="863600" algn="l"/>
                <a:tab pos="1092200" algn="l"/>
              </a:tabLst>
              <a:defRPr/>
            </a:pPr>
            <a:r>
              <a:rPr lang="en-US" sz="2000" b="1" dirty="0">
                <a:solidFill>
                  <a:schemeClr val="accent2"/>
                </a:solidFill>
                <a:latin typeface="+mn-lt"/>
                <a:cs typeface="Arial" charset="0"/>
              </a:rPr>
              <a:t>		     </a:t>
            </a:r>
            <a:endParaRPr lang="en-US" sz="2000" dirty="0">
              <a:solidFill>
                <a:schemeClr val="accent2"/>
              </a:solidFill>
              <a:latin typeface="+mn-lt"/>
              <a:cs typeface="Arial" charset="0"/>
            </a:endParaRPr>
          </a:p>
        </p:txBody>
      </p:sp>
      <p:pic>
        <p:nvPicPr>
          <p:cNvPr id="2" name="Picture 1"/>
          <p:cNvPicPr>
            <a:picLocks noChangeAspect="1"/>
          </p:cNvPicPr>
          <p:nvPr/>
        </p:nvPicPr>
        <p:blipFill>
          <a:blip r:embed="rId4" cstate="print"/>
          <a:stretch>
            <a:fillRect/>
          </a:stretch>
        </p:blipFill>
        <p:spPr>
          <a:xfrm>
            <a:off x="7547081" y="1160826"/>
            <a:ext cx="1090013" cy="337751"/>
          </a:xfrm>
          <a:prstGeom prst="rect">
            <a:avLst/>
          </a:prstGeom>
        </p:spPr>
      </p:pic>
    </p:spTree>
    <p:extLst>
      <p:ext uri="{BB962C8B-B14F-4D97-AF65-F5344CB8AC3E}">
        <p14:creationId xmlns:p14="http://schemas.microsoft.com/office/powerpoint/2010/main" val="2082992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2"/>
          <p:cNvSpPr>
            <a:spLocks noGrp="1" noChangeArrowheads="1"/>
          </p:cNvSpPr>
          <p:nvPr>
            <p:ph type="title"/>
          </p:nvPr>
        </p:nvSpPr>
        <p:spPr>
          <a:xfrm>
            <a:off x="381000" y="381000"/>
            <a:ext cx="6416675" cy="430887"/>
          </a:xfrm>
        </p:spPr>
        <p:txBody>
          <a:bodyPr/>
          <a:lstStyle/>
          <a:p>
            <a:pPr eaLnBrk="1" hangingPunct="1">
              <a:defRPr/>
            </a:pPr>
            <a:r>
              <a:rPr lang="en-US" sz="2800" dirty="0">
                <a:solidFill>
                  <a:srgbClr val="002060"/>
                </a:solidFill>
                <a:latin typeface="+mj-lt"/>
              </a:rPr>
              <a:t>Corrective Action for Denied Claims</a:t>
            </a:r>
          </a:p>
        </p:txBody>
      </p:sp>
      <p:sp>
        <p:nvSpPr>
          <p:cNvPr id="186372" name="Rectangle 3"/>
          <p:cNvSpPr>
            <a:spLocks noGrp="1" noChangeArrowheads="1"/>
          </p:cNvSpPr>
          <p:nvPr>
            <p:ph type="body" idx="1"/>
          </p:nvPr>
        </p:nvSpPr>
        <p:spPr>
          <a:xfrm>
            <a:off x="381000" y="1219200"/>
            <a:ext cx="8229600" cy="4648200"/>
          </a:xfrm>
        </p:spPr>
        <p:txBody>
          <a:bodyPr/>
          <a:lstStyle/>
          <a:p>
            <a:pPr marL="406400" indent="-292100">
              <a:spcBef>
                <a:spcPct val="20000"/>
              </a:spcBef>
              <a:buFont typeface="Wingdings" pitchFamily="2" charset="2"/>
              <a:buNone/>
              <a:tabLst>
                <a:tab pos="914400" algn="l"/>
              </a:tabLst>
              <a:defRPr/>
            </a:pPr>
            <a:endParaRPr lang="en-US" sz="500" dirty="0"/>
          </a:p>
          <a:p>
            <a:pPr eaLnBrk="1" hangingPunct="1">
              <a:lnSpc>
                <a:spcPct val="100000"/>
              </a:lnSpc>
              <a:spcBef>
                <a:spcPct val="0"/>
              </a:spcBef>
              <a:buClrTx/>
              <a:buFont typeface="Wingdings" pitchFamily="2" charset="2"/>
              <a:buChar char="Ø"/>
              <a:defRPr/>
            </a:pPr>
            <a:endParaRPr lang="en-US" sz="2000" b="0" kern="1200" dirty="0">
              <a:solidFill>
                <a:srgbClr val="002A7E"/>
              </a:solidFill>
              <a:cs typeface="Arial" charset="0"/>
            </a:endParaRPr>
          </a:p>
          <a:p>
            <a:pPr eaLnBrk="1" hangingPunct="1">
              <a:lnSpc>
                <a:spcPct val="100000"/>
              </a:lnSpc>
              <a:spcBef>
                <a:spcPct val="0"/>
              </a:spcBef>
              <a:buClrTx/>
              <a:buFont typeface="Wingdings" pitchFamily="2" charset="2"/>
              <a:buChar char="Ø"/>
              <a:defRPr/>
            </a:pPr>
            <a:endParaRPr lang="en-US" sz="2000" b="0" kern="1200" dirty="0">
              <a:solidFill>
                <a:srgbClr val="002A7E"/>
              </a:solidFill>
              <a:cs typeface="Arial" charset="0"/>
            </a:endParaRPr>
          </a:p>
          <a:p>
            <a:pPr eaLnBrk="1" hangingPunct="1">
              <a:lnSpc>
                <a:spcPct val="100000"/>
              </a:lnSpc>
              <a:spcBef>
                <a:spcPct val="0"/>
              </a:spcBef>
              <a:spcAft>
                <a:spcPts val="1000"/>
              </a:spcAft>
              <a:buClrTx/>
              <a:buFont typeface="Arial" panose="020B0604020202020204" pitchFamily="34" charset="0"/>
              <a:buNone/>
              <a:defRPr/>
            </a:pPr>
            <a:endParaRPr lang="en-US" sz="500" b="0" kern="1200" dirty="0">
              <a:cs typeface="Arial" charset="0"/>
            </a:endParaRPr>
          </a:p>
          <a:p>
            <a:pPr marL="800100" lvl="1" indent="-342900" eaLnBrk="1" hangingPunct="1">
              <a:lnSpc>
                <a:spcPct val="100000"/>
              </a:lnSpc>
              <a:spcBef>
                <a:spcPct val="0"/>
              </a:spcBef>
              <a:spcAft>
                <a:spcPts val="1000"/>
              </a:spcAft>
              <a:buClrTx/>
              <a:buFont typeface="Wingdings" pitchFamily="2" charset="2"/>
              <a:buChar char="Ø"/>
              <a:defRPr/>
            </a:pPr>
            <a:endParaRPr lang="en-US" sz="1800" b="0" kern="1200" dirty="0">
              <a:ea typeface="+mn-ea"/>
              <a:cs typeface="Arial" charset="0"/>
            </a:endParaRPr>
          </a:p>
        </p:txBody>
      </p:sp>
      <p:sp>
        <p:nvSpPr>
          <p:cNvPr id="9" name="Rectangle 8"/>
          <p:cNvSpPr/>
          <p:nvPr/>
        </p:nvSpPr>
        <p:spPr>
          <a:xfrm>
            <a:off x="304800" y="1322388"/>
            <a:ext cx="8568744" cy="3077766"/>
          </a:xfrm>
          <a:prstGeom prst="rect">
            <a:avLst/>
          </a:prstGeom>
        </p:spPr>
        <p:txBody>
          <a:bodyPr wrap="square">
            <a:spAutoFit/>
          </a:bodyPr>
          <a:lstStyle/>
          <a:p>
            <a:pPr marL="114300" lvl="1">
              <a:spcBef>
                <a:spcPct val="25000"/>
              </a:spcBef>
              <a:spcAft>
                <a:spcPts val="1500"/>
              </a:spcAft>
              <a:buClr>
                <a:srgbClr val="002060"/>
              </a:buClr>
              <a:tabLst>
                <a:tab pos="457200" algn="l"/>
                <a:tab pos="859536" algn="l"/>
                <a:tab pos="914400" algn="l"/>
                <a:tab pos="1088136" algn="l"/>
              </a:tabLst>
              <a:defRPr/>
            </a:pPr>
            <a:r>
              <a:rPr lang="en-US" sz="1600" b="1" dirty="0" smtClean="0">
                <a:solidFill>
                  <a:srgbClr val="002060"/>
                </a:solidFill>
                <a:cs typeface="Arial" charset="0"/>
              </a:rPr>
              <a:t>5.  </a:t>
            </a:r>
            <a:r>
              <a:rPr lang="en-US" sz="1600" b="1" u="sng" dirty="0">
                <a:solidFill>
                  <a:srgbClr val="002060"/>
                </a:solidFill>
                <a:cs typeface="Arial" charset="0"/>
              </a:rPr>
              <a:t>Incorrectly Paid (over or under paid)</a:t>
            </a:r>
            <a:r>
              <a:rPr lang="en-US" sz="1600" b="1" dirty="0">
                <a:solidFill>
                  <a:srgbClr val="002060"/>
                </a:solidFill>
                <a:cs typeface="Arial" charset="0"/>
              </a:rPr>
              <a:t> -  Follow the </a:t>
            </a:r>
            <a:r>
              <a:rPr lang="en-US" sz="1600" b="1" i="1" dirty="0">
                <a:solidFill>
                  <a:srgbClr val="002060"/>
                </a:solidFill>
                <a:cs typeface="Arial" charset="0"/>
              </a:rPr>
              <a:t>Adjustment</a:t>
            </a:r>
            <a:r>
              <a:rPr lang="en-US" sz="1600" b="1" dirty="0">
                <a:solidFill>
                  <a:srgbClr val="002060"/>
                </a:solidFill>
                <a:cs typeface="Arial" charset="0"/>
              </a:rPr>
              <a:t> Procedure:</a:t>
            </a:r>
          </a:p>
          <a:p>
            <a:pPr marL="857250" lvl="2" indent="-285750">
              <a:spcBef>
                <a:spcPct val="25000"/>
              </a:spcBef>
              <a:spcAft>
                <a:spcPts val="1500"/>
              </a:spcAft>
              <a:buClr>
                <a:srgbClr val="FF0000"/>
              </a:buClr>
              <a:buFont typeface="Wingdings" panose="05000000000000000000" pitchFamily="2" charset="2"/>
              <a:buChar char="Ø"/>
              <a:tabLst>
                <a:tab pos="863600" algn="l"/>
                <a:tab pos="1092200" algn="l"/>
              </a:tabLst>
              <a:defRPr/>
            </a:pPr>
            <a:r>
              <a:rPr lang="en-US" sz="1600" b="1" dirty="0">
                <a:solidFill>
                  <a:srgbClr val="002060"/>
                </a:solidFill>
                <a:cs typeface="Arial" charset="0"/>
              </a:rPr>
              <a:t>Electronic claims </a:t>
            </a:r>
            <a:r>
              <a:rPr lang="en-US" sz="1600" dirty="0">
                <a:solidFill>
                  <a:srgbClr val="002060"/>
                </a:solidFill>
                <a:cs typeface="Arial" charset="0"/>
              </a:rPr>
              <a:t>may be adjusted and resent electronically by replacing the original claim </a:t>
            </a:r>
            <a:r>
              <a:rPr lang="en-US" sz="1600" u="sng" dirty="0">
                <a:hlinkClick r:id="rId2"/>
              </a:rPr>
              <a:t>http://www.mass.gov/eohhs/docs/masshealth/newmmis/jobaid-replace-a-claim.pdf</a:t>
            </a:r>
            <a:endParaRPr lang="en-US" sz="1600" b="1" dirty="0">
              <a:solidFill>
                <a:srgbClr val="002060"/>
              </a:solidFill>
              <a:cs typeface="Arial" charset="0"/>
            </a:endParaRPr>
          </a:p>
          <a:p>
            <a:pPr marL="114300" lvl="1">
              <a:spcBef>
                <a:spcPct val="25000"/>
              </a:spcBef>
              <a:spcAft>
                <a:spcPts val="1500"/>
              </a:spcAft>
              <a:buClr>
                <a:srgbClr val="002060"/>
              </a:buClr>
              <a:tabLst>
                <a:tab pos="863600" algn="l"/>
                <a:tab pos="1092200" algn="l"/>
              </a:tabLst>
              <a:defRPr/>
            </a:pPr>
            <a:r>
              <a:rPr lang="en-US" sz="1600" b="1" dirty="0">
                <a:solidFill>
                  <a:srgbClr val="002060"/>
                </a:solidFill>
                <a:cs typeface="Arial" charset="0"/>
              </a:rPr>
              <a:t>6</a:t>
            </a:r>
            <a:r>
              <a:rPr lang="en-US" sz="1600" b="1" dirty="0" smtClean="0">
                <a:solidFill>
                  <a:srgbClr val="002060"/>
                </a:solidFill>
                <a:cs typeface="Arial" charset="0"/>
              </a:rPr>
              <a:t>.  </a:t>
            </a:r>
            <a:r>
              <a:rPr lang="en-US" sz="1600" b="1" u="sng" dirty="0">
                <a:solidFill>
                  <a:srgbClr val="002060"/>
                </a:solidFill>
                <a:cs typeface="Arial" charset="0"/>
              </a:rPr>
              <a:t>Paid in Error</a:t>
            </a:r>
            <a:r>
              <a:rPr lang="en-US" sz="1600" dirty="0">
                <a:solidFill>
                  <a:srgbClr val="002060"/>
                </a:solidFill>
                <a:cs typeface="Arial" charset="0"/>
              </a:rPr>
              <a:t> - </a:t>
            </a:r>
            <a:r>
              <a:rPr lang="en-US" sz="1600" b="1" dirty="0">
                <a:solidFill>
                  <a:srgbClr val="002060"/>
                </a:solidFill>
                <a:cs typeface="Arial" charset="0"/>
              </a:rPr>
              <a:t> Follow the </a:t>
            </a:r>
            <a:r>
              <a:rPr lang="en-US" sz="1600" b="1" i="1" dirty="0">
                <a:solidFill>
                  <a:srgbClr val="002060"/>
                </a:solidFill>
                <a:cs typeface="Arial" charset="0"/>
              </a:rPr>
              <a:t>Void</a:t>
            </a:r>
            <a:r>
              <a:rPr lang="en-US" sz="1600" b="1" dirty="0">
                <a:solidFill>
                  <a:srgbClr val="002060"/>
                </a:solidFill>
                <a:cs typeface="Arial" charset="0"/>
              </a:rPr>
              <a:t> Procedure:</a:t>
            </a:r>
          </a:p>
          <a:p>
            <a:pPr marL="857250" lvl="2" indent="-285750">
              <a:spcBef>
                <a:spcPct val="25000"/>
              </a:spcBef>
              <a:spcAft>
                <a:spcPts val="1500"/>
              </a:spcAft>
              <a:buClr>
                <a:srgbClr val="FF0000"/>
              </a:buClr>
              <a:buFont typeface="Wingdings" panose="05000000000000000000" pitchFamily="2" charset="2"/>
              <a:buChar char="Ø"/>
              <a:tabLst>
                <a:tab pos="863600" algn="l"/>
                <a:tab pos="1092200" algn="l"/>
              </a:tabLst>
              <a:defRPr/>
            </a:pPr>
            <a:r>
              <a:rPr lang="en-US" sz="1600" b="1" dirty="0">
                <a:solidFill>
                  <a:srgbClr val="002060"/>
                </a:solidFill>
                <a:cs typeface="Arial" charset="0"/>
              </a:rPr>
              <a:t>Electronic claims </a:t>
            </a:r>
            <a:r>
              <a:rPr lang="en-US" sz="1600" dirty="0">
                <a:solidFill>
                  <a:srgbClr val="002060"/>
                </a:solidFill>
                <a:cs typeface="Arial" charset="0"/>
              </a:rPr>
              <a:t>may be voided electronically </a:t>
            </a:r>
            <a:r>
              <a:rPr lang="en-US" sz="1600" u="sng" dirty="0">
                <a:hlinkClick r:id="rId3"/>
              </a:rPr>
              <a:t>http://www.mass.gov/eohhs/docs/masshealth/newmmis/jobaid-edit-claims-void.pdf</a:t>
            </a:r>
            <a:endParaRPr lang="en-US" sz="1600" u="sng" dirty="0"/>
          </a:p>
          <a:p>
            <a:pPr marL="857250" lvl="2" indent="-285750">
              <a:spcBef>
                <a:spcPct val="25000"/>
              </a:spcBef>
              <a:spcAft>
                <a:spcPts val="1500"/>
              </a:spcAft>
              <a:buClr>
                <a:srgbClr val="FF0000"/>
              </a:buClr>
              <a:buFont typeface="Wingdings" panose="05000000000000000000" pitchFamily="2" charset="2"/>
              <a:buChar char="Ø"/>
              <a:tabLst>
                <a:tab pos="863600" algn="l"/>
                <a:tab pos="1092200" algn="l"/>
              </a:tabLst>
              <a:defRPr/>
            </a:pPr>
            <a:endParaRPr lang="en-US" sz="1600" dirty="0">
              <a:solidFill>
                <a:srgbClr val="002060"/>
              </a:solidFill>
              <a:cs typeface="Arial" charset="0"/>
            </a:endParaRPr>
          </a:p>
        </p:txBody>
      </p:sp>
    </p:spTree>
    <p:extLst>
      <p:ext uri="{BB962C8B-B14F-4D97-AF65-F5344CB8AC3E}">
        <p14:creationId xmlns:p14="http://schemas.microsoft.com/office/powerpoint/2010/main" val="591866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43705" y="2518178"/>
            <a:ext cx="6416675" cy="1034129"/>
          </a:xfrm>
        </p:spPr>
        <p:txBody>
          <a:bodyPr/>
          <a:lstStyle/>
          <a:p>
            <a:pPr marL="342900" indent="-342900" algn="ctr">
              <a:lnSpc>
                <a:spcPct val="105000"/>
              </a:lnSpc>
            </a:pPr>
            <a:r>
              <a:rPr lang="en-US" sz="3200" dirty="0">
                <a:solidFill>
                  <a:srgbClr val="002060"/>
                </a:solidFill>
                <a:latin typeface="+mj-lt"/>
              </a:rPr>
              <a:t>Billing </a:t>
            </a:r>
            <a:r>
              <a:rPr lang="en-US" sz="3200" dirty="0" smtClean="0">
                <a:latin typeface="+mj-lt"/>
              </a:rPr>
              <a:t>Timelines and 90-Day Waiver </a:t>
            </a:r>
            <a:endParaRPr lang="en-US" altLang="en-US" sz="3200" dirty="0">
              <a:solidFill>
                <a:srgbClr val="002060"/>
              </a:solidFill>
              <a:latin typeface="+mj-lt"/>
            </a:endParaRPr>
          </a:p>
        </p:txBody>
      </p:sp>
    </p:spTree>
    <p:extLst>
      <p:ext uri="{BB962C8B-B14F-4D97-AF65-F5344CB8AC3E}">
        <p14:creationId xmlns:p14="http://schemas.microsoft.com/office/powerpoint/2010/main" val="210280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8" y="1069251"/>
            <a:ext cx="838289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ja-JP" dirty="0">
                <a:solidFill>
                  <a:srgbClr val="002060"/>
                </a:solidFill>
                <a:ea typeface="SimSun" panose="02010600030101010101" pitchFamily="2" charset="-122"/>
                <a:cs typeface="Arial" panose="020B0604020202020204" pitchFamily="34" charset="0"/>
              </a:rPr>
              <a:t>This information is for you if you’re a provider and</a:t>
            </a:r>
          </a:p>
          <a:p>
            <a:pPr eaLnBrk="0" fontAlgn="base" hangingPunct="0">
              <a:spcBef>
                <a:spcPct val="0"/>
              </a:spcBef>
              <a:spcAft>
                <a:spcPct val="0"/>
              </a:spcAft>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N</a:t>
            </a:r>
            <a:r>
              <a:rPr lang="en-US" altLang="ja-JP" dirty="0" smtClean="0">
                <a:solidFill>
                  <a:srgbClr val="002060"/>
                </a:solidFill>
                <a:ea typeface="SimSun" panose="02010600030101010101" pitchFamily="2" charset="-122"/>
                <a:cs typeface="Arial" panose="020B0604020202020204" pitchFamily="34" charset="0"/>
              </a:rPr>
              <a:t>eed </a:t>
            </a:r>
            <a:r>
              <a:rPr lang="en-US" altLang="ja-JP" dirty="0">
                <a:solidFill>
                  <a:srgbClr val="002060"/>
                </a:solidFill>
                <a:ea typeface="SimSun" panose="02010600030101010101" pitchFamily="2" charset="-122"/>
                <a:cs typeface="Arial" panose="020B0604020202020204" pitchFamily="34" charset="0"/>
              </a:rPr>
              <a:t>to submit a claim</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H</a:t>
            </a:r>
            <a:r>
              <a:rPr lang="en-US" altLang="ja-JP" dirty="0" smtClean="0">
                <a:solidFill>
                  <a:srgbClr val="002060"/>
                </a:solidFill>
                <a:ea typeface="SimSun" panose="02010600030101010101" pitchFamily="2" charset="-122"/>
                <a:cs typeface="Arial" panose="020B0604020202020204" pitchFamily="34" charset="0"/>
              </a:rPr>
              <a:t>ave </a:t>
            </a:r>
            <a:r>
              <a:rPr lang="en-US" altLang="ja-JP" dirty="0">
                <a:solidFill>
                  <a:srgbClr val="002060"/>
                </a:solidFill>
                <a:ea typeface="SimSun" panose="02010600030101010101" pitchFamily="2" charset="-122"/>
                <a:cs typeface="Arial" panose="020B0604020202020204" pitchFamily="34" charset="0"/>
              </a:rPr>
              <a:t>submitted a claim</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The claim has been denied</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Need to request </a:t>
            </a:r>
            <a:r>
              <a:rPr lang="en-US" altLang="ja-JP" dirty="0">
                <a:solidFill>
                  <a:srgbClr val="002060"/>
                </a:solidFill>
                <a:ea typeface="SimSun" panose="02010600030101010101" pitchFamily="2" charset="-122"/>
                <a:cs typeface="Arial" panose="020B0604020202020204" pitchFamily="34" charset="0"/>
              </a:rPr>
              <a:t>a 90-day waiver, or</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W</a:t>
            </a:r>
            <a:r>
              <a:rPr lang="en-US" altLang="ja-JP" dirty="0" smtClean="0">
                <a:solidFill>
                  <a:srgbClr val="002060"/>
                </a:solidFill>
                <a:ea typeface="SimSun" panose="02010600030101010101" pitchFamily="2" charset="-122"/>
                <a:cs typeface="Arial" panose="020B0604020202020204" pitchFamily="34" charset="0"/>
              </a:rPr>
              <a:t>ant </a:t>
            </a:r>
            <a:r>
              <a:rPr lang="en-US" altLang="ja-JP" dirty="0">
                <a:solidFill>
                  <a:srgbClr val="002060"/>
                </a:solidFill>
                <a:ea typeface="SimSun" panose="02010600030101010101" pitchFamily="2" charset="-122"/>
                <a:cs typeface="Arial" panose="020B0604020202020204" pitchFamily="34" charset="0"/>
              </a:rPr>
              <a:t>to </a:t>
            </a:r>
            <a:r>
              <a:rPr lang="en-US" altLang="ja-JP" dirty="0" smtClean="0">
                <a:solidFill>
                  <a:srgbClr val="002060"/>
                </a:solidFill>
                <a:ea typeface="SimSun" panose="02010600030101010101" pitchFamily="2" charset="-122"/>
                <a:cs typeface="Arial" panose="020B0604020202020204" pitchFamily="34" charset="0"/>
              </a:rPr>
              <a:t>appeal a </a:t>
            </a:r>
            <a:r>
              <a:rPr lang="en-US" altLang="ja-JP" dirty="0">
                <a:solidFill>
                  <a:srgbClr val="002060"/>
                </a:solidFill>
                <a:ea typeface="SimSun" panose="02010600030101010101" pitchFamily="2" charset="-122"/>
                <a:cs typeface="Arial" panose="020B0604020202020204" pitchFamily="34" charset="0"/>
              </a:rPr>
              <a:t>denied claim</a:t>
            </a:r>
          </a:p>
          <a:p>
            <a:pPr eaLnBrk="0" fontAlgn="base" hangingPunct="0">
              <a:spcBef>
                <a:spcPct val="0"/>
              </a:spcBef>
              <a:spcAft>
                <a:spcPct val="0"/>
              </a:spcAft>
            </a:pPr>
            <a:endParaRPr lang="en-US" altLang="ja-JP" dirty="0">
              <a:solidFill>
                <a:srgbClr val="002060"/>
              </a:solidFill>
            </a:endParaRPr>
          </a:p>
        </p:txBody>
      </p:sp>
      <p:sp>
        <p:nvSpPr>
          <p:cNvPr id="39" name="Title 1"/>
          <p:cNvSpPr>
            <a:spLocks noGrp="1"/>
          </p:cNvSpPr>
          <p:nvPr>
            <p:ph type="title"/>
          </p:nvPr>
        </p:nvSpPr>
        <p:spPr>
          <a:xfrm>
            <a:off x="174948" y="234864"/>
            <a:ext cx="8053675" cy="430887"/>
          </a:xfrm>
        </p:spPr>
        <p:txBody>
          <a:bodyPr/>
          <a:lstStyle/>
          <a:p>
            <a:r>
              <a:rPr lang="en-US" sz="2800" dirty="0">
                <a:solidFill>
                  <a:srgbClr val="002060"/>
                </a:solidFill>
                <a:cs typeface="Arial" panose="020B0604020202020204" pitchFamily="34" charset="0"/>
              </a:rPr>
              <a:t>Billing </a:t>
            </a:r>
            <a:r>
              <a:rPr lang="en-US" sz="2800" dirty="0" smtClean="0">
                <a:solidFill>
                  <a:srgbClr val="002060"/>
                </a:solidFill>
                <a:cs typeface="Arial" panose="020B0604020202020204" pitchFamily="34" charset="0"/>
              </a:rPr>
              <a:t>Timelines </a:t>
            </a:r>
            <a:r>
              <a:rPr lang="en-US" sz="2800" dirty="0">
                <a:solidFill>
                  <a:srgbClr val="002060"/>
                </a:solidFill>
                <a:cs typeface="Arial" panose="020B0604020202020204" pitchFamily="34" charset="0"/>
              </a:rPr>
              <a:t>and </a:t>
            </a:r>
            <a:r>
              <a:rPr lang="en-US" sz="2800" dirty="0" smtClean="0">
                <a:solidFill>
                  <a:srgbClr val="002060"/>
                </a:solidFill>
                <a:cs typeface="Arial" panose="020B0604020202020204" pitchFamily="34" charset="0"/>
              </a:rPr>
              <a:t>90-Day Waiver</a:t>
            </a:r>
            <a:endParaRPr lang="en-US" sz="2800" dirty="0">
              <a:solidFill>
                <a:srgbClr val="002060"/>
              </a:solidFill>
              <a:cs typeface="Arial" panose="020B0604020202020204" pitchFamily="34" charset="0"/>
            </a:endParaRPr>
          </a:p>
        </p:txBody>
      </p:sp>
      <p:sp>
        <p:nvSpPr>
          <p:cNvPr id="6" name="TextBox 5"/>
          <p:cNvSpPr txBox="1"/>
          <p:nvPr/>
        </p:nvSpPr>
        <p:spPr>
          <a:xfrm>
            <a:off x="174948" y="4601540"/>
            <a:ext cx="8828375" cy="923330"/>
          </a:xfrm>
          <a:prstGeom prst="rect">
            <a:avLst/>
          </a:prstGeom>
          <a:noFill/>
        </p:spPr>
        <p:txBody>
          <a:bodyPr wrap="square" rtlCol="0">
            <a:spAutoFit/>
          </a:bodyPr>
          <a:lstStyle/>
          <a:p>
            <a:r>
              <a:rPr lang="en-US" dirty="0">
                <a:solidFill>
                  <a:srgbClr val="002060"/>
                </a:solidFill>
                <a:ea typeface="SimSun" panose="02010600030101010101" pitchFamily="2" charset="-122"/>
                <a:cs typeface="Arial" panose="020B0604020202020204" pitchFamily="34" charset="0"/>
              </a:rPr>
              <a:t>Review the timeline to understand when </a:t>
            </a:r>
            <a:r>
              <a:rPr lang="en-US" dirty="0" smtClean="0">
                <a:solidFill>
                  <a:srgbClr val="002060"/>
                </a:solidFill>
                <a:ea typeface="SimSun" panose="02010600030101010101" pitchFamily="2" charset="-122"/>
                <a:cs typeface="Arial" panose="020B0604020202020204" pitchFamily="34" charset="0"/>
              </a:rPr>
              <a:t>to submit a claim </a:t>
            </a:r>
            <a:r>
              <a:rPr lang="en-US" dirty="0">
                <a:solidFill>
                  <a:srgbClr val="002060"/>
                </a:solidFill>
                <a:ea typeface="SimSun" panose="02010600030101010101" pitchFamily="2" charset="-122"/>
                <a:cs typeface="Arial" panose="020B0604020202020204" pitchFamily="34" charset="0"/>
              </a:rPr>
              <a:t>and </a:t>
            </a:r>
            <a:r>
              <a:rPr lang="en-US" dirty="0" smtClean="0">
                <a:solidFill>
                  <a:srgbClr val="002060"/>
                </a:solidFill>
                <a:ea typeface="SimSun" panose="02010600030101010101" pitchFamily="2" charset="-122"/>
                <a:cs typeface="Arial" panose="020B0604020202020204" pitchFamily="34" charset="0"/>
              </a:rPr>
              <a:t>when to submit an </a:t>
            </a:r>
            <a:r>
              <a:rPr lang="en-US" dirty="0">
                <a:solidFill>
                  <a:srgbClr val="002060"/>
                </a:solidFill>
                <a:ea typeface="SimSun" panose="02010600030101010101" pitchFamily="2" charset="-122"/>
                <a:cs typeface="Arial" panose="020B0604020202020204" pitchFamily="34" charset="0"/>
              </a:rPr>
              <a:t>appeal. There is additional information </a:t>
            </a:r>
            <a:r>
              <a:rPr lang="en-US" dirty="0" smtClean="0">
                <a:solidFill>
                  <a:srgbClr val="002060"/>
                </a:solidFill>
                <a:ea typeface="SimSun" panose="02010600030101010101" pitchFamily="2" charset="-122"/>
                <a:cs typeface="Arial" panose="020B0604020202020204" pitchFamily="34" charset="0"/>
              </a:rPr>
              <a:t>regarding </a:t>
            </a:r>
            <a:r>
              <a:rPr lang="en-US" dirty="0">
                <a:solidFill>
                  <a:srgbClr val="002060"/>
                </a:solidFill>
                <a:ea typeface="SimSun" panose="02010600030101010101" pitchFamily="2" charset="-122"/>
                <a:cs typeface="Arial" panose="020B0604020202020204" pitchFamily="34" charset="0"/>
              </a:rPr>
              <a:t>the appeal procedures </a:t>
            </a:r>
            <a:r>
              <a:rPr lang="en-US" dirty="0" smtClean="0">
                <a:solidFill>
                  <a:srgbClr val="002060"/>
                </a:solidFill>
                <a:ea typeface="SimSun" panose="02010600030101010101" pitchFamily="2" charset="-122"/>
                <a:cs typeface="Arial" panose="020B0604020202020204" pitchFamily="34" charset="0"/>
              </a:rPr>
              <a:t>when a claim denies for </a:t>
            </a:r>
            <a:r>
              <a:rPr lang="en-US" dirty="0">
                <a:solidFill>
                  <a:srgbClr val="002060"/>
                </a:solidFill>
                <a:ea typeface="SimSun" panose="02010600030101010101" pitchFamily="2" charset="-122"/>
                <a:cs typeface="Arial" panose="020B0604020202020204" pitchFamily="34" charset="0"/>
              </a:rPr>
              <a:t>‘Final Deadline Exceeded’</a:t>
            </a:r>
          </a:p>
        </p:txBody>
      </p:sp>
    </p:spTree>
    <p:extLst>
      <p:ext uri="{BB962C8B-B14F-4D97-AF65-F5344CB8AC3E}">
        <p14:creationId xmlns:p14="http://schemas.microsoft.com/office/powerpoint/2010/main" val="2804641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975" y="814745"/>
            <a:ext cx="8617363" cy="4328108"/>
          </a:xfrm>
        </p:spPr>
        <p:txBody>
          <a:bodyPr/>
          <a:lstStyle/>
          <a:p>
            <a:pPr lvl="1">
              <a:spcBef>
                <a:spcPct val="25000"/>
              </a:spcBef>
              <a:spcAft>
                <a:spcPct val="25000"/>
              </a:spcAft>
              <a:buFont typeface="Wingdings" panose="05000000000000000000" pitchFamily="2" charset="2"/>
              <a:buNone/>
            </a:pPr>
            <a:r>
              <a:rPr lang="en-US" altLang="en-US" sz="1500" b="1" u="sng" dirty="0">
                <a:solidFill>
                  <a:srgbClr val="002060"/>
                </a:solidFill>
              </a:rPr>
              <a:t>30 Days</a:t>
            </a:r>
            <a:r>
              <a:rPr lang="en-US" altLang="en-US" sz="1500" b="1" dirty="0">
                <a:solidFill>
                  <a:srgbClr val="002060"/>
                </a:solidFill>
              </a:rPr>
              <a:t>:</a:t>
            </a:r>
            <a:r>
              <a:rPr lang="en-US" altLang="en-US" sz="1500" dirty="0">
                <a:solidFill>
                  <a:srgbClr val="002060"/>
                </a:solidFill>
              </a:rPr>
              <a:t> 	Average time for both electronic and paper claims to process on a remittance advice</a:t>
            </a:r>
            <a:r>
              <a:rPr lang="en-US" altLang="en-US" sz="1500" dirty="0" smtClean="0">
                <a:solidFill>
                  <a:srgbClr val="002060"/>
                </a:solidFill>
              </a:rPr>
              <a:t>.</a:t>
            </a:r>
            <a:endParaRPr lang="en-US" altLang="en-US" sz="1500" dirty="0">
              <a:solidFill>
                <a:srgbClr val="002060"/>
              </a:solidFill>
            </a:endParaRPr>
          </a:p>
          <a:p>
            <a:pPr lvl="1">
              <a:spcBef>
                <a:spcPct val="25000"/>
              </a:spcBef>
              <a:spcAft>
                <a:spcPct val="25000"/>
              </a:spcAft>
              <a:buFont typeface="Wingdings" panose="05000000000000000000" pitchFamily="2" charset="2"/>
              <a:buNone/>
            </a:pPr>
            <a:r>
              <a:rPr lang="en-US" altLang="en-US" sz="1500" b="1" u="sng" dirty="0">
                <a:solidFill>
                  <a:srgbClr val="002060"/>
                </a:solidFill>
              </a:rPr>
              <a:t>60 Days</a:t>
            </a:r>
            <a:r>
              <a:rPr lang="en-US" altLang="en-US" sz="1500" b="1" dirty="0">
                <a:solidFill>
                  <a:srgbClr val="002060"/>
                </a:solidFill>
              </a:rPr>
              <a:t>:</a:t>
            </a:r>
            <a:r>
              <a:rPr lang="en-US" altLang="en-US" sz="1500" dirty="0">
                <a:solidFill>
                  <a:srgbClr val="002060"/>
                </a:solidFill>
              </a:rPr>
              <a:t> 	The usual turnaround time for Medicare/MassHealth crossover claims forwarded to MassHealth by Massachusetts Medicare Fiscal agent to be processed</a:t>
            </a:r>
            <a:r>
              <a:rPr lang="en-US" altLang="en-US" sz="1500" dirty="0" smtClean="0">
                <a:solidFill>
                  <a:srgbClr val="002060"/>
                </a:solidFill>
              </a:rPr>
              <a:t>.</a:t>
            </a:r>
            <a:endParaRPr lang="en-US" altLang="en-US" sz="1500" dirty="0">
              <a:solidFill>
                <a:srgbClr val="002060"/>
              </a:solidFill>
            </a:endParaRPr>
          </a:p>
          <a:p>
            <a:pPr lvl="1">
              <a:spcBef>
                <a:spcPct val="25000"/>
              </a:spcBef>
              <a:spcAft>
                <a:spcPct val="25000"/>
              </a:spcAft>
              <a:buFont typeface="Wingdings" panose="05000000000000000000" pitchFamily="2" charset="2"/>
              <a:buNone/>
            </a:pPr>
            <a:r>
              <a:rPr lang="en-US" altLang="en-US" sz="1500" b="1" u="sng" dirty="0">
                <a:solidFill>
                  <a:srgbClr val="002060"/>
                </a:solidFill>
              </a:rPr>
              <a:t>90 Days</a:t>
            </a:r>
            <a:r>
              <a:rPr lang="en-US" altLang="en-US" sz="1500" b="1" dirty="0">
                <a:solidFill>
                  <a:srgbClr val="002060"/>
                </a:solidFill>
              </a:rPr>
              <a:t>:</a:t>
            </a:r>
            <a:r>
              <a:rPr lang="en-US" altLang="en-US" sz="1500" dirty="0">
                <a:solidFill>
                  <a:srgbClr val="002060"/>
                </a:solidFill>
              </a:rPr>
              <a:t> 	Initial claims must be received by MassHealth within 90 days of the service date. If another insurance was billed before MassHealth, claims must be received within 90 days from the date of the explanation of benefits (EOB) of the primary insurer</a:t>
            </a:r>
            <a:r>
              <a:rPr lang="en-US" altLang="en-US" sz="1500" dirty="0" smtClean="0">
                <a:solidFill>
                  <a:srgbClr val="002060"/>
                </a:solidFill>
              </a:rPr>
              <a:t>.</a:t>
            </a:r>
            <a:endParaRPr lang="en-US" altLang="en-US" sz="1500" dirty="0">
              <a:solidFill>
                <a:srgbClr val="002060"/>
              </a:solidFill>
            </a:endParaRPr>
          </a:p>
          <a:p>
            <a:pPr lvl="1">
              <a:spcBef>
                <a:spcPct val="25000"/>
              </a:spcBef>
              <a:spcAft>
                <a:spcPct val="25000"/>
              </a:spcAft>
              <a:buFont typeface="Wingdings" panose="05000000000000000000" pitchFamily="2" charset="2"/>
              <a:buNone/>
            </a:pPr>
            <a:r>
              <a:rPr lang="en-US" altLang="en-US" sz="1500" b="1" u="sng" dirty="0">
                <a:solidFill>
                  <a:srgbClr val="002060"/>
                </a:solidFill>
              </a:rPr>
              <a:t>12 Months</a:t>
            </a:r>
            <a:r>
              <a:rPr lang="en-US" altLang="en-US" sz="1500" b="1" dirty="0">
                <a:solidFill>
                  <a:srgbClr val="002060"/>
                </a:solidFill>
              </a:rPr>
              <a:t>:</a:t>
            </a:r>
            <a:r>
              <a:rPr lang="en-US" altLang="en-US" sz="1500" dirty="0">
                <a:solidFill>
                  <a:srgbClr val="002060"/>
                </a:solidFill>
              </a:rPr>
              <a:t> Final submission deadline to resolve claims that were initially submitted within 90 days of the date of service (DOS). Claims that exceed this deadline will be denied</a:t>
            </a:r>
            <a:r>
              <a:rPr lang="en-US" altLang="en-US" sz="1500" dirty="0" smtClean="0">
                <a:solidFill>
                  <a:srgbClr val="002060"/>
                </a:solidFill>
              </a:rPr>
              <a:t>.</a:t>
            </a:r>
            <a:endParaRPr lang="en-US" altLang="en-US" sz="1500" dirty="0">
              <a:solidFill>
                <a:srgbClr val="002060"/>
              </a:solidFill>
            </a:endParaRPr>
          </a:p>
          <a:p>
            <a:pPr lvl="1">
              <a:spcBef>
                <a:spcPct val="25000"/>
              </a:spcBef>
              <a:spcAft>
                <a:spcPct val="25000"/>
              </a:spcAft>
              <a:buFont typeface="Wingdings" panose="05000000000000000000" pitchFamily="2" charset="2"/>
              <a:buNone/>
            </a:pPr>
            <a:r>
              <a:rPr lang="en-US" altLang="en-US" sz="1500" b="1" u="sng" dirty="0">
                <a:solidFill>
                  <a:srgbClr val="002060"/>
                </a:solidFill>
              </a:rPr>
              <a:t>18 Months</a:t>
            </a:r>
            <a:r>
              <a:rPr lang="en-US" altLang="en-US" sz="1500" b="1" dirty="0">
                <a:solidFill>
                  <a:srgbClr val="002060"/>
                </a:solidFill>
              </a:rPr>
              <a:t>: </a:t>
            </a:r>
            <a:r>
              <a:rPr lang="en-US" altLang="en-US" sz="1500" dirty="0">
                <a:solidFill>
                  <a:srgbClr val="002060"/>
                </a:solidFill>
              </a:rPr>
              <a:t>Final submission deadline to resolve claims submitted to another insurance carrier prior to MassHealth. Claims must be initially submitted within 90 days from the date of the explanation of benefits (EOB) of the primary insurer. Claims that exceed this deadline will be denied</a:t>
            </a:r>
            <a:r>
              <a:rPr lang="en-US" altLang="en-US" sz="1500" dirty="0" smtClean="0">
                <a:solidFill>
                  <a:srgbClr val="002060"/>
                </a:solidFill>
              </a:rPr>
              <a:t>.</a:t>
            </a:r>
            <a:endParaRPr lang="en-US" altLang="en-US" sz="1500" dirty="0">
              <a:solidFill>
                <a:srgbClr val="002060"/>
              </a:solidFill>
            </a:endParaRPr>
          </a:p>
          <a:p>
            <a:pPr lvl="1">
              <a:spcBef>
                <a:spcPct val="25000"/>
              </a:spcBef>
              <a:spcAft>
                <a:spcPct val="25000"/>
              </a:spcAft>
              <a:buFont typeface="Wingdings" panose="05000000000000000000" pitchFamily="2" charset="2"/>
              <a:buNone/>
            </a:pPr>
            <a:r>
              <a:rPr lang="en-US" altLang="en-US" sz="1500" b="1" u="sng" dirty="0">
                <a:solidFill>
                  <a:srgbClr val="002060"/>
                </a:solidFill>
              </a:rPr>
              <a:t>36 Months</a:t>
            </a:r>
            <a:r>
              <a:rPr lang="en-US" altLang="en-US" sz="1500" b="1" dirty="0">
                <a:solidFill>
                  <a:srgbClr val="002060"/>
                </a:solidFill>
              </a:rPr>
              <a:t>: </a:t>
            </a:r>
            <a:r>
              <a:rPr lang="en-US" altLang="en-US" sz="1500" dirty="0">
                <a:solidFill>
                  <a:srgbClr val="002060"/>
                </a:solidFill>
              </a:rPr>
              <a:t>Final submission deadline for all </a:t>
            </a:r>
            <a:r>
              <a:rPr lang="en-US" altLang="en-US" sz="1500" dirty="0" smtClean="0">
                <a:solidFill>
                  <a:srgbClr val="002060"/>
                </a:solidFill>
              </a:rPr>
              <a:t>claims. </a:t>
            </a:r>
            <a:r>
              <a:rPr lang="en-US" altLang="en-US" sz="1500" dirty="0" smtClean="0">
                <a:solidFill>
                  <a:srgbClr val="FF0000"/>
                </a:solidFill>
              </a:rPr>
              <a:t>Claim(s) over 36 Months can not be appealed.</a:t>
            </a:r>
            <a:endParaRPr lang="en-US" altLang="en-US" sz="1500" dirty="0">
              <a:solidFill>
                <a:srgbClr val="002060"/>
              </a:solidFill>
              <a:cs typeface="Arial"/>
            </a:endParaRPr>
          </a:p>
          <a:p>
            <a:endParaRPr lang="en-US" altLang="en-US" sz="1500" dirty="0" smtClean="0">
              <a:solidFill>
                <a:srgbClr val="002060"/>
              </a:solidFill>
            </a:endParaRPr>
          </a:p>
          <a:p>
            <a:r>
              <a:rPr lang="en-US" altLang="en-US" sz="1500" dirty="0" smtClean="0">
                <a:solidFill>
                  <a:srgbClr val="002060"/>
                </a:solidFill>
              </a:rPr>
              <a:t>For </a:t>
            </a:r>
            <a:r>
              <a:rPr lang="en-US" altLang="en-US" sz="1500" dirty="0">
                <a:solidFill>
                  <a:srgbClr val="002060"/>
                </a:solidFill>
              </a:rPr>
              <a:t>more information, please see </a:t>
            </a:r>
            <a:r>
              <a:rPr lang="en-US" sz="1500" dirty="0">
                <a:hlinkClick r:id="rId3"/>
              </a:rPr>
              <a:t>https://www.mass.gov/service-details/billing-timelines-and-appeal-procedures</a:t>
            </a:r>
            <a:r>
              <a:rPr lang="en-US" sz="1500" dirty="0">
                <a:solidFill>
                  <a:srgbClr val="002060"/>
                </a:solidFill>
              </a:rPr>
              <a:t>; also in All Provider </a:t>
            </a:r>
            <a:r>
              <a:rPr lang="en-US" sz="1500" i="1" dirty="0"/>
              <a:t>R</a:t>
            </a:r>
            <a:r>
              <a:rPr lang="en-US" altLang="en-US" sz="1500" i="1" dirty="0">
                <a:solidFill>
                  <a:srgbClr val="002060"/>
                </a:solidFill>
              </a:rPr>
              <a:t>egulations 130 CMR 450.309, 450.319 and 450.314</a:t>
            </a:r>
          </a:p>
        </p:txBody>
      </p:sp>
      <p:sp>
        <p:nvSpPr>
          <p:cNvPr id="6" name="Title 5"/>
          <p:cNvSpPr>
            <a:spLocks noGrp="1"/>
          </p:cNvSpPr>
          <p:nvPr>
            <p:ph type="title"/>
          </p:nvPr>
        </p:nvSpPr>
        <p:spPr>
          <a:xfrm>
            <a:off x="174945" y="234863"/>
            <a:ext cx="8053675" cy="430887"/>
          </a:xfrm>
        </p:spPr>
        <p:txBody>
          <a:bodyPr/>
          <a:lstStyle/>
          <a:p>
            <a:r>
              <a:rPr lang="en-US" sz="2800" dirty="0">
                <a:solidFill>
                  <a:srgbClr val="002060"/>
                </a:solidFill>
                <a:latin typeface="+mj-lt"/>
              </a:rPr>
              <a:t>Billing </a:t>
            </a:r>
            <a:r>
              <a:rPr lang="en-US" sz="2800" dirty="0" smtClean="0">
                <a:solidFill>
                  <a:srgbClr val="002060"/>
                </a:solidFill>
                <a:latin typeface="+mj-lt"/>
              </a:rPr>
              <a:t>Timelines</a:t>
            </a:r>
            <a:endParaRPr lang="en-US" sz="2800" dirty="0">
              <a:solidFill>
                <a:srgbClr val="002060"/>
              </a:solidFill>
              <a:latin typeface="+mj-lt"/>
            </a:endParaRPr>
          </a:p>
        </p:txBody>
      </p:sp>
      <p:sp>
        <p:nvSpPr>
          <p:cNvPr id="4" name="TextBox 3"/>
          <p:cNvSpPr txBox="1"/>
          <p:nvPr/>
        </p:nvSpPr>
        <p:spPr>
          <a:xfrm>
            <a:off x="88975" y="5369170"/>
            <a:ext cx="8768861" cy="923330"/>
          </a:xfrm>
          <a:prstGeom prst="rect">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marL="282575" indent="-282575">
              <a:spcBef>
                <a:spcPts val="600"/>
              </a:spcBef>
              <a:spcAft>
                <a:spcPts val="600"/>
              </a:spcAft>
              <a:buClr>
                <a:srgbClr val="002060"/>
              </a:buClr>
              <a:buFont typeface="Wingdings" pitchFamily="2" charset="2"/>
              <a:buChar char="Ø"/>
              <a:defRPr/>
            </a:pPr>
            <a:r>
              <a:rPr lang="en-US" kern="0" dirty="0" smtClean="0">
                <a:solidFill>
                  <a:srgbClr val="002060"/>
                </a:solidFill>
                <a:cs typeface="Arial"/>
              </a:rPr>
              <a:t>Reminder: Providers </a:t>
            </a:r>
            <a:r>
              <a:rPr lang="en-US" kern="0" dirty="0">
                <a:solidFill>
                  <a:srgbClr val="002060"/>
                </a:solidFill>
                <a:cs typeface="Arial"/>
              </a:rPr>
              <a:t>are encouraged to check claim status </a:t>
            </a:r>
            <a:r>
              <a:rPr lang="en-US" kern="0" dirty="0" smtClean="0">
                <a:solidFill>
                  <a:srgbClr val="002060"/>
                </a:solidFill>
                <a:cs typeface="Arial"/>
              </a:rPr>
              <a:t>on POSC within 48 hours </a:t>
            </a:r>
            <a:r>
              <a:rPr lang="en-US" b="1" i="1" kern="0" dirty="0">
                <a:solidFill>
                  <a:srgbClr val="002060"/>
                </a:solidFill>
                <a:cs typeface="Arial"/>
              </a:rPr>
              <a:t>first</a:t>
            </a:r>
            <a:r>
              <a:rPr lang="en-US" kern="0" dirty="0">
                <a:solidFill>
                  <a:srgbClr val="002060"/>
                </a:solidFill>
                <a:cs typeface="Arial"/>
              </a:rPr>
              <a:t> prior to </a:t>
            </a:r>
            <a:r>
              <a:rPr lang="en-US" kern="0" dirty="0" smtClean="0">
                <a:solidFill>
                  <a:srgbClr val="002060"/>
                </a:solidFill>
                <a:cs typeface="Arial"/>
              </a:rPr>
              <a:t>the submission </a:t>
            </a:r>
            <a:r>
              <a:rPr lang="en-US" kern="0" dirty="0">
                <a:solidFill>
                  <a:srgbClr val="002060"/>
                </a:solidFill>
                <a:cs typeface="Arial"/>
              </a:rPr>
              <a:t>of a second claim. MMIS adjudicates claims real time and claims status is available within at least two business days    </a:t>
            </a:r>
          </a:p>
        </p:txBody>
      </p:sp>
    </p:spTree>
    <p:extLst>
      <p:ext uri="{BB962C8B-B14F-4D97-AF65-F5344CB8AC3E}">
        <p14:creationId xmlns:p14="http://schemas.microsoft.com/office/powerpoint/2010/main" val="85405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968"/>
            <a:ext cx="8053675" cy="430887"/>
          </a:xfrm>
        </p:spPr>
        <p:txBody>
          <a:bodyPr/>
          <a:lstStyle/>
          <a:p>
            <a:r>
              <a:rPr lang="en-US" sz="2800" dirty="0">
                <a:solidFill>
                  <a:srgbClr val="002060"/>
                </a:solidFill>
              </a:rPr>
              <a:t>Agenda</a:t>
            </a:r>
          </a:p>
        </p:txBody>
      </p:sp>
      <p:sp>
        <p:nvSpPr>
          <p:cNvPr id="3" name="Rectangle 2"/>
          <p:cNvSpPr/>
          <p:nvPr/>
        </p:nvSpPr>
        <p:spPr>
          <a:xfrm>
            <a:off x="457200" y="1066800"/>
            <a:ext cx="8077200" cy="6247592"/>
          </a:xfrm>
          <a:prstGeom prst="rect">
            <a:avLst/>
          </a:prstGeom>
        </p:spPr>
        <p:txBody>
          <a:bodyPr wrap="square" lIns="91168" tIns="45585" rIns="91168" bIns="45585">
            <a:spAutoFit/>
          </a:bodyPr>
          <a:lstStyle/>
          <a:p>
            <a:pPr marL="514350" indent="-514350" defTabSz="910241">
              <a:buFont typeface="+mj-lt"/>
              <a:buAutoNum type="arabicPeriod"/>
            </a:pPr>
            <a:r>
              <a:rPr lang="en-US" sz="2000" b="1" dirty="0">
                <a:solidFill>
                  <a:srgbClr val="002060"/>
                </a:solidFill>
              </a:rPr>
              <a:t>Eligibility Verification </a:t>
            </a:r>
            <a:r>
              <a:rPr lang="en-US" sz="2000" b="1" dirty="0" smtClean="0">
                <a:solidFill>
                  <a:srgbClr val="002060"/>
                </a:solidFill>
              </a:rPr>
              <a:t>Overview</a:t>
            </a:r>
          </a:p>
          <a:p>
            <a:pPr marL="514350" indent="-514350" defTabSz="910241">
              <a:buFont typeface="+mj-lt"/>
              <a:buAutoNum type="arabicPeriod"/>
            </a:pPr>
            <a:endParaRPr lang="en-US" sz="2000" dirty="0">
              <a:solidFill>
                <a:srgbClr val="003366"/>
              </a:solidFill>
            </a:endParaRPr>
          </a:p>
          <a:p>
            <a:pPr marL="514350" indent="-514350" defTabSz="910241">
              <a:buFont typeface="+mj-lt"/>
              <a:buAutoNum type="arabicPeriod"/>
            </a:pPr>
            <a:r>
              <a:rPr lang="en-US" sz="2000" b="1" dirty="0" smtClean="0">
                <a:solidFill>
                  <a:srgbClr val="002060"/>
                </a:solidFill>
              </a:rPr>
              <a:t>Inquire Claim Status</a:t>
            </a:r>
          </a:p>
          <a:p>
            <a:pPr marL="514350" indent="-514350" defTabSz="910241">
              <a:buFont typeface="+mj-lt"/>
              <a:buAutoNum type="arabicPeriod"/>
            </a:pPr>
            <a:endParaRPr lang="en-US" sz="2000" b="1" dirty="0">
              <a:solidFill>
                <a:srgbClr val="002060"/>
              </a:solidFill>
            </a:endParaRPr>
          </a:p>
          <a:p>
            <a:pPr marL="514350" indent="-514350" defTabSz="910241">
              <a:buFont typeface="+mj-lt"/>
              <a:buAutoNum type="arabicPeriod"/>
            </a:pPr>
            <a:r>
              <a:rPr lang="en-US" sz="2000" b="1" dirty="0">
                <a:solidFill>
                  <a:srgbClr val="002060"/>
                </a:solidFill>
              </a:rPr>
              <a:t>Claim Status and Response (</a:t>
            </a:r>
            <a:r>
              <a:rPr lang="en-US" sz="2000" b="1">
                <a:solidFill>
                  <a:srgbClr val="002060"/>
                </a:solidFill>
              </a:rPr>
              <a:t>276/277</a:t>
            </a:r>
            <a:r>
              <a:rPr lang="en-US" sz="2000" b="1" smtClean="0">
                <a:solidFill>
                  <a:srgbClr val="002060"/>
                </a:solidFill>
              </a:rPr>
              <a:t>)</a:t>
            </a:r>
            <a:endParaRPr lang="en-US" sz="2000" b="1" dirty="0">
              <a:solidFill>
                <a:srgbClr val="002060"/>
              </a:solidFill>
            </a:endParaRPr>
          </a:p>
          <a:p>
            <a:pPr marL="514350" indent="-514350" defTabSz="910241">
              <a:buFont typeface="+mj-lt"/>
              <a:buAutoNum type="arabicPeriod"/>
            </a:pPr>
            <a:endParaRPr lang="en-US" sz="2000" b="1" dirty="0">
              <a:solidFill>
                <a:srgbClr val="002060"/>
              </a:solidFill>
            </a:endParaRPr>
          </a:p>
          <a:p>
            <a:pPr marL="514350" indent="-514350" defTabSz="910241">
              <a:buFont typeface="+mj-lt"/>
              <a:buAutoNum type="arabicPeriod"/>
            </a:pPr>
            <a:r>
              <a:rPr lang="en-US" sz="2000" b="1" dirty="0">
                <a:solidFill>
                  <a:srgbClr val="002060"/>
                </a:solidFill>
              </a:rPr>
              <a:t>Corrective Actions for Denied </a:t>
            </a:r>
            <a:r>
              <a:rPr lang="en-US" sz="2000" b="1" dirty="0" smtClean="0">
                <a:solidFill>
                  <a:srgbClr val="002060"/>
                </a:solidFill>
              </a:rPr>
              <a:t>Claims</a:t>
            </a:r>
            <a:endParaRPr lang="en-US" sz="2000" b="1" dirty="0">
              <a:solidFill>
                <a:srgbClr val="002060"/>
              </a:solidFill>
            </a:endParaRPr>
          </a:p>
          <a:p>
            <a:pPr marL="514350" indent="-514350" defTabSz="910241">
              <a:buFont typeface="+mj-lt"/>
              <a:buAutoNum type="arabicPeriod"/>
            </a:pPr>
            <a:endParaRPr lang="en-US" sz="2000" b="1" dirty="0">
              <a:solidFill>
                <a:srgbClr val="002060"/>
              </a:solidFill>
            </a:endParaRPr>
          </a:p>
          <a:p>
            <a:pPr marL="514350" indent="-514350" defTabSz="910241">
              <a:buFont typeface="+mj-lt"/>
              <a:buAutoNum type="arabicPeriod"/>
            </a:pPr>
            <a:r>
              <a:rPr lang="en-US" sz="2000" b="1" dirty="0">
                <a:solidFill>
                  <a:srgbClr val="002060"/>
                </a:solidFill>
              </a:rPr>
              <a:t>Billing </a:t>
            </a:r>
            <a:r>
              <a:rPr lang="en-US" sz="2000" b="1" dirty="0" smtClean="0">
                <a:solidFill>
                  <a:srgbClr val="002060"/>
                </a:solidFill>
              </a:rPr>
              <a:t>Timelines and </a:t>
            </a:r>
            <a:r>
              <a:rPr lang="en-US" sz="2000" b="1" dirty="0">
                <a:solidFill>
                  <a:srgbClr val="002060"/>
                </a:solidFill>
              </a:rPr>
              <a:t>90-Day </a:t>
            </a:r>
            <a:r>
              <a:rPr lang="en-US" sz="2000" b="1" dirty="0" smtClean="0">
                <a:solidFill>
                  <a:srgbClr val="002060"/>
                </a:solidFill>
              </a:rPr>
              <a:t>Waiver</a:t>
            </a:r>
          </a:p>
          <a:p>
            <a:pPr marL="514350" indent="-514350" defTabSz="910241">
              <a:buFont typeface="+mj-lt"/>
              <a:buAutoNum type="arabicPeriod"/>
            </a:pPr>
            <a:endParaRPr lang="en-US" sz="2000" b="1" dirty="0">
              <a:solidFill>
                <a:srgbClr val="002060"/>
              </a:solidFill>
            </a:endParaRPr>
          </a:p>
          <a:p>
            <a:pPr marL="514350" indent="-514350" defTabSz="910241">
              <a:buFont typeface="+mj-lt"/>
              <a:buAutoNum type="arabicPeriod"/>
            </a:pPr>
            <a:r>
              <a:rPr lang="en-US" sz="2000" b="1" dirty="0" smtClean="0">
                <a:solidFill>
                  <a:srgbClr val="002060"/>
                </a:solidFill>
              </a:rPr>
              <a:t>Final Deadline Appeal</a:t>
            </a:r>
          </a:p>
          <a:p>
            <a:pPr marL="514350" indent="-514350" defTabSz="910241">
              <a:buFont typeface="+mj-lt"/>
              <a:buAutoNum type="arabicPeriod"/>
            </a:pPr>
            <a:endParaRPr lang="en-US" sz="2000" b="1" dirty="0">
              <a:solidFill>
                <a:srgbClr val="002060"/>
              </a:solidFill>
            </a:endParaRPr>
          </a:p>
          <a:p>
            <a:pPr marL="514350" indent="-514350" defTabSz="910241">
              <a:buFont typeface="+mj-lt"/>
              <a:buAutoNum type="arabicPeriod"/>
            </a:pPr>
            <a:r>
              <a:rPr lang="en-US" sz="2000" b="1" dirty="0" smtClean="0">
                <a:solidFill>
                  <a:srgbClr val="002060"/>
                </a:solidFill>
              </a:rPr>
              <a:t>Provider </a:t>
            </a:r>
            <a:r>
              <a:rPr lang="en-US" sz="2000" b="1" dirty="0">
                <a:solidFill>
                  <a:srgbClr val="002060"/>
                </a:solidFill>
              </a:rPr>
              <a:t>Resources</a:t>
            </a:r>
          </a:p>
          <a:p>
            <a:pPr marL="514350" indent="-514350" defTabSz="910241">
              <a:buFont typeface="+mj-lt"/>
              <a:buAutoNum type="arabicPeriod" startAt="5"/>
            </a:pPr>
            <a:endParaRPr lang="en-US" sz="2000" b="1" dirty="0">
              <a:solidFill>
                <a:srgbClr val="002060"/>
              </a:solidFill>
            </a:endParaRPr>
          </a:p>
          <a:p>
            <a:pPr marL="514350" indent="-514350" defTabSz="910241">
              <a:buFont typeface="+mj-lt"/>
              <a:buAutoNum type="arabicPeriod" startAt="5"/>
            </a:pPr>
            <a:endParaRPr lang="en-US" sz="2000" b="1" dirty="0">
              <a:solidFill>
                <a:srgbClr val="003366"/>
              </a:solidFill>
            </a:endParaRPr>
          </a:p>
          <a:p>
            <a:pPr marL="514350" indent="-514350" defTabSz="910241">
              <a:buFont typeface="+mj-lt"/>
              <a:buAutoNum type="arabicPeriod" startAt="5"/>
            </a:pPr>
            <a:endParaRPr lang="en-US" sz="2000" b="1" dirty="0">
              <a:solidFill>
                <a:srgbClr val="003366"/>
              </a:solidFill>
            </a:endParaRPr>
          </a:p>
          <a:p>
            <a:pPr marL="912320" lvl="1" indent="-457200" defTabSz="910241">
              <a:buFont typeface="+mj-lt"/>
              <a:buAutoNum type="alphaLcParenR"/>
            </a:pPr>
            <a:endParaRPr lang="en-US" sz="2000" b="1" dirty="0">
              <a:solidFill>
                <a:srgbClr val="002060"/>
              </a:solidFill>
            </a:endParaRPr>
          </a:p>
          <a:p>
            <a:pPr defTabSz="910241"/>
            <a:endParaRPr lang="en-US" sz="2000" dirty="0">
              <a:solidFill>
                <a:srgbClr val="002060"/>
              </a:solidFill>
            </a:endParaRPr>
          </a:p>
          <a:p>
            <a:pPr defTabSz="910241"/>
            <a:endParaRPr lang="en-US" sz="2000" dirty="0">
              <a:solidFill>
                <a:srgbClr val="002060"/>
              </a:solidFill>
            </a:endParaRPr>
          </a:p>
          <a:p>
            <a:pPr marL="514350" indent="-514350" defTabSz="910241">
              <a:buFont typeface="+mj-lt"/>
              <a:buAutoNum type="arabicPeriod"/>
            </a:pPr>
            <a:endParaRPr lang="en-US" sz="2000" b="1" dirty="0">
              <a:solidFill>
                <a:srgbClr val="003366"/>
              </a:solidFill>
            </a:endParaRPr>
          </a:p>
        </p:txBody>
      </p:sp>
    </p:spTree>
    <p:extLst>
      <p:ext uri="{BB962C8B-B14F-4D97-AF65-F5344CB8AC3E}">
        <p14:creationId xmlns:p14="http://schemas.microsoft.com/office/powerpoint/2010/main" val="2199873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8" y="721355"/>
            <a:ext cx="8053675"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ja-JP" sz="1600" dirty="0">
                <a:solidFill>
                  <a:srgbClr val="002060"/>
                </a:solidFill>
                <a:ea typeface="SimSun" panose="02010600030101010101" pitchFamily="2" charset="-122"/>
                <a:cs typeface="Arial" panose="020B0604020202020204" pitchFamily="34" charset="0"/>
              </a:rPr>
              <a:t>You can request a 90-day waiver when one or more of the following conditions apply and the claim is not currently </a:t>
            </a:r>
            <a:r>
              <a:rPr lang="en-US" altLang="ja-JP" sz="1600" b="1" u="sng" dirty="0">
                <a:solidFill>
                  <a:srgbClr val="002060"/>
                </a:solidFill>
                <a:ea typeface="SimSun" panose="02010600030101010101" pitchFamily="2" charset="-122"/>
                <a:cs typeface="Arial" panose="020B0604020202020204" pitchFamily="34" charset="0"/>
              </a:rPr>
              <a:t>pended</a:t>
            </a:r>
            <a:r>
              <a:rPr lang="en-US" altLang="ja-JP" sz="1600" dirty="0">
                <a:solidFill>
                  <a:srgbClr val="002060"/>
                </a:solidFill>
                <a:ea typeface="SimSun" panose="02010600030101010101" pitchFamily="2" charset="-122"/>
                <a:cs typeface="Arial" panose="020B0604020202020204" pitchFamily="34" charset="0"/>
              </a:rPr>
              <a:t>, </a:t>
            </a:r>
            <a:r>
              <a:rPr lang="en-US" altLang="ja-JP" sz="1600" b="1" u="sng" dirty="0">
                <a:solidFill>
                  <a:srgbClr val="002060"/>
                </a:solidFill>
                <a:ea typeface="SimSun" panose="02010600030101010101" pitchFamily="2" charset="-122"/>
                <a:cs typeface="Arial" panose="020B0604020202020204" pitchFamily="34" charset="0"/>
              </a:rPr>
              <a:t>paid</a:t>
            </a:r>
            <a:r>
              <a:rPr lang="en-US" altLang="ja-JP" sz="1600" dirty="0">
                <a:solidFill>
                  <a:srgbClr val="002060"/>
                </a:solidFill>
                <a:ea typeface="SimSun" panose="02010600030101010101" pitchFamily="2" charset="-122"/>
                <a:cs typeface="Arial" panose="020B0604020202020204" pitchFamily="34" charset="0"/>
              </a:rPr>
              <a:t>, or </a:t>
            </a:r>
            <a:r>
              <a:rPr lang="en-US" altLang="ja-JP" sz="1600" b="1" u="sng" dirty="0">
                <a:solidFill>
                  <a:srgbClr val="002060"/>
                </a:solidFill>
                <a:ea typeface="SimSun" panose="02010600030101010101" pitchFamily="2" charset="-122"/>
                <a:cs typeface="Arial" panose="020B0604020202020204" pitchFamily="34" charset="0"/>
              </a:rPr>
              <a:t>suspended</a:t>
            </a:r>
            <a:r>
              <a:rPr lang="en-US" altLang="ja-JP" sz="1600" dirty="0">
                <a:solidFill>
                  <a:srgbClr val="002060"/>
                </a:solidFill>
                <a:ea typeface="SimSun" panose="02010600030101010101" pitchFamily="2" charset="-122"/>
                <a:cs typeface="Arial" panose="020B0604020202020204" pitchFamily="34" charset="0"/>
              </a:rPr>
              <a:t>. You must provide necessary documentation with each claim.</a:t>
            </a:r>
          </a:p>
          <a:p>
            <a:pPr eaLnBrk="0" fontAlgn="base" hangingPunct="0">
              <a:spcBef>
                <a:spcPct val="0"/>
              </a:spcBef>
              <a:spcAft>
                <a:spcPct val="0"/>
              </a:spcAft>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sz="1600" dirty="0">
                <a:solidFill>
                  <a:srgbClr val="002060"/>
                </a:solidFill>
                <a:ea typeface="SimSun" panose="02010600030101010101" pitchFamily="2" charset="-122"/>
                <a:cs typeface="Arial" panose="020B0604020202020204" pitchFamily="34" charset="0"/>
              </a:rPr>
              <a:t>The member or provider was retroactively enrolled with MassHealth</a:t>
            </a:r>
          </a:p>
          <a:p>
            <a:pPr eaLnBrk="0" fontAlgn="base" hangingPunct="0">
              <a:spcBef>
                <a:spcPct val="0"/>
              </a:spcBef>
              <a:spcAft>
                <a:spcPct val="0"/>
              </a:spcAft>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sz="1600" dirty="0">
                <a:solidFill>
                  <a:srgbClr val="002060"/>
                </a:solidFill>
                <a:ea typeface="SimSun" panose="02010600030101010101" pitchFamily="2" charset="-122"/>
                <a:cs typeface="Arial" panose="020B0604020202020204" pitchFamily="34" charset="0"/>
              </a:rPr>
              <a:t>The member did not inform the provider of the member’s enrollment with MassHealth within 90 days of the date of service</a:t>
            </a:r>
          </a:p>
          <a:p>
            <a:pPr eaLnBrk="0" fontAlgn="base" hangingPunct="0">
              <a:spcBef>
                <a:spcPct val="0"/>
              </a:spcBef>
              <a:spcAft>
                <a:spcPct val="0"/>
              </a:spcAft>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sz="1600" dirty="0">
                <a:solidFill>
                  <a:srgbClr val="002060"/>
                </a:solidFill>
                <a:ea typeface="SimSun" panose="02010600030101010101" pitchFamily="2" charset="-122"/>
                <a:cs typeface="Arial" panose="020B0604020202020204" pitchFamily="34" charset="0"/>
              </a:rPr>
              <a:t>The provider is making a change to the member’s MassHealth ID number on a claim that was originally submitted within the time limits defined in MassHealth regulations at 130 CMR 450.309 and 450.313</a:t>
            </a:r>
          </a:p>
          <a:p>
            <a:pPr eaLnBrk="0" fontAlgn="base" hangingPunct="0">
              <a:spcBef>
                <a:spcPct val="0"/>
              </a:spcBef>
              <a:spcAft>
                <a:spcPct val="0"/>
              </a:spcAft>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sz="1600" dirty="0">
                <a:solidFill>
                  <a:srgbClr val="002060"/>
                </a:solidFill>
                <a:ea typeface="SimSun" panose="02010600030101010101" pitchFamily="2" charset="-122"/>
                <a:cs typeface="Arial" panose="020B0604020202020204" pitchFamily="34" charset="0"/>
              </a:rPr>
              <a:t>The provider is making a change to the pay-to-provider number on a claim that was originally submitted within the time limits defined in MassHealth regulations at 130 CMR 450.309 and 450.313</a:t>
            </a:r>
          </a:p>
          <a:p>
            <a:pPr eaLnBrk="0" fontAlgn="base" hangingPunct="0">
              <a:spcBef>
                <a:spcPct val="0"/>
              </a:spcBef>
              <a:spcAft>
                <a:spcPct val="0"/>
              </a:spcAft>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sz="1600" dirty="0">
                <a:solidFill>
                  <a:srgbClr val="002060"/>
                </a:solidFill>
                <a:ea typeface="SimSun" panose="02010600030101010101" pitchFamily="2" charset="-122"/>
                <a:cs typeface="Arial" panose="020B0604020202020204" pitchFamily="34" charset="0"/>
              </a:rPr>
              <a:t>You are billing the claim for the first time, and meet the criteria outlined in MassHealth regulations at 130 CMR 450.309 through </a:t>
            </a:r>
            <a:r>
              <a:rPr lang="en-US" altLang="ja-JP" sz="1600" dirty="0" smtClean="0">
                <a:solidFill>
                  <a:srgbClr val="002060"/>
                </a:solidFill>
                <a:ea typeface="SimSun" panose="02010600030101010101" pitchFamily="2" charset="-122"/>
                <a:cs typeface="Arial" panose="020B0604020202020204" pitchFamily="34" charset="0"/>
              </a:rPr>
              <a:t>450.313</a:t>
            </a:r>
          </a:p>
          <a:p>
            <a:pPr marL="285750" indent="-285750" eaLnBrk="0" fontAlgn="base" hangingPunct="0">
              <a:spcBef>
                <a:spcPct val="0"/>
              </a:spcBef>
              <a:spcAft>
                <a:spcPct val="0"/>
              </a:spcAft>
              <a:buFont typeface="Arial" panose="020B0604020202020204" pitchFamily="34" charset="0"/>
              <a:buChar char="•"/>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endParaRPr lang="en-US" altLang="ja-JP" sz="1600"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endParaRPr lang="en-US" altLang="ja-JP" sz="1600" dirty="0">
              <a:solidFill>
                <a:srgbClr val="002060"/>
              </a:solidFill>
              <a:ea typeface="SimSun" panose="02010600030101010101" pitchFamily="2" charset="-122"/>
              <a:cs typeface="Arial" panose="020B0604020202020204" pitchFamily="34" charset="0"/>
            </a:endParaRPr>
          </a:p>
          <a:p>
            <a:pPr eaLnBrk="0" fontAlgn="base" hangingPunct="0">
              <a:spcBef>
                <a:spcPct val="0"/>
              </a:spcBef>
              <a:spcAft>
                <a:spcPct val="0"/>
              </a:spcAft>
            </a:pPr>
            <a:endParaRPr lang="en-US" altLang="ja-JP" sz="1600" dirty="0">
              <a:solidFill>
                <a:srgbClr val="002060"/>
              </a:solidFill>
            </a:endParaRPr>
          </a:p>
        </p:txBody>
      </p:sp>
      <p:sp>
        <p:nvSpPr>
          <p:cNvPr id="39" name="Title 1"/>
          <p:cNvSpPr>
            <a:spLocks noGrp="1"/>
          </p:cNvSpPr>
          <p:nvPr>
            <p:ph type="title"/>
          </p:nvPr>
        </p:nvSpPr>
        <p:spPr>
          <a:xfrm>
            <a:off x="174948" y="234864"/>
            <a:ext cx="8053675" cy="430887"/>
          </a:xfrm>
        </p:spPr>
        <p:txBody>
          <a:bodyPr/>
          <a:lstStyle/>
          <a:p>
            <a:r>
              <a:rPr lang="en-US" sz="2800" dirty="0">
                <a:solidFill>
                  <a:srgbClr val="002060"/>
                </a:solidFill>
                <a:cs typeface="Arial" panose="020B0604020202020204" pitchFamily="34" charset="0"/>
              </a:rPr>
              <a:t>90-Day Waiver For  All non-Pharmacy Claims</a:t>
            </a:r>
          </a:p>
        </p:txBody>
      </p:sp>
      <p:sp>
        <p:nvSpPr>
          <p:cNvPr id="2" name="TextBox 1"/>
          <p:cNvSpPr txBox="1"/>
          <p:nvPr/>
        </p:nvSpPr>
        <p:spPr>
          <a:xfrm>
            <a:off x="292178" y="6181969"/>
            <a:ext cx="8221784" cy="276999"/>
          </a:xfrm>
          <a:prstGeom prst="rect">
            <a:avLst/>
          </a:prstGeom>
          <a:noFill/>
        </p:spPr>
        <p:txBody>
          <a:bodyPr wrap="square" rtlCol="0">
            <a:spAutoFit/>
          </a:bodyPr>
          <a:lstStyle/>
          <a:p>
            <a:r>
              <a:rPr lang="en-US" sz="1200" dirty="0">
                <a:solidFill>
                  <a:srgbClr val="002060"/>
                </a:solidFill>
                <a:ea typeface="SimSun" panose="02010600030101010101" pitchFamily="2" charset="-122"/>
                <a:cs typeface="Arial" panose="020B0604020202020204" pitchFamily="34" charset="0"/>
              </a:rPr>
              <a:t>Please refer to </a:t>
            </a:r>
            <a:r>
              <a:rPr lang="en-US" sz="1200" dirty="0">
                <a:solidFill>
                  <a:srgbClr val="002060"/>
                </a:solidFill>
                <a:ea typeface="SimSun" panose="02010600030101010101" pitchFamily="2" charset="-122"/>
                <a:cs typeface="Arial" panose="020B0604020202020204" pitchFamily="34" charset="0"/>
                <a:hlinkClick r:id="rId2"/>
              </a:rPr>
              <a:t>All Provider Bulletin 232 </a:t>
            </a:r>
            <a:r>
              <a:rPr lang="en-US" sz="1200" dirty="0">
                <a:solidFill>
                  <a:srgbClr val="002060"/>
                </a:solidFill>
                <a:ea typeface="SimSun" panose="02010600030101010101" pitchFamily="2" charset="-122"/>
                <a:cs typeface="Arial" panose="020B0604020202020204" pitchFamily="34" charset="0"/>
              </a:rPr>
              <a:t>for more details on the Final Deadline Appeal Procedures</a:t>
            </a:r>
          </a:p>
        </p:txBody>
      </p:sp>
    </p:spTree>
    <p:extLst>
      <p:ext uri="{BB962C8B-B14F-4D97-AF65-F5344CB8AC3E}">
        <p14:creationId xmlns:p14="http://schemas.microsoft.com/office/powerpoint/2010/main" val="3729701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7" y="1221095"/>
            <a:ext cx="805367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Claims submitted </a:t>
            </a:r>
            <a:r>
              <a:rPr lang="en-US" altLang="ja-JP" dirty="0" smtClean="0">
                <a:solidFill>
                  <a:srgbClr val="002060"/>
                </a:solidFill>
                <a:ea typeface="SimSun" panose="02010600030101010101" pitchFamily="2" charset="-122"/>
                <a:cs typeface="Arial" panose="020B0604020202020204" pitchFamily="34" charset="0"/>
              </a:rPr>
              <a:t>with a </a:t>
            </a:r>
            <a:r>
              <a:rPr lang="en-US" altLang="ja-JP" dirty="0">
                <a:solidFill>
                  <a:srgbClr val="002060"/>
                </a:solidFill>
                <a:ea typeface="SimSun" panose="02010600030101010101" pitchFamily="2" charset="-122"/>
                <a:cs typeface="Arial" panose="020B0604020202020204" pitchFamily="34" charset="0"/>
              </a:rPr>
              <a:t>90-day waiver </a:t>
            </a:r>
            <a:r>
              <a:rPr lang="en-US" altLang="ja-JP" dirty="0" smtClean="0">
                <a:solidFill>
                  <a:srgbClr val="002060"/>
                </a:solidFill>
                <a:ea typeface="SimSun" panose="02010600030101010101" pitchFamily="2" charset="-122"/>
                <a:cs typeface="Arial" panose="020B0604020202020204" pitchFamily="34" charset="0"/>
              </a:rPr>
              <a:t>request form </a:t>
            </a:r>
            <a:r>
              <a:rPr lang="en-US" altLang="ja-JP" dirty="0">
                <a:solidFill>
                  <a:srgbClr val="002060"/>
                </a:solidFill>
                <a:ea typeface="SimSun" panose="02010600030101010101" pitchFamily="2" charset="-122"/>
                <a:cs typeface="Arial" panose="020B0604020202020204" pitchFamily="34" charset="0"/>
              </a:rPr>
              <a:t>using the correct delay reason code (1, 4 or 8) </a:t>
            </a:r>
            <a:r>
              <a:rPr lang="en-US" altLang="ja-JP" dirty="0" smtClean="0">
                <a:solidFill>
                  <a:srgbClr val="002060"/>
                </a:solidFill>
                <a:ea typeface="SimSun" panose="02010600030101010101" pitchFamily="2" charset="-122"/>
                <a:cs typeface="Arial" panose="020B0604020202020204" pitchFamily="34" charset="0"/>
              </a:rPr>
              <a:t>will </a:t>
            </a:r>
            <a:r>
              <a:rPr lang="en-US" altLang="ja-JP" dirty="0">
                <a:solidFill>
                  <a:srgbClr val="002060"/>
                </a:solidFill>
                <a:ea typeface="SimSun" panose="02010600030101010101" pitchFamily="2" charset="-122"/>
                <a:cs typeface="Arial" panose="020B0604020202020204" pitchFamily="34" charset="0"/>
              </a:rPr>
              <a:t>initially appear in a suspended status on the remittance advice for edit </a:t>
            </a:r>
            <a:r>
              <a:rPr lang="en-US" altLang="ja-JP" b="1" i="1" dirty="0">
                <a:solidFill>
                  <a:srgbClr val="002060"/>
                </a:solidFill>
                <a:ea typeface="SimSun" panose="02010600030101010101" pitchFamily="2" charset="-122"/>
                <a:cs typeface="Arial" panose="020B0604020202020204" pitchFamily="34" charset="0"/>
              </a:rPr>
              <a:t>818-Special Handling 90-day Waiver</a:t>
            </a:r>
            <a:r>
              <a:rPr lang="en-US" altLang="ja-JP" dirty="0">
                <a:solidFill>
                  <a:srgbClr val="002060"/>
                </a:solidFill>
                <a:ea typeface="SimSun" panose="02010600030101010101" pitchFamily="2" charset="-122"/>
                <a:cs typeface="Arial" panose="020B0604020202020204" pitchFamily="34" charset="0"/>
              </a:rPr>
              <a:t>.</a:t>
            </a:r>
          </a:p>
          <a:p>
            <a:pPr eaLnBrk="0" fontAlgn="base" hangingPunct="0">
              <a:spcBef>
                <a:spcPct val="0"/>
              </a:spcBef>
              <a:spcAft>
                <a:spcPct val="0"/>
              </a:spcAft>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Once a 90 </a:t>
            </a:r>
            <a:r>
              <a:rPr lang="en-US" altLang="ja-JP" dirty="0">
                <a:solidFill>
                  <a:srgbClr val="002060"/>
                </a:solidFill>
                <a:ea typeface="SimSun" panose="02010600030101010101" pitchFamily="2" charset="-122"/>
                <a:cs typeface="Arial" panose="020B0604020202020204" pitchFamily="34" charset="0"/>
              </a:rPr>
              <a:t>day waiver request </a:t>
            </a:r>
            <a:r>
              <a:rPr lang="en-US" altLang="ja-JP" dirty="0" smtClean="0">
                <a:solidFill>
                  <a:srgbClr val="002060"/>
                </a:solidFill>
                <a:ea typeface="SimSun" panose="02010600030101010101" pitchFamily="2" charset="-122"/>
                <a:cs typeface="Arial" panose="020B0604020202020204" pitchFamily="34" charset="0"/>
              </a:rPr>
              <a:t>is</a:t>
            </a:r>
            <a:r>
              <a:rPr lang="en-US" altLang="ja-JP" dirty="0">
                <a:solidFill>
                  <a:srgbClr val="002060"/>
                </a:solidFill>
                <a:ea typeface="SimSun" panose="02010600030101010101" pitchFamily="2" charset="-122"/>
                <a:cs typeface="Arial" panose="020B0604020202020204" pitchFamily="34" charset="0"/>
              </a:rPr>
              <a:t> </a:t>
            </a:r>
            <a:r>
              <a:rPr lang="en-US" altLang="ja-JP" dirty="0" smtClean="0">
                <a:solidFill>
                  <a:srgbClr val="002060"/>
                </a:solidFill>
                <a:ea typeface="SimSun" panose="02010600030101010101" pitchFamily="2" charset="-122"/>
                <a:cs typeface="Arial" panose="020B0604020202020204" pitchFamily="34" charset="0"/>
              </a:rPr>
              <a:t>reviewed, the </a:t>
            </a:r>
            <a:r>
              <a:rPr lang="en-US" altLang="ja-JP" dirty="0">
                <a:solidFill>
                  <a:srgbClr val="002060"/>
                </a:solidFill>
                <a:ea typeface="SimSun" panose="02010600030101010101" pitchFamily="2" charset="-122"/>
                <a:cs typeface="Arial" panose="020B0604020202020204" pitchFamily="34" charset="0"/>
              </a:rPr>
              <a:t>claim </a:t>
            </a:r>
            <a:r>
              <a:rPr lang="en-US" altLang="ja-JP" dirty="0" smtClean="0">
                <a:solidFill>
                  <a:srgbClr val="002060"/>
                </a:solidFill>
                <a:ea typeface="SimSun" panose="02010600030101010101" pitchFamily="2" charset="-122"/>
                <a:cs typeface="Arial" panose="020B0604020202020204" pitchFamily="34" charset="0"/>
              </a:rPr>
              <a:t>is released from suspense and will </a:t>
            </a:r>
            <a:r>
              <a:rPr lang="en-US" altLang="ja-JP" dirty="0">
                <a:solidFill>
                  <a:srgbClr val="002060"/>
                </a:solidFill>
                <a:ea typeface="SimSun" panose="02010600030101010101" pitchFamily="2" charset="-122"/>
                <a:cs typeface="Arial" panose="020B0604020202020204" pitchFamily="34" charset="0"/>
              </a:rPr>
              <a:t>adjudicate in either “</a:t>
            </a:r>
            <a:r>
              <a:rPr lang="en-US" altLang="ja-JP" b="1" i="1" dirty="0">
                <a:solidFill>
                  <a:srgbClr val="002060"/>
                </a:solidFill>
                <a:ea typeface="SimSun" panose="02010600030101010101" pitchFamily="2" charset="-122"/>
                <a:cs typeface="Arial" panose="020B0604020202020204" pitchFamily="34" charset="0"/>
              </a:rPr>
              <a:t>Paid</a:t>
            </a:r>
            <a:r>
              <a:rPr lang="en-US" altLang="ja-JP" dirty="0">
                <a:solidFill>
                  <a:srgbClr val="002060"/>
                </a:solidFill>
                <a:ea typeface="SimSun" panose="02010600030101010101" pitchFamily="2" charset="-122"/>
                <a:cs typeface="Arial" panose="020B0604020202020204" pitchFamily="34" charset="0"/>
              </a:rPr>
              <a:t>” or “</a:t>
            </a:r>
            <a:r>
              <a:rPr lang="en-US" altLang="ja-JP" b="1" i="1" dirty="0">
                <a:solidFill>
                  <a:srgbClr val="002060"/>
                </a:solidFill>
                <a:ea typeface="SimSun" panose="02010600030101010101" pitchFamily="2" charset="-122"/>
                <a:cs typeface="Arial" panose="020B0604020202020204" pitchFamily="34" charset="0"/>
              </a:rPr>
              <a:t>Denied</a:t>
            </a:r>
            <a:r>
              <a:rPr lang="en-US" altLang="ja-JP" dirty="0">
                <a:solidFill>
                  <a:srgbClr val="002060"/>
                </a:solidFill>
                <a:ea typeface="SimSun" panose="02010600030101010101" pitchFamily="2" charset="-122"/>
                <a:cs typeface="Arial" panose="020B0604020202020204" pitchFamily="34" charset="0"/>
              </a:rPr>
              <a:t>” status</a:t>
            </a:r>
          </a:p>
          <a:p>
            <a:pPr eaLnBrk="0" fontAlgn="base" hangingPunct="0">
              <a:spcBef>
                <a:spcPct val="0"/>
              </a:spcBef>
              <a:spcAft>
                <a:spcPct val="0"/>
              </a:spcAft>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The 90 </a:t>
            </a:r>
            <a:r>
              <a:rPr lang="en-US" altLang="ja-JP" dirty="0">
                <a:solidFill>
                  <a:srgbClr val="002060"/>
                </a:solidFill>
                <a:ea typeface="SimSun" panose="02010600030101010101" pitchFamily="2" charset="-122"/>
                <a:cs typeface="Arial" panose="020B0604020202020204" pitchFamily="34" charset="0"/>
              </a:rPr>
              <a:t>day waiver </a:t>
            </a:r>
            <a:r>
              <a:rPr lang="en-US" altLang="ja-JP" dirty="0" smtClean="0">
                <a:solidFill>
                  <a:srgbClr val="002060"/>
                </a:solidFill>
                <a:ea typeface="SimSun" panose="02010600030101010101" pitchFamily="2" charset="-122"/>
                <a:cs typeface="Arial" panose="020B0604020202020204" pitchFamily="34" charset="0"/>
              </a:rPr>
              <a:t>decision will </a:t>
            </a:r>
            <a:r>
              <a:rPr lang="en-US" altLang="ja-JP" dirty="0">
                <a:solidFill>
                  <a:srgbClr val="002060"/>
                </a:solidFill>
                <a:ea typeface="SimSun" panose="02010600030101010101" pitchFamily="2" charset="-122"/>
                <a:cs typeface="Arial" panose="020B0604020202020204" pitchFamily="34" charset="0"/>
              </a:rPr>
              <a:t>reflect on a</a:t>
            </a:r>
            <a:r>
              <a:rPr lang="en-US" altLang="ja-JP" dirty="0" smtClean="0">
                <a:solidFill>
                  <a:srgbClr val="FF0000"/>
                </a:solidFill>
                <a:ea typeface="SimSun" panose="02010600030101010101" pitchFamily="2" charset="-122"/>
                <a:cs typeface="Arial" panose="020B0604020202020204" pitchFamily="34" charset="0"/>
              </a:rPr>
              <a:t> </a:t>
            </a:r>
            <a:r>
              <a:rPr lang="en-US" altLang="ja-JP" dirty="0" smtClean="0">
                <a:solidFill>
                  <a:srgbClr val="002060"/>
                </a:solidFill>
                <a:ea typeface="SimSun" panose="02010600030101010101" pitchFamily="2" charset="-122"/>
                <a:cs typeface="Arial" panose="020B0604020202020204" pitchFamily="34" charset="0"/>
              </a:rPr>
              <a:t>subsequent </a:t>
            </a:r>
            <a:r>
              <a:rPr lang="en-US" altLang="ja-JP" dirty="0">
                <a:solidFill>
                  <a:srgbClr val="002060"/>
                </a:solidFill>
                <a:ea typeface="SimSun" panose="02010600030101010101" pitchFamily="2" charset="-122"/>
                <a:cs typeface="Arial" panose="020B0604020202020204" pitchFamily="34" charset="0"/>
              </a:rPr>
              <a:t>remittance advice after processing</a:t>
            </a:r>
          </a:p>
          <a:p>
            <a:pPr eaLnBrk="0" fontAlgn="base" hangingPunct="0">
              <a:spcBef>
                <a:spcPct val="0"/>
              </a:spcBef>
              <a:spcAft>
                <a:spcPct val="0"/>
              </a:spcAft>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A denied </a:t>
            </a:r>
            <a:r>
              <a:rPr lang="en-US" altLang="ja-JP" dirty="0">
                <a:solidFill>
                  <a:srgbClr val="002060"/>
                </a:solidFill>
                <a:ea typeface="SimSun" panose="02010600030101010101" pitchFamily="2" charset="-122"/>
                <a:cs typeface="Arial" panose="020B0604020202020204" pitchFamily="34" charset="0"/>
              </a:rPr>
              <a:t>90 day waiver </a:t>
            </a:r>
            <a:r>
              <a:rPr lang="en-US" altLang="ja-JP" dirty="0" smtClean="0">
                <a:solidFill>
                  <a:srgbClr val="002060"/>
                </a:solidFill>
                <a:ea typeface="SimSun" panose="02010600030101010101" pitchFamily="2" charset="-122"/>
                <a:cs typeface="Arial" panose="020B0604020202020204" pitchFamily="34" charset="0"/>
              </a:rPr>
              <a:t>claim will adjudicate with a </a:t>
            </a:r>
            <a:r>
              <a:rPr lang="en-US" altLang="ja-JP" b="1" i="1" dirty="0" smtClean="0">
                <a:solidFill>
                  <a:srgbClr val="002060"/>
                </a:solidFill>
                <a:ea typeface="SimSun" panose="02010600030101010101" pitchFamily="2" charset="-122"/>
                <a:cs typeface="Arial" panose="020B0604020202020204" pitchFamily="34" charset="0"/>
              </a:rPr>
              <a:t>2626- </a:t>
            </a:r>
            <a:r>
              <a:rPr lang="en-US" altLang="ja-JP" b="1" i="1" dirty="0">
                <a:solidFill>
                  <a:srgbClr val="002060"/>
                </a:solidFill>
                <a:ea typeface="SimSun" panose="02010600030101010101" pitchFamily="2" charset="-122"/>
                <a:cs typeface="Arial" panose="020B0604020202020204" pitchFamily="34" charset="0"/>
              </a:rPr>
              <a:t>Request for 90 Day Waiver Denied</a:t>
            </a:r>
            <a:r>
              <a:rPr lang="en-US" altLang="ja-JP" b="1" dirty="0">
                <a:solidFill>
                  <a:srgbClr val="002060"/>
                </a:solidFill>
                <a:ea typeface="SimSun" panose="02010600030101010101" pitchFamily="2" charset="-122"/>
                <a:cs typeface="Arial" panose="020B0604020202020204" pitchFamily="34" charset="0"/>
              </a:rPr>
              <a:t> </a:t>
            </a:r>
            <a:r>
              <a:rPr lang="en-US" altLang="ja-JP" b="1" dirty="0" smtClean="0">
                <a:solidFill>
                  <a:srgbClr val="002060"/>
                </a:solidFill>
                <a:ea typeface="SimSun" panose="02010600030101010101" pitchFamily="2" charset="-122"/>
                <a:cs typeface="Arial" panose="020B0604020202020204" pitchFamily="34" charset="0"/>
              </a:rPr>
              <a:t> </a:t>
            </a:r>
            <a:r>
              <a:rPr lang="en-US" altLang="ja-JP" dirty="0" smtClean="0">
                <a:solidFill>
                  <a:srgbClr val="002060"/>
                </a:solidFill>
                <a:ea typeface="SimSun" panose="02010600030101010101" pitchFamily="2" charset="-122"/>
                <a:cs typeface="Arial" panose="020B0604020202020204" pitchFamily="34" charset="0"/>
              </a:rPr>
              <a:t>error code with a</a:t>
            </a:r>
            <a:r>
              <a:rPr lang="en-US" altLang="ja-JP" dirty="0">
                <a:solidFill>
                  <a:srgbClr val="002060"/>
                </a:solidFill>
                <a:ea typeface="SimSun" panose="02010600030101010101" pitchFamily="2" charset="-122"/>
                <a:cs typeface="Arial" panose="020B0604020202020204" pitchFamily="34" charset="0"/>
              </a:rPr>
              <a:t> </a:t>
            </a:r>
            <a:r>
              <a:rPr lang="en-US" altLang="ja-JP" dirty="0" smtClean="0">
                <a:solidFill>
                  <a:srgbClr val="002060"/>
                </a:solidFill>
                <a:ea typeface="SimSun" panose="02010600030101010101" pitchFamily="2" charset="-122"/>
                <a:cs typeface="Arial" panose="020B0604020202020204" pitchFamily="34" charset="0"/>
              </a:rPr>
              <a:t>corresponding </a:t>
            </a:r>
            <a:r>
              <a:rPr lang="en-US" altLang="ja-JP" dirty="0">
                <a:solidFill>
                  <a:srgbClr val="002060"/>
                </a:solidFill>
                <a:ea typeface="SimSun" panose="02010600030101010101" pitchFamily="2" charset="-122"/>
                <a:cs typeface="Arial" panose="020B0604020202020204" pitchFamily="34" charset="0"/>
              </a:rPr>
              <a:t>EOB code</a:t>
            </a:r>
          </a:p>
        </p:txBody>
      </p:sp>
      <p:sp>
        <p:nvSpPr>
          <p:cNvPr id="39" name="Title 1"/>
          <p:cNvSpPr>
            <a:spLocks noGrp="1"/>
          </p:cNvSpPr>
          <p:nvPr>
            <p:ph type="title"/>
          </p:nvPr>
        </p:nvSpPr>
        <p:spPr>
          <a:xfrm>
            <a:off x="174948" y="234864"/>
            <a:ext cx="8053675" cy="430887"/>
          </a:xfrm>
        </p:spPr>
        <p:txBody>
          <a:bodyPr/>
          <a:lstStyle/>
          <a:p>
            <a:r>
              <a:rPr lang="en-US" sz="2800" dirty="0">
                <a:solidFill>
                  <a:srgbClr val="002060"/>
                </a:solidFill>
                <a:cs typeface="Arial" panose="020B0604020202020204" pitchFamily="34" charset="0"/>
              </a:rPr>
              <a:t>90-Day Waiver For  All non-Pharmacy Claims</a:t>
            </a:r>
          </a:p>
        </p:txBody>
      </p:sp>
      <p:sp>
        <p:nvSpPr>
          <p:cNvPr id="2" name="TextBox 1"/>
          <p:cNvSpPr txBox="1"/>
          <p:nvPr/>
        </p:nvSpPr>
        <p:spPr>
          <a:xfrm>
            <a:off x="292178" y="6181969"/>
            <a:ext cx="8221784" cy="276999"/>
          </a:xfrm>
          <a:prstGeom prst="rect">
            <a:avLst/>
          </a:prstGeom>
          <a:noFill/>
        </p:spPr>
        <p:txBody>
          <a:bodyPr wrap="square" rtlCol="0">
            <a:spAutoFit/>
          </a:bodyPr>
          <a:lstStyle/>
          <a:p>
            <a:r>
              <a:rPr lang="en-US" sz="1200" dirty="0">
                <a:solidFill>
                  <a:srgbClr val="002060"/>
                </a:solidFill>
                <a:ea typeface="SimSun" panose="02010600030101010101" pitchFamily="2" charset="-122"/>
                <a:cs typeface="Arial" panose="020B0604020202020204" pitchFamily="34" charset="0"/>
              </a:rPr>
              <a:t>Please refer to </a:t>
            </a:r>
            <a:r>
              <a:rPr lang="en-US" sz="1200" dirty="0">
                <a:solidFill>
                  <a:srgbClr val="002060"/>
                </a:solidFill>
                <a:ea typeface="SimSun" panose="02010600030101010101" pitchFamily="2" charset="-122"/>
                <a:cs typeface="Arial" panose="020B0604020202020204" pitchFamily="34" charset="0"/>
                <a:hlinkClick r:id="rId2"/>
              </a:rPr>
              <a:t>All Provider Bulletin 232 </a:t>
            </a:r>
            <a:r>
              <a:rPr lang="en-US" sz="1200" dirty="0">
                <a:solidFill>
                  <a:srgbClr val="002060"/>
                </a:solidFill>
                <a:ea typeface="SimSun" panose="02010600030101010101" pitchFamily="2" charset="-122"/>
                <a:cs typeface="Arial" panose="020B0604020202020204" pitchFamily="34" charset="0"/>
              </a:rPr>
              <a:t>for more details on the Final Deadline Appeal Procedures</a:t>
            </a:r>
          </a:p>
        </p:txBody>
      </p:sp>
    </p:spTree>
    <p:extLst>
      <p:ext uri="{BB962C8B-B14F-4D97-AF65-F5344CB8AC3E}">
        <p14:creationId xmlns:p14="http://schemas.microsoft.com/office/powerpoint/2010/main" val="4083611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7" y="3303180"/>
            <a:ext cx="80536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eaLnBrk="0" fontAlgn="base" hangingPunct="0">
              <a:spcBef>
                <a:spcPct val="0"/>
              </a:spcBef>
              <a:spcAft>
                <a:spcPct val="0"/>
              </a:spcAft>
            </a:pPr>
            <a:endParaRPr lang="en-US" altLang="ja-JP" dirty="0">
              <a:solidFill>
                <a:srgbClr val="002060"/>
              </a:solidFill>
            </a:endParaRPr>
          </a:p>
        </p:txBody>
      </p:sp>
      <p:sp>
        <p:nvSpPr>
          <p:cNvPr id="39" name="Title 1"/>
          <p:cNvSpPr>
            <a:spLocks noGrp="1"/>
          </p:cNvSpPr>
          <p:nvPr>
            <p:ph type="title"/>
          </p:nvPr>
        </p:nvSpPr>
        <p:spPr>
          <a:xfrm>
            <a:off x="174948" y="234864"/>
            <a:ext cx="8053675" cy="430887"/>
          </a:xfrm>
        </p:spPr>
        <p:txBody>
          <a:bodyPr/>
          <a:lstStyle/>
          <a:p>
            <a:r>
              <a:rPr lang="en-US" sz="2800" dirty="0">
                <a:solidFill>
                  <a:srgbClr val="002060"/>
                </a:solidFill>
                <a:cs typeface="Arial" panose="020B0604020202020204" pitchFamily="34" charset="0"/>
              </a:rPr>
              <a:t>90-Day Waiver For  All non-Pharmacy Claims</a:t>
            </a:r>
          </a:p>
        </p:txBody>
      </p:sp>
      <p:sp>
        <p:nvSpPr>
          <p:cNvPr id="2" name="TextBox 1"/>
          <p:cNvSpPr txBox="1"/>
          <p:nvPr/>
        </p:nvSpPr>
        <p:spPr>
          <a:xfrm>
            <a:off x="292178" y="6181969"/>
            <a:ext cx="8221784" cy="276999"/>
          </a:xfrm>
          <a:prstGeom prst="rect">
            <a:avLst/>
          </a:prstGeom>
          <a:noFill/>
        </p:spPr>
        <p:txBody>
          <a:bodyPr wrap="square" rtlCol="0">
            <a:spAutoFit/>
          </a:bodyPr>
          <a:lstStyle/>
          <a:p>
            <a:r>
              <a:rPr lang="en-US" sz="1200" dirty="0">
                <a:solidFill>
                  <a:srgbClr val="002060"/>
                </a:solidFill>
                <a:ea typeface="SimSun" panose="02010600030101010101" pitchFamily="2" charset="-122"/>
                <a:cs typeface="Arial" panose="020B0604020202020204" pitchFamily="34" charset="0"/>
              </a:rPr>
              <a:t>Please refer to </a:t>
            </a:r>
            <a:r>
              <a:rPr lang="en-US" sz="1200" dirty="0">
                <a:solidFill>
                  <a:srgbClr val="002060"/>
                </a:solidFill>
                <a:ea typeface="SimSun" panose="02010600030101010101" pitchFamily="2" charset="-122"/>
                <a:cs typeface="Arial" panose="020B0604020202020204" pitchFamily="34" charset="0"/>
                <a:hlinkClick r:id="rId2"/>
              </a:rPr>
              <a:t>All Provider Bulletin 232 </a:t>
            </a:r>
            <a:r>
              <a:rPr lang="en-US" sz="1200" dirty="0">
                <a:solidFill>
                  <a:srgbClr val="002060"/>
                </a:solidFill>
                <a:ea typeface="SimSun" panose="02010600030101010101" pitchFamily="2" charset="-122"/>
                <a:cs typeface="Arial" panose="020B0604020202020204" pitchFamily="34" charset="0"/>
              </a:rPr>
              <a:t>for more details on the Final Deadline Appeal Procedures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310" y="807660"/>
            <a:ext cx="4097389" cy="5232400"/>
          </a:xfrm>
          <a:prstGeom prst="rect">
            <a:avLst/>
          </a:prstGeom>
        </p:spPr>
      </p:pic>
      <p:sp>
        <p:nvSpPr>
          <p:cNvPr id="6" name="Title 1"/>
          <p:cNvSpPr txBox="1">
            <a:spLocks/>
          </p:cNvSpPr>
          <p:nvPr/>
        </p:nvSpPr>
        <p:spPr bwMode="auto">
          <a:xfrm>
            <a:off x="174947" y="781573"/>
            <a:ext cx="30620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400" kern="0" dirty="0">
                <a:solidFill>
                  <a:srgbClr val="002060"/>
                </a:solidFill>
                <a:latin typeface="Arial" panose="020B0604020202020204" pitchFamily="34" charset="0"/>
                <a:cs typeface="Arial" panose="020B0604020202020204" pitchFamily="34" charset="0"/>
              </a:rPr>
              <a:t>Quick Tips:</a:t>
            </a:r>
          </a:p>
        </p:txBody>
      </p:sp>
      <p:sp>
        <p:nvSpPr>
          <p:cNvPr id="4" name="TextBox 3"/>
          <p:cNvSpPr txBox="1"/>
          <p:nvPr/>
        </p:nvSpPr>
        <p:spPr>
          <a:xfrm>
            <a:off x="292178" y="1276579"/>
            <a:ext cx="3126154" cy="830997"/>
          </a:xfrm>
          <a:prstGeom prst="rect">
            <a:avLst/>
          </a:prstGeom>
          <a:noFill/>
        </p:spPr>
        <p:txBody>
          <a:bodyPr wrap="square" rtlCol="0">
            <a:spAutoFit/>
          </a:bodyPr>
          <a:lstStyle/>
          <a:p>
            <a:pPr marL="285750" indent="-285750">
              <a:buFont typeface="Arial" panose="020B0604020202020204" pitchFamily="34" charset="0"/>
              <a:buChar char="•"/>
            </a:pPr>
            <a:r>
              <a:rPr lang="en-US" sz="1600" kern="0" dirty="0">
                <a:solidFill>
                  <a:srgbClr val="002060"/>
                </a:solidFill>
                <a:latin typeface="Arial" panose="020B0604020202020204" pitchFamily="34" charset="0"/>
                <a:ea typeface="+mj-ea"/>
                <a:cs typeface="Arial" panose="020B0604020202020204" pitchFamily="34" charset="0"/>
              </a:rPr>
              <a:t>Complete the 90-Day Waiver Request form for non related dental or pharmacy </a:t>
            </a:r>
            <a:r>
              <a:rPr lang="en-US" sz="1600" kern="0" dirty="0" smtClean="0">
                <a:solidFill>
                  <a:srgbClr val="002060"/>
                </a:solidFill>
                <a:latin typeface="Arial" panose="020B0604020202020204" pitchFamily="34" charset="0"/>
                <a:ea typeface="+mj-ea"/>
                <a:cs typeface="Arial" panose="020B0604020202020204" pitchFamily="34" charset="0"/>
              </a:rPr>
              <a:t>claims </a:t>
            </a:r>
            <a:endParaRPr lang="en-US" sz="1600" kern="0" dirty="0">
              <a:solidFill>
                <a:srgbClr val="002060"/>
              </a:solidFill>
              <a:latin typeface="Arial" panose="020B0604020202020204" pitchFamily="34" charset="0"/>
              <a:ea typeface="+mj-ea"/>
              <a:cs typeface="Arial" panose="020B0604020202020204" pitchFamily="34" charset="0"/>
            </a:endParaRPr>
          </a:p>
        </p:txBody>
      </p:sp>
      <p:sp>
        <p:nvSpPr>
          <p:cNvPr id="8" name="TextBox 7"/>
          <p:cNvSpPr txBox="1"/>
          <p:nvPr/>
        </p:nvSpPr>
        <p:spPr>
          <a:xfrm>
            <a:off x="292178" y="2228256"/>
            <a:ext cx="3126154" cy="830997"/>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1600"/>
            </a:lvl1pPr>
          </a:lstStyle>
          <a:p>
            <a:r>
              <a:rPr lang="en-US" kern="0" dirty="0">
                <a:solidFill>
                  <a:srgbClr val="002060"/>
                </a:solidFill>
                <a:latin typeface="Arial" panose="020B0604020202020204" pitchFamily="34" charset="0"/>
                <a:ea typeface="+mj-ea"/>
                <a:cs typeface="Arial" panose="020B0604020202020204" pitchFamily="34" charset="0"/>
              </a:rPr>
              <a:t>Must be completed for every claim and provide supporting documentation to each one</a:t>
            </a:r>
          </a:p>
        </p:txBody>
      </p:sp>
      <p:sp>
        <p:nvSpPr>
          <p:cNvPr id="9" name="TextBox 8"/>
          <p:cNvSpPr txBox="1"/>
          <p:nvPr/>
        </p:nvSpPr>
        <p:spPr>
          <a:xfrm>
            <a:off x="292178" y="3179933"/>
            <a:ext cx="3126154" cy="1077218"/>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1600"/>
            </a:lvl1pPr>
          </a:lstStyle>
          <a:p>
            <a:r>
              <a:rPr lang="en-US" kern="0" dirty="0">
                <a:solidFill>
                  <a:srgbClr val="002060"/>
                </a:solidFill>
                <a:latin typeface="Arial" panose="020B0604020202020204" pitchFamily="34" charset="0"/>
                <a:ea typeface="+mj-ea"/>
                <a:cs typeface="Arial" panose="020B0604020202020204" pitchFamily="34" charset="0"/>
              </a:rPr>
              <a:t>Must be submitted electronically unless provider has an approved electronic claims submission waiver</a:t>
            </a:r>
            <a:r>
              <a:rPr lang="en-US" dirty="0"/>
              <a:t>.</a:t>
            </a:r>
          </a:p>
        </p:txBody>
      </p:sp>
      <p:sp>
        <p:nvSpPr>
          <p:cNvPr id="10" name="TextBox 9"/>
          <p:cNvSpPr txBox="1"/>
          <p:nvPr/>
        </p:nvSpPr>
        <p:spPr>
          <a:xfrm>
            <a:off x="292178" y="4380664"/>
            <a:ext cx="3126154" cy="1569660"/>
          </a:xfrm>
          <a:prstGeom prst="rect">
            <a:avLst/>
          </a:prstGeom>
          <a:noFill/>
        </p:spPr>
        <p:txBody>
          <a:bodyPr wrap="square" rtlCol="0">
            <a:spAutoFit/>
          </a:bodyPr>
          <a:lstStyle/>
          <a:p>
            <a:pPr marL="285750" indent="-285750">
              <a:buFont typeface="Arial" panose="020B0604020202020204" pitchFamily="34" charset="0"/>
              <a:buChar char="•"/>
            </a:pPr>
            <a:r>
              <a:rPr lang="en-US" sz="1600" kern="0" dirty="0">
                <a:solidFill>
                  <a:srgbClr val="002060"/>
                </a:solidFill>
                <a:latin typeface="Arial" panose="020B0604020202020204" pitchFamily="34" charset="0"/>
                <a:ea typeface="+mj-ea"/>
                <a:cs typeface="Arial" panose="020B0604020202020204" pitchFamily="34" charset="0"/>
              </a:rPr>
              <a:t>Electronic submission must include delay reason code 1, 4, or </a:t>
            </a:r>
            <a:r>
              <a:rPr lang="en-US" sz="1600" kern="0" dirty="0" smtClean="0">
                <a:solidFill>
                  <a:srgbClr val="002060"/>
                </a:solidFill>
                <a:latin typeface="Arial" panose="020B0604020202020204" pitchFamily="34" charset="0"/>
                <a:ea typeface="+mj-ea"/>
                <a:cs typeface="Arial" panose="020B0604020202020204" pitchFamily="34" charset="0"/>
              </a:rPr>
              <a:t>8. The </a:t>
            </a:r>
            <a:r>
              <a:rPr lang="en-US" sz="1600" kern="0" dirty="0">
                <a:solidFill>
                  <a:srgbClr val="002060"/>
                </a:solidFill>
                <a:latin typeface="Arial" panose="020B0604020202020204" pitchFamily="34" charset="0"/>
                <a:ea typeface="+mj-ea"/>
                <a:cs typeface="Arial" panose="020B0604020202020204" pitchFamily="34" charset="0"/>
              </a:rPr>
              <a:t>90 day waiver form and all supporting documentation must be uploaded with the claim.</a:t>
            </a:r>
          </a:p>
        </p:txBody>
      </p:sp>
    </p:spTree>
    <p:extLst>
      <p:ext uri="{BB962C8B-B14F-4D97-AF65-F5344CB8AC3E}">
        <p14:creationId xmlns:p14="http://schemas.microsoft.com/office/powerpoint/2010/main" val="280083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94523" y="2801815"/>
            <a:ext cx="4783015" cy="584775"/>
          </a:xfrm>
          <a:prstGeom prst="rect">
            <a:avLst/>
          </a:prstGeom>
        </p:spPr>
        <p:txBody>
          <a:bodyPr wrap="square">
            <a:spAutoFit/>
          </a:bodyPr>
          <a:lstStyle/>
          <a:p>
            <a:pPr algn="ctr" defTabSz="342900"/>
            <a:r>
              <a:rPr lang="en-US" sz="3200" b="1" dirty="0" smtClean="0">
                <a:solidFill>
                  <a:srgbClr val="002060"/>
                </a:solidFill>
                <a:latin typeface="+mj-lt"/>
              </a:rPr>
              <a:t>Final Deadline Appeals</a:t>
            </a:r>
            <a:endParaRPr lang="en-US" sz="3200" b="1" dirty="0">
              <a:solidFill>
                <a:srgbClr val="002060"/>
              </a:solidFill>
              <a:latin typeface="+mj-lt"/>
            </a:endParaRPr>
          </a:p>
        </p:txBody>
      </p:sp>
    </p:spTree>
    <p:extLst>
      <p:ext uri="{BB962C8B-B14F-4D97-AF65-F5344CB8AC3E}">
        <p14:creationId xmlns:p14="http://schemas.microsoft.com/office/powerpoint/2010/main" val="633166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259002" y="1203642"/>
            <a:ext cx="8053675"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To be eligible for appeal, </a:t>
            </a:r>
            <a:r>
              <a:rPr lang="en-US" altLang="ja-JP" dirty="0" smtClean="0">
                <a:solidFill>
                  <a:srgbClr val="002060"/>
                </a:solidFill>
                <a:ea typeface="SimSun" panose="02010600030101010101" pitchFamily="2" charset="-122"/>
                <a:cs typeface="Arial" panose="020B0604020202020204" pitchFamily="34" charset="0"/>
              </a:rPr>
              <a:t>the </a:t>
            </a:r>
            <a:r>
              <a:rPr lang="en-US" altLang="ja-JP" dirty="0">
                <a:solidFill>
                  <a:srgbClr val="002060"/>
                </a:solidFill>
                <a:ea typeface="SimSun" panose="02010600030101010101" pitchFamily="2" charset="-122"/>
                <a:cs typeface="Arial" panose="020B0604020202020204" pitchFamily="34" charset="0"/>
              </a:rPr>
              <a:t>claim must </a:t>
            </a:r>
            <a:r>
              <a:rPr lang="en-US" altLang="ja-JP" dirty="0" smtClean="0">
                <a:solidFill>
                  <a:srgbClr val="002060"/>
                </a:solidFill>
                <a:ea typeface="SimSun" panose="02010600030101010101" pitchFamily="2" charset="-122"/>
                <a:cs typeface="Arial" panose="020B0604020202020204" pitchFamily="34" charset="0"/>
              </a:rPr>
              <a:t>have denied </a:t>
            </a:r>
            <a:r>
              <a:rPr lang="en-US" altLang="ja-JP" dirty="0">
                <a:solidFill>
                  <a:srgbClr val="002060"/>
                </a:solidFill>
                <a:ea typeface="SimSun" panose="02010600030101010101" pitchFamily="2" charset="-122"/>
                <a:cs typeface="Arial" panose="020B0604020202020204" pitchFamily="34" charset="0"/>
              </a:rPr>
              <a:t>for error code 853 or 855 (Final Deadline Exceeded). </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The appeal must be filed </a:t>
            </a:r>
            <a:r>
              <a:rPr lang="en-US" altLang="ja-JP" dirty="0">
                <a:solidFill>
                  <a:srgbClr val="002060"/>
                </a:solidFill>
                <a:ea typeface="SimSun" panose="02010600030101010101" pitchFamily="2" charset="-122"/>
                <a:cs typeface="Arial" panose="020B0604020202020204" pitchFamily="34" charset="0"/>
              </a:rPr>
              <a:t>within 30 days of the date that appears on the remittance advice </a:t>
            </a:r>
            <a:r>
              <a:rPr lang="en-US" altLang="ja-JP" dirty="0" smtClean="0">
                <a:solidFill>
                  <a:srgbClr val="002060"/>
                </a:solidFill>
                <a:ea typeface="SimSun" panose="02010600030101010101" pitchFamily="2" charset="-122"/>
                <a:cs typeface="Arial" panose="020B0604020202020204" pitchFamily="34" charset="0"/>
              </a:rPr>
              <a:t>in which the </a:t>
            </a:r>
            <a:r>
              <a:rPr lang="en-US" altLang="ja-JP" dirty="0">
                <a:solidFill>
                  <a:srgbClr val="002060"/>
                </a:solidFill>
                <a:ea typeface="SimSun" panose="02010600030101010101" pitchFamily="2" charset="-122"/>
                <a:cs typeface="Arial" panose="020B0604020202020204" pitchFamily="34" charset="0"/>
              </a:rPr>
              <a:t>claim </a:t>
            </a:r>
            <a:r>
              <a:rPr lang="en-US" altLang="ja-JP" dirty="0" smtClean="0">
                <a:solidFill>
                  <a:srgbClr val="002060"/>
                </a:solidFill>
                <a:ea typeface="SimSun" panose="02010600030101010101" pitchFamily="2" charset="-122"/>
                <a:cs typeface="Arial" panose="020B0604020202020204" pitchFamily="34" charset="0"/>
              </a:rPr>
              <a:t>originally </a:t>
            </a:r>
            <a:r>
              <a:rPr lang="en-US" altLang="ja-JP" dirty="0">
                <a:solidFill>
                  <a:srgbClr val="002060"/>
                </a:solidFill>
                <a:ea typeface="SimSun" panose="02010600030101010101" pitchFamily="2" charset="-122"/>
                <a:cs typeface="Arial" panose="020B0604020202020204" pitchFamily="34" charset="0"/>
              </a:rPr>
              <a:t>denied with error code 853 or 855.</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In order </a:t>
            </a:r>
            <a:r>
              <a:rPr lang="en-US" altLang="ja-JP" dirty="0" smtClean="0">
                <a:solidFill>
                  <a:srgbClr val="002060"/>
                </a:solidFill>
                <a:ea typeface="SimSun" panose="02010600030101010101" pitchFamily="2" charset="-122"/>
                <a:cs typeface="Arial" panose="020B0604020202020204" pitchFamily="34" charset="0"/>
              </a:rPr>
              <a:t>for an appeal </a:t>
            </a:r>
            <a:r>
              <a:rPr lang="en-US" altLang="ja-JP" dirty="0">
                <a:solidFill>
                  <a:srgbClr val="002060"/>
                </a:solidFill>
                <a:ea typeface="SimSun" panose="02010600030101010101" pitchFamily="2" charset="-122"/>
                <a:cs typeface="Arial" panose="020B0604020202020204" pitchFamily="34" charset="0"/>
              </a:rPr>
              <a:t>to be approved, </a:t>
            </a:r>
            <a:r>
              <a:rPr lang="en-US" altLang="ja-JP" dirty="0" smtClean="0">
                <a:solidFill>
                  <a:srgbClr val="002060"/>
                </a:solidFill>
                <a:ea typeface="SimSun" panose="02010600030101010101" pitchFamily="2" charset="-122"/>
                <a:cs typeface="Arial" panose="020B0604020202020204" pitchFamily="34" charset="0"/>
              </a:rPr>
              <a:t>it must </a:t>
            </a:r>
            <a:r>
              <a:rPr lang="en-US" altLang="ja-JP" dirty="0">
                <a:solidFill>
                  <a:srgbClr val="002060"/>
                </a:solidFill>
                <a:ea typeface="SimSun" panose="02010600030101010101" pitchFamily="2" charset="-122"/>
                <a:cs typeface="Arial" panose="020B0604020202020204" pitchFamily="34" charset="0"/>
              </a:rPr>
              <a:t>demonstrate that the claim was denied or underpaid as a result of a MassHealth </a:t>
            </a:r>
            <a:r>
              <a:rPr lang="en-US" altLang="ja-JP" dirty="0" smtClean="0">
                <a:solidFill>
                  <a:srgbClr val="002060"/>
                </a:solidFill>
                <a:ea typeface="SimSun" panose="02010600030101010101" pitchFamily="2" charset="-122"/>
                <a:cs typeface="Arial" panose="020B0604020202020204" pitchFamily="34" charset="0"/>
              </a:rPr>
              <a:t>error. </a:t>
            </a: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A final deadline appeal request must be submitted via </a:t>
            </a:r>
            <a:r>
              <a:rPr lang="en-US" altLang="ja-JP" dirty="0">
                <a:solidFill>
                  <a:srgbClr val="002060"/>
                </a:solidFill>
                <a:ea typeface="SimSun" panose="02010600030101010101" pitchFamily="2" charset="-122"/>
                <a:cs typeface="Arial" panose="020B0604020202020204" pitchFamily="34" charset="0"/>
              </a:rPr>
              <a:t>Direct Data Entry (DDE</a:t>
            </a:r>
            <a:r>
              <a:rPr lang="en-US" altLang="ja-JP" dirty="0" smtClean="0">
                <a:solidFill>
                  <a:srgbClr val="002060"/>
                </a:solidFill>
                <a:ea typeface="SimSun" panose="02010600030101010101" pitchFamily="2" charset="-122"/>
                <a:cs typeface="Arial" panose="020B0604020202020204" pitchFamily="34" charset="0"/>
              </a:rPr>
              <a:t>) </a:t>
            </a:r>
            <a:r>
              <a:rPr lang="en-US" altLang="ja-JP" dirty="0">
                <a:solidFill>
                  <a:srgbClr val="002060"/>
                </a:solidFill>
                <a:ea typeface="SimSun" panose="02010600030101010101" pitchFamily="2" charset="-122"/>
                <a:cs typeface="Arial" panose="020B0604020202020204" pitchFamily="34" charset="0"/>
              </a:rPr>
              <a:t>using delay reason code 9 and upload all applicable documents related to the request.</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en-US" dirty="0">
                <a:solidFill>
                  <a:srgbClr val="002060"/>
                </a:solidFill>
                <a:ea typeface="SimSun" panose="02010600030101010101" pitchFamily="2" charset="-122"/>
                <a:cs typeface="Arial" panose="020B0604020202020204" pitchFamily="34" charset="0"/>
              </a:rPr>
              <a:t>For more information, please see </a:t>
            </a:r>
            <a:r>
              <a:rPr lang="en-US" dirty="0">
                <a:solidFill>
                  <a:srgbClr val="002060"/>
                </a:solidFill>
                <a:ea typeface="SimSun" panose="02010600030101010101" pitchFamily="2" charset="-122"/>
                <a:cs typeface="Arial" panose="020B0604020202020204" pitchFamily="34" charset="0"/>
              </a:rPr>
              <a:t>All Provider R</a:t>
            </a:r>
            <a:r>
              <a:rPr lang="en-US" altLang="en-US" dirty="0">
                <a:solidFill>
                  <a:srgbClr val="002060"/>
                </a:solidFill>
                <a:ea typeface="SimSun" panose="02010600030101010101" pitchFamily="2" charset="-122"/>
                <a:cs typeface="Arial" panose="020B0604020202020204" pitchFamily="34" charset="0"/>
              </a:rPr>
              <a:t>egulations 130 CMR 450.323</a:t>
            </a:r>
            <a:endParaRPr lang="en-US" altLang="ja-JP" dirty="0">
              <a:solidFill>
                <a:srgbClr val="002060"/>
              </a:solidFill>
              <a:ea typeface="SimSun" panose="02010600030101010101" pitchFamily="2" charset="-122"/>
              <a:cs typeface="Arial" panose="020B0604020202020204" pitchFamily="34" charset="0"/>
            </a:endParaRPr>
          </a:p>
          <a:p>
            <a:pPr eaLnBrk="0" fontAlgn="base" hangingPunct="0">
              <a:spcBef>
                <a:spcPct val="0"/>
              </a:spcBef>
              <a:spcAft>
                <a:spcPct val="0"/>
              </a:spcAft>
            </a:pPr>
            <a:endParaRPr lang="en-US" altLang="ja-JP" dirty="0">
              <a:solidFill>
                <a:srgbClr val="002060"/>
              </a:solidFill>
            </a:endParaRPr>
          </a:p>
        </p:txBody>
      </p:sp>
      <p:sp>
        <p:nvSpPr>
          <p:cNvPr id="39" name="Title 1"/>
          <p:cNvSpPr>
            <a:spLocks noGrp="1"/>
          </p:cNvSpPr>
          <p:nvPr>
            <p:ph type="title"/>
          </p:nvPr>
        </p:nvSpPr>
        <p:spPr>
          <a:xfrm>
            <a:off x="174948" y="234864"/>
            <a:ext cx="8053675" cy="430887"/>
          </a:xfrm>
        </p:spPr>
        <p:txBody>
          <a:bodyPr/>
          <a:lstStyle/>
          <a:p>
            <a:r>
              <a:rPr lang="en-US" sz="2800" dirty="0" smtClean="0">
                <a:solidFill>
                  <a:srgbClr val="002060"/>
                </a:solidFill>
                <a:latin typeface="Arial" panose="020B0604020202020204" pitchFamily="34" charset="0"/>
                <a:cs typeface="Arial" panose="020B0604020202020204" pitchFamily="34" charset="0"/>
              </a:rPr>
              <a:t>Final Deadline Appeals</a:t>
            </a:r>
            <a:endParaRPr lang="en-US" sz="2800" dirty="0">
              <a:solidFill>
                <a:srgbClr val="002060"/>
              </a:solidFill>
              <a:latin typeface="Arial" panose="020B0604020202020204" pitchFamily="34" charset="0"/>
              <a:cs typeface="Arial" panose="020B0604020202020204" pitchFamily="34" charset="0"/>
            </a:endParaRPr>
          </a:p>
        </p:txBody>
      </p:sp>
      <p:sp>
        <p:nvSpPr>
          <p:cNvPr id="2" name="TextBox 1"/>
          <p:cNvSpPr txBox="1"/>
          <p:nvPr/>
        </p:nvSpPr>
        <p:spPr>
          <a:xfrm>
            <a:off x="90893" y="6143456"/>
            <a:ext cx="8221784" cy="276999"/>
          </a:xfrm>
          <a:prstGeom prst="rect">
            <a:avLst/>
          </a:prstGeom>
          <a:noFill/>
        </p:spPr>
        <p:txBody>
          <a:bodyPr wrap="square" rtlCol="0">
            <a:spAutoFit/>
          </a:bodyPr>
          <a:lstStyle/>
          <a:p>
            <a:r>
              <a:rPr lang="en-US" sz="1200" dirty="0">
                <a:solidFill>
                  <a:srgbClr val="002060"/>
                </a:solidFill>
                <a:ea typeface="SimSun" panose="02010600030101010101" pitchFamily="2" charset="-122"/>
                <a:cs typeface="Arial" panose="020B0604020202020204" pitchFamily="34" charset="0"/>
              </a:rPr>
              <a:t>Please refer to </a:t>
            </a:r>
            <a:r>
              <a:rPr lang="en-US" sz="1200" dirty="0">
                <a:solidFill>
                  <a:srgbClr val="002060"/>
                </a:solidFill>
                <a:ea typeface="SimSun" panose="02010600030101010101" pitchFamily="2" charset="-122"/>
                <a:cs typeface="Arial" panose="020B0604020202020204" pitchFamily="34" charset="0"/>
                <a:hlinkClick r:id="rId2"/>
              </a:rPr>
              <a:t>All Provider Bulletin 232 </a:t>
            </a:r>
            <a:r>
              <a:rPr lang="en-US" sz="1200" dirty="0">
                <a:solidFill>
                  <a:srgbClr val="002060"/>
                </a:solidFill>
                <a:ea typeface="SimSun" panose="02010600030101010101" pitchFamily="2" charset="-122"/>
                <a:cs typeface="Arial" panose="020B0604020202020204" pitchFamily="34" charset="0"/>
              </a:rPr>
              <a:t>for more details on the Final Deadline Appeal Procedures</a:t>
            </a:r>
          </a:p>
        </p:txBody>
      </p:sp>
      <p:sp>
        <p:nvSpPr>
          <p:cNvPr id="5" name="Title 1"/>
          <p:cNvSpPr txBox="1">
            <a:spLocks/>
          </p:cNvSpPr>
          <p:nvPr/>
        </p:nvSpPr>
        <p:spPr bwMode="auto">
          <a:xfrm>
            <a:off x="174947" y="712793"/>
            <a:ext cx="80536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1800" kern="0" dirty="0" smtClean="0">
                <a:solidFill>
                  <a:srgbClr val="002060"/>
                </a:solidFill>
                <a:latin typeface="Arial" panose="020B0604020202020204" pitchFamily="34" charset="0"/>
                <a:cs typeface="Arial" panose="020B0604020202020204" pitchFamily="34" charset="0"/>
              </a:rPr>
              <a:t>Appeal Procedures for Error Codes 853 or 855 (‘Final Deadline Exceeded’)</a:t>
            </a:r>
            <a:endParaRPr lang="en-US" sz="1800" kern="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9057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7" y="665751"/>
            <a:ext cx="8053675"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Clr>
                <a:srgbClr val="00B050"/>
              </a:buClr>
              <a:buFont typeface="Wingdings" panose="05000000000000000000" pitchFamily="2" charset="2"/>
              <a:buChar char="Ø"/>
            </a:pPr>
            <a:r>
              <a:rPr lang="en-US" altLang="ja-JP" dirty="0">
                <a:solidFill>
                  <a:srgbClr val="002060"/>
                </a:solidFill>
                <a:ea typeface="SimSun" panose="02010600030101010101" pitchFamily="2" charset="-122"/>
                <a:cs typeface="Arial" panose="020B0604020202020204" pitchFamily="34" charset="0"/>
              </a:rPr>
              <a:t>Final deadline appeal requests will initially appear in a suspended status on the remittance advice with Edit 828 (claim/appeal is under review) while the request is being reviewed. </a:t>
            </a:r>
          </a:p>
          <a:p>
            <a:pPr marL="285750" indent="-285750" eaLnBrk="0" fontAlgn="base" hangingPunct="0">
              <a:spcBef>
                <a:spcPct val="0"/>
              </a:spcBef>
              <a:spcAft>
                <a:spcPct val="0"/>
              </a:spcAft>
              <a:buClr>
                <a:srgbClr val="00B050"/>
              </a:buClr>
              <a:buFont typeface="Wingdings" panose="05000000000000000000" pitchFamily="2" charset="2"/>
              <a:buChar char="Ø"/>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Clr>
                <a:srgbClr val="00B050"/>
              </a:buClr>
              <a:buFont typeface="Wingdings" panose="05000000000000000000" pitchFamily="2" charset="2"/>
              <a:buChar char="Ø"/>
            </a:pPr>
            <a:r>
              <a:rPr lang="en-US" altLang="ja-JP" dirty="0" smtClean="0">
                <a:solidFill>
                  <a:srgbClr val="002060"/>
                </a:solidFill>
                <a:ea typeface="SimSun" panose="02010600030101010101" pitchFamily="2" charset="-122"/>
                <a:cs typeface="Arial" panose="020B0604020202020204" pitchFamily="34" charset="0"/>
              </a:rPr>
              <a:t>The </a:t>
            </a:r>
            <a:r>
              <a:rPr lang="en-US" altLang="ja-JP" dirty="0">
                <a:solidFill>
                  <a:srgbClr val="002060"/>
                </a:solidFill>
                <a:ea typeface="SimSun" panose="02010600030101010101" pitchFamily="2" charset="-122"/>
                <a:cs typeface="Arial" panose="020B0604020202020204" pitchFamily="34" charset="0"/>
              </a:rPr>
              <a:t>decision resulting from the review will be reflected on a subsequent remittance advice. </a:t>
            </a:r>
          </a:p>
          <a:p>
            <a:pPr eaLnBrk="0" fontAlgn="base" hangingPunct="0">
              <a:spcBef>
                <a:spcPct val="0"/>
              </a:spcBef>
              <a:spcAft>
                <a:spcPct val="0"/>
              </a:spcAft>
              <a:buClr>
                <a:schemeClr val="accent4">
                  <a:lumMod val="50000"/>
                </a:schemeClr>
              </a:buClr>
            </a:pPr>
            <a:endParaRPr lang="en-US" altLang="ja-JP" dirty="0">
              <a:solidFill>
                <a:srgbClr val="002060"/>
              </a:solidFill>
              <a:ea typeface="SimSun" panose="02010600030101010101" pitchFamily="2" charset="-122"/>
              <a:cs typeface="Arial" panose="020B0604020202020204" pitchFamily="34" charset="0"/>
            </a:endParaRPr>
          </a:p>
          <a:p>
            <a:pPr marL="742950" lvl="1" indent="-285750" eaLnBrk="0" fontAlgn="base" hangingPunct="0">
              <a:spcBef>
                <a:spcPct val="0"/>
              </a:spcBef>
              <a:spcAft>
                <a:spcPct val="0"/>
              </a:spcAft>
              <a:buClr>
                <a:schemeClr val="accent3"/>
              </a:buClr>
              <a:buFont typeface="Wingdings" panose="05000000000000000000" pitchFamily="2" charset="2"/>
              <a:buChar char="ü"/>
            </a:pPr>
            <a:r>
              <a:rPr lang="en-US" altLang="ja-JP" dirty="0">
                <a:solidFill>
                  <a:srgbClr val="002060"/>
                </a:solidFill>
                <a:ea typeface="SimSun" panose="02010600030101010101" pitchFamily="2" charset="-122"/>
                <a:cs typeface="Arial" panose="020B0604020202020204" pitchFamily="34" charset="0"/>
              </a:rPr>
              <a:t>If the appeal is approved, the claim is released from suspense. </a:t>
            </a:r>
          </a:p>
          <a:p>
            <a:pPr marL="742950" lvl="1" indent="-285750" eaLnBrk="0" fontAlgn="base" hangingPunct="0">
              <a:spcBef>
                <a:spcPct val="0"/>
              </a:spcBef>
              <a:spcAft>
                <a:spcPct val="0"/>
              </a:spcAft>
              <a:buClr>
                <a:srgbClr val="FF0000"/>
              </a:buClr>
              <a:buSzPct val="100000"/>
              <a:buFont typeface="Wingdings" panose="05000000000000000000" pitchFamily="2" charset="2"/>
              <a:buChar char="ü"/>
            </a:pPr>
            <a:r>
              <a:rPr lang="en-US" altLang="ja-JP" dirty="0">
                <a:solidFill>
                  <a:srgbClr val="002060"/>
                </a:solidFill>
                <a:ea typeface="SimSun" panose="02010600030101010101" pitchFamily="2" charset="-122"/>
                <a:cs typeface="Arial" panose="020B0604020202020204" pitchFamily="34" charset="0"/>
              </a:rPr>
              <a:t>If the final appeal is denied, one of the following edit codes will appear with the claim</a:t>
            </a:r>
          </a:p>
          <a:p>
            <a:pPr marL="742950" lvl="1" indent="-285750" eaLnBrk="0" fontAlgn="base" hangingPunct="0">
              <a:spcBef>
                <a:spcPct val="0"/>
              </a:spcBef>
              <a:spcAft>
                <a:spcPct val="0"/>
              </a:spcAft>
              <a:buClr>
                <a:schemeClr val="accent3"/>
              </a:buClr>
              <a:buFont typeface="Wingdings" panose="05000000000000000000" pitchFamily="2" charset="2"/>
              <a:buChar char="ü"/>
            </a:pPr>
            <a:endParaRPr lang="en-US" altLang="ja-JP" dirty="0">
              <a:solidFill>
                <a:srgbClr val="002060"/>
              </a:solidFill>
              <a:ea typeface="SimSun" panose="02010600030101010101" pitchFamily="2" charset="-122"/>
              <a:cs typeface="Arial" panose="020B0604020202020204" pitchFamily="34" charset="0"/>
            </a:endParaRPr>
          </a:p>
          <a:p>
            <a:pPr marL="1200150" lvl="2" indent="-285750" eaLnBrk="0" fontAlgn="base" hangingPunct="0">
              <a:spcBef>
                <a:spcPct val="0"/>
              </a:spcBef>
              <a:spcAft>
                <a:spcPct val="0"/>
              </a:spcAft>
              <a:buClr>
                <a:srgbClr val="FF0000"/>
              </a:buClr>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9086 – Denied after review</a:t>
            </a:r>
          </a:p>
          <a:p>
            <a:pPr marL="1200150" lvl="2" indent="-285750" eaLnBrk="0" fontAlgn="base" hangingPunct="0">
              <a:spcBef>
                <a:spcPct val="0"/>
              </a:spcBef>
              <a:spcAft>
                <a:spcPct val="0"/>
              </a:spcAft>
              <a:buClr>
                <a:srgbClr val="FF0000"/>
              </a:buClr>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9087 – Insufficient information</a:t>
            </a:r>
          </a:p>
          <a:p>
            <a:pPr marL="1200150" lvl="2" indent="-285750" eaLnBrk="0" fontAlgn="base" hangingPunct="0">
              <a:spcBef>
                <a:spcPct val="0"/>
              </a:spcBef>
              <a:spcAft>
                <a:spcPct val="0"/>
              </a:spcAft>
              <a:buClr>
                <a:srgbClr val="FF0000"/>
              </a:buClr>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9088 – Duplicate appeal request</a:t>
            </a:r>
          </a:p>
          <a:p>
            <a:pPr marL="1200150" lvl="2" indent="-285750" eaLnBrk="0" fontAlgn="base" hangingPunct="0">
              <a:spcBef>
                <a:spcPct val="0"/>
              </a:spcBef>
              <a:spcAft>
                <a:spcPct val="0"/>
              </a:spcAft>
              <a:buClr>
                <a:srgbClr val="FF0000"/>
              </a:buClr>
              <a:buFont typeface="Arial" panose="020B0604020202020204" pitchFamily="34" charset="0"/>
              <a:buChar char="•"/>
            </a:pPr>
            <a:r>
              <a:rPr lang="en-US" altLang="ja-JP" dirty="0">
                <a:solidFill>
                  <a:srgbClr val="002060"/>
                </a:solidFill>
                <a:ea typeface="SimSun" panose="02010600030101010101" pitchFamily="2" charset="-122"/>
                <a:cs typeface="Arial" panose="020B0604020202020204" pitchFamily="34" charset="0"/>
              </a:rPr>
              <a:t>9089 – The request does not meet the criteria at 130 CMR 450.323(A</a:t>
            </a:r>
            <a:r>
              <a:rPr lang="en-US" altLang="ja-JP" dirty="0" smtClean="0">
                <a:solidFill>
                  <a:srgbClr val="002060"/>
                </a:solidFill>
                <a:ea typeface="SimSun" panose="02010600030101010101" pitchFamily="2" charset="-122"/>
                <a:cs typeface="Arial" panose="020B0604020202020204" pitchFamily="34" charset="0"/>
              </a:rPr>
              <a:t>).</a:t>
            </a:r>
            <a:r>
              <a:rPr lang="en-US" altLang="ja-JP" dirty="0" smtClean="0">
                <a:solidFill>
                  <a:srgbClr val="FF0000"/>
                </a:solidFill>
                <a:ea typeface="SimSun" panose="02010600030101010101" pitchFamily="2" charset="-122"/>
                <a:cs typeface="Arial" panose="020B0604020202020204" pitchFamily="34" charset="0"/>
              </a:rPr>
              <a:t> </a:t>
            </a:r>
          </a:p>
          <a:p>
            <a:pPr lvl="2" eaLnBrk="0" fontAlgn="base" hangingPunct="0">
              <a:spcBef>
                <a:spcPct val="0"/>
              </a:spcBef>
              <a:spcAft>
                <a:spcPct val="0"/>
              </a:spcAft>
              <a:buClr>
                <a:srgbClr val="FF0000"/>
              </a:buClr>
            </a:pPr>
            <a:endParaRPr lang="en-US" altLang="ja-JP" dirty="0">
              <a:solidFill>
                <a:srgbClr val="FF0000"/>
              </a:solidFill>
              <a:ea typeface="SimSun" panose="02010600030101010101" pitchFamily="2" charset="-122"/>
              <a:cs typeface="Arial" panose="020B0604020202020204" pitchFamily="34" charset="0"/>
            </a:endParaRPr>
          </a:p>
          <a:p>
            <a:pPr lvl="2" eaLnBrk="0" fontAlgn="base" hangingPunct="0">
              <a:spcBef>
                <a:spcPct val="0"/>
              </a:spcBef>
              <a:spcAft>
                <a:spcPct val="0"/>
              </a:spcAft>
              <a:buClr>
                <a:srgbClr val="FF0000"/>
              </a:buClr>
            </a:pPr>
            <a:r>
              <a:rPr lang="en-US" altLang="ja-JP" dirty="0">
                <a:solidFill>
                  <a:srgbClr val="002060"/>
                </a:solidFill>
                <a:ea typeface="SimSun" panose="02010600030101010101" pitchFamily="2" charset="-122"/>
                <a:cs typeface="Arial" panose="020B0604020202020204" pitchFamily="34" charset="0"/>
              </a:rPr>
              <a:t>Written notification of the approval or denial will be sent to the provider and constitutes the final agency action.</a:t>
            </a:r>
          </a:p>
        </p:txBody>
      </p:sp>
      <p:sp>
        <p:nvSpPr>
          <p:cNvPr id="39" name="Title 1"/>
          <p:cNvSpPr>
            <a:spLocks noGrp="1"/>
          </p:cNvSpPr>
          <p:nvPr>
            <p:ph type="title"/>
          </p:nvPr>
        </p:nvSpPr>
        <p:spPr>
          <a:xfrm>
            <a:off x="174948" y="234864"/>
            <a:ext cx="8053675" cy="430887"/>
          </a:xfrm>
        </p:spPr>
        <p:txBody>
          <a:bodyPr/>
          <a:lstStyle/>
          <a:p>
            <a:r>
              <a:rPr lang="en-US" sz="2800" dirty="0" smtClean="0">
                <a:solidFill>
                  <a:srgbClr val="002060"/>
                </a:solidFill>
                <a:cs typeface="Arial" panose="020B0604020202020204" pitchFamily="34" charset="0"/>
              </a:rPr>
              <a:t>Final Deadline Appeals</a:t>
            </a:r>
            <a:endParaRPr lang="en-US" sz="2800" dirty="0">
              <a:solidFill>
                <a:srgbClr val="002060"/>
              </a:solidFill>
              <a:cs typeface="Arial" panose="020B0604020202020204" pitchFamily="34" charset="0"/>
            </a:endParaRPr>
          </a:p>
        </p:txBody>
      </p:sp>
      <p:sp>
        <p:nvSpPr>
          <p:cNvPr id="2" name="TextBox 1"/>
          <p:cNvSpPr txBox="1"/>
          <p:nvPr/>
        </p:nvSpPr>
        <p:spPr>
          <a:xfrm>
            <a:off x="174948" y="6190591"/>
            <a:ext cx="8221784" cy="276999"/>
          </a:xfrm>
          <a:prstGeom prst="rect">
            <a:avLst/>
          </a:prstGeom>
          <a:noFill/>
        </p:spPr>
        <p:txBody>
          <a:bodyPr wrap="square" rtlCol="0">
            <a:spAutoFit/>
          </a:bodyPr>
          <a:lstStyle/>
          <a:p>
            <a:r>
              <a:rPr lang="en-US" sz="1200" dirty="0">
                <a:solidFill>
                  <a:srgbClr val="002060"/>
                </a:solidFill>
                <a:ea typeface="SimSun" panose="02010600030101010101" pitchFamily="2" charset="-122"/>
                <a:cs typeface="Arial" panose="020B0604020202020204" pitchFamily="34" charset="0"/>
              </a:rPr>
              <a:t>Please refer to </a:t>
            </a:r>
            <a:r>
              <a:rPr lang="en-US" sz="1200" dirty="0">
                <a:solidFill>
                  <a:srgbClr val="002060"/>
                </a:solidFill>
                <a:ea typeface="SimSun" panose="02010600030101010101" pitchFamily="2" charset="-122"/>
                <a:cs typeface="Arial" panose="020B0604020202020204" pitchFamily="34" charset="0"/>
                <a:hlinkClick r:id="rId2"/>
              </a:rPr>
              <a:t>All Provider Bulletin 232 </a:t>
            </a:r>
            <a:r>
              <a:rPr lang="en-US" sz="1200" dirty="0">
                <a:solidFill>
                  <a:srgbClr val="002060"/>
                </a:solidFill>
                <a:ea typeface="SimSun" panose="02010600030101010101" pitchFamily="2" charset="-122"/>
                <a:cs typeface="Arial" panose="020B0604020202020204" pitchFamily="34" charset="0"/>
              </a:rPr>
              <a:t>for more details on the Final Deadline Appeal Procedures</a:t>
            </a:r>
          </a:p>
        </p:txBody>
      </p:sp>
    </p:spTree>
    <p:extLst>
      <p:ext uri="{BB962C8B-B14F-4D97-AF65-F5344CB8AC3E}">
        <p14:creationId xmlns:p14="http://schemas.microsoft.com/office/powerpoint/2010/main" val="1722604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43705" y="2518178"/>
            <a:ext cx="6416675" cy="421077"/>
          </a:xfrm>
        </p:spPr>
        <p:txBody>
          <a:bodyPr/>
          <a:lstStyle/>
          <a:p>
            <a:pPr marL="342900" indent="-342900" algn="ctr">
              <a:lnSpc>
                <a:spcPct val="105000"/>
              </a:lnSpc>
            </a:pPr>
            <a:r>
              <a:rPr lang="en-US" sz="2800" dirty="0">
                <a:solidFill>
                  <a:srgbClr val="002060"/>
                </a:solidFill>
                <a:latin typeface="+mn-lt"/>
              </a:rPr>
              <a:t>Resources</a:t>
            </a:r>
            <a:endParaRPr lang="en-US" altLang="en-US" sz="2800" dirty="0">
              <a:solidFill>
                <a:srgbClr val="002060"/>
              </a:solidFill>
              <a:latin typeface="+mn-lt"/>
            </a:endParaRPr>
          </a:p>
        </p:txBody>
      </p:sp>
    </p:spTree>
    <p:extLst>
      <p:ext uri="{BB962C8B-B14F-4D97-AF65-F5344CB8AC3E}">
        <p14:creationId xmlns:p14="http://schemas.microsoft.com/office/powerpoint/2010/main" val="327389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381000" y="381000"/>
            <a:ext cx="6416675" cy="421077"/>
          </a:xfrm>
        </p:spPr>
        <p:txBody>
          <a:bodyPr/>
          <a:lstStyle/>
          <a:p>
            <a:pPr marL="342900" indent="-342900">
              <a:lnSpc>
                <a:spcPct val="105000"/>
              </a:lnSpc>
              <a:defRPr/>
            </a:pPr>
            <a:r>
              <a:rPr lang="en-US" sz="2800" dirty="0">
                <a:solidFill>
                  <a:srgbClr val="002060"/>
                </a:solidFill>
                <a:latin typeface="+mj-lt"/>
              </a:rPr>
              <a:t>Resources</a:t>
            </a:r>
          </a:p>
        </p:txBody>
      </p:sp>
      <p:sp>
        <p:nvSpPr>
          <p:cNvPr id="58371" name="Content Placeholder 2"/>
          <p:cNvSpPr>
            <a:spLocks noGrp="1"/>
          </p:cNvSpPr>
          <p:nvPr>
            <p:ph idx="1"/>
          </p:nvPr>
        </p:nvSpPr>
        <p:spPr>
          <a:xfrm>
            <a:off x="381000" y="1752600"/>
            <a:ext cx="8382000" cy="4419600"/>
          </a:xfrm>
        </p:spPr>
        <p:txBody>
          <a:bodyPr/>
          <a:lstStyle/>
          <a:p>
            <a:pPr marL="347663" lvl="1" indent="-233363">
              <a:spcBef>
                <a:spcPct val="25000"/>
              </a:spcBef>
              <a:spcAft>
                <a:spcPct val="25000"/>
              </a:spcAft>
              <a:buFont typeface="Wingdings" panose="05000000000000000000" pitchFamily="2" charset="2"/>
              <a:buChar char="Ø"/>
            </a:pPr>
            <a:endParaRPr lang="en-US" altLang="en-US" sz="1400" dirty="0">
              <a:solidFill>
                <a:srgbClr val="002A7E"/>
              </a:solidFill>
            </a:endParaRPr>
          </a:p>
          <a:p>
            <a:endParaRPr lang="en-US" altLang="en-US" dirty="0"/>
          </a:p>
        </p:txBody>
      </p:sp>
      <p:sp>
        <p:nvSpPr>
          <p:cNvPr id="8" name="Rectangle 7"/>
          <p:cNvSpPr/>
          <p:nvPr/>
        </p:nvSpPr>
        <p:spPr>
          <a:xfrm>
            <a:off x="342900" y="992707"/>
            <a:ext cx="8534400" cy="5783122"/>
          </a:xfrm>
          <a:prstGeom prst="rect">
            <a:avLst/>
          </a:prstGeom>
        </p:spPr>
        <p:txBody>
          <a:bodyPr wrap="square">
            <a:spAutoFit/>
          </a:bodyPr>
          <a:lstStyle/>
          <a:p>
            <a:pPr marL="339725" indent="-339725">
              <a:lnSpc>
                <a:spcPct val="80000"/>
              </a:lnSpc>
              <a:buClr>
                <a:srgbClr val="FF0000"/>
              </a:buClr>
              <a:buFont typeface="Wingdings" pitchFamily="2" charset="2"/>
              <a:buChar char="Ø"/>
              <a:tabLst>
                <a:tab pos="339725" algn="l"/>
              </a:tabLst>
              <a:defRPr/>
            </a:pPr>
            <a:r>
              <a:rPr lang="en-US" b="1" dirty="0">
                <a:solidFill>
                  <a:srgbClr val="002060"/>
                </a:solidFill>
                <a:latin typeface="Arial" pitchFamily="34" charset="0"/>
              </a:rPr>
              <a:t>MassHealth for Providers website:</a:t>
            </a:r>
            <a:r>
              <a:rPr lang="en-US" u="sng" dirty="0">
                <a:solidFill>
                  <a:srgbClr val="002060"/>
                </a:solidFill>
                <a:latin typeface="Arial" pitchFamily="34" charset="0"/>
              </a:rPr>
              <a:t> </a:t>
            </a:r>
            <a:r>
              <a:rPr lang="en-US" sz="1400" u="sng" dirty="0">
                <a:solidFill>
                  <a:srgbClr val="002060"/>
                </a:solidFill>
                <a:latin typeface="Arial" pitchFamily="34" charset="0"/>
              </a:rPr>
              <a:t>https://www.mass.gov/masshealth-for-providers  </a:t>
            </a:r>
          </a:p>
          <a:p>
            <a:pPr marL="806450" lvl="1">
              <a:lnSpc>
                <a:spcPct val="80000"/>
              </a:lnSpc>
              <a:buClr>
                <a:srgbClr val="FF0000"/>
              </a:buClr>
              <a:defRPr/>
            </a:pPr>
            <a:endParaRPr lang="en-US" dirty="0">
              <a:solidFill>
                <a:srgbClr val="002060"/>
              </a:solidFill>
              <a:latin typeface="Arial" pitchFamily="34" charset="0"/>
            </a:endParaRPr>
          </a:p>
          <a:p>
            <a:pPr marL="339725" indent="-339725">
              <a:lnSpc>
                <a:spcPct val="80000"/>
              </a:lnSpc>
              <a:spcAft>
                <a:spcPts val="600"/>
              </a:spcAft>
              <a:buClr>
                <a:srgbClr val="FF0000"/>
              </a:buClr>
              <a:buFont typeface="Wingdings" pitchFamily="2" charset="2"/>
              <a:buChar char="Ø"/>
              <a:defRPr/>
            </a:pPr>
            <a:r>
              <a:rPr lang="en-US" b="1" dirty="0">
                <a:solidFill>
                  <a:srgbClr val="002060"/>
                </a:solidFill>
                <a:latin typeface="Arial" pitchFamily="34" charset="0"/>
              </a:rPr>
              <a:t>MMIS Job Aids website: </a:t>
            </a:r>
            <a:r>
              <a:rPr lang="en-US" sz="1600" u="sng" dirty="0">
                <a:solidFill>
                  <a:srgbClr val="002060"/>
                </a:solidFill>
                <a:latin typeface="Arial" pitchFamily="34" charset="0"/>
              </a:rPr>
              <a:t>https://www.mass.gov/service-details/job-aids-for-the-provider-online-service-center-posc</a:t>
            </a:r>
            <a:r>
              <a:rPr lang="en-US" sz="1400" dirty="0">
                <a:solidFill>
                  <a:srgbClr val="002060"/>
                </a:solidFill>
                <a:latin typeface="Arial" pitchFamily="34" charset="0"/>
              </a:rPr>
              <a:t> </a:t>
            </a:r>
          </a:p>
          <a:p>
            <a:pPr marL="1254125" lvl="2" indent="-339725">
              <a:lnSpc>
                <a:spcPct val="80000"/>
              </a:lnSpc>
              <a:buClr>
                <a:srgbClr val="002060"/>
              </a:buClr>
              <a:buFont typeface="Wingdings" panose="05000000000000000000" pitchFamily="2" charset="2"/>
              <a:buChar char="§"/>
              <a:defRPr/>
            </a:pPr>
            <a:r>
              <a:rPr lang="en-US" sz="1400" dirty="0">
                <a:solidFill>
                  <a:srgbClr val="002060"/>
                </a:solidFill>
                <a:latin typeface="Arial" pitchFamily="34" charset="0"/>
              </a:rPr>
              <a:t>Job aids available for providers </a:t>
            </a:r>
          </a:p>
          <a:p>
            <a:pPr lvl="2">
              <a:lnSpc>
                <a:spcPct val="80000"/>
              </a:lnSpc>
              <a:buClr>
                <a:srgbClr val="FF0000"/>
              </a:buClr>
              <a:defRPr/>
            </a:pPr>
            <a:endParaRPr lang="en-US" sz="1400" dirty="0">
              <a:solidFill>
                <a:srgbClr val="002060"/>
              </a:solidFill>
              <a:latin typeface="Arial" pitchFamily="34" charset="0"/>
            </a:endParaRPr>
          </a:p>
          <a:p>
            <a:pPr marL="339725" indent="-339725">
              <a:lnSpc>
                <a:spcPct val="80000"/>
              </a:lnSpc>
              <a:buClr>
                <a:srgbClr val="FF0000"/>
              </a:buClr>
              <a:buFont typeface="Wingdings" pitchFamily="2" charset="2"/>
              <a:buChar char="Ø"/>
              <a:defRPr/>
            </a:pPr>
            <a:r>
              <a:rPr lang="en-US" b="1" dirty="0">
                <a:solidFill>
                  <a:srgbClr val="002060"/>
                </a:solidFill>
                <a:latin typeface="Arial" pitchFamily="34" charset="0"/>
              </a:rPr>
              <a:t>Provider Online Service Center (POSC) Website: </a:t>
            </a:r>
            <a:r>
              <a:rPr lang="en-US" sz="1600" u="sng" dirty="0">
                <a:solidFill>
                  <a:srgbClr val="002060"/>
                </a:solidFill>
                <a:latin typeface="Arial" pitchFamily="34" charset="0"/>
              </a:rPr>
              <a:t>www.mass.gov/masshealth/providerservicecenter</a:t>
            </a:r>
            <a:endParaRPr lang="en-US" sz="1600" dirty="0">
              <a:solidFill>
                <a:srgbClr val="002060"/>
              </a:solidFill>
              <a:latin typeface="Arial" pitchFamily="34" charset="0"/>
            </a:endParaRPr>
          </a:p>
          <a:p>
            <a:pPr marL="806450" lvl="1">
              <a:spcBef>
                <a:spcPts val="600"/>
              </a:spcBef>
              <a:spcAft>
                <a:spcPts val="600"/>
              </a:spcAft>
              <a:buClr>
                <a:srgbClr val="002060"/>
              </a:buClr>
              <a:buFont typeface="Wingdings" pitchFamily="2" charset="2"/>
              <a:buChar char="§"/>
              <a:defRPr/>
            </a:pPr>
            <a:r>
              <a:rPr lang="en-US" sz="1400" dirty="0">
                <a:solidFill>
                  <a:srgbClr val="002060"/>
                </a:solidFill>
                <a:latin typeface="Arial" pitchFamily="34" charset="0"/>
              </a:rPr>
              <a:t> Online MassHealth Claim and Service Authorization submission</a:t>
            </a:r>
          </a:p>
          <a:p>
            <a:pPr marL="806450" lvl="1">
              <a:lnSpc>
                <a:spcPct val="80000"/>
              </a:lnSpc>
              <a:buClr>
                <a:srgbClr val="FF0000"/>
              </a:buClr>
              <a:defRPr/>
            </a:pPr>
            <a:endParaRPr lang="en-US" sz="300" dirty="0">
              <a:solidFill>
                <a:srgbClr val="002060"/>
              </a:solidFill>
              <a:latin typeface="Arial" pitchFamily="34" charset="0"/>
            </a:endParaRPr>
          </a:p>
          <a:p>
            <a:pPr marL="339725" indent="-339725">
              <a:lnSpc>
                <a:spcPct val="80000"/>
              </a:lnSpc>
              <a:buClr>
                <a:srgbClr val="FF0000"/>
              </a:buClr>
              <a:buFont typeface="Wingdings" pitchFamily="2" charset="2"/>
              <a:buChar char="Ø"/>
              <a:defRPr/>
            </a:pPr>
            <a:r>
              <a:rPr lang="en-US" b="1" dirty="0">
                <a:solidFill>
                  <a:srgbClr val="002060"/>
                </a:solidFill>
                <a:latin typeface="Arial" pitchFamily="34" charset="0"/>
              </a:rPr>
              <a:t>MassHealth Customer Service 1-800-841-2900</a:t>
            </a:r>
            <a:endParaRPr lang="en-US" dirty="0">
              <a:solidFill>
                <a:srgbClr val="002060"/>
              </a:solidFill>
              <a:latin typeface="Arial" pitchFamily="34" charset="0"/>
            </a:endParaRPr>
          </a:p>
          <a:p>
            <a:pPr marL="806450" lvl="1">
              <a:lnSpc>
                <a:spcPct val="80000"/>
              </a:lnSpc>
              <a:spcBef>
                <a:spcPts val="600"/>
              </a:spcBef>
              <a:buClr>
                <a:srgbClr val="002060"/>
              </a:buClr>
              <a:buFont typeface="Wingdings" pitchFamily="2" charset="2"/>
              <a:buChar char="§"/>
              <a:defRPr/>
            </a:pPr>
            <a:r>
              <a:rPr lang="en-US" sz="1400" dirty="0">
                <a:solidFill>
                  <a:srgbClr val="002060"/>
                </a:solidFill>
                <a:latin typeface="Arial" pitchFamily="34" charset="0"/>
              </a:rPr>
              <a:t>Or e-mail us at providersupport@mahealth.net </a:t>
            </a:r>
          </a:p>
          <a:p>
            <a:pPr marL="339725" indent="-339725">
              <a:spcBef>
                <a:spcPts val="600"/>
              </a:spcBef>
              <a:buClr>
                <a:srgbClr val="FF0000"/>
              </a:buClr>
              <a:buFont typeface="Wingdings" pitchFamily="2" charset="2"/>
              <a:buChar char="Ø"/>
              <a:defRPr/>
            </a:pPr>
            <a:r>
              <a:rPr lang="en-US" b="1" dirty="0">
                <a:solidFill>
                  <a:srgbClr val="002060"/>
                </a:solidFill>
                <a:latin typeface="Arial" pitchFamily="34" charset="0"/>
              </a:rPr>
              <a:t>**Provider Payment Rates: Community Health Care Providers (Ambulatory Care) </a:t>
            </a:r>
            <a:r>
              <a:rPr lang="en-US" sz="1600" u="sng" dirty="0">
                <a:solidFill>
                  <a:srgbClr val="002060"/>
                </a:solidFill>
                <a:latin typeface="Arial" pitchFamily="34" charset="0"/>
              </a:rPr>
              <a:t>https://www.mass.gov/lists/provider-payment-rates-community-health-care-providers-ambulatory-care</a:t>
            </a:r>
          </a:p>
          <a:p>
            <a:pPr marL="339725" indent="-339725">
              <a:spcBef>
                <a:spcPts val="600"/>
              </a:spcBef>
              <a:buClr>
                <a:srgbClr val="FF0000"/>
              </a:buClr>
              <a:buFont typeface="Wingdings" pitchFamily="2" charset="2"/>
              <a:buChar char="Ø"/>
              <a:defRPr/>
            </a:pPr>
            <a:r>
              <a:rPr lang="en-US" b="1" dirty="0">
                <a:solidFill>
                  <a:srgbClr val="002060"/>
                </a:solidFill>
                <a:latin typeface="Arial" pitchFamily="34" charset="0"/>
              </a:rPr>
              <a:t>** Provider Payment Rates: Hospitals/Nursing Facilities and Rest Homes</a:t>
            </a:r>
            <a:r>
              <a:rPr lang="en-US" u="sng" dirty="0">
                <a:solidFill>
                  <a:srgbClr val="002060"/>
                </a:solidFill>
                <a:latin typeface="Arial" pitchFamily="34" charset="0"/>
                <a:hlinkClick r:id="rId2"/>
              </a:rPr>
              <a:t> </a:t>
            </a:r>
            <a:r>
              <a:rPr lang="en-US" sz="1600" u="sng" dirty="0">
                <a:solidFill>
                  <a:srgbClr val="002060"/>
                </a:solidFill>
                <a:latin typeface="Arial" pitchFamily="34" charset="0"/>
              </a:rPr>
              <a:t>https://www.mass.gov/lists/provider-payment-rates-hospitalsnursing-facilities-and-rest-homes</a:t>
            </a:r>
            <a:endParaRPr lang="en-US" sz="1600" u="sng" dirty="0">
              <a:solidFill>
                <a:srgbClr val="002060"/>
              </a:solidFill>
              <a:latin typeface="Arial" pitchFamily="34" charset="0"/>
              <a:hlinkClick r:id="rId2"/>
            </a:endParaRPr>
          </a:p>
          <a:p>
            <a:pPr marL="339725" indent="-339725">
              <a:spcBef>
                <a:spcPts val="600"/>
              </a:spcBef>
              <a:buClr>
                <a:srgbClr val="FF0000"/>
              </a:buClr>
              <a:buFont typeface="Wingdings" pitchFamily="2" charset="2"/>
              <a:buChar char="Ø"/>
              <a:defRPr/>
            </a:pPr>
            <a:r>
              <a:rPr lang="en-US" b="1" dirty="0">
                <a:solidFill>
                  <a:srgbClr val="002060"/>
                </a:solidFill>
                <a:latin typeface="+mn-lt"/>
              </a:rPr>
              <a:t>Sign up for E-mail Alerts - </a:t>
            </a:r>
            <a:r>
              <a:rPr lang="en-US" sz="1600" dirty="0">
                <a:hlinkClick r:id="rId3"/>
              </a:rPr>
              <a:t>join-masshealth-provider-pubs@listserv.state.ma.us</a:t>
            </a:r>
            <a:endParaRPr lang="en-US" sz="1600" dirty="0"/>
          </a:p>
          <a:p>
            <a:pPr>
              <a:spcBef>
                <a:spcPts val="600"/>
              </a:spcBef>
              <a:buClr>
                <a:srgbClr val="FF0000"/>
              </a:buClr>
              <a:defRPr/>
            </a:pPr>
            <a:endParaRPr lang="en-US" sz="1600" dirty="0"/>
          </a:p>
          <a:p>
            <a:pPr marL="339725" indent="-339725">
              <a:spcBef>
                <a:spcPts val="600"/>
              </a:spcBef>
              <a:buClr>
                <a:srgbClr val="FF0000"/>
              </a:buClr>
              <a:defRPr/>
            </a:pPr>
            <a:r>
              <a:rPr lang="en-US" sz="1600" b="1" dirty="0">
                <a:solidFill>
                  <a:srgbClr val="002060"/>
                </a:solidFill>
              </a:rPr>
              <a:t>** </a:t>
            </a:r>
            <a:r>
              <a:rPr lang="en-US" sz="1400" b="1" i="1" dirty="0">
                <a:solidFill>
                  <a:srgbClr val="002060"/>
                </a:solidFill>
              </a:rPr>
              <a:t>Rate link is for MassHealth payment amounts only -  providers must follow guidelines for allowable codes and policy information in the applicable provider manual </a:t>
            </a:r>
            <a:endParaRPr lang="en-US" sz="1600" b="1" i="1" dirty="0">
              <a:solidFill>
                <a:srgbClr val="002060"/>
              </a:solidFill>
            </a:endParaRPr>
          </a:p>
          <a:p>
            <a:pPr marL="806450" lvl="1">
              <a:lnSpc>
                <a:spcPct val="80000"/>
              </a:lnSpc>
              <a:buClr>
                <a:srgbClr val="FF0000"/>
              </a:buClr>
              <a:defRPr/>
            </a:pPr>
            <a:endParaRPr lang="en-US" sz="1400" dirty="0">
              <a:solidFill>
                <a:srgbClr val="002060"/>
              </a:solidFill>
              <a:latin typeface="Arial" pitchFamily="34" charset="0"/>
            </a:endParaRPr>
          </a:p>
        </p:txBody>
      </p:sp>
    </p:spTree>
    <p:extLst>
      <p:ext uri="{BB962C8B-B14F-4D97-AF65-F5344CB8AC3E}">
        <p14:creationId xmlns:p14="http://schemas.microsoft.com/office/powerpoint/2010/main" val="3712943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376448" y="2648131"/>
            <a:ext cx="764533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lnSpc>
                <a:spcPct val="85000"/>
              </a:lnSpc>
              <a:spcBef>
                <a:spcPct val="40000"/>
              </a:spcBef>
              <a:buClr>
                <a:srgbClr val="CC0000"/>
              </a:buClr>
              <a:buFont typeface="Arial" pitchFamily="34" charset="0"/>
              <a:buChar char="■"/>
              <a:defRPr sz="2800" b="1">
                <a:solidFill>
                  <a:schemeClr val="accent2"/>
                </a:solidFill>
                <a:latin typeface="Arial" pitchFamily="34" charset="0"/>
                <a:ea typeface="ＭＳ Ｐゴシック" pitchFamily="34" charset="-128"/>
              </a:defRPr>
            </a:lvl1pPr>
            <a:lvl2pPr marL="742950" indent="-285750" eaLnBrk="0" hangingPunct="0">
              <a:lnSpc>
                <a:spcPct val="85000"/>
              </a:lnSpc>
              <a:spcBef>
                <a:spcPct val="40000"/>
              </a:spcBef>
              <a:buClr>
                <a:srgbClr val="CC0000"/>
              </a:buClr>
              <a:buChar char="–"/>
              <a:defRPr sz="2800" b="1">
                <a:solidFill>
                  <a:schemeClr val="accent2"/>
                </a:solidFill>
                <a:latin typeface="Arial" pitchFamily="34" charset="0"/>
                <a:ea typeface="ＭＳ Ｐゴシック" pitchFamily="34" charset="-128"/>
              </a:defRPr>
            </a:lvl2pPr>
            <a:lvl3pPr marL="1143000" indent="-228600" eaLnBrk="0" hangingPunct="0">
              <a:lnSpc>
                <a:spcPct val="85000"/>
              </a:lnSpc>
              <a:spcBef>
                <a:spcPct val="40000"/>
              </a:spcBef>
              <a:buClr>
                <a:srgbClr val="CC0000"/>
              </a:buClr>
              <a:buChar char="•"/>
              <a:defRPr sz="2800" b="1">
                <a:solidFill>
                  <a:schemeClr val="accent2"/>
                </a:solidFill>
                <a:latin typeface="Arial" pitchFamily="34" charset="0"/>
                <a:ea typeface="ＭＳ Ｐゴシック" pitchFamily="34" charset="-128"/>
              </a:defRPr>
            </a:lvl3pPr>
            <a:lvl4pPr marL="1600200" indent="-228600" eaLnBrk="0" hangingPunct="0">
              <a:lnSpc>
                <a:spcPct val="85000"/>
              </a:lnSpc>
              <a:spcBef>
                <a:spcPct val="40000"/>
              </a:spcBef>
              <a:buClr>
                <a:srgbClr val="CC0000"/>
              </a:buClr>
              <a:buChar char="–"/>
              <a:defRPr sz="2800" b="1">
                <a:solidFill>
                  <a:schemeClr val="accent2"/>
                </a:solidFill>
                <a:latin typeface="Arial" pitchFamily="34" charset="0"/>
                <a:ea typeface="ＭＳ Ｐゴシック" pitchFamily="34" charset="-128"/>
              </a:defRPr>
            </a:lvl4pPr>
            <a:lvl5pPr marL="2057400" indent="-228600" eaLnBrk="0" hangingPunct="0">
              <a:lnSpc>
                <a:spcPct val="85000"/>
              </a:lnSpc>
              <a:spcBef>
                <a:spcPct val="40000"/>
              </a:spcBef>
              <a:buClr>
                <a:srgbClr val="CC0000"/>
              </a:buClr>
              <a:buChar char="»"/>
              <a:defRPr sz="2800" b="1">
                <a:solidFill>
                  <a:schemeClr val="accent2"/>
                </a:solidFill>
                <a:latin typeface="Arial" pitchFamily="34"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pitchFamily="34" charset="-128"/>
              </a:defRPr>
            </a:lvl9pPr>
          </a:lstStyle>
          <a:p>
            <a:pPr algn="ctr" fontAlgn="base">
              <a:lnSpc>
                <a:spcPct val="100000"/>
              </a:lnSpc>
              <a:spcBef>
                <a:spcPct val="0"/>
              </a:spcBef>
              <a:spcAft>
                <a:spcPct val="0"/>
              </a:spcAft>
              <a:buClrTx/>
              <a:buFontTx/>
              <a:buNone/>
              <a:defRPr/>
            </a:pPr>
            <a:r>
              <a:rPr lang="en-US" altLang="en-US" sz="4400" dirty="0" smtClean="0">
                <a:solidFill>
                  <a:srgbClr val="002060"/>
                </a:solidFill>
                <a:latin typeface="+mn-lt"/>
              </a:rPr>
              <a:t>Eligibility Verification Overview</a:t>
            </a:r>
            <a:endParaRPr lang="en-US" altLang="en-US" sz="3200" strike="sngStrike" dirty="0" smtClean="0">
              <a:solidFill>
                <a:srgbClr val="002060"/>
              </a:solidFill>
              <a:latin typeface="+mn-lt"/>
            </a:endParaRPr>
          </a:p>
        </p:txBody>
      </p:sp>
    </p:spTree>
    <p:extLst>
      <p:ext uri="{BB962C8B-B14F-4D97-AF65-F5344CB8AC3E}">
        <p14:creationId xmlns:p14="http://schemas.microsoft.com/office/powerpoint/2010/main" val="1419284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4939" y="823268"/>
            <a:ext cx="8451850" cy="4185761"/>
          </a:xfrm>
          <a:prstGeom prst="rect">
            <a:avLst/>
          </a:prstGeom>
          <a:noFill/>
        </p:spPr>
        <p:txBody>
          <a:bodyPr>
            <a:spAutoFit/>
          </a:bodyPr>
          <a:lstStyle/>
          <a:p>
            <a:pPr marL="285750" indent="-285750" fontAlgn="auto">
              <a:spcBef>
                <a:spcPts val="0"/>
              </a:spcBef>
              <a:spcAft>
                <a:spcPts val="0"/>
              </a:spcAft>
              <a:buFont typeface="Arial" panose="020B0604020202020204" pitchFamily="34" charset="0"/>
              <a:buChar char="•"/>
              <a:defRPr/>
            </a:pPr>
            <a:r>
              <a:rPr lang="en-US" dirty="0" smtClean="0">
                <a:solidFill>
                  <a:srgbClr val="002060"/>
                </a:solidFill>
                <a:latin typeface="Arial"/>
              </a:rPr>
              <a:t>It is important to understand the basics regarding MassHealth eligibility, coverage, programs and plans available to members</a:t>
            </a:r>
          </a:p>
          <a:p>
            <a:pPr marL="285750" indent="-285750" fontAlgn="auto">
              <a:spcBef>
                <a:spcPts val="0"/>
              </a:spcBef>
              <a:spcAft>
                <a:spcPts val="0"/>
              </a:spcAft>
              <a:buFont typeface="Arial" panose="020B0604020202020204" pitchFamily="34" charset="0"/>
              <a:buChar char="•"/>
              <a:defRPr/>
            </a:pPr>
            <a:endParaRPr lang="en-US" dirty="0">
              <a:solidFill>
                <a:srgbClr val="002060"/>
              </a:solidFill>
              <a:latin typeface="Arial"/>
              <a:ea typeface="+mn-ea"/>
            </a:endParaRPr>
          </a:p>
          <a:p>
            <a:pPr marL="285750" indent="-285750" fontAlgn="auto">
              <a:spcBef>
                <a:spcPts val="0"/>
              </a:spcBef>
              <a:spcAft>
                <a:spcPts val="0"/>
              </a:spcAft>
              <a:buFont typeface="Arial" panose="020B0604020202020204" pitchFamily="34" charset="0"/>
              <a:buChar char="•"/>
              <a:defRPr/>
            </a:pPr>
            <a:r>
              <a:rPr lang="en-US" dirty="0" smtClean="0">
                <a:solidFill>
                  <a:srgbClr val="002060"/>
                </a:solidFill>
                <a:latin typeface="Arial"/>
                <a:ea typeface="+mn-ea"/>
              </a:rPr>
              <a:t>This </a:t>
            </a:r>
            <a:r>
              <a:rPr lang="en-US" dirty="0" smtClean="0">
                <a:solidFill>
                  <a:srgbClr val="002060"/>
                </a:solidFill>
                <a:latin typeface="Arial"/>
              </a:rPr>
              <a:t>knowledge helps providers know how to effectively use the eligibility  verification tools that are available to MassHealth providers</a:t>
            </a:r>
          </a:p>
          <a:p>
            <a:pPr marL="997686" lvl="2" indent="-342900" defTabSz="913429">
              <a:spcBef>
                <a:spcPts val="600"/>
              </a:spcBef>
              <a:spcAft>
                <a:spcPts val="600"/>
              </a:spcAft>
              <a:buFont typeface="Arial" pitchFamily="34" charset="0"/>
              <a:buChar char="•"/>
              <a:defRPr/>
            </a:pPr>
            <a:r>
              <a:rPr lang="en-US" dirty="0">
                <a:solidFill>
                  <a:srgbClr val="FF0000"/>
                </a:solidFill>
              </a:rPr>
              <a:t>Prevents inaccurate patient eligibility information </a:t>
            </a:r>
          </a:p>
          <a:p>
            <a:pPr marL="997686" lvl="2" indent="-342900" defTabSz="913429">
              <a:spcBef>
                <a:spcPts val="600"/>
              </a:spcBef>
              <a:spcAft>
                <a:spcPts val="600"/>
              </a:spcAft>
              <a:buFont typeface="Arial" pitchFamily="34" charset="0"/>
              <a:buChar char="•"/>
              <a:defRPr/>
            </a:pPr>
            <a:r>
              <a:rPr lang="en-US" dirty="0">
                <a:solidFill>
                  <a:srgbClr val="FF0000"/>
                </a:solidFill>
              </a:rPr>
              <a:t>Reduces eligibility related denials</a:t>
            </a:r>
          </a:p>
          <a:p>
            <a:pPr marL="997686" lvl="2" indent="-342900" defTabSz="913429">
              <a:spcBef>
                <a:spcPts val="600"/>
              </a:spcBef>
              <a:spcAft>
                <a:spcPts val="600"/>
              </a:spcAft>
              <a:buFont typeface="Arial" pitchFamily="34" charset="0"/>
              <a:buChar char="•"/>
              <a:defRPr/>
            </a:pPr>
            <a:r>
              <a:rPr lang="en-US" dirty="0">
                <a:solidFill>
                  <a:srgbClr val="FF0000"/>
                </a:solidFill>
              </a:rPr>
              <a:t>Insures that the claims are submitted </a:t>
            </a:r>
            <a:r>
              <a:rPr lang="en-US" b="1" i="1" dirty="0" smtClean="0">
                <a:solidFill>
                  <a:srgbClr val="FF0000"/>
                </a:solidFill>
              </a:rPr>
              <a:t>timely</a:t>
            </a:r>
            <a:r>
              <a:rPr lang="en-US" dirty="0" smtClean="0">
                <a:solidFill>
                  <a:srgbClr val="FF0000"/>
                </a:solidFill>
              </a:rPr>
              <a:t> </a:t>
            </a:r>
            <a:r>
              <a:rPr lang="en-US" dirty="0">
                <a:solidFill>
                  <a:srgbClr val="FF0000"/>
                </a:solidFill>
              </a:rPr>
              <a:t>to </a:t>
            </a:r>
            <a:r>
              <a:rPr lang="en-US" dirty="0" smtClean="0">
                <a:solidFill>
                  <a:srgbClr val="FF0000"/>
                </a:solidFill>
              </a:rPr>
              <a:t>the </a:t>
            </a:r>
            <a:r>
              <a:rPr lang="en-US" dirty="0">
                <a:solidFill>
                  <a:srgbClr val="FF0000"/>
                </a:solidFill>
              </a:rPr>
              <a:t>correct insurer</a:t>
            </a:r>
          </a:p>
          <a:p>
            <a:pPr marL="997686" lvl="2" indent="-342900" defTabSz="913429">
              <a:spcBef>
                <a:spcPts val="600"/>
              </a:spcBef>
              <a:spcAft>
                <a:spcPts val="600"/>
              </a:spcAft>
              <a:buFont typeface="Arial" pitchFamily="34" charset="0"/>
              <a:buChar char="•"/>
              <a:defRPr/>
            </a:pPr>
            <a:r>
              <a:rPr lang="en-US" dirty="0" smtClean="0">
                <a:solidFill>
                  <a:srgbClr val="FF0000"/>
                </a:solidFill>
              </a:rPr>
              <a:t>Identifies other </a:t>
            </a:r>
            <a:r>
              <a:rPr lang="en-US" dirty="0">
                <a:solidFill>
                  <a:srgbClr val="FF0000"/>
                </a:solidFill>
              </a:rPr>
              <a:t>primary insurance information</a:t>
            </a:r>
          </a:p>
          <a:p>
            <a:pPr marL="997686" lvl="2" indent="-342900" defTabSz="913429">
              <a:spcBef>
                <a:spcPts val="600"/>
              </a:spcBef>
              <a:spcAft>
                <a:spcPts val="600"/>
              </a:spcAft>
              <a:buFont typeface="Arial" pitchFamily="34" charset="0"/>
              <a:buChar char="•"/>
              <a:defRPr/>
            </a:pPr>
            <a:r>
              <a:rPr lang="en-US" dirty="0" smtClean="0">
                <a:solidFill>
                  <a:srgbClr val="FF0000"/>
                </a:solidFill>
              </a:rPr>
              <a:t>Identifies integrated and managed </a:t>
            </a:r>
            <a:r>
              <a:rPr lang="en-US" dirty="0">
                <a:solidFill>
                  <a:srgbClr val="FF0000"/>
                </a:solidFill>
              </a:rPr>
              <a:t>care information</a:t>
            </a:r>
          </a:p>
          <a:p>
            <a:pPr marL="285750" indent="-285750" fontAlgn="auto">
              <a:spcBef>
                <a:spcPts val="0"/>
              </a:spcBef>
              <a:spcAft>
                <a:spcPts val="0"/>
              </a:spcAft>
              <a:buFont typeface="Arial" panose="020B0604020202020204" pitchFamily="34" charset="0"/>
              <a:buChar char="•"/>
              <a:defRPr/>
            </a:pPr>
            <a:endParaRPr lang="en-US" dirty="0" smtClean="0">
              <a:solidFill>
                <a:srgbClr val="002060"/>
              </a:solidFill>
              <a:latin typeface="Arial"/>
            </a:endParaRPr>
          </a:p>
          <a:p>
            <a:pPr marL="285750" indent="-285750" fontAlgn="auto">
              <a:spcBef>
                <a:spcPts val="0"/>
              </a:spcBef>
              <a:spcAft>
                <a:spcPts val="0"/>
              </a:spcAft>
              <a:buFont typeface="Arial" panose="020B0604020202020204" pitchFamily="34" charset="0"/>
              <a:buChar char="•"/>
              <a:defRPr/>
            </a:pPr>
            <a:r>
              <a:rPr lang="en-US" dirty="0" smtClean="0">
                <a:solidFill>
                  <a:srgbClr val="002060"/>
                </a:solidFill>
                <a:latin typeface="Arial"/>
                <a:ea typeface="+mn-ea"/>
              </a:rPr>
              <a:t>MassHealth </a:t>
            </a:r>
            <a:r>
              <a:rPr lang="en-US" dirty="0" smtClean="0">
                <a:solidFill>
                  <a:srgbClr val="002060"/>
                </a:solidFill>
              </a:rPr>
              <a:t>has eligibility </a:t>
            </a:r>
            <a:r>
              <a:rPr lang="en-US" dirty="0">
                <a:solidFill>
                  <a:srgbClr val="002060"/>
                </a:solidFill>
              </a:rPr>
              <a:t>verification tools </a:t>
            </a:r>
            <a:r>
              <a:rPr lang="en-US" dirty="0" smtClean="0">
                <a:solidFill>
                  <a:srgbClr val="002060"/>
                </a:solidFill>
              </a:rPr>
              <a:t>available for providers</a:t>
            </a:r>
            <a:endParaRPr lang="en-US" dirty="0">
              <a:solidFill>
                <a:srgbClr val="000000"/>
              </a:solidFill>
              <a:latin typeface="Arial"/>
              <a:ea typeface="+mn-ea"/>
            </a:endParaRPr>
          </a:p>
        </p:txBody>
      </p:sp>
      <p:sp>
        <p:nvSpPr>
          <p:cNvPr id="6" name="Title 1"/>
          <p:cNvSpPr txBox="1">
            <a:spLocks/>
          </p:cNvSpPr>
          <p:nvPr/>
        </p:nvSpPr>
        <p:spPr bwMode="auto">
          <a:xfrm>
            <a:off x="174939" y="186565"/>
            <a:ext cx="677293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2800" b="1" i="0" baseline="0">
                <a:solidFill>
                  <a:srgbClr val="002060"/>
                </a:solidFill>
                <a:latin typeface="Arial"/>
                <a:ea typeface="+mj-ea"/>
                <a:cs typeface="Arial"/>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kern="0" dirty="0" smtClean="0">
                <a:latin typeface="Arial" panose="020B0604020202020204" pitchFamily="34" charset="0"/>
                <a:cs typeface="Arial" panose="020B0604020202020204" pitchFamily="34" charset="0"/>
              </a:rPr>
              <a:t>Eligibility Verification Overview</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046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0999" y="822395"/>
            <a:ext cx="7784805" cy="5401479"/>
          </a:xfrm>
          <a:prstGeom prst="rect">
            <a:avLst/>
          </a:prstGeom>
        </p:spPr>
        <p:txBody>
          <a:bodyPr wrap="square">
            <a:spAutoFit/>
          </a:bodyPr>
          <a:lstStyle/>
          <a:p>
            <a:pPr>
              <a:spcBef>
                <a:spcPts val="600"/>
              </a:spcBef>
              <a:buClr>
                <a:srgbClr val="002060"/>
              </a:buClr>
              <a:defRPr/>
            </a:pPr>
            <a:r>
              <a:rPr lang="en-US" b="1" dirty="0" smtClean="0">
                <a:solidFill>
                  <a:srgbClr val="002060"/>
                </a:solidFill>
                <a:cs typeface="Arial" charset="0"/>
              </a:rPr>
              <a:t>The Eligibility Verification System is:</a:t>
            </a:r>
          </a:p>
          <a:p>
            <a:pPr>
              <a:spcBef>
                <a:spcPts val="600"/>
              </a:spcBef>
              <a:buClr>
                <a:srgbClr val="002060"/>
              </a:buClr>
              <a:defRPr/>
            </a:pPr>
            <a:endParaRPr lang="en-US" dirty="0" smtClean="0">
              <a:solidFill>
                <a:srgbClr val="002060"/>
              </a:solidFill>
              <a:cs typeface="Arial" charset="0"/>
            </a:endParaRPr>
          </a:p>
          <a:p>
            <a:pPr marL="746125" lvl="2" indent="-285750">
              <a:spcAft>
                <a:spcPts val="1200"/>
              </a:spcAft>
              <a:buClr>
                <a:srgbClr val="002060"/>
              </a:buClr>
              <a:buFont typeface="Wingdings" panose="05000000000000000000" pitchFamily="2" charset="2"/>
              <a:buChar char="Ø"/>
              <a:tabLst>
                <a:tab pos="0" algn="l"/>
                <a:tab pos="566928" algn="l"/>
              </a:tabLst>
              <a:defRPr/>
            </a:pPr>
            <a:r>
              <a:rPr lang="en-US" dirty="0" smtClean="0">
                <a:solidFill>
                  <a:srgbClr val="002060"/>
                </a:solidFill>
                <a:cs typeface="Arial" charset="0"/>
              </a:rPr>
              <a:t> A </a:t>
            </a:r>
            <a:r>
              <a:rPr lang="en-US" dirty="0">
                <a:solidFill>
                  <a:srgbClr val="002060"/>
                </a:solidFill>
                <a:cs typeface="Arial" charset="0"/>
              </a:rPr>
              <a:t>web based application that </a:t>
            </a:r>
            <a:r>
              <a:rPr lang="en-US" dirty="0" smtClean="0">
                <a:solidFill>
                  <a:srgbClr val="002060"/>
                </a:solidFill>
                <a:cs typeface="Arial" charset="0"/>
              </a:rPr>
              <a:t>enables a </a:t>
            </a:r>
            <a:r>
              <a:rPr lang="en-US" dirty="0">
                <a:solidFill>
                  <a:srgbClr val="002060"/>
                </a:solidFill>
                <a:cs typeface="Arial" charset="0"/>
              </a:rPr>
              <a:t>MassHealth provider to verify </a:t>
            </a:r>
            <a:r>
              <a:rPr lang="en-US" dirty="0" smtClean="0">
                <a:solidFill>
                  <a:srgbClr val="002060"/>
                </a:solidFill>
                <a:cs typeface="Arial" charset="0"/>
              </a:rPr>
              <a:t>a member’s eligibility </a:t>
            </a:r>
          </a:p>
          <a:p>
            <a:pPr marL="746125" lvl="2" indent="-285750">
              <a:spcAft>
                <a:spcPts val="1200"/>
              </a:spcAft>
              <a:buClr>
                <a:srgbClr val="002060"/>
              </a:buClr>
              <a:buFont typeface="Wingdings" panose="05000000000000000000" pitchFamily="2" charset="2"/>
              <a:buChar char="Ø"/>
              <a:tabLst>
                <a:tab pos="0" algn="l"/>
                <a:tab pos="566928" algn="l"/>
              </a:tabLst>
              <a:defRPr/>
            </a:pPr>
            <a:r>
              <a:rPr lang="en-US" dirty="0" smtClean="0">
                <a:solidFill>
                  <a:srgbClr val="002060"/>
                </a:solidFill>
                <a:cs typeface="Arial" charset="0"/>
              </a:rPr>
              <a:t> Is accessible </a:t>
            </a:r>
            <a:r>
              <a:rPr lang="en-US" dirty="0">
                <a:solidFill>
                  <a:srgbClr val="002060"/>
                </a:solidFill>
                <a:cs typeface="Arial" charset="0"/>
              </a:rPr>
              <a:t>through the </a:t>
            </a:r>
            <a:r>
              <a:rPr lang="en-US" dirty="0" smtClean="0">
                <a:solidFill>
                  <a:srgbClr val="002060"/>
                </a:solidFill>
                <a:cs typeface="Arial" charset="0"/>
              </a:rPr>
              <a:t>Provider Online Service Center (POSC)</a:t>
            </a:r>
            <a:endParaRPr lang="en-US" dirty="0">
              <a:solidFill>
                <a:srgbClr val="002060"/>
              </a:solidFill>
              <a:cs typeface="Arial" charset="0"/>
            </a:endParaRPr>
          </a:p>
          <a:p>
            <a:pPr marL="803275" lvl="2" indent="-342900">
              <a:spcAft>
                <a:spcPts val="1200"/>
              </a:spcAft>
              <a:buClr>
                <a:srgbClr val="002060"/>
              </a:buClr>
              <a:buFont typeface="Wingdings" panose="05000000000000000000" pitchFamily="2" charset="2"/>
              <a:buChar char="Ø"/>
              <a:tabLst>
                <a:tab pos="0" algn="l"/>
                <a:tab pos="566928" algn="l"/>
              </a:tabLst>
              <a:defRPr/>
            </a:pPr>
            <a:r>
              <a:rPr lang="en-US" dirty="0" smtClean="0">
                <a:solidFill>
                  <a:srgbClr val="002060"/>
                </a:solidFill>
                <a:cs typeface="Arial" charset="0"/>
              </a:rPr>
              <a:t>Available </a:t>
            </a:r>
            <a:r>
              <a:rPr lang="en-US" dirty="0">
                <a:solidFill>
                  <a:srgbClr val="002060"/>
                </a:solidFill>
                <a:cs typeface="Arial" charset="0"/>
              </a:rPr>
              <a:t>24 hours a day, 7 days a </a:t>
            </a:r>
            <a:r>
              <a:rPr lang="en-US" dirty="0" smtClean="0">
                <a:solidFill>
                  <a:srgbClr val="002060"/>
                </a:solidFill>
                <a:cs typeface="Arial" charset="0"/>
              </a:rPr>
              <a:t>week</a:t>
            </a:r>
            <a:endParaRPr lang="en-US" dirty="0">
              <a:solidFill>
                <a:srgbClr val="002060"/>
              </a:solidFill>
              <a:cs typeface="Arial" charset="0"/>
            </a:endParaRPr>
          </a:p>
          <a:p>
            <a:pPr marL="803275" lvl="2" indent="-342900">
              <a:spcAft>
                <a:spcPts val="1200"/>
              </a:spcAft>
              <a:buClr>
                <a:srgbClr val="002060"/>
              </a:buClr>
              <a:buFont typeface="Wingdings" panose="05000000000000000000" pitchFamily="2" charset="2"/>
              <a:buChar char="Ø"/>
              <a:tabLst>
                <a:tab pos="0" algn="l"/>
                <a:tab pos="566928" algn="l"/>
              </a:tabLst>
              <a:defRPr/>
            </a:pPr>
            <a:r>
              <a:rPr lang="en-US" dirty="0" smtClean="0">
                <a:solidFill>
                  <a:srgbClr val="002060"/>
                </a:solidFill>
                <a:cs typeface="Arial" charset="0"/>
              </a:rPr>
              <a:t>Provides easy </a:t>
            </a:r>
            <a:r>
              <a:rPr lang="en-US" dirty="0">
                <a:solidFill>
                  <a:srgbClr val="002060"/>
                </a:solidFill>
                <a:cs typeface="Arial" charset="0"/>
              </a:rPr>
              <a:t>access to the most current and complete member eligibility </a:t>
            </a:r>
            <a:r>
              <a:rPr lang="en-US" dirty="0" smtClean="0">
                <a:solidFill>
                  <a:srgbClr val="002060"/>
                </a:solidFill>
                <a:cs typeface="Arial" charset="0"/>
              </a:rPr>
              <a:t>information</a:t>
            </a:r>
          </a:p>
          <a:p>
            <a:pPr marL="460375" lvl="2">
              <a:buClr>
                <a:srgbClr val="FF0000"/>
              </a:buClr>
              <a:tabLst>
                <a:tab pos="0" algn="l"/>
                <a:tab pos="566928" algn="l"/>
              </a:tabLst>
              <a:defRPr/>
            </a:pPr>
            <a:endParaRPr lang="en-US" dirty="0" smtClean="0">
              <a:solidFill>
                <a:srgbClr val="000000"/>
              </a:solidFill>
              <a:cs typeface="Arial" charset="0"/>
            </a:endParaRPr>
          </a:p>
          <a:p>
            <a:pPr marL="285750" indent="-285750">
              <a:buFont typeface="Arial" panose="020B0604020202020204" pitchFamily="34" charset="0"/>
              <a:buChar char="•"/>
              <a:defRPr/>
            </a:pPr>
            <a:r>
              <a:rPr lang="en-US" dirty="0" smtClean="0">
                <a:solidFill>
                  <a:srgbClr val="002060"/>
                </a:solidFill>
              </a:rPr>
              <a:t>Providers </a:t>
            </a:r>
            <a:r>
              <a:rPr lang="en-US" dirty="0">
                <a:solidFill>
                  <a:srgbClr val="002060"/>
                </a:solidFill>
              </a:rPr>
              <a:t>reduce the risk of denied claims by using EVS to verify member enrollment and eligibility </a:t>
            </a:r>
            <a:r>
              <a:rPr lang="en-US" dirty="0" smtClean="0">
                <a:solidFill>
                  <a:srgbClr val="002060"/>
                </a:solidFill>
              </a:rPr>
              <a:t>prior </a:t>
            </a:r>
            <a:r>
              <a:rPr lang="en-US" dirty="0">
                <a:solidFill>
                  <a:srgbClr val="002060"/>
                </a:solidFill>
              </a:rPr>
              <a:t>to providing services to MassHealth members. </a:t>
            </a:r>
            <a:endParaRPr lang="en-US" dirty="0" smtClean="0">
              <a:solidFill>
                <a:srgbClr val="002060"/>
              </a:solidFill>
            </a:endParaRPr>
          </a:p>
          <a:p>
            <a:pPr marL="285750" indent="-285750">
              <a:buFont typeface="Arial" panose="020B0604020202020204" pitchFamily="34" charset="0"/>
              <a:buChar char="•"/>
              <a:defRPr/>
            </a:pPr>
            <a:endParaRPr lang="en-US" dirty="0">
              <a:solidFill>
                <a:srgbClr val="002060"/>
              </a:solidFill>
            </a:endParaRPr>
          </a:p>
          <a:p>
            <a:pPr marL="285750" indent="-285750">
              <a:buFont typeface="Arial" panose="020B0604020202020204" pitchFamily="34" charset="0"/>
              <a:buChar char="•"/>
              <a:defRPr/>
            </a:pPr>
            <a:r>
              <a:rPr lang="en-US" dirty="0" smtClean="0">
                <a:solidFill>
                  <a:srgbClr val="002060"/>
                </a:solidFill>
              </a:rPr>
              <a:t>It </a:t>
            </a:r>
            <a:r>
              <a:rPr lang="en-US" dirty="0">
                <a:solidFill>
                  <a:srgbClr val="002060"/>
                </a:solidFill>
              </a:rPr>
              <a:t>is highly recommended that you check eligibility on each date of </a:t>
            </a:r>
            <a:r>
              <a:rPr lang="en-US" dirty="0" smtClean="0">
                <a:solidFill>
                  <a:srgbClr val="002060"/>
                </a:solidFill>
              </a:rPr>
              <a:t>service</a:t>
            </a:r>
            <a:r>
              <a:rPr lang="en-US" dirty="0">
                <a:solidFill>
                  <a:srgbClr val="002060"/>
                </a:solidFill>
              </a:rPr>
              <a:t> </a:t>
            </a:r>
            <a:r>
              <a:rPr lang="en-US" dirty="0" smtClean="0">
                <a:solidFill>
                  <a:srgbClr val="002060"/>
                </a:solidFill>
              </a:rPr>
              <a:t>to </a:t>
            </a:r>
            <a:r>
              <a:rPr lang="en-US" dirty="0" smtClean="0">
                <a:solidFill>
                  <a:srgbClr val="FF0000"/>
                </a:solidFill>
              </a:rPr>
              <a:t>avoid timely filing issues</a:t>
            </a:r>
            <a:r>
              <a:rPr lang="en-US" dirty="0" smtClean="0">
                <a:solidFill>
                  <a:srgbClr val="002060"/>
                </a:solidFill>
              </a:rPr>
              <a:t>.</a:t>
            </a:r>
          </a:p>
          <a:p>
            <a:pPr marL="285750" indent="-285750">
              <a:buFont typeface="Arial" panose="020B0604020202020204" pitchFamily="34" charset="0"/>
              <a:buChar char="•"/>
              <a:defRPr/>
            </a:pPr>
            <a:endParaRPr lang="en-US" sz="1400" dirty="0">
              <a:solidFill>
                <a:srgbClr val="002060"/>
              </a:solidFill>
            </a:endParaRPr>
          </a:p>
          <a:p>
            <a:pPr lvl="1">
              <a:defRPr/>
            </a:pPr>
            <a:endParaRPr lang="en-US" sz="1600" dirty="0">
              <a:solidFill>
                <a:srgbClr val="002060"/>
              </a:solidFill>
            </a:endParaRPr>
          </a:p>
        </p:txBody>
      </p:sp>
      <p:sp>
        <p:nvSpPr>
          <p:cNvPr id="5" name="TextBox 4"/>
          <p:cNvSpPr txBox="1"/>
          <p:nvPr/>
        </p:nvSpPr>
        <p:spPr>
          <a:xfrm>
            <a:off x="152400" y="5809772"/>
            <a:ext cx="8336278" cy="723275"/>
          </a:xfrm>
          <a:prstGeom prst="rect">
            <a:avLst/>
          </a:prstGeom>
          <a:solidFill>
            <a:schemeClr val="bg1">
              <a:lumMod val="65000"/>
            </a:schemeClr>
          </a:solidFill>
        </p:spPr>
        <p:txBody>
          <a:bodyPr wrap="square" rtlCol="0">
            <a:spAutoFit/>
          </a:bodyPr>
          <a:lstStyle/>
          <a:p>
            <a:r>
              <a:rPr lang="en-US" sz="1200" dirty="0" smtClean="0">
                <a:solidFill>
                  <a:srgbClr val="FFFFFF"/>
                </a:solidFill>
              </a:rPr>
              <a:t>If you have questions about how to check a member’s eligibility, please refer </a:t>
            </a:r>
            <a:r>
              <a:rPr lang="en-US" sz="1200" dirty="0">
                <a:solidFill>
                  <a:srgbClr val="FFFFFF"/>
                </a:solidFill>
              </a:rPr>
              <a:t>to </a:t>
            </a:r>
            <a:r>
              <a:rPr lang="en-US" sz="1200" dirty="0" smtClean="0">
                <a:solidFill>
                  <a:srgbClr val="FFFFFF"/>
                </a:solidFill>
              </a:rPr>
              <a:t>the </a:t>
            </a:r>
            <a:r>
              <a:rPr lang="en-US" sz="1200" dirty="0" smtClean="0">
                <a:solidFill>
                  <a:srgbClr val="FFFFFF"/>
                </a:solidFill>
                <a:hlinkClick r:id="rId3"/>
              </a:rPr>
              <a:t>Verify Member Eligibility Job Aid</a:t>
            </a:r>
            <a:r>
              <a:rPr lang="en-US" sz="1200" dirty="0" smtClean="0">
                <a:solidFill>
                  <a:srgbClr val="FFFFFF"/>
                </a:solidFill>
              </a:rPr>
              <a:t> </a:t>
            </a:r>
          </a:p>
          <a:p>
            <a:r>
              <a:rPr lang="en-US" sz="1200" dirty="0" smtClean="0">
                <a:solidFill>
                  <a:srgbClr val="FFFFFF"/>
                </a:solidFill>
              </a:rPr>
              <a:t>to learn how to access and check member eligibility using EVS on the POSC </a:t>
            </a:r>
          </a:p>
          <a:p>
            <a:pPr>
              <a:spcBef>
                <a:spcPts val="600"/>
              </a:spcBef>
            </a:pPr>
            <a:r>
              <a:rPr lang="en-US" sz="1200" dirty="0" smtClean="0">
                <a:solidFill>
                  <a:srgbClr val="FFFFFF"/>
                </a:solidFill>
              </a:rPr>
              <a:t>(URL</a:t>
            </a:r>
            <a:r>
              <a:rPr lang="en-US" sz="1200" dirty="0">
                <a:solidFill>
                  <a:srgbClr val="FFFFFF"/>
                </a:solidFill>
              </a:rPr>
              <a:t>: </a:t>
            </a:r>
            <a:r>
              <a:rPr lang="en-US" sz="1200" dirty="0">
                <a:solidFill>
                  <a:srgbClr val="FFFFFF"/>
                </a:solidFill>
                <a:hlinkClick r:id="rId4"/>
              </a:rPr>
              <a:t>https://</a:t>
            </a:r>
            <a:r>
              <a:rPr lang="en-US" sz="1200" dirty="0" smtClean="0">
                <a:solidFill>
                  <a:srgbClr val="FFFFFF"/>
                </a:solidFill>
                <a:hlinkClick r:id="rId4"/>
              </a:rPr>
              <a:t>www.mass.gov/how-to/check-member-eligibility</a:t>
            </a:r>
            <a:r>
              <a:rPr lang="en-US" sz="1200" dirty="0" smtClean="0">
                <a:solidFill>
                  <a:srgbClr val="FFFFFF"/>
                </a:solidFill>
              </a:rPr>
              <a:t>) </a:t>
            </a:r>
            <a:endParaRPr lang="en-US" sz="1200" dirty="0">
              <a:solidFill>
                <a:srgbClr val="FFFFFF"/>
              </a:solidFill>
            </a:endParaRPr>
          </a:p>
        </p:txBody>
      </p:sp>
      <p:sp>
        <p:nvSpPr>
          <p:cNvPr id="6" name="Title 1"/>
          <p:cNvSpPr txBox="1">
            <a:spLocks/>
          </p:cNvSpPr>
          <p:nvPr/>
        </p:nvSpPr>
        <p:spPr bwMode="auto">
          <a:xfrm>
            <a:off x="174939" y="186565"/>
            <a:ext cx="677293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2800" b="1" i="0" baseline="0">
                <a:solidFill>
                  <a:srgbClr val="002060"/>
                </a:solidFill>
                <a:latin typeface="Arial"/>
                <a:ea typeface="+mj-ea"/>
                <a:cs typeface="Arial"/>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kern="0" dirty="0" smtClean="0">
                <a:latin typeface="Arial" panose="020B0604020202020204" pitchFamily="34" charset="0"/>
                <a:cs typeface="Arial" panose="020B0604020202020204" pitchFamily="34" charset="0"/>
              </a:rPr>
              <a:t>Eligibility Verification Overview</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72837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8282" y="914400"/>
            <a:ext cx="8686800" cy="4755148"/>
          </a:xfrm>
          <a:prstGeom prst="rect">
            <a:avLst/>
          </a:prstGeom>
        </p:spPr>
        <p:txBody>
          <a:bodyPr wrap="square">
            <a:spAutoFit/>
          </a:bodyPr>
          <a:lstStyle/>
          <a:p>
            <a:pPr marL="285750" indent="-285750">
              <a:spcAft>
                <a:spcPts val="600"/>
              </a:spcAft>
              <a:buClr>
                <a:srgbClr val="002060"/>
              </a:buClr>
              <a:buFont typeface="Arial" panose="020B0604020202020204" pitchFamily="34" charset="0"/>
              <a:buChar char="•"/>
              <a:defRPr/>
            </a:pPr>
            <a:r>
              <a:rPr lang="en-US" sz="1600" dirty="0">
                <a:solidFill>
                  <a:srgbClr val="002060"/>
                </a:solidFill>
                <a:cs typeface="Arial" charset="0"/>
              </a:rPr>
              <a:t>What you need when checking eligibility?</a:t>
            </a:r>
          </a:p>
          <a:p>
            <a:pPr marL="800100" lvl="1" indent="-342900">
              <a:spcAft>
                <a:spcPts val="600"/>
              </a:spcAft>
              <a:buClr>
                <a:srgbClr val="002060"/>
              </a:buClr>
              <a:buFont typeface="Wingdings" panose="05000000000000000000" pitchFamily="2" charset="2"/>
              <a:buChar char="Ø"/>
              <a:defRPr/>
            </a:pPr>
            <a:r>
              <a:rPr lang="en-US" sz="1600" dirty="0" smtClean="0">
                <a:solidFill>
                  <a:srgbClr val="002060"/>
                </a:solidFill>
                <a:cs typeface="Arial" charset="0"/>
              </a:rPr>
              <a:t>POSC </a:t>
            </a:r>
            <a:r>
              <a:rPr lang="en-US" sz="1600" dirty="0">
                <a:solidFill>
                  <a:srgbClr val="002060"/>
                </a:solidFill>
                <a:cs typeface="Arial" charset="0"/>
              </a:rPr>
              <a:t>User ID &amp; Password</a:t>
            </a:r>
          </a:p>
          <a:p>
            <a:pPr marL="800100" lvl="1" indent="-342900">
              <a:spcAft>
                <a:spcPts val="600"/>
              </a:spcAft>
              <a:buClr>
                <a:srgbClr val="002060"/>
              </a:buClr>
              <a:buFont typeface="Wingdings" panose="05000000000000000000" pitchFamily="2" charset="2"/>
              <a:buChar char="Ø"/>
              <a:defRPr/>
            </a:pPr>
            <a:r>
              <a:rPr lang="en-US" sz="1600" dirty="0">
                <a:solidFill>
                  <a:srgbClr val="002060"/>
                </a:solidFill>
                <a:cs typeface="Arial" charset="0"/>
              </a:rPr>
              <a:t>MMIS Provider ID/Service Location </a:t>
            </a:r>
          </a:p>
          <a:p>
            <a:pPr marL="800100" lvl="1" indent="-342900">
              <a:spcAft>
                <a:spcPts val="600"/>
              </a:spcAft>
              <a:buClr>
                <a:srgbClr val="002060"/>
              </a:buClr>
              <a:buFont typeface="Wingdings" panose="05000000000000000000" pitchFamily="2" charset="2"/>
              <a:buChar char="Ø"/>
              <a:defRPr/>
            </a:pPr>
            <a:r>
              <a:rPr lang="en-US" sz="1600" dirty="0">
                <a:solidFill>
                  <a:srgbClr val="002060"/>
                </a:solidFill>
                <a:cs typeface="Arial" charset="0"/>
              </a:rPr>
              <a:t>Dates of Service</a:t>
            </a:r>
          </a:p>
          <a:p>
            <a:pPr marL="800100" lvl="1" indent="-342900">
              <a:spcAft>
                <a:spcPts val="1200"/>
              </a:spcAft>
              <a:buClr>
                <a:srgbClr val="002060"/>
              </a:buClr>
              <a:buFont typeface="Wingdings" panose="05000000000000000000" pitchFamily="2" charset="2"/>
              <a:buChar char="Ø"/>
              <a:defRPr/>
            </a:pPr>
            <a:r>
              <a:rPr lang="en-US" sz="1600" dirty="0">
                <a:solidFill>
                  <a:srgbClr val="002060"/>
                </a:solidFill>
                <a:cs typeface="Arial" charset="0"/>
              </a:rPr>
              <a:t>Member ID Number or Member Name and </a:t>
            </a:r>
            <a:r>
              <a:rPr lang="en-US" sz="1600" dirty="0" smtClean="0">
                <a:solidFill>
                  <a:srgbClr val="002060"/>
                </a:solidFill>
                <a:cs typeface="Arial" charset="0"/>
              </a:rPr>
              <a:t>DOB</a:t>
            </a:r>
            <a:endParaRPr lang="en-US" sz="1600" dirty="0">
              <a:solidFill>
                <a:srgbClr val="002060"/>
              </a:solidFill>
            </a:endParaRPr>
          </a:p>
          <a:p>
            <a:pPr marL="285750" indent="-285750">
              <a:spcBef>
                <a:spcPts val="1200"/>
              </a:spcBef>
              <a:spcAft>
                <a:spcPts val="600"/>
              </a:spcAft>
              <a:buFont typeface="Arial" panose="020B0604020202020204" pitchFamily="34" charset="0"/>
              <a:buChar char="•"/>
            </a:pPr>
            <a:r>
              <a:rPr lang="en-US" sz="1600" dirty="0" smtClean="0">
                <a:solidFill>
                  <a:srgbClr val="002060"/>
                </a:solidFill>
              </a:rPr>
              <a:t>There </a:t>
            </a:r>
            <a:r>
              <a:rPr lang="en-US" sz="1600" dirty="0">
                <a:solidFill>
                  <a:srgbClr val="002060"/>
                </a:solidFill>
              </a:rPr>
              <a:t>are two types of Restrictive Messages that appear on EVS: </a:t>
            </a:r>
            <a:endParaRPr lang="en-US" sz="1600" dirty="0" smtClean="0">
              <a:solidFill>
                <a:srgbClr val="002060"/>
              </a:solidFill>
            </a:endParaRPr>
          </a:p>
          <a:p>
            <a:pPr marL="742950" lvl="1" indent="-285750">
              <a:spcBef>
                <a:spcPts val="1200"/>
              </a:spcBef>
              <a:buFont typeface="Arial" panose="020B0604020202020204" pitchFamily="34" charset="0"/>
              <a:buChar char="•"/>
            </a:pPr>
            <a:r>
              <a:rPr lang="en-US" sz="1600" dirty="0">
                <a:solidFill>
                  <a:srgbClr val="002060"/>
                </a:solidFill>
              </a:rPr>
              <a:t>Eligibility Restrictive Messages </a:t>
            </a:r>
          </a:p>
          <a:p>
            <a:pPr marL="742950" lvl="1" indent="-285750">
              <a:spcBef>
                <a:spcPts val="1200"/>
              </a:spcBef>
              <a:buFont typeface="Arial" panose="020B0604020202020204" pitchFamily="34" charset="0"/>
              <a:buChar char="•"/>
            </a:pPr>
            <a:r>
              <a:rPr lang="en-US" sz="1600" dirty="0">
                <a:solidFill>
                  <a:srgbClr val="002060"/>
                </a:solidFill>
              </a:rPr>
              <a:t>Managed Care Data Restrictive </a:t>
            </a:r>
            <a:r>
              <a:rPr lang="en-US" sz="1600" dirty="0" smtClean="0">
                <a:solidFill>
                  <a:srgbClr val="002060"/>
                </a:solidFill>
              </a:rPr>
              <a:t>Messages</a:t>
            </a:r>
          </a:p>
          <a:p>
            <a:pPr marL="285750" indent="-285750">
              <a:spcBef>
                <a:spcPts val="1200"/>
              </a:spcBef>
              <a:buFont typeface="Arial" panose="020B0604020202020204" pitchFamily="34" charset="0"/>
              <a:buChar char="•"/>
            </a:pPr>
            <a:r>
              <a:rPr lang="en-US" sz="1600" dirty="0">
                <a:solidFill>
                  <a:srgbClr val="002060"/>
                </a:solidFill>
              </a:rPr>
              <a:t>The Managed Care Data Restrictive Messages identify which type of health plan a member is enrolled in, and their contact information for inquiries regarding</a:t>
            </a:r>
            <a:r>
              <a:rPr lang="en-US" sz="1600" dirty="0" smtClean="0">
                <a:solidFill>
                  <a:srgbClr val="002060"/>
                </a:solidFill>
              </a:rPr>
              <a:t>:</a:t>
            </a:r>
            <a:endParaRPr lang="en-US" sz="1600" dirty="0">
              <a:solidFill>
                <a:srgbClr val="002060"/>
              </a:solidFill>
            </a:endParaRPr>
          </a:p>
          <a:p>
            <a:pPr marL="742950" lvl="1" indent="-285750">
              <a:spcBef>
                <a:spcPts val="1200"/>
              </a:spcBef>
              <a:buFont typeface="Arial" panose="020B0604020202020204" pitchFamily="34" charset="0"/>
              <a:buChar char="•"/>
            </a:pPr>
            <a:r>
              <a:rPr lang="en-US" sz="1600" dirty="0" smtClean="0">
                <a:solidFill>
                  <a:srgbClr val="002060"/>
                </a:solidFill>
              </a:rPr>
              <a:t>Billing </a:t>
            </a:r>
            <a:r>
              <a:rPr lang="en-US" sz="1600" dirty="0">
                <a:solidFill>
                  <a:srgbClr val="002060"/>
                </a:solidFill>
              </a:rPr>
              <a:t>(medical and behavioral health claims)</a:t>
            </a:r>
          </a:p>
          <a:p>
            <a:pPr marL="742950" lvl="1" indent="-285750">
              <a:spcBef>
                <a:spcPts val="600"/>
              </a:spcBef>
              <a:buFont typeface="Arial" panose="020B0604020202020204" pitchFamily="34" charset="0"/>
              <a:buChar char="•"/>
            </a:pPr>
            <a:r>
              <a:rPr lang="en-US" sz="1600" dirty="0">
                <a:solidFill>
                  <a:srgbClr val="002060"/>
                </a:solidFill>
              </a:rPr>
              <a:t>Service authorizations (medical and behavioral health services)</a:t>
            </a:r>
          </a:p>
          <a:p>
            <a:pPr marL="742950" lvl="1" indent="-285750">
              <a:spcBef>
                <a:spcPts val="600"/>
              </a:spcBef>
              <a:buFont typeface="Arial" panose="020B0604020202020204" pitchFamily="34" charset="0"/>
              <a:buChar char="•"/>
            </a:pPr>
            <a:r>
              <a:rPr lang="en-US" sz="1600" dirty="0">
                <a:solidFill>
                  <a:srgbClr val="002060"/>
                </a:solidFill>
              </a:rPr>
              <a:t>Behavioral Health </a:t>
            </a:r>
            <a:r>
              <a:rPr lang="en-US" sz="1600" dirty="0" smtClean="0">
                <a:solidFill>
                  <a:srgbClr val="002060"/>
                </a:solidFill>
              </a:rPr>
              <a:t>vendors</a:t>
            </a:r>
            <a:endParaRPr lang="en-US" sz="1600" dirty="0">
              <a:solidFill>
                <a:srgbClr val="FFFFFF"/>
              </a:solidFill>
            </a:endParaRPr>
          </a:p>
        </p:txBody>
      </p:sp>
      <p:sp>
        <p:nvSpPr>
          <p:cNvPr id="2" name="TextBox 1"/>
          <p:cNvSpPr txBox="1"/>
          <p:nvPr/>
        </p:nvSpPr>
        <p:spPr>
          <a:xfrm>
            <a:off x="144008" y="5797130"/>
            <a:ext cx="8336278" cy="723275"/>
          </a:xfrm>
          <a:prstGeom prst="rect">
            <a:avLst/>
          </a:prstGeom>
          <a:solidFill>
            <a:schemeClr val="bg2">
              <a:lumMod val="65000"/>
            </a:schemeClr>
          </a:solidFill>
        </p:spPr>
        <p:txBody>
          <a:bodyPr wrap="square" rtlCol="0">
            <a:spAutoFit/>
          </a:bodyPr>
          <a:lstStyle/>
          <a:p>
            <a:r>
              <a:rPr lang="en-US" sz="1200" dirty="0" smtClean="0">
                <a:solidFill>
                  <a:srgbClr val="FFFFFF"/>
                </a:solidFill>
              </a:rPr>
              <a:t>If you have questions about how to check a member’s eligibility, please refer </a:t>
            </a:r>
            <a:r>
              <a:rPr lang="en-US" sz="1200" dirty="0">
                <a:solidFill>
                  <a:srgbClr val="FFFFFF"/>
                </a:solidFill>
              </a:rPr>
              <a:t>to </a:t>
            </a:r>
            <a:r>
              <a:rPr lang="en-US" sz="1200" dirty="0" smtClean="0">
                <a:solidFill>
                  <a:srgbClr val="FFFFFF"/>
                </a:solidFill>
              </a:rPr>
              <a:t>the </a:t>
            </a:r>
            <a:r>
              <a:rPr lang="en-US" sz="1200" dirty="0" smtClean="0">
                <a:solidFill>
                  <a:srgbClr val="FFFFFF"/>
                </a:solidFill>
                <a:hlinkClick r:id="rId3"/>
              </a:rPr>
              <a:t>Verify Member Eligibility Job Aid</a:t>
            </a:r>
            <a:r>
              <a:rPr lang="en-US" sz="1200" dirty="0" smtClean="0">
                <a:solidFill>
                  <a:srgbClr val="FFFFFF"/>
                </a:solidFill>
              </a:rPr>
              <a:t> </a:t>
            </a:r>
          </a:p>
          <a:p>
            <a:r>
              <a:rPr lang="en-US" sz="1200" dirty="0" smtClean="0">
                <a:solidFill>
                  <a:srgbClr val="FFFFFF"/>
                </a:solidFill>
              </a:rPr>
              <a:t>to learn how to access and check member eligibility using EVS on the POSC </a:t>
            </a:r>
          </a:p>
          <a:p>
            <a:pPr>
              <a:spcBef>
                <a:spcPts val="600"/>
              </a:spcBef>
            </a:pPr>
            <a:r>
              <a:rPr lang="en-US" sz="1200" dirty="0" smtClean="0">
                <a:solidFill>
                  <a:srgbClr val="FFFFFF"/>
                </a:solidFill>
              </a:rPr>
              <a:t>(URL</a:t>
            </a:r>
            <a:r>
              <a:rPr lang="en-US" sz="1200" dirty="0">
                <a:solidFill>
                  <a:srgbClr val="FFFFFF"/>
                </a:solidFill>
              </a:rPr>
              <a:t>: </a:t>
            </a:r>
            <a:r>
              <a:rPr lang="en-US" sz="1200" dirty="0">
                <a:solidFill>
                  <a:srgbClr val="FFFFFF"/>
                </a:solidFill>
                <a:hlinkClick r:id="rId4"/>
              </a:rPr>
              <a:t>https://</a:t>
            </a:r>
            <a:r>
              <a:rPr lang="en-US" sz="1200" dirty="0" smtClean="0">
                <a:solidFill>
                  <a:srgbClr val="FFFFFF"/>
                </a:solidFill>
                <a:hlinkClick r:id="rId4"/>
              </a:rPr>
              <a:t>www.mass.gov/how-to/check-member-eligibility</a:t>
            </a:r>
            <a:r>
              <a:rPr lang="en-US" sz="1200" dirty="0" smtClean="0">
                <a:solidFill>
                  <a:srgbClr val="FFFFFF"/>
                </a:solidFill>
              </a:rPr>
              <a:t>) </a:t>
            </a:r>
            <a:endParaRPr lang="en-US" sz="1200" dirty="0">
              <a:solidFill>
                <a:srgbClr val="FFFFFF"/>
              </a:solidFill>
            </a:endParaRPr>
          </a:p>
        </p:txBody>
      </p:sp>
      <p:sp>
        <p:nvSpPr>
          <p:cNvPr id="7" name="Title 1"/>
          <p:cNvSpPr txBox="1">
            <a:spLocks/>
          </p:cNvSpPr>
          <p:nvPr/>
        </p:nvSpPr>
        <p:spPr bwMode="auto">
          <a:xfrm>
            <a:off x="174939" y="186565"/>
            <a:ext cx="677293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2800" b="1" i="0" baseline="0">
                <a:solidFill>
                  <a:srgbClr val="002060"/>
                </a:solidFill>
                <a:latin typeface="Arial"/>
                <a:ea typeface="+mj-ea"/>
                <a:cs typeface="Arial"/>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kern="0" dirty="0" smtClean="0">
                <a:latin typeface="Arial" panose="020B0604020202020204" pitchFamily="34" charset="0"/>
                <a:cs typeface="Arial" panose="020B0604020202020204" pitchFamily="34" charset="0"/>
              </a:rPr>
              <a:t>Eligibility Verification Overview</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898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94523" y="2801815"/>
            <a:ext cx="4783015" cy="584775"/>
          </a:xfrm>
          <a:prstGeom prst="rect">
            <a:avLst/>
          </a:prstGeom>
        </p:spPr>
        <p:txBody>
          <a:bodyPr wrap="square">
            <a:spAutoFit/>
          </a:bodyPr>
          <a:lstStyle/>
          <a:p>
            <a:pPr algn="ctr" defTabSz="342900"/>
            <a:r>
              <a:rPr lang="en-US" sz="3200" b="1" dirty="0" smtClean="0">
                <a:solidFill>
                  <a:srgbClr val="002060"/>
                </a:solidFill>
                <a:latin typeface="+mj-lt"/>
              </a:rPr>
              <a:t>Inquire Claim Status</a:t>
            </a:r>
            <a:endParaRPr lang="en-US" sz="3200" b="1" dirty="0">
              <a:solidFill>
                <a:srgbClr val="002060"/>
              </a:solidFill>
              <a:latin typeface="+mj-lt"/>
            </a:endParaRPr>
          </a:p>
        </p:txBody>
      </p:sp>
    </p:spTree>
    <p:extLst>
      <p:ext uri="{BB962C8B-B14F-4D97-AF65-F5344CB8AC3E}">
        <p14:creationId xmlns:p14="http://schemas.microsoft.com/office/powerpoint/2010/main" val="1011967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8" y="1340525"/>
            <a:ext cx="719138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Your POSC login information, if you are checking online</a:t>
            </a:r>
          </a:p>
          <a:p>
            <a:pPr marL="285750" indent="-285750" eaLnBrk="0" fontAlgn="base" hangingPunct="0">
              <a:spcBef>
                <a:spcPct val="0"/>
              </a:spcBef>
              <a:spcAft>
                <a:spcPct val="0"/>
              </a:spcAft>
              <a:buFont typeface="Arial" panose="020B0604020202020204" pitchFamily="34" charset="0"/>
              <a:buChar char="•"/>
            </a:pPr>
            <a:endParaRPr lang="en-US" altLang="ja-JP" dirty="0" smtClean="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Your MassHealth Provider ID/Service Location Identifier</a:t>
            </a:r>
          </a:p>
          <a:p>
            <a:pPr marL="285750" indent="-285750" eaLnBrk="0" fontAlgn="base" hangingPunct="0">
              <a:spcBef>
                <a:spcPct val="0"/>
              </a:spcBef>
              <a:spcAft>
                <a:spcPct val="0"/>
              </a:spcAft>
              <a:buFont typeface="Arial" panose="020B0604020202020204" pitchFamily="34" charset="0"/>
              <a:buChar char="•"/>
            </a:pPr>
            <a:endParaRPr lang="en-US" altLang="ja-JP" dirty="0">
              <a:solidFill>
                <a:srgbClr val="002060"/>
              </a:solidFill>
              <a:ea typeface="SimSun" panose="02010600030101010101" pitchFamily="2" charset="-122"/>
              <a:cs typeface="Arial" panose="020B0604020202020204" pitchFamily="34" charset="0"/>
            </a:endParaRPr>
          </a:p>
          <a:p>
            <a:pPr marL="285750"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Either of the following:</a:t>
            </a:r>
          </a:p>
          <a:p>
            <a:pPr marL="742950" lvl="1"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Claim Internal Control Number (ICN)</a:t>
            </a:r>
          </a:p>
          <a:p>
            <a:pPr lvl="1" eaLnBrk="0" fontAlgn="base" hangingPunct="0">
              <a:spcBef>
                <a:spcPct val="0"/>
              </a:spcBef>
              <a:spcAft>
                <a:spcPct val="0"/>
              </a:spcAft>
            </a:pPr>
            <a:endParaRPr lang="en-US" altLang="ja-JP" dirty="0" smtClean="0">
              <a:solidFill>
                <a:srgbClr val="002060"/>
              </a:solidFill>
              <a:ea typeface="SimSun" panose="02010600030101010101" pitchFamily="2" charset="-122"/>
              <a:cs typeface="Arial" panose="020B0604020202020204" pitchFamily="34" charset="0"/>
            </a:endParaRPr>
          </a:p>
          <a:p>
            <a:pPr marL="742950" lvl="1" indent="-285750" eaLnBrk="0" fontAlgn="base" hangingPunct="0">
              <a:spcBef>
                <a:spcPct val="0"/>
              </a:spcBef>
              <a:spcAft>
                <a:spcPct val="0"/>
              </a:spcAft>
              <a:buFont typeface="Arial" panose="020B0604020202020204" pitchFamily="34" charset="0"/>
              <a:buChar char="•"/>
            </a:pPr>
            <a:r>
              <a:rPr lang="en-US" altLang="ja-JP" dirty="0" smtClean="0">
                <a:solidFill>
                  <a:srgbClr val="002060"/>
                </a:solidFill>
                <a:ea typeface="SimSun" panose="02010600030101010101" pitchFamily="2" charset="-122"/>
                <a:cs typeface="Arial" panose="020B0604020202020204" pitchFamily="34" charset="0"/>
              </a:rPr>
              <a:t>Member’s MassHealth ID and date(s) of service(s)</a:t>
            </a:r>
            <a:endParaRPr lang="en-US" altLang="ja-JP" dirty="0">
              <a:solidFill>
                <a:srgbClr val="002060"/>
              </a:solidFill>
            </a:endParaRPr>
          </a:p>
        </p:txBody>
      </p:sp>
      <p:sp>
        <p:nvSpPr>
          <p:cNvPr id="5" name="Title 1"/>
          <p:cNvSpPr txBox="1">
            <a:spLocks/>
          </p:cNvSpPr>
          <p:nvPr/>
        </p:nvSpPr>
        <p:spPr bwMode="auto">
          <a:xfrm>
            <a:off x="174948" y="918499"/>
            <a:ext cx="20524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000" kern="0" dirty="0" smtClean="0">
                <a:solidFill>
                  <a:srgbClr val="002060"/>
                </a:solidFill>
                <a:latin typeface="Arial" panose="020B0604020202020204" pitchFamily="34" charset="0"/>
                <a:cs typeface="Arial" panose="020B0604020202020204" pitchFamily="34" charset="0"/>
              </a:rPr>
              <a:t>What you need</a:t>
            </a:r>
            <a:endParaRPr lang="en-US" sz="2000" kern="0" dirty="0">
              <a:solidFill>
                <a:srgbClr val="002060"/>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174948" y="234864"/>
            <a:ext cx="8053675" cy="430887"/>
          </a:xfrm>
        </p:spPr>
        <p:txBody>
          <a:bodyPr/>
          <a:lstStyle/>
          <a:p>
            <a:r>
              <a:rPr lang="en-US" sz="2800" dirty="0" smtClean="0">
                <a:solidFill>
                  <a:srgbClr val="002060"/>
                </a:solidFill>
                <a:cs typeface="Arial" panose="020B0604020202020204" pitchFamily="34" charset="0"/>
              </a:rPr>
              <a:t>Inquire Claim Status </a:t>
            </a:r>
            <a:endParaRPr lang="en-US" sz="2800" dirty="0">
              <a:solidFill>
                <a:srgbClr val="002060"/>
              </a:solidFill>
              <a:cs typeface="Arial" panose="020B0604020202020204" pitchFamily="34" charset="0"/>
            </a:endParaRPr>
          </a:p>
        </p:txBody>
      </p:sp>
      <p:sp>
        <p:nvSpPr>
          <p:cNvPr id="6" name="Rectangle 24"/>
          <p:cNvSpPr>
            <a:spLocks noChangeArrowheads="1"/>
          </p:cNvSpPr>
          <p:nvPr/>
        </p:nvSpPr>
        <p:spPr bwMode="auto">
          <a:xfrm>
            <a:off x="174946" y="5638629"/>
            <a:ext cx="7191385" cy="646331"/>
          </a:xfrm>
          <a:prstGeom prst="rect">
            <a:avLst/>
          </a:prstGeom>
          <a:solidFill>
            <a:schemeClr val="accent2"/>
          </a:solidFill>
          <a:ln>
            <a:noFill/>
          </a:ln>
          <a:effectLs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ja-JP" dirty="0" smtClean="0">
                <a:solidFill>
                  <a:srgbClr val="002060"/>
                </a:solidFill>
                <a:ea typeface="SimSun" panose="02010600030101010101" pitchFamily="2" charset="-122"/>
                <a:cs typeface="Arial" panose="020B0604020202020204" pitchFamily="34" charset="0"/>
              </a:rPr>
              <a:t>Reminder: You can only submit non-dental and non-pharmacy claims through the POSC</a:t>
            </a:r>
          </a:p>
        </p:txBody>
      </p:sp>
      <p:sp>
        <p:nvSpPr>
          <p:cNvPr id="8" name="Rectangle 24"/>
          <p:cNvSpPr>
            <a:spLocks noChangeArrowheads="1"/>
          </p:cNvSpPr>
          <p:nvPr/>
        </p:nvSpPr>
        <p:spPr bwMode="auto">
          <a:xfrm>
            <a:off x="174947" y="4185124"/>
            <a:ext cx="719138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ja-JP" dirty="0" smtClean="0">
                <a:solidFill>
                  <a:srgbClr val="002060"/>
                </a:solidFill>
                <a:ea typeface="SimSun" panose="02010600030101010101" pitchFamily="2" charset="-122"/>
                <a:cs typeface="Arial" panose="020B0604020202020204" pitchFamily="34" charset="0"/>
              </a:rPr>
              <a:t>Providers can check claims submitted to MassHealth by logging onto the POSC and searching individually, by batch, or by reviewing the MassHealth Remittance Advice (RA).</a:t>
            </a:r>
            <a:endParaRPr lang="en-US" altLang="ja-JP" dirty="0">
              <a:solidFill>
                <a:srgbClr val="002060"/>
              </a:solidFill>
            </a:endParaRPr>
          </a:p>
        </p:txBody>
      </p:sp>
      <p:sp>
        <p:nvSpPr>
          <p:cNvPr id="9" name="Title 1"/>
          <p:cNvSpPr txBox="1">
            <a:spLocks/>
          </p:cNvSpPr>
          <p:nvPr/>
        </p:nvSpPr>
        <p:spPr bwMode="auto">
          <a:xfrm>
            <a:off x="174947" y="3763098"/>
            <a:ext cx="20524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000" kern="0" dirty="0" smtClean="0">
                <a:solidFill>
                  <a:srgbClr val="002060"/>
                </a:solidFill>
                <a:latin typeface="Arial" panose="020B0604020202020204" pitchFamily="34" charset="0"/>
                <a:cs typeface="Arial" panose="020B0604020202020204" pitchFamily="34" charset="0"/>
              </a:rPr>
              <a:t>How to check</a:t>
            </a:r>
            <a:endParaRPr lang="en-US" sz="2000" kern="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6351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4"/>
          <p:cNvSpPr>
            <a:spLocks noChangeArrowheads="1"/>
          </p:cNvSpPr>
          <p:nvPr/>
        </p:nvSpPr>
        <p:spPr bwMode="auto">
          <a:xfrm>
            <a:off x="174946" y="1602134"/>
            <a:ext cx="364677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ja-JP" sz="1600" dirty="0">
                <a:solidFill>
                  <a:srgbClr val="002060"/>
                </a:solidFill>
                <a:ea typeface="SimSun" panose="02010600030101010101" pitchFamily="2" charset="-122"/>
                <a:cs typeface="Arial" panose="020B0604020202020204" pitchFamily="34" charset="0"/>
              </a:rPr>
              <a:t>Login to the </a:t>
            </a:r>
            <a:r>
              <a:rPr lang="en-US" altLang="ja-JP" sz="1600" dirty="0">
                <a:solidFill>
                  <a:srgbClr val="002060"/>
                </a:solidFill>
                <a:ea typeface="SimSun" panose="02010600030101010101" pitchFamily="2" charset="-122"/>
                <a:cs typeface="Arial" panose="020B0604020202020204" pitchFamily="34" charset="0"/>
                <a:hlinkClick r:id="rId2"/>
              </a:rPr>
              <a:t>POSC</a:t>
            </a:r>
            <a:endParaRPr lang="en-US" altLang="ja-JP" sz="1600" dirty="0">
              <a:solidFill>
                <a:srgbClr val="002060"/>
              </a:solidFill>
              <a:ea typeface="SimSun" panose="02010600030101010101" pitchFamily="2" charset="-122"/>
              <a:cs typeface="Arial" panose="020B0604020202020204" pitchFamily="34" charset="0"/>
            </a:endParaRPr>
          </a:p>
          <a:p>
            <a:pPr marL="342900" indent="-342900" eaLnBrk="0" fontAlgn="base" hangingPunct="0">
              <a:spcBef>
                <a:spcPct val="0"/>
              </a:spcBef>
              <a:spcAft>
                <a:spcPct val="0"/>
              </a:spcAft>
              <a:buFont typeface="+mj-lt"/>
              <a:buAutoNum type="arabicPeriod"/>
            </a:pPr>
            <a:endParaRPr lang="en-US" altLang="ja-JP" sz="1600" dirty="0">
              <a:solidFill>
                <a:srgbClr val="002060"/>
              </a:solidFill>
              <a:ea typeface="SimSun" panose="02010600030101010101" pitchFamily="2" charset="-122"/>
              <a:cs typeface="Arial" panose="020B0604020202020204" pitchFamily="34" charset="0"/>
            </a:endParaRPr>
          </a:p>
          <a:p>
            <a:pPr marL="342900" indent="-342900" eaLnBrk="0" fontAlgn="base" hangingPunct="0">
              <a:spcBef>
                <a:spcPct val="0"/>
              </a:spcBef>
              <a:spcAft>
                <a:spcPct val="0"/>
              </a:spcAft>
              <a:buFont typeface="+mj-lt"/>
              <a:buAutoNum type="arabicPeriod"/>
            </a:pPr>
            <a:r>
              <a:rPr lang="en-US" altLang="ja-JP" sz="1600" dirty="0">
                <a:solidFill>
                  <a:srgbClr val="002060"/>
                </a:solidFill>
              </a:rPr>
              <a:t>Open </a:t>
            </a:r>
            <a:r>
              <a:rPr lang="en-US" altLang="ja-JP" sz="1600" b="1" i="1" dirty="0">
                <a:solidFill>
                  <a:srgbClr val="002060"/>
                </a:solidFill>
              </a:rPr>
              <a:t>Manage claims and Payments</a:t>
            </a:r>
          </a:p>
          <a:p>
            <a:pPr marL="342900" indent="-342900" eaLnBrk="0" fontAlgn="base" hangingPunct="0">
              <a:spcBef>
                <a:spcPct val="0"/>
              </a:spcBef>
              <a:spcAft>
                <a:spcPct val="0"/>
              </a:spcAft>
              <a:buFont typeface="+mj-lt"/>
              <a:buAutoNum type="arabicPeriod"/>
            </a:pPr>
            <a:endParaRPr lang="en-US" altLang="ja-JP" sz="1600" i="1" u="sng" dirty="0">
              <a:solidFill>
                <a:srgbClr val="002060"/>
              </a:solidFill>
            </a:endParaRPr>
          </a:p>
          <a:p>
            <a:pPr marL="342900" indent="-342900" eaLnBrk="0" fontAlgn="base" hangingPunct="0">
              <a:spcBef>
                <a:spcPct val="0"/>
              </a:spcBef>
              <a:spcAft>
                <a:spcPct val="0"/>
              </a:spcAft>
              <a:buFont typeface="+mj-lt"/>
              <a:buAutoNum type="arabicPeriod"/>
            </a:pPr>
            <a:r>
              <a:rPr lang="en-US" altLang="ja-JP" sz="1600" dirty="0">
                <a:solidFill>
                  <a:srgbClr val="002060"/>
                </a:solidFill>
              </a:rPr>
              <a:t>Click </a:t>
            </a:r>
            <a:r>
              <a:rPr lang="en-US" altLang="ja-JP" sz="1600" b="1" i="1" dirty="0">
                <a:solidFill>
                  <a:srgbClr val="002060"/>
                </a:solidFill>
              </a:rPr>
              <a:t>Inquire Claims Status</a:t>
            </a:r>
            <a:r>
              <a:rPr lang="en-US" altLang="ja-JP" sz="1600" i="1" dirty="0">
                <a:solidFill>
                  <a:srgbClr val="002060"/>
                </a:solidFill>
              </a:rPr>
              <a:t> </a:t>
            </a:r>
            <a:r>
              <a:rPr lang="en-US" altLang="ja-JP" sz="1600" dirty="0">
                <a:solidFill>
                  <a:srgbClr val="002060"/>
                </a:solidFill>
              </a:rPr>
              <a:t>to open the Search for Claims panel</a:t>
            </a:r>
          </a:p>
          <a:p>
            <a:pPr marL="342900" indent="-342900" eaLnBrk="0" fontAlgn="base" hangingPunct="0">
              <a:spcBef>
                <a:spcPct val="0"/>
              </a:spcBef>
              <a:spcAft>
                <a:spcPct val="0"/>
              </a:spcAft>
              <a:buFont typeface="+mj-lt"/>
              <a:buAutoNum type="arabicPeriod"/>
            </a:pPr>
            <a:endParaRPr lang="en-US" altLang="ja-JP" sz="1600" dirty="0">
              <a:solidFill>
                <a:srgbClr val="002060"/>
              </a:solidFill>
            </a:endParaRPr>
          </a:p>
          <a:p>
            <a:pPr marL="342900" indent="-342900" eaLnBrk="0" fontAlgn="base" hangingPunct="0">
              <a:spcBef>
                <a:spcPct val="0"/>
              </a:spcBef>
              <a:spcAft>
                <a:spcPct val="0"/>
              </a:spcAft>
              <a:buFont typeface="+mj-lt"/>
              <a:buAutoNum type="arabicPeriod"/>
            </a:pPr>
            <a:r>
              <a:rPr lang="en-US" altLang="ja-JP" sz="1600" dirty="0">
                <a:solidFill>
                  <a:srgbClr val="002060"/>
                </a:solidFill>
              </a:rPr>
              <a:t>Select Provider ID from the drop-down list</a:t>
            </a:r>
          </a:p>
          <a:p>
            <a:pPr marL="342900" indent="-342900" eaLnBrk="0" fontAlgn="base" hangingPunct="0">
              <a:spcBef>
                <a:spcPct val="0"/>
              </a:spcBef>
              <a:spcAft>
                <a:spcPct val="0"/>
              </a:spcAft>
              <a:buFont typeface="+mj-lt"/>
              <a:buAutoNum type="arabicPeriod"/>
            </a:pPr>
            <a:endParaRPr lang="en-US" altLang="ja-JP" sz="1600" dirty="0">
              <a:solidFill>
                <a:srgbClr val="002060"/>
              </a:solidFill>
            </a:endParaRPr>
          </a:p>
          <a:p>
            <a:pPr marL="342900" indent="-342900" eaLnBrk="0" fontAlgn="base" hangingPunct="0">
              <a:spcBef>
                <a:spcPct val="0"/>
              </a:spcBef>
              <a:spcAft>
                <a:spcPct val="0"/>
              </a:spcAft>
              <a:buFont typeface="+mj-lt"/>
              <a:buAutoNum type="arabicPeriod"/>
            </a:pPr>
            <a:r>
              <a:rPr lang="en-US" altLang="ja-JP" sz="1600" dirty="0">
                <a:solidFill>
                  <a:srgbClr val="002060"/>
                </a:solidFill>
              </a:rPr>
              <a:t>Enter Either: </a:t>
            </a:r>
          </a:p>
          <a:p>
            <a:pPr marL="800100" lvl="1" indent="-342900" eaLnBrk="0" fontAlgn="base" hangingPunct="0">
              <a:spcBef>
                <a:spcPct val="0"/>
              </a:spcBef>
              <a:spcAft>
                <a:spcPct val="0"/>
              </a:spcAft>
              <a:buFont typeface="+mj-lt"/>
              <a:buAutoNum type="alphaLcPeriod"/>
            </a:pPr>
            <a:r>
              <a:rPr lang="en-US" altLang="ja-JP" sz="1600" dirty="0">
                <a:solidFill>
                  <a:srgbClr val="002060"/>
                </a:solidFill>
              </a:rPr>
              <a:t>The member ID and the From Date of Service and To Date of Service</a:t>
            </a:r>
          </a:p>
          <a:p>
            <a:pPr marL="800100" lvl="1" indent="-342900" eaLnBrk="0" fontAlgn="base" hangingPunct="0">
              <a:spcBef>
                <a:spcPct val="0"/>
              </a:spcBef>
              <a:spcAft>
                <a:spcPct val="0"/>
              </a:spcAft>
              <a:buFont typeface="+mj-lt"/>
              <a:buAutoNum type="alphaLcPeriod"/>
            </a:pPr>
            <a:r>
              <a:rPr lang="en-US" altLang="ja-JP" sz="1600" dirty="0">
                <a:solidFill>
                  <a:srgbClr val="002060"/>
                </a:solidFill>
              </a:rPr>
              <a:t>The ICN</a:t>
            </a:r>
          </a:p>
          <a:p>
            <a:pPr marL="800100" lvl="1" indent="-342900" eaLnBrk="0" fontAlgn="base" hangingPunct="0">
              <a:spcBef>
                <a:spcPct val="0"/>
              </a:spcBef>
              <a:spcAft>
                <a:spcPct val="0"/>
              </a:spcAft>
              <a:buFont typeface="+mj-lt"/>
              <a:buAutoNum type="alphaLcPeriod"/>
            </a:pPr>
            <a:endParaRPr lang="en-US" altLang="ja-JP" sz="1600" dirty="0">
              <a:solidFill>
                <a:srgbClr val="002060"/>
              </a:solidFill>
            </a:endParaRPr>
          </a:p>
          <a:p>
            <a:pPr marL="342900" indent="-342900" eaLnBrk="0" fontAlgn="base" hangingPunct="0">
              <a:spcBef>
                <a:spcPct val="0"/>
              </a:spcBef>
              <a:spcAft>
                <a:spcPct val="0"/>
              </a:spcAft>
              <a:buFont typeface="+mj-lt"/>
              <a:buAutoNum type="arabicPeriod"/>
            </a:pPr>
            <a:endParaRPr lang="en-US" altLang="ja-JP" sz="1600" dirty="0">
              <a:solidFill>
                <a:srgbClr val="002060"/>
              </a:solidFill>
            </a:endParaRPr>
          </a:p>
          <a:p>
            <a:pPr marL="342900" indent="-342900" eaLnBrk="0" fontAlgn="base" hangingPunct="0">
              <a:spcBef>
                <a:spcPct val="0"/>
              </a:spcBef>
              <a:spcAft>
                <a:spcPct val="0"/>
              </a:spcAft>
              <a:buFont typeface="+mj-lt"/>
              <a:buAutoNum type="arabicPeriod"/>
            </a:pPr>
            <a:r>
              <a:rPr lang="en-US" altLang="ja-JP" sz="1600" dirty="0">
                <a:solidFill>
                  <a:srgbClr val="002060"/>
                </a:solidFill>
              </a:rPr>
              <a:t>Click Search</a:t>
            </a:r>
          </a:p>
        </p:txBody>
      </p:sp>
      <p:sp>
        <p:nvSpPr>
          <p:cNvPr id="5" name="Title 1"/>
          <p:cNvSpPr txBox="1">
            <a:spLocks/>
          </p:cNvSpPr>
          <p:nvPr/>
        </p:nvSpPr>
        <p:spPr bwMode="auto">
          <a:xfrm>
            <a:off x="174947" y="918499"/>
            <a:ext cx="364677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1800" kern="0" dirty="0">
                <a:solidFill>
                  <a:srgbClr val="002060"/>
                </a:solidFill>
                <a:latin typeface="Arial" panose="020B0604020202020204" pitchFamily="34" charset="0"/>
                <a:cs typeface="Arial" panose="020B0604020202020204" pitchFamily="34" charset="0"/>
              </a:rPr>
              <a:t>For checking individual claim status through POSC</a:t>
            </a:r>
          </a:p>
        </p:txBody>
      </p:sp>
      <p:sp>
        <p:nvSpPr>
          <p:cNvPr id="7" name="Title 1"/>
          <p:cNvSpPr>
            <a:spLocks noGrp="1"/>
          </p:cNvSpPr>
          <p:nvPr>
            <p:ph type="title"/>
          </p:nvPr>
        </p:nvSpPr>
        <p:spPr>
          <a:xfrm>
            <a:off x="174948" y="234864"/>
            <a:ext cx="8053675" cy="430887"/>
          </a:xfrm>
        </p:spPr>
        <p:txBody>
          <a:bodyPr/>
          <a:lstStyle/>
          <a:p>
            <a:r>
              <a:rPr lang="en-US" sz="2800" dirty="0">
                <a:solidFill>
                  <a:srgbClr val="002060"/>
                </a:solidFill>
                <a:cs typeface="Arial" panose="020B0604020202020204" pitchFamily="34" charset="0"/>
              </a:rPr>
              <a:t>Inquire Claim Status</a:t>
            </a:r>
          </a:p>
        </p:txBody>
      </p:sp>
      <p:pic>
        <p:nvPicPr>
          <p:cNvPr id="2" name="Picture 1">
            <a:extLst>
              <a:ext uri="{FF2B5EF4-FFF2-40B4-BE49-F238E27FC236}">
                <a16:creationId xmlns:a16="http://schemas.microsoft.com/office/drawing/2014/main" xmlns="" id="{5225FEF3-A5FF-40BF-AEED-D3ED1F42BEC9}"/>
              </a:ext>
            </a:extLst>
          </p:cNvPr>
          <p:cNvPicPr>
            <a:picLocks noChangeAspect="1"/>
          </p:cNvPicPr>
          <p:nvPr/>
        </p:nvPicPr>
        <p:blipFill>
          <a:blip r:embed="rId3"/>
          <a:stretch>
            <a:fillRect/>
          </a:stretch>
        </p:blipFill>
        <p:spPr>
          <a:xfrm>
            <a:off x="3649211" y="1000630"/>
            <a:ext cx="5259898" cy="5276190"/>
          </a:xfrm>
          <a:prstGeom prst="rect">
            <a:avLst/>
          </a:prstGeom>
        </p:spPr>
      </p:pic>
    </p:spTree>
    <p:extLst>
      <p:ext uri="{BB962C8B-B14F-4D97-AF65-F5344CB8AC3E}">
        <p14:creationId xmlns:p14="http://schemas.microsoft.com/office/powerpoint/2010/main" val="19810034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NAME" val="Moon"/>
</p:tagLst>
</file>

<file path=ppt/tags/tag2.xml><?xml version="1.0" encoding="utf-8"?>
<p:tagLst xmlns:a="http://schemas.openxmlformats.org/drawingml/2006/main" xmlns:r="http://schemas.openxmlformats.org/officeDocument/2006/relationships" xmlns:p="http://schemas.openxmlformats.org/presentationml/2006/main">
  <p:tag name="NAME" val="Logo"/>
</p:tagLst>
</file>

<file path=ppt/tags/tag20.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6.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7.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8.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2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2.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8_BSC_CF_NYS006">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5_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2738</TotalTime>
  <Words>2094</Words>
  <Application>Microsoft Office PowerPoint</Application>
  <PresentationFormat>On-screen Show (4:3)</PresentationFormat>
  <Paragraphs>280</Paragraphs>
  <Slides>27</Slides>
  <Notes>10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35" baseType="lpstr">
      <vt:lpstr>ＭＳ Ｐゴシック</vt:lpstr>
      <vt:lpstr>SimSun</vt:lpstr>
      <vt:lpstr>Arial</vt:lpstr>
      <vt:lpstr>Calibri</vt:lpstr>
      <vt:lpstr>Wingdings</vt:lpstr>
      <vt:lpstr>8_BSC_CF_NYS006</vt:lpstr>
      <vt:lpstr>25_SRM_CF_DG1140</vt:lpstr>
      <vt:lpstr>think-cell Slide</vt:lpstr>
      <vt:lpstr> MassHealth Provider Services Massachusetts Association of Patient Account Managers (MAPAM)</vt:lpstr>
      <vt:lpstr>Agenda</vt:lpstr>
      <vt:lpstr>PowerPoint Presentation</vt:lpstr>
      <vt:lpstr>PowerPoint Presentation</vt:lpstr>
      <vt:lpstr>PowerPoint Presentation</vt:lpstr>
      <vt:lpstr>PowerPoint Presentation</vt:lpstr>
      <vt:lpstr>PowerPoint Presentation</vt:lpstr>
      <vt:lpstr>Inquire Claim Status </vt:lpstr>
      <vt:lpstr>Inquire Claim Status</vt:lpstr>
      <vt:lpstr>PowerPoint Presentation</vt:lpstr>
      <vt:lpstr>Claim Status and Response (276/277)</vt:lpstr>
      <vt:lpstr>Claim Status and Response 276/277</vt:lpstr>
      <vt:lpstr>PowerPoint Presentation</vt:lpstr>
      <vt:lpstr>Corrective Action for Denied Claims</vt:lpstr>
      <vt:lpstr>Corrective Action for Denied Claims</vt:lpstr>
      <vt:lpstr>Corrective Action for Denied Claims</vt:lpstr>
      <vt:lpstr>Billing Timelines and 90-Day Waiver </vt:lpstr>
      <vt:lpstr>Billing Timelines and 90-Day Waiver</vt:lpstr>
      <vt:lpstr>Billing Timelines</vt:lpstr>
      <vt:lpstr>90-Day Waiver For  All non-Pharmacy Claims</vt:lpstr>
      <vt:lpstr>90-Day Waiver For  All non-Pharmacy Claims</vt:lpstr>
      <vt:lpstr>90-Day Waiver For  All non-Pharmacy Claims</vt:lpstr>
      <vt:lpstr>PowerPoint Presentation</vt:lpstr>
      <vt:lpstr>Final Deadline Appeals</vt:lpstr>
      <vt:lpstr>Final Deadline Appeals</vt:lpstr>
      <vt:lpstr>Resources</vt:lpstr>
      <vt:lpstr>Resources</vt:lpstr>
    </vt:vector>
  </TitlesOfParts>
  <Company>Maximus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Felicia Clements</dc:creator>
  <cp:lastModifiedBy>Stanley Calixte</cp:lastModifiedBy>
  <cp:revision>100</cp:revision>
  <dcterms:created xsi:type="dcterms:W3CDTF">2019-03-11T15:19:19Z</dcterms:created>
  <dcterms:modified xsi:type="dcterms:W3CDTF">2019-12-12T14:06:40Z</dcterms:modified>
</cp:coreProperties>
</file>