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0" r:id="rId1"/>
  </p:sldMasterIdLst>
  <p:notesMasterIdLst>
    <p:notesMasterId r:id="rId68"/>
  </p:notesMasterIdLst>
  <p:sldIdLst>
    <p:sldId id="308" r:id="rId2"/>
    <p:sldId id="281" r:id="rId3"/>
    <p:sldId id="283" r:id="rId4"/>
    <p:sldId id="284" r:id="rId5"/>
    <p:sldId id="273" r:id="rId6"/>
    <p:sldId id="286" r:id="rId7"/>
    <p:sldId id="309" r:id="rId8"/>
    <p:sldId id="374" r:id="rId9"/>
    <p:sldId id="311" r:id="rId10"/>
    <p:sldId id="312" r:id="rId11"/>
    <p:sldId id="313" r:id="rId12"/>
    <p:sldId id="314" r:id="rId13"/>
    <p:sldId id="315" r:id="rId14"/>
    <p:sldId id="375" r:id="rId15"/>
    <p:sldId id="317" r:id="rId16"/>
    <p:sldId id="318" r:id="rId17"/>
    <p:sldId id="320" r:id="rId18"/>
    <p:sldId id="321" r:id="rId19"/>
    <p:sldId id="322" r:id="rId20"/>
    <p:sldId id="376" r:id="rId21"/>
    <p:sldId id="324" r:id="rId22"/>
    <p:sldId id="325" r:id="rId23"/>
    <p:sldId id="327" r:id="rId24"/>
    <p:sldId id="328" r:id="rId25"/>
    <p:sldId id="329" r:id="rId26"/>
    <p:sldId id="330" r:id="rId27"/>
    <p:sldId id="331" r:id="rId28"/>
    <p:sldId id="332" r:id="rId29"/>
    <p:sldId id="333" r:id="rId30"/>
    <p:sldId id="377" r:id="rId31"/>
    <p:sldId id="335" r:id="rId32"/>
    <p:sldId id="336" r:id="rId33"/>
    <p:sldId id="337" r:id="rId34"/>
    <p:sldId id="338" r:id="rId35"/>
    <p:sldId id="339" r:id="rId36"/>
    <p:sldId id="340" r:id="rId37"/>
    <p:sldId id="341" r:id="rId38"/>
    <p:sldId id="342" r:id="rId39"/>
    <p:sldId id="378"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59" r:id="rId56"/>
    <p:sldId id="360" r:id="rId57"/>
    <p:sldId id="379" r:id="rId58"/>
    <p:sldId id="365" r:id="rId59"/>
    <p:sldId id="366" r:id="rId60"/>
    <p:sldId id="367" r:id="rId61"/>
    <p:sldId id="368" r:id="rId62"/>
    <p:sldId id="370" r:id="rId63"/>
    <p:sldId id="371" r:id="rId64"/>
    <p:sldId id="380" r:id="rId65"/>
    <p:sldId id="373" r:id="rId66"/>
    <p:sldId id="296" r:id="rId67"/>
  </p:sldIdLst>
  <p:sldSz cx="9144000" cy="6858000" type="screen4x3"/>
  <p:notesSz cx="7010400" cy="9296400"/>
  <p:defaultText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B2"/>
    <a:srgbClr val="174A7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423" autoAdjust="0"/>
  </p:normalViewPr>
  <p:slideViewPr>
    <p:cSldViewPr>
      <p:cViewPr varScale="1">
        <p:scale>
          <a:sx n="78" d="100"/>
          <a:sy n="78" d="100"/>
        </p:scale>
        <p:origin x="163"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FDB8006-0A9B-4BB9-BBCA-0E8CFB330E40}" type="datetimeFigureOut">
              <a:rPr lang="en-US" smtClean="0"/>
              <a:t>11/20/2019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E7BC344-97E4-41EA-A19A-734BE2A98BEB}" type="slidenum">
              <a:rPr lang="en-US" smtClean="0"/>
              <a:t>‹#›</a:t>
            </a:fld>
            <a:endParaRPr lang="en-US" dirty="0"/>
          </a:p>
        </p:txBody>
      </p:sp>
    </p:spTree>
    <p:extLst>
      <p:ext uri="{BB962C8B-B14F-4D97-AF65-F5344CB8AC3E}">
        <p14:creationId xmlns:p14="http://schemas.microsoft.com/office/powerpoint/2010/main" val="2507743750"/>
      </p:ext>
    </p:extLst>
  </p:cSld>
  <p:clrMap bg1="lt1" tx1="dk1" bg2="lt2" tx2="dk2" accent1="accent1" accent2="accent2" accent3="accent3" accent4="accent4" accent5="accent5" accent6="accent6" hlink="hlink" folHlink="folHlink"/>
  <p:notesStyle>
    <a:lvl1pPr marL="0" algn="l" defTabSz="914293" rtl="0" eaLnBrk="1" latinLnBrk="0" hangingPunct="1">
      <a:defRPr sz="1200" kern="1200">
        <a:solidFill>
          <a:schemeClr val="tx1"/>
        </a:solidFill>
        <a:latin typeface="+mn-lt"/>
        <a:ea typeface="+mn-ea"/>
        <a:cs typeface="+mn-cs"/>
      </a:defRPr>
    </a:lvl1pPr>
    <a:lvl2pPr marL="457146" algn="l" defTabSz="914293" rtl="0" eaLnBrk="1" latinLnBrk="0" hangingPunct="1">
      <a:defRPr sz="1200" kern="1200">
        <a:solidFill>
          <a:schemeClr val="tx1"/>
        </a:solidFill>
        <a:latin typeface="+mn-lt"/>
        <a:ea typeface="+mn-ea"/>
        <a:cs typeface="+mn-cs"/>
      </a:defRPr>
    </a:lvl2pPr>
    <a:lvl3pPr marL="914293" algn="l" defTabSz="914293" rtl="0" eaLnBrk="1" latinLnBrk="0" hangingPunct="1">
      <a:defRPr sz="1200" kern="1200">
        <a:solidFill>
          <a:schemeClr val="tx1"/>
        </a:solidFill>
        <a:latin typeface="+mn-lt"/>
        <a:ea typeface="+mn-ea"/>
        <a:cs typeface="+mn-cs"/>
      </a:defRPr>
    </a:lvl3pPr>
    <a:lvl4pPr marL="1371440" algn="l" defTabSz="914293" rtl="0" eaLnBrk="1" latinLnBrk="0" hangingPunct="1">
      <a:defRPr sz="1200" kern="1200">
        <a:solidFill>
          <a:schemeClr val="tx1"/>
        </a:solidFill>
        <a:latin typeface="+mn-lt"/>
        <a:ea typeface="+mn-ea"/>
        <a:cs typeface="+mn-cs"/>
      </a:defRPr>
    </a:lvl4pPr>
    <a:lvl5pPr marL="1828586" algn="l" defTabSz="914293" rtl="0" eaLnBrk="1" latinLnBrk="0" hangingPunct="1">
      <a:defRPr sz="1200" kern="1200">
        <a:solidFill>
          <a:schemeClr val="tx1"/>
        </a:solidFill>
        <a:latin typeface="+mn-lt"/>
        <a:ea typeface="+mn-ea"/>
        <a:cs typeface="+mn-cs"/>
      </a:defRPr>
    </a:lvl5pPr>
    <a:lvl6pPr marL="2285733" algn="l" defTabSz="914293" rtl="0" eaLnBrk="1" latinLnBrk="0" hangingPunct="1">
      <a:defRPr sz="1200" kern="1200">
        <a:solidFill>
          <a:schemeClr val="tx1"/>
        </a:solidFill>
        <a:latin typeface="+mn-lt"/>
        <a:ea typeface="+mn-ea"/>
        <a:cs typeface="+mn-cs"/>
      </a:defRPr>
    </a:lvl6pPr>
    <a:lvl7pPr marL="2742879" algn="l" defTabSz="914293" rtl="0" eaLnBrk="1" latinLnBrk="0" hangingPunct="1">
      <a:defRPr sz="1200" kern="1200">
        <a:solidFill>
          <a:schemeClr val="tx1"/>
        </a:solidFill>
        <a:latin typeface="+mn-lt"/>
        <a:ea typeface="+mn-ea"/>
        <a:cs typeface="+mn-cs"/>
      </a:defRPr>
    </a:lvl7pPr>
    <a:lvl8pPr marL="3200026" algn="l" defTabSz="914293" rtl="0" eaLnBrk="1" latinLnBrk="0" hangingPunct="1">
      <a:defRPr sz="1200" kern="1200">
        <a:solidFill>
          <a:schemeClr val="tx1"/>
        </a:solidFill>
        <a:latin typeface="+mn-lt"/>
        <a:ea typeface="+mn-ea"/>
        <a:cs typeface="+mn-cs"/>
      </a:defRPr>
    </a:lvl8pPr>
    <a:lvl9pPr marL="3657172" algn="l" defTabSz="91429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ms.gov/Regulations-and-Guidance/Guidance/Transmittals/Downloads/R568PI.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1</a:t>
            </a:fld>
            <a:endParaRPr lang="en-US" dirty="0"/>
          </a:p>
        </p:txBody>
      </p:sp>
    </p:spTree>
    <p:extLst>
      <p:ext uri="{BB962C8B-B14F-4D97-AF65-F5344CB8AC3E}">
        <p14:creationId xmlns:p14="http://schemas.microsoft.com/office/powerpoint/2010/main" val="742007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Region 1:</a:t>
            </a:r>
            <a:r>
              <a:rPr lang="en-US" dirty="0" smtClean="0"/>
              <a:t> Performant Recovery, Inc           </a:t>
            </a:r>
          </a:p>
          <a:p>
            <a:endParaRPr lang="en-US" dirty="0"/>
          </a:p>
          <a:p>
            <a:r>
              <a:rPr lang="en-US" b="1" dirty="0"/>
              <a:t>Region 1. Includes NY, ME, NH, VT, MA, RI, CT, OH, KY, IN, and MI</a:t>
            </a:r>
            <a:r>
              <a:rPr lang="en-US" b="1" dirty="0" smtClean="0"/>
              <a:t>.</a:t>
            </a:r>
          </a:p>
          <a:p>
            <a:endParaRPr lang="en-US" b="1" dirty="0"/>
          </a:p>
          <a:p>
            <a:r>
              <a:rPr lang="it-IT" dirty="0" smtClean="0"/>
              <a:t> </a:t>
            </a:r>
            <a:endParaRPr lang="en-US" dirty="0" smtClean="0"/>
          </a:p>
        </p:txBody>
      </p:sp>
      <p:sp>
        <p:nvSpPr>
          <p:cNvPr id="4" name="Slide Number Placeholder 3"/>
          <p:cNvSpPr>
            <a:spLocks noGrp="1"/>
          </p:cNvSpPr>
          <p:nvPr>
            <p:ph type="sldNum" sz="quarter" idx="10"/>
          </p:nvPr>
        </p:nvSpPr>
        <p:spPr/>
        <p:txBody>
          <a:bodyPr/>
          <a:lstStyle/>
          <a:p>
            <a:fld id="{8E7BC344-97E4-41EA-A19A-734BE2A98BEB}" type="slidenum">
              <a:rPr lang="en-US" smtClean="0"/>
              <a:t>22</a:t>
            </a:fld>
            <a:endParaRPr lang="en-US" dirty="0"/>
          </a:p>
        </p:txBody>
      </p:sp>
    </p:spTree>
    <p:extLst>
      <p:ext uri="{BB962C8B-B14F-4D97-AF65-F5344CB8AC3E}">
        <p14:creationId xmlns:p14="http://schemas.microsoft.com/office/powerpoint/2010/main" val="1723668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So the review process is a little similar to CERT.  But first they go to CMS with the issues they want to review.  CMS approves those issues and then Performant Recovery, the RA contractor, requests the claims and/or medical documentation to review.  </a:t>
            </a:r>
          </a:p>
          <a:p>
            <a:endParaRPr lang="en-US" dirty="0" smtClean="0"/>
          </a:p>
          <a:p>
            <a:r>
              <a:rPr lang="en-US" dirty="0" smtClean="0"/>
              <a:t>There are two types of review – automated, where no medical records are needed or requested, just claims are being reviewed, or Complex, where medical records are requested to be reviewed along</a:t>
            </a:r>
            <a:r>
              <a:rPr lang="en-US" baseline="0" dirty="0" smtClean="0"/>
              <a:t> with the claims.  </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If an error is found, the RA works with the Medicare Administrative Contractor by sending an electronic</a:t>
            </a:r>
            <a:r>
              <a:rPr lang="en-US" baseline="0" dirty="0" smtClean="0"/>
              <a:t> file with their findings.  </a:t>
            </a:r>
            <a:endParaRPr lang="en-US" dirty="0" smtClean="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23</a:t>
            </a:fld>
            <a:endParaRPr lang="en-US" dirty="0"/>
          </a:p>
        </p:txBody>
      </p:sp>
    </p:spTree>
    <p:extLst>
      <p:ext uri="{BB962C8B-B14F-4D97-AF65-F5344CB8AC3E}">
        <p14:creationId xmlns:p14="http://schemas.microsoft.com/office/powerpoint/2010/main" val="2735837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trike="noStrike" dirty="0" smtClean="0"/>
              <a:t>That</a:t>
            </a:r>
            <a:r>
              <a:rPr lang="en-US" strike="noStrike" baseline="0" dirty="0" smtClean="0"/>
              <a:t> electronic file consists of audit adjustments that we, as the MAC, have to process.  We then notify the RA that the adjustments have been processed.  </a:t>
            </a:r>
            <a:endParaRPr lang="en-US" strike="noStrike" dirty="0" smtClean="0"/>
          </a:p>
          <a:p>
            <a:endParaRPr lang="en-US" strike="sngStrike" dirty="0" smtClean="0"/>
          </a:p>
        </p:txBody>
      </p:sp>
      <p:sp>
        <p:nvSpPr>
          <p:cNvPr id="4" name="Slide Number Placeholder 3"/>
          <p:cNvSpPr>
            <a:spLocks noGrp="1"/>
          </p:cNvSpPr>
          <p:nvPr>
            <p:ph type="sldNum" sz="quarter" idx="10"/>
          </p:nvPr>
        </p:nvSpPr>
        <p:spPr/>
        <p:txBody>
          <a:bodyPr/>
          <a:lstStyle/>
          <a:p>
            <a:fld id="{8E7BC344-97E4-41EA-A19A-734BE2A98BEB}" type="slidenum">
              <a:rPr lang="en-US" smtClean="0"/>
              <a:t>26</a:t>
            </a:fld>
            <a:endParaRPr lang="en-US" dirty="0"/>
          </a:p>
        </p:txBody>
      </p:sp>
    </p:spTree>
    <p:extLst>
      <p:ext uri="{BB962C8B-B14F-4D97-AF65-F5344CB8AC3E}">
        <p14:creationId xmlns:p14="http://schemas.microsoft.com/office/powerpoint/2010/main" val="3812752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a:xfrm>
            <a:off x="0" y="4419600"/>
            <a:ext cx="7313613" cy="4953000"/>
          </a:xfrm>
        </p:spPr>
        <p:txBody>
          <a:bodyPr/>
          <a:lstStyle/>
          <a:p>
            <a:r>
              <a:rPr lang="en-US" dirty="0" smtClean="0"/>
              <a:t>The demand letters are generated from HIGLAS, which is the financial system. It is a standard system provided to us by CMS and is programmed to use the master address located in the provider file.  </a:t>
            </a:r>
          </a:p>
          <a:p>
            <a:r>
              <a:rPr lang="en-US" dirty="0" smtClean="0"/>
              <a:t> </a:t>
            </a:r>
          </a:p>
          <a:p>
            <a:r>
              <a:rPr lang="en-US" dirty="0" smtClean="0"/>
              <a:t>It is important to know that these demand letters will not go to a specific person within your facility.  You should set up internal controls to monitor things like the remittance advices and demand letters to ensure that they get to the appropriate person on a timely basis.  </a:t>
            </a:r>
          </a:p>
          <a:p>
            <a:endParaRPr lang="en-US" dirty="0" smtClean="0"/>
          </a:p>
          <a:p>
            <a:r>
              <a:rPr lang="en-US" dirty="0" smtClean="0"/>
              <a:t>Providers </a:t>
            </a:r>
            <a:r>
              <a:rPr lang="en-US" dirty="0"/>
              <a:t>can tell whether an adjustment is due to an RA review by looking on the remittance advice and seeing whether Remittance Advice Remark Code N432 “Adjustment based on a Recovery Audit” is displayed.   </a:t>
            </a:r>
          </a:p>
          <a:p>
            <a:endParaRPr lang="en-US" dirty="0"/>
          </a:p>
          <a:p>
            <a:r>
              <a:rPr lang="en-US" dirty="0"/>
              <a:t>You should get a demand letter shortly after seeing the adjustment on the remittance advice. For this reason, it is very important to monitor the remittance advice daily.  </a:t>
            </a:r>
          </a:p>
          <a:p>
            <a:endParaRPr lang="en-US" dirty="0"/>
          </a:p>
          <a:p>
            <a:r>
              <a:rPr lang="en-US" dirty="0"/>
              <a:t>You do not have to have a hardcopy demand letter in order to exercise appeal rights if you wish to do so</a:t>
            </a:r>
            <a:r>
              <a:rPr lang="en-US" dirty="0" smtClean="0"/>
              <a:t>.</a:t>
            </a:r>
          </a:p>
          <a:p>
            <a:endParaRPr lang="en-US" dirty="0" smtClean="0"/>
          </a:p>
          <a:p>
            <a:r>
              <a:rPr lang="en-US" b="1" i="1" dirty="0" smtClean="0"/>
              <a:t>The RA demand letter looks just like other demand letters</a:t>
            </a:r>
            <a:r>
              <a:rPr lang="en-US" b="1" i="1" baseline="0" dirty="0" smtClean="0"/>
              <a:t> with a few exceptions.  </a:t>
            </a:r>
          </a:p>
          <a:p>
            <a:endParaRPr lang="en-US" b="1" i="1" baseline="0" dirty="0" smtClean="0"/>
          </a:p>
          <a:p>
            <a:r>
              <a:rPr lang="en-US" b="1" i="1" baseline="0" dirty="0" smtClean="0"/>
              <a:t>First, it will have a letter “R” at the beginning of the letter number, which indicates it is an RA demand.</a:t>
            </a:r>
          </a:p>
          <a:p>
            <a:endParaRPr lang="en-US" b="1" i="1" baseline="0" dirty="0" smtClean="0"/>
          </a:p>
          <a:p>
            <a:r>
              <a:rPr lang="en-US" b="1" i="1" baseline="0" dirty="0" smtClean="0"/>
              <a:t>Second, the first paragraph will state “this finding was a result of a Recovery Audit Program Review.”</a:t>
            </a:r>
          </a:p>
          <a:p>
            <a:endParaRPr lang="en-US" b="1" i="1" baseline="0" dirty="0" smtClean="0"/>
          </a:p>
          <a:p>
            <a:r>
              <a:rPr lang="en-US" b="1" i="1" baseline="0" dirty="0" smtClean="0"/>
              <a:t>There will be enclosures that will include more specific information on the claim reviewed with findings.  </a:t>
            </a:r>
            <a:endParaRPr lang="en-US" b="1" i="1" dirty="0" smtClean="0"/>
          </a:p>
          <a:p>
            <a:endParaRPr lang="en-US" b="1" i="1" dirty="0" smtClean="0"/>
          </a:p>
          <a:p>
            <a:endParaRPr lang="en-US" b="1" i="1" dirty="0" smtClean="0"/>
          </a:p>
          <a:p>
            <a:r>
              <a:rPr lang="en-US" b="1" i="1" dirty="0" smtClean="0"/>
              <a:t>  </a:t>
            </a:r>
          </a:p>
          <a:p>
            <a:endParaRPr lang="en-US" b="1" i="1" dirty="0"/>
          </a:p>
        </p:txBody>
      </p:sp>
      <p:sp>
        <p:nvSpPr>
          <p:cNvPr id="4" name="Slide Number Placeholder 3"/>
          <p:cNvSpPr>
            <a:spLocks noGrp="1"/>
          </p:cNvSpPr>
          <p:nvPr>
            <p:ph type="sldNum" sz="quarter" idx="10"/>
          </p:nvPr>
        </p:nvSpPr>
        <p:spPr/>
        <p:txBody>
          <a:bodyPr/>
          <a:lstStyle/>
          <a:p>
            <a:fld id="{8E7BC344-97E4-41EA-A19A-734BE2A98BEB}" type="slidenum">
              <a:rPr lang="en-US" smtClean="0"/>
              <a:t>27</a:t>
            </a:fld>
            <a:endParaRPr lang="en-US" dirty="0"/>
          </a:p>
        </p:txBody>
      </p:sp>
    </p:spTree>
    <p:extLst>
      <p:ext uri="{BB962C8B-B14F-4D97-AF65-F5344CB8AC3E}">
        <p14:creationId xmlns:p14="http://schemas.microsoft.com/office/powerpoint/2010/main" val="2150979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rebuttal process allows the provider the opportunity to provide a statement and accompanying evidence indicating why the overpayment action will cause a financial hardship and should not take place. </a:t>
            </a:r>
          </a:p>
          <a:p>
            <a:endParaRPr lang="en-US" dirty="0" smtClean="0"/>
          </a:p>
          <a:p>
            <a:r>
              <a:rPr lang="en-US" dirty="0" smtClean="0"/>
              <a:t>A rebuttal is not intended to review supporting medical documentation nor disagreement with the overpayment decision. </a:t>
            </a:r>
          </a:p>
          <a:p>
            <a:endParaRPr lang="en-US" dirty="0" smtClean="0"/>
          </a:p>
          <a:p>
            <a:r>
              <a:rPr lang="en-US" dirty="0" smtClean="0"/>
              <a:t>A rebuttal should not duplicate the redetermination process. This is an entirely separate process.  </a:t>
            </a:r>
          </a:p>
          <a:p>
            <a:endParaRPr lang="en-US" dirty="0" smtClean="0"/>
          </a:p>
          <a:p>
            <a:r>
              <a:rPr lang="en-US" dirty="0" smtClean="0"/>
              <a:t>Keep in mind the timeliness requirements for submitting a rebuttal request, which is the 15</a:t>
            </a:r>
            <a:r>
              <a:rPr lang="en-US" baseline="30000" dirty="0" smtClean="0"/>
              <a:t>th</a:t>
            </a:r>
            <a:r>
              <a:rPr lang="en-US" dirty="0" smtClean="0"/>
              <a:t> day from the date on the demand letter.  </a:t>
            </a:r>
          </a:p>
          <a:p>
            <a:endParaRPr lang="en-US" dirty="0" smtClean="0"/>
          </a:p>
          <a:p>
            <a:r>
              <a:rPr lang="en-US" dirty="0" smtClean="0"/>
              <a:t>As a result, it is a good idea to stress to your mail handlers the importance of the demand letters being routed timely to the appropriate person within your organization.     </a:t>
            </a:r>
          </a:p>
        </p:txBody>
      </p:sp>
      <p:sp>
        <p:nvSpPr>
          <p:cNvPr id="4" name="Slide Number Placeholder 3"/>
          <p:cNvSpPr>
            <a:spLocks noGrp="1"/>
          </p:cNvSpPr>
          <p:nvPr>
            <p:ph type="sldNum" sz="quarter" idx="10"/>
          </p:nvPr>
        </p:nvSpPr>
        <p:spPr/>
        <p:txBody>
          <a:bodyPr/>
          <a:lstStyle/>
          <a:p>
            <a:fld id="{8E7BC344-97E4-41EA-A19A-734BE2A98BEB}" type="slidenum">
              <a:rPr lang="en-US" smtClean="0"/>
              <a:t>28</a:t>
            </a:fld>
            <a:endParaRPr lang="en-US" dirty="0"/>
          </a:p>
        </p:txBody>
      </p:sp>
    </p:spTree>
    <p:extLst>
      <p:ext uri="{BB962C8B-B14F-4D97-AF65-F5344CB8AC3E}">
        <p14:creationId xmlns:p14="http://schemas.microsoft.com/office/powerpoint/2010/main" val="1538987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Like CERT, the Appeals process is the same and you want to be sure to include the specific reason you feel the determination</a:t>
            </a:r>
            <a:r>
              <a:rPr lang="en-US" baseline="0" dirty="0" smtClean="0"/>
              <a:t> should be overturned.  </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29</a:t>
            </a:fld>
            <a:endParaRPr lang="en-US" dirty="0"/>
          </a:p>
        </p:txBody>
      </p:sp>
    </p:spTree>
    <p:extLst>
      <p:ext uri="{BB962C8B-B14F-4D97-AF65-F5344CB8AC3E}">
        <p14:creationId xmlns:p14="http://schemas.microsoft.com/office/powerpoint/2010/main" val="2544544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As directed by CMS, effective 10/1/2017, NGS Medical Review will transition all lines of business to a Targeted Probe and Educate (TPE) strategy. The purpose of this transition is to reduce costs related to improper payments and appeals, therefore reducing provider burden.  </a:t>
            </a:r>
          </a:p>
          <a:p>
            <a:endParaRPr lang="en-US" dirty="0" smtClean="0"/>
          </a:p>
          <a:p>
            <a:r>
              <a:rPr lang="en-US" dirty="0" smtClean="0"/>
              <a:t>Providers selected for TPE will receive a notification letter from NGS via USPS or fax. The notification letter will provide details about TPE. </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33</a:t>
            </a:fld>
            <a:endParaRPr lang="en-US" dirty="0"/>
          </a:p>
        </p:txBody>
      </p:sp>
    </p:spTree>
    <p:extLst>
      <p:ext uri="{BB962C8B-B14F-4D97-AF65-F5344CB8AC3E}">
        <p14:creationId xmlns:p14="http://schemas.microsoft.com/office/powerpoint/2010/main" val="2503395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rare occasions, MR may conduct postpayment claim reviews. In the postpayment probe process, a sample of paid claims is selected and MR requests records from the provider in a letter that summarizes the probe process and includes a list of specific claims for which the provider must copy and submit medical records to support the service.</a:t>
            </a:r>
          </a:p>
          <a:p>
            <a:endParaRPr lang="en-US" dirty="0" smtClean="0"/>
          </a:p>
          <a:p>
            <a:r>
              <a:rPr lang="en-US" dirty="0" smtClean="0"/>
              <a:t>Providers must submit medical records as directed by the MR notice letter within 45 days of the record request. In certain circumstances, an extension may be granted on this timeframe, through contact with the reviewer who initiated the request.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34</a:t>
            </a:fld>
            <a:endParaRPr lang="en-US" dirty="0"/>
          </a:p>
        </p:txBody>
      </p:sp>
    </p:spTree>
    <p:extLst>
      <p:ext uri="{BB962C8B-B14F-4D97-AF65-F5344CB8AC3E}">
        <p14:creationId xmlns:p14="http://schemas.microsoft.com/office/powerpoint/2010/main" val="2728168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Prepayment Decision Timeline</a:t>
            </a:r>
          </a:p>
          <a:p>
            <a:endParaRPr lang="en-US" dirty="0" smtClean="0"/>
          </a:p>
          <a:p>
            <a:r>
              <a:rPr lang="en-US" dirty="0" smtClean="0"/>
              <a:t>The MAC will make and document review determinations within 30 calendar days of receiving the provider’s requested documentation.</a:t>
            </a:r>
          </a:p>
          <a:p>
            <a:endParaRPr lang="en-US" dirty="0" smtClean="0"/>
          </a:p>
          <a:p>
            <a:r>
              <a:rPr lang="en-US" dirty="0" smtClean="0"/>
              <a:t>Failure to respond within 45 days will result in a denial of the claims related to the additional documentation request.  </a:t>
            </a:r>
          </a:p>
          <a:p>
            <a:r>
              <a:rPr lang="en-US" sz="1200" kern="1200" dirty="0" smtClean="0">
                <a:solidFill>
                  <a:schemeClr val="tx1"/>
                </a:solidFill>
                <a:effectLst/>
                <a:latin typeface="+mn-lt"/>
                <a:ea typeface="+mn-ea"/>
                <a:cs typeface="+mn-cs"/>
              </a:rPr>
              <a:t>Reference:</a:t>
            </a:r>
          </a:p>
          <a:p>
            <a:r>
              <a:rPr lang="en-US" sz="1200" kern="1200" dirty="0" smtClean="0">
                <a:solidFill>
                  <a:schemeClr val="tx1"/>
                </a:solidFill>
                <a:effectLst/>
                <a:latin typeface="+mn-lt"/>
                <a:ea typeface="+mn-ea"/>
                <a:cs typeface="+mn-cs"/>
              </a:rPr>
              <a:t>Per CR 8443, eff 3/1/15, MR has 30 days to conduct prepay review </a:t>
            </a:r>
          </a:p>
          <a:p>
            <a:r>
              <a:rPr lang="en-US" sz="1200" u="sng" kern="1200" dirty="0" smtClean="0">
                <a:solidFill>
                  <a:schemeClr val="tx1"/>
                </a:solidFill>
                <a:effectLst/>
                <a:latin typeface="+mn-lt"/>
                <a:ea typeface="+mn-ea"/>
                <a:cs typeface="+mn-cs"/>
                <a:hlinkClick r:id="rId3"/>
              </a:rPr>
              <a:t>https://www.cms.gov/Regulations-and-Guidance/Guidance/Transmittals/Downloads/R568PI.pdf</a:t>
            </a:r>
            <a:endParaRPr lang="en-US" baseline="0"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35</a:t>
            </a:fld>
            <a:endParaRPr lang="en-US" dirty="0"/>
          </a:p>
        </p:txBody>
      </p:sp>
    </p:spTree>
    <p:extLst>
      <p:ext uri="{BB962C8B-B14F-4D97-AF65-F5344CB8AC3E}">
        <p14:creationId xmlns:p14="http://schemas.microsoft.com/office/powerpoint/2010/main" val="9206857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 notification letter will provide details about TPE, it will also include our educational email address that providers should use to schedule education. </a:t>
            </a:r>
          </a:p>
          <a:p>
            <a:endParaRPr lang="en-US" dirty="0" smtClean="0"/>
          </a:p>
          <a:p>
            <a:r>
              <a:rPr lang="en-US" dirty="0" smtClean="0"/>
              <a:t>In addition, something new that Medical Review is doing for TPE, we are asking providers to notify us using the shared mail box, of a delegated contact associate from their facility who could answer any questions we may have regarding their TPE review, requests for additional information and serve as a contact name for our TPE correspondence. </a:t>
            </a:r>
          </a:p>
          <a:p>
            <a:endParaRPr lang="en-US" dirty="0" smtClean="0"/>
          </a:p>
          <a:p>
            <a:r>
              <a:rPr lang="en-US" dirty="0" smtClean="0"/>
              <a:t>We are asking providers to submit the contact information to our shared email address and include the contact name, provider name, provider number, email address, and phone number.</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36</a:t>
            </a:fld>
            <a:endParaRPr lang="en-US" dirty="0"/>
          </a:p>
        </p:txBody>
      </p:sp>
    </p:spTree>
    <p:extLst>
      <p:ext uri="{BB962C8B-B14F-4D97-AF65-F5344CB8AC3E}">
        <p14:creationId xmlns:p14="http://schemas.microsoft.com/office/powerpoint/2010/main" val="46818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93"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National Government Services pledge is to offer innovative and effective experiences to assist and support our providers and partners in reducing provider burden while navigating the Medicare Program.</a:t>
            </a:r>
          </a:p>
        </p:txBody>
      </p:sp>
      <p:sp>
        <p:nvSpPr>
          <p:cNvPr id="4" name="Slide Number Placeholder 3"/>
          <p:cNvSpPr>
            <a:spLocks noGrp="1"/>
          </p:cNvSpPr>
          <p:nvPr>
            <p:ph type="sldNum" sz="quarter" idx="10"/>
          </p:nvPr>
        </p:nvSpPr>
        <p:spPr/>
        <p:txBody>
          <a:bodyPr/>
          <a:lstStyle/>
          <a:p>
            <a:fld id="{8E7BC344-97E4-41EA-A19A-734BE2A98BEB}" type="slidenum">
              <a:rPr lang="en-US" smtClean="0"/>
              <a:t>2</a:t>
            </a:fld>
            <a:endParaRPr lang="en-US" dirty="0"/>
          </a:p>
        </p:txBody>
      </p:sp>
    </p:spTree>
    <p:extLst>
      <p:ext uri="{BB962C8B-B14F-4D97-AF65-F5344CB8AC3E}">
        <p14:creationId xmlns:p14="http://schemas.microsoft.com/office/powerpoint/2010/main" val="204847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a:xfrm>
            <a:off x="152400" y="4415790"/>
            <a:ext cx="6705600" cy="4728210"/>
          </a:xfrm>
        </p:spPr>
        <p:txBody>
          <a:bodyPr/>
          <a:lstStyle/>
          <a:p>
            <a:r>
              <a:rPr lang="en-US" dirty="0" smtClean="0"/>
              <a:t>In order to avoid claim processing delays it is important that providers respond to ADR in a complete and timely manner. </a:t>
            </a:r>
          </a:p>
          <a:p>
            <a:endParaRPr lang="en-US" dirty="0"/>
          </a:p>
          <a:p>
            <a:r>
              <a:rPr lang="en-US" dirty="0" smtClean="0"/>
              <a:t>Listed below are guidelines and checklists that will provide assistance in submitting claims:  </a:t>
            </a:r>
          </a:p>
          <a:p>
            <a:r>
              <a:rPr lang="en-US" dirty="0" smtClean="0"/>
              <a:t>1.NGS recommends responding to ADRs within 35-40 days of letter date (CMS allows providers 45 days of the ADR date) See the ADR Timeline Calculator available on our website for help with determining the target date that the requested medical records must be received by NGS.</a:t>
            </a:r>
          </a:p>
          <a:p>
            <a:r>
              <a:rPr lang="en-US" dirty="0" smtClean="0"/>
              <a:t>2.Be sure to forward the requested documentation to the correct NGS post office box.</a:t>
            </a:r>
          </a:p>
          <a:p>
            <a:r>
              <a:rPr lang="en-US" dirty="0" smtClean="0"/>
              <a:t>3.Send each response separately and attach a copy of the corresponding ADR. It is acceptable to send multiple responses in a single mailing; however, each response must be individually bundled with a copy of the corresponding ADR within the mailing to facilitate proper handling and review of the ADR response.</a:t>
            </a:r>
          </a:p>
          <a:p>
            <a:r>
              <a:rPr lang="en-US" dirty="0" smtClean="0"/>
              <a:t>4.Include all records necessary to support the services for the dates requested.</a:t>
            </a:r>
          </a:p>
          <a:p>
            <a:r>
              <a:rPr lang="en-US" dirty="0" smtClean="0"/>
              <a:t>5.Do not include additional correspondence with documentation submissions. Unrelated correspondence should be mailed separately.</a:t>
            </a:r>
          </a:p>
          <a:p>
            <a:r>
              <a:rPr lang="en-US" dirty="0" smtClean="0"/>
              <a:t>6.Records must be complete and legible. Be sure to include both sides of double-sided documents.</a:t>
            </a:r>
          </a:p>
          <a:p>
            <a:r>
              <a:rPr lang="en-US" dirty="0" smtClean="0"/>
              <a:t>7.The NGS self-service portal, NGSConnex, allows both Part A (including home health, hospice and FQHCs) and Part B providers to respond to ADRs electronically with no need to mail or fax a response to complete the ADR process. Further details are available on our website. If you are a current user of NGSConnex, click on the link for a new NGSConnex User Guide for step-by-step instructions on how to submit ADR. If you are not a current user, sign up and get started!</a:t>
            </a:r>
          </a:p>
          <a:p>
            <a:r>
              <a:rPr lang="en-US" dirty="0" smtClean="0"/>
              <a:t>8.All services must include necessary signatures and credentials of professionals. See the CMS IOM Publication 100-08, Medicare Program Integrity Manual, Chapter 3, Section 3.3.2.4, “Signature Requirements”. (KB 592) </a:t>
            </a: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37</a:t>
            </a:fld>
            <a:endParaRPr lang="en-US" dirty="0"/>
          </a:p>
        </p:txBody>
      </p:sp>
    </p:spTree>
    <p:extLst>
      <p:ext uri="{BB962C8B-B14F-4D97-AF65-F5344CB8AC3E}">
        <p14:creationId xmlns:p14="http://schemas.microsoft.com/office/powerpoint/2010/main" val="2476048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What can you do to assure a successful prepayment audit?</a:t>
            </a: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38</a:t>
            </a:fld>
            <a:endParaRPr lang="en-US" dirty="0"/>
          </a:p>
        </p:txBody>
      </p:sp>
    </p:spTree>
    <p:extLst>
      <p:ext uri="{BB962C8B-B14F-4D97-AF65-F5344CB8AC3E}">
        <p14:creationId xmlns:p14="http://schemas.microsoft.com/office/powerpoint/2010/main" val="1639595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0" fontAlgn="base" hangingPunct="0">
              <a:spcBef>
                <a:spcPct val="30000"/>
              </a:spcBef>
              <a:spcAft>
                <a:spcPct val="0"/>
              </a:spcAft>
              <a:defRPr/>
            </a:pPr>
            <a:r>
              <a:rPr lang="en-US" dirty="0" smtClean="0">
                <a:effectLst/>
              </a:rPr>
              <a:t>The CERT program is federally-mandated and designed to monitor and improve the accuracy of Medicare payments. This program creates a way for CMS to ensure that Medicare claims are paid correctly and accurately by consistently reducing the number of errors made in claims adjudication. The main objectives of the CERT program are to protect the Medicare Trust Fund, ensure claims are paid correctly the first time, evaluate Medicare contractors’ processing and payment procedures, and evaluate Medicare providers’ claims submission practices.</a:t>
            </a:r>
          </a:p>
          <a:p>
            <a:endParaRPr lang="en-US" sz="1400" dirty="0" smtClean="0">
              <a:latin typeface="Arial" charset="0"/>
            </a:endParaRPr>
          </a:p>
          <a:p>
            <a:r>
              <a:rPr lang="en-US" sz="1400" dirty="0" smtClean="0">
                <a:latin typeface="Arial" charset="0"/>
              </a:rPr>
              <a:t>We consider it a Medicare contractor’s report card and your role in this process is crucial to ensure success!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40</a:t>
            </a:fld>
            <a:endParaRPr lang="en-US" dirty="0"/>
          </a:p>
        </p:txBody>
      </p:sp>
    </p:spTree>
    <p:extLst>
      <p:ext uri="{BB962C8B-B14F-4D97-AF65-F5344CB8AC3E}">
        <p14:creationId xmlns:p14="http://schemas.microsoft.com/office/powerpoint/2010/main" val="2643043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41</a:t>
            </a:fld>
            <a:endParaRPr lang="en-US" dirty="0"/>
          </a:p>
        </p:txBody>
      </p:sp>
    </p:spTree>
    <p:extLst>
      <p:ext uri="{BB962C8B-B14F-4D97-AF65-F5344CB8AC3E}">
        <p14:creationId xmlns:p14="http://schemas.microsoft.com/office/powerpoint/2010/main" val="1298491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The CDC randomly selects a sample of claims for review.  They then request copies of medical records from the provider/supplier who submitted the claim(s). If you receive a request from the CDC you must send all documentation, including medical records, that support the payment of the item or item(s) billed on the claim as soon as possible after receiving the initial request.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Medical records can be submitted electronically, via esMD, fax, or documentation can be submitted</a:t>
            </a:r>
            <a:r>
              <a:rPr lang="en-US" i="0" baseline="0" dirty="0" smtClean="0">
                <a:effectLst/>
              </a:rPr>
              <a:t> on a CD.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baseline="0" dirty="0" smtClean="0">
              <a:effectLst/>
            </a:endParaRPr>
          </a:p>
          <a:p>
            <a:r>
              <a:rPr lang="en-US" b="1" i="1" dirty="0" smtClean="0">
                <a:solidFill>
                  <a:srgbClr val="FF0000"/>
                </a:solidFill>
              </a:rPr>
              <a:t>CERT selects a stratified random sample of approximately 50,000 claims submitted to Part A/B MACs and DME MACs during each reporting period. This sample size allows CMS to calculate a national improper payment rate and contractor and service-specific improper payment rates. </a:t>
            </a:r>
          </a:p>
          <a:p>
            <a:endParaRPr lang="en-US" b="1" i="1" dirty="0" smtClean="0">
              <a:solidFill>
                <a:srgbClr val="FF0000"/>
              </a:solidFill>
            </a:endParaRPr>
          </a:p>
          <a:p>
            <a:r>
              <a:rPr lang="en-US" b="1" i="1" dirty="0" smtClean="0">
                <a:solidFill>
                  <a:srgbClr val="FF0000"/>
                </a:solidFill>
              </a:rPr>
              <a:t>It is important to note that the improper payment rate is not a “fraud rate,” but is a measurement of payments that did not meet Medicare requirements.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43</a:t>
            </a:fld>
            <a:endParaRPr lang="en-US" dirty="0"/>
          </a:p>
        </p:txBody>
      </p:sp>
    </p:spTree>
    <p:extLst>
      <p:ext uri="{BB962C8B-B14F-4D97-AF65-F5344CB8AC3E}">
        <p14:creationId xmlns:p14="http://schemas.microsoft.com/office/powerpoint/2010/main" val="14950812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Initial Additional Documentation Requests (ADR) </a:t>
            </a:r>
            <a:r>
              <a:rPr lang="en-US" sz="1100" dirty="0" smtClean="0"/>
              <a:t>for CERT are sent to the address on file with the National Supplier Clearinghouse NSC for DMEPOS suppliers, or the MAC for the provider/supplier that billed/submitted the claim.</a:t>
            </a:r>
          </a:p>
          <a:p>
            <a:endParaRPr lang="en-US" sz="1050" dirty="0" smtClean="0"/>
          </a:p>
          <a:p>
            <a:r>
              <a:rPr lang="en-US" sz="1200" b="1" dirty="0" smtClean="0"/>
              <a:t>SUBSEQUENT</a:t>
            </a:r>
            <a:r>
              <a:rPr lang="en-US" sz="1200" dirty="0" smtClean="0"/>
              <a:t> ADR letters for that claim can be sent to a specific correspondence address designated by the provider. This can be provided to the CERT CSR by calling 888-779-7477 once the provider receives the initial letter.</a:t>
            </a:r>
          </a:p>
          <a:p>
            <a:endParaRPr lang="en-US" sz="1100" dirty="0" smtClean="0"/>
          </a:p>
          <a:p>
            <a:r>
              <a:rPr lang="en-US" sz="1200" dirty="0" smtClean="0"/>
              <a:t>The above processes are based on each individual CID; providers will need to contact the CERT office as mentioned above for each sampled claim.</a:t>
            </a:r>
            <a:endParaRPr lang="en-US" sz="1100" dirty="0" smtClean="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44</a:t>
            </a:fld>
            <a:endParaRPr lang="en-US" dirty="0"/>
          </a:p>
        </p:txBody>
      </p:sp>
    </p:spTree>
    <p:extLst>
      <p:ext uri="{BB962C8B-B14F-4D97-AF65-F5344CB8AC3E}">
        <p14:creationId xmlns:p14="http://schemas.microsoft.com/office/powerpoint/2010/main" val="2334618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Providers having at least ten </a:t>
            </a:r>
            <a:r>
              <a:rPr lang="en-US" dirty="0" smtClean="0"/>
              <a:t>PTAN numbers </a:t>
            </a:r>
            <a:r>
              <a:rPr lang="en-US" dirty="0"/>
              <a:t>who would like to elect a single point of contact can participate in the “chain address” program recently implemented by CERT. </a:t>
            </a:r>
          </a:p>
          <a:p>
            <a:endParaRPr lang="en-US" dirty="0"/>
          </a:p>
          <a:p>
            <a:r>
              <a:rPr lang="en-US" dirty="0"/>
              <a:t>This program is as follows - Call the CERT office (888-779-7477) with a list of </a:t>
            </a:r>
            <a:r>
              <a:rPr lang="en-US" dirty="0" smtClean="0"/>
              <a:t>PTAN numbers </a:t>
            </a:r>
            <a:r>
              <a:rPr lang="en-US" dirty="0"/>
              <a:t>and the designated point of contact information.</a:t>
            </a:r>
          </a:p>
          <a:p>
            <a:pPr lvl="0"/>
            <a:r>
              <a:rPr lang="en-US" dirty="0"/>
              <a:t>To assure you supply the information to CERT within the 45 days, CERT will email/call the point of contact with a list of outstanding CID numbers. </a:t>
            </a:r>
          </a:p>
          <a:p>
            <a:pPr lvl="1"/>
            <a:r>
              <a:rPr lang="en-US" b="1" dirty="0"/>
              <a:t>Note:</a:t>
            </a:r>
            <a:r>
              <a:rPr lang="en-US" dirty="0"/>
              <a:t>  Due to the </a:t>
            </a:r>
            <a:r>
              <a:rPr lang="en-US" b="1" dirty="0"/>
              <a:t>initial </a:t>
            </a:r>
            <a:r>
              <a:rPr lang="en-US" dirty="0"/>
              <a:t>letter being sent to the provider address on file, these may be requests the point of contact has not yet received. When requested, the CERT CSR will forward a copy of the letters not yet received.</a:t>
            </a:r>
          </a:p>
          <a:p>
            <a:r>
              <a:rPr lang="en-US" b="1" dirty="0"/>
              <a:t>Group Calls</a:t>
            </a:r>
            <a:endParaRPr lang="en-US" dirty="0"/>
          </a:p>
          <a:p>
            <a:r>
              <a:rPr lang="en-US" dirty="0"/>
              <a:t>In order to reduce provider burden, when a provider has multiple CERT requests with the same phone number, the CERT RC will group all requests together so that a single contact can be made with the provider(s) associated with that phone number to discuss all outstanding requests. </a:t>
            </a:r>
          </a:p>
          <a:p>
            <a:r>
              <a:rPr lang="en-US" b="1" dirty="0"/>
              <a:t>*Important note:</a:t>
            </a:r>
            <a:r>
              <a:rPr lang="en-US" dirty="0"/>
              <a:t> This change is </a:t>
            </a:r>
            <a:r>
              <a:rPr lang="en-US" b="1" dirty="0"/>
              <a:t>only</a:t>
            </a:r>
            <a:r>
              <a:rPr lang="en-US" dirty="0"/>
              <a:t> in regards to the CERT program. </a:t>
            </a:r>
          </a:p>
          <a:p>
            <a:endParaRPr lang="en-US" dirty="0"/>
          </a:p>
          <a:p>
            <a:endParaRPr lang="en-US" sz="1000"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45</a:t>
            </a:fld>
            <a:endParaRPr lang="en-US" dirty="0"/>
          </a:p>
        </p:txBody>
      </p:sp>
    </p:spTree>
    <p:extLst>
      <p:ext uri="{BB962C8B-B14F-4D97-AF65-F5344CB8AC3E}">
        <p14:creationId xmlns:p14="http://schemas.microsoft.com/office/powerpoint/2010/main" val="3236065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copy of how the CERT DC Envelope will look like. </a:t>
            </a:r>
          </a:p>
          <a:p>
            <a:endParaRPr lang="en-US" dirty="0" smtClean="0"/>
          </a:p>
        </p:txBody>
      </p:sp>
      <p:sp>
        <p:nvSpPr>
          <p:cNvPr id="4" name="Slide Number Placeholder 3"/>
          <p:cNvSpPr>
            <a:spLocks noGrp="1"/>
          </p:cNvSpPr>
          <p:nvPr>
            <p:ph type="sldNum" sz="quarter" idx="10"/>
          </p:nvPr>
        </p:nvSpPr>
        <p:spPr/>
        <p:txBody>
          <a:bodyPr/>
          <a:lstStyle/>
          <a:p>
            <a:fld id="{8E7BC344-97E4-41EA-A19A-734BE2A98BEB}" type="slidenum">
              <a:rPr lang="en-US" smtClean="0"/>
              <a:t>46</a:t>
            </a:fld>
            <a:endParaRPr lang="en-US" dirty="0"/>
          </a:p>
        </p:txBody>
      </p:sp>
    </p:spTree>
    <p:extLst>
      <p:ext uri="{BB962C8B-B14F-4D97-AF65-F5344CB8AC3E}">
        <p14:creationId xmlns:p14="http://schemas.microsoft.com/office/powerpoint/2010/main" val="96724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copy of the medical record request letter you will receive from CERT.  I know the print is small, but this is just to give you an idea of what a request letter will look like should you receive one and are not sure what it is.  </a:t>
            </a:r>
          </a:p>
          <a:p>
            <a:endParaRPr lang="en-US" dirty="0" smtClean="0"/>
          </a:p>
          <a:p>
            <a:r>
              <a:rPr lang="en-US" dirty="0" smtClean="0"/>
              <a:t>This letter will explain the CERT program, and outlines what claims they are sampling, along with requested documentation to support the services billed.</a:t>
            </a:r>
          </a:p>
          <a:p>
            <a:endParaRPr lang="en-US" dirty="0" smtClean="0"/>
          </a:p>
          <a:p>
            <a:r>
              <a:rPr lang="en-US" dirty="0" smtClean="0"/>
              <a:t>The letter is about 4 pages long.</a:t>
            </a:r>
            <a:r>
              <a:rPr lang="en-US" baseline="0" dirty="0" smtClean="0"/>
              <a:t>  The first page gives </a:t>
            </a:r>
            <a:r>
              <a:rPr lang="en-US" dirty="0" smtClean="0"/>
              <a:t>information about reason</a:t>
            </a:r>
            <a:r>
              <a:rPr lang="en-US" baseline="0" dirty="0" smtClean="0"/>
              <a:t> claim was selected, when records are due and what are the consequences if records are not received.  It goes on to the second page with submission methods for the medical records as well as contact information if you have any questions.  The third page is claim information. </a:t>
            </a:r>
            <a:endParaRPr lang="en-US" dirty="0" smtClean="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47</a:t>
            </a:fld>
            <a:endParaRPr lang="en-US" dirty="0"/>
          </a:p>
        </p:txBody>
      </p:sp>
    </p:spTree>
    <p:extLst>
      <p:ext uri="{BB962C8B-B14F-4D97-AF65-F5344CB8AC3E}">
        <p14:creationId xmlns:p14="http://schemas.microsoft.com/office/powerpoint/2010/main" val="2293511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 last page is</a:t>
            </a:r>
            <a:r>
              <a:rPr lang="en-US" baseline="0" dirty="0" smtClean="0"/>
              <a:t> the bar code cover sheet, which should be placed on top of all records sent to the CERT contractor no matter what method. </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48</a:t>
            </a:fld>
            <a:endParaRPr lang="en-US" dirty="0"/>
          </a:p>
        </p:txBody>
      </p:sp>
    </p:spTree>
    <p:extLst>
      <p:ext uri="{BB962C8B-B14F-4D97-AF65-F5344CB8AC3E}">
        <p14:creationId xmlns:p14="http://schemas.microsoft.com/office/powerpoint/2010/main" val="386595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9</a:t>
            </a:fld>
            <a:endParaRPr lang="en-US" dirty="0"/>
          </a:p>
        </p:txBody>
      </p:sp>
    </p:spTree>
    <p:extLst>
      <p:ext uri="{BB962C8B-B14F-4D97-AF65-F5344CB8AC3E}">
        <p14:creationId xmlns:p14="http://schemas.microsoft.com/office/powerpoint/2010/main" val="8791593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When you receive a letter from the CERT Documentation Center, it is very important that your </a:t>
            </a:r>
            <a:r>
              <a:rPr lang="en-US" b="0" dirty="0" smtClean="0"/>
              <a:t>medical records area places a high priority on responding to requests for records. National Government Services may contact providers to encourage and remind you to submit documentation. </a:t>
            </a:r>
          </a:p>
          <a:p>
            <a:endParaRPr lang="en-US" dirty="0" smtClean="0"/>
          </a:p>
          <a:p>
            <a:r>
              <a:rPr lang="en-US" dirty="0" smtClean="0"/>
              <a:t>If you receive a letter requesting documentation for CERT, and you do not return the information immediately, you will receive telephone contacts and letters every 10–15 days for approximately 75 days.  If you do not return the requested documentation by the 75th day, the claim will be cancelled and any Medicare reimbursement will be recouped. CERT will assign error code 99.</a:t>
            </a:r>
          </a:p>
          <a:p>
            <a:endParaRPr lang="en-US" dirty="0" smtClean="0"/>
          </a:p>
          <a:p>
            <a:pPr defTabSz="931774" eaLnBrk="0" fontAlgn="base" hangingPunct="0">
              <a:spcBef>
                <a:spcPct val="30000"/>
              </a:spcBef>
              <a:spcAft>
                <a:spcPct val="0"/>
              </a:spcAft>
              <a:defRPr/>
            </a:pPr>
            <a:r>
              <a:rPr lang="en-US" dirty="0" smtClean="0"/>
              <a:t>We understand that sometimes the dollar amount on the claim isn’t worth the effort you have to take to send the</a:t>
            </a:r>
            <a:r>
              <a:rPr lang="en-US" baseline="0" dirty="0" smtClean="0"/>
              <a:t> medical documentation to CERT to be reviewed.   What you probably don’t know, is not only a f</a:t>
            </a:r>
            <a:r>
              <a:rPr lang="en-US" dirty="0" smtClean="0"/>
              <a:t>ailure to comply with a request for medical records will result in a recovery of payments for all services provided on the claim, it also counts as an error on the contractors’ part because CERT was not able to verify if we, as the contractor, paid the claim correctly or not.  Remember I mentioned earlier that the CERT program is like a report card.  T</a:t>
            </a:r>
            <a:r>
              <a:rPr lang="en-US" baseline="0" dirty="0" smtClean="0"/>
              <a:t>his is why it is so important that you submit the requested medical records within the timeframe indicated in the medical record request letter!  </a:t>
            </a:r>
            <a:endParaRPr lang="en-US" dirty="0" smtClean="0"/>
          </a:p>
        </p:txBody>
      </p:sp>
      <p:sp>
        <p:nvSpPr>
          <p:cNvPr id="4" name="Slide Number Placeholder 3"/>
          <p:cNvSpPr>
            <a:spLocks noGrp="1"/>
          </p:cNvSpPr>
          <p:nvPr>
            <p:ph type="sldNum" sz="quarter" idx="10"/>
          </p:nvPr>
        </p:nvSpPr>
        <p:spPr/>
        <p:txBody>
          <a:bodyPr/>
          <a:lstStyle/>
          <a:p>
            <a:fld id="{8E7BC344-97E4-41EA-A19A-734BE2A98BEB}" type="slidenum">
              <a:rPr lang="en-US" smtClean="0"/>
              <a:t>49</a:t>
            </a:fld>
            <a:endParaRPr lang="en-US" dirty="0"/>
          </a:p>
        </p:txBody>
      </p:sp>
    </p:spTree>
    <p:extLst>
      <p:ext uri="{BB962C8B-B14F-4D97-AF65-F5344CB8AC3E}">
        <p14:creationId xmlns:p14="http://schemas.microsoft.com/office/powerpoint/2010/main" val="2100170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1C7493-D784-49A8-9082-F2B374C94EA7}" type="slidenum">
              <a:rPr lang="en-US" smtClean="0"/>
              <a:t>50</a:t>
            </a:fld>
            <a:endParaRPr lang="en-US" dirty="0"/>
          </a:p>
        </p:txBody>
      </p:sp>
    </p:spTree>
    <p:extLst>
      <p:ext uri="{BB962C8B-B14F-4D97-AF65-F5344CB8AC3E}">
        <p14:creationId xmlns:p14="http://schemas.microsoft.com/office/powerpoint/2010/main" val="1758525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The CDC randomly selects a sample of claims for review.  They then request copies of medical records from the provider/supplier who submitted the claim(s). If you receive a request from the CDC you must send all documentation, including medical records, that support the payment of the item or item(s) billed on the claim as soon as possible after receiving the initial request.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Medical records can be submitted electronically, via esMD, fax, or documentation can be submitted</a:t>
            </a:r>
            <a:r>
              <a:rPr lang="en-US" i="0" baseline="0" dirty="0" smtClean="0">
                <a:effectLst/>
              </a:rPr>
              <a:t> on a CD.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baseline="0" dirty="0" smtClean="0">
              <a:effectLst/>
            </a:endParaRPr>
          </a:p>
          <a:p>
            <a:r>
              <a:rPr lang="en-US" b="1" i="1" dirty="0" smtClean="0">
                <a:solidFill>
                  <a:srgbClr val="FF0000"/>
                </a:solidFill>
              </a:rPr>
              <a:t>CERT selects a stratified random sample of approximately 50,000 claims submitted to Part A/B MACs and DME MACs during each reporting period. This sample size allows CMS to calculate a national improper payment rate and contractor and service-specific improper payment rates. </a:t>
            </a:r>
          </a:p>
          <a:p>
            <a:endParaRPr lang="en-US" b="1" i="1" dirty="0" smtClean="0">
              <a:solidFill>
                <a:srgbClr val="FF0000"/>
              </a:solidFill>
            </a:endParaRPr>
          </a:p>
          <a:p>
            <a:r>
              <a:rPr lang="en-US" b="1" i="1" dirty="0" smtClean="0">
                <a:solidFill>
                  <a:srgbClr val="FF0000"/>
                </a:solidFill>
              </a:rPr>
              <a:t>It is important to note that the improper payment rate is not a “fraud rate,” but is a measurement of payments that did not meet Medicare requirements.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51</a:t>
            </a:fld>
            <a:endParaRPr lang="en-US" dirty="0"/>
          </a:p>
        </p:txBody>
      </p:sp>
    </p:spTree>
    <p:extLst>
      <p:ext uri="{BB962C8B-B14F-4D97-AF65-F5344CB8AC3E}">
        <p14:creationId xmlns:p14="http://schemas.microsoft.com/office/powerpoint/2010/main" val="2700109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The CDC randomly selects a sample of claims for review.  They then request copies of medical records from the provider/supplier who submitted the claim(s). If you receive a request from the CDC you must send all documentation, including medical records, that support the payment of the item or item(s) billed on the claim as soon as possible after receiving the initial request.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Medical records can be submitted electronically, via esMD, fax, or documentation can be submitted</a:t>
            </a:r>
            <a:r>
              <a:rPr lang="en-US" i="0" baseline="0" dirty="0" smtClean="0">
                <a:effectLst/>
              </a:rPr>
              <a:t> on a CD.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baseline="0" dirty="0" smtClean="0">
              <a:effectLst/>
            </a:endParaRPr>
          </a:p>
          <a:p>
            <a:r>
              <a:rPr lang="en-US" b="1" i="1" dirty="0" smtClean="0">
                <a:solidFill>
                  <a:srgbClr val="FF0000"/>
                </a:solidFill>
              </a:rPr>
              <a:t>CERT selects a stratified random sample of approximately 50,000 claims submitted to Part A/B MACs and DME MACs during each reporting period. This sample size allows CMS to calculate a national improper payment rate and contractor and service-specific improper payment rates. </a:t>
            </a:r>
          </a:p>
          <a:p>
            <a:endParaRPr lang="en-US" b="1" i="1" dirty="0" smtClean="0">
              <a:solidFill>
                <a:srgbClr val="FF0000"/>
              </a:solidFill>
            </a:endParaRPr>
          </a:p>
          <a:p>
            <a:r>
              <a:rPr lang="en-US" b="1" i="1" dirty="0" smtClean="0">
                <a:solidFill>
                  <a:srgbClr val="FF0000"/>
                </a:solidFill>
              </a:rPr>
              <a:t>It is important to note that the improper payment rate is not a “fraud rate,” but is a measurement of payments that did not meet Medicare requirements.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52</a:t>
            </a:fld>
            <a:endParaRPr lang="en-US" dirty="0"/>
          </a:p>
        </p:txBody>
      </p:sp>
    </p:spTree>
    <p:extLst>
      <p:ext uri="{BB962C8B-B14F-4D97-AF65-F5344CB8AC3E}">
        <p14:creationId xmlns:p14="http://schemas.microsoft.com/office/powerpoint/2010/main" val="29586385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The CDC randomly selects a sample of claims for review.  They then request copies of medical records from the provider/supplier who submitted the claim(s). If you receive a request from the CDC you must send all documentation, including medical records, that support the payment of the item or item(s) billed on the claim as soon as possible after receiving the initial request.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effectLst/>
              </a:rPr>
              <a:t>Medical records can be submitted electronically, via esMD, fax, or documentation can be submitted</a:t>
            </a:r>
            <a:r>
              <a:rPr lang="en-US" i="0" baseline="0" dirty="0" smtClean="0">
                <a:effectLst/>
              </a:rPr>
              <a:t> on a CD.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baseline="0" dirty="0" smtClean="0">
              <a:effectLst/>
            </a:endParaRPr>
          </a:p>
          <a:p>
            <a:r>
              <a:rPr lang="en-US" b="1" i="1" dirty="0" smtClean="0">
                <a:solidFill>
                  <a:srgbClr val="FF0000"/>
                </a:solidFill>
              </a:rPr>
              <a:t>CERT selects a stratified random sample of approximately 50,000 claims submitted to Part A/B MACs and DME MACs during each reporting period. This sample size allows CMS to calculate a national improper payment rate and contractor and service-specific improper payment rates. </a:t>
            </a:r>
          </a:p>
          <a:p>
            <a:endParaRPr lang="en-US" b="1" i="1" dirty="0" smtClean="0">
              <a:solidFill>
                <a:srgbClr val="FF0000"/>
              </a:solidFill>
            </a:endParaRPr>
          </a:p>
          <a:p>
            <a:r>
              <a:rPr lang="en-US" b="1" i="1" dirty="0" smtClean="0">
                <a:solidFill>
                  <a:srgbClr val="FF0000"/>
                </a:solidFill>
              </a:rPr>
              <a:t>It is important to note that the improper payment rate is not a “fraud rate,” but is a measurement of payments that did not meet Medicare requirements.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effectLst/>
            </a:endParaRP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53</a:t>
            </a:fld>
            <a:endParaRPr lang="en-US" dirty="0"/>
          </a:p>
        </p:txBody>
      </p:sp>
    </p:spTree>
    <p:extLst>
      <p:ext uri="{BB962C8B-B14F-4D97-AF65-F5344CB8AC3E}">
        <p14:creationId xmlns:p14="http://schemas.microsoft.com/office/powerpoint/2010/main" val="2445948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54</a:t>
            </a:fld>
            <a:endParaRPr lang="en-US" dirty="0"/>
          </a:p>
        </p:txBody>
      </p:sp>
    </p:spTree>
    <p:extLst>
      <p:ext uri="{BB962C8B-B14F-4D97-AF65-F5344CB8AC3E}">
        <p14:creationId xmlns:p14="http://schemas.microsoft.com/office/powerpoint/2010/main" val="3512150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93" rtl="0" eaLnBrk="1" fontAlgn="auto" latinLnBrk="0" hangingPunct="1">
              <a:lnSpc>
                <a:spcPct val="100000"/>
              </a:lnSpc>
              <a:spcBef>
                <a:spcPts val="0"/>
              </a:spcBef>
              <a:spcAft>
                <a:spcPts val="0"/>
              </a:spcAft>
              <a:buClrTx/>
              <a:buSzTx/>
              <a:buFontTx/>
              <a:buNone/>
              <a:tabLst/>
              <a:defRPr/>
            </a:pPr>
            <a:r>
              <a:rPr lang="en-US" altLang="en-US" dirty="0" smtClean="0"/>
              <a:t>The</a:t>
            </a:r>
            <a:r>
              <a:rPr lang="en-US" altLang="en-US" baseline="0" dirty="0" smtClean="0"/>
              <a:t> CERT Appeal process mirrors the Medicare Appeals process – the first level is a Redetermination, conducted by the Medicare contractor, you complete the same form as you do with a regular Medicare appeal, either the CMS 20027 or our Redetermination request form.  Like a regular Redetermination, you want to be sure it is requested within 120 days.  </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55</a:t>
            </a:fld>
            <a:endParaRPr lang="en-US" dirty="0"/>
          </a:p>
        </p:txBody>
      </p:sp>
    </p:spTree>
    <p:extLst>
      <p:ext uri="{BB962C8B-B14F-4D97-AF65-F5344CB8AC3E}">
        <p14:creationId xmlns:p14="http://schemas.microsoft.com/office/powerpoint/2010/main" val="18688804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solidFill>
                  <a:prstClr val="black"/>
                </a:solidFill>
              </a:rPr>
              <a:pPr/>
              <a:t>56</a:t>
            </a:fld>
            <a:endParaRPr lang="en-US" dirty="0">
              <a:solidFill>
                <a:prstClr val="black"/>
              </a:solidFill>
            </a:endParaRPr>
          </a:p>
        </p:txBody>
      </p:sp>
    </p:spTree>
    <p:extLst>
      <p:ext uri="{BB962C8B-B14F-4D97-AF65-F5344CB8AC3E}">
        <p14:creationId xmlns:p14="http://schemas.microsoft.com/office/powerpoint/2010/main" val="15256072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Assign a person or unit to respond to the type of audit (ZPIC/UPIC, RAC, MAC or CERT)</a:t>
            </a:r>
          </a:p>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58</a:t>
            </a:fld>
            <a:endParaRPr lang="en-US" dirty="0"/>
          </a:p>
        </p:txBody>
      </p:sp>
    </p:spTree>
    <p:extLst>
      <p:ext uri="{BB962C8B-B14F-4D97-AF65-F5344CB8AC3E}">
        <p14:creationId xmlns:p14="http://schemas.microsoft.com/office/powerpoint/2010/main" val="37167252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The documentation you submit is the only proof that the services were rendered and met medical necessity standards.  If a service billed isn’t documented, it didn’t happen.  </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59</a:t>
            </a:fld>
            <a:endParaRPr lang="en-US" dirty="0"/>
          </a:p>
        </p:txBody>
      </p:sp>
    </p:spTree>
    <p:extLst>
      <p:ext uri="{BB962C8B-B14F-4D97-AF65-F5344CB8AC3E}">
        <p14:creationId xmlns:p14="http://schemas.microsoft.com/office/powerpoint/2010/main" val="1953894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charset="0"/>
                <a:ea typeface="+mn-ea"/>
                <a:cs typeface="+mn-cs"/>
              </a:rPr>
              <a:t>The primary role of the ZPIC/UPIC is to investigate instances of suspected fraud, waste, and abuse. They develop investigations early, in a timely manner, and take immediate action to ensure that Medicare Trust Fund monies are not inappropriately paid. They also identify any improper payments that are to be recouped by the MAC. </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11</a:t>
            </a:fld>
            <a:endParaRPr lang="en-US" dirty="0"/>
          </a:p>
        </p:txBody>
      </p:sp>
    </p:spTree>
    <p:extLst>
      <p:ext uri="{BB962C8B-B14F-4D97-AF65-F5344CB8AC3E}">
        <p14:creationId xmlns:p14="http://schemas.microsoft.com/office/powerpoint/2010/main" val="32406611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60</a:t>
            </a:fld>
            <a:endParaRPr lang="en-US" dirty="0"/>
          </a:p>
        </p:txBody>
      </p:sp>
    </p:spTree>
    <p:extLst>
      <p:ext uri="{BB962C8B-B14F-4D97-AF65-F5344CB8AC3E}">
        <p14:creationId xmlns:p14="http://schemas.microsoft.com/office/powerpoint/2010/main" val="23221045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A signature attestation is used for one provider and it affirms the provider signed the medical records.  It should be submitted routinely with CERT requests to prevent claims from being denied for illegible signature because of the providers unique writing</a:t>
            </a:r>
            <a:r>
              <a:rPr lang="en-US" baseline="0" dirty="0" smtClean="0"/>
              <a:t> style.  </a:t>
            </a:r>
          </a:p>
          <a:p>
            <a:endParaRPr lang="en-US" baseline="0" dirty="0" smtClean="0"/>
          </a:p>
          <a:p>
            <a:r>
              <a:rPr lang="en-US" baseline="0" dirty="0" smtClean="0"/>
              <a:t>A signature key should include every providers’ signature and initials within the group.  Again, it should be submitted routinely with CERT requests for documentation.  </a:t>
            </a:r>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61</a:t>
            </a:fld>
            <a:endParaRPr lang="en-US" dirty="0"/>
          </a:p>
        </p:txBody>
      </p:sp>
    </p:spTree>
    <p:extLst>
      <p:ext uri="{BB962C8B-B14F-4D97-AF65-F5344CB8AC3E}">
        <p14:creationId xmlns:p14="http://schemas.microsoft.com/office/powerpoint/2010/main" val="18974479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Knowing how to locate Medicare rules and regulations is paramount in billing and coding claims to Medicare. </a:t>
            </a:r>
          </a:p>
          <a:p>
            <a:r>
              <a:rPr lang="en-US" dirty="0" smtClean="0"/>
              <a:t>If you bill for services that have a LCD or NCD know what is being required in order for Medicare payment to be made… there are SIAs that are written along with the LCD to enhance billing and coding…..and understanding the LCD or NCD is imperative for claims payment…..an understanding of how to have a LCD or NCD changed is also very important….did you know there are instructions on our website that enables you to ask for a reconsideration on an LCD that is final and current…meaning it is in effect today.</a:t>
            </a:r>
          </a:p>
          <a:p>
            <a:r>
              <a:rPr lang="en-US" dirty="0" smtClean="0"/>
              <a:t>Knowing your appeal rights are equally important…</a:t>
            </a:r>
          </a:p>
          <a:p>
            <a:r>
              <a:rPr lang="en-US" dirty="0" smtClean="0"/>
              <a:t>Every physicians practice should have a quality assurance program /internal assessment of what is actually happening in your practice . There should be a quality assurance program in place that will touch on every facet of your business which includes self assessment . Audit what you do and how you do it</a:t>
            </a: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62</a:t>
            </a:fld>
            <a:endParaRPr lang="en-US" dirty="0"/>
          </a:p>
        </p:txBody>
      </p:sp>
    </p:spTree>
    <p:extLst>
      <p:ext uri="{BB962C8B-B14F-4D97-AF65-F5344CB8AC3E}">
        <p14:creationId xmlns:p14="http://schemas.microsoft.com/office/powerpoint/2010/main" val="38273232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Your final check for proper documentations should include:</a:t>
            </a:r>
          </a:p>
          <a:p>
            <a:endParaRPr lang="en-US" dirty="0"/>
          </a:p>
          <a:p>
            <a:r>
              <a:rPr lang="en-US" dirty="0"/>
              <a:t>A timely response to the medical record request – this is critical</a:t>
            </a:r>
          </a:p>
          <a:p>
            <a:endParaRPr lang="en-US" dirty="0"/>
          </a:p>
          <a:p>
            <a:r>
              <a:rPr lang="en-US" dirty="0"/>
              <a:t>Provide all requested records</a:t>
            </a:r>
          </a:p>
          <a:p>
            <a:endParaRPr lang="en-US" dirty="0"/>
          </a:p>
          <a:p>
            <a:r>
              <a:rPr lang="en-US" dirty="0"/>
              <a:t>Records must be legible</a:t>
            </a:r>
          </a:p>
          <a:p>
            <a:endParaRPr lang="en-US" dirty="0"/>
          </a:p>
          <a:p>
            <a:r>
              <a:rPr lang="en-US" dirty="0"/>
              <a:t>Include appropriate signatures and credentials</a:t>
            </a:r>
          </a:p>
          <a:p>
            <a:endParaRPr lang="en-US" dirty="0"/>
          </a:p>
          <a:p>
            <a:r>
              <a:rPr lang="en-US" dirty="0"/>
              <a:t>Make sure you are submitting the medical records for the correct beneficiary, along with the appropriate service and correct date of service</a:t>
            </a:r>
          </a:p>
          <a:p>
            <a:endParaRPr lang="en-US" dirty="0"/>
          </a:p>
          <a:p>
            <a:r>
              <a:rPr lang="en-US" dirty="0"/>
              <a:t>Clear copies of both sides of document</a:t>
            </a:r>
          </a:p>
          <a:p>
            <a:endParaRPr lang="en-US" dirty="0"/>
          </a:p>
          <a:p>
            <a:r>
              <a:rPr lang="en-US" dirty="0"/>
              <a:t>Verify mailing address is correct</a:t>
            </a:r>
          </a:p>
          <a:p>
            <a:endParaRPr lang="en-US" dirty="0"/>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63</a:t>
            </a:fld>
            <a:endParaRPr lang="en-US" dirty="0"/>
          </a:p>
        </p:txBody>
      </p:sp>
    </p:spTree>
    <p:extLst>
      <p:ext uri="{BB962C8B-B14F-4D97-AF65-F5344CB8AC3E}">
        <p14:creationId xmlns:p14="http://schemas.microsoft.com/office/powerpoint/2010/main" val="577547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process of the ZPIC/UPIC includes:  </a:t>
            </a:r>
          </a:p>
          <a:p>
            <a:r>
              <a:rPr lang="en-US" sz="1200" b="0" i="0" u="none" strike="noStrike" kern="1200" baseline="0" dirty="0" smtClean="0">
                <a:solidFill>
                  <a:schemeClr val="tx1"/>
                </a:solidFill>
                <a:latin typeface="+mn-lt"/>
                <a:ea typeface="+mn-ea"/>
                <a:cs typeface="+mn-cs"/>
              </a:rPr>
              <a:t>• Request medical records and documentation; </a:t>
            </a:r>
          </a:p>
          <a:p>
            <a:r>
              <a:rPr lang="en-US" sz="1200" b="0" i="0" u="none" strike="noStrike" kern="1200" baseline="0" dirty="0" smtClean="0">
                <a:solidFill>
                  <a:schemeClr val="tx1"/>
                </a:solidFill>
                <a:latin typeface="+mn-lt"/>
                <a:ea typeface="+mn-ea"/>
                <a:cs typeface="+mn-cs"/>
              </a:rPr>
              <a:t>• Conduct an interview; </a:t>
            </a:r>
          </a:p>
          <a:p>
            <a:r>
              <a:rPr lang="en-US" sz="1200" b="0" i="0" u="none" strike="noStrike" kern="1200" baseline="0" dirty="0" smtClean="0">
                <a:solidFill>
                  <a:schemeClr val="tx1"/>
                </a:solidFill>
                <a:latin typeface="+mn-lt"/>
                <a:ea typeface="+mn-ea"/>
                <a:cs typeface="+mn-cs"/>
              </a:rPr>
              <a:t>• Conduct an onsite visit;</a:t>
            </a:r>
          </a:p>
          <a:p>
            <a:r>
              <a:rPr lang="en-US" sz="1200" b="0" i="0" u="none" strike="noStrike" kern="1200" baseline="0" dirty="0" smtClean="0">
                <a:solidFill>
                  <a:schemeClr val="tx1"/>
                </a:solidFill>
                <a:latin typeface="+mn-lt"/>
                <a:ea typeface="+mn-ea"/>
                <a:cs typeface="+mn-cs"/>
              </a:rPr>
              <a:t>• Identify the need for a prepayment or auto-denial edit and refer these edits to the MAC for installation; </a:t>
            </a:r>
          </a:p>
          <a:p>
            <a:r>
              <a:rPr lang="en-US" sz="1200" b="0" i="0" u="none" strike="noStrike" kern="1200" baseline="0" dirty="0" smtClean="0">
                <a:solidFill>
                  <a:schemeClr val="tx1"/>
                </a:solidFill>
                <a:latin typeface="+mn-lt"/>
                <a:ea typeface="+mn-ea"/>
                <a:cs typeface="+mn-cs"/>
              </a:rPr>
              <a:t>• Withhold payments; and, </a:t>
            </a:r>
          </a:p>
          <a:p>
            <a:r>
              <a:rPr lang="en-US" sz="1200" b="0" i="0" u="none" strike="noStrike" kern="1200" baseline="0" dirty="0" smtClean="0">
                <a:solidFill>
                  <a:schemeClr val="tx1"/>
                </a:solidFill>
                <a:latin typeface="+mn-lt"/>
                <a:ea typeface="+mn-ea"/>
                <a:cs typeface="+mn-cs"/>
              </a:rPr>
              <a:t>• Refer cases to law enforcement.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ZPIC/UPIC also support victims of Medicare identity theft. A provider or supplier who believes that he/she may have had their provider information stolen and used to submit Medicare claims for which payment was made can request that the  ZPIC/UPIC for their zone investigate the case. They will then work with CMS to determine the appropriate remedial action to assist the provider. </a:t>
            </a:r>
            <a:endParaRPr lang="en-US" dirty="0" smtClean="0"/>
          </a:p>
        </p:txBody>
      </p:sp>
      <p:sp>
        <p:nvSpPr>
          <p:cNvPr id="4" name="Slide Number Placeholder 3"/>
          <p:cNvSpPr>
            <a:spLocks noGrp="1"/>
          </p:cNvSpPr>
          <p:nvPr>
            <p:ph type="sldNum" sz="quarter" idx="10"/>
          </p:nvPr>
        </p:nvSpPr>
        <p:spPr/>
        <p:txBody>
          <a:bodyPr/>
          <a:lstStyle/>
          <a:p>
            <a:fld id="{8E7BC344-97E4-41EA-A19A-734BE2A98BEB}" type="slidenum">
              <a:rPr lang="en-US" smtClean="0"/>
              <a:t>12</a:t>
            </a:fld>
            <a:endParaRPr lang="en-US" dirty="0"/>
          </a:p>
        </p:txBody>
      </p:sp>
    </p:spTree>
    <p:extLst>
      <p:ext uri="{BB962C8B-B14F-4D97-AF65-F5344CB8AC3E}">
        <p14:creationId xmlns:p14="http://schemas.microsoft.com/office/powerpoint/2010/main" val="58848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15</a:t>
            </a:fld>
            <a:endParaRPr lang="en-US" dirty="0"/>
          </a:p>
        </p:txBody>
      </p:sp>
    </p:spTree>
    <p:extLst>
      <p:ext uri="{BB962C8B-B14F-4D97-AF65-F5344CB8AC3E}">
        <p14:creationId xmlns:p14="http://schemas.microsoft.com/office/powerpoint/2010/main" val="193053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process of the ZPIC/UPIC includes:  </a:t>
            </a:r>
          </a:p>
          <a:p>
            <a:r>
              <a:rPr lang="en-US" sz="1200" b="0" i="0" u="none" strike="noStrike" kern="1200" baseline="0" dirty="0" smtClean="0">
                <a:solidFill>
                  <a:schemeClr val="tx1"/>
                </a:solidFill>
                <a:latin typeface="+mn-lt"/>
                <a:ea typeface="+mn-ea"/>
                <a:cs typeface="+mn-cs"/>
              </a:rPr>
              <a:t>• Request medical records and documentation; </a:t>
            </a:r>
          </a:p>
          <a:p>
            <a:r>
              <a:rPr lang="en-US" sz="1200" b="0" i="0" u="none" strike="noStrike" kern="1200" baseline="0" dirty="0" smtClean="0">
                <a:solidFill>
                  <a:schemeClr val="tx1"/>
                </a:solidFill>
                <a:latin typeface="+mn-lt"/>
                <a:ea typeface="+mn-ea"/>
                <a:cs typeface="+mn-cs"/>
              </a:rPr>
              <a:t>• Conduct an interview; </a:t>
            </a:r>
          </a:p>
          <a:p>
            <a:r>
              <a:rPr lang="en-US" sz="1200" b="0" i="0" u="none" strike="noStrike" kern="1200" baseline="0" dirty="0" smtClean="0">
                <a:solidFill>
                  <a:schemeClr val="tx1"/>
                </a:solidFill>
                <a:latin typeface="+mn-lt"/>
                <a:ea typeface="+mn-ea"/>
                <a:cs typeface="+mn-cs"/>
              </a:rPr>
              <a:t>• Conduct an onsite visit;</a:t>
            </a:r>
          </a:p>
          <a:p>
            <a:r>
              <a:rPr lang="en-US" sz="1200" b="0" i="0" u="none" strike="noStrike" kern="1200" baseline="0" dirty="0" smtClean="0">
                <a:solidFill>
                  <a:schemeClr val="tx1"/>
                </a:solidFill>
                <a:latin typeface="+mn-lt"/>
                <a:ea typeface="+mn-ea"/>
                <a:cs typeface="+mn-cs"/>
              </a:rPr>
              <a:t>• Identify the need for a prepayment or auto-denial edit and refer these edits to the MAC for installation; </a:t>
            </a:r>
          </a:p>
          <a:p>
            <a:r>
              <a:rPr lang="en-US" sz="1200" b="0" i="0" u="none" strike="noStrike" kern="1200" baseline="0" dirty="0" smtClean="0">
                <a:solidFill>
                  <a:schemeClr val="tx1"/>
                </a:solidFill>
                <a:latin typeface="+mn-lt"/>
                <a:ea typeface="+mn-ea"/>
                <a:cs typeface="+mn-cs"/>
              </a:rPr>
              <a:t>• Withhold payments; and, </a:t>
            </a:r>
          </a:p>
          <a:p>
            <a:r>
              <a:rPr lang="en-US" sz="1200" b="0" i="0" u="none" strike="noStrike" kern="1200" baseline="0" dirty="0" smtClean="0">
                <a:solidFill>
                  <a:schemeClr val="tx1"/>
                </a:solidFill>
                <a:latin typeface="+mn-lt"/>
                <a:ea typeface="+mn-ea"/>
                <a:cs typeface="+mn-cs"/>
              </a:rPr>
              <a:t>• Refer cases to law enforcement.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ZPIC/UPIC also support victims of Medicare identity theft. A provider or supplier who believes that he/she may have had their provider information stolen and used to submit Medicare claims for which payment was made can request that the  ZPIC/UPIC for their zone investigate the case. They will then work with CMS to determine the appropriate remedial action to assist the provider. </a:t>
            </a:r>
            <a:endParaRPr lang="en-US" dirty="0" smtClean="0"/>
          </a:p>
        </p:txBody>
      </p:sp>
      <p:sp>
        <p:nvSpPr>
          <p:cNvPr id="4" name="Slide Number Placeholder 3"/>
          <p:cNvSpPr>
            <a:spLocks noGrp="1"/>
          </p:cNvSpPr>
          <p:nvPr>
            <p:ph type="sldNum" sz="quarter" idx="10"/>
          </p:nvPr>
        </p:nvSpPr>
        <p:spPr/>
        <p:txBody>
          <a:bodyPr/>
          <a:lstStyle/>
          <a:p>
            <a:fld id="{8E7BC344-97E4-41EA-A19A-734BE2A98BEB}" type="slidenum">
              <a:rPr lang="en-US" smtClean="0"/>
              <a:t>17</a:t>
            </a:fld>
            <a:endParaRPr lang="en-US" dirty="0"/>
          </a:p>
        </p:txBody>
      </p:sp>
    </p:spTree>
    <p:extLst>
      <p:ext uri="{BB962C8B-B14F-4D97-AF65-F5344CB8AC3E}">
        <p14:creationId xmlns:p14="http://schemas.microsoft.com/office/powerpoint/2010/main" val="1534902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charset="0"/>
                <a:ea typeface="+mn-ea"/>
                <a:cs typeface="+mn-cs"/>
              </a:rPr>
              <a:t>The primary role of the ZPIC/UPIC is to investigate instances of suspected fraud, waste, and abuse. They develop investigations early, in a timely manner, and take immediate action to ensure that Medicare Trust Fund monies are not inappropriately paid. They also identify any improper payments that are to be recouped by the MAC. </a:t>
            </a:r>
            <a:endParaRPr lang="en-US" dirty="0"/>
          </a:p>
        </p:txBody>
      </p:sp>
      <p:sp>
        <p:nvSpPr>
          <p:cNvPr id="4" name="Slide Number Placeholder 3"/>
          <p:cNvSpPr>
            <a:spLocks noGrp="1"/>
          </p:cNvSpPr>
          <p:nvPr>
            <p:ph type="sldNum" sz="quarter" idx="10"/>
          </p:nvPr>
        </p:nvSpPr>
        <p:spPr/>
        <p:txBody>
          <a:bodyPr/>
          <a:lstStyle/>
          <a:p>
            <a:pPr>
              <a:defRPr/>
            </a:pPr>
            <a:fld id="{6EE4F45D-4EE2-4752-8340-D8B28FB21741}" type="slidenum">
              <a:rPr lang="en-US" smtClean="0"/>
              <a:pPr>
                <a:defRPr/>
              </a:pPr>
              <a:t>18</a:t>
            </a:fld>
            <a:endParaRPr lang="en-US" dirty="0"/>
          </a:p>
        </p:txBody>
      </p:sp>
    </p:spTree>
    <p:extLst>
      <p:ext uri="{BB962C8B-B14F-4D97-AF65-F5344CB8AC3E}">
        <p14:creationId xmlns:p14="http://schemas.microsoft.com/office/powerpoint/2010/main" val="2179290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following are some of the major functions that the ZPICs do not perform. These functions are performed by the MAC: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Claims processing, including paying providers/suppliers; </a:t>
            </a:r>
          </a:p>
          <a:p>
            <a:r>
              <a:rPr lang="en-US" sz="1200" b="0" i="0" u="none" strike="noStrike" kern="1200" baseline="0" dirty="0" smtClean="0">
                <a:solidFill>
                  <a:schemeClr val="tx1"/>
                </a:solidFill>
                <a:latin typeface="+mn-lt"/>
                <a:ea typeface="+mn-ea"/>
                <a:cs typeface="+mn-cs"/>
              </a:rPr>
              <a:t>• Provider outreach and education; </a:t>
            </a:r>
          </a:p>
          <a:p>
            <a:r>
              <a:rPr lang="en-US" sz="1200" b="0" i="0" u="none" strike="noStrike" kern="1200" baseline="0" dirty="0" smtClean="0">
                <a:solidFill>
                  <a:schemeClr val="tx1"/>
                </a:solidFill>
                <a:latin typeface="+mn-lt"/>
                <a:ea typeface="+mn-ea"/>
                <a:cs typeface="+mn-cs"/>
              </a:rPr>
              <a:t>• Recouping monies lost to the Trust Fund (the ZPICs identify these situations and refer them to the MACs for the recoupment); </a:t>
            </a:r>
          </a:p>
          <a:p>
            <a:r>
              <a:rPr lang="en-US" sz="1200" b="0" i="0" u="none" strike="noStrike" kern="1200" baseline="0" dirty="0" smtClean="0">
                <a:solidFill>
                  <a:schemeClr val="tx1"/>
                </a:solidFill>
                <a:latin typeface="+mn-lt"/>
                <a:ea typeface="+mn-ea"/>
                <a:cs typeface="+mn-cs"/>
              </a:rPr>
              <a:t>• Medical review not for benefit integrity purposes; </a:t>
            </a:r>
          </a:p>
          <a:p>
            <a:r>
              <a:rPr lang="en-US" sz="1200" b="0" i="0" u="none" strike="noStrike" kern="1200" baseline="0" dirty="0" smtClean="0">
                <a:solidFill>
                  <a:schemeClr val="tx1"/>
                </a:solidFill>
                <a:latin typeface="+mn-lt"/>
                <a:ea typeface="+mn-ea"/>
                <a:cs typeface="+mn-cs"/>
              </a:rPr>
              <a:t>• Complaint screening; </a:t>
            </a:r>
          </a:p>
          <a:p>
            <a:r>
              <a:rPr lang="en-US" sz="1200" b="0" i="0" u="none" strike="noStrike" kern="1200" baseline="0" dirty="0" smtClean="0">
                <a:solidFill>
                  <a:schemeClr val="tx1"/>
                </a:solidFill>
                <a:latin typeface="+mn-lt"/>
                <a:ea typeface="+mn-ea"/>
                <a:cs typeface="+mn-cs"/>
              </a:rPr>
              <a:t>• Claims appeals of ZPIC decisions; </a:t>
            </a:r>
          </a:p>
          <a:p>
            <a:r>
              <a:rPr lang="en-US" sz="1200" b="0" i="0" u="none" strike="noStrike" kern="1200" baseline="0" dirty="0" smtClean="0">
                <a:solidFill>
                  <a:schemeClr val="tx1"/>
                </a:solidFill>
                <a:latin typeface="+mn-lt"/>
                <a:ea typeface="+mn-ea"/>
                <a:cs typeface="+mn-cs"/>
              </a:rPr>
              <a:t>• Claim payment determination; </a:t>
            </a:r>
          </a:p>
          <a:p>
            <a:r>
              <a:rPr lang="en-US" sz="1200" b="0" i="0" u="none" strike="noStrike" kern="1200" baseline="0" dirty="0" smtClean="0">
                <a:solidFill>
                  <a:schemeClr val="tx1"/>
                </a:solidFill>
                <a:latin typeface="+mn-lt"/>
                <a:ea typeface="+mn-ea"/>
                <a:cs typeface="+mn-cs"/>
              </a:rPr>
              <a:t>• Claims pricing; and </a:t>
            </a:r>
          </a:p>
          <a:p>
            <a:r>
              <a:rPr lang="en-US" sz="1200" b="0" i="0" u="none" strike="noStrike" kern="1200" baseline="0" dirty="0" smtClean="0">
                <a:solidFill>
                  <a:schemeClr val="tx1"/>
                </a:solidFill>
                <a:latin typeface="+mn-lt"/>
                <a:ea typeface="+mn-ea"/>
                <a:cs typeface="+mn-cs"/>
              </a:rPr>
              <a:t>• Auditing provider cost reports. </a:t>
            </a:r>
          </a:p>
          <a:p>
            <a:endParaRPr lang="en-US" dirty="0"/>
          </a:p>
        </p:txBody>
      </p:sp>
      <p:sp>
        <p:nvSpPr>
          <p:cNvPr id="4" name="Slide Number Placeholder 3"/>
          <p:cNvSpPr>
            <a:spLocks noGrp="1"/>
          </p:cNvSpPr>
          <p:nvPr>
            <p:ph type="sldNum" sz="quarter" idx="10"/>
          </p:nvPr>
        </p:nvSpPr>
        <p:spPr/>
        <p:txBody>
          <a:bodyPr/>
          <a:lstStyle/>
          <a:p>
            <a:fld id="{8E7BC344-97E4-41EA-A19A-734BE2A98BEB}" type="slidenum">
              <a:rPr lang="en-US" smtClean="0"/>
              <a:t>19</a:t>
            </a:fld>
            <a:endParaRPr lang="en-US" dirty="0"/>
          </a:p>
        </p:txBody>
      </p:sp>
    </p:spTree>
    <p:extLst>
      <p:ext uri="{BB962C8B-B14F-4D97-AF65-F5344CB8AC3E}">
        <p14:creationId xmlns:p14="http://schemas.microsoft.com/office/powerpoint/2010/main" val="2515788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_CM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itle 1"/>
          <p:cNvSpPr>
            <a:spLocks noGrp="1"/>
          </p:cNvSpPr>
          <p:nvPr>
            <p:ph type="ctrTitle"/>
          </p:nvPr>
        </p:nvSpPr>
        <p:spPr>
          <a:xfrm>
            <a:off x="124691" y="4015571"/>
            <a:ext cx="8866909" cy="1166029"/>
          </a:xfrm>
          <a:prstGeom prst="rect">
            <a:avLst/>
          </a:prstGeom>
        </p:spPr>
        <p:txBody>
          <a:bodyPr lIns="82058" tIns="41029" rIns="82058" bIns="41029" anchor="t">
            <a:normAutofit/>
          </a:bodyPr>
          <a:lstStyle>
            <a:lvl1pPr algn="l">
              <a:defRPr sz="3600">
                <a:solidFill>
                  <a:schemeClr val="accent1"/>
                </a:solidFill>
              </a:defRPr>
            </a:lvl1pPr>
          </a:lstStyle>
          <a:p>
            <a:r>
              <a:rPr lang="en-US" smtClean="0"/>
              <a:t>Click to edit Master title style</a:t>
            </a:r>
            <a:endParaRPr lang="en-US" dirty="0"/>
          </a:p>
        </p:txBody>
      </p:sp>
      <p:sp>
        <p:nvSpPr>
          <p:cNvPr id="7" name="Rectangle 3"/>
          <p:cNvSpPr>
            <a:spLocks noGrp="1" noChangeArrowheads="1"/>
          </p:cNvSpPr>
          <p:nvPr>
            <p:ph type="subTitle" idx="1"/>
          </p:nvPr>
        </p:nvSpPr>
        <p:spPr>
          <a:xfrm>
            <a:off x="138546" y="5257799"/>
            <a:ext cx="5818909" cy="527237"/>
          </a:xfrm>
          <a:prstGeom prst="rect">
            <a:avLst/>
          </a:prstGeom>
        </p:spPr>
        <p:txBody>
          <a:bodyPr lIns="82058" tIns="41029" rIns="82058" bIns="41029"/>
          <a:lstStyle>
            <a:lvl1pPr marL="0" indent="0" algn="l">
              <a:buFontTx/>
              <a:buNone/>
              <a:defRPr sz="2500">
                <a:solidFill>
                  <a:schemeClr val="bg1"/>
                </a:solidFill>
                <a:latin typeface="+mj-lt"/>
              </a:defRPr>
            </a:lvl1pPr>
          </a:lstStyle>
          <a:p>
            <a:r>
              <a:rPr lang="en-US" smtClean="0"/>
              <a:t>Click to edit Master subtitle style</a:t>
            </a:r>
            <a:endParaRPr lang="en-US" dirty="0"/>
          </a:p>
        </p:txBody>
      </p:sp>
      <p:pic>
        <p:nvPicPr>
          <p:cNvPr id="10" name="Picture 9" descr="Logo for Medicare University" title="Image of the Medicare University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6364" y="329834"/>
            <a:ext cx="2050473" cy="889366"/>
          </a:xfrm>
          <a:prstGeom prst="rect">
            <a:avLst/>
          </a:prstGeom>
        </p:spPr>
      </p:pic>
      <p:pic>
        <p:nvPicPr>
          <p:cNvPr id="12" name="Picture 11" descr="Logo for National Government Services" title="Image of the National Government Services logo"/>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6303819" y="329835"/>
            <a:ext cx="2635708" cy="679939"/>
          </a:xfrm>
          <a:prstGeom prst="rect">
            <a:avLst/>
          </a:prstGeom>
        </p:spPr>
      </p:pic>
      <p:sp>
        <p:nvSpPr>
          <p:cNvPr id="8" name="Rectangle 6"/>
          <p:cNvSpPr>
            <a:spLocks noChangeArrowheads="1"/>
          </p:cNvSpPr>
          <p:nvPr userDrawn="1"/>
        </p:nvSpPr>
        <p:spPr bwMode="auto">
          <a:xfrm>
            <a:off x="0" y="3948000"/>
            <a:ext cx="9144000" cy="18288"/>
          </a:xfrm>
          <a:prstGeom prst="rect">
            <a:avLst/>
          </a:prstGeom>
          <a:solidFill>
            <a:srgbClr val="FFC94D"/>
          </a:solidFill>
          <a:ln>
            <a:noFill/>
          </a:ln>
          <a:extLst>
            <a:ext uri="{91240B29-F687-4F45-9708-019B960494DF}">
              <a14:hiddenLine xmlns:a14="http://schemas.microsoft.com/office/drawing/2010/main" w="9525" algn="ctr">
                <a:solidFill>
                  <a:srgbClr val="000000"/>
                </a:solidFill>
                <a:round/>
                <a:headEnd/>
                <a:tailEnd/>
              </a14:hiddenLine>
            </a:ext>
          </a:extLst>
        </p:spPr>
        <p:txBody>
          <a:bodyPr lIns="91429" tIns="45714" rIns="91429" bIns="45714"/>
          <a:lstStyle/>
          <a:p>
            <a:pPr defTabSz="966675"/>
            <a:endParaRPr lang="en-US" dirty="0">
              <a:solidFill>
                <a:srgbClr val="454545"/>
              </a:solidFill>
            </a:endParaRPr>
          </a:p>
        </p:txBody>
      </p:sp>
      <p:sp>
        <p:nvSpPr>
          <p:cNvPr id="18" name="Text Placeholder 2"/>
          <p:cNvSpPr>
            <a:spLocks noGrp="1"/>
          </p:cNvSpPr>
          <p:nvPr>
            <p:ph type="body" sz="quarter" idx="10" hasCustomPrompt="1"/>
          </p:nvPr>
        </p:nvSpPr>
        <p:spPr>
          <a:xfrm>
            <a:off x="16721" y="6538994"/>
            <a:ext cx="1316182" cy="263590"/>
          </a:xfrm>
          <a:prstGeom prst="rect">
            <a:avLst/>
          </a:prstGeom>
        </p:spPr>
        <p:txBody>
          <a:bodyPr lIns="82058" tIns="41029" rIns="82058" bIns="41029">
            <a:noAutofit/>
          </a:bodyPr>
          <a:lstStyle>
            <a:lvl1pPr marL="0" indent="0">
              <a:spcBef>
                <a:spcPts val="0"/>
              </a:spcBef>
              <a:buFontTx/>
              <a:buNone/>
              <a:defRPr sz="800" baseline="0">
                <a:solidFill>
                  <a:schemeClr val="bg2">
                    <a:lumMod val="50000"/>
                  </a:schemeClr>
                </a:solidFill>
                <a:latin typeface="Arial Narrow" panose="020B0606020202030204" pitchFamily="34" charset="0"/>
              </a:defRPr>
            </a:lvl1pPr>
          </a:lstStyle>
          <a:p>
            <a:pPr lvl="0"/>
            <a:r>
              <a:rPr lang="en-US" sz="900" dirty="0" smtClean="0"/>
              <a:t>Add do ctrl no.</a:t>
            </a:r>
            <a:endParaRPr lang="en-US" dirty="0"/>
          </a:p>
        </p:txBody>
      </p:sp>
      <p:pic>
        <p:nvPicPr>
          <p:cNvPr id="5" name="Picture 4" descr="Logo for the Centers for Medicare &amp; Medicaid Services (CMS)" title="Image of the Centers for Medicare &amp; Medicaid Services Logo"/>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342909" y="5980044"/>
            <a:ext cx="1469945" cy="548735"/>
          </a:xfrm>
          <a:prstGeom prst="rect">
            <a:avLst/>
          </a:prstGeom>
        </p:spPr>
      </p:pic>
    </p:spTree>
    <p:extLst>
      <p:ext uri="{BB962C8B-B14F-4D97-AF65-F5344CB8AC3E}">
        <p14:creationId xmlns:p14="http://schemas.microsoft.com/office/powerpoint/2010/main" val="38663226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CM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angle 12"/>
          <p:cNvSpPr/>
          <p:nvPr userDrawn="1"/>
        </p:nvSpPr>
        <p:spPr>
          <a:xfrm rot="5400000">
            <a:off x="3664323" y="235321"/>
            <a:ext cx="1815353" cy="9144005"/>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8100000" scaled="1"/>
            <a:tileRect/>
          </a:gra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91418" tIns="45710" rIns="91418" bIns="45710" anchor="t"/>
          <a:lstStyle/>
          <a:p>
            <a:pPr marL="102573">
              <a:spcAft>
                <a:spcPts val="538"/>
              </a:spcAft>
              <a:defRPr/>
            </a:pPr>
            <a:endParaRPr lang="en-US" sz="1400" dirty="0" smtClean="0">
              <a:cs typeface="Arial" pitchFamily="34" charset="0"/>
            </a:endParaRPr>
          </a:p>
        </p:txBody>
      </p:sp>
      <p:sp>
        <p:nvSpPr>
          <p:cNvPr id="9" name="Title 1"/>
          <p:cNvSpPr>
            <a:spLocks noGrp="1"/>
          </p:cNvSpPr>
          <p:nvPr>
            <p:ph type="ctrTitle"/>
          </p:nvPr>
        </p:nvSpPr>
        <p:spPr>
          <a:xfrm>
            <a:off x="138546" y="3962400"/>
            <a:ext cx="8866909" cy="1143000"/>
          </a:xfrm>
          <a:prstGeom prst="rect">
            <a:avLst/>
          </a:prstGeom>
        </p:spPr>
        <p:txBody>
          <a:bodyPr lIns="82058" tIns="41029" rIns="82058" bIns="41029" anchor="t"/>
          <a:lstStyle>
            <a:lvl1pPr algn="l">
              <a:lnSpc>
                <a:spcPts val="4487"/>
              </a:lnSpc>
              <a:defRPr>
                <a:solidFill>
                  <a:schemeClr val="bg1"/>
                </a:solidFill>
              </a:defRPr>
            </a:lvl1pPr>
          </a:lstStyle>
          <a:p>
            <a:r>
              <a:rPr lang="en-US" smtClean="0"/>
              <a:t>Click to edit Master title style</a:t>
            </a:r>
            <a:endParaRPr lang="en-US" dirty="0"/>
          </a:p>
        </p:txBody>
      </p:sp>
      <p:sp>
        <p:nvSpPr>
          <p:cNvPr id="10" name="Rectangle 3"/>
          <p:cNvSpPr>
            <a:spLocks noGrp="1" noChangeArrowheads="1"/>
          </p:cNvSpPr>
          <p:nvPr>
            <p:ph type="subTitle" idx="1"/>
          </p:nvPr>
        </p:nvSpPr>
        <p:spPr>
          <a:xfrm>
            <a:off x="138546" y="5170052"/>
            <a:ext cx="5818909" cy="467528"/>
          </a:xfrm>
          <a:prstGeom prst="rect">
            <a:avLst/>
          </a:prstGeom>
        </p:spPr>
        <p:txBody>
          <a:bodyPr lIns="82058" tIns="41029" rIns="82058" bIns="41029"/>
          <a:lstStyle>
            <a:lvl1pPr marL="0" indent="0" algn="l">
              <a:buFontTx/>
              <a:buNone/>
              <a:defRPr sz="2500">
                <a:solidFill>
                  <a:schemeClr val="tx2"/>
                </a:solidFill>
                <a:latin typeface="+mj-lt"/>
              </a:defRPr>
            </a:lvl1pPr>
          </a:lstStyle>
          <a:p>
            <a:r>
              <a:rPr lang="en-US" smtClean="0"/>
              <a:t>Click to edit Master subtitle style</a:t>
            </a:r>
            <a:endParaRPr lang="en-US" dirty="0"/>
          </a:p>
        </p:txBody>
      </p:sp>
      <p:sp>
        <p:nvSpPr>
          <p:cNvPr id="2" name="Rectangle 1"/>
          <p:cNvSpPr/>
          <p:nvPr userDrawn="1"/>
        </p:nvSpPr>
        <p:spPr>
          <a:xfrm>
            <a:off x="0" y="0"/>
            <a:ext cx="9144000" cy="12774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82058" tIns="41029" rIns="82058" bIns="41029" rtlCol="0" anchor="ctr"/>
          <a:lstStyle/>
          <a:p>
            <a:pPr algn="ctr"/>
            <a:endParaRPr lang="en-US" dirty="0"/>
          </a:p>
        </p:txBody>
      </p:sp>
      <p:pic>
        <p:nvPicPr>
          <p:cNvPr id="16" name="Picture 15" descr="Logo for National Government Services" title="Image of the National Government Services logo"/>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303819" y="281343"/>
            <a:ext cx="2635708" cy="679939"/>
          </a:xfrm>
          <a:prstGeom prst="rect">
            <a:avLst/>
          </a:prstGeom>
        </p:spPr>
      </p:pic>
      <p:pic>
        <p:nvPicPr>
          <p:cNvPr id="12" name="Picture 11" descr="Logo for Medicare University" title="Image of the Medicare University 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6364" y="281342"/>
            <a:ext cx="2050473" cy="889366"/>
          </a:xfrm>
          <a:prstGeom prst="rect">
            <a:avLst/>
          </a:prstGeom>
        </p:spPr>
      </p:pic>
      <p:sp>
        <p:nvSpPr>
          <p:cNvPr id="8" name="Rectangle 6"/>
          <p:cNvSpPr>
            <a:spLocks noChangeArrowheads="1"/>
          </p:cNvSpPr>
          <p:nvPr userDrawn="1"/>
        </p:nvSpPr>
        <p:spPr bwMode="auto">
          <a:xfrm>
            <a:off x="0" y="1259183"/>
            <a:ext cx="9144000" cy="18288"/>
          </a:xfrm>
          <a:prstGeom prst="rect">
            <a:avLst/>
          </a:prstGeom>
          <a:solidFill>
            <a:srgbClr val="FFC94D"/>
          </a:solidFill>
          <a:ln>
            <a:noFill/>
          </a:ln>
          <a:extLst>
            <a:ext uri="{91240B29-F687-4F45-9708-019B960494DF}">
              <a14:hiddenLine xmlns:a14="http://schemas.microsoft.com/office/drawing/2010/main" w="9525" algn="ctr">
                <a:solidFill>
                  <a:srgbClr val="000000"/>
                </a:solidFill>
                <a:round/>
                <a:headEnd/>
                <a:tailEnd/>
              </a14:hiddenLine>
            </a:ext>
          </a:extLst>
        </p:spPr>
        <p:txBody>
          <a:bodyPr lIns="91429" tIns="45714" rIns="91429" bIns="45714"/>
          <a:lstStyle/>
          <a:p>
            <a:pPr defTabSz="966675"/>
            <a:endParaRPr lang="en-US" dirty="0">
              <a:solidFill>
                <a:srgbClr val="454545"/>
              </a:solidFill>
            </a:endParaRPr>
          </a:p>
        </p:txBody>
      </p:sp>
      <p:sp>
        <p:nvSpPr>
          <p:cNvPr id="18" name="Text Placeholder 2"/>
          <p:cNvSpPr>
            <a:spLocks noGrp="1"/>
          </p:cNvSpPr>
          <p:nvPr>
            <p:ph type="body" sz="quarter" idx="10" hasCustomPrompt="1"/>
          </p:nvPr>
        </p:nvSpPr>
        <p:spPr>
          <a:xfrm>
            <a:off x="16721" y="6538994"/>
            <a:ext cx="1316182" cy="263590"/>
          </a:xfrm>
          <a:prstGeom prst="rect">
            <a:avLst/>
          </a:prstGeom>
        </p:spPr>
        <p:txBody>
          <a:bodyPr lIns="82058" tIns="41029" rIns="82058" bIns="41029">
            <a:noAutofit/>
          </a:bodyPr>
          <a:lstStyle>
            <a:lvl1pPr marL="0" indent="0">
              <a:spcBef>
                <a:spcPts val="0"/>
              </a:spcBef>
              <a:buFontTx/>
              <a:buNone/>
              <a:defRPr sz="800" baseline="0">
                <a:solidFill>
                  <a:schemeClr val="bg2">
                    <a:lumMod val="50000"/>
                  </a:schemeClr>
                </a:solidFill>
                <a:latin typeface="Arial Narrow" panose="020B0606020202030204" pitchFamily="34" charset="0"/>
              </a:defRPr>
            </a:lvl1pPr>
          </a:lstStyle>
          <a:p>
            <a:pPr lvl="0"/>
            <a:r>
              <a:rPr lang="en-US" sz="900" dirty="0" smtClean="0"/>
              <a:t>Add do ctrl no.</a:t>
            </a:r>
            <a:endParaRPr lang="en-US" dirty="0"/>
          </a:p>
        </p:txBody>
      </p:sp>
      <p:pic>
        <p:nvPicPr>
          <p:cNvPr id="15" name="Picture 14" descr="Logo for the Centers for Medicare &amp; Medicaid Services (CMS)" title="Image of the Centers for Medicare &amp; Medicaid Services Logo"/>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368737" y="6056244"/>
            <a:ext cx="1440875" cy="482750"/>
          </a:xfrm>
          <a:prstGeom prst="rect">
            <a:avLst/>
          </a:prstGeom>
        </p:spPr>
      </p:pic>
    </p:spTree>
    <p:extLst>
      <p:ext uri="{BB962C8B-B14F-4D97-AF65-F5344CB8AC3E}">
        <p14:creationId xmlns:p14="http://schemas.microsoft.com/office/powerpoint/2010/main" val="27658066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ALT_CM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3697940"/>
            <a:ext cx="9144000" cy="1864659"/>
          </a:xfrm>
          <a:prstGeom prst="rect">
            <a:avLst/>
          </a:prstGeom>
        </p:spPr>
      </p:pic>
      <p:sp>
        <p:nvSpPr>
          <p:cNvPr id="23" name="Rectangle 3"/>
          <p:cNvSpPr>
            <a:spLocks noGrp="1" noChangeArrowheads="1"/>
          </p:cNvSpPr>
          <p:nvPr>
            <p:ph type="subTitle" idx="1"/>
          </p:nvPr>
        </p:nvSpPr>
        <p:spPr>
          <a:xfrm>
            <a:off x="138546" y="4953000"/>
            <a:ext cx="5818909" cy="533400"/>
          </a:xfrm>
          <a:prstGeom prst="rect">
            <a:avLst/>
          </a:prstGeom>
        </p:spPr>
        <p:txBody>
          <a:bodyPr lIns="82058" tIns="41029" rIns="82058" bIns="41029"/>
          <a:lstStyle>
            <a:lvl1pPr marL="0" indent="0" algn="l">
              <a:buFontTx/>
              <a:buNone/>
              <a:defRPr sz="2500">
                <a:solidFill>
                  <a:schemeClr val="accent1"/>
                </a:solidFill>
                <a:latin typeface="+mj-lt"/>
              </a:defRPr>
            </a:lvl1pPr>
          </a:lstStyle>
          <a:p>
            <a:r>
              <a:rPr lang="en-US" smtClean="0"/>
              <a:t>Click to edit Master subtitle style</a:t>
            </a:r>
            <a:endParaRPr lang="en-US" dirty="0"/>
          </a:p>
        </p:txBody>
      </p:sp>
      <p:sp>
        <p:nvSpPr>
          <p:cNvPr id="22" name="Title 1"/>
          <p:cNvSpPr>
            <a:spLocks noGrp="1"/>
          </p:cNvSpPr>
          <p:nvPr>
            <p:ph type="ctrTitle"/>
          </p:nvPr>
        </p:nvSpPr>
        <p:spPr>
          <a:xfrm>
            <a:off x="138546" y="3746630"/>
            <a:ext cx="8866909" cy="1130170"/>
          </a:xfrm>
          <a:prstGeom prst="rect">
            <a:avLst/>
          </a:prstGeom>
        </p:spPr>
        <p:txBody>
          <a:bodyPr lIns="82058" tIns="41029" rIns="82058" bIns="41029" anchor="t"/>
          <a:lstStyle>
            <a:lvl1pPr algn="l">
              <a:defRPr>
                <a:solidFill>
                  <a:schemeClr val="bg2"/>
                </a:solidFill>
              </a:defRPr>
            </a:lvl1pPr>
          </a:lstStyle>
          <a:p>
            <a:r>
              <a:rPr lang="en-US" smtClean="0"/>
              <a:t>Click to edit Master title style</a:t>
            </a:r>
            <a:endParaRPr lang="en-US" dirty="0"/>
          </a:p>
        </p:txBody>
      </p:sp>
      <p:pic>
        <p:nvPicPr>
          <p:cNvPr id="13" name="Picture 12" descr="Logo for Medicare University" title="Image of the Medicare University 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788727" y="326522"/>
            <a:ext cx="2050473" cy="889366"/>
          </a:xfrm>
          <a:prstGeom prst="rect">
            <a:avLst/>
          </a:prstGeom>
        </p:spPr>
      </p:pic>
      <p:pic>
        <p:nvPicPr>
          <p:cNvPr id="10" name="Picture 9" descr="Image of the National Government Services Logo" title="National Government Services Logo"/>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77091" y="6057232"/>
            <a:ext cx="2147455" cy="55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Logo for the Centers for Medicare &amp; Medicaid Services (CMS)" title="Image of the Centers for Medicare &amp; Medicaid Services Logo"/>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368737" y="6056244"/>
            <a:ext cx="1440875" cy="482750"/>
          </a:xfrm>
          <a:prstGeom prst="rect">
            <a:avLst/>
          </a:prstGeom>
        </p:spPr>
      </p:pic>
      <p:sp>
        <p:nvSpPr>
          <p:cNvPr id="24" name="Text Placeholder 2"/>
          <p:cNvSpPr>
            <a:spLocks noGrp="1"/>
          </p:cNvSpPr>
          <p:nvPr>
            <p:ph type="body" sz="quarter" idx="10" hasCustomPrompt="1"/>
          </p:nvPr>
        </p:nvSpPr>
        <p:spPr>
          <a:xfrm rot="16200000">
            <a:off x="-361237" y="6143471"/>
            <a:ext cx="999565" cy="277092"/>
          </a:xfrm>
          <a:prstGeom prst="rect">
            <a:avLst/>
          </a:prstGeom>
        </p:spPr>
        <p:txBody>
          <a:bodyPr lIns="82058" tIns="41029" rIns="82058" bIns="41029">
            <a:normAutofit/>
          </a:bodyPr>
          <a:lstStyle>
            <a:lvl1pPr marL="0" indent="0">
              <a:spcBef>
                <a:spcPts val="0"/>
              </a:spcBef>
              <a:buFontTx/>
              <a:buNone/>
              <a:defRPr sz="800" baseline="0">
                <a:solidFill>
                  <a:schemeClr val="bg2">
                    <a:lumMod val="50000"/>
                  </a:schemeClr>
                </a:solidFill>
                <a:latin typeface="Arial Narrow" panose="020B0606020202030204" pitchFamily="34" charset="0"/>
              </a:defRPr>
            </a:lvl1pPr>
          </a:lstStyle>
          <a:p>
            <a:pPr lvl="0"/>
            <a:r>
              <a:rPr lang="en-US" sz="900" dirty="0" smtClean="0"/>
              <a:t>Add doc ctrl no.</a:t>
            </a:r>
            <a:endParaRPr lang="en-US" dirty="0"/>
          </a:p>
        </p:txBody>
      </p:sp>
    </p:spTree>
    <p:extLst>
      <p:ext uri="{BB962C8B-B14F-4D97-AF65-F5344CB8AC3E}">
        <p14:creationId xmlns:p14="http://schemas.microsoft.com/office/powerpoint/2010/main" val="18236841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1352710"/>
            <a:ext cx="9144000" cy="179295"/>
          </a:xfrm>
          <a:prstGeom prst="rect">
            <a:avLst/>
          </a:prstGeom>
          <a:solidFill>
            <a:srgbClr val="FFC94D"/>
          </a:solidFill>
          <a:ln>
            <a:noFill/>
          </a:ln>
          <a:extLst>
            <a:ext uri="{91240B29-F687-4F45-9708-019B960494DF}">
              <a14:hiddenLine xmlns:a14="http://schemas.microsoft.com/office/drawing/2010/main" w="9525" algn="ctr">
                <a:solidFill>
                  <a:srgbClr val="000000"/>
                </a:solidFill>
                <a:round/>
                <a:headEnd/>
                <a:tailEnd/>
              </a14:hiddenLine>
            </a:ext>
          </a:extLst>
        </p:spPr>
        <p:txBody>
          <a:bodyPr lIns="82058" tIns="41029" rIns="82058" bIns="41029"/>
          <a:lstStyle/>
          <a:p>
            <a:pPr defTabSz="867596"/>
            <a:endParaRPr lang="en-US" dirty="0">
              <a:solidFill>
                <a:srgbClr val="454545"/>
              </a:solidFill>
            </a:endParaRP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1501140"/>
          </a:xfrm>
          <a:prstGeom prst="rect">
            <a:avLst/>
          </a:prstGeom>
        </p:spPr>
      </p:pic>
      <p:sp>
        <p:nvSpPr>
          <p:cNvPr id="2" name="Title 1"/>
          <p:cNvSpPr>
            <a:spLocks noGrp="1"/>
          </p:cNvSpPr>
          <p:nvPr>
            <p:ph type="title"/>
          </p:nvPr>
        </p:nvSpPr>
        <p:spPr bwMode="white">
          <a:xfrm>
            <a:off x="217373" y="274544"/>
            <a:ext cx="8728364" cy="1143000"/>
          </a:xfrm>
          <a:prstGeom prst="rect">
            <a:avLst/>
          </a:prstGeom>
        </p:spPr>
        <p:txBody>
          <a:bodyPr lIns="82058" tIns="41029" rIns="82058" bIns="41029" anchor="b">
            <a:normAutofit/>
          </a:bodyPr>
          <a:lstStyle>
            <a:lvl1pPr algn="l">
              <a:lnSpc>
                <a:spcPts val="3700"/>
              </a:lnSpc>
              <a:defRPr sz="3600">
                <a:solidFill>
                  <a:schemeClr val="bg1"/>
                </a:solidFill>
              </a:defRPr>
            </a:lvl1pPr>
          </a:lstStyle>
          <a:p>
            <a:r>
              <a:rPr lang="en-US" sz="3600" smtClean="0"/>
              <a:t>Click to edit Master title style</a:t>
            </a:r>
            <a:endParaRPr lang="en-US" sz="3600" dirty="0"/>
          </a:p>
        </p:txBody>
      </p:sp>
      <p:sp>
        <p:nvSpPr>
          <p:cNvPr id="12" name="Text Placeholder 11"/>
          <p:cNvSpPr>
            <a:spLocks noGrp="1"/>
          </p:cNvSpPr>
          <p:nvPr>
            <p:ph type="body" sz="quarter" idx="11"/>
          </p:nvPr>
        </p:nvSpPr>
        <p:spPr>
          <a:xfrm>
            <a:off x="237774" y="1600199"/>
            <a:ext cx="8728364" cy="4343400"/>
          </a:xfrm>
          <a:prstGeom prst="rect">
            <a:avLst/>
          </a:prstGeom>
        </p:spPr>
        <p:txBody>
          <a:bodyPr lIns="82058" tIns="41029" rIns="82058" bIns="41029"/>
          <a:lstStyle>
            <a:lvl1pPr marL="341313" indent="-341313">
              <a:lnSpc>
                <a:spcPct val="100000"/>
              </a:lnSpc>
              <a:spcBef>
                <a:spcPts val="431"/>
              </a:spcBef>
              <a:spcAft>
                <a:spcPts val="538"/>
              </a:spcAft>
              <a:buClr>
                <a:schemeClr val="accent1"/>
              </a:buClr>
              <a:buFont typeface="Wingdings" panose="05000000000000000000" pitchFamily="2" charset="2"/>
              <a:buChar char="§"/>
              <a:defRPr sz="3000">
                <a:solidFill>
                  <a:srgbClr val="4AB0E3"/>
                </a:solidFill>
              </a:defRPr>
            </a:lvl1pPr>
            <a:lvl2pPr marL="576263" indent="-234950">
              <a:spcAft>
                <a:spcPts val="538"/>
              </a:spcAft>
              <a:buFont typeface="Wingdings" pitchFamily="2" charset="2"/>
              <a:buChar char="§"/>
              <a:defRPr sz="2400">
                <a:solidFill>
                  <a:schemeClr val="tx1">
                    <a:lumMod val="50000"/>
                  </a:schemeClr>
                </a:solidFill>
              </a:defRPr>
            </a:lvl2pPr>
            <a:lvl3pPr marL="803275" indent="-230188">
              <a:spcAft>
                <a:spcPts val="538"/>
              </a:spcAft>
              <a:defRPr sz="2000">
                <a:solidFill>
                  <a:schemeClr val="tx1">
                    <a:lumMod val="50000"/>
                  </a:schemeClr>
                </a:solidFill>
              </a:defRPr>
            </a:lvl3pPr>
            <a:lvl4pPr marL="1146175" indent="-227013">
              <a:spcAft>
                <a:spcPts val="538"/>
              </a:spcAft>
              <a:defRPr sz="1800">
                <a:solidFill>
                  <a:schemeClr val="tx1">
                    <a:lumMod val="50000"/>
                  </a:schemeClr>
                </a:solidFill>
              </a:defRPr>
            </a:lvl4pPr>
            <a:lvl5pPr marL="1376363" indent="-231775">
              <a:spcAft>
                <a:spcPts val="538"/>
              </a:spcAft>
              <a:defRPr sz="1600">
                <a:solidFill>
                  <a:schemeClr val="tx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85363" y="6139179"/>
            <a:ext cx="1116100" cy="484094"/>
          </a:xfrm>
          <a:prstGeom prst="rect">
            <a:avLst/>
          </a:prstGeom>
        </p:spPr>
      </p:pic>
      <p:cxnSp>
        <p:nvCxnSpPr>
          <p:cNvPr id="16" name="Straight Connector 15"/>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3" name="Slide Number Placeholder 3"/>
          <p:cNvSpPr>
            <a:spLocks noGrp="1"/>
          </p:cNvSpPr>
          <p:nvPr>
            <p:ph type="sldNum" sz="quarter" idx="12"/>
          </p:nvPr>
        </p:nvSpPr>
        <p:spPr>
          <a:xfrm>
            <a:off x="8782793" y="6248400"/>
            <a:ext cx="361207" cy="202541"/>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val="23870336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6"/>
          <p:cNvSpPr>
            <a:spLocks noChangeArrowheads="1"/>
          </p:cNvSpPr>
          <p:nvPr userDrawn="1"/>
        </p:nvSpPr>
        <p:spPr bwMode="auto">
          <a:xfrm>
            <a:off x="0" y="1352710"/>
            <a:ext cx="9144000" cy="179295"/>
          </a:xfrm>
          <a:prstGeom prst="rect">
            <a:avLst/>
          </a:prstGeom>
          <a:solidFill>
            <a:srgbClr val="FFC94D"/>
          </a:solidFill>
          <a:ln>
            <a:noFill/>
          </a:ln>
          <a:extLst>
            <a:ext uri="{91240B29-F687-4F45-9708-019B960494DF}">
              <a14:hiddenLine xmlns:a14="http://schemas.microsoft.com/office/drawing/2010/main" w="9525" algn="ctr">
                <a:solidFill>
                  <a:srgbClr val="000000"/>
                </a:solidFill>
                <a:round/>
                <a:headEnd/>
                <a:tailEnd/>
              </a14:hiddenLine>
            </a:ext>
          </a:extLst>
        </p:spPr>
        <p:txBody>
          <a:bodyPr lIns="82058" tIns="41029" rIns="82058" bIns="41029"/>
          <a:lstStyle/>
          <a:p>
            <a:pPr defTabSz="867596"/>
            <a:endParaRPr lang="en-US" dirty="0">
              <a:solidFill>
                <a:srgbClr val="454545"/>
              </a:solidFill>
            </a:endParaRPr>
          </a:p>
        </p:txBody>
      </p: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44533"/>
            <a:ext cx="9144000" cy="1745673"/>
          </a:xfrm>
          <a:prstGeom prst="rect">
            <a:avLst/>
          </a:prstGeom>
        </p:spPr>
      </p:pic>
      <p:sp>
        <p:nvSpPr>
          <p:cNvPr id="18" name="Title 1"/>
          <p:cNvSpPr>
            <a:spLocks noGrp="1"/>
          </p:cNvSpPr>
          <p:nvPr>
            <p:ph type="title"/>
          </p:nvPr>
        </p:nvSpPr>
        <p:spPr bwMode="white">
          <a:xfrm>
            <a:off x="217373" y="274544"/>
            <a:ext cx="8728364" cy="1143000"/>
          </a:xfrm>
          <a:prstGeom prst="rect">
            <a:avLst/>
          </a:prstGeom>
        </p:spPr>
        <p:txBody>
          <a:bodyPr lIns="82058" tIns="41029" rIns="82058" bIns="41029" anchor="b">
            <a:normAutofit/>
          </a:bodyPr>
          <a:lstStyle>
            <a:lvl1pPr algn="l">
              <a:lnSpc>
                <a:spcPts val="3700"/>
              </a:lnSpc>
              <a:defRPr sz="3600">
                <a:solidFill>
                  <a:schemeClr val="bg1"/>
                </a:solidFill>
              </a:defRPr>
            </a:lvl1pPr>
          </a:lstStyle>
          <a:p>
            <a:r>
              <a:rPr lang="en-US" sz="3600" smtClean="0"/>
              <a:t>Click to edit Master title style</a:t>
            </a:r>
            <a:endParaRPr lang="en-US" sz="3600" dirty="0"/>
          </a:p>
        </p:txBody>
      </p:sp>
      <p:sp>
        <p:nvSpPr>
          <p:cNvPr id="11" name="Text Placeholder 11"/>
          <p:cNvSpPr>
            <a:spLocks noGrp="1"/>
          </p:cNvSpPr>
          <p:nvPr>
            <p:ph type="body" sz="quarter" idx="13"/>
          </p:nvPr>
        </p:nvSpPr>
        <p:spPr>
          <a:xfrm>
            <a:off x="237775" y="1600200"/>
            <a:ext cx="4195680" cy="4343400"/>
          </a:xfrm>
          <a:prstGeom prst="rect">
            <a:avLst/>
          </a:prstGeom>
        </p:spPr>
        <p:txBody>
          <a:bodyPr lIns="82058" tIns="41029" rIns="82058" bIns="41029"/>
          <a:lstStyle>
            <a:lvl1pPr marL="341313" indent="-341313">
              <a:lnSpc>
                <a:spcPts val="3051"/>
              </a:lnSpc>
              <a:spcBef>
                <a:spcPts val="0"/>
              </a:spcBef>
              <a:spcAft>
                <a:spcPts val="538"/>
              </a:spcAft>
              <a:buClr>
                <a:schemeClr val="accent1"/>
              </a:buClr>
              <a:buFont typeface="Wingdings" panose="05000000000000000000" pitchFamily="2" charset="2"/>
              <a:buChar char="§"/>
              <a:defRPr sz="2800">
                <a:solidFill>
                  <a:srgbClr val="4AB0E3"/>
                </a:solidFill>
              </a:defRPr>
            </a:lvl1pPr>
            <a:lvl2pPr marL="573088" indent="-223838">
              <a:spcAft>
                <a:spcPts val="538"/>
              </a:spcAft>
              <a:buFont typeface="Wingdings" pitchFamily="2" charset="2"/>
              <a:buChar char="§"/>
              <a:defRPr sz="2000"/>
            </a:lvl2pPr>
            <a:lvl3pPr marL="800100" indent="-227013">
              <a:spcAft>
                <a:spcPts val="538"/>
              </a:spcAft>
              <a:defRPr sz="1800"/>
            </a:lvl3pPr>
            <a:lvl4pPr marL="1146175" indent="-227013">
              <a:spcAft>
                <a:spcPts val="538"/>
              </a:spcAft>
              <a:defRPr sz="1600"/>
            </a:lvl4pPr>
            <a:lvl5pPr marL="1379538" indent="-227013">
              <a:spcAft>
                <a:spcPts val="538"/>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11"/>
          <p:cNvSpPr>
            <a:spLocks noGrp="1"/>
          </p:cNvSpPr>
          <p:nvPr>
            <p:ph type="body" sz="quarter" idx="14"/>
          </p:nvPr>
        </p:nvSpPr>
        <p:spPr>
          <a:xfrm>
            <a:off x="4724400" y="1601276"/>
            <a:ext cx="4195680" cy="4343400"/>
          </a:xfrm>
          <a:prstGeom prst="rect">
            <a:avLst/>
          </a:prstGeom>
        </p:spPr>
        <p:txBody>
          <a:bodyPr lIns="82058" tIns="41029" rIns="82058" bIns="41029"/>
          <a:lstStyle>
            <a:lvl1pPr marL="341313" indent="-341313">
              <a:lnSpc>
                <a:spcPts val="3051"/>
              </a:lnSpc>
              <a:spcBef>
                <a:spcPts val="0"/>
              </a:spcBef>
              <a:spcAft>
                <a:spcPts val="538"/>
              </a:spcAft>
              <a:buClr>
                <a:schemeClr val="accent1"/>
              </a:buClr>
              <a:buFont typeface="Wingdings" panose="05000000000000000000" pitchFamily="2" charset="2"/>
              <a:buChar char="§"/>
              <a:defRPr sz="2800">
                <a:solidFill>
                  <a:srgbClr val="4AB0E3"/>
                </a:solidFill>
              </a:defRPr>
            </a:lvl1pPr>
            <a:lvl2pPr marL="573088" indent="-223838">
              <a:spcAft>
                <a:spcPts val="538"/>
              </a:spcAft>
              <a:buFont typeface="Wingdings" pitchFamily="2" charset="2"/>
              <a:buChar char="§"/>
              <a:defRPr sz="2000"/>
            </a:lvl2pPr>
            <a:lvl3pPr marL="800100" indent="-227013">
              <a:spcAft>
                <a:spcPts val="538"/>
              </a:spcAft>
              <a:defRPr sz="1800"/>
            </a:lvl3pPr>
            <a:lvl4pPr marL="1146175" indent="-227013">
              <a:spcAft>
                <a:spcPts val="538"/>
              </a:spcAft>
              <a:defRPr sz="1600"/>
            </a:lvl4pPr>
            <a:lvl5pPr marL="1379538" indent="-227013">
              <a:spcAft>
                <a:spcPts val="538"/>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7" name="Picture 16"/>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85363" y="6139179"/>
            <a:ext cx="1116100" cy="484094"/>
          </a:xfrm>
          <a:prstGeom prst="rect">
            <a:avLst/>
          </a:prstGeom>
        </p:spPr>
      </p:pic>
      <p:cxnSp>
        <p:nvCxnSpPr>
          <p:cNvPr id="20" name="Straight Connector 19"/>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3"/>
          <p:cNvSpPr>
            <a:spLocks noGrp="1"/>
          </p:cNvSpPr>
          <p:nvPr>
            <p:ph type="sldNum" sz="quarter" idx="12"/>
          </p:nvPr>
        </p:nvSpPr>
        <p:spPr>
          <a:xfrm>
            <a:off x="8782793" y="6248400"/>
            <a:ext cx="361207" cy="202541"/>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val="181910905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Header">
    <p:spTree>
      <p:nvGrpSpPr>
        <p:cNvPr id="1" name=""/>
        <p:cNvGrpSpPr/>
        <p:nvPr/>
      </p:nvGrpSpPr>
      <p:grpSpPr>
        <a:xfrm>
          <a:off x="0" y="0"/>
          <a:ext cx="0" cy="0"/>
          <a:chOff x="0" y="0"/>
          <a:chExt cx="0" cy="0"/>
        </a:xfrm>
      </p:grpSpPr>
      <p:sp>
        <p:nvSpPr>
          <p:cNvPr id="2" name="Title 1"/>
          <p:cNvSpPr>
            <a:spLocks noGrp="1"/>
          </p:cNvSpPr>
          <p:nvPr>
            <p:ph type="title"/>
          </p:nvPr>
        </p:nvSpPr>
        <p:spPr>
          <a:xfrm>
            <a:off x="257213" y="175260"/>
            <a:ext cx="8728364" cy="693196"/>
          </a:xfrm>
          <a:prstGeom prst="rect">
            <a:avLst/>
          </a:prstGeom>
        </p:spPr>
        <p:txBody>
          <a:bodyPr lIns="82058" tIns="41029" rIns="82058" bIns="41029" anchor="b"/>
          <a:lstStyle>
            <a:lvl1pPr algn="l">
              <a:defRPr sz="3600">
                <a:solidFill>
                  <a:srgbClr val="174A7C"/>
                </a:solidFill>
              </a:defRPr>
            </a:lvl1pPr>
          </a:lstStyle>
          <a:p>
            <a:r>
              <a:rPr lang="en-US" smtClean="0"/>
              <a:t>Click to edit Master title style</a:t>
            </a:r>
            <a:endParaRPr lang="en-US" dirty="0"/>
          </a:p>
        </p:txBody>
      </p:sp>
      <p:sp>
        <p:nvSpPr>
          <p:cNvPr id="9" name="Rectangle 6"/>
          <p:cNvSpPr>
            <a:spLocks noChangeArrowheads="1"/>
          </p:cNvSpPr>
          <p:nvPr userDrawn="1"/>
        </p:nvSpPr>
        <p:spPr bwMode="auto">
          <a:xfrm>
            <a:off x="0" y="28295"/>
            <a:ext cx="9144000" cy="179295"/>
          </a:xfrm>
          <a:prstGeom prst="rect">
            <a:avLst/>
          </a:prstGeom>
          <a:solidFill>
            <a:srgbClr val="FFC94D"/>
          </a:solidFill>
          <a:ln>
            <a:noFill/>
          </a:ln>
          <a:extLst>
            <a:ext uri="{91240B29-F687-4F45-9708-019B960494DF}">
              <a14:hiddenLine xmlns:a14="http://schemas.microsoft.com/office/drawing/2010/main" w="9525" algn="ctr">
                <a:solidFill>
                  <a:srgbClr val="000000"/>
                </a:solidFill>
                <a:round/>
                <a:headEnd/>
                <a:tailEnd/>
              </a14:hiddenLine>
            </a:ext>
          </a:extLst>
        </p:spPr>
        <p:txBody>
          <a:bodyPr lIns="82058" tIns="41029" rIns="82058" bIns="41029"/>
          <a:lstStyle/>
          <a:p>
            <a:pPr defTabSz="867596"/>
            <a:endParaRPr lang="en-US" dirty="0">
              <a:solidFill>
                <a:srgbClr val="454545"/>
              </a:solidFill>
            </a:endParaRPr>
          </a:p>
        </p:txBody>
      </p:sp>
      <p:pic>
        <p:nvPicPr>
          <p:cNvPr id="13" name="Picture 1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175260"/>
          </a:xfrm>
          <a:prstGeom prst="rect">
            <a:avLst/>
          </a:prstGeom>
        </p:spPr>
      </p:pic>
      <p:sp>
        <p:nvSpPr>
          <p:cNvPr id="12" name="Text Placeholder 11"/>
          <p:cNvSpPr>
            <a:spLocks noGrp="1"/>
          </p:cNvSpPr>
          <p:nvPr>
            <p:ph type="body" sz="quarter" idx="11"/>
          </p:nvPr>
        </p:nvSpPr>
        <p:spPr>
          <a:xfrm>
            <a:off x="256246" y="990600"/>
            <a:ext cx="8728364" cy="4952999"/>
          </a:xfrm>
          <a:prstGeom prst="rect">
            <a:avLst/>
          </a:prstGeom>
        </p:spPr>
        <p:txBody>
          <a:bodyPr lIns="82058" tIns="41029" rIns="82058" bIns="41029"/>
          <a:lstStyle>
            <a:lvl1pPr marL="341313" indent="-341313">
              <a:lnSpc>
                <a:spcPct val="100000"/>
              </a:lnSpc>
              <a:spcBef>
                <a:spcPts val="431"/>
              </a:spcBef>
              <a:spcAft>
                <a:spcPts val="538"/>
              </a:spcAft>
              <a:buClr>
                <a:schemeClr val="accent1"/>
              </a:buClr>
              <a:buFont typeface="Wingdings" panose="05000000000000000000" pitchFamily="2" charset="2"/>
              <a:buChar char="§"/>
              <a:defRPr sz="3000">
                <a:solidFill>
                  <a:srgbClr val="4AB0E3"/>
                </a:solidFill>
              </a:defRPr>
            </a:lvl1pPr>
            <a:lvl2pPr marL="576263" indent="-234950">
              <a:spcAft>
                <a:spcPts val="538"/>
              </a:spcAft>
              <a:buFont typeface="Wingdings" pitchFamily="2" charset="2"/>
              <a:buChar char="§"/>
              <a:defRPr sz="2400"/>
            </a:lvl2pPr>
            <a:lvl3pPr marL="803275" indent="-230188">
              <a:spcAft>
                <a:spcPts val="538"/>
              </a:spcAft>
              <a:defRPr sz="2000"/>
            </a:lvl3pPr>
            <a:lvl4pPr marL="1146175" indent="-227013">
              <a:spcAft>
                <a:spcPts val="538"/>
              </a:spcAft>
              <a:defRPr sz="1800"/>
            </a:lvl4pPr>
            <a:lvl5pPr marL="1376363" indent="-231775">
              <a:spcAft>
                <a:spcPts val="538"/>
              </a:spcAft>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85363" y="6139179"/>
            <a:ext cx="1116100" cy="484094"/>
          </a:xfrm>
          <a:prstGeom prst="rect">
            <a:avLst/>
          </a:prstGeom>
        </p:spPr>
      </p:pic>
      <p:cxnSp>
        <p:nvCxnSpPr>
          <p:cNvPr id="15" name="Straight Connector 14"/>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1" name="Slide Number Placeholder 3"/>
          <p:cNvSpPr>
            <a:spLocks noGrp="1"/>
          </p:cNvSpPr>
          <p:nvPr>
            <p:ph type="sldNum" sz="quarter" idx="12"/>
          </p:nvPr>
        </p:nvSpPr>
        <p:spPr>
          <a:xfrm>
            <a:off x="8782793" y="6248400"/>
            <a:ext cx="361207" cy="202541"/>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val="21705877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5363" y="6139179"/>
            <a:ext cx="1116100" cy="484094"/>
          </a:xfrm>
          <a:prstGeom prst="rect">
            <a:avLst/>
          </a:prstGeom>
        </p:spPr>
      </p:pic>
      <p:cxnSp>
        <p:nvCxnSpPr>
          <p:cNvPr id="10" name="Straight Connector 9"/>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6" name="Slide Number Placeholder 3"/>
          <p:cNvSpPr>
            <a:spLocks noGrp="1"/>
          </p:cNvSpPr>
          <p:nvPr>
            <p:ph type="sldNum" sz="quarter" idx="12"/>
          </p:nvPr>
        </p:nvSpPr>
        <p:spPr>
          <a:xfrm>
            <a:off x="8782793" y="6248400"/>
            <a:ext cx="361207" cy="202541"/>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val="41848767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14" name="Rectangle 13"/>
          <p:cNvSpPr>
            <a:spLocks noChangeArrowheads="1"/>
          </p:cNvSpPr>
          <p:nvPr userDrawn="1"/>
        </p:nvSpPr>
        <p:spPr bwMode="auto">
          <a:xfrm>
            <a:off x="0" y="3931865"/>
            <a:ext cx="9144000" cy="268941"/>
          </a:xfrm>
          <a:prstGeom prst="rect">
            <a:avLst/>
          </a:prstGeom>
          <a:solidFill>
            <a:srgbClr val="FDBF5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lstStyle/>
          <a:p>
            <a:pPr defTabSz="867596"/>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4168588"/>
          </a:xfrm>
          <a:prstGeom prst="rect">
            <a:avLst/>
          </a:prstGeom>
        </p:spPr>
      </p:pic>
      <p:sp>
        <p:nvSpPr>
          <p:cNvPr id="10" name="Title 1"/>
          <p:cNvSpPr>
            <a:spLocks noGrp="1"/>
          </p:cNvSpPr>
          <p:nvPr>
            <p:ph type="title"/>
          </p:nvPr>
        </p:nvSpPr>
        <p:spPr bwMode="white">
          <a:xfrm>
            <a:off x="453330" y="2209492"/>
            <a:ext cx="8248133" cy="1645864"/>
          </a:xfrm>
          <a:prstGeom prst="rect">
            <a:avLst/>
          </a:prstGeom>
        </p:spPr>
        <p:txBody>
          <a:bodyPr lIns="82058" tIns="41029" rIns="82058" bIns="41029" anchor="b"/>
          <a:lstStyle>
            <a:lvl1pPr algn="l">
              <a:defRPr sz="3600">
                <a:solidFill>
                  <a:schemeClr val="bg1"/>
                </a:solidFill>
              </a:defRPr>
            </a:lvl1pPr>
          </a:lstStyle>
          <a:p>
            <a:r>
              <a:rPr lang="en-US" smtClean="0"/>
              <a:t>Click to edit Master title style</a:t>
            </a:r>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585363" y="6139179"/>
            <a:ext cx="1116100" cy="484094"/>
          </a:xfrm>
          <a:prstGeom prst="rect">
            <a:avLst/>
          </a:prstGeom>
        </p:spPr>
      </p:pic>
      <p:cxnSp>
        <p:nvCxnSpPr>
          <p:cNvPr id="12" name="Straight Connector 11"/>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6" name="Slide Number Placeholder 3"/>
          <p:cNvSpPr>
            <a:spLocks noGrp="1"/>
          </p:cNvSpPr>
          <p:nvPr>
            <p:ph type="sldNum" sz="quarter" idx="12"/>
          </p:nvPr>
        </p:nvSpPr>
        <p:spPr>
          <a:xfrm>
            <a:off x="8782793" y="6248400"/>
            <a:ext cx="361207" cy="202541"/>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val="193626082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14" name="Rectangle 13"/>
          <p:cNvSpPr>
            <a:spLocks noChangeArrowheads="1"/>
          </p:cNvSpPr>
          <p:nvPr userDrawn="1"/>
        </p:nvSpPr>
        <p:spPr bwMode="auto">
          <a:xfrm>
            <a:off x="0" y="3931865"/>
            <a:ext cx="9144000" cy="268941"/>
          </a:xfrm>
          <a:prstGeom prst="rect">
            <a:avLst/>
          </a:prstGeom>
          <a:solidFill>
            <a:srgbClr val="FDBF5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lstStyle/>
          <a:p>
            <a:pPr defTabSz="867596"/>
            <a:endParaRPr lang="en-US" dirty="0"/>
          </a:p>
        </p:txBody>
      </p:sp>
      <p:sp>
        <p:nvSpPr>
          <p:cNvPr id="9" name="Rectangle 8"/>
          <p:cNvSpPr/>
          <p:nvPr userDrawn="1"/>
        </p:nvSpPr>
        <p:spPr>
          <a:xfrm rot="5400000">
            <a:off x="2480501" y="-2494912"/>
            <a:ext cx="4182999" cy="9144005"/>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8100000" scaled="1"/>
            <a:tileRect/>
          </a:gra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91418" tIns="45710" rIns="91418" bIns="45710" anchor="t"/>
          <a:lstStyle/>
          <a:p>
            <a:pPr marL="102573">
              <a:spcAft>
                <a:spcPts val="538"/>
              </a:spcAft>
              <a:defRPr/>
            </a:pPr>
            <a:endParaRPr lang="en-US" sz="1400" dirty="0" smtClean="0">
              <a:cs typeface="Arial" pitchFamily="34" charset="0"/>
            </a:endParaRPr>
          </a:p>
        </p:txBody>
      </p:sp>
      <p:sp>
        <p:nvSpPr>
          <p:cNvPr id="13" name="Title 1"/>
          <p:cNvSpPr>
            <a:spLocks noGrp="1"/>
          </p:cNvSpPr>
          <p:nvPr>
            <p:ph type="title"/>
          </p:nvPr>
        </p:nvSpPr>
        <p:spPr bwMode="auto">
          <a:xfrm>
            <a:off x="453330" y="2209492"/>
            <a:ext cx="8248133" cy="1645864"/>
          </a:xfrm>
          <a:prstGeom prst="rect">
            <a:avLst/>
          </a:prstGeom>
        </p:spPr>
        <p:txBody>
          <a:bodyPr lIns="82058" tIns="41029" rIns="82058" bIns="41029" anchor="b"/>
          <a:lstStyle>
            <a:lvl1pPr algn="l">
              <a:defRPr sz="3600">
                <a:solidFill>
                  <a:schemeClr val="bg1"/>
                </a:solidFill>
              </a:defRPr>
            </a:lvl1pPr>
          </a:lstStyle>
          <a:p>
            <a:r>
              <a:rPr lang="en-US" smtClean="0"/>
              <a:t>Click to edit Master title style</a:t>
            </a:r>
            <a:endParaRPr lang="en-US"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77091" y="6036366"/>
            <a:ext cx="2147455" cy="553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5363" y="6139179"/>
            <a:ext cx="1116100" cy="484094"/>
          </a:xfrm>
          <a:prstGeom prst="rect">
            <a:avLst/>
          </a:prstGeom>
        </p:spPr>
      </p:pic>
      <p:cxnSp>
        <p:nvCxnSpPr>
          <p:cNvPr id="17" name="Straight Connector 16"/>
          <p:cNvCxnSpPr/>
          <p:nvPr userDrawn="1"/>
        </p:nvCxnSpPr>
        <p:spPr>
          <a:xfrm>
            <a:off x="8750629" y="6096000"/>
            <a:ext cx="0" cy="507341"/>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3"/>
          <p:cNvSpPr>
            <a:spLocks noGrp="1"/>
          </p:cNvSpPr>
          <p:nvPr>
            <p:ph type="sldNum" sz="quarter" idx="12"/>
          </p:nvPr>
        </p:nvSpPr>
        <p:spPr>
          <a:xfrm>
            <a:off x="8782793" y="6248400"/>
            <a:ext cx="361207" cy="202541"/>
          </a:xfrm>
          <a:prstGeom prst="rect">
            <a:avLst/>
          </a:prstGeom>
        </p:spPr>
        <p:txBody>
          <a:bodyPr lIns="82058" tIns="41029" rIns="82058" bIns="41029"/>
          <a:lstStyle>
            <a:lvl1pPr>
              <a:tabLst>
                <a:tab pos="7077525" algn="l"/>
              </a:tabLst>
              <a:defRPr sz="1000" b="0" i="0" baseline="0">
                <a:solidFill>
                  <a:schemeClr val="tx1">
                    <a:lumMod val="75000"/>
                  </a:schemeClr>
                </a:solidFill>
                <a:latin typeface="+mj-lt"/>
              </a:defRPr>
            </a:lvl1pPr>
          </a:lstStyle>
          <a:p>
            <a:pPr>
              <a:defRPr/>
            </a:pPr>
            <a:fld id="{F3F82353-F332-46F7-A363-8F3388F9BB7C}" type="slidenum">
              <a:rPr lang="en-US" smtClean="0"/>
              <a:pPr>
                <a:defRPr/>
              </a:pPr>
              <a:t>‹#›</a:t>
            </a:fld>
            <a:endParaRPr lang="en-US" dirty="0"/>
          </a:p>
        </p:txBody>
      </p:sp>
    </p:spTree>
    <p:extLst>
      <p:ext uri="{BB962C8B-B14F-4D97-AF65-F5344CB8AC3E}">
        <p14:creationId xmlns:p14="http://schemas.microsoft.com/office/powerpoint/2010/main" val="126810048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2"/>
          <p:cNvSpPr txBox="1">
            <a:spLocks/>
          </p:cNvSpPr>
          <p:nvPr userDrawn="1"/>
        </p:nvSpPr>
        <p:spPr bwMode="auto">
          <a:xfrm>
            <a:off x="3775364" y="6545334"/>
            <a:ext cx="1593273" cy="226087"/>
          </a:xfrm>
          <a:prstGeom prst="rect">
            <a:avLst/>
          </a:prstGeom>
          <a:ln>
            <a:miter lim="800000"/>
            <a:headEnd/>
            <a:tailEnd/>
          </a:ln>
        </p:spPr>
        <p:txBody>
          <a:bodyPr wrap="square" lIns="86738" tIns="43370" rIns="86738" bIns="43370" anchor="ctr">
            <a:spAutoFit/>
          </a:bodyPr>
          <a:lstStyle>
            <a:defPPr>
              <a:defRPr lang="en-US"/>
            </a:defPPr>
            <a:lvl1pPr algn="l" rtl="0" fontAlgn="base">
              <a:spcBef>
                <a:spcPct val="0"/>
              </a:spcBef>
              <a:spcAft>
                <a:spcPct val="0"/>
              </a:spcAft>
              <a:defRPr sz="900" b="1" kern="1200">
                <a:solidFill>
                  <a:schemeClr val="tx1"/>
                </a:solidFill>
                <a:latin typeface="Arial Black" pitchFamily="34" charset="0"/>
                <a:ea typeface="+mn-ea"/>
                <a:cs typeface="+mn-cs"/>
              </a:defRPr>
            </a:lvl1pPr>
            <a:lvl2pPr marL="457200" algn="l" rtl="0" fontAlgn="base">
              <a:spcBef>
                <a:spcPct val="0"/>
              </a:spcBef>
              <a:spcAft>
                <a:spcPct val="0"/>
              </a:spcAft>
              <a:defRPr sz="1900" kern="1200">
                <a:solidFill>
                  <a:schemeClr val="tx1"/>
                </a:solidFill>
                <a:latin typeface="Palatino Linotype" pitchFamily="18" charset="0"/>
                <a:ea typeface="+mn-ea"/>
                <a:cs typeface="+mn-cs"/>
              </a:defRPr>
            </a:lvl2pPr>
            <a:lvl3pPr marL="914400" algn="l" rtl="0" fontAlgn="base">
              <a:spcBef>
                <a:spcPct val="0"/>
              </a:spcBef>
              <a:spcAft>
                <a:spcPct val="0"/>
              </a:spcAft>
              <a:defRPr sz="1900" kern="1200">
                <a:solidFill>
                  <a:schemeClr val="tx1"/>
                </a:solidFill>
                <a:latin typeface="Palatino Linotype" pitchFamily="18" charset="0"/>
                <a:ea typeface="+mn-ea"/>
                <a:cs typeface="+mn-cs"/>
              </a:defRPr>
            </a:lvl3pPr>
            <a:lvl4pPr marL="1371600" algn="l" rtl="0" fontAlgn="base">
              <a:spcBef>
                <a:spcPct val="0"/>
              </a:spcBef>
              <a:spcAft>
                <a:spcPct val="0"/>
              </a:spcAft>
              <a:defRPr sz="1900" kern="1200">
                <a:solidFill>
                  <a:schemeClr val="tx1"/>
                </a:solidFill>
                <a:latin typeface="Palatino Linotype" pitchFamily="18" charset="0"/>
                <a:ea typeface="+mn-ea"/>
                <a:cs typeface="+mn-cs"/>
              </a:defRPr>
            </a:lvl4pPr>
            <a:lvl5pPr marL="1828800" algn="l" rtl="0" fontAlgn="base">
              <a:spcBef>
                <a:spcPct val="0"/>
              </a:spcBef>
              <a:spcAft>
                <a:spcPct val="0"/>
              </a:spcAft>
              <a:defRPr sz="1900" kern="1200">
                <a:solidFill>
                  <a:schemeClr val="tx1"/>
                </a:solidFill>
                <a:latin typeface="Palatino Linotype" pitchFamily="18" charset="0"/>
                <a:ea typeface="+mn-ea"/>
                <a:cs typeface="+mn-cs"/>
              </a:defRPr>
            </a:lvl5pPr>
            <a:lvl6pPr marL="2286000" algn="l" defTabSz="914400" rtl="0" eaLnBrk="1" latinLnBrk="0" hangingPunct="1">
              <a:defRPr sz="1900" kern="1200">
                <a:solidFill>
                  <a:schemeClr val="tx1"/>
                </a:solidFill>
                <a:latin typeface="Palatino Linotype" pitchFamily="18" charset="0"/>
                <a:ea typeface="+mn-ea"/>
                <a:cs typeface="+mn-cs"/>
              </a:defRPr>
            </a:lvl6pPr>
            <a:lvl7pPr marL="2743200" algn="l" defTabSz="914400" rtl="0" eaLnBrk="1" latinLnBrk="0" hangingPunct="1">
              <a:defRPr sz="1900" kern="1200">
                <a:solidFill>
                  <a:schemeClr val="tx1"/>
                </a:solidFill>
                <a:latin typeface="Palatino Linotype" pitchFamily="18" charset="0"/>
                <a:ea typeface="+mn-ea"/>
                <a:cs typeface="+mn-cs"/>
              </a:defRPr>
            </a:lvl7pPr>
            <a:lvl8pPr marL="3200400" algn="l" defTabSz="914400" rtl="0" eaLnBrk="1" latinLnBrk="0" hangingPunct="1">
              <a:defRPr sz="1900" kern="1200">
                <a:solidFill>
                  <a:schemeClr val="tx1"/>
                </a:solidFill>
                <a:latin typeface="Palatino Linotype" pitchFamily="18" charset="0"/>
                <a:ea typeface="+mn-ea"/>
                <a:cs typeface="+mn-cs"/>
              </a:defRPr>
            </a:lvl8pPr>
            <a:lvl9pPr marL="3657600" algn="l" defTabSz="914400" rtl="0" eaLnBrk="1" latinLnBrk="0" hangingPunct="1">
              <a:defRPr sz="1900" kern="1200">
                <a:solidFill>
                  <a:schemeClr val="tx1"/>
                </a:solidFill>
                <a:latin typeface="Palatino Linotype" pitchFamily="18" charset="0"/>
                <a:ea typeface="+mn-ea"/>
                <a:cs typeface="+mn-cs"/>
              </a:defRPr>
            </a:lvl9pPr>
          </a:lstStyle>
          <a:p>
            <a:pPr algn="ctr">
              <a:defRPr/>
            </a:pPr>
            <a:r>
              <a:rPr lang="en-US" b="1" dirty="0" smtClean="0">
                <a:solidFill>
                  <a:schemeClr val="accent1"/>
                </a:solidFill>
                <a:latin typeface="Arial"/>
              </a:rPr>
              <a:t>Part B</a:t>
            </a:r>
            <a:endParaRPr lang="en-US" b="1" dirty="0">
              <a:solidFill>
                <a:schemeClr val="accent1"/>
              </a:solidFill>
            </a:endParaRPr>
          </a:p>
        </p:txBody>
      </p:sp>
    </p:spTree>
    <p:extLst>
      <p:ext uri="{BB962C8B-B14F-4D97-AF65-F5344CB8AC3E}">
        <p14:creationId xmlns:p14="http://schemas.microsoft.com/office/powerpoint/2010/main" val="1117837892"/>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Lst>
  <p:timing>
    <p:tnLst>
      <p:par>
        <p:cTn id="1" dur="indefinite" restart="never" nodeType="tmRoot"/>
      </p:par>
    </p:tnLst>
  </p:timing>
  <p:hf hdr="0" dt="0"/>
  <p:txStyles>
    <p:titleStyle>
      <a:lvl1pPr algn="l" defTabSz="914293" rtl="0" eaLnBrk="1" latinLnBrk="0" hangingPunct="1">
        <a:spcBef>
          <a:spcPct val="0"/>
        </a:spcBef>
        <a:buNone/>
        <a:defRPr sz="3600" kern="1200">
          <a:solidFill>
            <a:schemeClr val="tx1">
              <a:lumMod val="50000"/>
            </a:schemeClr>
          </a:solidFill>
          <a:latin typeface="+mj-lt"/>
          <a:ea typeface="+mj-ea"/>
          <a:cs typeface="+mj-cs"/>
        </a:defRPr>
      </a:lvl1pPr>
    </p:titleStyle>
    <p:bodyStyle>
      <a:lvl1pPr marL="341313" indent="-341313" algn="l" defTabSz="914293" rtl="0" eaLnBrk="1" latinLnBrk="0" hangingPunct="1">
        <a:spcBef>
          <a:spcPct val="20000"/>
        </a:spcBef>
        <a:buFont typeface="Wingdings" panose="05000000000000000000" pitchFamily="2" charset="2"/>
        <a:buChar char="§"/>
        <a:defRPr sz="3000" kern="1200">
          <a:solidFill>
            <a:schemeClr val="tx1">
              <a:lumMod val="50000"/>
            </a:schemeClr>
          </a:solidFill>
          <a:latin typeface="+mn-lt"/>
          <a:ea typeface="+mn-ea"/>
          <a:cs typeface="+mn-cs"/>
        </a:defRPr>
      </a:lvl1pPr>
      <a:lvl2pPr marL="684213" indent="-342900" algn="l" defTabSz="914293" rtl="0" eaLnBrk="1" latinLnBrk="0" hangingPunct="1">
        <a:spcBef>
          <a:spcPct val="20000"/>
        </a:spcBef>
        <a:buFont typeface="Wingdings" panose="05000000000000000000" pitchFamily="2" charset="2"/>
        <a:buChar char="§"/>
        <a:defRPr lang="en-US" sz="2400" kern="1200" dirty="0" smtClean="0">
          <a:solidFill>
            <a:schemeClr val="tx1">
              <a:lumMod val="50000"/>
            </a:schemeClr>
          </a:solidFill>
          <a:latin typeface="+mn-lt"/>
          <a:ea typeface="+mn-ea"/>
          <a:cs typeface="+mn-cs"/>
        </a:defRPr>
      </a:lvl2pPr>
      <a:lvl3pPr marL="858837" indent="-285750" algn="l" defTabSz="914293" rtl="0" eaLnBrk="1" latinLnBrk="0" hangingPunct="1">
        <a:spcBef>
          <a:spcPct val="20000"/>
        </a:spcBef>
        <a:buFont typeface="Arial" panose="020B0604020202020204" pitchFamily="34" charset="0"/>
        <a:buChar char="•"/>
        <a:defRPr lang="en-US" sz="2000" kern="1200" dirty="0" smtClean="0">
          <a:solidFill>
            <a:schemeClr val="tx1">
              <a:lumMod val="50000"/>
            </a:schemeClr>
          </a:solidFill>
          <a:latin typeface="+mn-lt"/>
          <a:ea typeface="+mn-ea"/>
          <a:cs typeface="+mn-cs"/>
        </a:defRPr>
      </a:lvl3pPr>
      <a:lvl4pPr marL="1204912" indent="-285750" algn="l" defTabSz="914293" rtl="0" eaLnBrk="1" latinLnBrk="0" hangingPunct="1">
        <a:spcBef>
          <a:spcPct val="20000"/>
        </a:spcBef>
        <a:buFont typeface="Arial" panose="020B0604020202020204" pitchFamily="34" charset="0"/>
        <a:buChar char="–"/>
        <a:defRPr lang="en-US" sz="1800" kern="1200" dirty="0" smtClean="0">
          <a:solidFill>
            <a:schemeClr val="tx1">
              <a:lumMod val="50000"/>
            </a:schemeClr>
          </a:solidFill>
          <a:latin typeface="+mn-lt"/>
          <a:ea typeface="+mn-ea"/>
          <a:cs typeface="+mn-cs"/>
        </a:defRPr>
      </a:lvl4pPr>
      <a:lvl5pPr marL="1430338" indent="-285750" algn="l" defTabSz="914293" rtl="0" eaLnBrk="1" latinLnBrk="0" hangingPunct="1">
        <a:spcBef>
          <a:spcPct val="20000"/>
        </a:spcBef>
        <a:buFont typeface="Arial" panose="020B0604020202020204" pitchFamily="34" charset="0"/>
        <a:buChar char="»"/>
        <a:defRPr lang="en-US" sz="1600" kern="1200" dirty="0">
          <a:solidFill>
            <a:schemeClr val="tx1">
              <a:lumMod val="50000"/>
            </a:schemeClr>
          </a:solidFill>
          <a:latin typeface="+mn-lt"/>
          <a:ea typeface="+mn-ea"/>
          <a:cs typeface="+mn-cs"/>
        </a:defRPr>
      </a:lvl5pPr>
      <a:lvl6pPr marL="251430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53"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99"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46" indent="-228573" algn="l" defTabSz="91429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hyperlink" Target="http://www.safeguard-servicesllc.com/"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performantrac.com/"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mailto:info@Performantrac.co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cms.gov/"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hyperlink" Target="https://www.ngsmedicare.com/"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mailto:certprovider@admedcorp.com"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certprovider.admedcorp.com/"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www.cms.gov/Regulations-and-Guidance/Guidance/Manuals/Downloads/pim83c03.pdf"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twitter.com/ngsmedicare"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cms.gov/Regulations-and-Guidance/Guidance/Manuals/Downloads/pim83c01.pdf"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Medicare Audit Contractors</a:t>
            </a:r>
            <a:endParaRPr lang="en-US" dirty="0"/>
          </a:p>
        </p:txBody>
      </p:sp>
      <p:sp>
        <p:nvSpPr>
          <p:cNvPr id="3" name="Subtitle 2"/>
          <p:cNvSpPr>
            <a:spLocks noGrp="1"/>
          </p:cNvSpPr>
          <p:nvPr>
            <p:ph type="subTitle" idx="1"/>
          </p:nvPr>
        </p:nvSpPr>
        <p:spPr>
          <a:xfrm>
            <a:off x="138546" y="4495800"/>
            <a:ext cx="8866909" cy="1219200"/>
          </a:xfrm>
        </p:spPr>
        <p:txBody>
          <a:bodyPr>
            <a:noAutofit/>
          </a:bodyPr>
          <a:lstStyle/>
          <a:p>
            <a:r>
              <a:rPr lang="en-US" sz="2400" dirty="0" smtClean="0"/>
              <a:t>December 12, 2019</a:t>
            </a:r>
          </a:p>
          <a:p>
            <a:r>
              <a:rPr lang="en-US" sz="2400" dirty="0" smtClean="0"/>
              <a:t>The </a:t>
            </a:r>
            <a:r>
              <a:rPr lang="en-US" sz="2400" dirty="0"/>
              <a:t>Massachusetts Association of Patient Account Management (MAPAM)</a:t>
            </a:r>
            <a:endParaRPr lang="en-US" sz="2400" dirty="0"/>
          </a:p>
        </p:txBody>
      </p:sp>
      <p:sp>
        <p:nvSpPr>
          <p:cNvPr id="4" name="Text Placeholder 3"/>
          <p:cNvSpPr>
            <a:spLocks noGrp="1"/>
          </p:cNvSpPr>
          <p:nvPr>
            <p:ph type="body" sz="quarter" idx="10"/>
          </p:nvPr>
        </p:nvSpPr>
        <p:spPr/>
        <p:txBody>
          <a:bodyPr/>
          <a:lstStyle/>
          <a:p>
            <a:r>
              <a:rPr lang="en-US" dirty="0"/>
              <a:t>2186_1019 </a:t>
            </a:r>
          </a:p>
        </p:txBody>
      </p:sp>
    </p:spTree>
    <p:extLst>
      <p:ext uri="{BB962C8B-B14F-4D97-AF65-F5344CB8AC3E}">
        <p14:creationId xmlns:p14="http://schemas.microsoft.com/office/powerpoint/2010/main" val="20234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SMRC</a:t>
            </a:r>
            <a:endParaRPr lang="en-US" dirty="0"/>
          </a:p>
        </p:txBody>
      </p:sp>
      <p:sp>
        <p:nvSpPr>
          <p:cNvPr id="3" name="Content Placeholder 2"/>
          <p:cNvSpPr>
            <a:spLocks noGrp="1"/>
          </p:cNvSpPr>
          <p:nvPr>
            <p:ph idx="11"/>
          </p:nvPr>
        </p:nvSpPr>
        <p:spPr/>
        <p:txBody>
          <a:bodyPr/>
          <a:lstStyle/>
          <a:p>
            <a:r>
              <a:rPr lang="en-US" dirty="0" smtClean="0"/>
              <a:t>Noridian Healthcare Solutions, LLC is the SMRC under contract with CMS</a:t>
            </a:r>
          </a:p>
          <a:p>
            <a:r>
              <a:rPr lang="en-US" dirty="0" smtClean="0"/>
              <a:t>The SMRC contact </a:t>
            </a:r>
            <a:r>
              <a:rPr lang="en-US" dirty="0"/>
              <a:t>c</a:t>
            </a:r>
            <a:r>
              <a:rPr lang="en-US" dirty="0" smtClean="0"/>
              <a:t>enter is available</a:t>
            </a:r>
          </a:p>
          <a:p>
            <a:pPr lvl="1"/>
            <a:r>
              <a:rPr lang="en-US" dirty="0" smtClean="0"/>
              <a:t>Monday–Friday</a:t>
            </a:r>
          </a:p>
          <a:p>
            <a:pPr lvl="1"/>
            <a:r>
              <a:rPr lang="en-US" dirty="0" smtClean="0"/>
              <a:t>	8:30 a.m.–6:00 p.m. ET/ 7:30 a.m.–5:00 p.m. CT </a:t>
            </a:r>
          </a:p>
          <a:p>
            <a:pPr lvl="1"/>
            <a:r>
              <a:rPr lang="en-US" dirty="0" smtClean="0"/>
              <a:t>Telephone: 833-860-4133</a:t>
            </a:r>
          </a:p>
          <a:p>
            <a:endParaRPr lang="en-US" dirty="0" smtClean="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10</a:t>
            </a:fld>
            <a:endParaRPr lang="en-US" dirty="0"/>
          </a:p>
        </p:txBody>
      </p:sp>
    </p:spTree>
    <p:extLst>
      <p:ext uri="{BB962C8B-B14F-4D97-AF65-F5344CB8AC3E}">
        <p14:creationId xmlns:p14="http://schemas.microsoft.com/office/powerpoint/2010/main" val="2063605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SMRC Process</a:t>
            </a:r>
            <a:endParaRPr lang="en-US" dirty="0"/>
          </a:p>
        </p:txBody>
      </p:sp>
      <p:sp>
        <p:nvSpPr>
          <p:cNvPr id="3" name="Content Placeholder 2"/>
          <p:cNvSpPr>
            <a:spLocks noGrp="1"/>
          </p:cNvSpPr>
          <p:nvPr>
            <p:ph idx="11"/>
          </p:nvPr>
        </p:nvSpPr>
        <p:spPr/>
        <p:txBody>
          <a:bodyPr>
            <a:normAutofit fontScale="92500" lnSpcReduction="20000"/>
          </a:bodyPr>
          <a:lstStyle/>
          <a:p>
            <a:r>
              <a:rPr lang="en-US" dirty="0" smtClean="0"/>
              <a:t>Identify providers noncompliance with coverage, coding, billing, and payment policies through the research and analysis of data related to assigned task. (e.g., profiling of providers, services, or beneficiary utilization) </a:t>
            </a:r>
          </a:p>
          <a:p>
            <a:r>
              <a:rPr lang="en-US" dirty="0" smtClean="0"/>
              <a:t>As directed by CMS</a:t>
            </a:r>
          </a:p>
          <a:p>
            <a:pPr lvl="1"/>
            <a:r>
              <a:rPr lang="en-US" dirty="0" smtClean="0"/>
              <a:t>Perform medical review</a:t>
            </a:r>
          </a:p>
          <a:p>
            <a:pPr lvl="1"/>
            <a:r>
              <a:rPr lang="en-US" dirty="0" smtClean="0"/>
              <a:t>Perform extrapolation </a:t>
            </a:r>
          </a:p>
          <a:p>
            <a:r>
              <a:rPr lang="en-US" dirty="0" smtClean="0"/>
              <a:t>Notify the individual billing entities of review findings identified and make appropriate recommendations for POE and ZPIC referrals </a:t>
            </a:r>
          </a:p>
          <a:p>
            <a:pPr lvl="1"/>
            <a:endParaRPr lang="en-US" dirty="0" smtClean="0"/>
          </a:p>
          <a:p>
            <a:pPr lvl="1"/>
            <a:endParaRPr lang="en-US" dirty="0" smtClean="0"/>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11</a:t>
            </a:fld>
            <a:endParaRPr lang="en-US" dirty="0"/>
          </a:p>
        </p:txBody>
      </p:sp>
    </p:spTree>
    <p:extLst>
      <p:ext uri="{BB962C8B-B14F-4D97-AF65-F5344CB8AC3E}">
        <p14:creationId xmlns:p14="http://schemas.microsoft.com/office/powerpoint/2010/main" val="3721946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Role of SMRC</a:t>
            </a:r>
            <a:endParaRPr lang="en-US" dirty="0"/>
          </a:p>
        </p:txBody>
      </p:sp>
      <p:sp>
        <p:nvSpPr>
          <p:cNvPr id="2" name="Text Placeholder 1"/>
          <p:cNvSpPr>
            <a:spLocks noGrp="1"/>
          </p:cNvSpPr>
          <p:nvPr>
            <p:ph type="body" sz="quarter" idx="11"/>
          </p:nvPr>
        </p:nvSpPr>
        <p:spPr/>
        <p:txBody>
          <a:bodyPr>
            <a:normAutofit fontScale="77500" lnSpcReduction="20000"/>
          </a:bodyPr>
          <a:lstStyle/>
          <a:p>
            <a:r>
              <a:rPr lang="en-US" dirty="0" smtClean="0"/>
              <a:t>Serving as a readily available source of medical information to provide guidance in questionable claims review situations </a:t>
            </a:r>
          </a:p>
          <a:p>
            <a:r>
              <a:rPr lang="en-US" dirty="0" smtClean="0"/>
              <a:t>Providing the clinical expertise and judgment to develop LCDs and internal MR guidelines </a:t>
            </a:r>
          </a:p>
          <a:p>
            <a:r>
              <a:rPr lang="en-US" dirty="0" smtClean="0"/>
              <a:t>Keeping abreast of medical practice and technology changes that may result in improper billing or program abuse </a:t>
            </a:r>
          </a:p>
          <a:p>
            <a:r>
              <a:rPr lang="en-US" dirty="0" smtClean="0"/>
              <a:t>Providing clinical expertise and judgment to effectively focus MR on areas of potential fraud and abuse </a:t>
            </a:r>
          </a:p>
          <a:p>
            <a:r>
              <a:rPr lang="en-US" dirty="0" smtClean="0"/>
              <a:t>Serving as a readily available source of medical information to provide guidance in questionable situations</a:t>
            </a:r>
          </a:p>
          <a:p>
            <a:endParaRPr lang="en-US" dirty="0"/>
          </a:p>
        </p:txBody>
      </p:sp>
      <p:sp>
        <p:nvSpPr>
          <p:cNvPr id="10" name="Slide Number Placeholder 9"/>
          <p:cNvSpPr>
            <a:spLocks noGrp="1"/>
          </p:cNvSpPr>
          <p:nvPr>
            <p:ph type="sldNum" sz="quarter" idx="12"/>
          </p:nvPr>
        </p:nvSpPr>
        <p:spPr/>
        <p:txBody>
          <a:bodyPr/>
          <a:lstStyle/>
          <a:p>
            <a:pPr>
              <a:defRPr/>
            </a:pPr>
            <a:fld id="{F3F82353-F332-46F7-A363-8F3388F9BB7C}" type="slidenum">
              <a:rPr lang="en-US" smtClean="0"/>
              <a:pPr>
                <a:defRPr/>
              </a:pPr>
              <a:t>12</a:t>
            </a:fld>
            <a:endParaRPr lang="en-US" dirty="0"/>
          </a:p>
        </p:txBody>
      </p:sp>
    </p:spTree>
    <p:extLst>
      <p:ext uri="{BB962C8B-B14F-4D97-AF65-F5344CB8AC3E}">
        <p14:creationId xmlns:p14="http://schemas.microsoft.com/office/powerpoint/2010/main" val="2020234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MAC </a:t>
            </a:r>
            <a:endParaRPr lang="en-US" dirty="0"/>
          </a:p>
        </p:txBody>
      </p:sp>
      <p:sp>
        <p:nvSpPr>
          <p:cNvPr id="3" name="Content Placeholder 2"/>
          <p:cNvSpPr>
            <a:spLocks noGrp="1"/>
          </p:cNvSpPr>
          <p:nvPr>
            <p:ph idx="11"/>
          </p:nvPr>
        </p:nvSpPr>
        <p:spPr/>
        <p:txBody>
          <a:bodyPr/>
          <a:lstStyle/>
          <a:p>
            <a:r>
              <a:rPr lang="en-US" dirty="0" smtClean="0"/>
              <a:t>MACs may initiate claim adjustments and/or overpayment recoupment actions through the standard overpayment recovery process</a:t>
            </a:r>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13</a:t>
            </a:fld>
            <a:endParaRPr lang="en-US" dirty="0"/>
          </a:p>
        </p:txBody>
      </p:sp>
    </p:spTree>
    <p:extLst>
      <p:ext uri="{BB962C8B-B14F-4D97-AF65-F5344CB8AC3E}">
        <p14:creationId xmlns:p14="http://schemas.microsoft.com/office/powerpoint/2010/main" val="2766133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Zone Program Integrity Contractor Unified Program Integrity Contractor</a:t>
            </a:r>
            <a:endParaRPr lang="en-US" dirty="0"/>
          </a:p>
        </p:txBody>
      </p:sp>
      <p:sp>
        <p:nvSpPr>
          <p:cNvPr id="3" name="Slide Number Placeholder 2"/>
          <p:cNvSpPr>
            <a:spLocks noGrp="1"/>
          </p:cNvSpPr>
          <p:nvPr>
            <p:ph type="sldNum" sz="quarter" idx="12"/>
          </p:nvPr>
        </p:nvSpPr>
        <p:spPr/>
        <p:txBody>
          <a:bodyPr/>
          <a:lstStyle/>
          <a:p>
            <a:fld id="{F3F82353-F332-46F7-A363-8F3388F9BB7C}" type="slidenum">
              <a:rPr lang="en-US" smtClean="0"/>
              <a:pPr/>
              <a:t>14</a:t>
            </a:fld>
            <a:endParaRPr lang="en-US" dirty="0"/>
          </a:p>
        </p:txBody>
      </p:sp>
    </p:spTree>
    <p:extLst>
      <p:ext uri="{BB962C8B-B14F-4D97-AF65-F5344CB8AC3E}">
        <p14:creationId xmlns:p14="http://schemas.microsoft.com/office/powerpoint/2010/main" val="9778499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ZPIC/UPIC</a:t>
            </a:r>
            <a:endParaRPr lang="en-US" dirty="0"/>
          </a:p>
        </p:txBody>
      </p:sp>
      <p:sp>
        <p:nvSpPr>
          <p:cNvPr id="3" name="Text Placeholder 2"/>
          <p:cNvSpPr>
            <a:spLocks noGrp="1"/>
          </p:cNvSpPr>
          <p:nvPr>
            <p:ph idx="11"/>
          </p:nvPr>
        </p:nvSpPr>
        <p:spPr/>
        <p:txBody>
          <a:bodyPr/>
          <a:lstStyle/>
          <a:p>
            <a:r>
              <a:rPr lang="en-US" dirty="0" smtClean="0"/>
              <a:t>Mission </a:t>
            </a:r>
          </a:p>
          <a:p>
            <a:pPr lvl="1"/>
            <a:r>
              <a:rPr lang="en-US" dirty="0" smtClean="0"/>
              <a:t>To help address fraud, waste and abuse by performing Medicare data analysis and comprehensive problem identification and research to identify potentially fraudulent Medicare providers and coordination of benefit integrity activities among MACs in the region, and dissemination of relevant benefit integrity information to the respective MACs</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15</a:t>
            </a:fld>
            <a:endParaRPr lang="en-US" dirty="0"/>
          </a:p>
        </p:txBody>
      </p:sp>
    </p:spTree>
    <p:extLst>
      <p:ext uri="{BB962C8B-B14F-4D97-AF65-F5344CB8AC3E}">
        <p14:creationId xmlns:p14="http://schemas.microsoft.com/office/powerpoint/2010/main" val="22199372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altLang="en-US" dirty="0" smtClean="0"/>
              <a:t/>
            </a:r>
            <a:br>
              <a:rPr lang="en-US" altLang="en-US" dirty="0" smtClean="0"/>
            </a:br>
            <a:r>
              <a:rPr lang="en-US" dirty="0" smtClean="0"/>
              <a:t>ZPIC/UPIC Northeastern</a:t>
            </a:r>
            <a:br>
              <a:rPr lang="en-US" dirty="0" smtClean="0"/>
            </a:br>
            <a:r>
              <a:rPr lang="en-US" dirty="0" smtClean="0"/>
              <a:t>Safeguard Services – Jurisdiction K</a:t>
            </a:r>
            <a:endParaRPr lang="en-US" dirty="0"/>
          </a:p>
        </p:txBody>
      </p:sp>
      <p:sp>
        <p:nvSpPr>
          <p:cNvPr id="3" name="Content Placeholder 2"/>
          <p:cNvSpPr>
            <a:spLocks noGrp="1"/>
          </p:cNvSpPr>
          <p:nvPr>
            <p:ph idx="11"/>
          </p:nvPr>
        </p:nvSpPr>
        <p:spPr/>
        <p:txBody>
          <a:bodyPr/>
          <a:lstStyle/>
          <a:p>
            <a:r>
              <a:rPr lang="en-US" dirty="0" smtClean="0"/>
              <a:t>UPIC Northeastern</a:t>
            </a:r>
          </a:p>
          <a:p>
            <a:r>
              <a:rPr lang="en-US" dirty="0" smtClean="0">
                <a:hlinkClick r:id="rId2"/>
              </a:rPr>
              <a:t>Safeguard Services</a:t>
            </a:r>
            <a:endParaRPr lang="en-US" dirty="0" smtClean="0"/>
          </a:p>
          <a:p>
            <a:r>
              <a:rPr lang="en-US" dirty="0" smtClean="0"/>
              <a:t>States in UPIC Northeastern</a:t>
            </a:r>
          </a:p>
          <a:p>
            <a:pPr lvl="1"/>
            <a:r>
              <a:rPr lang="en-US" dirty="0" smtClean="0"/>
              <a:t>Pennsylvania, New York, Delaware, Maryland, D.C., New Jersey, Massachusetts, New Hampshire, Vermont, Maine, Rhode Island, Connecticut</a:t>
            </a:r>
            <a:endParaRPr lang="en-US"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16</a:t>
            </a:fld>
            <a:endParaRPr lang="en-US" dirty="0"/>
          </a:p>
        </p:txBody>
      </p:sp>
    </p:spTree>
    <p:extLst>
      <p:ext uri="{BB962C8B-B14F-4D97-AF65-F5344CB8AC3E}">
        <p14:creationId xmlns:p14="http://schemas.microsoft.com/office/powerpoint/2010/main" val="3054688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ZPIC/UPIC Process</a:t>
            </a:r>
            <a:endParaRPr lang="en-US" dirty="0"/>
          </a:p>
        </p:txBody>
      </p:sp>
      <p:sp>
        <p:nvSpPr>
          <p:cNvPr id="2" name="Text Placeholder 1"/>
          <p:cNvSpPr>
            <a:spLocks noGrp="1"/>
          </p:cNvSpPr>
          <p:nvPr>
            <p:ph type="body" sz="quarter" idx="11"/>
          </p:nvPr>
        </p:nvSpPr>
        <p:spPr/>
        <p:txBody>
          <a:bodyPr>
            <a:normAutofit fontScale="92500"/>
          </a:bodyPr>
          <a:lstStyle/>
          <a:p>
            <a:r>
              <a:rPr lang="en-US" dirty="0" smtClean="0"/>
              <a:t>Perform data analysis</a:t>
            </a:r>
          </a:p>
          <a:p>
            <a:r>
              <a:rPr lang="en-US" dirty="0" smtClean="0"/>
              <a:t>Request medical records and documentation</a:t>
            </a:r>
          </a:p>
          <a:p>
            <a:r>
              <a:rPr lang="en-US" dirty="0" smtClean="0"/>
              <a:t>Conduct interviews</a:t>
            </a:r>
          </a:p>
          <a:p>
            <a:r>
              <a:rPr lang="en-US" dirty="0" smtClean="0"/>
              <a:t>Conduct onsite visits</a:t>
            </a:r>
          </a:p>
          <a:p>
            <a:r>
              <a:rPr lang="en-US" dirty="0" smtClean="0"/>
              <a:t>Identify the need for a prepayment or auto-denial edit and refer these edits to the MAC for installation</a:t>
            </a:r>
          </a:p>
          <a:p>
            <a:r>
              <a:rPr lang="en-US" dirty="0" smtClean="0"/>
              <a:t>Withhold payments</a:t>
            </a:r>
          </a:p>
          <a:p>
            <a:r>
              <a:rPr lang="en-US" dirty="0" smtClean="0"/>
              <a:t>Refer cases to law enforcement</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17</a:t>
            </a:fld>
            <a:endParaRPr lang="en-US" dirty="0"/>
          </a:p>
        </p:txBody>
      </p:sp>
    </p:spTree>
    <p:extLst>
      <p:ext uri="{BB962C8B-B14F-4D97-AF65-F5344CB8AC3E}">
        <p14:creationId xmlns:p14="http://schemas.microsoft.com/office/powerpoint/2010/main" val="226132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ZPIC/UPIC</a:t>
            </a:r>
            <a:endParaRPr lang="en-US" dirty="0"/>
          </a:p>
        </p:txBody>
      </p:sp>
      <p:sp>
        <p:nvSpPr>
          <p:cNvPr id="3" name="Content Placeholder 2"/>
          <p:cNvSpPr>
            <a:spLocks noGrp="1"/>
          </p:cNvSpPr>
          <p:nvPr>
            <p:ph idx="11"/>
          </p:nvPr>
        </p:nvSpPr>
        <p:spPr/>
        <p:txBody>
          <a:bodyPr/>
          <a:lstStyle/>
          <a:p>
            <a:r>
              <a:rPr lang="en-US" dirty="0" smtClean="0"/>
              <a:t>Investigate instances of suspected fraud, waste and abuse</a:t>
            </a:r>
          </a:p>
          <a:p>
            <a:r>
              <a:rPr lang="en-US" dirty="0" smtClean="0"/>
              <a:t>Develop investigations early, and in a timely manner</a:t>
            </a:r>
          </a:p>
          <a:p>
            <a:r>
              <a:rPr lang="en-US" dirty="0" smtClean="0"/>
              <a:t>Take immediate action to ensure that Medicare Trust Fund monies are not inappropriately paid</a:t>
            </a:r>
          </a:p>
          <a:p>
            <a:r>
              <a:rPr lang="en-US" dirty="0" smtClean="0"/>
              <a:t>Identify any improper payments that are to be recouped by MACs</a:t>
            </a:r>
          </a:p>
          <a:p>
            <a:pPr lvl="1"/>
            <a:endParaRPr lang="en-US" dirty="0" smtClean="0"/>
          </a:p>
          <a:p>
            <a:pPr lvl="1"/>
            <a:endParaRPr lang="en-US" dirty="0" smtClean="0"/>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18</a:t>
            </a:fld>
            <a:endParaRPr lang="en-US" dirty="0"/>
          </a:p>
        </p:txBody>
      </p:sp>
    </p:spTree>
    <p:extLst>
      <p:ext uri="{BB962C8B-B14F-4D97-AF65-F5344CB8AC3E}">
        <p14:creationId xmlns:p14="http://schemas.microsoft.com/office/powerpoint/2010/main" val="1740402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Role of MAC </a:t>
            </a:r>
            <a:endParaRPr lang="en-US" dirty="0"/>
          </a:p>
        </p:txBody>
      </p:sp>
      <p:sp>
        <p:nvSpPr>
          <p:cNvPr id="2" name="Text Placeholder 1"/>
          <p:cNvSpPr>
            <a:spLocks noGrp="1"/>
          </p:cNvSpPr>
          <p:nvPr>
            <p:ph type="body" sz="quarter" idx="11"/>
          </p:nvPr>
        </p:nvSpPr>
        <p:spPr/>
        <p:txBody>
          <a:bodyPr>
            <a:normAutofit fontScale="77500" lnSpcReduction="20000"/>
          </a:bodyPr>
          <a:lstStyle/>
          <a:p>
            <a:r>
              <a:rPr lang="en-US" dirty="0" smtClean="0"/>
              <a:t>Claim processing, including paying providers/suppliers</a:t>
            </a:r>
          </a:p>
          <a:p>
            <a:r>
              <a:rPr lang="en-US" dirty="0" smtClean="0"/>
              <a:t>Provider outreach and education</a:t>
            </a:r>
          </a:p>
          <a:p>
            <a:r>
              <a:rPr lang="en-US" dirty="0" smtClean="0"/>
              <a:t>Recouping monies lost to the Medicare Trust Fund </a:t>
            </a:r>
          </a:p>
          <a:p>
            <a:pPr lvl="1"/>
            <a:r>
              <a:rPr lang="en-US" dirty="0" smtClean="0"/>
              <a:t>The ZPICs identify these situations and refer them to the MACs for the recoupment</a:t>
            </a:r>
          </a:p>
          <a:p>
            <a:r>
              <a:rPr lang="en-US" dirty="0" smtClean="0"/>
              <a:t>Medical review not for benefit integrity purposes</a:t>
            </a:r>
          </a:p>
          <a:p>
            <a:r>
              <a:rPr lang="en-US" dirty="0" smtClean="0"/>
              <a:t>Complaint screening</a:t>
            </a:r>
          </a:p>
          <a:p>
            <a:r>
              <a:rPr lang="en-US" dirty="0" smtClean="0"/>
              <a:t>The MAC will refer to the ZPIC if fraud is suspected</a:t>
            </a:r>
          </a:p>
          <a:p>
            <a:r>
              <a:rPr lang="en-US" dirty="0" smtClean="0"/>
              <a:t>Claims appeals of ZPIC decisions</a:t>
            </a:r>
          </a:p>
          <a:p>
            <a:r>
              <a:rPr lang="en-US" dirty="0" smtClean="0"/>
              <a:t>Claim payment determination and claims pricing</a:t>
            </a:r>
          </a:p>
          <a:p>
            <a:r>
              <a:rPr lang="en-US" dirty="0" smtClean="0"/>
              <a:t>Auditing provider cost reports</a:t>
            </a:r>
            <a:endParaRPr lang="en-US"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19</a:t>
            </a:fld>
            <a:endParaRPr lang="en-US" dirty="0"/>
          </a:p>
        </p:txBody>
      </p:sp>
    </p:spTree>
    <p:extLst>
      <p:ext uri="{BB962C8B-B14F-4D97-AF65-F5344CB8AC3E}">
        <p14:creationId xmlns:p14="http://schemas.microsoft.com/office/powerpoint/2010/main" val="2836383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Presenter</a:t>
            </a:r>
            <a:endParaRPr lang="en-US" dirty="0"/>
          </a:p>
        </p:txBody>
      </p:sp>
      <p:sp>
        <p:nvSpPr>
          <p:cNvPr id="6" name="Text Placeholder 5"/>
          <p:cNvSpPr>
            <a:spLocks noGrp="1"/>
          </p:cNvSpPr>
          <p:nvPr>
            <p:ph type="body" sz="quarter" idx="11"/>
          </p:nvPr>
        </p:nvSpPr>
        <p:spPr/>
        <p:txBody>
          <a:bodyPr/>
          <a:lstStyle/>
          <a:p>
            <a:r>
              <a:rPr lang="en-US" dirty="0" smtClean="0"/>
              <a:t>Lori Langevin</a:t>
            </a:r>
          </a:p>
          <a:p>
            <a:pPr lvl="1"/>
            <a:r>
              <a:rPr lang="en-US" dirty="0" smtClean="0"/>
              <a:t>Provider Outreach and Education Consultant</a:t>
            </a:r>
          </a:p>
          <a:p>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2</a:t>
            </a:fld>
            <a:endParaRPr lang="en-US" dirty="0"/>
          </a:p>
        </p:txBody>
      </p:sp>
      <p:pic>
        <p:nvPicPr>
          <p:cNvPr id="3" name="Picture 2" descr="NGS Provider Experience. Our Pledge: Innovative solutions, meaningful education, reduced burden" title="PEX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1193" y="76200"/>
            <a:ext cx="1371600" cy="1371600"/>
          </a:xfrm>
          <a:prstGeom prst="rect">
            <a:avLst/>
          </a:prstGeom>
        </p:spPr>
      </p:pic>
    </p:spTree>
    <p:extLst>
      <p:ext uri="{BB962C8B-B14F-4D97-AF65-F5344CB8AC3E}">
        <p14:creationId xmlns:p14="http://schemas.microsoft.com/office/powerpoint/2010/main" val="19156956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Recovery Auditors </a:t>
            </a:r>
            <a:endParaRPr lang="en-US" dirty="0"/>
          </a:p>
        </p:txBody>
      </p:sp>
      <p:sp>
        <p:nvSpPr>
          <p:cNvPr id="3" name="Slide Number Placeholder 2"/>
          <p:cNvSpPr>
            <a:spLocks noGrp="1"/>
          </p:cNvSpPr>
          <p:nvPr>
            <p:ph type="sldNum" sz="quarter" idx="12"/>
          </p:nvPr>
        </p:nvSpPr>
        <p:spPr/>
        <p:txBody>
          <a:bodyPr/>
          <a:lstStyle/>
          <a:p>
            <a:fld id="{F3F82353-F332-46F7-A363-8F3388F9BB7C}" type="slidenum">
              <a:rPr lang="en-US" smtClean="0"/>
              <a:pPr/>
              <a:t>20</a:t>
            </a:fld>
            <a:endParaRPr lang="en-US" dirty="0"/>
          </a:p>
        </p:txBody>
      </p:sp>
    </p:spTree>
    <p:extLst>
      <p:ext uri="{BB962C8B-B14F-4D97-AF65-F5344CB8AC3E}">
        <p14:creationId xmlns:p14="http://schemas.microsoft.com/office/powerpoint/2010/main" val="15234923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 Program </a:t>
            </a:r>
            <a:endParaRPr lang="en-US" dirty="0"/>
          </a:p>
        </p:txBody>
      </p:sp>
      <p:sp>
        <p:nvSpPr>
          <p:cNvPr id="3" name="Text Placeholder 2"/>
          <p:cNvSpPr>
            <a:spLocks noGrp="1"/>
          </p:cNvSpPr>
          <p:nvPr>
            <p:ph idx="11"/>
          </p:nvPr>
        </p:nvSpPr>
        <p:spPr/>
        <p:txBody>
          <a:bodyPr/>
          <a:lstStyle/>
          <a:p>
            <a:r>
              <a:rPr lang="en-US" dirty="0" smtClean="0"/>
              <a:t>Mission </a:t>
            </a:r>
          </a:p>
          <a:p>
            <a:pPr lvl="1"/>
            <a:r>
              <a:rPr lang="en-US" dirty="0" smtClean="0"/>
              <a:t>To identify and correct Medicare improper payments through the efficient detection and collection of overpayments made on claims of health care services provided to Medicare beneficiaries, and the identification of underpayments to providers so that the CMS can implement actions that will prevent future improper payments</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21</a:t>
            </a:fld>
            <a:endParaRPr lang="en-US" dirty="0"/>
          </a:p>
        </p:txBody>
      </p:sp>
    </p:spTree>
    <p:extLst>
      <p:ext uri="{BB962C8B-B14F-4D97-AF65-F5344CB8AC3E}">
        <p14:creationId xmlns:p14="http://schemas.microsoft.com/office/powerpoint/2010/main" val="42522888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a:r>
            <a:br>
              <a:rPr lang="en-US" dirty="0" smtClean="0"/>
            </a:br>
            <a:r>
              <a:rPr lang="en-US" dirty="0" smtClean="0"/>
              <a:t>RA Region 1 - Jurisdiction K</a:t>
            </a:r>
            <a:endParaRPr lang="en-US" dirty="0"/>
          </a:p>
        </p:txBody>
      </p:sp>
      <p:sp>
        <p:nvSpPr>
          <p:cNvPr id="2" name="Text Placeholder 1"/>
          <p:cNvSpPr>
            <a:spLocks noGrp="1"/>
          </p:cNvSpPr>
          <p:nvPr>
            <p:ph type="body" sz="quarter" idx="11"/>
          </p:nvPr>
        </p:nvSpPr>
        <p:spPr/>
        <p:txBody>
          <a:bodyPr>
            <a:normAutofit lnSpcReduction="10000"/>
          </a:bodyPr>
          <a:lstStyle/>
          <a:p>
            <a:r>
              <a:rPr lang="en-US" dirty="0" smtClean="0"/>
              <a:t>Performant Recovery, Inc.</a:t>
            </a:r>
          </a:p>
          <a:p>
            <a:pPr lvl="1"/>
            <a:r>
              <a:rPr lang="en-US" dirty="0" smtClean="0">
                <a:hlinkClick r:id="rId3"/>
              </a:rPr>
              <a:t>Website</a:t>
            </a:r>
            <a:endParaRPr lang="en-US" dirty="0"/>
          </a:p>
          <a:p>
            <a:pPr lvl="1"/>
            <a:r>
              <a:rPr lang="en-US" dirty="0" smtClean="0">
                <a:hlinkClick r:id="rId4"/>
              </a:rPr>
              <a:t>Email</a:t>
            </a:r>
            <a:endParaRPr lang="en-US" dirty="0" smtClean="0"/>
          </a:p>
          <a:p>
            <a:pPr lvl="1"/>
            <a:r>
              <a:rPr lang="en-US" dirty="0" smtClean="0"/>
              <a:t>Telephone: 866-201-0580</a:t>
            </a:r>
          </a:p>
          <a:p>
            <a:r>
              <a:rPr lang="en-US" dirty="0" smtClean="0"/>
              <a:t>Please visit their website for</a:t>
            </a:r>
          </a:p>
          <a:p>
            <a:pPr lvl="1"/>
            <a:r>
              <a:rPr lang="en-US" dirty="0" smtClean="0"/>
              <a:t>Issues under review</a:t>
            </a:r>
          </a:p>
          <a:p>
            <a:pPr lvl="1"/>
            <a:r>
              <a:rPr lang="en-US" dirty="0" smtClean="0"/>
              <a:t>Forms and sample documents</a:t>
            </a:r>
          </a:p>
          <a:p>
            <a:pPr lvl="1"/>
            <a:r>
              <a:rPr lang="en-US" dirty="0" smtClean="0"/>
              <a:t>FAQs</a:t>
            </a:r>
          </a:p>
          <a:p>
            <a:pPr lvl="1"/>
            <a:r>
              <a:rPr lang="en-US" dirty="0" smtClean="0"/>
              <a:t>Review provider contact Information for accuracy</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22</a:t>
            </a:fld>
            <a:endParaRPr lang="en-US" dirty="0"/>
          </a:p>
        </p:txBody>
      </p:sp>
    </p:spTree>
    <p:extLst>
      <p:ext uri="{BB962C8B-B14F-4D97-AF65-F5344CB8AC3E}">
        <p14:creationId xmlns:p14="http://schemas.microsoft.com/office/powerpoint/2010/main" val="133669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 Process</a:t>
            </a:r>
            <a:endParaRPr lang="en-US" dirty="0"/>
          </a:p>
        </p:txBody>
      </p:sp>
      <p:sp>
        <p:nvSpPr>
          <p:cNvPr id="3" name="Text Placeholder 2"/>
          <p:cNvSpPr>
            <a:spLocks noGrp="1"/>
          </p:cNvSpPr>
          <p:nvPr>
            <p:ph type="body" sz="quarter" idx="11"/>
          </p:nvPr>
        </p:nvSpPr>
        <p:spPr/>
        <p:txBody>
          <a:bodyPr>
            <a:normAutofit lnSpcReduction="10000"/>
          </a:bodyPr>
          <a:lstStyle/>
          <a:p>
            <a:r>
              <a:rPr lang="en-US" dirty="0" smtClean="0"/>
              <a:t>Issue selected for review</a:t>
            </a:r>
          </a:p>
          <a:p>
            <a:r>
              <a:rPr lang="en-US" dirty="0" smtClean="0"/>
              <a:t>CMS approves issue</a:t>
            </a:r>
          </a:p>
          <a:p>
            <a:r>
              <a:rPr lang="en-US" dirty="0" smtClean="0"/>
              <a:t>RA requests claims </a:t>
            </a:r>
          </a:p>
          <a:p>
            <a:r>
              <a:rPr lang="en-US" dirty="0" smtClean="0"/>
              <a:t>RA reviews documentation (complex review) or claim (automated review) and makes determination</a:t>
            </a:r>
          </a:p>
          <a:p>
            <a:r>
              <a:rPr lang="en-US" dirty="0" smtClean="0"/>
              <a:t>If an error is found, a file is sent to the claims processing MAC to be adjusted for over or underpayment</a:t>
            </a:r>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23</a:t>
            </a:fld>
            <a:endParaRPr lang="en-US" dirty="0"/>
          </a:p>
        </p:txBody>
      </p:sp>
    </p:spTree>
    <p:extLst>
      <p:ext uri="{BB962C8B-B14F-4D97-AF65-F5344CB8AC3E}">
        <p14:creationId xmlns:p14="http://schemas.microsoft.com/office/powerpoint/2010/main" val="29694033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Frames</a:t>
            </a:r>
            <a:endParaRPr lang="en-US" dirty="0"/>
          </a:p>
        </p:txBody>
      </p:sp>
      <p:sp>
        <p:nvSpPr>
          <p:cNvPr id="3" name="Text Placeholder 2"/>
          <p:cNvSpPr>
            <a:spLocks noGrp="1"/>
          </p:cNvSpPr>
          <p:nvPr>
            <p:ph idx="11"/>
          </p:nvPr>
        </p:nvSpPr>
        <p:spPr/>
        <p:txBody>
          <a:bodyPr/>
          <a:lstStyle/>
          <a:p>
            <a:r>
              <a:rPr lang="en-US" dirty="0" smtClean="0"/>
              <a:t>RA has 30 calendar days to complete the review and send a decision letter </a:t>
            </a:r>
          </a:p>
          <a:p>
            <a:r>
              <a:rPr lang="en-US" dirty="0" smtClean="0"/>
              <a:t>RA may look back up to three years from the claim paid date to review claims </a:t>
            </a:r>
          </a:p>
          <a:p>
            <a:r>
              <a:rPr lang="en-US" dirty="0" smtClean="0"/>
              <a:t>RA will forward the adjustment to the MAC 30 days after the initial findings letter or after a </a:t>
            </a:r>
            <a:r>
              <a:rPr lang="en-US" b="1" dirty="0" smtClean="0"/>
              <a:t>discussion period </a:t>
            </a:r>
            <a:r>
              <a:rPr lang="en-US" dirty="0" smtClean="0"/>
              <a:t>has been completed </a:t>
            </a:r>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24</a:t>
            </a:fld>
            <a:endParaRPr lang="en-US" dirty="0"/>
          </a:p>
        </p:txBody>
      </p:sp>
    </p:spTree>
    <p:extLst>
      <p:ext uri="{BB962C8B-B14F-4D97-AF65-F5344CB8AC3E}">
        <p14:creationId xmlns:p14="http://schemas.microsoft.com/office/powerpoint/2010/main" val="4050147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RA </a:t>
            </a:r>
            <a:endParaRPr lang="en-US" dirty="0"/>
          </a:p>
        </p:txBody>
      </p:sp>
      <p:sp>
        <p:nvSpPr>
          <p:cNvPr id="3" name="Content Placeholder 2"/>
          <p:cNvSpPr>
            <a:spLocks noGrp="1"/>
          </p:cNvSpPr>
          <p:nvPr>
            <p:ph idx="11"/>
          </p:nvPr>
        </p:nvSpPr>
        <p:spPr/>
        <p:txBody>
          <a:bodyPr/>
          <a:lstStyle/>
          <a:p>
            <a:r>
              <a:rPr lang="en-US" dirty="0" smtClean="0"/>
              <a:t>Review claims on a postpayment basis using the same Medicare policies as MACs</a:t>
            </a:r>
          </a:p>
          <a:p>
            <a:pPr lvl="1"/>
            <a:r>
              <a:rPr lang="en-US" dirty="0" smtClean="0"/>
              <a:t>NCDs</a:t>
            </a:r>
          </a:p>
          <a:p>
            <a:pPr lvl="1"/>
            <a:r>
              <a:rPr lang="en-US" dirty="0" smtClean="0"/>
              <a:t>LCDs and</a:t>
            </a:r>
          </a:p>
          <a:p>
            <a:pPr lvl="1"/>
            <a:r>
              <a:rPr lang="en-US" dirty="0" smtClean="0"/>
              <a:t>CMS manuals/regulations</a:t>
            </a:r>
          </a:p>
          <a:p>
            <a:r>
              <a:rPr lang="en-US" dirty="0" smtClean="0"/>
              <a:t>To ensure accuracy, RA is required to employ nurses, therapists, certified coders and a contractor medical director</a:t>
            </a:r>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25</a:t>
            </a:fld>
            <a:endParaRPr lang="en-US" dirty="0"/>
          </a:p>
        </p:txBody>
      </p:sp>
    </p:spTree>
    <p:extLst>
      <p:ext uri="{BB962C8B-B14F-4D97-AF65-F5344CB8AC3E}">
        <p14:creationId xmlns:p14="http://schemas.microsoft.com/office/powerpoint/2010/main" val="10376106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MAC</a:t>
            </a:r>
            <a:endParaRPr lang="en-US" dirty="0"/>
          </a:p>
        </p:txBody>
      </p:sp>
      <p:sp>
        <p:nvSpPr>
          <p:cNvPr id="3" name="Text Placeholder 2"/>
          <p:cNvSpPr>
            <a:spLocks noGrp="1"/>
          </p:cNvSpPr>
          <p:nvPr>
            <p:ph type="body" sz="quarter" idx="11"/>
          </p:nvPr>
        </p:nvSpPr>
        <p:spPr/>
        <p:txBody>
          <a:bodyPr/>
          <a:lstStyle/>
          <a:p>
            <a:r>
              <a:rPr lang="en-US" dirty="0" smtClean="0"/>
              <a:t>After a RA post pay review, an electronic file of claims to be adjusted is sent to claims processing contractor</a:t>
            </a:r>
          </a:p>
          <a:p>
            <a:pPr lvl="1"/>
            <a:r>
              <a:rPr lang="en-US" dirty="0" smtClean="0"/>
              <a:t>Marked as RA adjustments in claims processing system</a:t>
            </a:r>
          </a:p>
          <a:p>
            <a:r>
              <a:rPr lang="en-US" dirty="0" smtClean="0"/>
              <a:t>Electronic reports are sent to RA on daily basis to notify them that an adjustment has been processed</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26</a:t>
            </a:fld>
            <a:endParaRPr lang="en-US" dirty="0"/>
          </a:p>
        </p:txBody>
      </p:sp>
    </p:spTree>
    <p:extLst>
      <p:ext uri="{BB962C8B-B14F-4D97-AF65-F5344CB8AC3E}">
        <p14:creationId xmlns:p14="http://schemas.microsoft.com/office/powerpoint/2010/main" val="40054419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Tips</a:t>
            </a:r>
            <a:endParaRPr lang="en-US" dirty="0"/>
          </a:p>
        </p:txBody>
      </p:sp>
      <p:sp>
        <p:nvSpPr>
          <p:cNvPr id="3" name="Text Placeholder 2"/>
          <p:cNvSpPr>
            <a:spLocks noGrp="1"/>
          </p:cNvSpPr>
          <p:nvPr>
            <p:ph type="body" sz="quarter" idx="11"/>
          </p:nvPr>
        </p:nvSpPr>
        <p:spPr/>
        <p:txBody>
          <a:bodyPr/>
          <a:lstStyle/>
          <a:p>
            <a:r>
              <a:rPr lang="en-US" dirty="0" smtClean="0"/>
              <a:t>Identify RA demand letter</a:t>
            </a:r>
          </a:p>
          <a:p>
            <a:pPr lvl="1"/>
            <a:r>
              <a:rPr lang="en-US" dirty="0" smtClean="0"/>
              <a:t>Right corner will contain letter number that begins with “R” For example: R-1234567</a:t>
            </a:r>
          </a:p>
          <a:p>
            <a:pPr lvl="1"/>
            <a:r>
              <a:rPr lang="en-US" dirty="0" smtClean="0"/>
              <a:t>The first paragraph says: “This finding was a result of a Recovery Audit Program review.”</a:t>
            </a:r>
          </a:p>
          <a:p>
            <a:r>
              <a:rPr lang="en-US" dirty="0" smtClean="0"/>
              <a:t>Review the demand letter sent from the MAC</a:t>
            </a:r>
          </a:p>
          <a:p>
            <a:r>
              <a:rPr lang="en-US" dirty="0" smtClean="0"/>
              <a:t>Providers need to review their remittance advice</a:t>
            </a:r>
          </a:p>
          <a:p>
            <a:pPr lvl="1"/>
            <a:r>
              <a:rPr lang="en-US" dirty="0" smtClean="0"/>
              <a:t> If they see a N432 that means an adjustment was done due to a RA review</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27</a:t>
            </a:fld>
            <a:endParaRPr lang="en-US" dirty="0"/>
          </a:p>
        </p:txBody>
      </p:sp>
    </p:spTree>
    <p:extLst>
      <p:ext uri="{BB962C8B-B14F-4D97-AF65-F5344CB8AC3E}">
        <p14:creationId xmlns:p14="http://schemas.microsoft.com/office/powerpoint/2010/main" val="37632464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Tips</a:t>
            </a:r>
            <a:endParaRPr lang="en-US" dirty="0"/>
          </a:p>
        </p:txBody>
      </p:sp>
      <p:sp>
        <p:nvSpPr>
          <p:cNvPr id="3" name="Text Placeholder 2"/>
          <p:cNvSpPr>
            <a:spLocks noGrp="1"/>
          </p:cNvSpPr>
          <p:nvPr>
            <p:ph type="body" sz="quarter" idx="11"/>
          </p:nvPr>
        </p:nvSpPr>
        <p:spPr/>
        <p:txBody>
          <a:bodyPr/>
          <a:lstStyle/>
          <a:p>
            <a:r>
              <a:rPr lang="en-US" dirty="0" smtClean="0"/>
              <a:t>Request rebuttal</a:t>
            </a:r>
          </a:p>
          <a:p>
            <a:pPr lvl="1"/>
            <a:r>
              <a:rPr lang="en-US" dirty="0" smtClean="0"/>
              <a:t>Opportunity to provide a statement and accompanying evidence indicating why overpayment action will cause financial hardship and should not take place</a:t>
            </a:r>
          </a:p>
          <a:p>
            <a:pPr lvl="2"/>
            <a:r>
              <a:rPr lang="en-US" dirty="0" smtClean="0"/>
              <a:t>Not disagreeing with overpayment decision </a:t>
            </a:r>
          </a:p>
          <a:p>
            <a:pPr lvl="2"/>
            <a:r>
              <a:rPr lang="en-US" dirty="0" smtClean="0"/>
              <a:t>No review of supporting medical documentation will take place</a:t>
            </a:r>
          </a:p>
          <a:p>
            <a:pPr lvl="1"/>
            <a:r>
              <a:rPr lang="en-US" dirty="0" smtClean="0"/>
              <a:t>Must be submitted by the 15th day from date on demand letter</a:t>
            </a:r>
          </a:p>
          <a:p>
            <a:endParaRPr lang="en-US" dirty="0" smtClean="0"/>
          </a:p>
          <a:p>
            <a:pPr lvl="1"/>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28</a:t>
            </a:fld>
            <a:endParaRPr lang="en-US" dirty="0"/>
          </a:p>
        </p:txBody>
      </p:sp>
    </p:spTree>
    <p:extLst>
      <p:ext uri="{BB962C8B-B14F-4D97-AF65-F5344CB8AC3E}">
        <p14:creationId xmlns:p14="http://schemas.microsoft.com/office/powerpoint/2010/main" val="23372601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Tips</a:t>
            </a:r>
            <a:endParaRPr lang="en-US" dirty="0"/>
          </a:p>
        </p:txBody>
      </p:sp>
      <p:sp>
        <p:nvSpPr>
          <p:cNvPr id="3" name="Text Placeholder 2"/>
          <p:cNvSpPr>
            <a:spLocks noGrp="1"/>
          </p:cNvSpPr>
          <p:nvPr>
            <p:ph type="body" sz="quarter" idx="11"/>
          </p:nvPr>
        </p:nvSpPr>
        <p:spPr/>
        <p:txBody>
          <a:bodyPr/>
          <a:lstStyle/>
          <a:p>
            <a:r>
              <a:rPr lang="en-US" altLang="en-US" dirty="0" smtClean="0"/>
              <a:t>Appeal with local MAC</a:t>
            </a:r>
          </a:p>
          <a:p>
            <a:pPr lvl="1"/>
            <a:r>
              <a:rPr lang="en-US" dirty="0" smtClean="0"/>
              <a:t>Include specific reason why you feel RA determination should be overturned</a:t>
            </a:r>
          </a:p>
          <a:p>
            <a:endParaRPr lang="en-US" altLang="en-US" dirty="0" smtClean="0"/>
          </a:p>
          <a:p>
            <a:pPr lvl="1"/>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29</a:t>
            </a:fld>
            <a:endParaRPr lang="en-US" dirty="0"/>
          </a:p>
        </p:txBody>
      </p:sp>
    </p:spTree>
    <p:extLst>
      <p:ext uri="{BB962C8B-B14F-4D97-AF65-F5344CB8AC3E}">
        <p14:creationId xmlns:p14="http://schemas.microsoft.com/office/powerpoint/2010/main" val="2441366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Disclaimer</a:t>
            </a:r>
            <a:endParaRPr lang="en-US" dirty="0"/>
          </a:p>
        </p:txBody>
      </p:sp>
      <p:sp>
        <p:nvSpPr>
          <p:cNvPr id="3" name="Text Placeholder 2"/>
          <p:cNvSpPr>
            <a:spLocks noGrp="1"/>
          </p:cNvSpPr>
          <p:nvPr>
            <p:ph type="body" sz="quarter" idx="11"/>
          </p:nvPr>
        </p:nvSpPr>
        <p:spPr/>
        <p:txBody>
          <a:bodyPr>
            <a:normAutofit fontScale="77500" lnSpcReduction="20000"/>
          </a:bodyPr>
          <a:lstStyle/>
          <a:p>
            <a:pPr marL="0" indent="0">
              <a:buNone/>
            </a:pPr>
            <a:r>
              <a:rPr lang="en-US" dirty="0" smtClean="0"/>
              <a:t>National Government Services, Inc. has produced this material as an informational reference for providers furnishing services in our contract jurisdiction. National Government Services employees, agents, and staff make no representation, warranty, or guarantee that this compilation of Medicare information is error-free and will bear no responsibility or liability for the results or consequences of the use of this material. Although every reasonable effort has been made to assure the accuracy of the information within these pages at the time of publication, the Medicare Program is constantly changing, and it is the responsibility of each provider to remain abreast of the Medicare Program requirements. Any regulations, policies and/or guidelines cited in this publication are subject to change without further notice. Current Medicare regulations can be found on the </a:t>
            </a:r>
            <a:r>
              <a:rPr lang="en-US" dirty="0" smtClean="0">
                <a:hlinkClick r:id="rId2"/>
              </a:rPr>
              <a:t>CMS website</a:t>
            </a:r>
            <a:r>
              <a:rPr lang="en-US" dirty="0" smtClean="0"/>
              <a:t>.</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3</a:t>
            </a:fld>
            <a:endParaRPr lang="en-US" dirty="0"/>
          </a:p>
        </p:txBody>
      </p:sp>
    </p:spTree>
    <p:extLst>
      <p:ext uri="{BB962C8B-B14F-4D97-AF65-F5344CB8AC3E}">
        <p14:creationId xmlns:p14="http://schemas.microsoft.com/office/powerpoint/2010/main" val="8135895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r>
            <a:br>
              <a:rPr lang="en-US" dirty="0"/>
            </a:br>
            <a:r>
              <a:rPr lang="en-US" dirty="0"/>
              <a:t>MAC Medical Review</a:t>
            </a:r>
          </a:p>
        </p:txBody>
      </p:sp>
      <p:sp>
        <p:nvSpPr>
          <p:cNvPr id="3" name="Slide Number Placeholder 2"/>
          <p:cNvSpPr>
            <a:spLocks noGrp="1"/>
          </p:cNvSpPr>
          <p:nvPr>
            <p:ph type="sldNum" sz="quarter" idx="12"/>
          </p:nvPr>
        </p:nvSpPr>
        <p:spPr/>
        <p:txBody>
          <a:bodyPr/>
          <a:lstStyle/>
          <a:p>
            <a:fld id="{F3F82353-F332-46F7-A363-8F3388F9BB7C}" type="slidenum">
              <a:rPr lang="en-US" smtClean="0"/>
              <a:pPr/>
              <a:t>30</a:t>
            </a:fld>
            <a:endParaRPr lang="en-US" dirty="0"/>
          </a:p>
        </p:txBody>
      </p:sp>
    </p:spTree>
    <p:extLst>
      <p:ext uri="{BB962C8B-B14F-4D97-AF65-F5344CB8AC3E}">
        <p14:creationId xmlns:p14="http://schemas.microsoft.com/office/powerpoint/2010/main" val="5744014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 Medical Review</a:t>
            </a:r>
            <a:endParaRPr lang="en-US" dirty="0"/>
          </a:p>
        </p:txBody>
      </p:sp>
      <p:sp>
        <p:nvSpPr>
          <p:cNvPr id="3" name="Text Placeholder 2"/>
          <p:cNvSpPr>
            <a:spLocks noGrp="1"/>
          </p:cNvSpPr>
          <p:nvPr>
            <p:ph idx="11"/>
          </p:nvPr>
        </p:nvSpPr>
        <p:spPr/>
        <p:txBody>
          <a:bodyPr/>
          <a:lstStyle/>
          <a:p>
            <a:r>
              <a:rPr lang="en-US" dirty="0" smtClean="0"/>
              <a:t>Mission </a:t>
            </a:r>
          </a:p>
          <a:p>
            <a:pPr lvl="1"/>
            <a:r>
              <a:rPr lang="en-US" dirty="0" smtClean="0"/>
              <a:t>To reduce costs related to improper payments and appeals, therefore reducing provider burden</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31</a:t>
            </a:fld>
            <a:endParaRPr lang="en-US" dirty="0"/>
          </a:p>
        </p:txBody>
      </p:sp>
    </p:spTree>
    <p:extLst>
      <p:ext uri="{BB962C8B-B14F-4D97-AF65-F5344CB8AC3E}">
        <p14:creationId xmlns:p14="http://schemas.microsoft.com/office/powerpoint/2010/main" val="26500334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 Medical Review</a:t>
            </a:r>
            <a:endParaRPr lang="en-US" dirty="0"/>
          </a:p>
        </p:txBody>
      </p:sp>
      <p:sp>
        <p:nvSpPr>
          <p:cNvPr id="3" name="Text Placeholder 2"/>
          <p:cNvSpPr>
            <a:spLocks noGrp="1"/>
          </p:cNvSpPr>
          <p:nvPr>
            <p:ph idx="11"/>
          </p:nvPr>
        </p:nvSpPr>
        <p:spPr/>
        <p:txBody>
          <a:bodyPr/>
          <a:lstStyle/>
          <a:p>
            <a:r>
              <a:rPr lang="en-US" dirty="0" smtClean="0"/>
              <a:t>National Government Services </a:t>
            </a:r>
          </a:p>
          <a:p>
            <a:pPr lvl="1"/>
            <a:r>
              <a:rPr lang="en-US" dirty="0" smtClean="0">
                <a:hlinkClick r:id="rId2"/>
              </a:rPr>
              <a:t>Our website</a:t>
            </a:r>
            <a:endParaRPr lang="en-US" dirty="0" smtClean="0"/>
          </a:p>
          <a:p>
            <a:pPr lvl="1"/>
            <a:r>
              <a:rPr lang="en-US" dirty="0" smtClean="0"/>
              <a:t>Fax</a:t>
            </a:r>
          </a:p>
          <a:p>
            <a:pPr lvl="2"/>
            <a:r>
              <a:rPr lang="en-US" dirty="0" smtClean="0"/>
              <a:t>JK: 315-442-4231 </a:t>
            </a:r>
          </a:p>
          <a:p>
            <a:pPr lvl="1"/>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32</a:t>
            </a:fld>
            <a:endParaRPr lang="en-US" dirty="0"/>
          </a:p>
        </p:txBody>
      </p:sp>
    </p:spTree>
    <p:extLst>
      <p:ext uri="{BB962C8B-B14F-4D97-AF65-F5344CB8AC3E}">
        <p14:creationId xmlns:p14="http://schemas.microsoft.com/office/powerpoint/2010/main" val="28741489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 Medical Review Process</a:t>
            </a:r>
            <a:endParaRPr lang="en-US" dirty="0"/>
          </a:p>
        </p:txBody>
      </p:sp>
      <p:sp>
        <p:nvSpPr>
          <p:cNvPr id="3" name="Text Placeholder 2"/>
          <p:cNvSpPr>
            <a:spLocks noGrp="1"/>
          </p:cNvSpPr>
          <p:nvPr>
            <p:ph type="body" sz="quarter" idx="11"/>
          </p:nvPr>
        </p:nvSpPr>
        <p:spPr/>
        <p:txBody>
          <a:bodyPr/>
          <a:lstStyle/>
          <a:p>
            <a:r>
              <a:rPr lang="en-US" dirty="0" smtClean="0"/>
              <a:t>TPE strategy and the NGS medical review process </a:t>
            </a:r>
          </a:p>
          <a:p>
            <a:pPr lvl="1"/>
            <a:r>
              <a:rPr lang="en-US" dirty="0" smtClean="0"/>
              <a:t>The purpose is to reduce costs related to improper payments and appeals</a:t>
            </a:r>
          </a:p>
          <a:p>
            <a:pPr lvl="2"/>
            <a:r>
              <a:rPr lang="en-US" dirty="0" smtClean="0"/>
              <a:t>This will reduce provider burden </a:t>
            </a:r>
          </a:p>
          <a:p>
            <a:pPr lvl="1"/>
            <a:r>
              <a:rPr lang="en-US" dirty="0" smtClean="0"/>
              <a:t>Providers selected for TPE will receive a notification letter from NGS </a:t>
            </a:r>
          </a:p>
          <a:p>
            <a:pPr lvl="1"/>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33</a:t>
            </a:fld>
            <a:endParaRPr lang="en-US" dirty="0"/>
          </a:p>
        </p:txBody>
      </p:sp>
    </p:spTree>
    <p:extLst>
      <p:ext uri="{BB962C8B-B14F-4D97-AF65-F5344CB8AC3E}">
        <p14:creationId xmlns:p14="http://schemas.microsoft.com/office/powerpoint/2010/main" val="17504088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MAC Medical Review Process</a:t>
            </a:r>
            <a:endParaRPr lang="en-US" dirty="0"/>
          </a:p>
        </p:txBody>
      </p:sp>
      <p:sp>
        <p:nvSpPr>
          <p:cNvPr id="3" name="Text Placeholder 2"/>
          <p:cNvSpPr>
            <a:spLocks noGrp="1"/>
          </p:cNvSpPr>
          <p:nvPr>
            <p:ph type="body" sz="quarter" idx="11"/>
          </p:nvPr>
        </p:nvSpPr>
        <p:spPr/>
        <p:txBody>
          <a:bodyPr/>
          <a:lstStyle/>
          <a:p>
            <a:r>
              <a:rPr lang="en-US" dirty="0" smtClean="0"/>
              <a:t>Postpayment probes</a:t>
            </a:r>
          </a:p>
          <a:p>
            <a:pPr lvl="1"/>
            <a:r>
              <a:rPr lang="en-US" dirty="0" smtClean="0"/>
              <a:t>MR may conduct postpayment claim reviews</a:t>
            </a:r>
          </a:p>
          <a:p>
            <a:pPr lvl="1"/>
            <a:r>
              <a:rPr lang="en-US" dirty="0" smtClean="0"/>
              <a:t>A sample of paid claims is selected and a request for medical records is requested from the provider</a:t>
            </a:r>
          </a:p>
          <a:p>
            <a:pPr lvl="1"/>
            <a:r>
              <a:rPr lang="en-US" dirty="0" smtClean="0"/>
              <a:t>Providers must submit medical records as directed by the medical review notice letter within 45 days of the record request</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34</a:t>
            </a:fld>
            <a:endParaRPr lang="en-US" dirty="0"/>
          </a:p>
        </p:txBody>
      </p:sp>
    </p:spTree>
    <p:extLst>
      <p:ext uri="{BB962C8B-B14F-4D97-AF65-F5344CB8AC3E}">
        <p14:creationId xmlns:p14="http://schemas.microsoft.com/office/powerpoint/2010/main" val="20060459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Frame</a:t>
            </a:r>
            <a:endParaRPr lang="en-US" dirty="0"/>
          </a:p>
        </p:txBody>
      </p:sp>
      <p:sp>
        <p:nvSpPr>
          <p:cNvPr id="3" name="Text Placeholder 2"/>
          <p:cNvSpPr>
            <a:spLocks noGrp="1"/>
          </p:cNvSpPr>
          <p:nvPr>
            <p:ph type="body" sz="quarter" idx="11"/>
          </p:nvPr>
        </p:nvSpPr>
        <p:spPr/>
        <p:txBody>
          <a:bodyPr/>
          <a:lstStyle/>
          <a:p>
            <a:r>
              <a:rPr lang="en-US" dirty="0" smtClean="0"/>
              <a:t>Prepayment decision timeline</a:t>
            </a:r>
          </a:p>
          <a:p>
            <a:pPr lvl="1"/>
            <a:r>
              <a:rPr lang="en-US" dirty="0" smtClean="0"/>
              <a:t>Claims will suspend</a:t>
            </a:r>
          </a:p>
          <a:p>
            <a:pPr lvl="1"/>
            <a:r>
              <a:rPr lang="en-US" dirty="0" smtClean="0"/>
              <a:t>Documentation requested via ADR</a:t>
            </a:r>
          </a:p>
          <a:p>
            <a:pPr lvl="1"/>
            <a:r>
              <a:rPr lang="en-US" dirty="0" smtClean="0"/>
              <a:t>Return documentation – 45 days (recommend 30 days)</a:t>
            </a:r>
          </a:p>
          <a:p>
            <a:pPr lvl="2"/>
            <a:r>
              <a:rPr lang="en-US" dirty="0" smtClean="0"/>
              <a:t>Claims will deny on day 46 if records not received</a:t>
            </a:r>
          </a:p>
          <a:p>
            <a:pPr lvl="1"/>
            <a:r>
              <a:rPr lang="en-US" dirty="0" smtClean="0"/>
              <a:t>NGS will make review determinations within 30 calendar days of receiving the provider’s requested documentation</a:t>
            </a:r>
          </a:p>
          <a:p>
            <a:pPr lvl="1"/>
            <a:r>
              <a:rPr lang="en-US" dirty="0" smtClean="0"/>
              <a:t>Detailed results letter</a:t>
            </a:r>
          </a:p>
          <a:p>
            <a:pPr lvl="2"/>
            <a:r>
              <a:rPr lang="en-US" dirty="0" smtClean="0"/>
              <a:t>One-on-one education</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35</a:t>
            </a:fld>
            <a:endParaRPr lang="en-US" dirty="0"/>
          </a:p>
        </p:txBody>
      </p:sp>
    </p:spTree>
    <p:extLst>
      <p:ext uri="{BB962C8B-B14F-4D97-AF65-F5344CB8AC3E}">
        <p14:creationId xmlns:p14="http://schemas.microsoft.com/office/powerpoint/2010/main" val="19691296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MAC Medical Review</a:t>
            </a:r>
            <a:endParaRPr lang="en-US" dirty="0"/>
          </a:p>
        </p:txBody>
      </p:sp>
      <p:sp>
        <p:nvSpPr>
          <p:cNvPr id="3" name="Text Placeholder 2"/>
          <p:cNvSpPr>
            <a:spLocks noGrp="1"/>
          </p:cNvSpPr>
          <p:nvPr>
            <p:ph type="body" sz="quarter" idx="11"/>
          </p:nvPr>
        </p:nvSpPr>
        <p:spPr/>
        <p:txBody>
          <a:bodyPr/>
          <a:lstStyle/>
          <a:p>
            <a:r>
              <a:rPr lang="en-US" dirty="0" smtClean="0"/>
              <a:t>TPE notification and ADR letters</a:t>
            </a:r>
          </a:p>
          <a:p>
            <a:pPr lvl="1"/>
            <a:r>
              <a:rPr lang="en-US" dirty="0" smtClean="0"/>
              <a:t>Notification outlines the TPE process</a:t>
            </a:r>
          </a:p>
          <a:p>
            <a:pPr lvl="1"/>
            <a:r>
              <a:rPr lang="en-US" dirty="0" smtClean="0"/>
              <a:t>Reason for review</a:t>
            </a:r>
          </a:p>
          <a:p>
            <a:pPr lvl="2"/>
            <a:r>
              <a:rPr lang="en-US" dirty="0" smtClean="0"/>
              <a:t>Why your facility was selected</a:t>
            </a:r>
          </a:p>
          <a:p>
            <a:pPr lvl="2"/>
            <a:r>
              <a:rPr lang="en-US" dirty="0" smtClean="0"/>
              <a:t>Procedure code/HCPCS code – short description of what is being reviewed</a:t>
            </a:r>
          </a:p>
          <a:p>
            <a:pPr lvl="1"/>
            <a:r>
              <a:rPr lang="en-US" dirty="0" smtClean="0"/>
              <a:t>Do not send documentation until you receive an ADR letter</a:t>
            </a:r>
          </a:p>
          <a:p>
            <a:pPr lvl="2"/>
            <a:r>
              <a:rPr lang="en-US" dirty="0" smtClean="0"/>
              <a:t>Will include a list of specific elements needed to support the service being reviewed</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36</a:t>
            </a:fld>
            <a:endParaRPr lang="en-US" dirty="0"/>
          </a:p>
        </p:txBody>
      </p:sp>
    </p:spTree>
    <p:extLst>
      <p:ext uri="{BB962C8B-B14F-4D97-AF65-F5344CB8AC3E}">
        <p14:creationId xmlns:p14="http://schemas.microsoft.com/office/powerpoint/2010/main" val="33697023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Tips</a:t>
            </a:r>
            <a:endParaRPr lang="en-US" dirty="0"/>
          </a:p>
        </p:txBody>
      </p:sp>
      <p:sp>
        <p:nvSpPr>
          <p:cNvPr id="3" name="Text Placeholder 2"/>
          <p:cNvSpPr>
            <a:spLocks noGrp="1"/>
          </p:cNvSpPr>
          <p:nvPr>
            <p:ph type="body" sz="quarter" idx="11"/>
          </p:nvPr>
        </p:nvSpPr>
        <p:spPr/>
        <p:txBody>
          <a:bodyPr>
            <a:normAutofit fontScale="77500" lnSpcReduction="20000"/>
          </a:bodyPr>
          <a:lstStyle/>
          <a:p>
            <a:r>
              <a:rPr lang="en-US" dirty="0" smtClean="0"/>
              <a:t>Responding to TPE ADRs</a:t>
            </a:r>
          </a:p>
          <a:p>
            <a:pPr lvl="1"/>
            <a:r>
              <a:rPr lang="en-US" dirty="0" smtClean="0"/>
              <a:t>NGS recommends responding to ADRs within 30 days</a:t>
            </a:r>
          </a:p>
          <a:p>
            <a:pPr lvl="2"/>
            <a:r>
              <a:rPr lang="en-US" dirty="0" smtClean="0"/>
              <a:t>CMS allows providers 45 days of the ADR date</a:t>
            </a:r>
          </a:p>
          <a:p>
            <a:pPr lvl="1"/>
            <a:r>
              <a:rPr lang="en-US" dirty="0" smtClean="0"/>
              <a:t>Forward the requested documentation to the correct address </a:t>
            </a:r>
          </a:p>
          <a:p>
            <a:pPr lvl="1"/>
            <a:r>
              <a:rPr lang="en-US" dirty="0" smtClean="0"/>
              <a:t>Send responses separately and attach a copy of the corresponding ADR </a:t>
            </a:r>
          </a:p>
          <a:p>
            <a:pPr lvl="1"/>
            <a:r>
              <a:rPr lang="en-US" dirty="0" smtClean="0"/>
              <a:t>Include all records necessary to support the services for the dates requested</a:t>
            </a:r>
          </a:p>
          <a:p>
            <a:pPr lvl="1"/>
            <a:r>
              <a:rPr lang="en-US" dirty="0" smtClean="0"/>
              <a:t>Do not include unrelated correspondence</a:t>
            </a:r>
          </a:p>
          <a:p>
            <a:pPr lvl="1"/>
            <a:r>
              <a:rPr lang="en-US" dirty="0" smtClean="0"/>
              <a:t>Records must be complete and legible</a:t>
            </a:r>
          </a:p>
          <a:p>
            <a:pPr lvl="1"/>
            <a:r>
              <a:rPr lang="en-US" dirty="0" smtClean="0"/>
              <a:t>NGSConnex allows providers to respond to ADRs electronically  </a:t>
            </a:r>
          </a:p>
          <a:p>
            <a:pPr lvl="1"/>
            <a:r>
              <a:rPr lang="en-US" dirty="0" smtClean="0"/>
              <a:t>Ensure services include necessary signatures and credentials of professionals</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37</a:t>
            </a:fld>
            <a:endParaRPr lang="en-US" dirty="0"/>
          </a:p>
        </p:txBody>
      </p:sp>
    </p:spTree>
    <p:extLst>
      <p:ext uri="{BB962C8B-B14F-4D97-AF65-F5344CB8AC3E}">
        <p14:creationId xmlns:p14="http://schemas.microsoft.com/office/powerpoint/2010/main" val="39442584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Tips</a:t>
            </a:r>
            <a:endParaRPr lang="en-US" dirty="0"/>
          </a:p>
        </p:txBody>
      </p:sp>
      <p:sp>
        <p:nvSpPr>
          <p:cNvPr id="3" name="Text Placeholder 2"/>
          <p:cNvSpPr>
            <a:spLocks noGrp="1"/>
          </p:cNvSpPr>
          <p:nvPr>
            <p:ph type="body" sz="quarter" idx="11"/>
          </p:nvPr>
        </p:nvSpPr>
        <p:spPr/>
        <p:txBody>
          <a:bodyPr>
            <a:normAutofit lnSpcReduction="10000"/>
          </a:bodyPr>
          <a:lstStyle/>
          <a:p>
            <a:r>
              <a:rPr lang="en-US" dirty="0" smtClean="0"/>
              <a:t>What can you do?</a:t>
            </a:r>
          </a:p>
          <a:p>
            <a:pPr lvl="1"/>
            <a:r>
              <a:rPr lang="en-US" dirty="0" smtClean="0"/>
              <a:t>Review all contractor provider publications and LCDs </a:t>
            </a:r>
          </a:p>
          <a:p>
            <a:pPr lvl="1"/>
            <a:r>
              <a:rPr lang="en-US" dirty="0" smtClean="0"/>
              <a:t>Understand Medicare coverage requirements </a:t>
            </a:r>
          </a:p>
          <a:p>
            <a:pPr lvl="1"/>
            <a:r>
              <a:rPr lang="en-US" dirty="0" smtClean="0"/>
              <a:t>Ensure office staff and billing vendors are familiar with claim filing requirements </a:t>
            </a:r>
          </a:p>
          <a:p>
            <a:pPr lvl="1"/>
            <a:r>
              <a:rPr lang="en-US" dirty="0" smtClean="0"/>
              <a:t>Perform self-audits of medical records against billed claims using coverage criteria, LCD and coding guidelines </a:t>
            </a:r>
          </a:p>
          <a:p>
            <a:pPr lvl="1"/>
            <a:r>
              <a:rPr lang="en-US" dirty="0" smtClean="0"/>
              <a:t>Ensure documentation is legible and demonstrates that the patient’s condition warrants the services being reported and billed </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38</a:t>
            </a:fld>
            <a:endParaRPr lang="en-US" dirty="0"/>
          </a:p>
        </p:txBody>
      </p:sp>
    </p:spTree>
    <p:extLst>
      <p:ext uri="{BB962C8B-B14F-4D97-AF65-F5344CB8AC3E}">
        <p14:creationId xmlns:p14="http://schemas.microsoft.com/office/powerpoint/2010/main" val="5344293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Comprehensive Error Rate Testing</a:t>
            </a:r>
            <a:endParaRPr lang="en-US" dirty="0"/>
          </a:p>
        </p:txBody>
      </p:sp>
      <p:sp>
        <p:nvSpPr>
          <p:cNvPr id="3" name="Slide Number Placeholder 2"/>
          <p:cNvSpPr>
            <a:spLocks noGrp="1"/>
          </p:cNvSpPr>
          <p:nvPr>
            <p:ph type="sldNum" sz="quarter" idx="12"/>
          </p:nvPr>
        </p:nvSpPr>
        <p:spPr/>
        <p:txBody>
          <a:bodyPr/>
          <a:lstStyle/>
          <a:p>
            <a:fld id="{F3F82353-F332-46F7-A363-8F3388F9BB7C}" type="slidenum">
              <a:rPr lang="en-US" smtClean="0"/>
              <a:pPr/>
              <a:t>39</a:t>
            </a:fld>
            <a:endParaRPr lang="en-US" dirty="0"/>
          </a:p>
        </p:txBody>
      </p:sp>
    </p:spTree>
    <p:extLst>
      <p:ext uri="{BB962C8B-B14F-4D97-AF65-F5344CB8AC3E}">
        <p14:creationId xmlns:p14="http://schemas.microsoft.com/office/powerpoint/2010/main" val="3210987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No</a:t>
            </a:r>
            <a:r>
              <a:rPr lang="en-US" dirty="0" smtClean="0"/>
              <a:t> </a:t>
            </a:r>
            <a:r>
              <a:rPr lang="en-US" sz="3600" dirty="0" smtClean="0"/>
              <a:t>Recording</a:t>
            </a:r>
            <a:endParaRPr lang="en-US" sz="3600" dirty="0"/>
          </a:p>
        </p:txBody>
      </p:sp>
      <p:sp>
        <p:nvSpPr>
          <p:cNvPr id="3" name="Text Placeholder 2"/>
          <p:cNvSpPr>
            <a:spLocks noGrp="1"/>
          </p:cNvSpPr>
          <p:nvPr>
            <p:ph type="body" sz="quarter" idx="11"/>
          </p:nvPr>
        </p:nvSpPr>
        <p:spPr/>
        <p:txBody>
          <a:bodyPr/>
          <a:lstStyle/>
          <a:p>
            <a:r>
              <a:rPr lang="en-US" dirty="0" smtClean="0"/>
              <a:t>Attendees/providers are </a:t>
            </a:r>
            <a:r>
              <a:rPr lang="en-US" b="1" dirty="0" smtClean="0"/>
              <a:t>never</a:t>
            </a:r>
            <a:r>
              <a:rPr lang="en-US" dirty="0" smtClean="0"/>
              <a:t> permitted to record (tape record or </a:t>
            </a:r>
            <a:r>
              <a:rPr lang="en-US" b="1" dirty="0" smtClean="0"/>
              <a:t>any</a:t>
            </a:r>
            <a:r>
              <a:rPr lang="en-US" dirty="0" smtClean="0"/>
              <a:t> other method) our educational events</a:t>
            </a:r>
          </a:p>
          <a:p>
            <a:pPr lvl="1"/>
            <a:r>
              <a:rPr lang="en-US" dirty="0" smtClean="0"/>
              <a:t>This applies to our webinars, teleconferences, live events and any other type of National Government Services educational events</a:t>
            </a:r>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4</a:t>
            </a:fld>
            <a:endParaRPr lang="en-US" dirty="0"/>
          </a:p>
        </p:txBody>
      </p:sp>
    </p:spTree>
    <p:extLst>
      <p:ext uri="{BB962C8B-B14F-4D97-AF65-F5344CB8AC3E}">
        <p14:creationId xmlns:p14="http://schemas.microsoft.com/office/powerpoint/2010/main" val="14559759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CERT</a:t>
            </a:r>
            <a:endParaRPr lang="en-US" dirty="0"/>
          </a:p>
        </p:txBody>
      </p:sp>
      <p:sp>
        <p:nvSpPr>
          <p:cNvPr id="3" name="Text Placeholder 2"/>
          <p:cNvSpPr>
            <a:spLocks noGrp="1"/>
          </p:cNvSpPr>
          <p:nvPr>
            <p:ph idx="11"/>
          </p:nvPr>
        </p:nvSpPr>
        <p:spPr/>
        <p:txBody>
          <a:bodyPr/>
          <a:lstStyle/>
          <a:p>
            <a:r>
              <a:rPr lang="en-US" dirty="0" smtClean="0"/>
              <a:t>Mission</a:t>
            </a:r>
          </a:p>
          <a:p>
            <a:pPr lvl="1"/>
            <a:r>
              <a:rPr lang="en-US" dirty="0" smtClean="0"/>
              <a:t>Designed to monitor and improve Medicare payment accuracy, evaluates provider claim submission practices and protect the Medicare Trust Fund</a:t>
            </a:r>
          </a:p>
          <a:p>
            <a:endParaRPr lang="en-US" dirty="0" smtClean="0"/>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40</a:t>
            </a:fld>
            <a:endParaRPr lang="en-US" dirty="0"/>
          </a:p>
        </p:txBody>
      </p:sp>
    </p:spTree>
    <p:extLst>
      <p:ext uri="{BB962C8B-B14F-4D97-AF65-F5344CB8AC3E}">
        <p14:creationId xmlns:p14="http://schemas.microsoft.com/office/powerpoint/2010/main" val="19649097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CERT </a:t>
            </a:r>
            <a:br>
              <a:rPr lang="en-US" dirty="0" smtClean="0"/>
            </a:br>
            <a:r>
              <a:rPr lang="en-US" dirty="0" smtClean="0"/>
              <a:t>Documentation/Review Contractor</a:t>
            </a:r>
            <a:endParaRPr lang="en-US" dirty="0"/>
          </a:p>
        </p:txBody>
      </p:sp>
      <p:sp>
        <p:nvSpPr>
          <p:cNvPr id="3" name="Text Placeholder 2"/>
          <p:cNvSpPr>
            <a:spLocks noGrp="1"/>
          </p:cNvSpPr>
          <p:nvPr>
            <p:ph type="body" sz="quarter" idx="11"/>
          </p:nvPr>
        </p:nvSpPr>
        <p:spPr/>
        <p:txBody>
          <a:bodyPr/>
          <a:lstStyle/>
          <a:p>
            <a:r>
              <a:rPr lang="en-US" dirty="0" smtClean="0"/>
              <a:t>AdvanceMed</a:t>
            </a:r>
          </a:p>
          <a:p>
            <a:pPr lvl="1"/>
            <a:r>
              <a:rPr lang="en-US" dirty="0" smtClean="0"/>
              <a:t>CERT Documentation Center</a:t>
            </a:r>
            <a:br>
              <a:rPr lang="en-US" dirty="0" smtClean="0"/>
            </a:br>
            <a:r>
              <a:rPr lang="en-US" dirty="0" smtClean="0"/>
              <a:t>1510 East Parham Road</a:t>
            </a:r>
            <a:br>
              <a:rPr lang="en-US" dirty="0" smtClean="0"/>
            </a:br>
            <a:r>
              <a:rPr lang="en-US" dirty="0" smtClean="0"/>
              <a:t>Henrico, VA 23228</a:t>
            </a:r>
          </a:p>
          <a:p>
            <a:pPr lvl="1"/>
            <a:r>
              <a:rPr lang="en-US" dirty="0" smtClean="0"/>
              <a:t>Fax: 804-261-8100</a:t>
            </a:r>
          </a:p>
          <a:p>
            <a:pPr lvl="1"/>
            <a:r>
              <a:rPr lang="en-US" dirty="0" smtClean="0"/>
              <a:t>Customer Service</a:t>
            </a:r>
          </a:p>
          <a:p>
            <a:pPr lvl="2"/>
            <a:r>
              <a:rPr lang="en-US" dirty="0" smtClean="0"/>
              <a:t>443-663-2699 or toll free: 888-779-7477</a:t>
            </a:r>
          </a:p>
          <a:p>
            <a:pPr lvl="1"/>
            <a:r>
              <a:rPr lang="en-US" dirty="0" smtClean="0">
                <a:hlinkClick r:id="rId3"/>
              </a:rPr>
              <a:t>Email</a:t>
            </a:r>
            <a:endParaRPr lang="en-US" dirty="0" smtClean="0"/>
          </a:p>
          <a:p>
            <a:pPr lvl="1"/>
            <a:r>
              <a:rPr lang="en-US" dirty="0" smtClean="0"/>
              <a:t>Include bar coded coversheet with CID number </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41</a:t>
            </a:fld>
            <a:endParaRPr lang="en-US" dirty="0"/>
          </a:p>
        </p:txBody>
      </p:sp>
    </p:spTree>
    <p:extLst>
      <p:ext uri="{BB962C8B-B14F-4D97-AF65-F5344CB8AC3E}">
        <p14:creationId xmlns:p14="http://schemas.microsoft.com/office/powerpoint/2010/main" val="3130507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CERT Provider Website</a:t>
            </a:r>
            <a:endParaRPr lang="en-US" dirty="0"/>
          </a:p>
        </p:txBody>
      </p:sp>
      <p:sp>
        <p:nvSpPr>
          <p:cNvPr id="3" name="Content Placeholder 2"/>
          <p:cNvSpPr>
            <a:spLocks noGrp="1"/>
          </p:cNvSpPr>
          <p:nvPr>
            <p:ph idx="11"/>
          </p:nvPr>
        </p:nvSpPr>
        <p:spPr/>
        <p:txBody>
          <a:bodyPr/>
          <a:lstStyle/>
          <a:p>
            <a:r>
              <a:rPr lang="en-US" dirty="0" smtClean="0">
                <a:hlinkClick r:id="rId2"/>
              </a:rPr>
              <a:t>CERT Provider Documentation Information</a:t>
            </a:r>
            <a:endParaRPr lang="en-US" dirty="0" smtClean="0"/>
          </a:p>
          <a:p>
            <a:pPr lvl="1"/>
            <a:r>
              <a:rPr lang="en-US" dirty="0" smtClean="0"/>
              <a:t>Submit records to CERT</a:t>
            </a:r>
          </a:p>
          <a:p>
            <a:pPr lvl="2"/>
            <a:r>
              <a:rPr lang="en-US" dirty="0" smtClean="0"/>
              <a:t>Submission methods</a:t>
            </a:r>
          </a:p>
          <a:p>
            <a:pPr lvl="1"/>
            <a:r>
              <a:rPr lang="en-US" dirty="0" smtClean="0"/>
              <a:t>Letters and contact information</a:t>
            </a:r>
          </a:p>
          <a:p>
            <a:pPr lvl="2"/>
            <a:r>
              <a:rPr lang="en-US" dirty="0" smtClean="0"/>
              <a:t>Schedule for initial and subsequent request</a:t>
            </a:r>
          </a:p>
          <a:p>
            <a:pPr lvl="1"/>
            <a:r>
              <a:rPr lang="en-US" dirty="0" smtClean="0"/>
              <a:t>Sample request letters </a:t>
            </a:r>
          </a:p>
          <a:p>
            <a:pPr lvl="2"/>
            <a:r>
              <a:rPr lang="en-US" dirty="0" smtClean="0"/>
              <a:t>Copies of documentation request letters and envelope</a:t>
            </a:r>
          </a:p>
          <a:p>
            <a:pPr lvl="1"/>
            <a:r>
              <a:rPr lang="en-US" dirty="0" smtClean="0"/>
              <a:t>Documentation request listings</a:t>
            </a:r>
          </a:p>
          <a:p>
            <a:pPr lvl="2"/>
            <a:r>
              <a:rPr lang="en-US" dirty="0" smtClean="0"/>
              <a:t>List of required documents by specialty type</a:t>
            </a:r>
          </a:p>
          <a:p>
            <a:pPr lvl="1"/>
            <a:endParaRPr lang="en-US" dirty="0" smtClean="0"/>
          </a:p>
          <a:p>
            <a:pPr lvl="1"/>
            <a:endParaRPr lang="en-US" dirty="0" smtClean="0"/>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42</a:t>
            </a:fld>
            <a:endParaRPr lang="en-US" dirty="0"/>
          </a:p>
        </p:txBody>
      </p:sp>
    </p:spTree>
    <p:extLst>
      <p:ext uri="{BB962C8B-B14F-4D97-AF65-F5344CB8AC3E}">
        <p14:creationId xmlns:p14="http://schemas.microsoft.com/office/powerpoint/2010/main" val="20326957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CERT Process</a:t>
            </a:r>
            <a:endParaRPr lang="en-US" dirty="0"/>
          </a:p>
        </p:txBody>
      </p:sp>
      <p:sp>
        <p:nvSpPr>
          <p:cNvPr id="3" name="Text Placeholder 2"/>
          <p:cNvSpPr>
            <a:spLocks noGrp="1"/>
          </p:cNvSpPr>
          <p:nvPr>
            <p:ph type="body" sz="quarter" idx="11"/>
          </p:nvPr>
        </p:nvSpPr>
        <p:spPr/>
        <p:txBody>
          <a:bodyPr>
            <a:normAutofit lnSpcReduction="10000"/>
          </a:bodyPr>
          <a:lstStyle/>
          <a:p>
            <a:r>
              <a:rPr lang="en-US" dirty="0" smtClean="0"/>
              <a:t>CERT selects a stratified random sample of paid or denied claims from all Medicare contractors</a:t>
            </a:r>
          </a:p>
          <a:p>
            <a:r>
              <a:rPr lang="en-US" dirty="0" smtClean="0"/>
              <a:t>CERT requests medical records from the billing and ordering provider by letter, phone and fax</a:t>
            </a:r>
          </a:p>
          <a:p>
            <a:pPr lvl="1"/>
            <a:r>
              <a:rPr lang="en-US" dirty="0" smtClean="0"/>
              <a:t>If some of the requested records are housed at another site</a:t>
            </a:r>
          </a:p>
          <a:p>
            <a:pPr lvl="2"/>
            <a:r>
              <a:rPr lang="en-US" dirty="0" smtClean="0"/>
              <a:t>Providers should forward a copy of the request to the </a:t>
            </a:r>
            <a:br>
              <a:rPr lang="en-US" dirty="0" smtClean="0"/>
            </a:br>
            <a:r>
              <a:rPr lang="en-US" dirty="0" smtClean="0"/>
              <a:t>other site</a:t>
            </a:r>
          </a:p>
          <a:p>
            <a:pPr lvl="2"/>
            <a:r>
              <a:rPr lang="en-US" dirty="0" smtClean="0"/>
              <a:t>Or, give CERT other site contact information; CERT will follow up with other site with additional record requests</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43</a:t>
            </a:fld>
            <a:endParaRPr lang="en-US" dirty="0"/>
          </a:p>
        </p:txBody>
      </p:sp>
    </p:spTree>
    <p:extLst>
      <p:ext uri="{BB962C8B-B14F-4D97-AF65-F5344CB8AC3E}">
        <p14:creationId xmlns:p14="http://schemas.microsoft.com/office/powerpoint/2010/main" val="34114144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CERT Process</a:t>
            </a:r>
            <a:br>
              <a:rPr lang="en-US" dirty="0" smtClean="0"/>
            </a:br>
            <a:r>
              <a:rPr lang="en-US" dirty="0" smtClean="0"/>
              <a:t/>
            </a:r>
            <a:br>
              <a:rPr lang="en-US" dirty="0" smtClean="0"/>
            </a:br>
            <a:r>
              <a:rPr lang="en-US" dirty="0" smtClean="0"/>
              <a:t/>
            </a:r>
            <a:br>
              <a:rPr lang="en-US" dirty="0" smtClean="0"/>
            </a:br>
            <a:r>
              <a:rPr lang="en-US" dirty="0" smtClean="0"/>
              <a:t>CERT Process</a:t>
            </a:r>
            <a:endParaRPr lang="en-US" dirty="0"/>
          </a:p>
        </p:txBody>
      </p:sp>
      <p:sp>
        <p:nvSpPr>
          <p:cNvPr id="3" name="Text Placeholder 2"/>
          <p:cNvSpPr>
            <a:spLocks noGrp="1"/>
          </p:cNvSpPr>
          <p:nvPr>
            <p:ph type="body" sz="quarter" idx="11"/>
          </p:nvPr>
        </p:nvSpPr>
        <p:spPr/>
        <p:txBody>
          <a:bodyPr/>
          <a:lstStyle/>
          <a:p>
            <a:r>
              <a:rPr lang="en-US" dirty="0" smtClean="0"/>
              <a:t>Requesting Medical Records </a:t>
            </a:r>
          </a:p>
          <a:p>
            <a:pPr lvl="1"/>
            <a:r>
              <a:rPr lang="en-US" dirty="0" smtClean="0"/>
              <a:t>Initial additional documentation requests for CERT are sent to the address on file</a:t>
            </a:r>
          </a:p>
          <a:p>
            <a:pPr lvl="1"/>
            <a:r>
              <a:rPr lang="en-US" dirty="0" smtClean="0"/>
              <a:t>Subsequent ADR letters for that claim can be sent </a:t>
            </a:r>
            <a:br>
              <a:rPr lang="en-US" dirty="0" smtClean="0"/>
            </a:br>
            <a:r>
              <a:rPr lang="en-US" dirty="0" smtClean="0"/>
              <a:t>to a specific correspondence address designated by </a:t>
            </a:r>
            <a:br>
              <a:rPr lang="en-US" dirty="0" smtClean="0"/>
            </a:br>
            <a:r>
              <a:rPr lang="en-US" dirty="0" smtClean="0"/>
              <a:t>the provider</a:t>
            </a:r>
          </a:p>
          <a:p>
            <a:pPr lvl="2"/>
            <a:r>
              <a:rPr lang="en-US" dirty="0" smtClean="0"/>
              <a:t>Call CERT office: 888-779-7477</a:t>
            </a:r>
          </a:p>
          <a:p>
            <a:pPr lvl="1"/>
            <a:r>
              <a:rPr lang="en-US" dirty="0" smtClean="0"/>
              <a:t>The above processes are based on each individual CID</a:t>
            </a:r>
            <a:endParaRPr lang="en-US"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44</a:t>
            </a:fld>
            <a:endParaRPr lang="en-US" dirty="0"/>
          </a:p>
        </p:txBody>
      </p:sp>
    </p:spTree>
    <p:extLst>
      <p:ext uri="{BB962C8B-B14F-4D97-AF65-F5344CB8AC3E}">
        <p14:creationId xmlns:p14="http://schemas.microsoft.com/office/powerpoint/2010/main" val="2340436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CERT Process</a:t>
            </a:r>
            <a:endParaRPr lang="en-US" dirty="0"/>
          </a:p>
        </p:txBody>
      </p:sp>
      <p:sp>
        <p:nvSpPr>
          <p:cNvPr id="3" name="Content Placeholder 2"/>
          <p:cNvSpPr>
            <a:spLocks noGrp="1"/>
          </p:cNvSpPr>
          <p:nvPr>
            <p:ph idx="11"/>
          </p:nvPr>
        </p:nvSpPr>
        <p:spPr/>
        <p:txBody>
          <a:bodyPr>
            <a:normAutofit fontScale="85000" lnSpcReduction="10000"/>
          </a:bodyPr>
          <a:lstStyle/>
          <a:p>
            <a:r>
              <a:rPr lang="en-US" dirty="0" smtClean="0"/>
              <a:t>Requesting Medical Records</a:t>
            </a:r>
          </a:p>
          <a:p>
            <a:pPr lvl="1"/>
            <a:r>
              <a:rPr lang="en-US" dirty="0" smtClean="0"/>
              <a:t>Chain Address Program</a:t>
            </a:r>
          </a:p>
          <a:p>
            <a:pPr lvl="2"/>
            <a:r>
              <a:rPr lang="en-US" dirty="0" smtClean="0"/>
              <a:t>Providers having at least ten PTAN numbers can elect a single point of contact to participate in the “chain address” program </a:t>
            </a:r>
          </a:p>
          <a:p>
            <a:pPr lvl="2"/>
            <a:r>
              <a:rPr lang="en-US" dirty="0" smtClean="0"/>
              <a:t>Call CERT office: 888-779-7477</a:t>
            </a:r>
          </a:p>
          <a:p>
            <a:pPr lvl="3"/>
            <a:r>
              <a:rPr lang="en-US" dirty="0" smtClean="0"/>
              <a:t>Provide PTAN numbers and the designated point of contact information</a:t>
            </a:r>
          </a:p>
          <a:p>
            <a:pPr lvl="2"/>
            <a:r>
              <a:rPr lang="en-US" dirty="0" smtClean="0"/>
              <a:t>CERT will email/call the point of contact with a list of outstanding CID numbers</a:t>
            </a:r>
          </a:p>
          <a:p>
            <a:pPr lvl="1"/>
            <a:r>
              <a:rPr lang="en-US" dirty="0" smtClean="0"/>
              <a:t>Group Calls</a:t>
            </a:r>
          </a:p>
          <a:p>
            <a:pPr lvl="2"/>
            <a:r>
              <a:rPr lang="en-US" dirty="0" smtClean="0"/>
              <a:t>When a provider has multiple CERT requests with the same phone number, the CERT RC will group all requests together to discuss all outstanding requests</a:t>
            </a:r>
          </a:p>
          <a:p>
            <a:pPr lvl="1"/>
            <a:r>
              <a:rPr lang="en-US" dirty="0" smtClean="0"/>
              <a:t>*Important note: This change is only in regard to the CERT program</a:t>
            </a:r>
          </a:p>
          <a:p>
            <a:endParaRPr lang="en-US"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45</a:t>
            </a:fld>
            <a:endParaRPr lang="en-US" dirty="0"/>
          </a:p>
        </p:txBody>
      </p:sp>
    </p:spTree>
    <p:extLst>
      <p:ext uri="{BB962C8B-B14F-4D97-AF65-F5344CB8AC3E}">
        <p14:creationId xmlns:p14="http://schemas.microsoft.com/office/powerpoint/2010/main" val="23919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ERT Documentation Center envelop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905000"/>
            <a:ext cx="7772400" cy="3409968"/>
          </a:xfrm>
          <a:prstGeom prst="rect">
            <a:avLst/>
          </a:prstGeom>
        </p:spPr>
      </p:pic>
      <p:sp>
        <p:nvSpPr>
          <p:cNvPr id="3" name="Title 2"/>
          <p:cNvSpPr>
            <a:spLocks noGrp="1"/>
          </p:cNvSpPr>
          <p:nvPr>
            <p:ph type="title"/>
          </p:nvPr>
        </p:nvSpPr>
        <p:spPr/>
        <p:txBody>
          <a:bodyPr/>
          <a:lstStyle/>
          <a:p>
            <a:r>
              <a:rPr lang="en-US" dirty="0" smtClean="0"/>
              <a:t>CERT Documentation Center Envelope</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46</a:t>
            </a:fld>
            <a:endParaRPr lang="en-US" dirty="0"/>
          </a:p>
        </p:txBody>
      </p:sp>
    </p:spTree>
    <p:extLst>
      <p:ext uri="{BB962C8B-B14F-4D97-AF65-F5344CB8AC3E}">
        <p14:creationId xmlns:p14="http://schemas.microsoft.com/office/powerpoint/2010/main" val="9483862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43000"/>
            <a:ext cx="91440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Sample image of a medical record request letter from CER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76200"/>
            <a:ext cx="4885102" cy="6264514"/>
          </a:xfrm>
          <a:prstGeom prst="rect">
            <a:avLst/>
          </a:prstGeom>
          <a:ln>
            <a:solidFill>
              <a:schemeClr val="tx1"/>
            </a:solidFill>
          </a:ln>
        </p:spPr>
      </p:pic>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47</a:t>
            </a:fld>
            <a:endParaRPr lang="en-US" dirty="0"/>
          </a:p>
        </p:txBody>
      </p:sp>
    </p:spTree>
    <p:extLst>
      <p:ext uri="{BB962C8B-B14F-4D97-AF65-F5344CB8AC3E}">
        <p14:creationId xmlns:p14="http://schemas.microsoft.com/office/powerpoint/2010/main" val="18161152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43000"/>
            <a:ext cx="91440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Sample image of the Bar Coded Cover Sheet. "/>
          <p:cNvPicPr>
            <a:picLocks noChangeAspect="1"/>
          </p:cNvPicPr>
          <p:nvPr/>
        </p:nvPicPr>
        <p:blipFill rotWithShape="1">
          <a:blip r:embed="rId3"/>
          <a:srcRect r="2000" b="2222"/>
          <a:stretch/>
        </p:blipFill>
        <p:spPr>
          <a:xfrm>
            <a:off x="927202" y="152400"/>
            <a:ext cx="7289596" cy="5818466"/>
          </a:xfrm>
          <a:prstGeom prst="rect">
            <a:avLst/>
          </a:prstGeom>
          <a:ln>
            <a:solidFill>
              <a:schemeClr val="tx1"/>
            </a:solidFill>
          </a:ln>
        </p:spPr>
      </p:pic>
      <p:sp>
        <p:nvSpPr>
          <p:cNvPr id="2" name="Slide Number Placeholder 1"/>
          <p:cNvSpPr>
            <a:spLocks noGrp="1"/>
          </p:cNvSpPr>
          <p:nvPr>
            <p:ph type="sldNum" sz="quarter" idx="12"/>
          </p:nvPr>
        </p:nvSpPr>
        <p:spPr/>
        <p:txBody>
          <a:bodyPr/>
          <a:lstStyle/>
          <a:p>
            <a:pPr>
              <a:defRPr/>
            </a:pPr>
            <a:fld id="{F3F82353-F332-46F7-A363-8F3388F9BB7C}" type="slidenum">
              <a:rPr lang="en-US" smtClean="0"/>
              <a:pPr>
                <a:defRPr/>
              </a:pPr>
              <a:t>48</a:t>
            </a:fld>
            <a:endParaRPr lang="en-US" dirty="0"/>
          </a:p>
        </p:txBody>
      </p:sp>
    </p:spTree>
    <p:extLst>
      <p:ext uri="{BB962C8B-B14F-4D97-AF65-F5344CB8AC3E}">
        <p14:creationId xmlns:p14="http://schemas.microsoft.com/office/powerpoint/2010/main" val="37923290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Timeframe</a:t>
            </a:r>
            <a:endParaRPr lang="en-US" dirty="0"/>
          </a:p>
        </p:txBody>
      </p:sp>
      <p:sp>
        <p:nvSpPr>
          <p:cNvPr id="3" name="Text Placeholder 2"/>
          <p:cNvSpPr>
            <a:spLocks noGrp="1"/>
          </p:cNvSpPr>
          <p:nvPr>
            <p:ph type="body" sz="quarter" idx="11"/>
          </p:nvPr>
        </p:nvSpPr>
        <p:spPr/>
        <p:txBody>
          <a:bodyPr>
            <a:normAutofit lnSpcReduction="10000"/>
          </a:bodyPr>
          <a:lstStyle/>
          <a:p>
            <a:r>
              <a:rPr lang="en-US" dirty="0" smtClean="0"/>
              <a:t>Respond to requests timely</a:t>
            </a:r>
          </a:p>
          <a:p>
            <a:pPr lvl="1"/>
            <a:r>
              <a:rPr lang="en-US" dirty="0" smtClean="0"/>
              <a:t>75 days</a:t>
            </a:r>
          </a:p>
          <a:p>
            <a:pPr lvl="1"/>
            <a:r>
              <a:rPr lang="en-US" dirty="0" smtClean="0"/>
              <a:t>Be sure staff places a high priority on responding to requests</a:t>
            </a:r>
          </a:p>
          <a:p>
            <a:pPr lvl="1"/>
            <a:r>
              <a:rPr lang="en-US" dirty="0" smtClean="0"/>
              <a:t>NGS may contact to remind you</a:t>
            </a:r>
          </a:p>
          <a:p>
            <a:pPr lvl="0"/>
            <a:r>
              <a:rPr lang="en-US" dirty="0" smtClean="0"/>
              <a:t>If no response, claim will be given a “no documentation” error and reimbursement recouped</a:t>
            </a:r>
          </a:p>
          <a:p>
            <a:pPr lvl="1"/>
            <a:r>
              <a:rPr lang="en-US" dirty="0" smtClean="0"/>
              <a:t>CERT will assign error code 99	</a:t>
            </a:r>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49</a:t>
            </a:fld>
            <a:endParaRPr lang="en-US" dirty="0"/>
          </a:p>
        </p:txBody>
      </p:sp>
    </p:spTree>
    <p:extLst>
      <p:ext uri="{BB962C8B-B14F-4D97-AF65-F5344CB8AC3E}">
        <p14:creationId xmlns:p14="http://schemas.microsoft.com/office/powerpoint/2010/main" val="4108909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7" name="Text Placeholder 6"/>
          <p:cNvSpPr>
            <a:spLocks noGrp="1"/>
          </p:cNvSpPr>
          <p:nvPr>
            <p:ph type="body" sz="quarter" idx="11"/>
          </p:nvPr>
        </p:nvSpPr>
        <p:spPr/>
        <p:txBody>
          <a:bodyPr/>
          <a:lstStyle/>
          <a:p>
            <a:r>
              <a:rPr lang="en-US" dirty="0" smtClean="0"/>
              <a:t>Understand the difference between the Medicare audit contractors</a:t>
            </a:r>
          </a:p>
          <a:p>
            <a:r>
              <a:rPr lang="en-US" dirty="0" smtClean="0"/>
              <a:t>Provider’s role in the Medicare audit process</a:t>
            </a:r>
          </a:p>
          <a:p>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5</a:t>
            </a:fld>
            <a:endParaRPr lang="en-US" dirty="0"/>
          </a:p>
        </p:txBody>
      </p:sp>
    </p:spTree>
    <p:extLst>
      <p:ext uri="{BB962C8B-B14F-4D97-AF65-F5344CB8AC3E}">
        <p14:creationId xmlns:p14="http://schemas.microsoft.com/office/powerpoint/2010/main" val="20969791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CERT Timetable – Watch the days  </a:t>
            </a:r>
            <a:endParaRPr lang="en-US" dirty="0"/>
          </a:p>
        </p:txBody>
      </p:sp>
      <p:sp>
        <p:nvSpPr>
          <p:cNvPr id="3" name="Text Placeholder 2"/>
          <p:cNvSpPr>
            <a:spLocks noGrp="1"/>
          </p:cNvSpPr>
          <p:nvPr>
            <p:ph idx="11"/>
          </p:nvPr>
        </p:nvSpPr>
        <p:spPr/>
        <p:txBody>
          <a:bodyPr>
            <a:noAutofit/>
          </a:bodyPr>
          <a:lstStyle/>
          <a:p>
            <a:r>
              <a:rPr lang="en-US" sz="1800" dirty="0" smtClean="0"/>
              <a:t>Day 0: Provider has 45 days from this letter to furnish the requested documentation</a:t>
            </a:r>
          </a:p>
          <a:p>
            <a:r>
              <a:rPr lang="en-US" sz="1800" dirty="0" smtClean="0"/>
              <a:t>Day 25: Telephone contact to follow-up on request and/or offer assistance</a:t>
            </a:r>
          </a:p>
          <a:p>
            <a:r>
              <a:rPr lang="en-US" sz="1800" dirty="0" smtClean="0"/>
              <a:t>Day 30: Send letter 2. Provider has 15 days left to complete the request  </a:t>
            </a:r>
          </a:p>
          <a:p>
            <a:r>
              <a:rPr lang="en-US" sz="1800" dirty="0" smtClean="0"/>
              <a:t>Day 40: Telephone contact to follow-up on request and/or offer assistance</a:t>
            </a:r>
          </a:p>
          <a:p>
            <a:r>
              <a:rPr lang="en-US" sz="1800" dirty="0" smtClean="0"/>
              <a:t>Day 45: Send letter 3. (response is due)</a:t>
            </a:r>
          </a:p>
          <a:p>
            <a:r>
              <a:rPr lang="en-US" sz="1800" dirty="0" smtClean="0"/>
              <a:t>Day 55: Telephone contact to follow-up on request and/or offer assistance (response is overdue)</a:t>
            </a:r>
          </a:p>
          <a:p>
            <a:r>
              <a:rPr lang="en-US" sz="1800" dirty="0" smtClean="0"/>
              <a:t>Day 60: Send letter 4 (response is overdue)</a:t>
            </a:r>
          </a:p>
          <a:p>
            <a:r>
              <a:rPr lang="en-US" sz="1800" dirty="0" smtClean="0"/>
              <a:t>Day 76: Claim is counted as nonresponse error and is subject to overpayment recovery by the MAC</a:t>
            </a:r>
            <a:endParaRPr lang="en-US" sz="1800"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50</a:t>
            </a:fld>
            <a:endParaRPr lang="en-US" dirty="0"/>
          </a:p>
        </p:txBody>
      </p:sp>
    </p:spTree>
    <p:extLst>
      <p:ext uri="{BB962C8B-B14F-4D97-AF65-F5344CB8AC3E}">
        <p14:creationId xmlns:p14="http://schemas.microsoft.com/office/powerpoint/2010/main" val="29612798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CERT</a:t>
            </a:r>
            <a:endParaRPr lang="en-US" dirty="0"/>
          </a:p>
        </p:txBody>
      </p:sp>
      <p:sp>
        <p:nvSpPr>
          <p:cNvPr id="3" name="Text Placeholder 2"/>
          <p:cNvSpPr>
            <a:spLocks noGrp="1"/>
          </p:cNvSpPr>
          <p:nvPr>
            <p:ph type="body" sz="quarter" idx="11"/>
          </p:nvPr>
        </p:nvSpPr>
        <p:spPr/>
        <p:txBody>
          <a:bodyPr/>
          <a:lstStyle/>
          <a:p>
            <a:r>
              <a:rPr lang="en-US" dirty="0" smtClean="0"/>
              <a:t>The documentation is reviewed by independent medical reviewers to determine if the claim was paid properly under Medicare coverage, coding and billing rules </a:t>
            </a:r>
          </a:p>
          <a:p>
            <a:r>
              <a:rPr lang="en-US" dirty="0" smtClean="0"/>
              <a:t>If the documentation does not support that the rules were met, the claim is counted as either a total or partial improper payment </a:t>
            </a:r>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51</a:t>
            </a:fld>
            <a:endParaRPr lang="en-US" dirty="0"/>
          </a:p>
        </p:txBody>
      </p:sp>
    </p:spTree>
    <p:extLst>
      <p:ext uri="{BB962C8B-B14F-4D97-AF65-F5344CB8AC3E}">
        <p14:creationId xmlns:p14="http://schemas.microsoft.com/office/powerpoint/2010/main" val="22693760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CERT</a:t>
            </a:r>
            <a:endParaRPr lang="en-US" dirty="0"/>
          </a:p>
        </p:txBody>
      </p:sp>
      <p:sp>
        <p:nvSpPr>
          <p:cNvPr id="3" name="Text Placeholder 2"/>
          <p:cNvSpPr>
            <a:spLocks noGrp="1"/>
          </p:cNvSpPr>
          <p:nvPr>
            <p:ph type="body" sz="quarter" idx="11"/>
          </p:nvPr>
        </p:nvSpPr>
        <p:spPr/>
        <p:txBody>
          <a:bodyPr/>
          <a:lstStyle/>
          <a:p>
            <a:r>
              <a:rPr lang="en-US" dirty="0" smtClean="0"/>
              <a:t>The error is then categorized into one of five major categories</a:t>
            </a:r>
          </a:p>
          <a:p>
            <a:pPr marL="798513" lvl="1" indent="-457200">
              <a:buFont typeface="+mj-lt"/>
              <a:buAutoNum type="arabicPeriod"/>
            </a:pPr>
            <a:r>
              <a:rPr lang="en-US" dirty="0" smtClean="0"/>
              <a:t>No documentation</a:t>
            </a:r>
          </a:p>
          <a:p>
            <a:pPr marL="798513" lvl="1" indent="-457200">
              <a:buFont typeface="+mj-lt"/>
              <a:buAutoNum type="arabicPeriod"/>
            </a:pPr>
            <a:r>
              <a:rPr lang="en-US" dirty="0" smtClean="0"/>
              <a:t>Insufficient documentation</a:t>
            </a:r>
          </a:p>
          <a:p>
            <a:pPr marL="798513" lvl="1" indent="-457200">
              <a:buFont typeface="+mj-lt"/>
              <a:buAutoNum type="arabicPeriod"/>
            </a:pPr>
            <a:r>
              <a:rPr lang="en-US" dirty="0" smtClean="0"/>
              <a:t>Medical necessity</a:t>
            </a:r>
          </a:p>
          <a:p>
            <a:pPr marL="798513" lvl="1" indent="-457200">
              <a:buFont typeface="+mj-lt"/>
              <a:buAutoNum type="arabicPeriod"/>
            </a:pPr>
            <a:r>
              <a:rPr lang="en-US" dirty="0" smtClean="0"/>
              <a:t>Incorrect coding</a:t>
            </a:r>
          </a:p>
          <a:p>
            <a:pPr marL="798513" lvl="1" indent="-457200">
              <a:buFont typeface="+mj-lt"/>
              <a:buAutoNum type="arabicPeriod"/>
            </a:pPr>
            <a:r>
              <a:rPr lang="en-US" dirty="0" smtClean="0"/>
              <a:t>Other</a:t>
            </a:r>
          </a:p>
          <a:p>
            <a:r>
              <a:rPr lang="en-US" dirty="0" smtClean="0"/>
              <a:t>Report sent to MACs with CERT errors</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52</a:t>
            </a:fld>
            <a:endParaRPr lang="en-US" dirty="0"/>
          </a:p>
        </p:txBody>
      </p:sp>
    </p:spTree>
    <p:extLst>
      <p:ext uri="{BB962C8B-B14F-4D97-AF65-F5344CB8AC3E}">
        <p14:creationId xmlns:p14="http://schemas.microsoft.com/office/powerpoint/2010/main" val="133779428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MAC</a:t>
            </a:r>
            <a:endParaRPr lang="en-US" dirty="0"/>
          </a:p>
        </p:txBody>
      </p:sp>
      <p:sp>
        <p:nvSpPr>
          <p:cNvPr id="3" name="Text Placeholder 2"/>
          <p:cNvSpPr>
            <a:spLocks noGrp="1"/>
          </p:cNvSpPr>
          <p:nvPr>
            <p:ph type="body" sz="quarter" idx="11"/>
          </p:nvPr>
        </p:nvSpPr>
        <p:spPr/>
        <p:txBody>
          <a:bodyPr>
            <a:normAutofit lnSpcReduction="10000"/>
          </a:bodyPr>
          <a:lstStyle/>
          <a:p>
            <a:r>
              <a:rPr lang="en-US" dirty="0" smtClean="0"/>
              <a:t>NGS receives a bimonthly CERT notification report of review results and responds to all identified errors (over and underpayments) </a:t>
            </a:r>
          </a:p>
          <a:p>
            <a:r>
              <a:rPr lang="en-US" dirty="0" smtClean="0"/>
              <a:t>Claims will be adjusted through normal claim adjustment process to allow additional payment if underpaid or recoup any overpayments </a:t>
            </a:r>
          </a:p>
          <a:p>
            <a:r>
              <a:rPr lang="en-US" dirty="0" smtClean="0"/>
              <a:t>Providers will be notified through the normal adjustment process that will include appeal rights</a:t>
            </a:r>
          </a:p>
          <a:p>
            <a:endParaRPr lang="en-US" dirty="0" smtClean="0"/>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53</a:t>
            </a:fld>
            <a:endParaRPr lang="en-US" dirty="0"/>
          </a:p>
        </p:txBody>
      </p:sp>
    </p:spTree>
    <p:extLst>
      <p:ext uri="{BB962C8B-B14F-4D97-AF65-F5344CB8AC3E}">
        <p14:creationId xmlns:p14="http://schemas.microsoft.com/office/powerpoint/2010/main" val="38001481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Provider Tips</a:t>
            </a:r>
            <a:endParaRPr lang="en-US" dirty="0"/>
          </a:p>
        </p:txBody>
      </p:sp>
      <p:sp>
        <p:nvSpPr>
          <p:cNvPr id="5" name="Text Placeholder 4"/>
          <p:cNvSpPr>
            <a:spLocks noGrp="1"/>
          </p:cNvSpPr>
          <p:nvPr>
            <p:ph type="body" sz="quarter" idx="11"/>
          </p:nvPr>
        </p:nvSpPr>
        <p:spPr/>
        <p:txBody>
          <a:bodyPr/>
          <a:lstStyle/>
          <a:p>
            <a:r>
              <a:rPr lang="en-US" dirty="0" smtClean="0"/>
              <a:t>Verify all addresses are up-to-date with Medicare</a:t>
            </a:r>
          </a:p>
          <a:p>
            <a:r>
              <a:rPr lang="en-US" dirty="0" smtClean="0"/>
              <a:t>Identify and respond timely to CERT documentation request</a:t>
            </a:r>
          </a:p>
          <a:p>
            <a:r>
              <a:rPr lang="en-US" dirty="0" smtClean="0"/>
              <a:t>Be familiar with documentation requirement</a:t>
            </a:r>
          </a:p>
          <a:p>
            <a:r>
              <a:rPr lang="en-US" dirty="0" smtClean="0"/>
              <a:t>Submit all necessary documents to support all services and dates of service on claim</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54</a:t>
            </a:fld>
            <a:endParaRPr lang="en-US" dirty="0"/>
          </a:p>
        </p:txBody>
      </p:sp>
    </p:spTree>
    <p:extLst>
      <p:ext uri="{BB962C8B-B14F-4D97-AF65-F5344CB8AC3E}">
        <p14:creationId xmlns:p14="http://schemas.microsoft.com/office/powerpoint/2010/main" val="10789855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Provider Tips</a:t>
            </a:r>
            <a:endParaRPr lang="en-US" dirty="0"/>
          </a:p>
        </p:txBody>
      </p:sp>
      <p:sp>
        <p:nvSpPr>
          <p:cNvPr id="5" name="Text Placeholder 4"/>
          <p:cNvSpPr>
            <a:spLocks noGrp="1"/>
          </p:cNvSpPr>
          <p:nvPr>
            <p:ph type="body" sz="quarter" idx="11"/>
          </p:nvPr>
        </p:nvSpPr>
        <p:spPr/>
        <p:txBody>
          <a:bodyPr/>
          <a:lstStyle/>
          <a:p>
            <a:r>
              <a:rPr lang="en-US" dirty="0" smtClean="0"/>
              <a:t>Obtain documentation from third party</a:t>
            </a:r>
          </a:p>
          <a:p>
            <a:pPr lvl="1"/>
            <a:r>
              <a:rPr lang="en-US" dirty="0" smtClean="0"/>
              <a:t>If some of the requested records are housed at another site</a:t>
            </a:r>
          </a:p>
          <a:p>
            <a:pPr lvl="2"/>
            <a:r>
              <a:rPr lang="en-US" dirty="0" smtClean="0"/>
              <a:t>Providers should forward a copy of the request to the other site</a:t>
            </a:r>
          </a:p>
          <a:p>
            <a:pPr lvl="2"/>
            <a:r>
              <a:rPr lang="en-US" dirty="0" smtClean="0"/>
              <a:t>Or, give CERT other site contact information; CERT will follow up with other site with additional record requests</a:t>
            </a:r>
          </a:p>
          <a:p>
            <a:r>
              <a:rPr lang="en-US" dirty="0" smtClean="0"/>
              <a:t>Appeal with local MAC</a:t>
            </a:r>
          </a:p>
          <a:p>
            <a:endParaRPr lang="en-US"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55</a:t>
            </a:fld>
            <a:endParaRPr lang="en-US" dirty="0"/>
          </a:p>
        </p:txBody>
      </p:sp>
    </p:spTree>
    <p:extLst>
      <p:ext uri="{BB962C8B-B14F-4D97-AF65-F5344CB8AC3E}">
        <p14:creationId xmlns:p14="http://schemas.microsoft.com/office/powerpoint/2010/main" val="13168655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3F82353-F332-46F7-A363-8F3388F9BB7C}" type="slidenum">
              <a:rPr lang="en-US" smtClean="0"/>
              <a:pPr>
                <a:defRPr/>
              </a:pPr>
              <a:t>56</a:t>
            </a:fld>
            <a:endParaRPr lang="en-US" dirty="0"/>
          </a:p>
        </p:txBody>
      </p:sp>
      <p:pic>
        <p:nvPicPr>
          <p:cNvPr id="5" name="Picture 4" descr="Links to the CERT Task Force and CMS CERT Compliance web page are highlighted. "/>
          <p:cNvPicPr>
            <a:picLocks noChangeAspect="1"/>
          </p:cNvPicPr>
          <p:nvPr/>
        </p:nvPicPr>
        <p:blipFill>
          <a:blip r:embed="rId3"/>
          <a:stretch>
            <a:fillRect/>
          </a:stretch>
        </p:blipFill>
        <p:spPr>
          <a:xfrm>
            <a:off x="203610" y="685800"/>
            <a:ext cx="8579183" cy="4800600"/>
          </a:xfrm>
          <a:prstGeom prst="rect">
            <a:avLst/>
          </a:prstGeom>
          <a:ln>
            <a:solidFill>
              <a:srgbClr val="006EB2"/>
            </a:solidFill>
          </a:ln>
        </p:spPr>
      </p:pic>
    </p:spTree>
    <p:extLst>
      <p:ext uri="{BB962C8B-B14F-4D97-AF65-F5344CB8AC3E}">
        <p14:creationId xmlns:p14="http://schemas.microsoft.com/office/powerpoint/2010/main" val="9209666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Prepare for a  Medicare Audit</a:t>
            </a:r>
            <a:endParaRPr lang="en-US" dirty="0"/>
          </a:p>
        </p:txBody>
      </p:sp>
      <p:sp>
        <p:nvSpPr>
          <p:cNvPr id="3" name="Slide Number Placeholder 2"/>
          <p:cNvSpPr>
            <a:spLocks noGrp="1"/>
          </p:cNvSpPr>
          <p:nvPr>
            <p:ph type="sldNum" sz="quarter" idx="12"/>
          </p:nvPr>
        </p:nvSpPr>
        <p:spPr/>
        <p:txBody>
          <a:bodyPr/>
          <a:lstStyle/>
          <a:p>
            <a:fld id="{F3F82353-F332-46F7-A363-8F3388F9BB7C}" type="slidenum">
              <a:rPr lang="en-US" smtClean="0"/>
              <a:pPr/>
              <a:t>57</a:t>
            </a:fld>
            <a:endParaRPr lang="en-US" dirty="0"/>
          </a:p>
        </p:txBody>
      </p:sp>
    </p:spTree>
    <p:extLst>
      <p:ext uri="{BB962C8B-B14F-4D97-AF65-F5344CB8AC3E}">
        <p14:creationId xmlns:p14="http://schemas.microsoft.com/office/powerpoint/2010/main" val="4865917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Prepare</a:t>
            </a:r>
            <a:endParaRPr lang="en-US" dirty="0"/>
          </a:p>
        </p:txBody>
      </p:sp>
      <p:sp>
        <p:nvSpPr>
          <p:cNvPr id="3" name="Content Placeholder 2"/>
          <p:cNvSpPr>
            <a:spLocks noGrp="1"/>
          </p:cNvSpPr>
          <p:nvPr>
            <p:ph idx="11"/>
          </p:nvPr>
        </p:nvSpPr>
        <p:spPr/>
        <p:txBody>
          <a:bodyPr/>
          <a:lstStyle/>
          <a:p>
            <a:r>
              <a:rPr lang="en-US" dirty="0" smtClean="0"/>
              <a:t>Determine who is accountable for specific roles within office and ensure an understanding of their goals and objectives </a:t>
            </a:r>
          </a:p>
          <a:p>
            <a:r>
              <a:rPr lang="en-US" dirty="0" smtClean="0"/>
              <a:t>Be familiar with the documentation requests</a:t>
            </a:r>
          </a:p>
          <a:p>
            <a:pPr lvl="1"/>
            <a:r>
              <a:rPr lang="en-US" dirty="0" smtClean="0"/>
              <a:t>Required documentation lists will indicate components needed to review claim (letter or website)</a:t>
            </a:r>
          </a:p>
          <a:p>
            <a:pPr lvl="1"/>
            <a:r>
              <a:rPr lang="en-US" dirty="0" smtClean="0"/>
              <a:t>Documentation submission method</a:t>
            </a:r>
          </a:p>
          <a:p>
            <a:pPr lvl="1"/>
            <a:r>
              <a:rPr lang="en-US" dirty="0" smtClean="0"/>
              <a:t>Contact information</a:t>
            </a:r>
          </a:p>
          <a:p>
            <a:pPr lvl="1"/>
            <a:endParaRPr lang="en-US" dirty="0" smtClean="0"/>
          </a:p>
          <a:p>
            <a:endParaRPr lang="en-US"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58</a:t>
            </a:fld>
            <a:endParaRPr lang="en-US" dirty="0"/>
          </a:p>
        </p:txBody>
      </p:sp>
    </p:spTree>
    <p:extLst>
      <p:ext uri="{BB962C8B-B14F-4D97-AF65-F5344CB8AC3E}">
        <p14:creationId xmlns:p14="http://schemas.microsoft.com/office/powerpoint/2010/main" val="39870479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Prepare</a:t>
            </a:r>
            <a:endParaRPr lang="en-US" dirty="0"/>
          </a:p>
        </p:txBody>
      </p:sp>
      <p:sp>
        <p:nvSpPr>
          <p:cNvPr id="3" name="Text Placeholder 2"/>
          <p:cNvSpPr>
            <a:spLocks noGrp="1"/>
          </p:cNvSpPr>
          <p:nvPr>
            <p:ph type="body" sz="quarter" idx="11"/>
          </p:nvPr>
        </p:nvSpPr>
        <p:spPr/>
        <p:txBody>
          <a:bodyPr/>
          <a:lstStyle/>
          <a:p>
            <a:r>
              <a:rPr lang="en-US" altLang="en-US" dirty="0" smtClean="0"/>
              <a:t>Documentation submitted is</a:t>
            </a:r>
          </a:p>
          <a:p>
            <a:pPr lvl="1"/>
            <a:r>
              <a:rPr lang="en-US" altLang="en-US" dirty="0" smtClean="0"/>
              <a:t>The contractor’s only picture of the patient and the care you provided</a:t>
            </a:r>
          </a:p>
          <a:p>
            <a:pPr lvl="1"/>
            <a:r>
              <a:rPr lang="en-US" altLang="en-US" dirty="0" smtClean="0"/>
              <a:t>The proof that the claim is accurate</a:t>
            </a:r>
          </a:p>
          <a:p>
            <a:pPr lvl="2"/>
            <a:r>
              <a:rPr lang="en-US" altLang="en-US" dirty="0" smtClean="0"/>
              <a:t>The services billed were delivered</a:t>
            </a:r>
          </a:p>
          <a:p>
            <a:pPr lvl="2"/>
            <a:r>
              <a:rPr lang="en-US" altLang="en-US" dirty="0" smtClean="0"/>
              <a:t>The services delivered and billed met Medicare standards of medical necessity</a:t>
            </a:r>
          </a:p>
          <a:p>
            <a:r>
              <a:rPr lang="en-US" altLang="en-US" dirty="0" smtClean="0"/>
              <a:t>If it wasn’t documented, it did not happen</a:t>
            </a:r>
          </a:p>
          <a:p>
            <a:endParaRPr lang="en-US" dirty="0"/>
          </a:p>
        </p:txBody>
      </p:sp>
      <p:sp>
        <p:nvSpPr>
          <p:cNvPr id="8" name="Slide Number Placeholder 7"/>
          <p:cNvSpPr>
            <a:spLocks noGrp="1"/>
          </p:cNvSpPr>
          <p:nvPr>
            <p:ph type="sldNum" sz="quarter" idx="12"/>
          </p:nvPr>
        </p:nvSpPr>
        <p:spPr/>
        <p:txBody>
          <a:bodyPr/>
          <a:lstStyle/>
          <a:p>
            <a:pPr>
              <a:defRPr/>
            </a:pPr>
            <a:fld id="{F3F82353-F332-46F7-A363-8F3388F9BB7C}" type="slidenum">
              <a:rPr lang="en-US" smtClean="0"/>
              <a:pPr>
                <a:defRPr/>
              </a:pPr>
              <a:t>59</a:t>
            </a:fld>
            <a:endParaRPr lang="en-US" dirty="0"/>
          </a:p>
        </p:txBody>
      </p:sp>
    </p:spTree>
    <p:extLst>
      <p:ext uri="{BB962C8B-B14F-4D97-AF65-F5344CB8AC3E}">
        <p14:creationId xmlns:p14="http://schemas.microsoft.com/office/powerpoint/2010/main" val="24111258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7" name="Text Placeholder 6"/>
          <p:cNvSpPr>
            <a:spLocks noGrp="1"/>
          </p:cNvSpPr>
          <p:nvPr>
            <p:ph type="body" sz="quarter" idx="11"/>
          </p:nvPr>
        </p:nvSpPr>
        <p:spPr/>
        <p:txBody>
          <a:bodyPr/>
          <a:lstStyle/>
          <a:p>
            <a:r>
              <a:rPr lang="en-US" dirty="0" smtClean="0"/>
              <a:t>Medicare Audit Contractors</a:t>
            </a:r>
          </a:p>
          <a:p>
            <a:pPr lvl="1"/>
            <a:r>
              <a:rPr lang="en-US" dirty="0" smtClean="0"/>
              <a:t>Supplemental Medical Review Contractor  </a:t>
            </a:r>
          </a:p>
          <a:p>
            <a:pPr lvl="1"/>
            <a:r>
              <a:rPr lang="en-US" dirty="0" smtClean="0"/>
              <a:t>Zone Programs Integrity Contractor/Unified Program Integrity Contractor </a:t>
            </a:r>
          </a:p>
          <a:p>
            <a:pPr lvl="1"/>
            <a:r>
              <a:rPr lang="en-US" dirty="0" smtClean="0"/>
              <a:t>Recovery Auditors</a:t>
            </a:r>
          </a:p>
          <a:p>
            <a:pPr lvl="1"/>
            <a:r>
              <a:rPr lang="en-US" dirty="0" smtClean="0"/>
              <a:t>Medicare Administrative Contactors </a:t>
            </a:r>
          </a:p>
          <a:p>
            <a:pPr lvl="1"/>
            <a:r>
              <a:rPr lang="en-US" dirty="0" smtClean="0"/>
              <a:t>Comprehensive Error Rate Testing </a:t>
            </a:r>
          </a:p>
          <a:p>
            <a:r>
              <a:rPr lang="en-US" dirty="0" smtClean="0"/>
              <a:t>How to Prepare for a Medicare Audit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6</a:t>
            </a:fld>
            <a:endParaRPr lang="en-US" dirty="0"/>
          </a:p>
        </p:txBody>
      </p:sp>
    </p:spTree>
    <p:extLst>
      <p:ext uri="{BB962C8B-B14F-4D97-AF65-F5344CB8AC3E}">
        <p14:creationId xmlns:p14="http://schemas.microsoft.com/office/powerpoint/2010/main" val="8845499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Prepare</a:t>
            </a:r>
            <a:endParaRPr lang="en-US" dirty="0"/>
          </a:p>
        </p:txBody>
      </p:sp>
      <p:sp>
        <p:nvSpPr>
          <p:cNvPr id="3" name="Text Placeholder 2"/>
          <p:cNvSpPr>
            <a:spLocks noGrp="1"/>
          </p:cNvSpPr>
          <p:nvPr>
            <p:ph type="body" sz="quarter" idx="11"/>
          </p:nvPr>
        </p:nvSpPr>
        <p:spPr/>
        <p:txBody>
          <a:bodyPr/>
          <a:lstStyle/>
          <a:p>
            <a:r>
              <a:rPr lang="en-US" dirty="0" smtClean="0"/>
              <a:t>Review details of medical records </a:t>
            </a:r>
          </a:p>
          <a:p>
            <a:pPr lvl="1"/>
            <a:r>
              <a:rPr lang="en-US" dirty="0" smtClean="0"/>
              <a:t>Signature, legibility, clarity, complete</a:t>
            </a:r>
          </a:p>
          <a:p>
            <a:pPr lvl="1"/>
            <a:r>
              <a:rPr lang="en-US" dirty="0" smtClean="0"/>
              <a:t>All lab tests and other pertinent information included in medical record</a:t>
            </a:r>
          </a:p>
          <a:p>
            <a:pPr lvl="1"/>
            <a:r>
              <a:rPr lang="en-US" dirty="0" smtClean="0"/>
              <a:t>Ensure documentation supports the level of coding </a:t>
            </a:r>
          </a:p>
          <a:p>
            <a:pPr lvl="1"/>
            <a:r>
              <a:rPr lang="en-US" dirty="0" smtClean="0"/>
              <a:t>Check to be sure number of units documented are the same in the medical record as submitted on claim</a:t>
            </a:r>
          </a:p>
          <a:p>
            <a:pPr lvl="1"/>
            <a:endParaRPr lang="en-US" dirty="0" smtClean="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60</a:t>
            </a:fld>
            <a:endParaRPr lang="en-US" dirty="0"/>
          </a:p>
        </p:txBody>
      </p:sp>
    </p:spTree>
    <p:extLst>
      <p:ext uri="{BB962C8B-B14F-4D97-AF65-F5344CB8AC3E}">
        <p14:creationId xmlns:p14="http://schemas.microsoft.com/office/powerpoint/2010/main" val="34787203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Prepare</a:t>
            </a:r>
            <a:endParaRPr lang="en-US" dirty="0"/>
          </a:p>
        </p:txBody>
      </p:sp>
      <p:sp>
        <p:nvSpPr>
          <p:cNvPr id="3" name="Text Placeholder 2"/>
          <p:cNvSpPr>
            <a:spLocks noGrp="1"/>
          </p:cNvSpPr>
          <p:nvPr>
            <p:ph type="body" sz="quarter" idx="11"/>
          </p:nvPr>
        </p:nvSpPr>
        <p:spPr/>
        <p:txBody>
          <a:bodyPr>
            <a:normAutofit fontScale="85000" lnSpcReduction="10000"/>
          </a:bodyPr>
          <a:lstStyle/>
          <a:p>
            <a:r>
              <a:rPr lang="en-US" dirty="0" smtClean="0"/>
              <a:t>Missing or Illegible Signatures </a:t>
            </a:r>
          </a:p>
          <a:p>
            <a:pPr lvl="1"/>
            <a:r>
              <a:rPr lang="en-US" dirty="0" smtClean="0"/>
              <a:t>Signature log or signature page</a:t>
            </a:r>
          </a:p>
          <a:p>
            <a:pPr lvl="1"/>
            <a:r>
              <a:rPr lang="en-US" dirty="0" smtClean="0"/>
              <a:t>Signature attestation</a:t>
            </a:r>
          </a:p>
          <a:p>
            <a:pPr lvl="2"/>
            <a:r>
              <a:rPr lang="en-US" dirty="0" smtClean="0"/>
              <a:t>“I, [print full name of the physician/practitioner], hereby attest that the medical record entry for [date of service] accurately reflects signatures/notations that I made in my capacity as [insert provider credentials, e.g., M.D.] when I treated/diagnosed the above listed Medicare beneficiary. I do hereby attest that this information is true, accurate and complete to the best of my knowledge and I understand that any falsification, omission, or concealment of material fact may subject me to administrative, civil, or criminal liability.” M.D. Signature ____________________</a:t>
            </a:r>
          </a:p>
          <a:p>
            <a:pPr lvl="1"/>
            <a:r>
              <a:rPr lang="en-US" dirty="0" smtClean="0"/>
              <a:t>Reference</a:t>
            </a:r>
          </a:p>
          <a:p>
            <a:pPr lvl="2"/>
            <a:r>
              <a:rPr lang="en-US" dirty="0" smtClean="0">
                <a:hlinkClick r:id="rId3"/>
              </a:rPr>
              <a:t>CMS IOM Publication 100-08, </a:t>
            </a:r>
            <a:r>
              <a:rPr lang="en-US" i="1" dirty="0" smtClean="0">
                <a:hlinkClick r:id="rId3"/>
              </a:rPr>
              <a:t>Medicare Program Integrity Manual, </a:t>
            </a:r>
            <a:r>
              <a:rPr lang="en-US" dirty="0" smtClean="0">
                <a:hlinkClick r:id="rId3"/>
              </a:rPr>
              <a:t>Chapter 3, Section 3.3.2.4 </a:t>
            </a:r>
            <a:endParaRPr lang="en-US" dirty="0" smtClean="0"/>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61</a:t>
            </a:fld>
            <a:endParaRPr lang="en-US" dirty="0"/>
          </a:p>
        </p:txBody>
      </p:sp>
    </p:spTree>
    <p:extLst>
      <p:ext uri="{BB962C8B-B14F-4D97-AF65-F5344CB8AC3E}">
        <p14:creationId xmlns:p14="http://schemas.microsoft.com/office/powerpoint/2010/main" val="10045254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Prepare</a:t>
            </a:r>
            <a:endParaRPr lang="en-US" dirty="0"/>
          </a:p>
        </p:txBody>
      </p:sp>
      <p:sp>
        <p:nvSpPr>
          <p:cNvPr id="3" name="Text Placeholder 2"/>
          <p:cNvSpPr>
            <a:spLocks noGrp="1"/>
          </p:cNvSpPr>
          <p:nvPr>
            <p:ph type="body" sz="quarter" idx="11"/>
          </p:nvPr>
        </p:nvSpPr>
        <p:spPr/>
        <p:txBody>
          <a:bodyPr/>
          <a:lstStyle/>
          <a:p>
            <a:r>
              <a:rPr lang="en-US" dirty="0" smtClean="0"/>
              <a:t>Know how to locate resources</a:t>
            </a:r>
          </a:p>
          <a:p>
            <a:pPr lvl="1"/>
            <a:r>
              <a:rPr lang="en-US" dirty="0" smtClean="0"/>
              <a:t>ICD-10; CPT/HCPCS; documentation requirements</a:t>
            </a:r>
          </a:p>
          <a:p>
            <a:r>
              <a:rPr lang="en-US" dirty="0" smtClean="0"/>
              <a:t>Know local and national coverage determinations that apply</a:t>
            </a:r>
          </a:p>
          <a:p>
            <a:r>
              <a:rPr lang="en-US" dirty="0" smtClean="0"/>
              <a:t>Understand Medicare rules and regulations</a:t>
            </a:r>
          </a:p>
          <a:p>
            <a:r>
              <a:rPr lang="en-US" dirty="0" smtClean="0"/>
              <a:t>Know your appeal rights with local MAC</a:t>
            </a:r>
          </a:p>
          <a:p>
            <a:r>
              <a:rPr lang="en-US" dirty="0" smtClean="0"/>
              <a:t>Establish a quality assurance program for your practice</a:t>
            </a:r>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62</a:t>
            </a:fld>
            <a:endParaRPr lang="en-US" dirty="0"/>
          </a:p>
        </p:txBody>
      </p:sp>
    </p:spTree>
    <p:extLst>
      <p:ext uri="{BB962C8B-B14F-4D97-AF65-F5344CB8AC3E}">
        <p14:creationId xmlns:p14="http://schemas.microsoft.com/office/powerpoint/2010/main" val="406987649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Prepare</a:t>
            </a:r>
            <a:endParaRPr lang="en-US" dirty="0"/>
          </a:p>
        </p:txBody>
      </p:sp>
      <p:sp>
        <p:nvSpPr>
          <p:cNvPr id="3" name="Text Placeholder 2"/>
          <p:cNvSpPr>
            <a:spLocks noGrp="1"/>
          </p:cNvSpPr>
          <p:nvPr>
            <p:ph type="body" sz="quarter" idx="11"/>
          </p:nvPr>
        </p:nvSpPr>
        <p:spPr/>
        <p:txBody>
          <a:bodyPr/>
          <a:lstStyle/>
          <a:p>
            <a:r>
              <a:rPr lang="en-US" dirty="0" smtClean="0"/>
              <a:t>Final Check</a:t>
            </a:r>
          </a:p>
          <a:p>
            <a:pPr lvl="1"/>
            <a:r>
              <a:rPr lang="en-US" dirty="0" smtClean="0"/>
              <a:t>Timely response is critical</a:t>
            </a:r>
          </a:p>
          <a:p>
            <a:pPr lvl="1"/>
            <a:r>
              <a:rPr lang="en-US" dirty="0" smtClean="0"/>
              <a:t>Provide all requested records</a:t>
            </a:r>
          </a:p>
          <a:p>
            <a:pPr lvl="1"/>
            <a:r>
              <a:rPr lang="en-US" dirty="0" smtClean="0"/>
              <a:t>Records must be legible</a:t>
            </a:r>
          </a:p>
          <a:p>
            <a:pPr lvl="1"/>
            <a:r>
              <a:rPr lang="en-US" dirty="0" smtClean="0"/>
              <a:t>Include appropriate signatures and credentials</a:t>
            </a:r>
          </a:p>
          <a:p>
            <a:pPr lvl="1"/>
            <a:r>
              <a:rPr lang="en-US" dirty="0" smtClean="0"/>
              <a:t>Check right beneficiary, right service, right date of service</a:t>
            </a:r>
          </a:p>
          <a:p>
            <a:pPr lvl="1"/>
            <a:r>
              <a:rPr lang="en-US" dirty="0" smtClean="0"/>
              <a:t>Clear copies of both sides of document</a:t>
            </a:r>
          </a:p>
          <a:p>
            <a:pPr lvl="1"/>
            <a:r>
              <a:rPr lang="en-US" dirty="0" smtClean="0"/>
              <a:t>Verify mailing address and/or fax numbers are correct</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63</a:t>
            </a:fld>
            <a:endParaRPr lang="en-US" dirty="0"/>
          </a:p>
        </p:txBody>
      </p:sp>
    </p:spTree>
    <p:extLst>
      <p:ext uri="{BB962C8B-B14F-4D97-AF65-F5344CB8AC3E}">
        <p14:creationId xmlns:p14="http://schemas.microsoft.com/office/powerpoint/2010/main" val="26557512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Slide Number Placeholder 2"/>
          <p:cNvSpPr>
            <a:spLocks noGrp="1"/>
          </p:cNvSpPr>
          <p:nvPr>
            <p:ph type="sldNum" sz="quarter" idx="12"/>
          </p:nvPr>
        </p:nvSpPr>
        <p:spPr/>
        <p:txBody>
          <a:bodyPr/>
          <a:lstStyle/>
          <a:p>
            <a:fld id="{F3F82353-F332-46F7-A363-8F3388F9BB7C}" type="slidenum">
              <a:rPr lang="en-US" smtClean="0"/>
              <a:pPr/>
              <a:t>64</a:t>
            </a:fld>
            <a:endParaRPr lang="en-US" dirty="0"/>
          </a:p>
        </p:txBody>
      </p:sp>
    </p:spTree>
    <p:extLst>
      <p:ext uri="{BB962C8B-B14F-4D97-AF65-F5344CB8AC3E}">
        <p14:creationId xmlns:p14="http://schemas.microsoft.com/office/powerpoint/2010/main" val="6559260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
            </a:r>
            <a:br>
              <a:rPr lang="en-US" dirty="0" smtClean="0"/>
            </a:br>
            <a:r>
              <a:rPr lang="en-US" dirty="0"/>
              <a:t>Resources</a:t>
            </a:r>
          </a:p>
        </p:txBody>
      </p:sp>
      <p:sp>
        <p:nvSpPr>
          <p:cNvPr id="3" name="Slide Number Placeholder 2"/>
          <p:cNvSpPr>
            <a:spLocks noGrp="1"/>
          </p:cNvSpPr>
          <p:nvPr>
            <p:ph type="sldNum" sz="quarter" idx="12"/>
          </p:nvPr>
        </p:nvSpPr>
        <p:spPr/>
        <p:txBody>
          <a:bodyPr/>
          <a:lstStyle/>
          <a:p>
            <a:pPr>
              <a:defRPr/>
            </a:pPr>
            <a:fld id="{F3F82353-F332-46F7-A363-8F3388F9BB7C}" type="slidenum">
              <a:rPr lang="en-US" smtClean="0"/>
              <a:pPr>
                <a:defRPr/>
              </a:pPr>
              <a:t>65</a:t>
            </a:fld>
            <a:endParaRPr lang="en-US" dirty="0"/>
          </a:p>
        </p:txBody>
      </p:sp>
      <p:pic>
        <p:nvPicPr>
          <p:cNvPr id="2" name="Picture 1" descr="Image of the NGSMedicare.com home page, Medical Policy &amp; Review is highlighted. "/>
          <p:cNvPicPr>
            <a:picLocks noChangeAspect="1"/>
          </p:cNvPicPr>
          <p:nvPr/>
        </p:nvPicPr>
        <p:blipFill rotWithShape="1">
          <a:blip r:embed="rId2"/>
          <a:srcRect l="9469" r="7615" b="1587"/>
          <a:stretch/>
        </p:blipFill>
        <p:spPr>
          <a:xfrm>
            <a:off x="365673" y="762000"/>
            <a:ext cx="8412654" cy="5242092"/>
          </a:xfrm>
          <a:prstGeom prst="rect">
            <a:avLst/>
          </a:prstGeom>
        </p:spPr>
      </p:pic>
    </p:spTree>
    <p:extLst>
      <p:ext uri="{BB962C8B-B14F-4D97-AF65-F5344CB8AC3E}">
        <p14:creationId xmlns:p14="http://schemas.microsoft.com/office/powerpoint/2010/main" val="381815567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 Placeholder 2"/>
          <p:cNvSpPr>
            <a:spLocks noGrp="1"/>
          </p:cNvSpPr>
          <p:nvPr>
            <p:ph type="body" sz="quarter" idx="11"/>
          </p:nvPr>
        </p:nvSpPr>
        <p:spPr/>
        <p:txBody>
          <a:bodyPr/>
          <a:lstStyle/>
          <a:p>
            <a:pPr>
              <a:spcAft>
                <a:spcPts val="12500"/>
              </a:spcAft>
            </a:pPr>
            <a:r>
              <a:rPr lang="en-US" dirty="0" smtClean="0"/>
              <a:t>Questions</a:t>
            </a:r>
            <a:r>
              <a:rPr lang="en-US" dirty="0"/>
              <a:t>?</a:t>
            </a:r>
          </a:p>
          <a:p>
            <a:pPr marL="0" indent="0" algn="ctr">
              <a:buNone/>
            </a:pPr>
            <a:r>
              <a:rPr lang="en-US" sz="2400" dirty="0">
                <a:hlinkClick r:id="rId2"/>
              </a:rPr>
              <a:t>Follow us</a:t>
            </a:r>
            <a:endParaRPr lang="en-US" sz="2400" dirty="0"/>
          </a:p>
        </p:txBody>
      </p:sp>
      <p:sp>
        <p:nvSpPr>
          <p:cNvPr id="4" name="Slide Number Placeholder 3"/>
          <p:cNvSpPr>
            <a:spLocks noGrp="1"/>
          </p:cNvSpPr>
          <p:nvPr>
            <p:ph type="sldNum" sz="quarter" idx="12"/>
          </p:nvPr>
        </p:nvSpPr>
        <p:spPr/>
        <p:txBody>
          <a:bodyPr/>
          <a:lstStyle/>
          <a:p>
            <a:fld id="{F3F82353-F332-46F7-A363-8F3388F9BB7C}" type="slidenum">
              <a:rPr lang="en-US" smtClean="0"/>
              <a:pPr/>
              <a:t>66</a:t>
            </a:fld>
            <a:endParaRPr lang="en-US" dirty="0"/>
          </a:p>
        </p:txBody>
      </p:sp>
      <p:pic>
        <p:nvPicPr>
          <p:cNvPr id="5" name="Picture 4" descr="Twitter logo and banner stating &quot;We are on Twitter @NGSMedicare.&quot;" title="Twitter Logo and Bann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4495800"/>
            <a:ext cx="3810000" cy="695325"/>
          </a:xfrm>
          <a:prstGeom prst="rect">
            <a:avLst/>
          </a:prstGeom>
        </p:spPr>
      </p:pic>
    </p:spTree>
    <p:extLst>
      <p:ext uri="{BB962C8B-B14F-4D97-AF65-F5344CB8AC3E}">
        <p14:creationId xmlns:p14="http://schemas.microsoft.com/office/powerpoint/2010/main" val="2683781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Medicare Audit Contractors</a:t>
            </a:r>
            <a:endParaRPr lang="en-US" dirty="0"/>
          </a:p>
        </p:txBody>
      </p:sp>
      <p:sp>
        <p:nvSpPr>
          <p:cNvPr id="3" name="Content Placeholder 2"/>
          <p:cNvSpPr>
            <a:spLocks noGrp="1"/>
          </p:cNvSpPr>
          <p:nvPr>
            <p:ph idx="11"/>
          </p:nvPr>
        </p:nvSpPr>
        <p:spPr/>
        <p:txBody>
          <a:bodyPr>
            <a:normAutofit lnSpcReduction="10000"/>
          </a:bodyPr>
          <a:lstStyle/>
          <a:p>
            <a:r>
              <a:rPr lang="en-US" dirty="0" smtClean="0"/>
              <a:t>Several initiatives to prevent or identify improper payments before CMS processes a claim, and to identify and recover improper payments after paying a claim</a:t>
            </a:r>
          </a:p>
          <a:p>
            <a:r>
              <a:rPr lang="en-US" dirty="0" smtClean="0"/>
              <a:t>The overall goal is to reduce improper payments by identifying and addressing coverage and coding billing errors for all providers types</a:t>
            </a:r>
          </a:p>
          <a:p>
            <a:r>
              <a:rPr lang="en-US" dirty="0" smtClean="0">
                <a:hlinkClick r:id="rId2"/>
              </a:rPr>
              <a:t>CMS IOM Publication 100-08, </a:t>
            </a:r>
            <a:r>
              <a:rPr lang="en-US" i="1" dirty="0" smtClean="0">
                <a:hlinkClick r:id="rId2"/>
              </a:rPr>
              <a:t>Medicare Program Integrity Manual,</a:t>
            </a:r>
            <a:r>
              <a:rPr lang="en-US" dirty="0" smtClean="0">
                <a:hlinkClick r:id="rId2"/>
              </a:rPr>
              <a:t> Chapter 1</a:t>
            </a:r>
            <a:endParaRPr lang="en-US"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7</a:t>
            </a:fld>
            <a:endParaRPr lang="en-US" dirty="0"/>
          </a:p>
        </p:txBody>
      </p:sp>
    </p:spTree>
    <p:extLst>
      <p:ext uri="{BB962C8B-B14F-4D97-AF65-F5344CB8AC3E}">
        <p14:creationId xmlns:p14="http://schemas.microsoft.com/office/powerpoint/2010/main" val="5436868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Supplemental Medical Review Contractor</a:t>
            </a:r>
            <a:endParaRPr lang="en-US" dirty="0"/>
          </a:p>
        </p:txBody>
      </p:sp>
      <p:sp>
        <p:nvSpPr>
          <p:cNvPr id="3" name="Slide Number Placeholder 2"/>
          <p:cNvSpPr>
            <a:spLocks noGrp="1"/>
          </p:cNvSpPr>
          <p:nvPr>
            <p:ph type="sldNum" sz="quarter" idx="12"/>
          </p:nvPr>
        </p:nvSpPr>
        <p:spPr/>
        <p:txBody>
          <a:bodyPr/>
          <a:lstStyle/>
          <a:p>
            <a:fld id="{F3F82353-F332-46F7-A363-8F3388F9BB7C}" type="slidenum">
              <a:rPr lang="en-US" smtClean="0"/>
              <a:pPr/>
              <a:t>8</a:t>
            </a:fld>
            <a:endParaRPr lang="en-US" dirty="0"/>
          </a:p>
        </p:txBody>
      </p:sp>
    </p:spTree>
    <p:extLst>
      <p:ext uri="{BB962C8B-B14F-4D97-AF65-F5344CB8AC3E}">
        <p14:creationId xmlns:p14="http://schemas.microsoft.com/office/powerpoint/2010/main" val="2907839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SMRC</a:t>
            </a:r>
            <a:endParaRPr lang="en-US" dirty="0"/>
          </a:p>
        </p:txBody>
      </p:sp>
      <p:sp>
        <p:nvSpPr>
          <p:cNvPr id="3" name="Text Placeholder 2"/>
          <p:cNvSpPr>
            <a:spLocks noGrp="1"/>
          </p:cNvSpPr>
          <p:nvPr>
            <p:ph idx="11"/>
          </p:nvPr>
        </p:nvSpPr>
        <p:spPr/>
        <p:txBody>
          <a:bodyPr/>
          <a:lstStyle/>
          <a:p>
            <a:r>
              <a:rPr lang="en-US" dirty="0" smtClean="0"/>
              <a:t>Mission  </a:t>
            </a:r>
          </a:p>
          <a:p>
            <a:pPr lvl="1"/>
            <a:r>
              <a:rPr lang="en-US" dirty="0" smtClean="0"/>
              <a:t>Perform and/or provide support for a variety of tasks aimed at lowering the improper payment rates and increasing efficiencies of the medical review functions of the Medicare and Medicaid programs. The focus of the reviews may include but are not limited to issues identified by CMS internal data analysis, the CERT program, professional organizations and other Federal agencies, such as the OIG/GAO and comparative billing reports</a:t>
            </a:r>
            <a:endParaRPr lang="en-US" dirty="0"/>
          </a:p>
        </p:txBody>
      </p:sp>
      <p:sp>
        <p:nvSpPr>
          <p:cNvPr id="6" name="Slide Number Placeholder 5"/>
          <p:cNvSpPr>
            <a:spLocks noGrp="1"/>
          </p:cNvSpPr>
          <p:nvPr>
            <p:ph type="sldNum" sz="quarter" idx="12"/>
          </p:nvPr>
        </p:nvSpPr>
        <p:spPr/>
        <p:txBody>
          <a:bodyPr/>
          <a:lstStyle/>
          <a:p>
            <a:pPr>
              <a:defRPr/>
            </a:pPr>
            <a:fld id="{F3F82353-F332-46F7-A363-8F3388F9BB7C}" type="slidenum">
              <a:rPr lang="en-US" smtClean="0"/>
              <a:pPr>
                <a:defRPr/>
              </a:pPr>
              <a:t>9</a:t>
            </a:fld>
            <a:endParaRPr lang="en-US" dirty="0"/>
          </a:p>
        </p:txBody>
      </p:sp>
    </p:spTree>
    <p:extLst>
      <p:ext uri="{BB962C8B-B14F-4D97-AF65-F5344CB8AC3E}">
        <p14:creationId xmlns:p14="http://schemas.microsoft.com/office/powerpoint/2010/main" val="3343166936"/>
      </p:ext>
    </p:extLst>
  </p:cSld>
  <p:clrMapOvr>
    <a:masterClrMapping/>
  </p:clrMapOvr>
  <p:timing>
    <p:tnLst>
      <p:par>
        <p:cTn id="1" dur="indefinite" restart="never" nodeType="tmRoot"/>
      </p:par>
    </p:tnLst>
  </p:timing>
</p:sld>
</file>

<file path=ppt/theme/theme1.xml><?xml version="1.0" encoding="utf-8"?>
<a:theme xmlns:a="http://schemas.openxmlformats.org/drawingml/2006/main" name="5_Original_All_MU_Templates">
  <a:themeElements>
    <a:clrScheme name="NGS Colors">
      <a:dk1>
        <a:srgbClr val="454545"/>
      </a:dk1>
      <a:lt1>
        <a:sysClr val="window" lastClr="FFFFFF"/>
      </a:lt1>
      <a:dk2>
        <a:srgbClr val="174A7C"/>
      </a:dk2>
      <a:lt2>
        <a:srgbClr val="FFFFFF"/>
      </a:lt2>
      <a:accent1>
        <a:srgbClr val="4AB0E3"/>
      </a:accent1>
      <a:accent2>
        <a:srgbClr val="C41230"/>
      </a:accent2>
      <a:accent3>
        <a:srgbClr val="B0D48A"/>
      </a:accent3>
      <a:accent4>
        <a:srgbClr val="FDBF57"/>
      </a:accent4>
      <a:accent5>
        <a:srgbClr val="174A7C"/>
      </a:accent5>
      <a:accent6>
        <a:srgbClr val="FFFFFF"/>
      </a:accent6>
      <a:hlink>
        <a:srgbClr val="4AB0E3"/>
      </a:hlink>
      <a:folHlink>
        <a:srgbClr val="4AB0E3"/>
      </a:folHlink>
    </a:clrScheme>
    <a:fontScheme name="NGS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white"/>
      <a:bodyPr anchor="b"/>
      <a:lstStyle>
        <a:defPPr algn="l">
          <a:defRPr sz="4000" dirty="0" smtClean="0"/>
        </a:defPPr>
      </a:lstStyle>
    </a:txDef>
  </a:objectDefaults>
  <a:extraClrSchemeLst/>
  <a:extLst>
    <a:ext uri="{05A4C25C-085E-4340-85A3-A5531E510DB2}">
      <thm15:themeFamily xmlns:thm15="http://schemas.microsoft.com/office/thememl/2012/main" name="396_B_MU_Template.potx [Read-Only]" id="{AB0B24AE-5DC3-4EDF-81CB-9B9ECBFA0A58}" vid="{B8F34D4C-DCF1-48E6-AD87-C913971220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October 2019 Audit Contractors.pptx</Template>
  <TotalTime>1265</TotalTime>
  <Words>6353</Words>
  <Application>Microsoft Office PowerPoint</Application>
  <PresentationFormat>On-screen Show (4:3)</PresentationFormat>
  <Paragraphs>621</Paragraphs>
  <Slides>66</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Arial</vt:lpstr>
      <vt:lpstr>Arial Black</vt:lpstr>
      <vt:lpstr>Arial Narrow</vt:lpstr>
      <vt:lpstr>Calibri</vt:lpstr>
      <vt:lpstr>Wingdings</vt:lpstr>
      <vt:lpstr>5_Original_All_MU_Templates</vt:lpstr>
      <vt:lpstr>Medicare Audit Contractors</vt:lpstr>
      <vt:lpstr>Today’s Presenter</vt:lpstr>
      <vt:lpstr>Disclaimer</vt:lpstr>
      <vt:lpstr>No Recording</vt:lpstr>
      <vt:lpstr>Objectives</vt:lpstr>
      <vt:lpstr>Agenda</vt:lpstr>
      <vt:lpstr>Medicare Audit Contractors</vt:lpstr>
      <vt:lpstr>   Supplemental Medical Review Contractor</vt:lpstr>
      <vt:lpstr>SMRC</vt:lpstr>
      <vt:lpstr>SMRC</vt:lpstr>
      <vt:lpstr>SMRC Process</vt:lpstr>
      <vt:lpstr>Role of SMRC</vt:lpstr>
      <vt:lpstr>Role of MAC </vt:lpstr>
      <vt:lpstr>Zone Program Integrity Contractor Unified Program Integrity Contractor</vt:lpstr>
      <vt:lpstr>ZPIC/UPIC</vt:lpstr>
      <vt:lpstr>     ZPIC/UPIC Northeastern Safeguard Services – Jurisdiction K</vt:lpstr>
      <vt:lpstr>ZPIC/UPIC Process</vt:lpstr>
      <vt:lpstr>Role of ZPIC/UPIC</vt:lpstr>
      <vt:lpstr>Role of MAC </vt:lpstr>
      <vt:lpstr>Recovery Auditors </vt:lpstr>
      <vt:lpstr>RA Program </vt:lpstr>
      <vt:lpstr> RA Region 1 - Jurisdiction K</vt:lpstr>
      <vt:lpstr>RA Process</vt:lpstr>
      <vt:lpstr>Time Frames</vt:lpstr>
      <vt:lpstr>Role of RA </vt:lpstr>
      <vt:lpstr>Role of MAC</vt:lpstr>
      <vt:lpstr>Provider Tips</vt:lpstr>
      <vt:lpstr>Provider Tips</vt:lpstr>
      <vt:lpstr>Provider Tips</vt:lpstr>
      <vt:lpstr> MAC Medical Review</vt:lpstr>
      <vt:lpstr>MAC Medical Review</vt:lpstr>
      <vt:lpstr>MAC Medical Review</vt:lpstr>
      <vt:lpstr>MAC Medical Review Process</vt:lpstr>
      <vt:lpstr>MAC Medical Review Process</vt:lpstr>
      <vt:lpstr>Time Frame</vt:lpstr>
      <vt:lpstr>Role of MAC Medical Review</vt:lpstr>
      <vt:lpstr>Provider Tips</vt:lpstr>
      <vt:lpstr>Provider Tips</vt:lpstr>
      <vt:lpstr>Comprehensive Error Rate Testing</vt:lpstr>
      <vt:lpstr>CERT</vt:lpstr>
      <vt:lpstr>CERT  Documentation/Review Contractor</vt:lpstr>
      <vt:lpstr>CERT Provider Website</vt:lpstr>
      <vt:lpstr>CERT Process</vt:lpstr>
      <vt:lpstr>  CERT Process   CERT Process</vt:lpstr>
      <vt:lpstr>CERT Process</vt:lpstr>
      <vt:lpstr>CERT Documentation Center Envelope</vt:lpstr>
      <vt:lpstr>PowerPoint Presentation</vt:lpstr>
      <vt:lpstr>PowerPoint Presentation</vt:lpstr>
      <vt:lpstr>Timeframe</vt:lpstr>
      <vt:lpstr>CERT Timetable – Watch the days  </vt:lpstr>
      <vt:lpstr>Role of CERT</vt:lpstr>
      <vt:lpstr>Role of CERT</vt:lpstr>
      <vt:lpstr>Role of MAC</vt:lpstr>
      <vt:lpstr>Provider Tips</vt:lpstr>
      <vt:lpstr>Provider Tips</vt:lpstr>
      <vt:lpstr>PowerPoint Presentation</vt:lpstr>
      <vt:lpstr>How to Prepare for a  Medicare Audit</vt:lpstr>
      <vt:lpstr>How to Prepare</vt:lpstr>
      <vt:lpstr>How to Prepare</vt:lpstr>
      <vt:lpstr>How to Prepare</vt:lpstr>
      <vt:lpstr>How to Prepare</vt:lpstr>
      <vt:lpstr>How to Prepare</vt:lpstr>
      <vt:lpstr>How to Prepare</vt:lpstr>
      <vt:lpstr>Resources</vt:lpstr>
      <vt:lpstr> Resources</vt:lpstr>
      <vt:lpstr>Thank You!</vt:lpstr>
    </vt:vector>
  </TitlesOfParts>
  <Company>National Government Services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Medicare Audit Contractors</dc:title>
  <dc:creator>Lori Langevin</dc:creator>
  <cp:lastModifiedBy>Lori Langevin</cp:lastModifiedBy>
  <cp:revision>22</cp:revision>
  <cp:lastPrinted>2015-01-06T17:13:28Z</cp:lastPrinted>
  <dcterms:created xsi:type="dcterms:W3CDTF">2019-09-24T04:22:46Z</dcterms:created>
  <dcterms:modified xsi:type="dcterms:W3CDTF">2019-11-20T21:07:41Z</dcterms:modified>
</cp:coreProperties>
</file>